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61" r:id="rId2"/>
  </p:sldMasterIdLst>
  <p:notesMasterIdLst>
    <p:notesMasterId r:id="rId24"/>
  </p:notesMasterIdLst>
  <p:sldIdLst>
    <p:sldId id="663" r:id="rId3"/>
    <p:sldId id="688" r:id="rId4"/>
    <p:sldId id="689" r:id="rId5"/>
    <p:sldId id="694" r:id="rId6"/>
    <p:sldId id="608" r:id="rId7"/>
    <p:sldId id="705" r:id="rId8"/>
    <p:sldId id="706" r:id="rId9"/>
    <p:sldId id="707" r:id="rId10"/>
    <p:sldId id="691" r:id="rId11"/>
    <p:sldId id="692" r:id="rId12"/>
    <p:sldId id="695" r:id="rId13"/>
    <p:sldId id="696" r:id="rId14"/>
    <p:sldId id="697" r:id="rId15"/>
    <p:sldId id="698" r:id="rId16"/>
    <p:sldId id="700" r:id="rId17"/>
    <p:sldId id="703" r:id="rId18"/>
    <p:sldId id="699" r:id="rId19"/>
    <p:sldId id="702" r:id="rId20"/>
    <p:sldId id="701" r:id="rId21"/>
    <p:sldId id="704" r:id="rId22"/>
    <p:sldId id="708" r:id="rId23"/>
  </p:sldIdLst>
  <p:sldSz cx="9144000" cy="6858000" type="screen4x3"/>
  <p:notesSz cx="6858000" cy="9144000"/>
  <p:defaultTextStyle>
    <a:defPPr>
      <a:defRPr lang="ar-S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D6C1"/>
    <a:srgbClr val="008000"/>
    <a:srgbClr val="990033"/>
    <a:srgbClr val="FF6A0A"/>
    <a:srgbClr val="0000CC"/>
    <a:srgbClr val="009900"/>
    <a:srgbClr val="E05B0F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44" autoAdjust="0"/>
    <p:restoredTop sz="94532" autoAdjust="0"/>
  </p:normalViewPr>
  <p:slideViewPr>
    <p:cSldViewPr>
      <p:cViewPr varScale="1">
        <p:scale>
          <a:sx n="79" d="100"/>
          <a:sy n="79" d="100"/>
        </p:scale>
        <p:origin x="7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C0A433F-ADE4-4F63-9035-45E75AC3AC7B}" type="datetimeFigureOut">
              <a:rPr lang="en-US"/>
              <a:pPr>
                <a:defRPr/>
              </a:pPr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5B7AF5D-5441-4CD2-93A5-13C6FAA98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881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B7AF5D-5441-4CD2-93A5-13C6FAA983E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8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8280C-B2FF-4F25-B36C-1ED78793542A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13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703D3-B589-40C2-86F0-4D4D44F5BF9E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23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5AC08-4CD5-45F0-8329-4F8FF39C79C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618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80120-B6AB-4ABF-98F1-457CBD73EEC8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361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E070B-D7C9-4E65-ACA4-4BB2C5A4430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061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B29C7-3A4C-429D-A173-E32399143FB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168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BAE9F-26F5-4153-BD9F-22867E45288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49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4D082-65F4-4BDF-BE60-CB77AA96D00B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84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68A13-DA11-4C5D-8706-A6B4A7EB4AE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548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80A30-ACA0-4F16-A74B-A1D1A67DD2E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81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3EEB1-D54B-4256-ADF1-EA86AADE23B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34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E16F3-E1C8-406B-99B5-31F8B71E74DF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542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7437A-FD4C-45E1-A454-B43A5C735295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152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28A26-62C7-4F4B-B326-6BC82593197A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472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5B81C-F480-4422-8851-C9BF47FC592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78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68BF1-CC77-4CB8-9954-EF0710159BFF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4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EB1F-C9D4-4871-891D-80CEB9974CB8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69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ED4EE-F0A1-423C-9819-D3AA9D66BCA0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9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A9368-2BA9-4650-94C7-2F6BB3B59D93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47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FA29D-72EF-4C99-B578-CC3A0EE1B687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3C2E7-CA39-4040-9008-ADCF72C2B9D1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01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ar-S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8EDB7-1106-49F3-BD87-3F07D6AD8B0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0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sz="1400"/>
            </a:lvl1pPr>
          </a:lstStyle>
          <a:p>
            <a:pPr>
              <a:defRPr/>
            </a:pPr>
            <a:fld id="{C8E8AD96-A277-4779-B331-809CFC2C8471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sz="1400"/>
            </a:lvl1pPr>
          </a:lstStyle>
          <a:p>
            <a:pPr>
              <a:defRPr/>
            </a:pPr>
            <a:fld id="{940A4661-9B73-4E09-800B-56485957D9F7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0.png"/><Relationship Id="rId7" Type="http://schemas.openxmlformats.org/officeDocument/2006/relationships/image" Target="../media/image3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ChangeArrowheads="1"/>
          </p:cNvSpPr>
          <p:nvPr/>
        </p:nvSpPr>
        <p:spPr bwMode="auto">
          <a:xfrm>
            <a:off x="684213" y="1196975"/>
            <a:ext cx="7416800" cy="830997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 smtClean="0">
                <a:solidFill>
                  <a:schemeClr val="bg1"/>
                </a:solidFill>
              </a:rPr>
              <a:t>Sec:2.3  </a:t>
            </a:r>
            <a:r>
              <a:rPr lang="en-US" altLang="en-US" sz="2400" b="1" dirty="0" smtClean="0">
                <a:solidFill>
                  <a:schemeClr val="bg1"/>
                </a:solidFill>
              </a:rPr>
              <a:t>(</a:t>
            </a:r>
            <a:r>
              <a:rPr lang="en-US" altLang="en-US" sz="2400" b="1" dirty="0" err="1" smtClean="0">
                <a:solidFill>
                  <a:schemeClr val="bg1"/>
                </a:solidFill>
              </a:rPr>
              <a:t>Burden&amp;Faires</a:t>
            </a:r>
            <a:r>
              <a:rPr lang="en-US" altLang="en-US" sz="2400" b="1" dirty="0" smtClean="0">
                <a:solidFill>
                  <a:schemeClr val="bg1"/>
                </a:solidFill>
              </a:rPr>
              <a:t>)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sp>
        <p:nvSpPr>
          <p:cNvPr id="4099" name="Rectangle 10"/>
          <p:cNvSpPr>
            <a:spLocks noChangeArrowheads="1"/>
          </p:cNvSpPr>
          <p:nvPr/>
        </p:nvSpPr>
        <p:spPr bwMode="auto">
          <a:xfrm>
            <a:off x="684213" y="2781300"/>
            <a:ext cx="7416800" cy="34163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en-US" sz="7200" b="1" dirty="0">
                <a:solidFill>
                  <a:schemeClr val="bg1"/>
                </a:solidFill>
              </a:rPr>
              <a:t>Newton’s Method and Its Extensions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4887" y="1042244"/>
            <a:ext cx="5688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Newton’s method is an extremely powerful technique, but it has a major weakness: </a:t>
            </a:r>
            <a:r>
              <a:rPr lang="en-US" u="sng" dirty="0">
                <a:latin typeface="Times-Roman"/>
              </a:rPr>
              <a:t>the </a:t>
            </a:r>
            <a:r>
              <a:rPr lang="en-US" u="sng" dirty="0" smtClean="0">
                <a:latin typeface="Times-Roman"/>
              </a:rPr>
              <a:t>need to </a:t>
            </a:r>
            <a:r>
              <a:rPr lang="en-US" u="sng" dirty="0">
                <a:latin typeface="Times-Roman"/>
              </a:rPr>
              <a:t>know the value of the derivative of </a:t>
            </a:r>
            <a:r>
              <a:rPr lang="en-US" i="1" u="sng" dirty="0">
                <a:latin typeface="MTMI"/>
              </a:rPr>
              <a:t>f </a:t>
            </a:r>
            <a:r>
              <a:rPr lang="en-US" u="sng" dirty="0">
                <a:latin typeface="Times-Roman"/>
              </a:rPr>
              <a:t>at each approximation</a:t>
            </a:r>
            <a:r>
              <a:rPr lang="en-US" dirty="0">
                <a:latin typeface="Times-Roman"/>
              </a:rPr>
              <a:t>. Frequently, </a:t>
            </a:r>
            <a:r>
              <a:rPr lang="en-US" i="1" dirty="0" smtClean="0">
                <a:latin typeface="MTMI"/>
              </a:rPr>
              <a:t>f(</a:t>
            </a:r>
            <a:r>
              <a:rPr lang="en-US" i="1" dirty="0" smtClean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Times-Roman"/>
              </a:rPr>
              <a:t>is far </a:t>
            </a:r>
            <a:r>
              <a:rPr lang="en-US" dirty="0" smtClean="0">
                <a:latin typeface="Times-Roman"/>
              </a:rPr>
              <a:t>more difficult </a:t>
            </a:r>
            <a:r>
              <a:rPr lang="en-US" dirty="0">
                <a:latin typeface="Times-Roman"/>
              </a:rPr>
              <a:t>and needs more arithmetic operations to calculate than </a:t>
            </a:r>
            <a:r>
              <a:rPr lang="en-US" i="1" dirty="0">
                <a:latin typeface="MTMI"/>
              </a:rPr>
              <a:t>f (</a:t>
            </a:r>
            <a:r>
              <a:rPr lang="en-US" i="1" dirty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95135" y="3316156"/>
                <a:ext cx="2206737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35" y="3316156"/>
                <a:ext cx="2206737" cy="576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53056" y="4546846"/>
                <a:ext cx="3206672" cy="584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/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/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/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56" y="4546846"/>
                <a:ext cx="3206672" cy="5843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89264" y="4146145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Times-Roman"/>
              </a:rPr>
              <a:t>Derivative definition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0441" y="672912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Univers-Bold"/>
              </a:rPr>
              <a:t>The Secant Method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Sec:3.4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5086" y="608013"/>
            <a:ext cx="5983138" cy="1958675"/>
          </a:xfrm>
          <a:prstGeom prst="roundRect">
            <a:avLst>
              <a:gd name="adj" fmla="val 3288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9264" y="2877129"/>
            <a:ext cx="1915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Newton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method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8267" y="5352172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Univers-Bold"/>
              </a:rPr>
              <a:t>Derivative approximation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89264" y="2776551"/>
            <a:ext cx="3734256" cy="3892809"/>
          </a:xfrm>
          <a:prstGeom prst="roundRect">
            <a:avLst>
              <a:gd name="adj" fmla="val 3288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644008" y="2776551"/>
            <a:ext cx="3744416" cy="1444537"/>
          </a:xfrm>
          <a:prstGeom prst="roundRect">
            <a:avLst>
              <a:gd name="adj" fmla="val 3288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44007" y="3419968"/>
                <a:ext cx="3744417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7" y="3419968"/>
                <a:ext cx="3744417" cy="5767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667537" y="2898983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Univers-Bold"/>
              </a:rPr>
              <a:t>The Secant Method</a:t>
            </a:r>
            <a:endParaRPr lang="en-US" dirty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11622" y="4640146"/>
                <a:ext cx="360479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latin typeface="Times-Roman"/>
                  </a:rPr>
                  <a:t>We need to Start with two initial approximations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 smtClean="0">
                    <a:latin typeface="Times-Roman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b="1" dirty="0" smtClean="0">
                    <a:latin typeface="Times-Roman"/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622" y="4640146"/>
                <a:ext cx="3604794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508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11622" y="5174821"/>
                <a:ext cx="382081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/>
                  <a:t>Note </a:t>
                </a:r>
                <a:r>
                  <a:rPr lang="en-US" sz="1400" b="1" dirty="0"/>
                  <a:t>that only </a:t>
                </a:r>
                <a:r>
                  <a:rPr lang="en-US" sz="1400" b="1" dirty="0" smtClean="0"/>
                  <a:t>one function </a:t>
                </a:r>
                <a:r>
                  <a:rPr lang="en-US" sz="1400" b="1" dirty="0"/>
                  <a:t>evaluation is needed per step for the Secant method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400" b="1" dirty="0"/>
                  <a:t> has been determined</a:t>
                </a:r>
                <a:r>
                  <a:rPr lang="en-US" sz="1400" b="1" dirty="0" smtClean="0"/>
                  <a:t>. </a:t>
                </a:r>
                <a:r>
                  <a:rPr lang="en-US" sz="1400" b="1" dirty="0"/>
                  <a:t>In contrast, each step of Newton’s method requires an evaluation of both the function </a:t>
                </a:r>
                <a:r>
                  <a:rPr lang="en-US" sz="1400" b="1" dirty="0" smtClean="0"/>
                  <a:t>and its </a:t>
                </a:r>
                <a:r>
                  <a:rPr lang="en-US" sz="1400" b="1" dirty="0"/>
                  <a:t>derivative.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622" y="5174821"/>
                <a:ext cx="3820818" cy="1384995"/>
              </a:xfrm>
              <a:prstGeom prst="rect">
                <a:avLst/>
              </a:prstGeom>
              <a:blipFill rotWithShape="0">
                <a:blip r:embed="rId7"/>
                <a:stretch>
                  <a:fillRect l="-478" t="-881" b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/>
          <p:cNvSpPr/>
          <p:nvPr/>
        </p:nvSpPr>
        <p:spPr>
          <a:xfrm>
            <a:off x="4667537" y="4452552"/>
            <a:ext cx="3744416" cy="2216808"/>
          </a:xfrm>
          <a:prstGeom prst="roundRect">
            <a:avLst>
              <a:gd name="adj" fmla="val 3288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53056" y="5878028"/>
                <a:ext cx="3206672" cy="584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56" y="5878028"/>
                <a:ext cx="3206672" cy="58432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0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  <p:bldP spid="17" grpId="0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smtClean="0">
                <a:solidFill>
                  <a:schemeClr val="bg1"/>
                </a:solidFill>
              </a:rPr>
              <a:t>Sec:2.3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3941" y="692696"/>
            <a:ext cx="3682822" cy="1296144"/>
          </a:xfrm>
          <a:prstGeom prst="roundRect">
            <a:avLst>
              <a:gd name="adj" fmla="val 3288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470" y="815127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Univers-Bold"/>
              </a:rPr>
              <a:t>The Secant Method</a:t>
            </a:r>
            <a:endParaRPr lang="en-US" dirty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62383" y="4136341"/>
                <a:ext cx="10768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</a:rPr>
                  <a:t>(Fixed)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83" y="4136341"/>
                <a:ext cx="1076852" cy="430887"/>
              </a:xfrm>
              <a:prstGeom prst="rect">
                <a:avLst/>
              </a:prstGeom>
              <a:blipFill rotWithShape="0">
                <a:blip r:embed="rId3"/>
                <a:stretch>
                  <a:fillRect r="-56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3528" y="4125924"/>
                <a:ext cx="62845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125924"/>
                <a:ext cx="62845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12"/>
          <p:cNvSpPr>
            <a:spLocks noChangeArrowheads="1"/>
          </p:cNvSpPr>
          <p:nvPr/>
        </p:nvSpPr>
        <p:spPr bwMode="auto">
          <a:xfrm>
            <a:off x="334978" y="4125924"/>
            <a:ext cx="7131253" cy="2615444"/>
          </a:xfrm>
          <a:prstGeom prst="roundRect">
            <a:avLst>
              <a:gd name="adj" fmla="val 5509"/>
            </a:avLst>
          </a:prstGeom>
          <a:noFill/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169" y="4603123"/>
            <a:ext cx="29230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</a:p>
          <a:p>
            <a:r>
              <a:rPr lang="en-US" sz="1600" dirty="0" smtClean="0"/>
              <a:t>2</a:t>
            </a:r>
          </a:p>
          <a:p>
            <a:r>
              <a:rPr lang="en-US" sz="1600" dirty="0" smtClean="0"/>
              <a:t>3</a:t>
            </a:r>
          </a:p>
          <a:p>
            <a:r>
              <a:rPr lang="en-US" sz="1600" dirty="0" smtClean="0"/>
              <a:t>4</a:t>
            </a:r>
          </a:p>
          <a:p>
            <a:r>
              <a:rPr lang="en-US" sz="1600" dirty="0" smtClean="0"/>
              <a:t>5</a:t>
            </a:r>
          </a:p>
          <a:p>
            <a:r>
              <a:rPr lang="en-US" sz="1600" dirty="0" smtClean="0"/>
              <a:t>6</a:t>
            </a:r>
          </a:p>
          <a:p>
            <a:r>
              <a:rPr lang="en-US" sz="1600" dirty="0" smtClean="0"/>
              <a:t>7</a:t>
            </a:r>
          </a:p>
          <a:p>
            <a:r>
              <a:rPr lang="en-US" sz="1600" dirty="0"/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9518" y="4603123"/>
            <a:ext cx="27363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0.785398163397448</a:t>
            </a:r>
            <a:endParaRPr lang="en-US" sz="1600" dirty="0"/>
          </a:p>
          <a:p>
            <a:r>
              <a:rPr lang="en-US" sz="1600" dirty="0"/>
              <a:t>   0.707106781186548</a:t>
            </a:r>
          </a:p>
          <a:p>
            <a:r>
              <a:rPr lang="en-US" sz="1600" dirty="0"/>
              <a:t>   0.760244597075630</a:t>
            </a:r>
          </a:p>
          <a:p>
            <a:r>
              <a:rPr lang="en-US" sz="1600" dirty="0"/>
              <a:t>   0.724667480889126</a:t>
            </a:r>
          </a:p>
          <a:p>
            <a:r>
              <a:rPr lang="en-US" sz="1600" dirty="0"/>
              <a:t>   0.748719885789484</a:t>
            </a:r>
          </a:p>
          <a:p>
            <a:r>
              <a:rPr lang="en-US" sz="1600" dirty="0"/>
              <a:t>   0.732560844592242</a:t>
            </a:r>
          </a:p>
          <a:p>
            <a:r>
              <a:rPr lang="en-US" sz="1600" dirty="0"/>
              <a:t>   0.743464211315294</a:t>
            </a:r>
          </a:p>
          <a:p>
            <a:r>
              <a:rPr lang="en-US" sz="1600" dirty="0"/>
              <a:t>   0.736128256500852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49906" y="4603123"/>
            <a:ext cx="22217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0.785398163397448</a:t>
            </a:r>
            <a:endParaRPr lang="en-US" sz="1600" dirty="0"/>
          </a:p>
          <a:p>
            <a:r>
              <a:rPr lang="en-US" sz="1600" dirty="0" smtClean="0"/>
              <a:t>0.739536133515238</a:t>
            </a:r>
            <a:endParaRPr lang="en-US" sz="1600" dirty="0"/>
          </a:p>
          <a:p>
            <a:r>
              <a:rPr lang="en-US" sz="1600" dirty="0" smtClean="0"/>
              <a:t>0.739085178106010</a:t>
            </a:r>
            <a:endParaRPr lang="en-US" sz="1600" dirty="0"/>
          </a:p>
          <a:p>
            <a:r>
              <a:rPr lang="en-US" sz="1600" dirty="0" smtClean="0">
                <a:solidFill>
                  <a:srgbClr val="0000FF"/>
                </a:solidFill>
              </a:rPr>
              <a:t>0.739085133215161</a:t>
            </a:r>
            <a:endParaRPr lang="en-US" sz="1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78139" y="4149080"/>
                <a:ext cx="1220076" cy="420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</a:rPr>
                  <a:t>(Newton)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39" y="4149080"/>
                <a:ext cx="1220076" cy="420949"/>
              </a:xfrm>
              <a:prstGeom prst="rect">
                <a:avLst/>
              </a:prstGeom>
              <a:blipFill rotWithShape="0">
                <a:blip r:embed="rId5"/>
                <a:stretch>
                  <a:fillRect r="-4000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5050460" y="4610775"/>
            <a:ext cx="23065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0.500000000000000</a:t>
            </a:r>
            <a:endParaRPr lang="en-US" sz="1600" dirty="0"/>
          </a:p>
          <a:p>
            <a:r>
              <a:rPr lang="en-US" sz="1600" dirty="0"/>
              <a:t>   0.785398163397448</a:t>
            </a:r>
          </a:p>
          <a:p>
            <a:r>
              <a:rPr lang="en-US" sz="1600" dirty="0"/>
              <a:t>   0.736384138836582</a:t>
            </a:r>
          </a:p>
          <a:p>
            <a:r>
              <a:rPr lang="en-US" sz="1600" dirty="0"/>
              <a:t>   0.739058139213890</a:t>
            </a:r>
          </a:p>
          <a:p>
            <a:r>
              <a:rPr lang="en-US" sz="1600" dirty="0"/>
              <a:t>   0.739085149337276</a:t>
            </a:r>
          </a:p>
          <a:p>
            <a:r>
              <a:rPr lang="en-US" sz="1600" dirty="0"/>
              <a:t>   0.739085133215065</a:t>
            </a:r>
          </a:p>
          <a:p>
            <a:r>
              <a:rPr lang="en-US" sz="1600" dirty="0"/>
              <a:t>   </a:t>
            </a:r>
            <a:r>
              <a:rPr lang="en-US" sz="1600" dirty="0">
                <a:solidFill>
                  <a:srgbClr val="0000FF"/>
                </a:solidFill>
              </a:rPr>
              <a:t>0.739085133215161</a:t>
            </a:r>
          </a:p>
          <a:p>
            <a:r>
              <a:rPr lang="en-US" sz="1600" dirty="0"/>
              <a:t>   0.739085133215161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24687" y="4145961"/>
                <a:ext cx="1220076" cy="420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</a:rPr>
                  <a:t>(Secant)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687" y="4145961"/>
                <a:ext cx="1220076" cy="420949"/>
              </a:xfrm>
              <a:prstGeom prst="rect">
                <a:avLst/>
              </a:prstGeom>
              <a:blipFill rotWithShape="0">
                <a:blip r:embed="rId6"/>
                <a:stretch>
                  <a:fillRect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139952" y="836712"/>
            <a:ext cx="4810696" cy="1569660"/>
          </a:xfrm>
          <a:prstGeom prst="rect">
            <a:avLst/>
          </a:prstGeom>
          <a:solidFill>
            <a:srgbClr val="FF6A0A">
              <a:alpha val="27000"/>
            </a:srgbClr>
          </a:solidFill>
          <a:ln w="22225">
            <a:solidFill>
              <a:srgbClr val="99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x(1) = 0.5;  x(2) = pi/4;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f = @(x) cos(x) - x 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srgbClr val="000000"/>
                </a:solidFill>
              </a:rPr>
              <a:t> k=2:7  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x(k+1)=x(k)-f(x(k))*(x(k)-x(k-1))/(f(x(k))-f(x(k-1)));  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end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x'</a:t>
            </a:r>
          </a:p>
        </p:txBody>
      </p:sp>
      <p:pic>
        <p:nvPicPr>
          <p:cNvPr id="30" name="Picture 6" descr="Image result for matla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88" y="952614"/>
            <a:ext cx="15113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ounded Rectangle 12"/>
          <p:cNvSpPr>
            <a:spLocks noChangeArrowheads="1"/>
          </p:cNvSpPr>
          <p:nvPr/>
        </p:nvSpPr>
        <p:spPr bwMode="auto">
          <a:xfrm>
            <a:off x="177504" y="2360851"/>
            <a:ext cx="3443650" cy="1212165"/>
          </a:xfrm>
          <a:prstGeom prst="roundRect">
            <a:avLst>
              <a:gd name="adj" fmla="val 5509"/>
            </a:avLst>
          </a:prstGeom>
          <a:noFill/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2" name="Rounded Rectangle 13"/>
          <p:cNvSpPr>
            <a:spLocks noChangeArrowheads="1"/>
          </p:cNvSpPr>
          <p:nvPr/>
        </p:nvSpPr>
        <p:spPr bwMode="auto">
          <a:xfrm>
            <a:off x="391815" y="2176700"/>
            <a:ext cx="144145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</a:rPr>
              <a:t>Example</a:t>
            </a:r>
            <a:endParaRPr lang="en-US" altLang="en-US" sz="1800" b="1" dirty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89334" y="2649703"/>
                <a:ext cx="3355347" cy="809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Times-Roman"/>
                  </a:rPr>
                  <a:t>Approximate a root of </a:t>
                </a:r>
                <a:r>
                  <a:rPr lang="en-US" sz="1400" i="1" dirty="0">
                    <a:latin typeface="MTMI"/>
                  </a:rPr>
                  <a:t> </a:t>
                </a:r>
                <a:r>
                  <a:rPr lang="en-US" sz="1400" i="1" dirty="0" smtClean="0">
                    <a:latin typeface="MTMI"/>
                  </a:rPr>
                  <a:t> </a:t>
                </a:r>
                <a:r>
                  <a:rPr lang="en-US" sz="14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f </a:t>
                </a:r>
                <a:r>
                  <a:rPr 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sz="14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) </a:t>
                </a:r>
                <a:r>
                  <a:rPr lang="en-US" sz="1400" dirty="0">
                    <a:solidFill>
                      <a:srgbClr val="FF0000"/>
                    </a:solidFill>
                    <a:latin typeface="MTSY"/>
                  </a:rPr>
                  <a:t>=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𝑐𝑜𝑠𝑥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  <a:latin typeface="Times-Roman"/>
                  </a:rPr>
                  <a:t>   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-Roman"/>
                  </a:rPr>
                  <a:t>using secant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-Roman"/>
                  </a:rPr>
                  <a:t>method</a:t>
                </a:r>
                <a:r>
                  <a:rPr lang="en-US" sz="1400" dirty="0" err="1" smtClean="0">
                    <a:latin typeface="Times New Roman" panose="02020603050405020304" pitchFamily="18" charset="0"/>
                  </a:rPr>
                  <a:t>employing</a:t>
                </a:r>
                <a:r>
                  <a:rPr lang="en-US" sz="14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sz="1400" dirty="0">
                    <a:latin typeface="Times New Roman" panose="02020603050405020304" pitchFamily="18" charset="0"/>
                  </a:rPr>
                  <a:t>an initial guess of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=0.5 ,  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2= </m:t>
                    </m:r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34" y="2649703"/>
                <a:ext cx="3355347" cy="809004"/>
              </a:xfrm>
              <a:prstGeom prst="rect">
                <a:avLst/>
              </a:prstGeom>
              <a:blipFill rotWithShape="0">
                <a:blip r:embed="rId8"/>
                <a:stretch>
                  <a:fillRect l="-545" t="-151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4031078" y="2645392"/>
            <a:ext cx="48072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-Roman"/>
              </a:rPr>
              <a:t>Comparing the results </a:t>
            </a:r>
            <a:r>
              <a:rPr lang="en-US" sz="1200" dirty="0" smtClean="0">
                <a:latin typeface="Times-Roman"/>
              </a:rPr>
              <a:t>from </a:t>
            </a:r>
            <a:r>
              <a:rPr lang="en-US" sz="1200" dirty="0">
                <a:latin typeface="Times-Roman"/>
              </a:rPr>
              <a:t>the Secant method and Newton’s method, </a:t>
            </a:r>
            <a:r>
              <a:rPr lang="en-US" sz="1200" dirty="0" smtClean="0">
                <a:latin typeface="Times-Roman"/>
              </a:rPr>
              <a:t>we see </a:t>
            </a:r>
            <a:r>
              <a:rPr lang="en-US" sz="1200" dirty="0">
                <a:latin typeface="Times-Roman"/>
              </a:rPr>
              <a:t>that the Secant method approximation </a:t>
            </a:r>
            <a:r>
              <a:rPr lang="en-US" sz="1200" i="1" dirty="0" smtClean="0">
                <a:latin typeface="Times-Italic"/>
              </a:rPr>
              <a:t>x</a:t>
            </a:r>
            <a:r>
              <a:rPr lang="en-US" sz="1200" dirty="0">
                <a:latin typeface="Times-Roman"/>
              </a:rPr>
              <a:t>6</a:t>
            </a:r>
            <a:r>
              <a:rPr lang="en-US" sz="1200" dirty="0" smtClean="0">
                <a:latin typeface="Times-Roman"/>
              </a:rPr>
              <a:t> </a:t>
            </a:r>
            <a:r>
              <a:rPr lang="en-US" sz="1200" dirty="0">
                <a:latin typeface="Times-Roman"/>
              </a:rPr>
              <a:t>is accurate to the tenth decimal place, </a:t>
            </a:r>
            <a:r>
              <a:rPr lang="en-US" sz="1200" dirty="0" smtClean="0">
                <a:latin typeface="Times-Roman"/>
              </a:rPr>
              <a:t>whereas Newton’s </a:t>
            </a:r>
            <a:r>
              <a:rPr lang="en-US" sz="1200" dirty="0">
                <a:latin typeface="Times-Roman"/>
              </a:rPr>
              <a:t>method obtained this accuracy by </a:t>
            </a:r>
            <a:r>
              <a:rPr lang="en-US" sz="1200" i="1" dirty="0">
                <a:latin typeface="Times-Italic"/>
              </a:rPr>
              <a:t>x</a:t>
            </a:r>
            <a:r>
              <a:rPr lang="en-US" sz="1200" dirty="0" smtClean="0">
                <a:latin typeface="Times-Roman"/>
              </a:rPr>
              <a:t>4. </a:t>
            </a:r>
            <a:r>
              <a:rPr lang="en-US" sz="1200" dirty="0">
                <a:latin typeface="Times-Roman"/>
              </a:rPr>
              <a:t>For this example, the convergence of </a:t>
            </a:r>
            <a:r>
              <a:rPr lang="en-US" sz="1200" dirty="0" smtClean="0">
                <a:latin typeface="Times-Roman"/>
              </a:rPr>
              <a:t>the Secant </a:t>
            </a:r>
            <a:r>
              <a:rPr lang="en-US" sz="1200" dirty="0">
                <a:latin typeface="Times-Roman"/>
              </a:rPr>
              <a:t>method is much faster than functional iteration but </a:t>
            </a:r>
            <a:r>
              <a:rPr lang="en-US" sz="1200" b="1" dirty="0">
                <a:solidFill>
                  <a:srgbClr val="FF0000"/>
                </a:solidFill>
                <a:latin typeface="Times-Roman"/>
              </a:rPr>
              <a:t>slightly slower than </a:t>
            </a:r>
            <a:r>
              <a:rPr lang="en-US" sz="1200" b="1" dirty="0" smtClean="0">
                <a:solidFill>
                  <a:srgbClr val="FF0000"/>
                </a:solidFill>
                <a:latin typeface="Times-Roman"/>
              </a:rPr>
              <a:t>Newton’s method</a:t>
            </a:r>
            <a:r>
              <a:rPr lang="en-US" sz="1200" dirty="0">
                <a:latin typeface="Times-Roman"/>
              </a:rPr>
              <a:t>. This is generally the case.</a:t>
            </a:r>
            <a:endParaRPr lang="en-US" sz="1200" dirty="0"/>
          </a:p>
        </p:txBody>
      </p:sp>
      <p:sp>
        <p:nvSpPr>
          <p:cNvPr id="35" name="Rounded Rectangle 12"/>
          <p:cNvSpPr>
            <a:spLocks noChangeArrowheads="1"/>
          </p:cNvSpPr>
          <p:nvPr/>
        </p:nvSpPr>
        <p:spPr bwMode="auto">
          <a:xfrm>
            <a:off x="3954606" y="2576902"/>
            <a:ext cx="4883766" cy="1356154"/>
          </a:xfrm>
          <a:prstGeom prst="roundRect">
            <a:avLst>
              <a:gd name="adj" fmla="val 5509"/>
            </a:avLst>
          </a:prstGeom>
          <a:noFill/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2346" y="1203451"/>
                <a:ext cx="3744417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6" y="1203451"/>
                <a:ext cx="3744417" cy="5767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8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/>
      <p:bldP spid="24" grpId="0"/>
      <p:bldP spid="25" grpId="0"/>
      <p:bldP spid="26" grpId="0"/>
      <p:bldP spid="27" grpId="0"/>
      <p:bldP spid="29" grpId="0" animBg="1"/>
      <p:bldP spid="34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Sec:3.4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3941" y="692696"/>
            <a:ext cx="4212035" cy="3168352"/>
          </a:xfrm>
          <a:prstGeom prst="roundRect">
            <a:avLst>
              <a:gd name="adj" fmla="val 3288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470" y="815127"/>
            <a:ext cx="2296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Univers-Bold"/>
              </a:rPr>
              <a:t>Textbook notations</a:t>
            </a:r>
            <a:endParaRPr lang="en-US" dirty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1560" y="1838438"/>
                <a:ext cx="2206737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38438"/>
                <a:ext cx="2206737" cy="576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9552" y="2782581"/>
                <a:ext cx="2952328" cy="768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782581"/>
                <a:ext cx="2952328" cy="7689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1560" y="1184459"/>
                <a:ext cx="2592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instead of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4459"/>
                <a:ext cx="259228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7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ounded Rectangle 41"/>
          <p:cNvSpPr/>
          <p:nvPr/>
        </p:nvSpPr>
        <p:spPr>
          <a:xfrm>
            <a:off x="2537990" y="4133246"/>
            <a:ext cx="4626298" cy="2392098"/>
          </a:xfrm>
          <a:prstGeom prst="roundRect">
            <a:avLst>
              <a:gd name="adj" fmla="val 3288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743285" y="4257177"/>
            <a:ext cx="2296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Univers-Bold"/>
              </a:rPr>
              <a:t>Textbook notations</a:t>
            </a:r>
            <a:endParaRPr lang="en-US" dirty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23827" y="4764467"/>
                <a:ext cx="3096345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Initial guess 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   not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7" y="4764467"/>
                <a:ext cx="3096345" cy="453137"/>
              </a:xfrm>
              <a:prstGeom prst="rect">
                <a:avLst/>
              </a:prstGeom>
              <a:blipFill rotWithShape="0">
                <a:blip r:embed="rId8"/>
                <a:stretch>
                  <a:fillRect l="-1575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743285" y="5689610"/>
            <a:ext cx="3468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04040"/>
                </a:solidFill>
              </a:rPr>
              <a:t>matlab</a:t>
            </a:r>
            <a:r>
              <a:rPr lang="en-US" dirty="0">
                <a:solidFill>
                  <a:srgbClr val="404040"/>
                </a:solidFill>
              </a:rPr>
              <a:t> does not allow to start </a:t>
            </a:r>
            <a:r>
              <a:rPr lang="en-US" dirty="0" smtClean="0">
                <a:solidFill>
                  <a:srgbClr val="404040"/>
                </a:solidFill>
              </a:rPr>
              <a:t>vector index from </a:t>
            </a:r>
            <a:r>
              <a:rPr lang="en-US" dirty="0">
                <a:solidFill>
                  <a:srgbClr val="404040"/>
                </a:solidFill>
              </a:rPr>
              <a:t>0?</a:t>
            </a:r>
            <a:endParaRPr lang="en-US" dirty="0"/>
          </a:p>
        </p:txBody>
      </p:sp>
      <p:pic>
        <p:nvPicPr>
          <p:cNvPr id="47" name="Picture 6" descr="Image result for matla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742336"/>
            <a:ext cx="15113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29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Sec:3.4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7000" y="1680469"/>
            <a:ext cx="42484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illustrates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approximations are obtained using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 tangents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initial approximation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approximation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-intercept of the tangent line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graph of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( 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3" y="703755"/>
            <a:ext cx="3826743" cy="28031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6960" y="4952227"/>
            <a:ext cx="4049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approximation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1600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-intercept of the tangent line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graph of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( 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 on.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423" y="3789040"/>
            <a:ext cx="4104456" cy="29930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05778" y="1666874"/>
            <a:ext cx="4398270" cy="1730727"/>
          </a:xfrm>
          <a:prstGeom prst="roundRect">
            <a:avLst>
              <a:gd name="adj" fmla="val 3288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45738" y="4797151"/>
            <a:ext cx="4398270" cy="1091179"/>
          </a:xfrm>
          <a:prstGeom prst="roundRect">
            <a:avLst>
              <a:gd name="adj" fmla="val 3288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7186" y="861389"/>
            <a:ext cx="1915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Newton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method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0444" y="644508"/>
            <a:ext cx="4690961" cy="805485"/>
          </a:xfrm>
          <a:prstGeom prst="roundRect">
            <a:avLst>
              <a:gd name="adj" fmla="val 3288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79712" y="758869"/>
                <a:ext cx="2952328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758869"/>
                <a:ext cx="2952328" cy="5767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71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Sec:3.4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726" y="2564904"/>
            <a:ext cx="38174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with the two initial approximations p0 and p1, the approximation p2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     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x-intercept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line joining ( p0,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p0)) and ( p1,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p1)).</a:t>
            </a:r>
            <a:endParaRPr lang="en-US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7504" y="2551310"/>
            <a:ext cx="3898721" cy="1296144"/>
          </a:xfrm>
          <a:prstGeom prst="roundRect">
            <a:avLst>
              <a:gd name="adj" fmla="val 3288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4019" y="716569"/>
            <a:ext cx="1800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Secant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method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7504" y="644508"/>
            <a:ext cx="4032448" cy="1562892"/>
          </a:xfrm>
          <a:prstGeom prst="roundRect">
            <a:avLst>
              <a:gd name="adj" fmla="val 3288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55" y="4077072"/>
            <a:ext cx="3324969" cy="25362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447" y="2328688"/>
            <a:ext cx="5035071" cy="3836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4655" y="1248884"/>
                <a:ext cx="3744417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55" y="1248884"/>
                <a:ext cx="3744417" cy="5767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16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Sec:3.4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174" y="2526392"/>
            <a:ext cx="4810696" cy="2308324"/>
          </a:xfrm>
          <a:prstGeom prst="rect">
            <a:avLst/>
          </a:prstGeom>
          <a:solidFill>
            <a:srgbClr val="FF6A0A">
              <a:alpha val="27000"/>
            </a:srgbClr>
          </a:solidFill>
          <a:ln w="22225">
            <a:solidFill>
              <a:srgbClr val="99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x(1) = 0.5;  x(2) = pi/4;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f = @(x) cos(x) - x 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k=2:1000   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  x(k+1)=x(k)-f(x(k))*(x(k)-x(k-1))/(f(x(k))-f(x(k-1)));  </a:t>
            </a:r>
          </a:p>
          <a:p>
            <a:endParaRPr lang="en-US" sz="1600" dirty="0" smtClean="0">
              <a:solidFill>
                <a:srgbClr val="0000FF"/>
              </a:solidFill>
            </a:endParaRP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 smtClean="0">
                <a:solidFill>
                  <a:srgbClr val="0000FF"/>
                </a:solidFill>
              </a:rPr>
              <a:t>end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x'</a:t>
            </a:r>
          </a:p>
        </p:txBody>
      </p:sp>
      <p:pic>
        <p:nvPicPr>
          <p:cNvPr id="11" name="Picture 6" descr="Image result for ma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781" y="4082023"/>
            <a:ext cx="15113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298021" y="2497847"/>
            <a:ext cx="3312368" cy="2308324"/>
          </a:xfrm>
          <a:prstGeom prst="rect">
            <a:avLst/>
          </a:prstGeom>
          <a:solidFill>
            <a:srgbClr val="FF6A0A">
              <a:alpha val="27000"/>
            </a:srgbClr>
          </a:solidFill>
          <a:ln w="22225">
            <a:solidFill>
              <a:srgbClr val="99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x1 </a:t>
            </a:r>
            <a:r>
              <a:rPr lang="en-US" sz="1600" dirty="0">
                <a:solidFill>
                  <a:srgbClr val="000000"/>
                </a:solidFill>
              </a:rPr>
              <a:t>= 0.5;  </a:t>
            </a:r>
            <a:r>
              <a:rPr lang="en-US" sz="1600" dirty="0" smtClean="0">
                <a:solidFill>
                  <a:srgbClr val="000000"/>
                </a:solidFill>
              </a:rPr>
              <a:t>x2 </a:t>
            </a:r>
            <a:r>
              <a:rPr lang="en-US" sz="1600" dirty="0">
                <a:solidFill>
                  <a:srgbClr val="000000"/>
                </a:solidFill>
              </a:rPr>
              <a:t>= pi/4;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f = @(x) cos(x) - x 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fx1 = f(x1);   fx2 = f(x2</a:t>
            </a:r>
            <a:r>
              <a:rPr lang="en-US" sz="1600" dirty="0" smtClean="0">
                <a:solidFill>
                  <a:srgbClr val="000000"/>
                </a:solidFill>
              </a:rPr>
              <a:t>);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k=2:1000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x3 =x2 - fx2*(x2-x1)/(fx2-fx1);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    x1 =x2;  x2=x3;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fx1=fx2; fx2=f(x2);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FF"/>
                </a:solidFill>
              </a:rPr>
              <a:t>end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x2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4" name="Picture 6" descr="Image result for ma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94" y="4150841"/>
            <a:ext cx="15113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143941" y="692696"/>
            <a:ext cx="3851996" cy="1296144"/>
          </a:xfrm>
          <a:prstGeom prst="roundRect">
            <a:avLst>
              <a:gd name="adj" fmla="val 3288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7470" y="815127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Univers-Bold"/>
              </a:rPr>
              <a:t>The Secant Method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6136" y="5013176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Memory and function evaluation reduction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64411" y="1595271"/>
            <a:ext cx="2258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Code Optimization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1520" y="1306890"/>
                <a:ext cx="3744417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06890"/>
                <a:ext cx="3744417" cy="576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40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Sec:3.4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7944" y="696888"/>
            <a:ext cx="4810696" cy="5509200"/>
          </a:xfrm>
          <a:prstGeom prst="rect">
            <a:avLst/>
          </a:prstGeom>
          <a:solidFill>
            <a:srgbClr val="FF6A0A">
              <a:alpha val="27000"/>
            </a:srgbClr>
          </a:solidFill>
          <a:ln w="22225">
            <a:solidFill>
              <a:srgbClr val="99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clc</a:t>
            </a:r>
            <a:r>
              <a:rPr lang="en-US" sz="1600" dirty="0">
                <a:solidFill>
                  <a:srgbClr val="000000"/>
                </a:solidFill>
              </a:rPr>
              <a:t>; clear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tic</a:t>
            </a:r>
          </a:p>
          <a:p>
            <a:r>
              <a:rPr lang="en-US" sz="1600" dirty="0">
                <a:solidFill>
                  <a:srgbClr val="000000"/>
                </a:solidFill>
              </a:rPr>
              <a:t>x(1) = 0.5;  x(2) = pi/4;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f = @(x) cos(x) - x 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srgbClr val="000000"/>
                </a:solidFill>
              </a:rPr>
              <a:t> k=2:7  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x(k+1)=x(k)-f(x(k))*(x(k)-x(k-1))/(f(x(k))-f(x(k-1)));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end</a:t>
            </a:r>
          </a:p>
          <a:p>
            <a:r>
              <a:rPr lang="en-US" sz="1600" dirty="0">
                <a:solidFill>
                  <a:srgbClr val="000000"/>
                </a:solidFill>
              </a:rPr>
              <a:t>x(8)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toc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tic</a:t>
            </a:r>
          </a:p>
          <a:p>
            <a:r>
              <a:rPr lang="en-US" sz="1600" dirty="0">
                <a:solidFill>
                  <a:srgbClr val="000000"/>
                </a:solidFill>
              </a:rPr>
              <a:t>clear</a:t>
            </a:r>
          </a:p>
          <a:p>
            <a:r>
              <a:rPr lang="en-US" sz="1600" dirty="0">
                <a:solidFill>
                  <a:srgbClr val="000000"/>
                </a:solidFill>
              </a:rPr>
              <a:t>x1 = 0.5;  x2 = pi/4;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f = @(x) cos(x) - x 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fx1 = f(x1);   fx2 = f(x2);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srgbClr val="000000"/>
                </a:solidFill>
              </a:rPr>
              <a:t> k=2:7</a:t>
            </a:r>
          </a:p>
          <a:p>
            <a:r>
              <a:rPr lang="fr-FR" sz="1600" dirty="0">
                <a:solidFill>
                  <a:srgbClr val="000000"/>
                </a:solidFill>
              </a:rPr>
              <a:t>    x3 =x2 - fx2*(x2-x1)/(fx2-fx1);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x1 =x2;  x2=x3;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fx1=fx2; fx2=f(x2);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end</a:t>
            </a:r>
          </a:p>
          <a:p>
            <a:r>
              <a:rPr lang="en-US" sz="1600" dirty="0">
                <a:solidFill>
                  <a:srgbClr val="000000"/>
                </a:solidFill>
              </a:rPr>
              <a:t>x2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toc</a:t>
            </a:r>
          </a:p>
        </p:txBody>
      </p:sp>
      <p:pic>
        <p:nvPicPr>
          <p:cNvPr id="11" name="Picture 6" descr="Image result for ma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885215"/>
            <a:ext cx="15113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696888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Memory and function evaluation reduction</a:t>
            </a: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261515" y="2819291"/>
            <a:ext cx="313823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ans</a:t>
            </a:r>
            <a:r>
              <a:rPr lang="en-US" sz="1400" dirty="0"/>
              <a:t> =</a:t>
            </a:r>
          </a:p>
          <a:p>
            <a:endParaRPr lang="en-US" sz="1400" dirty="0"/>
          </a:p>
          <a:p>
            <a:r>
              <a:rPr lang="en-US" sz="1400" dirty="0"/>
              <a:t>   0.739085133215161</a:t>
            </a:r>
          </a:p>
          <a:p>
            <a:endParaRPr lang="en-US" sz="1400" dirty="0"/>
          </a:p>
          <a:p>
            <a:r>
              <a:rPr lang="en-US" sz="1400" dirty="0"/>
              <a:t>Elapsed time is 0.004726 seconds.</a:t>
            </a:r>
          </a:p>
          <a:p>
            <a:endParaRPr lang="en-US" sz="1400" dirty="0"/>
          </a:p>
          <a:p>
            <a:r>
              <a:rPr lang="en-US" sz="1400" dirty="0"/>
              <a:t>x2 =</a:t>
            </a:r>
          </a:p>
          <a:p>
            <a:endParaRPr lang="en-US" sz="1400" dirty="0"/>
          </a:p>
          <a:p>
            <a:r>
              <a:rPr lang="en-US" sz="1400" dirty="0"/>
              <a:t>   0.739085133215161</a:t>
            </a:r>
          </a:p>
          <a:p>
            <a:endParaRPr lang="en-US" sz="1400" dirty="0"/>
          </a:p>
          <a:p>
            <a:r>
              <a:rPr lang="en-US" sz="1400" dirty="0"/>
              <a:t>Elapsed time is 0.000554 seconds.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153937" y="2060848"/>
            <a:ext cx="3353396" cy="3528392"/>
          </a:xfrm>
          <a:prstGeom prst="roundRect">
            <a:avLst>
              <a:gd name="adj" fmla="val 5509"/>
            </a:avLst>
          </a:prstGeom>
          <a:noFill/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8" name="Rounded Rectangle 13"/>
          <p:cNvSpPr>
            <a:spLocks noChangeArrowheads="1"/>
          </p:cNvSpPr>
          <p:nvPr/>
        </p:nvSpPr>
        <p:spPr bwMode="auto">
          <a:xfrm>
            <a:off x="368248" y="1876697"/>
            <a:ext cx="1441450" cy="381000"/>
          </a:xfrm>
          <a:prstGeom prst="roundRect">
            <a:avLst>
              <a:gd name="adj" fmla="val 16667"/>
            </a:avLst>
          </a:prstGeom>
          <a:solidFill>
            <a:srgbClr val="FFD6C1"/>
          </a:solidFill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</a:rPr>
              <a:t>Output</a:t>
            </a:r>
            <a:endParaRPr lang="en-US" altLang="en-US" sz="1800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8" y="3151851"/>
            <a:ext cx="3231059" cy="2632956"/>
          </a:xfrm>
          <a:prstGeom prst="rect">
            <a:avLst/>
          </a:prstGeom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Sec:3.4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4019" y="716569"/>
            <a:ext cx="3387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The Method of False Position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7504" y="644508"/>
            <a:ext cx="4181991" cy="6024852"/>
          </a:xfrm>
          <a:prstGeom prst="roundRect">
            <a:avLst>
              <a:gd name="adj" fmla="val 1549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4019" y="1138819"/>
            <a:ext cx="4247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Each successive pair of approximations in the Bisection method brackets a root p of </a:t>
            </a:r>
            <a:r>
              <a:rPr lang="en-US" sz="1400" dirty="0" smtClean="0"/>
              <a:t>the equation.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27" y="1935514"/>
            <a:ext cx="2290564" cy="5153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58358" y="1736371"/>
                <a:ext cx="7844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358" y="1736371"/>
                <a:ext cx="784491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352" y="1693999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2" y="1693999"/>
                <a:ext cx="576064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58677" y="1758062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77" y="1758062"/>
                <a:ext cx="576064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99274" y="2536691"/>
            <a:ext cx="3798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-Roman"/>
              </a:rPr>
              <a:t>Root bracketing is not guaranteed for either Newton’s method or the Secant method.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743879" y="1935514"/>
            <a:ext cx="15456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Times-Roman"/>
              </a:rPr>
              <a:t>Root bracketing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1037" y="3526680"/>
            <a:ext cx="12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Times-Roman"/>
              </a:rPr>
              <a:t>Secant method</a:t>
            </a:r>
            <a:endParaRPr lang="en-US" sz="1200" b="1" dirty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4532" y="5855291"/>
                <a:ext cx="3895328" cy="814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latin typeface="Times-Roman"/>
                  </a:rPr>
                  <a:t>the initial approximations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400" dirty="0">
                    <a:latin typeface="Times-Roman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>
                    <a:latin typeface="Times-Roman"/>
                  </a:rPr>
                  <a:t> bracket the root, but the pair </a:t>
                </a:r>
                <a:r>
                  <a:rPr lang="en-US" sz="1400" dirty="0" smtClean="0">
                    <a:latin typeface="Times-Roman"/>
                  </a:rPr>
                  <a:t>of approximations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dirty="0">
                    <a:latin typeface="Times-Roman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400" dirty="0">
                    <a:latin typeface="Times-Roman"/>
                  </a:rPr>
                  <a:t> fail to do so.</a:t>
                </a:r>
                <a:endParaRPr lang="en-US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32" y="5855291"/>
                <a:ext cx="3895328" cy="814069"/>
              </a:xfrm>
              <a:prstGeom prst="rect">
                <a:avLst/>
              </a:prstGeom>
              <a:blipFill rotWithShape="0">
                <a:blip r:embed="rId7"/>
                <a:stretch>
                  <a:fillRect l="-469" r="-156" b="-6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537425" y="868744"/>
            <a:ext cx="4572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Times-Roman"/>
              </a:rPr>
              <a:t>The </a:t>
            </a:r>
            <a:r>
              <a:rPr lang="en-US" sz="1600" b="1" dirty="0">
                <a:solidFill>
                  <a:srgbClr val="008000"/>
                </a:solidFill>
                <a:latin typeface="Times-Bold"/>
              </a:rPr>
              <a:t>method of False Position </a:t>
            </a:r>
            <a:r>
              <a:rPr lang="en-US" sz="1600" b="1" dirty="0" smtClean="0">
                <a:solidFill>
                  <a:srgbClr val="008000"/>
                </a:solidFill>
                <a:latin typeface="Times-Bold"/>
              </a:rPr>
              <a:t> </a:t>
            </a:r>
            <a:r>
              <a:rPr lang="en-US" sz="1400" dirty="0" smtClean="0">
                <a:latin typeface="Times-Roman"/>
              </a:rPr>
              <a:t>generates approximations in </a:t>
            </a:r>
            <a:r>
              <a:rPr lang="en-US" sz="1400" dirty="0">
                <a:latin typeface="Times-Roman"/>
              </a:rPr>
              <a:t>the same manner as the Secant method, but it includes a test to ensure that the root is</a:t>
            </a:r>
          </a:p>
          <a:p>
            <a:r>
              <a:rPr lang="en-US" sz="1400" dirty="0">
                <a:latin typeface="Times-Roman"/>
              </a:rPr>
              <a:t>always bracketed between successive iterations.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4412942" y="644508"/>
            <a:ext cx="4551546" cy="6024852"/>
          </a:xfrm>
          <a:prstGeom prst="roundRect">
            <a:avLst>
              <a:gd name="adj" fmla="val 1549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3112" y="2406715"/>
            <a:ext cx="3759002" cy="3055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661875" y="5926876"/>
                <a:ext cx="38051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   but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875" y="5926876"/>
                <a:ext cx="3805150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21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6" grpId="0"/>
      <p:bldP spid="23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Sec:3.4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1701" y="2650165"/>
            <a:ext cx="5616624" cy="2391365"/>
            <a:chOff x="1043608" y="1700808"/>
            <a:chExt cx="5616624" cy="2391365"/>
          </a:xfrm>
        </p:grpSpPr>
        <p:sp>
          <p:nvSpPr>
            <p:cNvPr id="2" name="Rectangle 1"/>
            <p:cNvSpPr/>
            <p:nvPr/>
          </p:nvSpPr>
          <p:spPr>
            <a:xfrm>
              <a:off x="1115616" y="2060848"/>
              <a:ext cx="5472608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Times-Roman"/>
                </a:rPr>
                <a:t>0    0.5                      0.5                      0.7853981635</a:t>
              </a:r>
              <a:endParaRPr lang="en-US" dirty="0">
                <a:latin typeface="Times-Roman"/>
              </a:endParaRPr>
            </a:p>
            <a:p>
              <a:r>
                <a:rPr lang="en-US" dirty="0">
                  <a:latin typeface="Times-Roman"/>
                </a:rPr>
                <a:t>1 </a:t>
              </a:r>
              <a:r>
                <a:rPr lang="en-US" dirty="0" smtClean="0">
                  <a:latin typeface="Times-Roman"/>
                </a:rPr>
                <a:t>   0.7853981635    0.7853981635    0.7395361337</a:t>
              </a:r>
              <a:endParaRPr lang="en-US" dirty="0">
                <a:latin typeface="Times-Roman"/>
              </a:endParaRPr>
            </a:p>
            <a:p>
              <a:r>
                <a:rPr lang="en-US" dirty="0">
                  <a:latin typeface="Times-Roman"/>
                </a:rPr>
                <a:t>2 </a:t>
              </a:r>
              <a:r>
                <a:rPr lang="en-US" dirty="0" smtClean="0">
                  <a:latin typeface="Times-Roman"/>
                </a:rPr>
                <a:t>   0.7363841388    0.7363841388    0.7390851781</a:t>
              </a:r>
              <a:endParaRPr lang="en-US" dirty="0">
                <a:latin typeface="Times-Roman"/>
              </a:endParaRPr>
            </a:p>
            <a:p>
              <a:r>
                <a:rPr lang="en-US" dirty="0">
                  <a:latin typeface="Times-Roman"/>
                </a:rPr>
                <a:t>3 </a:t>
              </a:r>
              <a:r>
                <a:rPr lang="en-US" dirty="0" smtClean="0">
                  <a:latin typeface="Times-Roman"/>
                </a:rPr>
                <a:t>   0.7390581392    0.7390581392    0.7390851332</a:t>
              </a:r>
              <a:endParaRPr lang="en-US" dirty="0">
                <a:latin typeface="Times-Roman"/>
              </a:endParaRPr>
            </a:p>
            <a:p>
              <a:r>
                <a:rPr lang="en-US" dirty="0">
                  <a:latin typeface="Times-Roman"/>
                </a:rPr>
                <a:t>4 </a:t>
              </a:r>
              <a:r>
                <a:rPr lang="en-US" dirty="0" smtClean="0">
                  <a:latin typeface="Times-Roman"/>
                </a:rPr>
                <a:t>   0.7390848638    0.7390851493    0.7390851332</a:t>
              </a:r>
              <a:endParaRPr lang="en-US" dirty="0">
                <a:latin typeface="Times-Roman"/>
              </a:endParaRPr>
            </a:p>
            <a:p>
              <a:r>
                <a:rPr lang="en-US" dirty="0">
                  <a:latin typeface="Times-Roman"/>
                </a:rPr>
                <a:t>5 </a:t>
              </a:r>
              <a:r>
                <a:rPr lang="en-US" dirty="0" smtClean="0">
                  <a:latin typeface="Times-Roman"/>
                </a:rPr>
                <a:t>   0.7390851305    0.7390851332</a:t>
              </a:r>
              <a:endParaRPr lang="en-US" dirty="0">
                <a:latin typeface="Times-Roman"/>
              </a:endParaRPr>
            </a:p>
            <a:p>
              <a:r>
                <a:rPr lang="en-US" dirty="0">
                  <a:latin typeface="Times-Roman"/>
                </a:rPr>
                <a:t>6 </a:t>
              </a:r>
              <a:r>
                <a:rPr lang="en-US" dirty="0" smtClean="0">
                  <a:latin typeface="Times-Roman"/>
                </a:rPr>
                <a:t>   0.7390851332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187624" y="1783849"/>
                  <a:ext cx="23737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1783849"/>
                  <a:ext cx="237378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692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/>
            <p:cNvSpPr/>
            <p:nvPr/>
          </p:nvSpPr>
          <p:spPr>
            <a:xfrm>
              <a:off x="1497010" y="1775465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False Position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63211" y="1787664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ecant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44006" y="1775465"/>
              <a:ext cx="941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Newton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43608" y="1700808"/>
              <a:ext cx="5616624" cy="2391365"/>
            </a:xfrm>
            <a:prstGeom prst="roundRect">
              <a:avLst>
                <a:gd name="adj" fmla="val 1549"/>
              </a:avLst>
            </a:prstGeom>
            <a:noFill/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15" name="Rounded Rectangle 12"/>
          <p:cNvSpPr>
            <a:spLocks noChangeArrowheads="1"/>
          </p:cNvSpPr>
          <p:nvPr/>
        </p:nvSpPr>
        <p:spPr bwMode="auto">
          <a:xfrm>
            <a:off x="251520" y="764193"/>
            <a:ext cx="3353396" cy="1744673"/>
          </a:xfrm>
          <a:prstGeom prst="roundRect">
            <a:avLst>
              <a:gd name="adj" fmla="val 5509"/>
            </a:avLst>
          </a:prstGeom>
          <a:noFill/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" name="Rounded Rectangle 13"/>
          <p:cNvSpPr>
            <a:spLocks noChangeArrowheads="1"/>
          </p:cNvSpPr>
          <p:nvPr/>
        </p:nvSpPr>
        <p:spPr bwMode="auto">
          <a:xfrm>
            <a:off x="465831" y="580043"/>
            <a:ext cx="144145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</a:rPr>
              <a:t>Example</a:t>
            </a:r>
            <a:endParaRPr lang="en-US" altLang="en-US" sz="1800" b="1" dirty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05084" y="1066940"/>
                <a:ext cx="3227823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Use the method of false position to estimate the root of </a:t>
                </a:r>
                <a:r>
                  <a:rPr lang="en-US" dirty="0" smtClean="0">
                    <a:latin typeface="Times-Roman"/>
                  </a:rPr>
                  <a:t> </a:t>
                </a:r>
                <a:r>
                  <a:rPr lang="en-US" i="1" dirty="0" smtClean="0">
                    <a:latin typeface="MTMI"/>
                  </a:rPr>
                  <a:t> 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f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) </a:t>
                </a:r>
                <a:r>
                  <a:rPr lang="en-US" dirty="0">
                    <a:solidFill>
                      <a:srgbClr val="FF0000"/>
                    </a:solidFill>
                    <a:latin typeface="MTSY"/>
                  </a:rPr>
                  <a:t>=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-Roman"/>
                  </a:rPr>
                  <a:t> </a:t>
                </a:r>
                <a:r>
                  <a:rPr lang="en-US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,  employing 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an initial guess of </a:t>
                </a:r>
                <a:r>
                  <a:rPr lang="en-US" b="1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sz="8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 </a:t>
                </a:r>
                <a:r>
                  <a:rPr lang="en-US" b="1" dirty="0">
                    <a:solidFill>
                      <a:srgbClr val="0000FF"/>
                    </a:solidFill>
                    <a:latin typeface="MTSY"/>
                  </a:rPr>
                  <a:t>= </a:t>
                </a:r>
                <a:r>
                  <a:rPr lang="en-US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0.5,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84" y="1066940"/>
                <a:ext cx="3227823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1509" t="-2066" r="-755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6144690" y="1664407"/>
            <a:ext cx="2891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Notice that the False Position and Secant </a:t>
            </a:r>
            <a:r>
              <a:rPr lang="en-US" dirty="0" smtClean="0"/>
              <a:t>approximations agree </a:t>
            </a:r>
            <a:r>
              <a:rPr lang="en-US" dirty="0"/>
              <a:t>through </a:t>
            </a:r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8386" y="5686320"/>
            <a:ext cx="8554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method of False Position requires an additional iteration </a:t>
            </a:r>
            <a:r>
              <a:rPr lang="en-US" dirty="0" smtClean="0"/>
              <a:t>to obtain </a:t>
            </a:r>
            <a:r>
              <a:rPr lang="en-US" dirty="0"/>
              <a:t>the same accuracy as the Secant method.</a:t>
            </a:r>
          </a:p>
        </p:txBody>
      </p:sp>
      <p:sp>
        <p:nvSpPr>
          <p:cNvPr id="20" name="Rounded Rectangle 12"/>
          <p:cNvSpPr>
            <a:spLocks noChangeArrowheads="1"/>
          </p:cNvSpPr>
          <p:nvPr/>
        </p:nvSpPr>
        <p:spPr bwMode="auto">
          <a:xfrm>
            <a:off x="6083745" y="1444605"/>
            <a:ext cx="2952751" cy="1565600"/>
          </a:xfrm>
          <a:prstGeom prst="roundRect">
            <a:avLst>
              <a:gd name="adj" fmla="val 5509"/>
            </a:avLst>
          </a:prstGeom>
          <a:noFill/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" name="Rounded Rectangle 13"/>
          <p:cNvSpPr>
            <a:spLocks noChangeArrowheads="1"/>
          </p:cNvSpPr>
          <p:nvPr/>
        </p:nvSpPr>
        <p:spPr bwMode="auto">
          <a:xfrm>
            <a:off x="6298056" y="1260454"/>
            <a:ext cx="1441450" cy="381000"/>
          </a:xfrm>
          <a:prstGeom prst="roundRect">
            <a:avLst>
              <a:gd name="adj" fmla="val 16667"/>
            </a:avLst>
          </a:prstGeom>
          <a:solidFill>
            <a:srgbClr val="FFD6C1"/>
          </a:solidFill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</a:rPr>
              <a:t>Remark</a:t>
            </a:r>
            <a:endParaRPr lang="en-US" altLang="en-US" sz="1800" b="1" dirty="0">
              <a:solidFill>
                <a:srgbClr val="A50021"/>
              </a:solidFill>
            </a:endParaRPr>
          </a:p>
        </p:txBody>
      </p:sp>
      <p:sp>
        <p:nvSpPr>
          <p:cNvPr id="23" name="Rounded Rectangle 12"/>
          <p:cNvSpPr>
            <a:spLocks noChangeArrowheads="1"/>
          </p:cNvSpPr>
          <p:nvPr/>
        </p:nvSpPr>
        <p:spPr bwMode="auto">
          <a:xfrm>
            <a:off x="194370" y="5366743"/>
            <a:ext cx="8698110" cy="1014585"/>
          </a:xfrm>
          <a:prstGeom prst="roundRect">
            <a:avLst>
              <a:gd name="adj" fmla="val 5509"/>
            </a:avLst>
          </a:prstGeom>
          <a:noFill/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4" name="Rounded Rectangle 13"/>
          <p:cNvSpPr>
            <a:spLocks noChangeArrowheads="1"/>
          </p:cNvSpPr>
          <p:nvPr/>
        </p:nvSpPr>
        <p:spPr bwMode="auto">
          <a:xfrm>
            <a:off x="408681" y="5182593"/>
            <a:ext cx="1441450" cy="381000"/>
          </a:xfrm>
          <a:prstGeom prst="roundRect">
            <a:avLst>
              <a:gd name="adj" fmla="val 16667"/>
            </a:avLst>
          </a:prstGeom>
          <a:solidFill>
            <a:srgbClr val="FFD6C1"/>
          </a:solidFill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</a:rPr>
              <a:t>Remark</a:t>
            </a:r>
            <a:endParaRPr lang="en-US" altLang="en-US" sz="1800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07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Sec:3.4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61" y="764704"/>
            <a:ext cx="1467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-Roman"/>
              </a:rPr>
              <a:t>Secant method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1196752"/>
            <a:ext cx="3312368" cy="2554545"/>
          </a:xfrm>
          <a:prstGeom prst="rect">
            <a:avLst/>
          </a:prstGeom>
          <a:solidFill>
            <a:srgbClr val="FF6A0A">
              <a:alpha val="27000"/>
            </a:srgbClr>
          </a:solidFill>
          <a:ln w="22225">
            <a:solidFill>
              <a:srgbClr val="99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x1 </a:t>
            </a:r>
            <a:r>
              <a:rPr lang="en-US" sz="1600" dirty="0">
                <a:solidFill>
                  <a:srgbClr val="000000"/>
                </a:solidFill>
              </a:rPr>
              <a:t>= 0.5;  </a:t>
            </a:r>
            <a:r>
              <a:rPr lang="en-US" sz="1600" dirty="0" smtClean="0">
                <a:solidFill>
                  <a:srgbClr val="000000"/>
                </a:solidFill>
              </a:rPr>
              <a:t>x2 </a:t>
            </a:r>
            <a:r>
              <a:rPr lang="en-US" sz="1600" dirty="0">
                <a:solidFill>
                  <a:srgbClr val="000000"/>
                </a:solidFill>
              </a:rPr>
              <a:t>= pi/4;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f = @(x) cos(x) - x 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fx1 = f(x1);   fx2 = f(x2</a:t>
            </a:r>
            <a:r>
              <a:rPr lang="en-US" sz="1600" dirty="0" smtClean="0">
                <a:solidFill>
                  <a:srgbClr val="000000"/>
                </a:solidFill>
              </a:rPr>
              <a:t>);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k=2:7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x3 =x2 - fx2*(x2-x1)/(fx2-fx1);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fx3 = f(x3);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    x1 =x2;  x2=x3;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fx1=fx2; fx2=fx3;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FF"/>
                </a:solidFill>
              </a:rPr>
              <a:t>end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x2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7" name="Picture 6" descr="Image result for ma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85" y="2849746"/>
            <a:ext cx="15113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644008" y="2636912"/>
            <a:ext cx="4104456" cy="4093428"/>
          </a:xfrm>
          <a:prstGeom prst="rect">
            <a:avLst/>
          </a:prstGeom>
          <a:solidFill>
            <a:srgbClr val="FF6A0A">
              <a:alpha val="27000"/>
            </a:srgbClr>
          </a:solidFill>
          <a:ln w="22225">
            <a:solidFill>
              <a:srgbClr val="99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clear; </a:t>
            </a:r>
            <a:r>
              <a:rPr lang="en-US" sz="2000" dirty="0" err="1">
                <a:solidFill>
                  <a:srgbClr val="000000"/>
                </a:solidFill>
              </a:rPr>
              <a:t>clc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</a:rPr>
              <a:t>x1 = 0.5;  x2 = pi/4;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 = @(x) cos(x) - x ;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fx1 = f(x1);   fx2 = f(x2);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srgbClr val="000000"/>
                </a:solidFill>
              </a:rPr>
              <a:t> k=2:7</a:t>
            </a:r>
          </a:p>
          <a:p>
            <a:r>
              <a:rPr lang="fr-FR" sz="2000" dirty="0">
                <a:solidFill>
                  <a:srgbClr val="000000"/>
                </a:solidFill>
              </a:rPr>
              <a:t>    x3 =x2 - fx2*(x2-x1)/(fx2-fx1);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fx3 = f(x3);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srgbClr val="000000"/>
                </a:solidFill>
              </a:rPr>
              <a:t>  fx3*fx2 &lt; 0;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     x1 = x2; fx1 = fx2;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end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 x2 =x3;  fx2=fx3;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end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x2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10" name="Picture 6" descr="Image result for ma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06474"/>
            <a:ext cx="15113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99992" y="162880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Modify the code to perform false position 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</a:t>
            </a:r>
            <a:r>
              <a:rPr lang="en-US" altLang="en-US" sz="2800" b="1" dirty="0" smtClean="0">
                <a:solidFill>
                  <a:schemeClr val="bg1"/>
                </a:solidFill>
              </a:rPr>
              <a:t>: 2.3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2"/>
          <p:cNvSpPr>
            <a:spLocks noChangeArrowheads="1"/>
          </p:cNvSpPr>
          <p:nvPr/>
        </p:nvSpPr>
        <p:spPr bwMode="auto">
          <a:xfrm>
            <a:off x="199127" y="1956966"/>
            <a:ext cx="3964306" cy="2304256"/>
          </a:xfrm>
          <a:prstGeom prst="roundRect">
            <a:avLst>
              <a:gd name="adj" fmla="val 5509"/>
            </a:avLst>
          </a:prstGeom>
          <a:noFill/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5" name="Rounded Rectangle 13"/>
          <p:cNvSpPr>
            <a:spLocks noChangeArrowheads="1"/>
          </p:cNvSpPr>
          <p:nvPr/>
        </p:nvSpPr>
        <p:spPr bwMode="auto">
          <a:xfrm>
            <a:off x="413439" y="1772816"/>
            <a:ext cx="144145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A50021"/>
                </a:solidFill>
              </a:rPr>
              <a:t>Algorithm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87523" y="861238"/>
            <a:ext cx="8568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</a:rPr>
              <a:t>THE NEWTON-RAPHSON </a:t>
            </a:r>
            <a:r>
              <a:rPr lang="en-US" altLang="en-US" sz="1800" dirty="0" smtClean="0">
                <a:solidFill>
                  <a:srgbClr val="0000FF"/>
                </a:solidFill>
              </a:rPr>
              <a:t>METHOD </a:t>
            </a:r>
            <a:r>
              <a:rPr lang="en-US" altLang="en-US" sz="1800" dirty="0" smtClean="0"/>
              <a:t>is </a:t>
            </a:r>
            <a:r>
              <a:rPr lang="en-US" altLang="en-US" sz="1800" dirty="0"/>
              <a:t>a method for finding successively better approximations to the roots (or zeroes) of a function.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76212" y="775693"/>
            <a:ext cx="8791575" cy="829376"/>
          </a:xfrm>
          <a:prstGeom prst="roundRect">
            <a:avLst>
              <a:gd name="adj" fmla="val 6923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12" y="2375471"/>
            <a:ext cx="3058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 smtClean="0"/>
              <a:t>To approximate the roots of   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47869" y="2360200"/>
                <a:ext cx="113517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869" y="2360200"/>
                <a:ext cx="1135179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3763" r="-538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11226" y="2929705"/>
                <a:ext cx="25861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/>
                  <a:t>Given initial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26" y="2929705"/>
                <a:ext cx="258611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425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95109" y="3501852"/>
                <a:ext cx="2206737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09" y="3501852"/>
                <a:ext cx="2206737" cy="5767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12"/>
          <p:cNvSpPr>
            <a:spLocks noChangeArrowheads="1"/>
          </p:cNvSpPr>
          <p:nvPr/>
        </p:nvSpPr>
        <p:spPr bwMode="auto">
          <a:xfrm>
            <a:off x="4342222" y="1884958"/>
            <a:ext cx="4625565" cy="4083188"/>
          </a:xfrm>
          <a:prstGeom prst="roundRect">
            <a:avLst>
              <a:gd name="adj" fmla="val 5509"/>
            </a:avLst>
          </a:prstGeom>
          <a:noFill/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2" name="Rounded Rectangle 13"/>
          <p:cNvSpPr>
            <a:spLocks noChangeArrowheads="1"/>
          </p:cNvSpPr>
          <p:nvPr/>
        </p:nvSpPr>
        <p:spPr bwMode="auto">
          <a:xfrm>
            <a:off x="4556534" y="1700808"/>
            <a:ext cx="144145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</a:rPr>
              <a:t>Example</a:t>
            </a:r>
            <a:endParaRPr lang="en-US" altLang="en-US" sz="1800" b="1" dirty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95787" y="2187705"/>
                <a:ext cx="4572000" cy="9469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Use the Newton-Raphson method to estimate the root of  </a:t>
                </a:r>
                <a:r>
                  <a:rPr lang="en-US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f 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) </a:t>
                </a:r>
                <a:r>
                  <a:rPr lang="en-US" b="1" dirty="0" smtClean="0">
                    <a:solidFill>
                      <a:srgbClr val="0000FF"/>
                    </a:solidFill>
                    <a:latin typeface="MTSY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,  employing 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an initial guess of </a:t>
                </a:r>
                <a:r>
                  <a:rPr lang="en-US" b="1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sz="8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 </a:t>
                </a:r>
                <a:r>
                  <a:rPr lang="en-US" b="1" dirty="0">
                    <a:solidFill>
                      <a:srgbClr val="0000FF"/>
                    </a:solidFill>
                    <a:latin typeface="MTSY"/>
                  </a:rPr>
                  <a:t>= 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0.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787" y="2187705"/>
                <a:ext cx="4572000" cy="946991"/>
              </a:xfrm>
              <a:prstGeom prst="rect">
                <a:avLst/>
              </a:prstGeom>
              <a:blipFill rotWithShape="0">
                <a:blip r:embed="rId5"/>
                <a:stretch>
                  <a:fillRect l="-1067" t="-3871" r="-2133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68295" y="3912215"/>
                <a:ext cx="9324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295" y="3912215"/>
                <a:ext cx="932444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1999" y="3266142"/>
                <a:ext cx="15455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f 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  <a:latin typeface="MTSY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266142"/>
                <a:ext cx="154555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15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675635" y="3240593"/>
                <a:ext cx="2016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635" y="3240593"/>
                <a:ext cx="201600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583055" y="3865178"/>
                <a:ext cx="918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f </a:t>
                </a:r>
                <a:r>
                  <a:rPr 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b="1" i="1" dirty="0">
                    <a:latin typeface="Times New Roman" panose="02020603050405020304" pitchFamily="18" charset="0"/>
                  </a:rPr>
                  <a:t>0</a:t>
                </a:r>
                <a:r>
                  <a:rPr 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  <a:latin typeface="MTSY"/>
                  </a:rPr>
                  <a:t>=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55" y="3865178"/>
                <a:ext cx="91884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96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734728" y="3846621"/>
                <a:ext cx="1541511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/>
                      </m:s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728" y="3846621"/>
                <a:ext cx="1541511" cy="392993"/>
              </a:xfrm>
              <a:prstGeom prst="rect">
                <a:avLst/>
              </a:prstGeom>
              <a:blipFill rotWithShape="0">
                <a:blip r:embed="rId10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504828" y="4459629"/>
                <a:ext cx="2206737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8" y="4459629"/>
                <a:ext cx="2206737" cy="5767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14811" y="5271062"/>
                <a:ext cx="2206737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811" y="5271062"/>
                <a:ext cx="2206737" cy="57676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310381" y="5412223"/>
                <a:ext cx="8486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381" y="5412223"/>
                <a:ext cx="848693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126565" y="6065646"/>
            <a:ext cx="4750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</a:rPr>
              <a:t>true value of the root: </a:t>
            </a:r>
            <a:r>
              <a:rPr lang="en-US" dirty="0" smtClean="0">
                <a:latin typeface="Times New Roman" panose="02020603050405020304" pitchFamily="18" charset="0"/>
              </a:rPr>
              <a:t>0.56714329.Thus</a:t>
            </a:r>
            <a:r>
              <a:rPr lang="en-US" dirty="0">
                <a:latin typeface="Times New Roman" panose="02020603050405020304" pitchFamily="18" charset="0"/>
              </a:rPr>
              <a:t>, the approach rapidly converges on the true root.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7789" y="5059218"/>
            <a:ext cx="30651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1    0.000000000000000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2    0.500000000000000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3    0.566311003197218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4    0.567143165034862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5    0.567143290409781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519629" y="4595979"/>
                <a:ext cx="62845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629" y="4595979"/>
                <a:ext cx="628457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80774" y="4585562"/>
                <a:ext cx="62845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74" y="4585562"/>
                <a:ext cx="628457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ounded Rectangle 12"/>
          <p:cNvSpPr>
            <a:spLocks noChangeArrowheads="1"/>
          </p:cNvSpPr>
          <p:nvPr/>
        </p:nvSpPr>
        <p:spPr bwMode="auto">
          <a:xfrm>
            <a:off x="292225" y="4585562"/>
            <a:ext cx="3083264" cy="2011790"/>
          </a:xfrm>
          <a:prstGeom prst="roundRect">
            <a:avLst>
              <a:gd name="adj" fmla="val 5509"/>
            </a:avLst>
          </a:prstGeom>
          <a:noFill/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7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7" grpId="0"/>
      <p:bldP spid="33" grpId="0"/>
      <p:bldP spid="8" grpId="0"/>
      <p:bldP spid="34" grpId="0"/>
      <p:bldP spid="35" grpId="0"/>
      <p:bldP spid="36" grpId="0"/>
      <p:bldP spid="37" grpId="0"/>
      <p:bldP spid="38" grpId="0"/>
      <p:bldP spid="39" grpId="0"/>
      <p:bldP spid="12" grpId="0"/>
      <p:bldP spid="2" grpId="0"/>
      <p:bldP spid="40" grpId="0"/>
      <p:bldP spid="41" grpId="0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Sec:3.4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16016" y="3717032"/>
            <a:ext cx="4104456" cy="2893100"/>
          </a:xfrm>
          <a:prstGeom prst="rect">
            <a:avLst/>
          </a:prstGeom>
          <a:solidFill>
            <a:srgbClr val="FF6A0A">
              <a:alpha val="27000"/>
            </a:srgbClr>
          </a:solidFill>
          <a:ln w="22225">
            <a:solidFill>
              <a:srgbClr val="99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clear; </a:t>
            </a:r>
            <a:r>
              <a:rPr lang="en-US" sz="1400" dirty="0" err="1">
                <a:solidFill>
                  <a:srgbClr val="000000"/>
                </a:solidFill>
              </a:rPr>
              <a:t>clc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x1 = 0.5;  x2 = pi/4;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f = @(x) cos(x) - x 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fx1 = f(x1);   fx2 = f(x2);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for</a:t>
            </a:r>
            <a:r>
              <a:rPr lang="en-US" sz="1400" dirty="0">
                <a:solidFill>
                  <a:srgbClr val="000000"/>
                </a:solidFill>
              </a:rPr>
              <a:t> k=2:7</a:t>
            </a:r>
          </a:p>
          <a:p>
            <a:r>
              <a:rPr lang="fr-FR" sz="1400" dirty="0">
                <a:solidFill>
                  <a:srgbClr val="000000"/>
                </a:solidFill>
              </a:rPr>
              <a:t>    x3 =x2 - fx2*(x2-x1)/(fx2-fx1);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fx3 = f(x3);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>
                <a:solidFill>
                  <a:srgbClr val="0000FF"/>
                </a:solidFill>
              </a:rPr>
              <a:t>if</a:t>
            </a:r>
            <a:r>
              <a:rPr lang="en-US" sz="1400" dirty="0">
                <a:solidFill>
                  <a:srgbClr val="000000"/>
                </a:solidFill>
              </a:rPr>
              <a:t>  fx3*fx2 &lt; 0;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 x1 = x2; fx1 = fx2;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>
                <a:solidFill>
                  <a:srgbClr val="0000FF"/>
                </a:solidFill>
              </a:rPr>
              <a:t>end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x2 =x3;  fx2=fx3;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end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x2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0" name="Picture 6" descr="Image result for ma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986594"/>
            <a:ext cx="15113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67532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Stopping Criteria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11" name="Rounded Rectangle 12"/>
          <p:cNvSpPr>
            <a:spLocks noChangeArrowheads="1"/>
          </p:cNvSpPr>
          <p:nvPr/>
        </p:nvSpPr>
        <p:spPr bwMode="auto">
          <a:xfrm>
            <a:off x="179512" y="1522611"/>
            <a:ext cx="6840760" cy="1744673"/>
          </a:xfrm>
          <a:prstGeom prst="roundRect">
            <a:avLst>
              <a:gd name="adj" fmla="val 5509"/>
            </a:avLst>
          </a:prstGeom>
          <a:noFill/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2" name="Rounded Rectangle 13"/>
          <p:cNvSpPr>
            <a:spLocks noChangeArrowheads="1"/>
          </p:cNvSpPr>
          <p:nvPr/>
        </p:nvSpPr>
        <p:spPr bwMode="auto">
          <a:xfrm>
            <a:off x="393823" y="1338461"/>
            <a:ext cx="144145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</a:rPr>
              <a:t>Error</a:t>
            </a:r>
            <a:endParaRPr lang="en-US" altLang="en-US" sz="1800" b="1" dirty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3823" y="1916832"/>
                <a:ext cx="22067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23" y="1916832"/>
                <a:ext cx="2206737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3823" y="2453652"/>
                <a:ext cx="2206737" cy="58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23" y="2453652"/>
                <a:ext cx="2206737" cy="5822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2"/>
          <p:cNvSpPr>
            <a:spLocks noChangeArrowheads="1"/>
          </p:cNvSpPr>
          <p:nvPr/>
        </p:nvSpPr>
        <p:spPr bwMode="auto">
          <a:xfrm>
            <a:off x="178768" y="4005064"/>
            <a:ext cx="3353396" cy="1224135"/>
          </a:xfrm>
          <a:prstGeom prst="roundRect">
            <a:avLst>
              <a:gd name="adj" fmla="val 5509"/>
            </a:avLst>
          </a:prstGeom>
          <a:noFill/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" name="Rounded Rectangle 13"/>
          <p:cNvSpPr>
            <a:spLocks noChangeArrowheads="1"/>
          </p:cNvSpPr>
          <p:nvPr/>
        </p:nvSpPr>
        <p:spPr bwMode="auto">
          <a:xfrm>
            <a:off x="393079" y="3820914"/>
            <a:ext cx="144145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</a:rPr>
              <a:t>Residual</a:t>
            </a:r>
            <a:endParaRPr lang="en-US" altLang="en-US" sz="1800" b="1" dirty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78768" y="4680384"/>
                <a:ext cx="22067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𝐭𝐨𝐥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68" y="4680384"/>
                <a:ext cx="2206737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1920" y="1977831"/>
                <a:ext cx="22067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977831"/>
                <a:ext cx="2206737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51919" y="2577898"/>
                <a:ext cx="2206737" cy="58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19" y="2577898"/>
                <a:ext cx="2206737" cy="582275"/>
              </a:xfrm>
              <a:prstGeom prst="rect">
                <a:avLst/>
              </a:prstGeom>
              <a:blipFill rotWithShape="0">
                <a:blip r:embed="rId7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73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Sec:3.4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11560" y="1124744"/>
                <a:ext cx="763284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i="1" dirty="0">
                    <a:solidFill>
                      <a:srgbClr val="0000FF"/>
                    </a:solidFill>
                    <a:latin typeface="Univers-CondensedBoldOblique"/>
                  </a:rPr>
                  <a:t>Theorem 2.6 </a:t>
                </a:r>
                <a:endParaRPr lang="en-US" b="1" i="1" dirty="0" smtClean="0">
                  <a:solidFill>
                    <a:srgbClr val="0000FF"/>
                  </a:solidFill>
                  <a:latin typeface="Univers-CondensedBoldOblique"/>
                </a:endParaRPr>
              </a:p>
              <a:p>
                <a:r>
                  <a:rPr lang="en-US" dirty="0" smtClean="0">
                    <a:latin typeface="Times-Roman"/>
                  </a:rPr>
                  <a:t>Let </a:t>
                </a:r>
                <a:r>
                  <a:rPr lang="en-US" i="1" dirty="0">
                    <a:latin typeface="MTMI"/>
                  </a:rPr>
                  <a:t>f </a:t>
                </a:r>
                <a:r>
                  <a:rPr lang="en-US" dirty="0">
                    <a:latin typeface="MTSYN"/>
                  </a:rPr>
                  <a:t>∈ </a:t>
                </a:r>
                <a:r>
                  <a:rPr lang="en-US" i="1" dirty="0">
                    <a:latin typeface="Times-Italic"/>
                  </a:rPr>
                  <a:t>C</a:t>
                </a:r>
                <a:r>
                  <a:rPr lang="en-US" sz="800" dirty="0">
                    <a:latin typeface="Times-Roman"/>
                  </a:rPr>
                  <a:t>2</a:t>
                </a:r>
                <a:r>
                  <a:rPr lang="en-US" dirty="0">
                    <a:latin typeface="MTSYN"/>
                  </a:rPr>
                  <a:t>[</a:t>
                </a:r>
                <a:r>
                  <a:rPr lang="en-US" i="1" dirty="0">
                    <a:latin typeface="Times-Italic"/>
                  </a:rPr>
                  <a:t>a</a:t>
                </a:r>
                <a:r>
                  <a:rPr lang="en-US" dirty="0">
                    <a:latin typeface="Times-Roman"/>
                  </a:rPr>
                  <a:t>, </a:t>
                </a:r>
                <a:r>
                  <a:rPr lang="en-US" i="1" dirty="0">
                    <a:latin typeface="Times-Italic"/>
                  </a:rPr>
                  <a:t>b</a:t>
                </a:r>
                <a:r>
                  <a:rPr lang="en-US" dirty="0">
                    <a:latin typeface="MTSYN"/>
                  </a:rPr>
                  <a:t>]</a:t>
                </a:r>
                <a:r>
                  <a:rPr lang="en-US" dirty="0">
                    <a:latin typeface="Times-Roman"/>
                  </a:rPr>
                  <a:t>. If </a:t>
                </a:r>
                <a:r>
                  <a:rPr lang="en-US" i="1" dirty="0">
                    <a:latin typeface="Times-Italic"/>
                  </a:rPr>
                  <a:t>p </a:t>
                </a:r>
                <a:r>
                  <a:rPr lang="en-US" dirty="0">
                    <a:latin typeface="MTSYN"/>
                  </a:rPr>
                  <a:t>∈ </a:t>
                </a:r>
                <a:r>
                  <a:rPr lang="en-US" i="1" dirty="0">
                    <a:latin typeface="MTMI"/>
                  </a:rPr>
                  <a:t>(</a:t>
                </a:r>
                <a:r>
                  <a:rPr lang="en-US" i="1" dirty="0">
                    <a:latin typeface="Times-Italic"/>
                  </a:rPr>
                  <a:t>a</a:t>
                </a:r>
                <a:r>
                  <a:rPr lang="en-US" dirty="0">
                    <a:latin typeface="Times-Roman"/>
                  </a:rPr>
                  <a:t>, </a:t>
                </a:r>
                <a:r>
                  <a:rPr lang="en-US" i="1" dirty="0">
                    <a:latin typeface="Times-Italic"/>
                  </a:rPr>
                  <a:t>b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Times-Roman"/>
                  </a:rPr>
                  <a:t>is such that </a:t>
                </a:r>
                <a:r>
                  <a:rPr lang="en-US" b="1" i="1" dirty="0" smtClean="0">
                    <a:latin typeface="MTMI"/>
                  </a:rPr>
                  <a:t>f(</a:t>
                </a:r>
                <a:r>
                  <a:rPr lang="en-US" b="1" i="1" dirty="0" smtClean="0">
                    <a:latin typeface="Times-Italic"/>
                  </a:rPr>
                  <a:t>p</a:t>
                </a:r>
                <a:r>
                  <a:rPr lang="en-US" b="1" i="1" dirty="0">
                    <a:latin typeface="MTMI"/>
                  </a:rPr>
                  <a:t>) </a:t>
                </a:r>
                <a:r>
                  <a:rPr lang="en-US" b="1" dirty="0">
                    <a:latin typeface="MTSYN"/>
                  </a:rPr>
                  <a:t>= </a:t>
                </a:r>
                <a:r>
                  <a:rPr lang="en-US" b="1" dirty="0">
                    <a:latin typeface="Times-Roman"/>
                  </a:rPr>
                  <a:t>0 </a:t>
                </a:r>
                <a:r>
                  <a:rPr lang="en-US" dirty="0">
                    <a:latin typeface="Times-Roman"/>
                  </a:rPr>
                  <a:t>and </a:t>
                </a:r>
                <a:r>
                  <a:rPr lang="en-US" b="1" i="1" dirty="0" smtClean="0">
                    <a:latin typeface="MTMI"/>
                  </a:rPr>
                  <a:t>f’( </a:t>
                </a:r>
                <a:r>
                  <a:rPr lang="en-US" b="1" i="1" dirty="0">
                    <a:latin typeface="Times-Italic"/>
                  </a:rPr>
                  <a:t>p</a:t>
                </a:r>
                <a:r>
                  <a:rPr lang="en-US" b="1" i="1" dirty="0">
                    <a:latin typeface="MTMI"/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>
                    <a:latin typeface="MTSYN"/>
                  </a:rPr>
                  <a:t> </a:t>
                </a:r>
                <a:r>
                  <a:rPr lang="en-US" dirty="0">
                    <a:latin typeface="Times-Roman"/>
                  </a:rPr>
                  <a:t>0, then there exists </a:t>
                </a:r>
                <a:r>
                  <a:rPr lang="en-US" dirty="0" smtClean="0">
                    <a:latin typeface="Times-Roman"/>
                  </a:rPr>
                  <a:t>a </a:t>
                </a:r>
                <a:r>
                  <a:rPr lang="en-US" i="1" dirty="0" smtClean="0">
                    <a:latin typeface="MTMI"/>
                  </a:rPr>
                  <a:t>δ </a:t>
                </a:r>
                <a:r>
                  <a:rPr lang="en-US" i="1" dirty="0">
                    <a:latin typeface="MTMI"/>
                  </a:rPr>
                  <a:t>&gt; </a:t>
                </a:r>
                <a:r>
                  <a:rPr lang="en-US" dirty="0">
                    <a:latin typeface="Times-Roman"/>
                  </a:rPr>
                  <a:t>0 such that Newton’s method generates a sequence </a:t>
                </a:r>
                <a:r>
                  <a:rPr lang="en-US" dirty="0">
                    <a:latin typeface="MTSYN"/>
                  </a:rPr>
                  <a:t>{ </a:t>
                </a:r>
                <a:r>
                  <a:rPr lang="en-US" i="1" dirty="0" err="1" smtClean="0">
                    <a:latin typeface="Times-Italic"/>
                  </a:rPr>
                  <a:t>p</a:t>
                </a:r>
                <a:r>
                  <a:rPr lang="en-US" sz="800" i="1" dirty="0" err="1" smtClean="0">
                    <a:latin typeface="Times-Italic"/>
                  </a:rPr>
                  <a:t>n</a:t>
                </a:r>
                <a:r>
                  <a:rPr lang="en-US" dirty="0" smtClean="0">
                    <a:latin typeface="MTSYN"/>
                  </a:rPr>
                  <a:t>}</a:t>
                </a:r>
                <a:r>
                  <a:rPr lang="en-US" sz="800" dirty="0">
                    <a:latin typeface="MTSYN"/>
                  </a:rPr>
                  <a:t> </a:t>
                </a:r>
                <a:r>
                  <a:rPr lang="en-US" dirty="0" smtClean="0">
                    <a:latin typeface="Times-Roman"/>
                  </a:rPr>
                  <a:t>converging </a:t>
                </a:r>
                <a:r>
                  <a:rPr lang="en-US" dirty="0">
                    <a:latin typeface="Times-Roman"/>
                  </a:rPr>
                  <a:t>to </a:t>
                </a:r>
                <a:r>
                  <a:rPr lang="en-US" i="1" dirty="0">
                    <a:latin typeface="Times-Italic"/>
                  </a:rPr>
                  <a:t>p </a:t>
                </a:r>
                <a:r>
                  <a:rPr lang="en-US" dirty="0">
                    <a:latin typeface="Times-Roman"/>
                  </a:rPr>
                  <a:t>for </a:t>
                </a:r>
                <a:r>
                  <a:rPr lang="en-US" dirty="0" smtClean="0">
                    <a:latin typeface="Times-Roman"/>
                  </a:rPr>
                  <a:t>any initial </a:t>
                </a:r>
                <a:r>
                  <a:rPr lang="en-US" dirty="0">
                    <a:latin typeface="Times-Roman"/>
                  </a:rPr>
                  <a:t>approximation 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sz="800" dirty="0">
                    <a:latin typeface="Times-Roman"/>
                  </a:rPr>
                  <a:t>0 </a:t>
                </a:r>
                <a:r>
                  <a:rPr lang="en-US" dirty="0">
                    <a:latin typeface="MTSYN"/>
                  </a:rPr>
                  <a:t>∈ [</a:t>
                </a:r>
                <a:r>
                  <a:rPr lang="en-US" i="1" dirty="0">
                    <a:latin typeface="Times-Italic"/>
                  </a:rPr>
                  <a:t>p </a:t>
                </a:r>
                <a:r>
                  <a:rPr lang="en-US" dirty="0">
                    <a:latin typeface="MTSYN"/>
                  </a:rPr>
                  <a:t>− </a:t>
                </a:r>
                <a:r>
                  <a:rPr lang="el-GR" i="1" dirty="0">
                    <a:latin typeface="MTMI"/>
                  </a:rPr>
                  <a:t>δ</a:t>
                </a:r>
                <a:r>
                  <a:rPr lang="el-GR" dirty="0">
                    <a:latin typeface="Times-Roman"/>
                  </a:rPr>
                  <a:t>, </a:t>
                </a:r>
                <a:r>
                  <a:rPr lang="en-US" i="1" dirty="0">
                    <a:latin typeface="Times-Italic"/>
                  </a:rPr>
                  <a:t>p </a:t>
                </a:r>
                <a:r>
                  <a:rPr lang="en-US" dirty="0">
                    <a:latin typeface="MTSYN"/>
                  </a:rPr>
                  <a:t>+ </a:t>
                </a:r>
                <a:r>
                  <a:rPr lang="el-GR" i="1" dirty="0">
                    <a:latin typeface="MTMI"/>
                  </a:rPr>
                  <a:t>δ</a:t>
                </a:r>
                <a:r>
                  <a:rPr lang="el-GR" dirty="0">
                    <a:latin typeface="MTSYN"/>
                  </a:rPr>
                  <a:t>]</a:t>
                </a:r>
                <a:r>
                  <a:rPr lang="el-GR" dirty="0">
                    <a:latin typeface="Times-Roman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24744"/>
                <a:ext cx="7632848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639"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2"/>
          <p:cNvSpPr>
            <a:spLocks noChangeArrowheads="1"/>
          </p:cNvSpPr>
          <p:nvPr/>
        </p:nvSpPr>
        <p:spPr bwMode="auto">
          <a:xfrm>
            <a:off x="611560" y="3352747"/>
            <a:ext cx="3312368" cy="2812557"/>
          </a:xfrm>
          <a:prstGeom prst="roundRect">
            <a:avLst>
              <a:gd name="adj" fmla="val 5509"/>
            </a:avLst>
          </a:prstGeom>
          <a:noFill/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" name="Rounded Rectangle 12"/>
          <p:cNvSpPr>
            <a:spLocks noChangeArrowheads="1"/>
          </p:cNvSpPr>
          <p:nvPr/>
        </p:nvSpPr>
        <p:spPr bwMode="auto">
          <a:xfrm>
            <a:off x="619944" y="1004971"/>
            <a:ext cx="7848872" cy="1744673"/>
          </a:xfrm>
          <a:prstGeom prst="roundRect">
            <a:avLst>
              <a:gd name="adj" fmla="val 5509"/>
            </a:avLst>
          </a:prstGeom>
          <a:noFill/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350100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  <a:latin typeface="Univers-CondensedBoldOblique"/>
              </a:rPr>
              <a:t>Proof</a:t>
            </a:r>
            <a:endParaRPr lang="en-US" b="1" i="1" dirty="0">
              <a:solidFill>
                <a:srgbClr val="0000FF"/>
              </a:solidFill>
              <a:latin typeface="Univers-CondensedBoldObliq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91046" y="3951291"/>
                <a:ext cx="2206737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046" y="3951291"/>
                <a:ext cx="2206737" cy="576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33487" y="4767844"/>
                <a:ext cx="220673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87" y="4767844"/>
                <a:ext cx="2206737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13006" y="5366388"/>
                <a:ext cx="2206737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06" y="5366388"/>
                <a:ext cx="2206737" cy="5767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4077072"/>
            <a:ext cx="3462536" cy="409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11343" y="3620067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  <a:latin typeface="Times-Italic"/>
              </a:rPr>
              <a:t>p </a:t>
            </a:r>
            <a:r>
              <a:rPr lang="en-US" b="1" dirty="0">
                <a:solidFill>
                  <a:srgbClr val="0000FF"/>
                </a:solidFill>
                <a:latin typeface="MTSYN"/>
              </a:rPr>
              <a:t>+ </a:t>
            </a:r>
            <a:r>
              <a:rPr lang="el-GR" b="1" i="1" dirty="0">
                <a:solidFill>
                  <a:srgbClr val="0000FF"/>
                </a:solidFill>
                <a:latin typeface="MTMI"/>
              </a:rPr>
              <a:t>δ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14156" y="3680867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  <a:latin typeface="Times-Italic"/>
              </a:rPr>
              <a:t>p </a:t>
            </a:r>
            <a:r>
              <a:rPr lang="en-US" b="1" dirty="0" smtClean="0">
                <a:solidFill>
                  <a:srgbClr val="0000FF"/>
                </a:solidFill>
                <a:latin typeface="MTSYN"/>
              </a:rPr>
              <a:t>- </a:t>
            </a:r>
            <a:r>
              <a:rPr lang="el-GR" b="1" i="1" dirty="0">
                <a:solidFill>
                  <a:srgbClr val="0000FF"/>
                </a:solidFill>
                <a:latin typeface="MTMI"/>
              </a:rPr>
              <a:t>δ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42641" y="366390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  <a:latin typeface="Times-Italic"/>
              </a:rPr>
              <a:t>p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5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/>
      <p:bldP spid="22" grpId="0"/>
      <p:bldP spid="23" grpId="0"/>
      <p:bldP spid="24" grpId="0"/>
      <p:bldP spid="7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87523" y="861238"/>
            <a:ext cx="8568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</a:rPr>
              <a:t>THE NEWTON-RAPHSON </a:t>
            </a:r>
            <a:r>
              <a:rPr lang="en-US" altLang="en-US" sz="1800" dirty="0" smtClean="0">
                <a:solidFill>
                  <a:srgbClr val="0000FF"/>
                </a:solidFill>
              </a:rPr>
              <a:t>METHOD </a:t>
            </a:r>
            <a:r>
              <a:rPr lang="en-US" altLang="en-US" sz="1800" dirty="0" smtClean="0"/>
              <a:t>is </a:t>
            </a:r>
            <a:r>
              <a:rPr lang="en-US" altLang="en-US" sz="1800" dirty="0"/>
              <a:t>a method for finding successively better approximations to the roots (or zeroes) of a function.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76212" y="775693"/>
            <a:ext cx="8791575" cy="829376"/>
          </a:xfrm>
          <a:prstGeom prst="roundRect">
            <a:avLst>
              <a:gd name="adj" fmla="val 6923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ounded Rectangle 12"/>
          <p:cNvSpPr>
            <a:spLocks noChangeArrowheads="1"/>
          </p:cNvSpPr>
          <p:nvPr/>
        </p:nvSpPr>
        <p:spPr bwMode="auto">
          <a:xfrm>
            <a:off x="210493" y="1900351"/>
            <a:ext cx="3353396" cy="1744673"/>
          </a:xfrm>
          <a:prstGeom prst="roundRect">
            <a:avLst>
              <a:gd name="adj" fmla="val 5509"/>
            </a:avLst>
          </a:prstGeom>
          <a:noFill/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2" name="Rounded Rectangle 13"/>
          <p:cNvSpPr>
            <a:spLocks noChangeArrowheads="1"/>
          </p:cNvSpPr>
          <p:nvPr/>
        </p:nvSpPr>
        <p:spPr bwMode="auto">
          <a:xfrm>
            <a:off x="424804" y="1716201"/>
            <a:ext cx="144145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</a:rPr>
              <a:t>Example</a:t>
            </a:r>
            <a:endParaRPr lang="en-US" altLang="en-US" sz="1800" b="1" dirty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4057" y="2203098"/>
                <a:ext cx="322782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Use the Newton-Raphson method to estimate the root of  </a:t>
                </a:r>
                <a:r>
                  <a:rPr lang="en-US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f 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) </a:t>
                </a:r>
                <a:r>
                  <a:rPr lang="en-US" b="1" dirty="0" smtClean="0">
                    <a:solidFill>
                      <a:srgbClr val="0000FF"/>
                    </a:solidFill>
                    <a:latin typeface="MTSY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,  employing 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an initial guess of </a:t>
                </a:r>
                <a:r>
                  <a:rPr lang="en-US" b="1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sz="8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 </a:t>
                </a:r>
                <a:r>
                  <a:rPr lang="en-US" b="1" dirty="0">
                    <a:solidFill>
                      <a:srgbClr val="0000FF"/>
                    </a:solidFill>
                    <a:latin typeface="MTSY"/>
                  </a:rPr>
                  <a:t>= 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0.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7" y="2203098"/>
                <a:ext cx="3227823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509" t="-2538" r="-1321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571999" y="2400310"/>
            <a:ext cx="3672408" cy="3139321"/>
          </a:xfrm>
          <a:prstGeom prst="rect">
            <a:avLst/>
          </a:prstGeom>
          <a:solidFill>
            <a:srgbClr val="FF6A0A">
              <a:alpha val="27000"/>
            </a:srgbClr>
          </a:solidFill>
          <a:ln w="22225">
            <a:solidFill>
              <a:srgbClr val="99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clear</a:t>
            </a:r>
          </a:p>
          <a:p>
            <a:r>
              <a:rPr lang="en-US" dirty="0">
                <a:solidFill>
                  <a:srgbClr val="000000"/>
                </a:solidFill>
              </a:rPr>
              <a:t>f = @(x) </a:t>
            </a:r>
            <a:r>
              <a:rPr lang="en-US" dirty="0" err="1">
                <a:solidFill>
                  <a:srgbClr val="000000"/>
                </a:solidFill>
              </a:rPr>
              <a:t>exp</a:t>
            </a:r>
            <a:r>
              <a:rPr lang="en-US" dirty="0">
                <a:solidFill>
                  <a:srgbClr val="000000"/>
                </a:solidFill>
              </a:rPr>
              <a:t>(-x) - x;</a:t>
            </a:r>
          </a:p>
          <a:p>
            <a:r>
              <a:rPr lang="en-US" dirty="0" err="1">
                <a:solidFill>
                  <a:srgbClr val="000000"/>
                </a:solidFill>
              </a:rPr>
              <a:t>df</a:t>
            </a:r>
            <a:r>
              <a:rPr lang="en-US" dirty="0">
                <a:solidFill>
                  <a:srgbClr val="000000"/>
                </a:solidFill>
              </a:rPr>
              <a:t> = @(x) - </a:t>
            </a:r>
            <a:r>
              <a:rPr lang="en-US" dirty="0" err="1">
                <a:solidFill>
                  <a:srgbClr val="000000"/>
                </a:solidFill>
              </a:rPr>
              <a:t>exp</a:t>
            </a:r>
            <a:r>
              <a:rPr lang="en-US" dirty="0">
                <a:solidFill>
                  <a:srgbClr val="000000"/>
                </a:solidFill>
              </a:rPr>
              <a:t>(-x) - 1;</a:t>
            </a:r>
          </a:p>
          <a:p>
            <a:r>
              <a:rPr lang="en-US" dirty="0" err="1">
                <a:solidFill>
                  <a:srgbClr val="000000"/>
                </a:solidFill>
              </a:rPr>
              <a:t>xr</a:t>
            </a:r>
            <a:r>
              <a:rPr lang="en-US" dirty="0">
                <a:solidFill>
                  <a:srgbClr val="000000"/>
                </a:solidFill>
              </a:rPr>
              <a:t> = 0.56714329;</a:t>
            </a:r>
          </a:p>
          <a:p>
            <a:r>
              <a:rPr lang="en-US" dirty="0">
                <a:solidFill>
                  <a:srgbClr val="000000"/>
                </a:solidFill>
              </a:rPr>
              <a:t>x(1) = 0;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=1:4</a:t>
            </a:r>
          </a:p>
          <a:p>
            <a:r>
              <a:rPr lang="nn-NO" dirty="0">
                <a:solidFill>
                  <a:srgbClr val="000000"/>
                </a:solidFill>
              </a:rPr>
              <a:t>    x(i+1) = x(i) - f( x(i) )/df( x(i) );</a:t>
            </a:r>
          </a:p>
          <a:p>
            <a:r>
              <a:rPr lang="en-US" dirty="0">
                <a:solidFill>
                  <a:srgbClr val="0000FF"/>
                </a:solidFill>
              </a:rPr>
              <a:t>end</a:t>
            </a: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x'</a:t>
            </a:r>
          </a:p>
        </p:txBody>
      </p:sp>
      <p:pic>
        <p:nvPicPr>
          <p:cNvPr id="42" name="Picture 6" descr="Image result for mat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504018"/>
            <a:ext cx="15113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37789" y="5059218"/>
            <a:ext cx="30651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1    0.000000000000000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2    0.500000000000000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3    0.566311003197218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4    0.567143165034862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5    0.567143290409781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19629" y="4595979"/>
                <a:ext cx="62845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629" y="4595979"/>
                <a:ext cx="62845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0774" y="4585562"/>
                <a:ext cx="62845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74" y="4585562"/>
                <a:ext cx="62845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2"/>
          <p:cNvSpPr>
            <a:spLocks noChangeArrowheads="1"/>
          </p:cNvSpPr>
          <p:nvPr/>
        </p:nvSpPr>
        <p:spPr bwMode="auto">
          <a:xfrm>
            <a:off x="292225" y="4585562"/>
            <a:ext cx="3083264" cy="2011790"/>
          </a:xfrm>
          <a:prstGeom prst="roundRect">
            <a:avLst>
              <a:gd name="adj" fmla="val 5509"/>
            </a:avLst>
          </a:prstGeom>
          <a:noFill/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Sec:3.4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2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12"/>
          <p:cNvSpPr>
            <a:spLocks noChangeArrowheads="1"/>
          </p:cNvSpPr>
          <p:nvPr/>
        </p:nvSpPr>
        <p:spPr bwMode="auto">
          <a:xfrm>
            <a:off x="292225" y="804839"/>
            <a:ext cx="3775719" cy="1761140"/>
          </a:xfrm>
          <a:prstGeom prst="roundRect">
            <a:avLst>
              <a:gd name="adj" fmla="val 5509"/>
            </a:avLst>
          </a:prstGeom>
          <a:noFill/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2" name="Rounded Rectangle 13"/>
          <p:cNvSpPr>
            <a:spLocks noChangeArrowheads="1"/>
          </p:cNvSpPr>
          <p:nvPr/>
        </p:nvSpPr>
        <p:spPr bwMode="auto">
          <a:xfrm>
            <a:off x="506537" y="620688"/>
            <a:ext cx="144145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>
                <a:solidFill>
                  <a:srgbClr val="A50021"/>
                </a:solidFill>
              </a:rPr>
              <a:t>Example</a:t>
            </a:r>
            <a:endParaRPr lang="en-US" altLang="en-US" sz="1800" b="1" dirty="0">
              <a:solidFill>
                <a:srgbClr val="A5002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35948" y="692696"/>
            <a:ext cx="3428540" cy="2862322"/>
          </a:xfrm>
          <a:prstGeom prst="rect">
            <a:avLst/>
          </a:prstGeom>
          <a:solidFill>
            <a:srgbClr val="FF6A0A">
              <a:alpha val="27000"/>
            </a:srgbClr>
          </a:solidFill>
          <a:ln w="22225">
            <a:solidFill>
              <a:srgbClr val="99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clear</a:t>
            </a:r>
          </a:p>
          <a:p>
            <a:r>
              <a:rPr lang="en-US" dirty="0">
                <a:solidFill>
                  <a:srgbClr val="000000"/>
                </a:solidFill>
              </a:rPr>
              <a:t>f = @(x) </a:t>
            </a:r>
            <a:r>
              <a:rPr lang="en-US" dirty="0" smtClean="0">
                <a:solidFill>
                  <a:srgbClr val="000000"/>
                </a:solidFill>
              </a:rPr>
              <a:t>cos(x</a:t>
            </a:r>
            <a:r>
              <a:rPr lang="en-US" dirty="0">
                <a:solidFill>
                  <a:srgbClr val="000000"/>
                </a:solidFill>
              </a:rPr>
              <a:t>) - x;</a:t>
            </a:r>
          </a:p>
          <a:p>
            <a:r>
              <a:rPr lang="en-US" dirty="0" err="1">
                <a:solidFill>
                  <a:srgbClr val="000000"/>
                </a:solidFill>
              </a:rPr>
              <a:t>df</a:t>
            </a:r>
            <a:r>
              <a:rPr lang="en-US" dirty="0">
                <a:solidFill>
                  <a:srgbClr val="000000"/>
                </a:solidFill>
              </a:rPr>
              <a:t> = @(x) - </a:t>
            </a:r>
            <a:r>
              <a:rPr lang="en-US" dirty="0" smtClean="0">
                <a:solidFill>
                  <a:srgbClr val="000000"/>
                </a:solidFill>
              </a:rPr>
              <a:t>sin(x</a:t>
            </a:r>
            <a:r>
              <a:rPr lang="en-US" dirty="0">
                <a:solidFill>
                  <a:srgbClr val="000000"/>
                </a:solidFill>
              </a:rPr>
              <a:t>) - 1;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x(1</a:t>
            </a:r>
            <a:r>
              <a:rPr lang="en-US" dirty="0">
                <a:solidFill>
                  <a:srgbClr val="000000"/>
                </a:solidFill>
              </a:rPr>
              <a:t>) = </a:t>
            </a:r>
            <a:r>
              <a:rPr lang="en-US" dirty="0" smtClean="0">
                <a:solidFill>
                  <a:srgbClr val="000000"/>
                </a:solidFill>
              </a:rPr>
              <a:t>pi/4;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=1:3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nn-NO" dirty="0">
                <a:solidFill>
                  <a:srgbClr val="000000"/>
                </a:solidFill>
              </a:rPr>
              <a:t>    x(i+1) = x(i) - f( x(i) )/df( x(i) );</a:t>
            </a:r>
          </a:p>
          <a:p>
            <a:r>
              <a:rPr lang="en-US" dirty="0">
                <a:solidFill>
                  <a:srgbClr val="0000FF"/>
                </a:solidFill>
              </a:rPr>
              <a:t>end</a:t>
            </a: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x'</a:t>
            </a:r>
          </a:p>
        </p:txBody>
      </p:sp>
      <p:pic>
        <p:nvPicPr>
          <p:cNvPr id="42" name="Picture 6" descr="Image result for ma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259" y="2821495"/>
            <a:ext cx="15113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34908" y="2720412"/>
                <a:ext cx="10768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</a:rPr>
                  <a:t>(Fixed)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08" y="2720412"/>
                <a:ext cx="1076852" cy="430887"/>
              </a:xfrm>
              <a:prstGeom prst="rect">
                <a:avLst/>
              </a:prstGeom>
              <a:blipFill rotWithShape="0">
                <a:blip r:embed="rId3"/>
                <a:stretch>
                  <a:fillRect r="-565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053" y="2709995"/>
                <a:ext cx="62845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3" y="2709995"/>
                <a:ext cx="62845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2"/>
          <p:cNvSpPr>
            <a:spLocks noChangeArrowheads="1"/>
          </p:cNvSpPr>
          <p:nvPr/>
        </p:nvSpPr>
        <p:spPr bwMode="auto">
          <a:xfrm>
            <a:off x="107503" y="2709995"/>
            <a:ext cx="5040561" cy="2637504"/>
          </a:xfrm>
          <a:prstGeom prst="roundRect">
            <a:avLst>
              <a:gd name="adj" fmla="val 5509"/>
            </a:avLst>
          </a:prstGeom>
          <a:noFill/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88661" y="1034040"/>
                <a:ext cx="3895307" cy="1616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  <a:latin typeface="Times-Roman"/>
                  </a:rPr>
                  <a:t>Approximate a root of </a:t>
                </a:r>
                <a:endParaRPr lang="en-US" b="1" i="1" dirty="0" smtClean="0">
                  <a:solidFill>
                    <a:schemeClr val="tx1"/>
                  </a:solidFill>
                  <a:latin typeface="MTMI"/>
                </a:endParaRPr>
              </a:p>
              <a:p>
                <a:r>
                  <a:rPr lang="en-US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f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) </a:t>
                </a:r>
                <a:r>
                  <a:rPr lang="en-US" b="1" dirty="0">
                    <a:solidFill>
                      <a:srgbClr val="FF0000"/>
                    </a:solidFill>
                    <a:latin typeface="MTSY"/>
                  </a:rPr>
                  <a:t>=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𝒄𝒐𝒔𝒙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  <a:latin typeface="Times-Roman"/>
                  </a:rPr>
                  <a:t>    </a:t>
                </a:r>
                <a:r>
                  <a:rPr lang="en-US" b="1" dirty="0" smtClean="0">
                    <a:solidFill>
                      <a:schemeClr val="tx1"/>
                    </a:solidFill>
                    <a:latin typeface="Times-Roman"/>
                  </a:rPr>
                  <a:t>using </a:t>
                </a:r>
              </a:p>
              <a:p>
                <a:pPr marL="342900" indent="-342900">
                  <a:buAutoNum type="alphaLcParenBoth"/>
                </a:pPr>
                <a:r>
                  <a:rPr lang="en-US" b="1" dirty="0" smtClean="0">
                    <a:solidFill>
                      <a:schemeClr val="tx1"/>
                    </a:solidFill>
                    <a:latin typeface="Times-Roman"/>
                  </a:rPr>
                  <a:t>a fixed-point method</a:t>
                </a:r>
                <a:r>
                  <a:rPr lang="en-US" b="1" dirty="0">
                    <a:solidFill>
                      <a:schemeClr val="tx1"/>
                    </a:solidFill>
                    <a:latin typeface="Times-Roman"/>
                  </a:rPr>
                  <a:t>, and </a:t>
                </a:r>
                <a:endParaRPr lang="en-US" b="1" dirty="0" smtClean="0">
                  <a:solidFill>
                    <a:schemeClr val="tx1"/>
                  </a:solidFill>
                  <a:latin typeface="Times-Roman"/>
                </a:endParaRPr>
              </a:p>
              <a:p>
                <a:pPr marL="342900" indent="-342900">
                  <a:buAutoNum type="alphaLcParenBoth"/>
                </a:pPr>
                <a:r>
                  <a:rPr lang="en-US" b="1" dirty="0" smtClean="0">
                    <a:solidFill>
                      <a:schemeClr val="tx1"/>
                    </a:solidFill>
                    <a:latin typeface="Times-Roman"/>
                  </a:rPr>
                  <a:t>Newton’s Method</a:t>
                </a:r>
              </a:p>
              <a:p>
                <a:r>
                  <a:rPr lang="en-US" b="1" dirty="0">
                    <a:latin typeface="Times New Roman" panose="02020603050405020304" pitchFamily="18" charset="0"/>
                  </a:rPr>
                  <a:t>employing an initial guess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8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8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61" y="1034040"/>
                <a:ext cx="3895307" cy="1616533"/>
              </a:xfrm>
              <a:prstGeom prst="rect">
                <a:avLst/>
              </a:prstGeom>
              <a:blipFill rotWithShape="0">
                <a:blip r:embed="rId5"/>
                <a:stretch>
                  <a:fillRect l="-1408" t="-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67694" y="3187194"/>
            <a:ext cx="29230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</a:p>
          <a:p>
            <a:r>
              <a:rPr lang="en-US" sz="1600" dirty="0" smtClean="0"/>
              <a:t>2</a:t>
            </a:r>
          </a:p>
          <a:p>
            <a:r>
              <a:rPr lang="en-US" sz="1600" dirty="0" smtClean="0"/>
              <a:t>3</a:t>
            </a:r>
          </a:p>
          <a:p>
            <a:r>
              <a:rPr lang="en-US" sz="1600" dirty="0" smtClean="0"/>
              <a:t>4</a:t>
            </a:r>
          </a:p>
          <a:p>
            <a:r>
              <a:rPr lang="en-US" sz="1600" dirty="0" smtClean="0"/>
              <a:t>5</a:t>
            </a:r>
          </a:p>
          <a:p>
            <a:r>
              <a:rPr lang="en-US" sz="1600" dirty="0" smtClean="0"/>
              <a:t>6</a:t>
            </a:r>
          </a:p>
          <a:p>
            <a:r>
              <a:rPr lang="en-US" sz="1600" dirty="0" smtClean="0"/>
              <a:t>7</a:t>
            </a:r>
          </a:p>
          <a:p>
            <a:r>
              <a:rPr lang="en-US" sz="1600" dirty="0"/>
              <a:t>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66645" y="3992538"/>
            <a:ext cx="2735760" cy="2308324"/>
          </a:xfrm>
          <a:prstGeom prst="rect">
            <a:avLst/>
          </a:prstGeom>
          <a:solidFill>
            <a:srgbClr val="FF6A0A">
              <a:alpha val="27000"/>
            </a:srgbClr>
          </a:solidFill>
          <a:ln w="22225">
            <a:solidFill>
              <a:srgbClr val="99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clear;  </a:t>
            </a:r>
            <a:r>
              <a:rPr lang="en-US" dirty="0" err="1">
                <a:solidFill>
                  <a:srgbClr val="000000"/>
                </a:solidFill>
              </a:rPr>
              <a:t>clc</a:t>
            </a:r>
            <a:r>
              <a:rPr lang="en-US" dirty="0">
                <a:solidFill>
                  <a:srgbClr val="000000"/>
                </a:solidFill>
              </a:rPr>
              <a:t>; format </a:t>
            </a:r>
            <a:r>
              <a:rPr lang="en-US" dirty="0">
                <a:solidFill>
                  <a:srgbClr val="A020F0"/>
                </a:solidFill>
              </a:rPr>
              <a:t>long</a:t>
            </a:r>
          </a:p>
          <a:p>
            <a:r>
              <a:rPr lang="en-US" dirty="0">
                <a:solidFill>
                  <a:srgbClr val="000000"/>
                </a:solidFill>
              </a:rPr>
              <a:t>x(1) = pi/4;</a:t>
            </a:r>
          </a:p>
          <a:p>
            <a:r>
              <a:rPr lang="en-US" dirty="0">
                <a:solidFill>
                  <a:srgbClr val="000000"/>
                </a:solidFill>
              </a:rPr>
              <a:t>g = @(x) cos(x);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k=1:7</a:t>
            </a:r>
          </a:p>
          <a:p>
            <a:r>
              <a:rPr lang="en-US" dirty="0">
                <a:solidFill>
                  <a:srgbClr val="000000"/>
                </a:solidFill>
              </a:rPr>
              <a:t>    x(k+1) = g( x(k) );</a:t>
            </a:r>
          </a:p>
          <a:p>
            <a:r>
              <a:rPr lang="en-US" dirty="0">
                <a:solidFill>
                  <a:srgbClr val="0000FF"/>
                </a:solidFill>
              </a:rPr>
              <a:t>end</a:t>
            </a: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x'</a:t>
            </a:r>
          </a:p>
        </p:txBody>
      </p:sp>
      <p:sp>
        <p:nvSpPr>
          <p:cNvPr id="4" name="Rectangle 3"/>
          <p:cNvSpPr/>
          <p:nvPr/>
        </p:nvSpPr>
        <p:spPr>
          <a:xfrm>
            <a:off x="562043" y="3187194"/>
            <a:ext cx="27363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0.785398163397448</a:t>
            </a:r>
            <a:endParaRPr lang="en-US" sz="1600" dirty="0"/>
          </a:p>
          <a:p>
            <a:r>
              <a:rPr lang="en-US" sz="1600" dirty="0"/>
              <a:t>   0.707106781186548</a:t>
            </a:r>
          </a:p>
          <a:p>
            <a:r>
              <a:rPr lang="en-US" sz="1600" dirty="0"/>
              <a:t>   0.760244597075630</a:t>
            </a:r>
          </a:p>
          <a:p>
            <a:r>
              <a:rPr lang="en-US" sz="1600" dirty="0"/>
              <a:t>   0.724667480889126</a:t>
            </a:r>
          </a:p>
          <a:p>
            <a:r>
              <a:rPr lang="en-US" sz="1600" dirty="0"/>
              <a:t>   0.748719885789484</a:t>
            </a:r>
          </a:p>
          <a:p>
            <a:r>
              <a:rPr lang="en-US" sz="1600" dirty="0"/>
              <a:t>   0.732560844592242</a:t>
            </a:r>
          </a:p>
          <a:p>
            <a:r>
              <a:rPr lang="en-US" sz="1600" dirty="0"/>
              <a:t>   0.743464211315294</a:t>
            </a:r>
          </a:p>
          <a:p>
            <a:r>
              <a:rPr lang="en-US" sz="1600" dirty="0"/>
              <a:t>   </a:t>
            </a:r>
            <a:r>
              <a:rPr lang="en-US" sz="1600" dirty="0">
                <a:solidFill>
                  <a:srgbClr val="0000FF"/>
                </a:solidFill>
              </a:rPr>
              <a:t>0.73</a:t>
            </a:r>
            <a:r>
              <a:rPr lang="en-US" sz="1600" dirty="0"/>
              <a:t>6128256500852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22431" y="3187194"/>
            <a:ext cx="22217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0.785398163397448</a:t>
            </a:r>
            <a:endParaRPr lang="en-US" sz="1600" dirty="0"/>
          </a:p>
          <a:p>
            <a:r>
              <a:rPr lang="en-US" sz="1600" dirty="0" smtClean="0"/>
              <a:t>0.739536133515238</a:t>
            </a:r>
            <a:endParaRPr lang="en-US" sz="1600" dirty="0"/>
          </a:p>
          <a:p>
            <a:r>
              <a:rPr lang="en-US" sz="1600" dirty="0" smtClean="0"/>
              <a:t>0.739085178106010</a:t>
            </a:r>
            <a:endParaRPr lang="en-US" sz="1600" dirty="0"/>
          </a:p>
          <a:p>
            <a:r>
              <a:rPr lang="en-US" sz="1600" dirty="0" smtClean="0"/>
              <a:t>0.739085133215161</a:t>
            </a:r>
            <a:endParaRPr lang="en-US" sz="1600" dirty="0"/>
          </a:p>
        </p:txBody>
      </p:sp>
      <p:pic>
        <p:nvPicPr>
          <p:cNvPr id="20" name="Picture 6" descr="Image result for ma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20" y="5654039"/>
            <a:ext cx="15113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50664" y="2733151"/>
                <a:ext cx="1220076" cy="420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</a:rPr>
                  <a:t>(Newton)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64" y="2733151"/>
                <a:ext cx="1220076" cy="420949"/>
              </a:xfrm>
              <a:prstGeom prst="rect">
                <a:avLst/>
              </a:prstGeom>
              <a:blipFill rotWithShape="0">
                <a:blip r:embed="rId6"/>
                <a:stretch>
                  <a:fillRect r="-4000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21358" y="5594956"/>
            <a:ext cx="57517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Times-Roman"/>
              </a:rPr>
              <a:t>This Example </a:t>
            </a:r>
            <a:r>
              <a:rPr lang="en-US" sz="1400" b="1" dirty="0">
                <a:latin typeface="Times-Roman"/>
              </a:rPr>
              <a:t>shows that Newton’s method can provide extremely accurate </a:t>
            </a:r>
            <a:r>
              <a:rPr lang="en-US" sz="1400" b="1" dirty="0" smtClean="0">
                <a:latin typeface="Times-Roman"/>
              </a:rPr>
              <a:t>approximations with </a:t>
            </a:r>
            <a:r>
              <a:rPr lang="en-US" sz="1400" b="1" dirty="0">
                <a:latin typeface="Times-Roman"/>
              </a:rPr>
              <a:t>very few iterations. For </a:t>
            </a:r>
            <a:r>
              <a:rPr lang="en-US" sz="1400" b="1" dirty="0" smtClean="0">
                <a:latin typeface="Times-Roman"/>
              </a:rPr>
              <a:t>this example</a:t>
            </a:r>
            <a:r>
              <a:rPr lang="en-US" sz="1400" b="1" dirty="0">
                <a:latin typeface="Times-Roman"/>
              </a:rPr>
              <a:t>, only one iteration of Newton’s method </a:t>
            </a:r>
            <a:r>
              <a:rPr lang="en-US" sz="1400" b="1" dirty="0" smtClean="0">
                <a:latin typeface="Times-Roman"/>
              </a:rPr>
              <a:t>was needed </a:t>
            </a:r>
            <a:r>
              <a:rPr lang="en-US" sz="1400" b="1" dirty="0">
                <a:latin typeface="Times-Roman"/>
              </a:rPr>
              <a:t>to give better accuracy than 7 iterations of the fixed-point method.</a:t>
            </a:r>
            <a:endParaRPr lang="en-US" sz="1400" b="1" dirty="0"/>
          </a:p>
        </p:txBody>
      </p:sp>
      <p:sp>
        <p:nvSpPr>
          <p:cNvPr id="23" name="Rounded Rectangle 12"/>
          <p:cNvSpPr>
            <a:spLocks noChangeArrowheads="1"/>
          </p:cNvSpPr>
          <p:nvPr/>
        </p:nvSpPr>
        <p:spPr bwMode="auto">
          <a:xfrm>
            <a:off x="107503" y="5491514"/>
            <a:ext cx="5887755" cy="1160993"/>
          </a:xfrm>
          <a:prstGeom prst="roundRect">
            <a:avLst>
              <a:gd name="adj" fmla="val 5509"/>
            </a:avLst>
          </a:prstGeom>
          <a:noFill/>
          <a:ln w="254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Sec:3.4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4" grpId="0" animBg="1"/>
      <p:bldP spid="3" grpId="0"/>
      <p:bldP spid="16" grpId="0" animBg="1"/>
      <p:bldP spid="4" grpId="0"/>
      <p:bldP spid="18" grpId="0"/>
      <p:bldP spid="21" grpId="0"/>
      <p:bldP spid="8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5" name="Rectangle 1"/>
              <p:cNvSpPr>
                <a:spLocks noChangeArrowheads="1"/>
              </p:cNvSpPr>
              <p:nvPr/>
            </p:nvSpPr>
            <p:spPr bwMode="auto">
              <a:xfrm>
                <a:off x="315913" y="1465387"/>
                <a:ext cx="5120184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 smtClean="0">
                    <a:latin typeface="Times New Roman" panose="02020603050405020304" pitchFamily="18" charset="0"/>
                  </a:rPr>
                  <a:t>We want to find the root of the function 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en-US" sz="1800" dirty="0" smtClean="0"/>
                  <a:t> </a:t>
                </a:r>
                <a:r>
                  <a:rPr lang="en-US" alt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initial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5125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913" y="1465387"/>
                <a:ext cx="5120184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1071" t="-4717" b="-141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173039" y="608013"/>
            <a:ext cx="5047034" cy="5989339"/>
          </a:xfrm>
          <a:prstGeom prst="roundRect">
            <a:avLst>
              <a:gd name="adj" fmla="val 6923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314325" y="682625"/>
            <a:ext cx="3578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u="sng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Derivation of the method:</a:t>
            </a:r>
            <a:endParaRPr lang="en-US" altLang="en-US" sz="2400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1520" y="2939727"/>
                <a:ext cx="4438673" cy="575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939727"/>
                <a:ext cx="4438673" cy="5752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9713" y="2409249"/>
                <a:ext cx="4081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latin typeface="Times New Roman" panose="02020603050405020304" pitchFamily="18" charset="0"/>
                  </a:rPr>
                  <a:t>First order approximation with 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13" y="2409249"/>
                <a:ext cx="408150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4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69713" y="3680869"/>
            <a:ext cx="3115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We approximate the function 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85737" y="4255579"/>
                <a:ext cx="3381201" cy="535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37" y="4255579"/>
                <a:ext cx="3381201" cy="5357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47743" y="4962401"/>
                <a:ext cx="41537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latin typeface="Times New Roman" panose="02020603050405020304" pitchFamily="18" charset="0"/>
                  </a:rPr>
                  <a:t>Instead of finding the root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en-US" b="0" dirty="0" smtClean="0">
                  <a:latin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will find the roots of the approximation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43" y="4962401"/>
                <a:ext cx="4153701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1173" t="-4717" r="-58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41286" y="5629580"/>
                <a:ext cx="3381201" cy="535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86" y="5629580"/>
                <a:ext cx="3381201" cy="53572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578971" y="1887487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for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88320" y="857886"/>
                <a:ext cx="3381201" cy="535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320" y="857886"/>
                <a:ext cx="3381201" cy="5357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ounded Rectangle 27"/>
          <p:cNvSpPr/>
          <p:nvPr/>
        </p:nvSpPr>
        <p:spPr>
          <a:xfrm>
            <a:off x="5436097" y="608013"/>
            <a:ext cx="3533424" cy="5989339"/>
          </a:xfrm>
          <a:prstGeom prst="roundRect">
            <a:avLst>
              <a:gd name="adj" fmla="val 6923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6136" y="2540511"/>
                <a:ext cx="2206737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540511"/>
                <a:ext cx="2206737" cy="5767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588320" y="3362707"/>
                <a:ext cx="30881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 smtClean="0">
                    <a:latin typeface="Times New Roman" panose="02020603050405020304" pitchFamily="18" charset="0"/>
                  </a:rPr>
                  <a:t>First order approximation with 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320" y="3362707"/>
                <a:ext cx="3088136" cy="646331"/>
              </a:xfrm>
              <a:prstGeom prst="rect">
                <a:avLst/>
              </a:prstGeom>
              <a:blipFill rotWithShape="0">
                <a:blip r:embed="rId10"/>
                <a:stretch>
                  <a:fillRect l="-1779" t="-5660" r="-59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512208" y="4016587"/>
                <a:ext cx="3381201" cy="535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208" y="4016587"/>
                <a:ext cx="3381201" cy="53572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5534780" y="4776439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for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96136" y="5515021"/>
                <a:ext cx="2206737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515021"/>
                <a:ext cx="2206737" cy="57676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762784" y="1718315"/>
                <a:ext cx="2206737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84" y="1718315"/>
                <a:ext cx="2206737" cy="57676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Sec:3.4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28" grpId="0" animBg="1"/>
      <p:bldP spid="29" grpId="0"/>
      <p:bldP spid="30" grpId="0"/>
      <p:bldP spid="32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Sec:3.4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17603"/>
            <a:ext cx="6470700" cy="2567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218748"/>
            <a:ext cx="6038652" cy="3369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41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Sec:3.4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17603"/>
            <a:ext cx="6470700" cy="2567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356992"/>
            <a:ext cx="6552728" cy="310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8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Sec:3.4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17603"/>
            <a:ext cx="6470700" cy="2567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789040"/>
            <a:ext cx="8097168" cy="2219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73038" y="608013"/>
            <a:ext cx="8791450" cy="5989339"/>
          </a:xfrm>
          <a:prstGeom prst="roundRect">
            <a:avLst>
              <a:gd name="adj" fmla="val 6923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314325" y="682625"/>
            <a:ext cx="34227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u="sng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Quadratic Convergence:</a:t>
            </a:r>
            <a:endParaRPr lang="en-US" altLang="en-US" sz="2400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7584" y="1847461"/>
                <a:ext cx="5688632" cy="573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47461"/>
                <a:ext cx="5688632" cy="5734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9713" y="1412776"/>
                <a:ext cx="4081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latin typeface="Times New Roman" panose="02020603050405020304" pitchFamily="18" charset="0"/>
                  </a:rPr>
                  <a:t>First order approximation with 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13" y="1412776"/>
                <a:ext cx="408150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4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69713" y="2526742"/>
                <a:ext cx="4793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latin typeface="Times New Roman" panose="02020603050405020304" pitchFamily="18" charset="0"/>
                  </a:rPr>
                  <a:t>Subsitute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altLang="en-US" dirty="0" smtClean="0">
                    <a:latin typeface="Times New Roman" panose="02020603050405020304" pitchFamily="18" charset="0"/>
                  </a:rPr>
                  <a:t> the exact root of the function</a:t>
                </a:r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13" y="2526742"/>
                <a:ext cx="479362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27584" y="2971147"/>
                <a:ext cx="5688632" cy="573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971147"/>
                <a:ext cx="5688632" cy="5734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94245" y="3588563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The left hand side is zero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1560" y="4004467"/>
                <a:ext cx="5688632" cy="573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004467"/>
                <a:ext cx="5688632" cy="5734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Sec:3.4  </a:t>
            </a:r>
            <a:r>
              <a:rPr lang="en-US" altLang="en-US" sz="1800" b="1" dirty="0">
                <a:solidFill>
                  <a:schemeClr val="bg1"/>
                </a:solidFill>
              </a:rPr>
              <a:t>Newton’s Method and Its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Extensions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427" y="4714076"/>
                <a:ext cx="4824536" cy="6474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/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27" y="4714076"/>
                <a:ext cx="4824536" cy="6474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39342" y="1087410"/>
            <a:ext cx="6755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is roughly proportional to the square of the previous error.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75025" y="5497679"/>
                <a:ext cx="4399339" cy="623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25" y="5497679"/>
                <a:ext cx="4399339" cy="6238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6963" y="5487187"/>
                <a:ext cx="3280167" cy="623825"/>
              </a:xfrm>
              <a:prstGeom prst="rect">
                <a:avLst/>
              </a:prstGeom>
              <a:noFill/>
              <a:ln>
                <a:solidFill>
                  <a:srgbClr val="990033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63" y="5487187"/>
                <a:ext cx="3280167" cy="62382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rgbClr val="99003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70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127" grpId="0"/>
      <p:bldP spid="17" grpId="0"/>
      <p:bldP spid="6" grpId="0"/>
      <p:bldP spid="23" grpId="0"/>
      <p:bldP spid="21" grpId="0"/>
      <p:bldP spid="22" grpId="0"/>
      <p:bldP spid="36" grpId="0"/>
      <p:bldP spid="13" grpId="0"/>
      <p:bldP spid="2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MATH101_3p7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ATH101_3p7">
  <a:themeElements>
    <a:clrScheme name="1_MATH101_3p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ATH101_3p7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ATH101_3p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18071</TotalTime>
  <Words>1707</Words>
  <Application>Microsoft Office PowerPoint</Application>
  <PresentationFormat>On-screen Show (4:3)</PresentationFormat>
  <Paragraphs>358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MTMI</vt:lpstr>
      <vt:lpstr>MTSY</vt:lpstr>
      <vt:lpstr>MTSYN</vt:lpstr>
      <vt:lpstr>Times-Bold</vt:lpstr>
      <vt:lpstr>Times-Italic</vt:lpstr>
      <vt:lpstr>Times-Roman</vt:lpstr>
      <vt:lpstr>Univers-Bold</vt:lpstr>
      <vt:lpstr>Univers-CondensedBoldOblique</vt:lpstr>
      <vt:lpstr>Arial</vt:lpstr>
      <vt:lpstr>Calibri</vt:lpstr>
      <vt:lpstr>Cambria Math</vt:lpstr>
      <vt:lpstr>Times New Roman</vt:lpstr>
      <vt:lpstr>MATH101_3p7</vt:lpstr>
      <vt:lpstr>1_MATH101_3p7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King Fahd Univesity Of Pet &amp; Min.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Taylor_and_Maclaurin_Series.ppt</dc:title>
  <dc:creator>Administrator</dc:creator>
  <cp:lastModifiedBy>Phe Do Le</cp:lastModifiedBy>
  <cp:revision>965</cp:revision>
  <dcterms:created xsi:type="dcterms:W3CDTF">2010-08-14T09:24:42Z</dcterms:created>
  <dcterms:modified xsi:type="dcterms:W3CDTF">2020-09-14T02:08:01Z</dcterms:modified>
</cp:coreProperties>
</file>