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61" r:id="rId2"/>
  </p:sldMasterIdLst>
  <p:notesMasterIdLst>
    <p:notesMasterId r:id="rId13"/>
  </p:notesMasterIdLst>
  <p:sldIdLst>
    <p:sldId id="663" r:id="rId3"/>
    <p:sldId id="688" r:id="rId4"/>
    <p:sldId id="700" r:id="rId5"/>
    <p:sldId id="703" r:id="rId6"/>
    <p:sldId id="704" r:id="rId7"/>
    <p:sldId id="705" r:id="rId8"/>
    <p:sldId id="708" r:id="rId9"/>
    <p:sldId id="710" r:id="rId10"/>
    <p:sldId id="709" r:id="rId11"/>
    <p:sldId id="706" r:id="rId12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990033"/>
    <a:srgbClr val="DB6110"/>
    <a:srgbClr val="990000"/>
    <a:srgbClr val="0000CC"/>
    <a:srgbClr val="009900"/>
    <a:srgbClr val="E05B0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09" autoAdjust="0"/>
    <p:restoredTop sz="94486" autoAdjust="0"/>
  </p:normalViewPr>
  <p:slideViewPr>
    <p:cSldViewPr>
      <p:cViewPr varScale="1">
        <p:scale>
          <a:sx n="86" d="100"/>
          <a:sy n="86" d="100"/>
        </p:scale>
        <p:origin x="5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0A433F-ADE4-4F63-9035-45E75AC3AC7B}" type="datetimeFigureOut">
              <a:rPr lang="en-US"/>
              <a:pPr>
                <a:defRPr/>
              </a:pPr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B7AF5D-5441-4CD2-93A5-13C6FAA98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7AF5D-5441-4CD2-93A5-13C6FAA983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7AF5D-5441-4CD2-93A5-13C6FAA983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7AF5D-5441-4CD2-93A5-13C6FAA983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8280C-B2FF-4F25-B36C-1ED78793542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1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03D3-B589-40C2-86F0-4D4D44F5BF9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AC08-4CD5-45F0-8329-4F8FF39C79C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61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0120-B6AB-4ABF-98F1-457CBD73EEC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6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E070B-D7C9-4E65-ACA4-4BB2C5A443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6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29C7-3A4C-429D-A173-E32399143FB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6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BAE9F-26F5-4153-BD9F-22867E45288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49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D082-65F4-4BDF-BE60-CB77AA96D00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84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8A13-DA11-4C5D-8706-A6B4A7EB4AE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4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80A30-ACA0-4F16-A74B-A1D1A67DD2E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1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3EEB1-D54B-4256-ADF1-EA86AADE23B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4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E16F3-E1C8-406B-99B5-31F8B71E74D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4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437A-FD4C-45E1-A454-B43A5C735295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5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8A26-62C7-4F4B-B326-6BC82593197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472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B81C-F480-4422-8851-C9BF47FC592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7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68BF1-CC77-4CB8-9954-EF0710159BF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EB1F-C9D4-4871-891D-80CEB9974CB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ED4EE-F0A1-423C-9819-D3AA9D66BCA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9368-2BA9-4650-94C7-2F6BB3B59D9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4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FA29D-72EF-4C99-B578-CC3A0EE1B68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C2E7-CA39-4040-9008-ADCF72C2B9D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0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8EDB7-1106-49F3-BD87-3F07D6AD8B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C8E8AD96-A277-4779-B331-809CFC2C847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940A4661-9B73-4E09-800B-56485957D9F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11.pn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3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54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684213" y="1196975"/>
            <a:ext cx="7416800" cy="83026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chemeClr val="bg1"/>
                </a:solidFill>
              </a:rPr>
              <a:t>Sec:2.1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4099" name="Rectangle 10"/>
          <p:cNvSpPr>
            <a:spLocks noChangeArrowheads="1"/>
          </p:cNvSpPr>
          <p:nvPr/>
        </p:nvSpPr>
        <p:spPr bwMode="auto">
          <a:xfrm>
            <a:off x="684213" y="2781300"/>
            <a:ext cx="7416800" cy="2308324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72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72527" y="1002382"/>
            <a:ext cx="2241073" cy="2357616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1008"/>
            <a:ext cx="1248138" cy="936104"/>
          </a:xfrm>
          <a:prstGeom prst="rect">
            <a:avLst/>
          </a:prstGeom>
        </p:spPr>
      </p:pic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620688"/>
            <a:ext cx="6526513" cy="5909310"/>
          </a:xfrm>
          <a:prstGeom prst="rect">
            <a:avLst/>
          </a:prstGeom>
          <a:solidFill>
            <a:srgbClr val="DB6110">
              <a:alpha val="5000"/>
            </a:srgbClr>
          </a:solidFill>
          <a:ln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</a:rPr>
              <a:t>%%</a:t>
            </a:r>
          </a:p>
          <a:p>
            <a:r>
              <a:rPr lang="en-US" b="1" dirty="0">
                <a:solidFill>
                  <a:srgbClr val="000000"/>
                </a:solidFill>
              </a:rPr>
              <a:t>clear; </a:t>
            </a:r>
            <a:r>
              <a:rPr lang="en-US" b="1" dirty="0" err="1">
                <a:solidFill>
                  <a:srgbClr val="000000"/>
                </a:solidFill>
              </a:rPr>
              <a:t>clc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a=12;  b=16; </a:t>
            </a:r>
            <a:r>
              <a:rPr lang="en-US" b="1" dirty="0" err="1">
                <a:solidFill>
                  <a:srgbClr val="000000"/>
                </a:solidFill>
              </a:rPr>
              <a:t>es</a:t>
            </a:r>
            <a:r>
              <a:rPr lang="en-US" b="1" dirty="0">
                <a:solidFill>
                  <a:srgbClr val="000000"/>
                </a:solidFill>
              </a:rPr>
              <a:t>=1e-3;</a:t>
            </a:r>
          </a:p>
          <a:p>
            <a:r>
              <a:rPr lang="en-US" b="1" dirty="0">
                <a:solidFill>
                  <a:srgbClr val="000000"/>
                </a:solidFill>
              </a:rPr>
              <a:t>f=@(x) ( x.^5*(10*x-149) + 10*x - 149)./(10*(x^4+1));</a:t>
            </a:r>
          </a:p>
          <a:p>
            <a:r>
              <a:rPr lang="en-US" b="1" dirty="0" smtClean="0">
                <a:solidFill>
                  <a:srgbClr val="228B22"/>
                </a:solidFill>
              </a:rPr>
              <a:t>%%  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max_iter</a:t>
            </a:r>
            <a:r>
              <a:rPr lang="en-US" b="1" dirty="0">
                <a:solidFill>
                  <a:srgbClr val="000000"/>
                </a:solidFill>
              </a:rPr>
              <a:t>= round((log(b-a)-log(</a:t>
            </a:r>
            <a:r>
              <a:rPr lang="en-US" b="1" dirty="0" err="1">
                <a:solidFill>
                  <a:srgbClr val="000000"/>
                </a:solidFill>
              </a:rPr>
              <a:t>es</a:t>
            </a:r>
            <a:r>
              <a:rPr lang="en-US" b="1" dirty="0">
                <a:solidFill>
                  <a:srgbClr val="000000"/>
                </a:solidFill>
              </a:rPr>
              <a:t>))/log(2</a:t>
            </a:r>
            <a:r>
              <a:rPr lang="en-US" b="1" dirty="0" smtClean="0">
                <a:solidFill>
                  <a:srgbClr val="000000"/>
                </a:solidFill>
              </a:rPr>
              <a:t>));</a:t>
            </a:r>
            <a:endParaRPr lang="en-US" b="1" dirty="0">
              <a:solidFill>
                <a:srgbClr val="228B22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fa=f(a);  fb=f(b);  </a:t>
            </a:r>
            <a:r>
              <a:rPr lang="en-US" b="1" dirty="0" err="1">
                <a:solidFill>
                  <a:srgbClr val="000000"/>
                </a:solidFill>
              </a:rPr>
              <a:t>iter</a:t>
            </a:r>
            <a:r>
              <a:rPr lang="en-US" b="1" dirty="0">
                <a:solidFill>
                  <a:srgbClr val="000000"/>
                </a:solidFill>
              </a:rPr>
              <a:t> =0;</a:t>
            </a:r>
          </a:p>
          <a:p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b="1" dirty="0">
                <a:solidFill>
                  <a:srgbClr val="000000"/>
                </a:solidFill>
              </a:rPr>
              <a:t> fa*fb &gt; 0,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b="1" dirty="0">
                <a:solidFill>
                  <a:srgbClr val="0000FF"/>
                </a:solidFill>
              </a:rPr>
              <a:t>end</a:t>
            </a:r>
          </a:p>
          <a:p>
            <a:r>
              <a:rPr lang="en-US" b="1" dirty="0">
                <a:solidFill>
                  <a:srgbClr val="228B22"/>
                </a:solidFill>
              </a:rPr>
              <a:t>%%</a:t>
            </a:r>
          </a:p>
          <a:p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k=1:max_iter</a:t>
            </a: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iter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iter</a:t>
            </a:r>
            <a:r>
              <a:rPr lang="en-US" b="1" dirty="0">
                <a:solidFill>
                  <a:srgbClr val="000000"/>
                </a:solidFill>
              </a:rPr>
              <a:t> +1;</a:t>
            </a:r>
          </a:p>
          <a:p>
            <a:r>
              <a:rPr lang="en-US" b="1" dirty="0">
                <a:solidFill>
                  <a:srgbClr val="000000"/>
                </a:solidFill>
              </a:rPr>
              <a:t>    p=(</a:t>
            </a:r>
            <a:r>
              <a:rPr lang="en-US" b="1" dirty="0" err="1">
                <a:solidFill>
                  <a:srgbClr val="000000"/>
                </a:solidFill>
              </a:rPr>
              <a:t>a+b</a:t>
            </a:r>
            <a:r>
              <a:rPr lang="en-US" b="1" dirty="0">
                <a:solidFill>
                  <a:srgbClr val="000000"/>
                </a:solidFill>
              </a:rPr>
              <a:t>)/2;     </a:t>
            </a:r>
            <a:r>
              <a:rPr lang="en-US" b="1" dirty="0" err="1">
                <a:solidFill>
                  <a:srgbClr val="000000"/>
                </a:solidFill>
              </a:rPr>
              <a:t>fp</a:t>
            </a:r>
            <a:r>
              <a:rPr lang="en-US" b="1" dirty="0">
                <a:solidFill>
                  <a:srgbClr val="000000"/>
                </a:solidFill>
              </a:rPr>
              <a:t>=f(p); x(k)=p;</a:t>
            </a: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fp</a:t>
            </a:r>
            <a:r>
              <a:rPr lang="en-US" b="1" dirty="0">
                <a:solidFill>
                  <a:srgbClr val="000000"/>
                </a:solidFill>
              </a:rPr>
              <a:t>==0</a:t>
            </a:r>
          </a:p>
          <a:p>
            <a:r>
              <a:rPr lang="en-US" b="1" dirty="0">
                <a:solidFill>
                  <a:srgbClr val="000000"/>
                </a:solidFill>
              </a:rPr>
              <a:t>        a=p;          b=p;</a:t>
            </a: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elseif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sign(fb)*sign(</a:t>
            </a:r>
            <a:r>
              <a:rPr lang="en-US" b="1" dirty="0" err="1" smtClean="0">
                <a:solidFill>
                  <a:srgbClr val="000000"/>
                </a:solidFill>
              </a:rPr>
              <a:t>fp</a:t>
            </a:r>
            <a:r>
              <a:rPr lang="en-US" b="1" dirty="0" smtClean="0">
                <a:solidFill>
                  <a:srgbClr val="000000"/>
                </a:solidFill>
              </a:rPr>
              <a:t>)&lt;0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    a=p;         fa=</a:t>
            </a:r>
            <a:r>
              <a:rPr lang="en-US" b="1" dirty="0" err="1">
                <a:solidFill>
                  <a:srgbClr val="000000"/>
                </a:solidFill>
              </a:rPr>
              <a:t>fp</a:t>
            </a:r>
            <a:r>
              <a:rPr lang="en-US" b="1" dirty="0">
                <a:solidFill>
                  <a:srgbClr val="000000"/>
                </a:solidFill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else</a:t>
            </a:r>
          </a:p>
          <a:p>
            <a:r>
              <a:rPr lang="en-US" b="1" dirty="0">
                <a:solidFill>
                  <a:srgbClr val="000000"/>
                </a:solidFill>
              </a:rPr>
              <a:t>        b=p;         fb=</a:t>
            </a:r>
            <a:r>
              <a:rPr lang="en-US" b="1" dirty="0" err="1">
                <a:solidFill>
                  <a:srgbClr val="000000"/>
                </a:solidFill>
              </a:rPr>
              <a:t>fp</a:t>
            </a:r>
            <a:r>
              <a:rPr lang="en-US" b="1" dirty="0">
                <a:solidFill>
                  <a:srgbClr val="000000"/>
                </a:solidFill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fprintf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A020F0"/>
                </a:solidFill>
              </a:rPr>
              <a:t>'%d  %14.4f  %14.4e \n'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00"/>
                </a:solidFill>
              </a:rPr>
              <a:t>iter,p,abs</a:t>
            </a:r>
            <a:r>
              <a:rPr lang="en-US" b="1" dirty="0">
                <a:solidFill>
                  <a:srgbClr val="000000"/>
                </a:solidFill>
              </a:rPr>
              <a:t>(p-14.9));</a:t>
            </a:r>
          </a:p>
          <a:p>
            <a:r>
              <a:rPr lang="en-US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15616" y="4484281"/>
            <a:ext cx="6529832" cy="283132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4238" y="2264524"/>
            <a:ext cx="2245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avoids the possibility of </a:t>
            </a:r>
            <a:r>
              <a:rPr lang="en-US" sz="1400" dirty="0" smtClean="0"/>
              <a:t>overflow or underflow in </a:t>
            </a:r>
            <a:r>
              <a:rPr lang="en-US" sz="1400" dirty="0"/>
              <a:t>the multiplication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6256" y="126876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sign(fb)*sign(</a:t>
            </a:r>
            <a:r>
              <a:rPr lang="en-US" sz="1400" b="1" dirty="0" err="1">
                <a:solidFill>
                  <a:srgbClr val="000000"/>
                </a:solidFill>
              </a:rPr>
              <a:t>fp</a:t>
            </a:r>
            <a:r>
              <a:rPr lang="en-US" sz="1400" b="1" dirty="0">
                <a:solidFill>
                  <a:srgbClr val="000000"/>
                </a:solidFill>
              </a:rPr>
              <a:t>)&lt;0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1965" y="1909161"/>
            <a:ext cx="795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fb*</a:t>
            </a:r>
            <a:r>
              <a:rPr lang="en-US" sz="1400" b="1" dirty="0" err="1" smtClean="0">
                <a:solidFill>
                  <a:srgbClr val="000000"/>
                </a:solidFill>
              </a:rPr>
              <a:t>fp</a:t>
            </a:r>
            <a:r>
              <a:rPr lang="en-US" sz="1400" b="1" dirty="0" smtClean="0">
                <a:solidFill>
                  <a:srgbClr val="000000"/>
                </a:solidFill>
              </a:rPr>
              <a:t>&lt;0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6727" y="1576341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instead of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43307" y="828488"/>
            <a:ext cx="1214069" cy="294786"/>
          </a:xfrm>
          <a:prstGeom prst="roundRect">
            <a:avLst>
              <a:gd name="adj" fmla="val 6923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 smtClean="0">
                <a:solidFill>
                  <a:srgbClr val="008000"/>
                </a:solidFill>
              </a:rPr>
              <a:t>Remark</a:t>
            </a:r>
            <a:endParaRPr lang="en-US" sz="16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3" grpId="0"/>
      <p:bldP spid="6" grpId="0"/>
      <p:bldP spid="14" grpId="0"/>
      <p:bldP spid="7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734556"/>
                <a:ext cx="8352928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</a:rPr>
                  <a:t>The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root-finding</a:t>
                </a:r>
                <a:r>
                  <a:rPr lang="en-US" dirty="0">
                    <a:latin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problem is a </a:t>
                </a:r>
                <a:r>
                  <a:rPr lang="en-US" dirty="0">
                    <a:latin typeface="Times New Roman" panose="02020603050405020304" pitchFamily="18" charset="0"/>
                  </a:rPr>
                  <a:t>process involves finding a root, or solution, of an 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equation of </a:t>
                </a:r>
                <a:r>
                  <a:rPr lang="en-US" dirty="0">
                    <a:latin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form</a:t>
                </a: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sz="2400" b="0" dirty="0" smtClean="0">
                  <a:latin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</a:rPr>
                  <a:t>for </a:t>
                </a:r>
                <a:r>
                  <a:rPr lang="en-US" dirty="0">
                    <a:latin typeface="Times New Roman" panose="02020603050405020304" pitchFamily="18" charset="0"/>
                  </a:rPr>
                  <a:t>a given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. A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root</a:t>
                </a:r>
                <a:r>
                  <a:rPr lang="en-US" dirty="0">
                    <a:latin typeface="Times New Roman" panose="02020603050405020304" pitchFamily="18" charset="0"/>
                  </a:rPr>
                  <a:t> of this equation is also called a 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zero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 of </a:t>
                </a:r>
                <a:r>
                  <a:rPr lang="en-US" dirty="0">
                    <a:latin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34556"/>
                <a:ext cx="8352928" cy="1846659"/>
              </a:xfrm>
              <a:prstGeom prst="rect">
                <a:avLst/>
              </a:prstGeom>
              <a:blipFill rotWithShape="0">
                <a:blip r:embed="rId2"/>
                <a:stretch>
                  <a:fillRect l="-657" t="-165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301539" y="645605"/>
            <a:ext cx="8446925" cy="199130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520" y="2873076"/>
            <a:ext cx="4536504" cy="386829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9592" y="3024215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In graph, the root (or zero) of a function is the </a:t>
            </a:r>
            <a:r>
              <a:rPr lang="en-US" i="1" dirty="0" smtClean="0">
                <a:latin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</a:rPr>
              <a:t>-intercept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6" y="3985220"/>
            <a:ext cx="3784160" cy="25401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7488" y="4633144"/>
            <a:ext cx="59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</a:rPr>
              <a:t>root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73117" y="4929147"/>
            <a:ext cx="595339" cy="973666"/>
          </a:xfrm>
          <a:custGeom>
            <a:avLst/>
            <a:gdLst>
              <a:gd name="connsiteX0" fmla="*/ 138139 w 595339"/>
              <a:gd name="connsiteY0" fmla="*/ 0 h 973666"/>
              <a:gd name="connsiteX1" fmla="*/ 28072 w 595339"/>
              <a:gd name="connsiteY1" fmla="*/ 584200 h 973666"/>
              <a:gd name="connsiteX2" fmla="*/ 595339 w 595339"/>
              <a:gd name="connsiteY2" fmla="*/ 973666 h 97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39" h="973666">
                <a:moveTo>
                  <a:pt x="138139" y="0"/>
                </a:moveTo>
                <a:cubicBezTo>
                  <a:pt x="45005" y="210961"/>
                  <a:pt x="-48128" y="421922"/>
                  <a:pt x="28072" y="584200"/>
                </a:cubicBezTo>
                <a:cubicBezTo>
                  <a:pt x="104272" y="746478"/>
                  <a:pt x="349805" y="860072"/>
                  <a:pt x="595339" y="973666"/>
                </a:cubicBezTo>
              </a:path>
            </a:pathLst>
          </a:custGeom>
          <a:noFill/>
          <a:ln>
            <a:solidFill>
              <a:srgbClr val="008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029696" y="3573016"/>
            <a:ext cx="3718768" cy="244827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7656" y="4540363"/>
            <a:ext cx="314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Sec(2.1):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Bisection Method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17656" y="5320545"/>
            <a:ext cx="314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Sec(2.3):  The Newton-Raphson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Method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90506" y="3678782"/>
            <a:ext cx="2995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three numerical methods for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root-finding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2122" y="4932192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Sec(2.2): Fixed point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4" grpId="0"/>
      <p:bldP spid="6" grpId="0" animBg="1"/>
      <p:bldP spid="18" grpId="0" animBg="1"/>
      <p:bldP spid="7" grpId="0"/>
      <p:bldP spid="9" grpId="0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36" y="1388675"/>
                <a:ext cx="453650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-Roman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-Roman"/>
                  </a:rPr>
                  <a:t>is a continuous function defined on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dirty="0">
                    <a:latin typeface="Times-Roman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MTMI"/>
                  </a:rPr>
                  <a:t> </a:t>
                </a:r>
                <a:r>
                  <a:rPr lang="en-US" dirty="0"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MTMI"/>
                  </a:rPr>
                  <a:t> </a:t>
                </a:r>
                <a:r>
                  <a:rPr lang="en-US" dirty="0" smtClean="0">
                    <a:latin typeface="Times-Roman"/>
                  </a:rPr>
                  <a:t>of </a:t>
                </a:r>
                <a:r>
                  <a:rPr lang="en-US" dirty="0">
                    <a:latin typeface="Times-Roman"/>
                  </a:rPr>
                  <a:t>opposite sign. 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The Intermediate Value Theorem</a:t>
                </a:r>
                <a:r>
                  <a:rPr lang="en-US" dirty="0">
                    <a:latin typeface="Times-Roman"/>
                  </a:rPr>
                  <a:t> implies that a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Times-Italic"/>
                  </a:rPr>
                  <a:t> </a:t>
                </a:r>
                <a:r>
                  <a:rPr lang="en-US" dirty="0">
                    <a:latin typeface="Times-Roman"/>
                  </a:rPr>
                  <a:t>exists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Times-Roman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88675"/>
                <a:ext cx="4536504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210" t="-2479" r="-241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Image result for The Bisection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36403"/>
            <a:ext cx="2971568" cy="197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51520" y="1124744"/>
            <a:ext cx="4824536" cy="4536504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772" y="639114"/>
            <a:ext cx="65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technique is </a:t>
            </a:r>
            <a:r>
              <a:rPr lang="en-US" dirty="0"/>
              <a:t>based on the Intermediate Value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64088" y="1411717"/>
                <a:ext cx="4032448" cy="2018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Show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10(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Times-Roman"/>
                </a:endParaRP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has </a:t>
                </a:r>
                <a:r>
                  <a:rPr lang="en-US" dirty="0">
                    <a:latin typeface="Times-Roman"/>
                  </a:rPr>
                  <a:t>a root in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 smtClean="0">
                    <a:latin typeface="Times-Roman"/>
                  </a:rPr>
                  <a:t>12, 16</a:t>
                </a:r>
                <a:r>
                  <a:rPr lang="en-US" dirty="0" smtClean="0">
                    <a:latin typeface="MTSYN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411717"/>
                <a:ext cx="4032448" cy="2018630"/>
              </a:xfrm>
              <a:prstGeom prst="rect">
                <a:avLst/>
              </a:prstGeom>
              <a:blipFill rotWithShape="0">
                <a:blip r:embed="rId4"/>
                <a:stretch>
                  <a:fillRect l="-13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292080" y="1123684"/>
            <a:ext cx="3744416" cy="2521339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4088" y="114264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-Roman"/>
              </a:rPr>
              <a:t>Example: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330" y="4892239"/>
            <a:ext cx="3738166" cy="6540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92912" y="4711876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-Roman"/>
              </a:rPr>
              <a:t>12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8034634" y="472296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435862" y="5415027"/>
                <a:ext cx="14557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862" y="5415027"/>
                <a:ext cx="1455720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580246" y="5432483"/>
                <a:ext cx="13210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46" y="5432483"/>
                <a:ext cx="1321067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5286326" y="3800847"/>
            <a:ext cx="3744416" cy="2220442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28470" y="3935042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imes-Roman"/>
              </a:rPr>
              <a:t>Sol: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980728"/>
                <a:ext cx="3417680" cy="177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Use Bisection method to find the root of the function</a:t>
                </a:r>
              </a:p>
              <a:p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10(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Times-Roman"/>
                </a:endParaRPr>
              </a:p>
              <a:p>
                <a:endParaRPr lang="en-US" sz="1000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in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 smtClean="0">
                    <a:latin typeface="Times-Roman"/>
                  </a:rPr>
                  <a:t>12, 16</a:t>
                </a:r>
                <a:r>
                  <a:rPr lang="en-US" dirty="0" smtClean="0">
                    <a:latin typeface="MTSYN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3417680" cy="1772408"/>
              </a:xfrm>
              <a:prstGeom prst="rect">
                <a:avLst/>
              </a:prstGeom>
              <a:blipFill rotWithShape="0">
                <a:blip r:embed="rId2"/>
                <a:stretch>
                  <a:fillRect l="-1426" t="-2062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7504" y="692695"/>
            <a:ext cx="3564939" cy="2088233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71165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-Roman"/>
              </a:rPr>
              <a:t>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65075"/>
            <a:ext cx="3738166" cy="6540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6622" y="98471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-Roman"/>
              </a:rPr>
              <a:t>12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668344" y="995798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5406437" y="1687504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-</a:t>
            </a:r>
            <a:r>
              <a:rPr lang="en-US" sz="1000" b="1" dirty="0" smtClean="0">
                <a:solidFill>
                  <a:srgbClr val="FF0000"/>
                </a:solidFill>
              </a:rPr>
              <a:t>34.8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5241" y="1653637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579448"/>
            <a:ext cx="3583278" cy="6307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98003" y="2429158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6541743" y="3069268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44900" y="3086997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5527" y="24180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-Roman"/>
              </a:rPr>
              <a:t>12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63" y="4016473"/>
            <a:ext cx="3612808" cy="49234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88224" y="3799133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14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7164288" y="381021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15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6588224" y="4478616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64288" y="4478616"/>
            <a:ext cx="360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1.5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640" y="5755065"/>
            <a:ext cx="3612808" cy="49234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16200000">
            <a:off x="6842414" y="550333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Times-Roman"/>
              </a:rPr>
              <a:t>14.5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7152403" y="5541110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Times-Roman"/>
              </a:rPr>
              <a:t>15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 rot="16014882">
            <a:off x="6860895" y="6225970"/>
            <a:ext cx="40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-5.8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7164288" y="6196543"/>
            <a:ext cx="360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1.5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65107" y="5830770"/>
            <a:ext cx="0" cy="34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9218" y="3207869"/>
            <a:ext cx="2295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1          14.0000000000 </a:t>
            </a:r>
            <a:endParaRPr lang="en-US" sz="1400" dirty="0"/>
          </a:p>
          <a:p>
            <a:r>
              <a:rPr lang="en-US" sz="1400" dirty="0"/>
              <a:t>   2        </a:t>
            </a:r>
            <a:r>
              <a:rPr lang="en-US" sz="1400" dirty="0" smtClean="0"/>
              <a:t>  15.0000000000 </a:t>
            </a:r>
            <a:endParaRPr lang="en-US" sz="1400" dirty="0"/>
          </a:p>
          <a:p>
            <a:r>
              <a:rPr lang="en-US" sz="1400" dirty="0"/>
              <a:t>   3        </a:t>
            </a:r>
            <a:r>
              <a:rPr lang="en-US" sz="1400" dirty="0" smtClean="0"/>
              <a:t>  14.5000000000 </a:t>
            </a:r>
            <a:endParaRPr lang="en-US" sz="1400" dirty="0"/>
          </a:p>
          <a:p>
            <a:r>
              <a:rPr lang="en-US" sz="1400" dirty="0"/>
              <a:t>   4        </a:t>
            </a:r>
            <a:r>
              <a:rPr lang="en-US" sz="1400" dirty="0" smtClean="0"/>
              <a:t>  14.7500000000 </a:t>
            </a:r>
            <a:endParaRPr lang="en-US" sz="1400" dirty="0"/>
          </a:p>
          <a:p>
            <a:r>
              <a:rPr lang="en-US" sz="1400" dirty="0"/>
              <a:t>   5        </a:t>
            </a:r>
            <a:r>
              <a:rPr lang="en-US" sz="1400" dirty="0" smtClean="0"/>
              <a:t>  14.8750000000 </a:t>
            </a:r>
            <a:endParaRPr lang="en-US" sz="1400" dirty="0"/>
          </a:p>
          <a:p>
            <a:r>
              <a:rPr lang="en-US" sz="1400" dirty="0"/>
              <a:t>   6        </a:t>
            </a:r>
            <a:r>
              <a:rPr lang="en-US" sz="1400" dirty="0" smtClean="0"/>
              <a:t>  14.9375000000 </a:t>
            </a:r>
            <a:endParaRPr lang="en-US" sz="1400" dirty="0"/>
          </a:p>
          <a:p>
            <a:r>
              <a:rPr lang="en-US" sz="1400" dirty="0"/>
              <a:t>   7        </a:t>
            </a:r>
            <a:r>
              <a:rPr lang="en-US" sz="1400" dirty="0" smtClean="0"/>
              <a:t>  14.9062500000 </a:t>
            </a:r>
            <a:endParaRPr lang="en-US" sz="1400" dirty="0"/>
          </a:p>
          <a:p>
            <a:r>
              <a:rPr lang="en-US" sz="1400" dirty="0"/>
              <a:t>   8        </a:t>
            </a:r>
            <a:r>
              <a:rPr lang="en-US" sz="1400" dirty="0" smtClean="0"/>
              <a:t>  14.8906250000 </a:t>
            </a:r>
            <a:endParaRPr lang="en-US" sz="1400" dirty="0"/>
          </a:p>
          <a:p>
            <a:r>
              <a:rPr lang="en-US" sz="1400" dirty="0"/>
              <a:t>   9        </a:t>
            </a:r>
            <a:r>
              <a:rPr lang="en-US" sz="1400" dirty="0" smtClean="0"/>
              <a:t>  14.8984375000 </a:t>
            </a:r>
            <a:endParaRPr lang="en-US" sz="1400" dirty="0"/>
          </a:p>
          <a:p>
            <a:r>
              <a:rPr lang="en-US" sz="1400" dirty="0"/>
              <a:t>   10        14.9023437500 </a:t>
            </a:r>
          </a:p>
          <a:p>
            <a:r>
              <a:rPr lang="en-US" sz="1400" dirty="0"/>
              <a:t>   11        14.9003906250 </a:t>
            </a:r>
          </a:p>
          <a:p>
            <a:r>
              <a:rPr lang="en-US" sz="1400" dirty="0"/>
              <a:t>   12        14.8994140625 </a:t>
            </a:r>
          </a:p>
          <a:p>
            <a:r>
              <a:rPr lang="en-US" sz="1400" dirty="0"/>
              <a:t>   13        14.8999023438 </a:t>
            </a:r>
          </a:p>
          <a:p>
            <a:r>
              <a:rPr lang="en-US" sz="1400" dirty="0"/>
              <a:t>   14        14.9001464844 </a:t>
            </a:r>
          </a:p>
          <a:p>
            <a:r>
              <a:rPr lang="en-US" sz="1400" dirty="0"/>
              <a:t>   15        14.9000244141 </a:t>
            </a:r>
          </a:p>
          <a:p>
            <a:r>
              <a:rPr lang="en-US" sz="1400" dirty="0"/>
              <a:t>   16        14.8999633789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06437" y="3086996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-</a:t>
            </a:r>
            <a:r>
              <a:rPr lang="en-US" sz="1000" b="1" dirty="0" smtClean="0">
                <a:solidFill>
                  <a:srgbClr val="FF0000"/>
                </a:solidFill>
              </a:rPr>
              <a:t>34.8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2703" y="2447475"/>
            <a:ext cx="68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1793" y="4056165"/>
            <a:ext cx="68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78767" y="4478615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36686" y="1064827"/>
            <a:ext cx="68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360438">
            <a:off x="6541743" y="6303359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644399" y="5426457"/>
            <a:ext cx="1113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800" b="1" dirty="0">
              <a:solidFill>
                <a:srgbClr val="008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62234" y="657340"/>
            <a:ext cx="5030246" cy="608402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39533" y="3447644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533" y="3447644"/>
                <a:ext cx="269817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4545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 rot="5400000">
                <a:off x="7143195" y="3580497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43195" y="3580497"/>
                <a:ext cx="42191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52244" y="5020004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44" y="5020004"/>
                <a:ext cx="269817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7778" r="-4444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5400000">
                <a:off x="6855906" y="5152857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55906" y="5152857"/>
                <a:ext cx="42191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15144" y="2067077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44" y="2067077"/>
                <a:ext cx="269817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18182" r="-4545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 rot="5400000">
                <a:off x="6618806" y="219993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8806" y="2199930"/>
                <a:ext cx="42191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6609821" y="24180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14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65025" y="2858406"/>
                <a:ext cx="347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25" y="2858406"/>
                <a:ext cx="347275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7544" r="-350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8973" y="2908259"/>
                <a:ext cx="222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73" y="2908259"/>
                <a:ext cx="222817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944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/>
          <p:cNvSpPr/>
          <p:nvPr/>
        </p:nvSpPr>
        <p:spPr>
          <a:xfrm>
            <a:off x="379552" y="2894804"/>
            <a:ext cx="2550237" cy="377455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965025" y="2412833"/>
                <a:ext cx="1571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True root: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14.9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25" y="2412833"/>
                <a:ext cx="1571392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7678767" y="379422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p:sp>
        <p:nvSpPr>
          <p:cNvPr id="58" name="Rectangle 57"/>
          <p:cNvSpPr/>
          <p:nvPr/>
        </p:nvSpPr>
        <p:spPr>
          <a:xfrm rot="16200000">
            <a:off x="6601319" y="5565052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Times-Roman"/>
              </a:rPr>
              <a:t>14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09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  <p:bldP spid="14" grpId="0"/>
      <p:bldP spid="15" grpId="0"/>
      <p:bldP spid="16" grpId="0"/>
      <p:bldP spid="17" grpId="0"/>
      <p:bldP spid="20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2" grpId="0"/>
      <p:bldP spid="34" grpId="0"/>
      <p:bldP spid="33" grpId="0"/>
      <p:bldP spid="36" grpId="0"/>
      <p:bldP spid="37" grpId="0"/>
      <p:bldP spid="38" grpId="0"/>
      <p:bldP spid="39" grpId="0"/>
      <p:bldP spid="40" grpId="0"/>
      <p:bldP spid="44" grpId="0" animBg="1"/>
      <p:bldP spid="46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47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165075"/>
            <a:ext cx="3738166" cy="6540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6622" y="98471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-Roman"/>
              </a:rPr>
              <a:t>12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668344" y="995798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5406437" y="1687504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-</a:t>
            </a:r>
            <a:r>
              <a:rPr lang="en-US" sz="1000" b="1" dirty="0" smtClean="0">
                <a:solidFill>
                  <a:srgbClr val="FF0000"/>
                </a:solidFill>
              </a:rPr>
              <a:t>34.8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5241" y="1653637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579448"/>
            <a:ext cx="3583278" cy="6307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98003" y="2429158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6541743" y="3069268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44900" y="3086997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5527" y="24180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-Roman"/>
              </a:rPr>
              <a:t>12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63" y="4016473"/>
            <a:ext cx="3612808" cy="49234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88224" y="3799133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14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7164288" y="381021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15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6588224" y="4478616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64288" y="4478616"/>
            <a:ext cx="360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1.5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640" y="5755065"/>
            <a:ext cx="3612808" cy="49234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16200000">
            <a:off x="6842414" y="550333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Times-Roman"/>
              </a:rPr>
              <a:t>14.5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7152403" y="5541110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Times-Roman"/>
              </a:rPr>
              <a:t>15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 rot="16014882">
            <a:off x="6860895" y="6225970"/>
            <a:ext cx="40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-5.8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7164288" y="6196543"/>
            <a:ext cx="360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1.5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65107" y="5830770"/>
            <a:ext cx="0" cy="34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06437" y="3086996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-</a:t>
            </a:r>
            <a:r>
              <a:rPr lang="en-US" sz="1000" b="1" dirty="0" smtClean="0">
                <a:solidFill>
                  <a:srgbClr val="FF0000"/>
                </a:solidFill>
              </a:rPr>
              <a:t>34.8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2703" y="2447475"/>
            <a:ext cx="68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1793" y="4056165"/>
            <a:ext cx="68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78767" y="4478615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36686" y="1064827"/>
            <a:ext cx="68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360438">
            <a:off x="6541743" y="6303359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644399" y="5426457"/>
            <a:ext cx="1113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008000"/>
                </a:solidFill>
                <a:latin typeface="Times-Roman"/>
              </a:rPr>
              <a:t>Change of sign</a:t>
            </a:r>
            <a:endParaRPr lang="en-US" sz="800" b="1" dirty="0">
              <a:solidFill>
                <a:srgbClr val="008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82117" y="134286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-Roman"/>
              </a:rPr>
              <a:t>Iter1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59449" y="272090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-Roman"/>
              </a:rPr>
              <a:t>Iter2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45689" y="407707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-Roman"/>
              </a:rPr>
              <a:t>Iter3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62234" y="657340"/>
            <a:ext cx="5030246" cy="608402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09821" y="24180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14</a:t>
            </a:r>
            <a:endParaRPr lang="en-US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7678767" y="379422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p:sp>
        <p:nvSpPr>
          <p:cNvPr id="58" name="Rectangle 57"/>
          <p:cNvSpPr/>
          <p:nvPr/>
        </p:nvSpPr>
        <p:spPr>
          <a:xfrm rot="16200000">
            <a:off x="6601319" y="5565052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Times-Roman"/>
              </a:rPr>
              <a:t>14</a:t>
            </a:r>
            <a:endParaRPr lang="en-US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165009" y="756361"/>
            <a:ext cx="3596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-Roman"/>
              </a:rPr>
              <a:t>Textbook notations</a:t>
            </a:r>
            <a:endParaRPr lang="en-US" sz="2800" dirty="0"/>
          </a:p>
        </p:txBody>
      </p:sp>
      <p:sp>
        <p:nvSpPr>
          <p:cNvPr id="64" name="Rounded Rectangle 63"/>
          <p:cNvSpPr/>
          <p:nvPr/>
        </p:nvSpPr>
        <p:spPr>
          <a:xfrm>
            <a:off x="140147" y="657340"/>
            <a:ext cx="3564939" cy="719485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497837" y="739883"/>
                <a:ext cx="715645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837" y="739883"/>
                <a:ext cx="715645" cy="277640"/>
              </a:xfrm>
              <a:prstGeom prst="rect">
                <a:avLst/>
              </a:prstGeom>
              <a:blipFill rotWithShape="0">
                <a:blip r:embed="rId5"/>
                <a:stretch>
                  <a:fillRect l="-42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9707" y="756361"/>
                <a:ext cx="709233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707" y="756361"/>
                <a:ext cx="709233" cy="277640"/>
              </a:xfrm>
              <a:prstGeom prst="rect">
                <a:avLst/>
              </a:prstGeom>
              <a:blipFill rotWithShape="0">
                <a:blip r:embed="rId6"/>
                <a:stretch>
                  <a:fillRect l="-689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40088" y="2169562"/>
                <a:ext cx="319510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88" y="2169562"/>
                <a:ext cx="319510" cy="277640"/>
              </a:xfrm>
              <a:prstGeom prst="rect">
                <a:avLst/>
              </a:prstGeom>
              <a:blipFill rotWithShape="0">
                <a:blip r:embed="rId7"/>
                <a:stretch>
                  <a:fillRect l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747627" y="2162531"/>
                <a:ext cx="316304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27" y="2162531"/>
                <a:ext cx="316304" cy="277640"/>
              </a:xfrm>
              <a:prstGeom prst="rect">
                <a:avLst/>
              </a:prstGeom>
              <a:blipFill rotWithShape="0">
                <a:blip r:embed="rId8"/>
                <a:stretch>
                  <a:fillRect l="-1730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671228" y="3558324"/>
                <a:ext cx="319510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28" y="3558324"/>
                <a:ext cx="319510" cy="278794"/>
              </a:xfrm>
              <a:prstGeom prst="rect">
                <a:avLst/>
              </a:prstGeom>
              <a:blipFill rotWithShape="0">
                <a:blip r:embed="rId9"/>
                <a:stretch>
                  <a:fillRect l="-754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1527" y="3593363"/>
                <a:ext cx="316304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527" y="3593363"/>
                <a:ext cx="316304" cy="278794"/>
              </a:xfrm>
              <a:prstGeom prst="rect">
                <a:avLst/>
              </a:prstGeom>
              <a:blipFill rotWithShape="0">
                <a:blip r:embed="rId10"/>
                <a:stretch>
                  <a:fillRect l="-1764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902486" y="5201375"/>
                <a:ext cx="319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6" y="5201375"/>
                <a:ext cx="31951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54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260952" y="5226326"/>
                <a:ext cx="316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52" y="5226326"/>
                <a:ext cx="31630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38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13649" y="168750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At the n-</a:t>
            </a:r>
            <a:r>
              <a:rPr lang="en-US" dirty="0" err="1" smtClean="0">
                <a:latin typeface="Times-Roman"/>
              </a:rPr>
              <a:t>th</a:t>
            </a:r>
            <a:r>
              <a:rPr lang="en-US" dirty="0" smtClean="0">
                <a:latin typeface="Times-Roman"/>
              </a:rPr>
              <a:t> iteration: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50136" y="2162531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e</a:t>
            </a:r>
            <a:r>
              <a:rPr lang="en-US" dirty="0" smtClean="0">
                <a:latin typeface="Times-Roman"/>
              </a:rPr>
              <a:t>ndpoints of the </a:t>
            </a:r>
            <a:r>
              <a:rPr lang="en-US" dirty="0" err="1" smtClean="0">
                <a:latin typeface="Times-Roman"/>
              </a:rPr>
              <a:t>inteval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59632" y="2674417"/>
                <a:ext cx="1280672" cy="401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</m:sSubSup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</m:sSubSup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674417"/>
                <a:ext cx="1280672" cy="40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651079" y="333321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Length of the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806781" y="4560561"/>
                <a:ext cx="1289840" cy="58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81" y="4560561"/>
                <a:ext cx="1289840" cy="58259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243381" y="1597396"/>
            <a:ext cx="3234728" cy="388073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47294" y="1595202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294" y="1595202"/>
                <a:ext cx="269817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17778" r="-444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274770" y="2921358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70" y="2921358"/>
                <a:ext cx="269817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17778" r="-4444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983943" y="4395053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43" y="4395053"/>
                <a:ext cx="269817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18182" r="-4545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95327" y="3837118"/>
                <a:ext cx="1565493" cy="400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</m:sSubSup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</m:sSubSup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27" y="3837118"/>
                <a:ext cx="1565493" cy="40094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4259449" y="583077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-Roman"/>
              </a:rPr>
              <a:t>Iter4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49287" y="6353100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87" y="6353100"/>
                <a:ext cx="269817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18182" r="-4545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13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  <p:bldP spid="14" grpId="0"/>
      <p:bldP spid="15" grpId="0"/>
      <p:bldP spid="16" grpId="0"/>
      <p:bldP spid="17" grpId="0"/>
      <p:bldP spid="20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4" grpId="0"/>
      <p:bldP spid="33" grpId="0"/>
      <p:bldP spid="36" grpId="0"/>
      <p:bldP spid="37" grpId="0"/>
      <p:bldP spid="38" grpId="0"/>
      <p:bldP spid="39" grpId="0"/>
      <p:bldP spid="40" grpId="0"/>
      <p:bldP spid="35" grpId="0"/>
      <p:bldP spid="42" grpId="0"/>
      <p:bldP spid="43" grpId="0"/>
      <p:bldP spid="44" grpId="0" animBg="1"/>
      <p:bldP spid="52" grpId="0"/>
      <p:bldP spid="57" grpId="0"/>
      <p:bldP spid="58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3" grpId="0"/>
      <p:bldP spid="79" grpId="0"/>
      <p:bldP spid="81" grpId="0"/>
      <p:bldP spid="82" grpId="0"/>
      <p:bldP spid="83" grpId="0"/>
      <p:bldP spid="84" grpId="0" animBg="1"/>
      <p:bldP spid="60" grpId="0"/>
      <p:bldP spid="61" grpId="0"/>
      <p:bldP spid="62" grpId="0"/>
      <p:bldP spid="63" grpId="0"/>
      <p:bldP spid="74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5009" y="756361"/>
            <a:ext cx="32184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Error Estimates for Bisection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40148" y="657340"/>
            <a:ext cx="3326222" cy="1161742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2169" y="2006940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At the iter1: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52325" y="2375177"/>
                <a:ext cx="3029227" cy="354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/>
                          <m:sup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1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length of the interval)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5" y="2375177"/>
                <a:ext cx="3029227" cy="354456"/>
              </a:xfrm>
              <a:prstGeom prst="rect">
                <a:avLst/>
              </a:prstGeom>
              <a:blipFill rotWithShape="0">
                <a:blip r:embed="rId2"/>
                <a:stretch>
                  <a:fillRect l="-201" t="-5172" r="-3219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201901" y="1916832"/>
            <a:ext cx="3234728" cy="1471593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110" name="Rounded Rectangle 109"/>
          <p:cNvSpPr/>
          <p:nvPr/>
        </p:nvSpPr>
        <p:spPr>
          <a:xfrm>
            <a:off x="3862234" y="657341"/>
            <a:ext cx="5030246" cy="428629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669820" y="2446025"/>
                <a:ext cx="477631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/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20" y="2446025"/>
                <a:ext cx="477631" cy="377476"/>
              </a:xfrm>
              <a:prstGeom prst="rect">
                <a:avLst/>
              </a:prstGeom>
              <a:blipFill rotWithShape="0">
                <a:blip r:embed="rId3"/>
                <a:stretch>
                  <a:fillRect l="-1538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19626" y="2450843"/>
            <a:ext cx="102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True root live inside this interval</a:t>
            </a:r>
            <a:endParaRPr lang="en-US" sz="1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31210" y="2899655"/>
                <a:ext cx="1684051" cy="466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" y="2899655"/>
                <a:ext cx="1684051" cy="4661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/>
          <p:cNvSpPr/>
          <p:nvPr/>
        </p:nvSpPr>
        <p:spPr>
          <a:xfrm>
            <a:off x="235277" y="3574375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At the iter2:</a:t>
            </a:r>
            <a:endParaRPr lang="en-US" sz="1600" b="1" dirty="0"/>
          </a:p>
        </p:txBody>
      </p:sp>
      <p:sp>
        <p:nvSpPr>
          <p:cNvPr id="124" name="Rounded Rectangle 123"/>
          <p:cNvSpPr/>
          <p:nvPr/>
        </p:nvSpPr>
        <p:spPr>
          <a:xfrm>
            <a:off x="165009" y="3484268"/>
            <a:ext cx="3234728" cy="145936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126" name="Rectangle 125"/>
          <p:cNvSpPr/>
          <p:nvPr/>
        </p:nvSpPr>
        <p:spPr>
          <a:xfrm>
            <a:off x="235277" y="5201767"/>
            <a:ext cx="2081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At the nth iteration:</a:t>
            </a:r>
            <a:endParaRPr lang="en-US" sz="1600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165009" y="5111659"/>
            <a:ext cx="3234728" cy="162970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8069704" y="6075335"/>
                <a:ext cx="754116" cy="466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704" y="6075335"/>
                <a:ext cx="754116" cy="4661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158463" y="5985247"/>
            <a:ext cx="985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</a:rPr>
              <a:t>the absolute </a:t>
            </a:r>
            <a:r>
              <a:rPr lang="en-US" sz="1200" dirty="0" smtClean="0">
                <a:latin typeface="Times New Roman" panose="02020603050405020304" pitchFamily="18" charset="0"/>
              </a:rPr>
              <a:t>error in the n-</a:t>
            </a:r>
            <a:r>
              <a:rPr lang="en-US" sz="1200" dirty="0" err="1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 iteration</a:t>
            </a:r>
            <a:endParaRPr lang="en-US" sz="1200" dirty="0"/>
          </a:p>
        </p:txBody>
      </p:sp>
      <p:sp>
        <p:nvSpPr>
          <p:cNvPr id="134" name="Rounded Rectangle 133"/>
          <p:cNvSpPr/>
          <p:nvPr/>
        </p:nvSpPr>
        <p:spPr>
          <a:xfrm>
            <a:off x="3832454" y="5123128"/>
            <a:ext cx="5060026" cy="1583076"/>
          </a:xfrm>
          <a:prstGeom prst="roundRect">
            <a:avLst>
              <a:gd name="adj" fmla="val 709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887702" y="5182716"/>
            <a:ext cx="1568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Theorem 2.1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299" y="1164966"/>
            <a:ext cx="3583278" cy="63071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668254" y="1014676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6511994" y="1654786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15151" y="1672515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55778" y="1003590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-Roman"/>
              </a:rPr>
              <a:t>12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5376688" y="1672514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-</a:t>
            </a:r>
            <a:r>
              <a:rPr lang="en-US" sz="1000" b="1" dirty="0" smtClean="0">
                <a:solidFill>
                  <a:srgbClr val="FF0000"/>
                </a:solidFill>
              </a:rPr>
              <a:t>34.8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29700" y="130642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-Roman"/>
              </a:rPr>
              <a:t>Iter1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80072" y="1003590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14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48560" y="716956"/>
                <a:ext cx="319510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60" y="716956"/>
                <a:ext cx="319510" cy="277640"/>
              </a:xfrm>
              <a:prstGeom prst="rect">
                <a:avLst/>
              </a:prstGeom>
              <a:blipFill rotWithShape="0">
                <a:blip r:embed="rId7"/>
                <a:stretch>
                  <a:fillRect l="-754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17878" y="748049"/>
                <a:ext cx="316304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78" y="748049"/>
                <a:ext cx="316304" cy="277640"/>
              </a:xfrm>
              <a:prstGeom prst="rect">
                <a:avLst/>
              </a:prstGeom>
              <a:blipFill rotWithShape="0">
                <a:blip r:embed="rId8"/>
                <a:stretch>
                  <a:fillRect l="-1538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638819" y="1892756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819" y="1892756"/>
                <a:ext cx="269817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18182" r="-6818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7055318" y="1568918"/>
            <a:ext cx="379881" cy="1087655"/>
          </a:xfrm>
          <a:custGeom>
            <a:avLst/>
            <a:gdLst>
              <a:gd name="connsiteX0" fmla="*/ 0 w 379881"/>
              <a:gd name="connsiteY0" fmla="*/ 1087655 h 1087655"/>
              <a:gd name="connsiteX1" fmla="*/ 356135 w 379881"/>
              <a:gd name="connsiteY1" fmla="*/ 818147 h 1087655"/>
              <a:gd name="connsiteX2" fmla="*/ 317634 w 379881"/>
              <a:gd name="connsiteY2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81" h="1087655">
                <a:moveTo>
                  <a:pt x="0" y="1087655"/>
                </a:moveTo>
                <a:cubicBezTo>
                  <a:pt x="151598" y="1043539"/>
                  <a:pt x="303196" y="999423"/>
                  <a:pt x="356135" y="818147"/>
                </a:cubicBezTo>
                <a:cubicBezTo>
                  <a:pt x="409074" y="636871"/>
                  <a:pt x="363354" y="318435"/>
                  <a:pt x="317634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953" y="4063052"/>
            <a:ext cx="3612808" cy="4923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6560614" y="384571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14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136678" y="3856798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15</a:t>
            </a:r>
            <a:endParaRPr lang="en-US" sz="1600" b="1" dirty="0"/>
          </a:p>
        </p:txBody>
      </p:sp>
      <p:sp>
        <p:nvSpPr>
          <p:cNvPr id="79" name="Rectangle 78"/>
          <p:cNvSpPr/>
          <p:nvPr/>
        </p:nvSpPr>
        <p:spPr>
          <a:xfrm>
            <a:off x="6560614" y="4525195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-12.6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36678" y="4525195"/>
            <a:ext cx="360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1.5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651157" y="4525194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17.6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18079" y="412365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-Roman"/>
              </a:rPr>
              <a:t>Iter2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51157" y="3840803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-Roman"/>
              </a:rPr>
              <a:t>16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643618" y="3604903"/>
                <a:ext cx="319510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18" y="3604903"/>
                <a:ext cx="319510" cy="277640"/>
              </a:xfrm>
              <a:prstGeom prst="rect">
                <a:avLst/>
              </a:prstGeom>
              <a:blipFill rotWithShape="0">
                <a:blip r:embed="rId11"/>
                <a:stretch>
                  <a:fillRect l="-961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764242" y="3598630"/>
                <a:ext cx="316304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42" y="3598630"/>
                <a:ext cx="316304" cy="277640"/>
              </a:xfrm>
              <a:prstGeom prst="rect">
                <a:avLst/>
              </a:prstGeom>
              <a:blipFill rotWithShape="0">
                <a:blip r:embed="rId12"/>
                <a:stretch>
                  <a:fillRect l="-1730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59508" y="4655087"/>
                <a:ext cx="2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508" y="4655087"/>
                <a:ext cx="269817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18182" r="-4545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 rot="504383">
            <a:off x="6817803" y="2924078"/>
            <a:ext cx="514579" cy="1164657"/>
          </a:xfrm>
          <a:custGeom>
            <a:avLst/>
            <a:gdLst>
              <a:gd name="connsiteX0" fmla="*/ 0 w 514579"/>
              <a:gd name="connsiteY0" fmla="*/ 0 h 1164657"/>
              <a:gd name="connsiteX1" fmla="*/ 500514 w 514579"/>
              <a:gd name="connsiteY1" fmla="*/ 250257 h 1164657"/>
              <a:gd name="connsiteX2" fmla="*/ 327259 w 514579"/>
              <a:gd name="connsiteY2" fmla="*/ 1164657 h 116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579" h="1164657">
                <a:moveTo>
                  <a:pt x="0" y="0"/>
                </a:moveTo>
                <a:cubicBezTo>
                  <a:pt x="222985" y="28073"/>
                  <a:pt x="445971" y="56147"/>
                  <a:pt x="500514" y="250257"/>
                </a:cubicBezTo>
                <a:cubicBezTo>
                  <a:pt x="555057" y="444367"/>
                  <a:pt x="441158" y="804512"/>
                  <a:pt x="327259" y="1164657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82631" y="3910614"/>
                <a:ext cx="3029227" cy="354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/>
                          <m:sup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1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length of the interval)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1" y="3910614"/>
                <a:ext cx="3029227" cy="354456"/>
              </a:xfrm>
              <a:prstGeom prst="rect">
                <a:avLst/>
              </a:prstGeom>
              <a:blipFill rotWithShape="0">
                <a:blip r:embed="rId14"/>
                <a:stretch>
                  <a:fillRect l="-201" t="-5172" r="-3219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61516" y="4435092"/>
                <a:ext cx="1684051" cy="466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6" y="4435092"/>
                <a:ext cx="1684051" cy="46615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48452" y="5596565"/>
                <a:ext cx="3035639" cy="354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/>
                          <m:sup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1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length of the interval)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2" y="5596565"/>
                <a:ext cx="3035639" cy="354456"/>
              </a:xfrm>
              <a:prstGeom prst="rect">
                <a:avLst/>
              </a:prstGeom>
              <a:blipFill rotWithShape="0">
                <a:blip r:embed="rId16"/>
                <a:stretch>
                  <a:fillRect l="-201" t="-3448" r="-3213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27337" y="6121043"/>
                <a:ext cx="1690463" cy="466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7" y="6121043"/>
                <a:ext cx="1690463" cy="4661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530771" y="2037236"/>
                <a:ext cx="1748364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𝒆𝒓𝒓𝒐𝒓</m:t>
                      </m:r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71" y="2037236"/>
                <a:ext cx="1748364" cy="277961"/>
              </a:xfrm>
              <a:prstGeom prst="rect">
                <a:avLst/>
              </a:prstGeom>
              <a:blipFill rotWithShape="0">
                <a:blip r:embed="rId18"/>
                <a:stretch>
                  <a:fillRect l="-10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95640" y="5479023"/>
                <a:ext cx="50248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>
                    <a:latin typeface="Times-Roman"/>
                  </a:rPr>
                  <a:t>Suppose that </a:t>
                </a:r>
                <a:r>
                  <a:rPr lang="en-US" sz="1200" b="1" i="1" dirty="0">
                    <a:latin typeface="MTMI"/>
                  </a:rPr>
                  <a:t>f </a:t>
                </a:r>
                <a:r>
                  <a:rPr lang="en-US" sz="1200" b="1" dirty="0">
                    <a:latin typeface="MTSYN"/>
                  </a:rPr>
                  <a:t>∈ </a:t>
                </a:r>
                <a:r>
                  <a:rPr lang="en-US" sz="1200" b="1" i="1" dirty="0">
                    <a:latin typeface="Times-Italic"/>
                  </a:rPr>
                  <a:t>C</a:t>
                </a:r>
                <a:r>
                  <a:rPr lang="en-US" sz="1200" b="1" dirty="0">
                    <a:latin typeface="MTSYN"/>
                  </a:rPr>
                  <a:t>[</a:t>
                </a:r>
                <a:r>
                  <a:rPr lang="en-US" sz="1200" b="1" i="1" dirty="0">
                    <a:latin typeface="Times-Italic"/>
                  </a:rPr>
                  <a:t>a</a:t>
                </a:r>
                <a:r>
                  <a:rPr lang="en-US" sz="1200" b="1" dirty="0">
                    <a:latin typeface="Times-Roman"/>
                  </a:rPr>
                  <a:t>, </a:t>
                </a:r>
                <a:r>
                  <a:rPr lang="en-US" sz="1200" b="1" i="1" dirty="0">
                    <a:latin typeface="Times-Italic"/>
                  </a:rPr>
                  <a:t>b</a:t>
                </a:r>
                <a:r>
                  <a:rPr lang="en-US" sz="1200" b="1" dirty="0">
                    <a:latin typeface="MTSYN"/>
                  </a:rPr>
                  <a:t>] </a:t>
                </a:r>
                <a:r>
                  <a:rPr lang="en-US" sz="1200" b="1" dirty="0">
                    <a:latin typeface="Times-Roman"/>
                  </a:rPr>
                  <a:t>and </a:t>
                </a:r>
                <a:r>
                  <a:rPr lang="en-US" sz="1200" b="1" i="1" dirty="0">
                    <a:latin typeface="MTMI"/>
                  </a:rPr>
                  <a:t>f (</a:t>
                </a:r>
                <a:r>
                  <a:rPr lang="en-US" sz="1200" b="1" i="1" dirty="0">
                    <a:latin typeface="Times-Italic"/>
                  </a:rPr>
                  <a:t>a</a:t>
                </a:r>
                <a:r>
                  <a:rPr lang="en-US" sz="1200" b="1" i="1" dirty="0">
                    <a:latin typeface="MTMI"/>
                  </a:rPr>
                  <a:t>) </a:t>
                </a:r>
                <a:r>
                  <a:rPr lang="en-US" sz="1200" b="1" dirty="0">
                    <a:latin typeface="MTSYN"/>
                  </a:rPr>
                  <a:t>・</a:t>
                </a:r>
                <a:r>
                  <a:rPr lang="en-US" sz="1200" b="1" i="1" dirty="0">
                    <a:latin typeface="MTMI"/>
                  </a:rPr>
                  <a:t>f (</a:t>
                </a:r>
                <a:r>
                  <a:rPr lang="en-US" sz="1200" b="1" i="1" dirty="0">
                    <a:latin typeface="Times-Italic"/>
                  </a:rPr>
                  <a:t>b</a:t>
                </a:r>
                <a:r>
                  <a:rPr lang="en-US" sz="1200" b="1" i="1" dirty="0">
                    <a:latin typeface="MTMI"/>
                  </a:rPr>
                  <a:t>) &lt; </a:t>
                </a:r>
                <a:r>
                  <a:rPr lang="en-US" sz="1200" b="1" dirty="0">
                    <a:latin typeface="Times-Roman"/>
                  </a:rPr>
                  <a:t>0. The Bisection method generates a </a:t>
                </a:r>
                <a:r>
                  <a:rPr lang="en-US" sz="1200" b="1" dirty="0" smtClean="0">
                    <a:latin typeface="Times-Roman"/>
                  </a:rPr>
                  <a:t>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b="1" dirty="0" smtClean="0">
                    <a:latin typeface="Times-Roman"/>
                  </a:rPr>
                  <a:t> </a:t>
                </a:r>
                <a:r>
                  <a:rPr lang="en-US" sz="1200" b="1" dirty="0">
                    <a:latin typeface="Times-Roman"/>
                  </a:rPr>
                  <a:t>approximating a zero </a:t>
                </a:r>
                <a:r>
                  <a:rPr lang="en-US" sz="1200" b="1" i="1" dirty="0">
                    <a:latin typeface="Times-Italic"/>
                  </a:rPr>
                  <a:t>p </a:t>
                </a:r>
                <a:r>
                  <a:rPr lang="en-US" sz="1200" b="1" dirty="0">
                    <a:latin typeface="Times-Roman"/>
                  </a:rPr>
                  <a:t>of </a:t>
                </a:r>
                <a:r>
                  <a:rPr lang="en-US" sz="1200" b="1" i="1" dirty="0">
                    <a:latin typeface="MTMI"/>
                  </a:rPr>
                  <a:t>f </a:t>
                </a:r>
                <a:r>
                  <a:rPr lang="en-US" sz="1200" b="1" dirty="0">
                    <a:latin typeface="Times-Roman"/>
                  </a:rPr>
                  <a:t>with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640" y="5479023"/>
                <a:ext cx="50248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121"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120366" y="5983708"/>
                <a:ext cx="2112245" cy="58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6" y="5983708"/>
                <a:ext cx="2112245" cy="58259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1" grpId="0"/>
      <p:bldP spid="84" grpId="0" animBg="1"/>
      <p:bldP spid="110" grpId="0" animBg="1"/>
      <p:bldP spid="120" grpId="0"/>
      <p:bldP spid="4" grpId="0"/>
      <p:bldP spid="121" grpId="0"/>
      <p:bldP spid="122" grpId="0"/>
      <p:bldP spid="124" grpId="0" animBg="1"/>
      <p:bldP spid="126" grpId="0"/>
      <p:bldP spid="128" grpId="0" animBg="1"/>
      <p:bldP spid="132" grpId="0"/>
      <p:bldP spid="5" grpId="0"/>
      <p:bldP spid="134" grpId="0" animBg="1"/>
      <p:bldP spid="135" grpId="0"/>
      <p:bldP spid="57" grpId="0"/>
      <p:bldP spid="58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6" grpId="0" animBg="1"/>
      <p:bldP spid="76" grpId="0"/>
      <p:bldP spid="77" grpId="0"/>
      <p:bldP spid="79" grpId="0"/>
      <p:bldP spid="80" grpId="0"/>
      <p:bldP spid="83" grpId="0"/>
      <p:bldP spid="94" grpId="0"/>
      <p:bldP spid="95" grpId="0"/>
      <p:bldP spid="96" grpId="0"/>
      <p:bldP spid="97" grpId="0"/>
      <p:bldP spid="98" grpId="0"/>
      <p:bldP spid="7" grpId="0" animBg="1"/>
      <p:bldP spid="99" grpId="0"/>
      <p:bldP spid="105" grpId="0"/>
      <p:bldP spid="106" grpId="0"/>
      <p:bldP spid="109" grpId="0"/>
      <p:bldP spid="113" grpId="0"/>
      <p:bldP spid="8" grpId="0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251520" y="764704"/>
            <a:ext cx="4803469" cy="2304256"/>
          </a:xfrm>
          <a:prstGeom prst="roundRect">
            <a:avLst>
              <a:gd name="adj" fmla="val 709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06768" y="824292"/>
            <a:ext cx="2577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Theorem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4706" y="1305554"/>
                <a:ext cx="49253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Times-Roman"/>
                  </a:rPr>
                  <a:t>Suppose that </a:t>
                </a:r>
                <a:r>
                  <a:rPr lang="en-US" sz="1600" b="1" i="1" dirty="0">
                    <a:latin typeface="MTMI"/>
                  </a:rPr>
                  <a:t>f </a:t>
                </a:r>
                <a:r>
                  <a:rPr lang="en-US" sz="1600" b="1" dirty="0">
                    <a:latin typeface="MTSYN"/>
                  </a:rPr>
                  <a:t>∈ </a:t>
                </a:r>
                <a:r>
                  <a:rPr lang="en-US" sz="1600" b="1" i="1" dirty="0">
                    <a:latin typeface="Times-Italic"/>
                  </a:rPr>
                  <a:t>C</a:t>
                </a:r>
                <a:r>
                  <a:rPr lang="en-US" sz="1600" b="1" dirty="0">
                    <a:latin typeface="MTSYN"/>
                  </a:rPr>
                  <a:t>[</a:t>
                </a:r>
                <a:r>
                  <a:rPr lang="en-US" sz="1600" b="1" i="1" dirty="0">
                    <a:latin typeface="Times-Italic"/>
                  </a:rPr>
                  <a:t>a</a:t>
                </a:r>
                <a:r>
                  <a:rPr lang="en-US" sz="1600" b="1" dirty="0">
                    <a:latin typeface="Times-Roman"/>
                  </a:rPr>
                  <a:t>, </a:t>
                </a:r>
                <a:r>
                  <a:rPr lang="en-US" sz="1600" b="1" i="1" dirty="0">
                    <a:latin typeface="Times-Italic"/>
                  </a:rPr>
                  <a:t>b</a:t>
                </a:r>
                <a:r>
                  <a:rPr lang="en-US" sz="1600" b="1" dirty="0">
                    <a:latin typeface="MTSYN"/>
                  </a:rPr>
                  <a:t>] </a:t>
                </a:r>
                <a:r>
                  <a:rPr lang="en-US" sz="1600" b="1" dirty="0">
                    <a:latin typeface="Times-Roman"/>
                  </a:rPr>
                  <a:t>and </a:t>
                </a:r>
                <a:r>
                  <a:rPr lang="en-US" sz="1600" b="1" i="1" dirty="0">
                    <a:latin typeface="MTMI"/>
                  </a:rPr>
                  <a:t>f (</a:t>
                </a:r>
                <a:r>
                  <a:rPr lang="en-US" sz="1600" b="1" i="1" dirty="0">
                    <a:latin typeface="Times-Italic"/>
                  </a:rPr>
                  <a:t>a</a:t>
                </a:r>
                <a:r>
                  <a:rPr lang="en-US" sz="1600" b="1" i="1" dirty="0">
                    <a:latin typeface="MTMI"/>
                  </a:rPr>
                  <a:t>) </a:t>
                </a:r>
                <a:r>
                  <a:rPr lang="en-US" sz="1600" b="1" dirty="0">
                    <a:latin typeface="MTSYN"/>
                  </a:rPr>
                  <a:t>・</a:t>
                </a:r>
                <a:r>
                  <a:rPr lang="en-US" sz="1600" b="1" i="1" dirty="0">
                    <a:latin typeface="MTMI"/>
                  </a:rPr>
                  <a:t>f (</a:t>
                </a:r>
                <a:r>
                  <a:rPr lang="en-US" sz="1600" b="1" i="1" dirty="0">
                    <a:latin typeface="Times-Italic"/>
                  </a:rPr>
                  <a:t>b</a:t>
                </a:r>
                <a:r>
                  <a:rPr lang="en-US" sz="1600" b="1" i="1" dirty="0">
                    <a:latin typeface="MTMI"/>
                  </a:rPr>
                  <a:t>) &lt; </a:t>
                </a:r>
                <a:r>
                  <a:rPr lang="en-US" sz="1600" b="1" dirty="0">
                    <a:latin typeface="Times-Roman"/>
                  </a:rPr>
                  <a:t>0. The Bisection method generates a </a:t>
                </a:r>
                <a:r>
                  <a:rPr lang="en-US" sz="1600" b="1" dirty="0" smtClean="0">
                    <a:latin typeface="Times-Roman"/>
                  </a:rPr>
                  <a:t>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 smtClean="0">
                    <a:latin typeface="Times-Roman"/>
                  </a:rPr>
                  <a:t> </a:t>
                </a:r>
                <a:r>
                  <a:rPr lang="en-US" sz="1600" b="1" dirty="0">
                    <a:latin typeface="Times-Roman"/>
                  </a:rPr>
                  <a:t>approximating a zero </a:t>
                </a:r>
                <a:r>
                  <a:rPr lang="en-US" sz="1600" b="1" i="1" dirty="0">
                    <a:latin typeface="Times-Italic"/>
                  </a:rPr>
                  <a:t>p </a:t>
                </a:r>
                <a:r>
                  <a:rPr lang="en-US" sz="1600" b="1" dirty="0">
                    <a:latin typeface="Times-Roman"/>
                  </a:rPr>
                  <a:t>of </a:t>
                </a:r>
                <a:r>
                  <a:rPr lang="en-US" sz="1600" b="1" i="1" dirty="0">
                    <a:latin typeface="MTMI"/>
                  </a:rPr>
                  <a:t>f </a:t>
                </a:r>
                <a:r>
                  <a:rPr lang="en-US" sz="1600" b="1" dirty="0">
                    <a:latin typeface="Times-Roman"/>
                  </a:rPr>
                  <a:t>with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6" y="1305554"/>
                <a:ext cx="492532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619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089441" y="2342349"/>
                <a:ext cx="2112245" cy="58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41" y="2342349"/>
                <a:ext cx="2112245" cy="582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ounded Rectangle 84"/>
          <p:cNvSpPr/>
          <p:nvPr/>
        </p:nvSpPr>
        <p:spPr>
          <a:xfrm>
            <a:off x="207052" y="3365266"/>
            <a:ext cx="4847937" cy="3088069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769" y="3697511"/>
            <a:ext cx="45532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important to realize that Theorem 2.1 gives </a:t>
            </a:r>
            <a:r>
              <a:rPr lang="en-US" sz="2000" b="1" dirty="0">
                <a:solidFill>
                  <a:srgbClr val="FF0000"/>
                </a:solidFill>
              </a:rPr>
              <a:t>only a bound</a:t>
            </a:r>
            <a:r>
              <a:rPr lang="en-US" dirty="0"/>
              <a:t> for approximation </a:t>
            </a:r>
            <a:r>
              <a:rPr lang="en-US" dirty="0" smtClean="0"/>
              <a:t>error and </a:t>
            </a:r>
            <a:r>
              <a:rPr lang="en-US" dirty="0"/>
              <a:t>that this bound might be quite conservative. For example, 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20304" y="3156951"/>
            <a:ext cx="1214069" cy="416632"/>
          </a:xfrm>
          <a:prstGeom prst="roundRect">
            <a:avLst>
              <a:gd name="adj" fmla="val 6923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rgbClr val="990033"/>
                </a:solidFill>
              </a:rPr>
              <a:t>Remark</a:t>
            </a:r>
            <a:endParaRPr lang="en-US" b="1" dirty="0">
              <a:solidFill>
                <a:srgbClr val="9900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1560" y="5022524"/>
                <a:ext cx="387125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16−12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2524"/>
                <a:ext cx="3871253" cy="5761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96815" y="3851145"/>
            <a:ext cx="35779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1         14.0000      9.0000e-01 </a:t>
            </a:r>
          </a:p>
          <a:p>
            <a:r>
              <a:rPr lang="en-US" dirty="0"/>
              <a:t>2         15.0000      1.0000e-01 </a:t>
            </a:r>
          </a:p>
          <a:p>
            <a:r>
              <a:rPr lang="en-US" dirty="0"/>
              <a:t>3         14.5000      4.0000e-01 </a:t>
            </a:r>
          </a:p>
          <a:p>
            <a:r>
              <a:rPr lang="en-US" dirty="0"/>
              <a:t>4         14.7500      1.5000e-01 </a:t>
            </a:r>
          </a:p>
          <a:p>
            <a:r>
              <a:rPr lang="en-US" dirty="0"/>
              <a:t>5         14.8750      2.5000e-02 </a:t>
            </a:r>
          </a:p>
          <a:p>
            <a:r>
              <a:rPr lang="en-US" dirty="0"/>
              <a:t>6         14.9375      3.7500e-02 </a:t>
            </a:r>
          </a:p>
          <a:p>
            <a:r>
              <a:rPr lang="en-US" dirty="0"/>
              <a:t>7         14.9063      6.2500e-03 </a:t>
            </a:r>
          </a:p>
          <a:p>
            <a:r>
              <a:rPr lang="en-US" dirty="0"/>
              <a:t>8         14.8906      9.3750e-03 </a:t>
            </a:r>
          </a:p>
          <a:p>
            <a:r>
              <a:rPr lang="en-US" dirty="0"/>
              <a:t>9         14.8984      1.5625e-03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526534" y="3501775"/>
                <a:ext cx="347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34" y="3501775"/>
                <a:ext cx="34727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9298" r="-3509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425167" y="3551628"/>
                <a:ext cx="222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67" y="3551628"/>
                <a:ext cx="22281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621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462638" y="3501774"/>
                <a:ext cx="11551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638" y="3501774"/>
                <a:ext cx="1155124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87205" y="5910351"/>
                <a:ext cx="2516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5" y="5910351"/>
                <a:ext cx="2516715" cy="307777"/>
              </a:xfrm>
              <a:prstGeom prst="rect">
                <a:avLst/>
              </a:prstGeom>
              <a:blipFill rotWithShape="0">
                <a:blip r:embed="rId9"/>
                <a:stretch>
                  <a:fillRect r="-169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ed Rectangle 90"/>
          <p:cNvSpPr/>
          <p:nvPr/>
        </p:nvSpPr>
        <p:spPr>
          <a:xfrm>
            <a:off x="5173285" y="3384582"/>
            <a:ext cx="3801522" cy="3088069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379922" y="5492489"/>
            <a:ext cx="3594884" cy="330401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5302398" y="961851"/>
                <a:ext cx="4032448" cy="2018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Show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10(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Times-Roman"/>
                </a:endParaRP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has </a:t>
                </a:r>
                <a:r>
                  <a:rPr lang="en-US" dirty="0">
                    <a:latin typeface="Times-Roman"/>
                  </a:rPr>
                  <a:t>a root in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 smtClean="0">
                    <a:latin typeface="Times-Roman"/>
                  </a:rPr>
                  <a:t>12, 16</a:t>
                </a:r>
                <a:r>
                  <a:rPr lang="en-US" dirty="0" smtClean="0">
                    <a:latin typeface="MTSYN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98" y="961851"/>
                <a:ext cx="4032448" cy="2018630"/>
              </a:xfrm>
              <a:prstGeom prst="rect">
                <a:avLst/>
              </a:prstGeom>
              <a:blipFill rotWithShape="0">
                <a:blip r:embed="rId10"/>
                <a:stretch>
                  <a:fillRect l="-13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ounded Rectangle 99"/>
          <p:cNvSpPr/>
          <p:nvPr/>
        </p:nvSpPr>
        <p:spPr>
          <a:xfrm>
            <a:off x="5230390" y="673818"/>
            <a:ext cx="3744416" cy="2521339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302398" y="692775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-Roman"/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7" grpId="0"/>
      <p:bldP spid="88" grpId="0"/>
      <p:bldP spid="89" grpId="0"/>
      <p:bldP spid="90" grpId="0"/>
      <p:bldP spid="91" grpId="0" animBg="1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Sec:2.1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51972" y="620688"/>
            <a:ext cx="4803469" cy="1946814"/>
          </a:xfrm>
          <a:prstGeom prst="roundRect">
            <a:avLst>
              <a:gd name="adj" fmla="val 709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7220" y="680276"/>
            <a:ext cx="2577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Theorem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5158" y="1161538"/>
                <a:ext cx="49253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Times-Roman"/>
                  </a:rPr>
                  <a:t>Suppose that </a:t>
                </a:r>
                <a:r>
                  <a:rPr lang="en-US" sz="1600" b="1" i="1" dirty="0">
                    <a:latin typeface="MTMI"/>
                  </a:rPr>
                  <a:t>f </a:t>
                </a:r>
                <a:r>
                  <a:rPr lang="en-US" sz="1600" b="1" dirty="0">
                    <a:latin typeface="MTSYN"/>
                  </a:rPr>
                  <a:t>∈ </a:t>
                </a:r>
                <a:r>
                  <a:rPr lang="en-US" sz="1600" b="1" i="1" dirty="0">
                    <a:latin typeface="Times-Italic"/>
                  </a:rPr>
                  <a:t>C</a:t>
                </a:r>
                <a:r>
                  <a:rPr lang="en-US" sz="1600" b="1" dirty="0">
                    <a:latin typeface="MTSYN"/>
                  </a:rPr>
                  <a:t>[</a:t>
                </a:r>
                <a:r>
                  <a:rPr lang="en-US" sz="1600" b="1" i="1" dirty="0">
                    <a:latin typeface="Times-Italic"/>
                  </a:rPr>
                  <a:t>a</a:t>
                </a:r>
                <a:r>
                  <a:rPr lang="en-US" sz="1600" b="1" dirty="0">
                    <a:latin typeface="Times-Roman"/>
                  </a:rPr>
                  <a:t>, </a:t>
                </a:r>
                <a:r>
                  <a:rPr lang="en-US" sz="1600" b="1" i="1" dirty="0">
                    <a:latin typeface="Times-Italic"/>
                  </a:rPr>
                  <a:t>b</a:t>
                </a:r>
                <a:r>
                  <a:rPr lang="en-US" sz="1600" b="1" dirty="0">
                    <a:latin typeface="MTSYN"/>
                  </a:rPr>
                  <a:t>] </a:t>
                </a:r>
                <a:r>
                  <a:rPr lang="en-US" sz="1600" b="1" dirty="0">
                    <a:latin typeface="Times-Roman"/>
                  </a:rPr>
                  <a:t>and </a:t>
                </a:r>
                <a:r>
                  <a:rPr lang="en-US" sz="1600" b="1" i="1" dirty="0">
                    <a:latin typeface="MTMI"/>
                  </a:rPr>
                  <a:t>f (</a:t>
                </a:r>
                <a:r>
                  <a:rPr lang="en-US" sz="1600" b="1" i="1" dirty="0">
                    <a:latin typeface="Times-Italic"/>
                  </a:rPr>
                  <a:t>a</a:t>
                </a:r>
                <a:r>
                  <a:rPr lang="en-US" sz="1600" b="1" i="1" dirty="0">
                    <a:latin typeface="MTMI"/>
                  </a:rPr>
                  <a:t>) </a:t>
                </a:r>
                <a:r>
                  <a:rPr lang="en-US" sz="1600" b="1" dirty="0">
                    <a:latin typeface="MTSYN"/>
                  </a:rPr>
                  <a:t>・</a:t>
                </a:r>
                <a:r>
                  <a:rPr lang="en-US" sz="1600" b="1" i="1" dirty="0">
                    <a:latin typeface="MTMI"/>
                  </a:rPr>
                  <a:t>f (</a:t>
                </a:r>
                <a:r>
                  <a:rPr lang="en-US" sz="1600" b="1" i="1" dirty="0">
                    <a:latin typeface="Times-Italic"/>
                  </a:rPr>
                  <a:t>b</a:t>
                </a:r>
                <a:r>
                  <a:rPr lang="en-US" sz="1600" b="1" i="1" dirty="0">
                    <a:latin typeface="MTMI"/>
                  </a:rPr>
                  <a:t>) &lt; </a:t>
                </a:r>
                <a:r>
                  <a:rPr lang="en-US" sz="1600" b="1" dirty="0">
                    <a:latin typeface="Times-Roman"/>
                  </a:rPr>
                  <a:t>0. The Bisection method generates a </a:t>
                </a:r>
                <a:r>
                  <a:rPr lang="en-US" sz="1600" b="1" dirty="0" smtClean="0">
                    <a:latin typeface="Times-Roman"/>
                  </a:rPr>
                  <a:t>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 smtClean="0">
                    <a:latin typeface="Times-Roman"/>
                  </a:rPr>
                  <a:t> </a:t>
                </a:r>
                <a:r>
                  <a:rPr lang="en-US" sz="1600" b="1" dirty="0">
                    <a:latin typeface="Times-Roman"/>
                  </a:rPr>
                  <a:t>approximating a zero </a:t>
                </a:r>
                <a:r>
                  <a:rPr lang="en-US" sz="1600" b="1" i="1" dirty="0">
                    <a:latin typeface="Times-Italic"/>
                  </a:rPr>
                  <a:t>p </a:t>
                </a:r>
                <a:r>
                  <a:rPr lang="en-US" sz="1600" b="1" dirty="0">
                    <a:latin typeface="Times-Roman"/>
                  </a:rPr>
                  <a:t>of </a:t>
                </a:r>
                <a:r>
                  <a:rPr lang="en-US" sz="1600" b="1" i="1" dirty="0">
                    <a:latin typeface="MTMI"/>
                  </a:rPr>
                  <a:t>f </a:t>
                </a:r>
                <a:r>
                  <a:rPr lang="en-US" sz="1600" b="1" dirty="0">
                    <a:latin typeface="Times-Roman"/>
                  </a:rPr>
                  <a:t>with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8" y="1161538"/>
                <a:ext cx="492532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743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059838" y="1990255"/>
                <a:ext cx="2112245" cy="58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38" y="1990255"/>
                <a:ext cx="2112245" cy="582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ounded Rectangle 84"/>
          <p:cNvSpPr/>
          <p:nvPr/>
        </p:nvSpPr>
        <p:spPr>
          <a:xfrm>
            <a:off x="107504" y="2845228"/>
            <a:ext cx="4847937" cy="2541912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221" y="3068960"/>
            <a:ext cx="4553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the number of iterations necessary to solve f (x) = </a:t>
            </a:r>
            <a:r>
              <a:rPr lang="en-US" dirty="0" smtClean="0"/>
              <a:t>0 with accuracy </a:t>
            </a:r>
            <a:r>
              <a:rPr lang="en-US" dirty="0"/>
              <a:t>10</a:t>
            </a:r>
            <a:r>
              <a:rPr lang="en-US" dirty="0" smtClean="0"/>
              <a:t>−2 </a:t>
            </a:r>
            <a:r>
              <a:rPr lang="en-US" dirty="0"/>
              <a:t>using a1 = </a:t>
            </a:r>
            <a:r>
              <a:rPr lang="en-US" dirty="0" smtClean="0"/>
              <a:t>12 </a:t>
            </a:r>
            <a:r>
              <a:rPr lang="en-US" dirty="0"/>
              <a:t>and b1 = </a:t>
            </a:r>
            <a:r>
              <a:rPr lang="en-US" dirty="0" smtClean="0"/>
              <a:t>16.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420756" y="2636912"/>
            <a:ext cx="1214069" cy="416632"/>
          </a:xfrm>
          <a:prstGeom prst="roundRect">
            <a:avLst>
              <a:gd name="adj" fmla="val 6923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rgbClr val="990033"/>
                </a:solidFill>
              </a:rPr>
              <a:t>Example</a:t>
            </a:r>
            <a:endParaRPr lang="en-US" b="1" dirty="0">
              <a:solidFill>
                <a:srgbClr val="9900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318902" y="3380507"/>
                <a:ext cx="347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02" y="3380507"/>
                <a:ext cx="34727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298" r="-350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457936" y="3402997"/>
                <a:ext cx="222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936" y="3402997"/>
                <a:ext cx="22281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6216" r="-1621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892176" y="3446661"/>
                <a:ext cx="11551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176" y="3446661"/>
                <a:ext cx="1155124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ed Rectangle 90"/>
          <p:cNvSpPr/>
          <p:nvPr/>
        </p:nvSpPr>
        <p:spPr>
          <a:xfrm>
            <a:off x="5236809" y="3365266"/>
            <a:ext cx="3015367" cy="3088069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379922" y="5529943"/>
            <a:ext cx="3594884" cy="245496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77497" y="1107235"/>
                <a:ext cx="4032448" cy="1833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000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Show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−149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10(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Times-Roman"/>
                </a:endParaRP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has </a:t>
                </a:r>
                <a:r>
                  <a:rPr lang="en-US" dirty="0">
                    <a:latin typeface="Times-Roman"/>
                  </a:rPr>
                  <a:t>a root in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 smtClean="0">
                    <a:latin typeface="Times-Roman"/>
                  </a:rPr>
                  <a:t>12, 16</a:t>
                </a:r>
                <a:r>
                  <a:rPr lang="en-US" dirty="0" smtClean="0">
                    <a:latin typeface="MTSYN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97" y="1107235"/>
                <a:ext cx="4032448" cy="1833964"/>
              </a:xfrm>
              <a:prstGeom prst="rect">
                <a:avLst/>
              </a:prstGeom>
              <a:blipFill rotWithShape="0">
                <a:blip r:embed="rId8"/>
                <a:stretch>
                  <a:fillRect l="-1362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5230390" y="764705"/>
            <a:ext cx="3744416" cy="2304256"/>
          </a:xfrm>
          <a:prstGeom prst="roundRect">
            <a:avLst>
              <a:gd name="adj" fmla="val 7092"/>
            </a:avLst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1952" y="88638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-Roman"/>
              </a:rPr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203" y="4005064"/>
                <a:ext cx="216738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3" y="4005064"/>
                <a:ext cx="2167388" cy="5186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84290" y="4081837"/>
                <a:ext cx="99411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90" y="4081837"/>
                <a:ext cx="994118" cy="3755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45556" y="438059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desired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73759" y="4725144"/>
                <a:ext cx="995081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759" y="4725144"/>
                <a:ext cx="995081" cy="4617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1062" y="47713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olve for n: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18927" y="4802275"/>
                <a:ext cx="10139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&gt;8.64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927" y="4802275"/>
                <a:ext cx="1013931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499647" y="5048585"/>
                <a:ext cx="744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647" y="5048585"/>
                <a:ext cx="744627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419765" y="3790235"/>
            <a:ext cx="27690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         </a:t>
            </a:r>
            <a:r>
              <a:rPr lang="en-US" sz="1400" dirty="0" smtClean="0"/>
              <a:t> 14.0000      </a:t>
            </a:r>
            <a:r>
              <a:rPr lang="en-US" sz="1400" dirty="0"/>
              <a:t>9.0000e-01 </a:t>
            </a:r>
          </a:p>
          <a:p>
            <a:r>
              <a:rPr lang="en-US" sz="1400" dirty="0"/>
              <a:t>2         </a:t>
            </a:r>
            <a:r>
              <a:rPr lang="en-US" sz="1400" dirty="0" smtClean="0"/>
              <a:t> 15.0000      </a:t>
            </a:r>
            <a:r>
              <a:rPr lang="en-US" sz="1400" dirty="0"/>
              <a:t>1.0000e-01 </a:t>
            </a:r>
          </a:p>
          <a:p>
            <a:r>
              <a:rPr lang="en-US" sz="1400" dirty="0"/>
              <a:t>3         </a:t>
            </a:r>
            <a:r>
              <a:rPr lang="en-US" sz="1400" dirty="0" smtClean="0"/>
              <a:t> 14.5000      </a:t>
            </a:r>
            <a:r>
              <a:rPr lang="en-US" sz="1400" dirty="0"/>
              <a:t>4.0000e-01 </a:t>
            </a:r>
          </a:p>
          <a:p>
            <a:r>
              <a:rPr lang="en-US" sz="1400" dirty="0"/>
              <a:t>4         </a:t>
            </a:r>
            <a:r>
              <a:rPr lang="en-US" sz="1400" dirty="0" smtClean="0"/>
              <a:t> 14.7500      </a:t>
            </a:r>
            <a:r>
              <a:rPr lang="en-US" sz="1400" dirty="0"/>
              <a:t>1.5000e-01 </a:t>
            </a:r>
          </a:p>
          <a:p>
            <a:r>
              <a:rPr lang="en-US" sz="1400" dirty="0"/>
              <a:t>5         </a:t>
            </a:r>
            <a:r>
              <a:rPr lang="en-US" sz="1400" dirty="0" smtClean="0"/>
              <a:t> 14.8750      </a:t>
            </a:r>
            <a:r>
              <a:rPr lang="en-US" sz="1400" dirty="0"/>
              <a:t>2.5000e-02 </a:t>
            </a:r>
          </a:p>
          <a:p>
            <a:r>
              <a:rPr lang="en-US" sz="1400" dirty="0"/>
              <a:t>6         </a:t>
            </a:r>
            <a:r>
              <a:rPr lang="en-US" sz="1400" dirty="0" smtClean="0"/>
              <a:t> 14.9375      </a:t>
            </a:r>
            <a:r>
              <a:rPr lang="en-US" sz="1400" dirty="0"/>
              <a:t>3.7500e-02 </a:t>
            </a:r>
          </a:p>
          <a:p>
            <a:r>
              <a:rPr lang="en-US" sz="1400" dirty="0"/>
              <a:t>7         </a:t>
            </a:r>
            <a:r>
              <a:rPr lang="en-US" sz="1400" dirty="0" smtClean="0"/>
              <a:t> 14.9063      </a:t>
            </a:r>
            <a:r>
              <a:rPr lang="en-US" sz="1400" dirty="0"/>
              <a:t>6.2500e-03 </a:t>
            </a:r>
          </a:p>
          <a:p>
            <a:r>
              <a:rPr lang="en-US" sz="1400" dirty="0"/>
              <a:t>8        </a:t>
            </a:r>
            <a:r>
              <a:rPr lang="en-US" sz="1400" dirty="0" smtClean="0"/>
              <a:t>  </a:t>
            </a:r>
            <a:r>
              <a:rPr lang="en-US" sz="1400" dirty="0"/>
              <a:t>14.8906      9.3750e-03 </a:t>
            </a:r>
          </a:p>
          <a:p>
            <a:r>
              <a:rPr lang="en-US" sz="1400" dirty="0"/>
              <a:t>9         </a:t>
            </a:r>
            <a:r>
              <a:rPr lang="en-US" sz="1400" dirty="0" smtClean="0"/>
              <a:t> 14.8984      </a:t>
            </a:r>
            <a:r>
              <a:rPr lang="en-US" sz="1400" dirty="0"/>
              <a:t>1.5625e-03 </a:t>
            </a:r>
          </a:p>
          <a:p>
            <a:r>
              <a:rPr lang="en-US" sz="1400" dirty="0"/>
              <a:t>10         14.9023      2.3437e-03 </a:t>
            </a:r>
          </a:p>
          <a:p>
            <a:r>
              <a:rPr lang="en-US" sz="1400" dirty="0"/>
              <a:t>11         14.9004      3.9062e-04 </a:t>
            </a:r>
          </a:p>
          <a:p>
            <a:r>
              <a:rPr lang="en-US" sz="1400" dirty="0"/>
              <a:t>12         14.8994      5.8594e-04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369604" y="5075406"/>
            <a:ext cx="3594884" cy="245496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1972" y="5707227"/>
            <a:ext cx="44886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t </a:t>
            </a:r>
            <a:r>
              <a:rPr lang="en-US" sz="1400" dirty="0"/>
              <a:t>is important to keep in mind that the error analysis gives only a bound for the number </a:t>
            </a:r>
            <a:r>
              <a:rPr lang="en-US" sz="1400" dirty="0" smtClean="0"/>
              <a:t>of iterations</a:t>
            </a:r>
            <a:r>
              <a:rPr lang="en-US" sz="1400" dirty="0"/>
              <a:t>. In many cases this bound is much larger than the actual number required.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15158" y="5632301"/>
            <a:ext cx="4847937" cy="1029033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2803" y="5445224"/>
            <a:ext cx="1214069" cy="294786"/>
          </a:xfrm>
          <a:prstGeom prst="roundRect">
            <a:avLst>
              <a:gd name="adj" fmla="val 6923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 smtClean="0">
                <a:solidFill>
                  <a:srgbClr val="008000"/>
                </a:solidFill>
              </a:rPr>
              <a:t>Remark</a:t>
            </a:r>
            <a:endParaRPr lang="en-US" sz="16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7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1" grpId="0" animBg="1"/>
      <p:bldP spid="92" grpId="0" animBg="1"/>
      <p:bldP spid="21" grpId="0"/>
      <p:bldP spid="2" grpId="0"/>
      <p:bldP spid="3" grpId="0"/>
      <p:bldP spid="24" grpId="0"/>
      <p:bldP spid="4" grpId="0"/>
      <p:bldP spid="5" grpId="0"/>
      <p:bldP spid="27" grpId="0"/>
      <p:bldP spid="6" grpId="0"/>
      <p:bldP spid="29" grpId="0" animBg="1"/>
      <p:bldP spid="7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Sec:1.2 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The Bisection Method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251520" y="764704"/>
            <a:ext cx="4803469" cy="2304256"/>
          </a:xfrm>
          <a:prstGeom prst="roundRect">
            <a:avLst>
              <a:gd name="adj" fmla="val 709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06768" y="824292"/>
            <a:ext cx="2577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Theorem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4706" y="1305554"/>
                <a:ext cx="49253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Times-Roman"/>
                  </a:rPr>
                  <a:t>Suppose that </a:t>
                </a:r>
                <a:r>
                  <a:rPr lang="en-US" sz="1600" b="1" i="1" dirty="0">
                    <a:latin typeface="MTMI"/>
                  </a:rPr>
                  <a:t>f </a:t>
                </a:r>
                <a:r>
                  <a:rPr lang="en-US" sz="1600" b="1" dirty="0">
                    <a:latin typeface="MTSYN"/>
                  </a:rPr>
                  <a:t>∈ </a:t>
                </a:r>
                <a:r>
                  <a:rPr lang="en-US" sz="1600" b="1" i="1" dirty="0">
                    <a:latin typeface="Times-Italic"/>
                  </a:rPr>
                  <a:t>C</a:t>
                </a:r>
                <a:r>
                  <a:rPr lang="en-US" sz="1600" b="1" dirty="0">
                    <a:latin typeface="MTSYN"/>
                  </a:rPr>
                  <a:t>[</a:t>
                </a:r>
                <a:r>
                  <a:rPr lang="en-US" sz="1600" b="1" i="1" dirty="0">
                    <a:latin typeface="Times-Italic"/>
                  </a:rPr>
                  <a:t>a</a:t>
                </a:r>
                <a:r>
                  <a:rPr lang="en-US" sz="1600" b="1" dirty="0">
                    <a:latin typeface="Times-Roman"/>
                  </a:rPr>
                  <a:t>, </a:t>
                </a:r>
                <a:r>
                  <a:rPr lang="en-US" sz="1600" b="1" i="1" dirty="0">
                    <a:latin typeface="Times-Italic"/>
                  </a:rPr>
                  <a:t>b</a:t>
                </a:r>
                <a:r>
                  <a:rPr lang="en-US" sz="1600" b="1" dirty="0">
                    <a:latin typeface="MTSYN"/>
                  </a:rPr>
                  <a:t>] </a:t>
                </a:r>
                <a:r>
                  <a:rPr lang="en-US" sz="1600" b="1" dirty="0">
                    <a:latin typeface="Times-Roman"/>
                  </a:rPr>
                  <a:t>and </a:t>
                </a:r>
                <a:r>
                  <a:rPr lang="en-US" sz="1600" b="1" i="1" dirty="0">
                    <a:latin typeface="MTMI"/>
                  </a:rPr>
                  <a:t>f (</a:t>
                </a:r>
                <a:r>
                  <a:rPr lang="en-US" sz="1600" b="1" i="1" dirty="0">
                    <a:latin typeface="Times-Italic"/>
                  </a:rPr>
                  <a:t>a</a:t>
                </a:r>
                <a:r>
                  <a:rPr lang="en-US" sz="1600" b="1" i="1" dirty="0">
                    <a:latin typeface="MTMI"/>
                  </a:rPr>
                  <a:t>) </a:t>
                </a:r>
                <a:r>
                  <a:rPr lang="en-US" sz="1600" b="1" dirty="0">
                    <a:latin typeface="MTSYN"/>
                  </a:rPr>
                  <a:t>・</a:t>
                </a:r>
                <a:r>
                  <a:rPr lang="en-US" sz="1600" b="1" i="1" dirty="0">
                    <a:latin typeface="MTMI"/>
                  </a:rPr>
                  <a:t>f (</a:t>
                </a:r>
                <a:r>
                  <a:rPr lang="en-US" sz="1600" b="1" i="1" dirty="0">
                    <a:latin typeface="Times-Italic"/>
                  </a:rPr>
                  <a:t>b</a:t>
                </a:r>
                <a:r>
                  <a:rPr lang="en-US" sz="1600" b="1" i="1" dirty="0">
                    <a:latin typeface="MTMI"/>
                  </a:rPr>
                  <a:t>) &lt; </a:t>
                </a:r>
                <a:r>
                  <a:rPr lang="en-US" sz="1600" b="1" dirty="0">
                    <a:latin typeface="Times-Roman"/>
                  </a:rPr>
                  <a:t>0. The Bisection method generates a </a:t>
                </a:r>
                <a:r>
                  <a:rPr lang="en-US" sz="1600" b="1" dirty="0" smtClean="0">
                    <a:latin typeface="Times-Roman"/>
                  </a:rPr>
                  <a:t>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 smtClean="0">
                    <a:latin typeface="Times-Roman"/>
                  </a:rPr>
                  <a:t> </a:t>
                </a:r>
                <a:r>
                  <a:rPr lang="en-US" sz="1600" b="1" dirty="0">
                    <a:latin typeface="Times-Roman"/>
                  </a:rPr>
                  <a:t>approximating a zero </a:t>
                </a:r>
                <a:r>
                  <a:rPr lang="en-US" sz="1600" b="1" i="1" dirty="0">
                    <a:latin typeface="Times-Italic"/>
                  </a:rPr>
                  <a:t>p </a:t>
                </a:r>
                <a:r>
                  <a:rPr lang="en-US" sz="1600" b="1" dirty="0">
                    <a:latin typeface="Times-Roman"/>
                  </a:rPr>
                  <a:t>of </a:t>
                </a:r>
                <a:r>
                  <a:rPr lang="en-US" sz="1600" b="1" i="1" dirty="0">
                    <a:latin typeface="MTMI"/>
                  </a:rPr>
                  <a:t>f </a:t>
                </a:r>
                <a:r>
                  <a:rPr lang="en-US" sz="1600" b="1" dirty="0">
                    <a:latin typeface="Times-Roman"/>
                  </a:rPr>
                  <a:t>with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6" y="1305554"/>
                <a:ext cx="492532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619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089441" y="2342349"/>
                <a:ext cx="2112245" cy="58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41" y="2342349"/>
                <a:ext cx="2112245" cy="582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5562868" y="873065"/>
            <a:ext cx="2893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Times-Roman"/>
              </a:rPr>
              <a:t>Rates of Convergence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292080" y="826771"/>
            <a:ext cx="3672408" cy="4114398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007946" y="3471855"/>
                <a:ext cx="17413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dirty="0" smtClean="0">
                    <a:latin typeface="MTSYN"/>
                  </a:rPr>
                  <a:t>|</a:t>
                </a:r>
                <a:r>
                  <a:rPr lang="el-GR" b="1" i="1" dirty="0">
                    <a:solidFill>
                      <a:srgbClr val="0000FF"/>
                    </a:solidFill>
                    <a:latin typeface="MTMI"/>
                  </a:rPr>
                  <a:t>α</a:t>
                </a:r>
                <a:r>
                  <a:rPr lang="en-US" sz="1200" b="1" i="1" dirty="0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800" b="1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l-GR" b="1" i="1" dirty="0">
                    <a:solidFill>
                      <a:srgbClr val="0000FF"/>
                    </a:solidFill>
                    <a:latin typeface="MTMI"/>
                  </a:rPr>
                  <a:t>α</a:t>
                </a:r>
                <a:r>
                  <a:rPr lang="el-GR" dirty="0">
                    <a:latin typeface="MTSYN"/>
                  </a:rPr>
                  <a:t>| ≤ </a:t>
                </a:r>
                <a:r>
                  <a:rPr lang="en-US" i="1" dirty="0" smtClean="0">
                    <a:latin typeface="Times-Italic"/>
                  </a:rPr>
                  <a:t>K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latin typeface="Times-Roman"/>
                </a:endParaRPr>
              </a:p>
              <a:p>
                <a:pPr algn="ctr"/>
                <a:r>
                  <a:rPr lang="en-US" dirty="0" smtClean="0">
                    <a:latin typeface="Times-Roman"/>
                  </a:rPr>
                  <a:t>for </a:t>
                </a:r>
                <a:r>
                  <a:rPr lang="en-US" dirty="0">
                    <a:latin typeface="Times-Roman"/>
                  </a:rPr>
                  <a:t>large </a:t>
                </a:r>
                <a:r>
                  <a:rPr lang="en-US" i="1" dirty="0">
                    <a:latin typeface="Times-Italic"/>
                  </a:rPr>
                  <a:t>n</a:t>
                </a:r>
                <a:r>
                  <a:rPr lang="en-US" dirty="0">
                    <a:latin typeface="Times-Roman"/>
                  </a:rPr>
                  <a:t>,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46" y="3471855"/>
                <a:ext cx="174131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80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6811928" y="1334883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TSYN"/>
              </a:rPr>
              <a:t>{</a:t>
            </a:r>
            <a:r>
              <a:rPr lang="en-US" b="1" i="1" dirty="0">
                <a:solidFill>
                  <a:srgbClr val="0000FF"/>
                </a:solidFill>
                <a:latin typeface="MTMI"/>
              </a:rPr>
              <a:t>α</a:t>
            </a:r>
            <a:r>
              <a:rPr lang="en-US" sz="1400" b="1" i="1" dirty="0">
                <a:solidFill>
                  <a:srgbClr val="0000FF"/>
                </a:solidFill>
                <a:latin typeface="Times-Italic"/>
              </a:rPr>
              <a:t>n</a:t>
            </a:r>
            <a:r>
              <a:rPr lang="en-US" dirty="0" smtClean="0">
                <a:latin typeface="MTSYN"/>
              </a:rPr>
              <a:t>} </a:t>
            </a:r>
            <a:r>
              <a:rPr lang="en-US" dirty="0" smtClean="0">
                <a:latin typeface="MTSYN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rgbClr val="0000FF"/>
                </a:solidFill>
                <a:latin typeface="MTMI"/>
              </a:rPr>
              <a:t>α</a:t>
            </a:r>
            <a:r>
              <a:rPr lang="en-US" dirty="0" smtClean="0">
                <a:latin typeface="MTSYN"/>
              </a:rPr>
              <a:t>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562868" y="131947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sequence: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864262" y="1846737"/>
                <a:ext cx="1099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MTSYN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>
                    <a:latin typeface="MTSYN"/>
                  </a:rPr>
                  <a:t>} </a:t>
                </a:r>
                <a:r>
                  <a:rPr lang="en-US" dirty="0" smtClean="0">
                    <a:latin typeface="MTSYN"/>
                    <a:sym typeface="Wingdings" panose="05000000000000000000" pitchFamily="2" charset="2"/>
                  </a:rPr>
                  <a:t>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MTMI"/>
                  </a:rPr>
                  <a:t>0</a:t>
                </a:r>
                <a:r>
                  <a:rPr lang="en-US" dirty="0" smtClean="0">
                    <a:latin typeface="MTSY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262" y="1846737"/>
                <a:ext cx="109940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341782" y="2315604"/>
                <a:ext cx="347869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imes-Roman"/>
                  </a:rPr>
                  <a:t>then we say that </a:t>
                </a:r>
                <a:r>
                  <a:rPr lang="en-US" sz="1600" dirty="0">
                    <a:latin typeface="MTSYN"/>
                  </a:rPr>
                  <a:t>{</a:t>
                </a:r>
                <a:r>
                  <a:rPr lang="en-US" sz="1600" b="1" i="1" dirty="0">
                    <a:solidFill>
                      <a:srgbClr val="0000FF"/>
                    </a:solidFill>
                    <a:latin typeface="MTMI"/>
                  </a:rPr>
                  <a:t>α</a:t>
                </a:r>
                <a:r>
                  <a:rPr lang="en-US" sz="1200" b="1" i="1" dirty="0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600" dirty="0" smtClean="0">
                    <a:latin typeface="MTSYN"/>
                  </a:rPr>
                  <a:t>} </a:t>
                </a:r>
                <a:r>
                  <a:rPr lang="en-US" sz="1600" dirty="0" smtClean="0">
                    <a:latin typeface="Times-Roman"/>
                  </a:rPr>
                  <a:t>converges </a:t>
                </a:r>
                <a:r>
                  <a:rPr lang="en-US" sz="1600" dirty="0">
                    <a:latin typeface="Times-Roman"/>
                  </a:rPr>
                  <a:t>to </a:t>
                </a:r>
                <a:r>
                  <a:rPr lang="en-US" sz="1600" b="1" i="1" dirty="0">
                    <a:solidFill>
                      <a:srgbClr val="0000FF"/>
                    </a:solidFill>
                    <a:latin typeface="MTMI"/>
                  </a:rPr>
                  <a:t>α </a:t>
                </a:r>
                <a:r>
                  <a:rPr lang="en-US" sz="1600" dirty="0">
                    <a:latin typeface="Times-Roman"/>
                  </a:rPr>
                  <a:t>with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Times-Bold"/>
                  </a:rPr>
                  <a:t>rate</a:t>
                </a:r>
                <a:r>
                  <a:rPr lang="en-US" sz="1600" b="1" dirty="0" smtClean="0">
                    <a:latin typeface="Times-Bold"/>
                  </a:rPr>
                  <a:t> </a:t>
                </a:r>
                <a:r>
                  <a:rPr lang="en-US" sz="1600" b="1" dirty="0">
                    <a:solidFill>
                      <a:srgbClr val="0000FF"/>
                    </a:solidFill>
                    <a:latin typeface="Times-Bold"/>
                  </a:rPr>
                  <a:t>of convergence </a:t>
                </a:r>
                <a:r>
                  <a:rPr lang="en-US" b="1" i="1" dirty="0">
                    <a:latin typeface="Times-Italic"/>
                  </a:rPr>
                  <a:t>O</a:t>
                </a:r>
                <a:r>
                  <a:rPr lang="en-US" b="1" i="1" dirty="0">
                    <a:latin typeface="MTM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i="1" dirty="0">
                    <a:latin typeface="MTMI"/>
                  </a:rPr>
                  <a:t>)</a:t>
                </a:r>
                <a:r>
                  <a:rPr lang="en-US" b="1" dirty="0">
                    <a:latin typeface="Times-Roman"/>
                  </a:rPr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82" y="2315604"/>
                <a:ext cx="3478690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876" t="-2970" r="-701"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5310153" y="3032229"/>
            <a:ext cx="3510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-Roman"/>
              </a:rPr>
              <a:t>If a positive constant </a:t>
            </a:r>
            <a:r>
              <a:rPr lang="en-US" sz="1600" i="1" dirty="0">
                <a:latin typeface="Times-Italic"/>
              </a:rPr>
              <a:t>K </a:t>
            </a:r>
            <a:r>
              <a:rPr lang="en-US" sz="1600" dirty="0">
                <a:latin typeface="Times-Roman"/>
              </a:rPr>
              <a:t>exists with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843841" y="4419991"/>
                <a:ext cx="19361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2000" b="1" i="1" dirty="0">
                    <a:solidFill>
                      <a:srgbClr val="0000FF"/>
                    </a:solidFill>
                    <a:latin typeface="MTMI"/>
                  </a:rPr>
                  <a:t>α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2000" b="1" i="1" dirty="0" smtClean="0">
                    <a:latin typeface="Times-Italic"/>
                  </a:rPr>
                  <a:t> </a:t>
                </a:r>
                <a:r>
                  <a:rPr lang="en-US" sz="2000" b="1" dirty="0">
                    <a:latin typeface="MTSYN"/>
                  </a:rPr>
                  <a:t>= </a:t>
                </a:r>
                <a:r>
                  <a:rPr lang="el-GR" sz="2000" b="1" i="1" dirty="0">
                    <a:solidFill>
                      <a:srgbClr val="0000FF"/>
                    </a:solidFill>
                    <a:latin typeface="MTMI"/>
                  </a:rPr>
                  <a:t>α</a:t>
                </a:r>
                <a:r>
                  <a:rPr lang="el-GR" sz="2000" b="1" i="1" dirty="0">
                    <a:latin typeface="MTMI"/>
                  </a:rPr>
                  <a:t> </a:t>
                </a:r>
                <a:r>
                  <a:rPr lang="el-GR" sz="2000" b="1" dirty="0">
                    <a:latin typeface="MTSYN"/>
                  </a:rPr>
                  <a:t>+ </a:t>
                </a:r>
                <a:r>
                  <a:rPr lang="en-US" sz="2000" b="1" i="1" dirty="0">
                    <a:latin typeface="Times-Italic"/>
                  </a:rPr>
                  <a:t>O</a:t>
                </a:r>
                <a:r>
                  <a:rPr lang="en-US" sz="2000" b="1" i="1" dirty="0">
                    <a:latin typeface="MTM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b="1" i="1" dirty="0">
                    <a:latin typeface="MTMI"/>
                  </a:rPr>
                  <a:t>)</a:t>
                </a:r>
                <a:r>
                  <a:rPr lang="en-US" sz="2000" b="1" dirty="0">
                    <a:latin typeface="Times-Roman"/>
                  </a:rPr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841" y="4419991"/>
                <a:ext cx="1936172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3470" t="-6061" r="-347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317450" y="4118186"/>
            <a:ext cx="214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we write: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5719" y="4813794"/>
                <a:ext cx="4214497" cy="768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-Roman"/>
                  </a:rPr>
                  <a:t> </a:t>
                </a:r>
                <a:r>
                  <a:rPr lang="en-US" dirty="0" smtClean="0"/>
                  <a:t> converges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00FF"/>
                    </a:solidFill>
                  </a:rPr>
                  <a:t>p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with rate of </a:t>
                </a:r>
                <a:r>
                  <a:rPr lang="en-US" dirty="0" smtClean="0"/>
                  <a:t>convergence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Times-Italic"/>
                  </a:rPr>
                  <a:t>O</a:t>
                </a:r>
                <a:r>
                  <a:rPr lang="en-US" b="1" i="1" dirty="0">
                    <a:solidFill>
                      <a:srgbClr val="FF0000"/>
                    </a:solidFill>
                    <a:latin typeface="MTMI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  <a:latin typeface="MTMI"/>
                  </a:rPr>
                  <a:t>)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-Roman"/>
                  </a:rPr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9" y="4813794"/>
                <a:ext cx="4214497" cy="768095"/>
              </a:xfrm>
              <a:prstGeom prst="rect">
                <a:avLst/>
              </a:prstGeom>
              <a:blipFill rotWithShape="0">
                <a:blip r:embed="rId9"/>
                <a:stretch>
                  <a:fillRect l="-1156" t="-4762" r="-1445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99592" y="3441473"/>
                <a:ext cx="265296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41473"/>
                <a:ext cx="2652969" cy="5761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65850" y="4017656"/>
                <a:ext cx="201798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50" y="4017656"/>
                <a:ext cx="2017988" cy="5761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ounded Rectangle 84"/>
          <p:cNvSpPr/>
          <p:nvPr/>
        </p:nvSpPr>
        <p:spPr>
          <a:xfrm>
            <a:off x="207053" y="3365267"/>
            <a:ext cx="4585662" cy="2357616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54" grpId="0"/>
      <p:bldP spid="55" grpId="0"/>
      <p:bldP spid="60" grpId="0"/>
      <p:bldP spid="61" grpId="0"/>
      <p:bldP spid="62" grpId="0"/>
      <p:bldP spid="63" grpId="0"/>
      <p:bldP spid="68" grpId="0"/>
      <p:bldP spid="2" grpId="0"/>
      <p:bldP spid="78" grpId="0"/>
      <p:bldP spid="82" grpId="0"/>
      <p:bldP spid="85" grpId="0" animBg="1"/>
    </p:bldLst>
  </p:timing>
</p:sld>
</file>

<file path=ppt/theme/theme1.xml><?xml version="1.0" encoding="utf-8"?>
<a:theme xmlns:a="http://schemas.openxmlformats.org/drawingml/2006/main" name="MATH101_3p7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ATH101_3p7">
  <a:themeElements>
    <a:clrScheme name="1_MATH101_3p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TH101_3p7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ATH101_3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23682</TotalTime>
  <Words>924</Words>
  <Application>Microsoft Office PowerPoint</Application>
  <PresentationFormat>On-screen Show (4:3)</PresentationFormat>
  <Paragraphs>289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MTMI</vt:lpstr>
      <vt:lpstr>MTSYN</vt:lpstr>
      <vt:lpstr>Times-Bold</vt:lpstr>
      <vt:lpstr>Times-Italic</vt:lpstr>
      <vt:lpstr>Times-Roman</vt:lpstr>
      <vt:lpstr>Arial</vt:lpstr>
      <vt:lpstr>Calibri</vt:lpstr>
      <vt:lpstr>Cambria Math</vt:lpstr>
      <vt:lpstr>Times New Roman</vt:lpstr>
      <vt:lpstr>Wingdings</vt:lpstr>
      <vt:lpstr>MATH101_3p7</vt:lpstr>
      <vt:lpstr>1_MATH101_3p7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 Fahd Univesity Of Pet &amp; Min.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Taylor_and_Maclaurin_Series.ppt</dc:title>
  <dc:creator>Administrator</dc:creator>
  <cp:lastModifiedBy>Phe Do Le</cp:lastModifiedBy>
  <cp:revision>1045</cp:revision>
  <dcterms:created xsi:type="dcterms:W3CDTF">2010-08-14T09:24:42Z</dcterms:created>
  <dcterms:modified xsi:type="dcterms:W3CDTF">2020-09-06T14:01:52Z</dcterms:modified>
</cp:coreProperties>
</file>