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65" r:id="rId3"/>
    <p:sldId id="285" r:id="rId4"/>
    <p:sldId id="286" r:id="rId5"/>
    <p:sldId id="282" r:id="rId6"/>
    <p:sldId id="320" r:id="rId7"/>
    <p:sldId id="321" r:id="rId8"/>
    <p:sldId id="322" r:id="rId9"/>
    <p:sldId id="323" r:id="rId10"/>
    <p:sldId id="324" r:id="rId11"/>
    <p:sldId id="325" r:id="rId12"/>
    <p:sldId id="326" r:id="rId13"/>
    <p:sldId id="287" r:id="rId14"/>
    <p:sldId id="283" r:id="rId15"/>
    <p:sldId id="306" r:id="rId16"/>
    <p:sldId id="307" r:id="rId17"/>
    <p:sldId id="308" r:id="rId18"/>
    <p:sldId id="309" r:id="rId19"/>
    <p:sldId id="310" r:id="rId20"/>
    <p:sldId id="311" r:id="rId21"/>
    <p:sldId id="312" r:id="rId22"/>
    <p:sldId id="313" r:id="rId23"/>
    <p:sldId id="314" r:id="rId24"/>
    <p:sldId id="315" r:id="rId25"/>
    <p:sldId id="317" r:id="rId26"/>
    <p:sldId id="316" r:id="rId27"/>
    <p:sldId id="318" r:id="rId28"/>
    <p:sldId id="319" r:id="rId29"/>
    <p:sldId id="296" r:id="rId30"/>
    <p:sldId id="294" r:id="rId31"/>
    <p:sldId id="295" r:id="rId32"/>
    <p:sldId id="297" r:id="rId33"/>
    <p:sldId id="291" r:id="rId34"/>
    <p:sldId id="298" r:id="rId35"/>
    <p:sldId id="300" r:id="rId36"/>
    <p:sldId id="26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53" autoAdjust="0"/>
  </p:normalViewPr>
  <p:slideViewPr>
    <p:cSldViewPr>
      <p:cViewPr varScale="1">
        <p:scale>
          <a:sx n="107" d="100"/>
          <a:sy n="107" d="100"/>
        </p:scale>
        <p:origin x="173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930EEC-75F7-4E67-A13B-3B64266E63B6}" type="datetimeFigureOut">
              <a:rPr lang="en-US" smtClean="0"/>
              <a:pPr/>
              <a:t>27-Feb-19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4F61E-9F00-4AB3-AB9B-189081254FC4}" type="slidenum">
              <a:rPr lang="en-US" smtClean="0"/>
              <a:pPr/>
              <a:t>‹#›</a:t>
            </a:fld>
            <a:endParaRPr lang="en-US"/>
          </a:p>
        </p:txBody>
      </p:sp>
    </p:spTree>
    <p:extLst>
      <p:ext uri="{BB962C8B-B14F-4D97-AF65-F5344CB8AC3E}">
        <p14:creationId xmlns:p14="http://schemas.microsoft.com/office/powerpoint/2010/main" val="291131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độc</a:t>
            </a:r>
            <a:r>
              <a:rPr lang="en-US" baseline="0" dirty="0" smtClean="0"/>
              <a:t> </a:t>
            </a:r>
            <a:r>
              <a:rPr lang="en-US" baseline="0" dirty="0" err="1" smtClean="0"/>
              <a:t>lập</a:t>
            </a:r>
            <a:endParaRPr lang="en-US" baseline="0" dirty="0" smtClean="0"/>
          </a:p>
          <a:p>
            <a:pPr>
              <a:buFontTx/>
              <a:buChar char="-"/>
            </a:pP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máy</a:t>
            </a:r>
            <a:r>
              <a:rPr lang="en-US" baseline="0" dirty="0" smtClean="0"/>
              <a:t> </a:t>
            </a:r>
            <a:r>
              <a:rPr lang="en-US" baseline="0" dirty="0" err="1" smtClean="0"/>
              <a:t>khác</a:t>
            </a:r>
            <a:r>
              <a:rPr lang="en-US" baseline="0" dirty="0" smtClean="0"/>
              <a:t> </a:t>
            </a:r>
            <a:r>
              <a:rPr lang="en-US" baseline="0" dirty="0" err="1" smtClean="0"/>
              <a:t>nhau</a:t>
            </a:r>
            <a:endParaRPr lang="en-GB" dirty="0"/>
          </a:p>
        </p:txBody>
      </p:sp>
      <p:sp>
        <p:nvSpPr>
          <p:cNvPr id="4" name="Slide Number Placeholder 3"/>
          <p:cNvSpPr>
            <a:spLocks noGrp="1"/>
          </p:cNvSpPr>
          <p:nvPr>
            <p:ph type="sldNum" sz="quarter" idx="10"/>
          </p:nvPr>
        </p:nvSpPr>
        <p:spPr/>
        <p:txBody>
          <a:bodyPr/>
          <a:lstStyle/>
          <a:p>
            <a:fld id="{FD64F61E-9F00-4AB3-AB9B-189081254FC4}" type="slidenum">
              <a:rPr lang="en-US" smtClean="0"/>
              <a:pPr/>
              <a:t>3</a:t>
            </a:fld>
            <a:endParaRPr lang="en-US"/>
          </a:p>
        </p:txBody>
      </p:sp>
    </p:spTree>
    <p:extLst>
      <p:ext uri="{BB962C8B-B14F-4D97-AF65-F5344CB8AC3E}">
        <p14:creationId xmlns:p14="http://schemas.microsoft.com/office/powerpoint/2010/main" val="20252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need for distributed, transactional, and portable applications that leverage the speed, security, and reliability of server-side </a:t>
            </a:r>
            <a:endParaRPr lang="en-GB" dirty="0"/>
          </a:p>
        </p:txBody>
      </p:sp>
      <p:sp>
        <p:nvSpPr>
          <p:cNvPr id="4" name="Slide Number Placeholder 3"/>
          <p:cNvSpPr>
            <a:spLocks noGrp="1"/>
          </p:cNvSpPr>
          <p:nvPr>
            <p:ph type="sldNum" sz="quarter" idx="10"/>
          </p:nvPr>
        </p:nvSpPr>
        <p:spPr/>
        <p:txBody>
          <a:bodyPr/>
          <a:lstStyle/>
          <a:p>
            <a:fld id="{FD64F61E-9F00-4AB3-AB9B-189081254FC4}" type="slidenum">
              <a:rPr lang="en-US" smtClean="0"/>
              <a:pPr/>
              <a:t>15</a:t>
            </a:fld>
            <a:endParaRPr lang="en-US"/>
          </a:p>
        </p:txBody>
      </p:sp>
    </p:spTree>
    <p:extLst>
      <p:ext uri="{BB962C8B-B14F-4D97-AF65-F5344CB8AC3E}">
        <p14:creationId xmlns:p14="http://schemas.microsoft.com/office/powerpoint/2010/main" val="5215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but a command-line interface is certainly possible.</a:t>
            </a:r>
            <a:endParaRPr lang="en-GB" dirty="0"/>
          </a:p>
        </p:txBody>
      </p:sp>
      <p:sp>
        <p:nvSpPr>
          <p:cNvPr id="4" name="Slide Number Placeholder 3"/>
          <p:cNvSpPr>
            <a:spLocks noGrp="1"/>
          </p:cNvSpPr>
          <p:nvPr>
            <p:ph type="sldNum" sz="quarter" idx="10"/>
          </p:nvPr>
        </p:nvSpPr>
        <p:spPr/>
        <p:txBody>
          <a:bodyPr/>
          <a:lstStyle/>
          <a:p>
            <a:fld id="{FD64F61E-9F00-4AB3-AB9B-189081254FC4}" type="slidenum">
              <a:rPr lang="en-US" smtClean="0"/>
              <a:pPr/>
              <a:t>20</a:t>
            </a:fld>
            <a:endParaRPr lang="en-US"/>
          </a:p>
        </p:txBody>
      </p:sp>
    </p:spTree>
    <p:extLst>
      <p:ext uri="{BB962C8B-B14F-4D97-AF65-F5344CB8AC3E}">
        <p14:creationId xmlns:p14="http://schemas.microsoft.com/office/powerpoint/2010/main" val="368041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64F61E-9F00-4AB3-AB9B-189081254FC4}" type="slidenum">
              <a:rPr lang="en-US" smtClean="0"/>
              <a:pPr/>
              <a:t>31</a:t>
            </a:fld>
            <a:endParaRPr lang="en-US"/>
          </a:p>
        </p:txBody>
      </p:sp>
    </p:spTree>
    <p:extLst>
      <p:ext uri="{BB962C8B-B14F-4D97-AF65-F5344CB8AC3E}">
        <p14:creationId xmlns:p14="http://schemas.microsoft.com/office/powerpoint/2010/main" val="365023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05A0E5-6E19-458F-9E93-BF2258D4F64B}" type="datetime1">
              <a:rPr lang="en-US" smtClean="0"/>
              <a:pPr/>
              <a:t>27-Feb-19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3FF03-423E-4E1E-A9CC-30704DA9EF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68760"/>
            <a:ext cx="8229600" cy="48574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5D591-D82D-4335-94A9-E992FD1D6F63}" type="datetime1">
              <a:rPr lang="en-US" smtClean="0"/>
              <a:pPr/>
              <a:t>27-Feb-19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3FF03-423E-4E1E-A9CC-30704DA9EF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81328"/>
            <a:ext cx="9144000" cy="47667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0"/>
            <a:ext cx="9144000" cy="836712"/>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1F2A5-DAAA-4D49-ABB5-3B348FCDBD17}" type="datetime1">
              <a:rPr lang="en-US" smtClean="0"/>
              <a:pPr/>
              <a:t>27-Feb-19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7624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3FF03-423E-4E1E-A9CC-30704DA9EF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CORBA - EJB</a:t>
            </a:r>
            <a:endParaRPr lang="en-US" dirty="0"/>
          </a:p>
        </p:txBody>
      </p:sp>
      <p:sp>
        <p:nvSpPr>
          <p:cNvPr id="3" name="Subtitle 2"/>
          <p:cNvSpPr>
            <a:spLocks noGrp="1"/>
          </p:cNvSpPr>
          <p:nvPr>
            <p:ph type="subTitle" idx="1"/>
          </p:nvPr>
        </p:nvSpPr>
        <p:spPr/>
        <p:txBody>
          <a:bodyPr/>
          <a:lstStyle/>
          <a:p>
            <a:r>
              <a:rPr lang="en-US" dirty="0" smtClean="0"/>
              <a:t>Vo </a:t>
            </a:r>
            <a:r>
              <a:rPr lang="en-US" dirty="0" err="1" smtClean="0"/>
              <a:t>Dinh</a:t>
            </a:r>
            <a:r>
              <a:rPr lang="en-US" dirty="0" smtClean="0"/>
              <a:t> </a:t>
            </a:r>
            <a:r>
              <a:rPr lang="en-US" dirty="0" err="1" smtClean="0"/>
              <a:t>Hieu</a:t>
            </a:r>
            <a:endParaRPr lang="en-US" dirty="0"/>
          </a:p>
        </p:txBody>
      </p:sp>
      <p:sp>
        <p:nvSpPr>
          <p:cNvPr id="4" name="TextBox 3"/>
          <p:cNvSpPr txBox="1"/>
          <p:nvPr/>
        </p:nvSpPr>
        <p:spPr>
          <a:xfrm>
            <a:off x="711678" y="1447800"/>
            <a:ext cx="5689122" cy="646331"/>
          </a:xfrm>
          <a:prstGeom prst="rect">
            <a:avLst/>
          </a:prstGeom>
          <a:noFill/>
        </p:spPr>
        <p:txBody>
          <a:bodyPr wrap="none" rtlCol="0">
            <a:spAutoFit/>
          </a:bodyPr>
          <a:lstStyle/>
          <a:p>
            <a:r>
              <a:rPr lang="en-US" sz="3600" dirty="0" smtClean="0"/>
              <a:t>Service-oriented Architecture</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10</a:t>
            </a:fld>
            <a:endParaRPr lang="en-US"/>
          </a:p>
        </p:txBody>
      </p:sp>
      <p:pic>
        <p:nvPicPr>
          <p:cNvPr id="1026" name="Picture 2" descr="Káº¿t quáº£ hÃ¬nh áº£nh cho corba idl compi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8768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7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Invocation</a:t>
            </a:r>
            <a:endParaRPr lang="en-US"/>
          </a:p>
        </p:txBody>
      </p:sp>
      <p:sp>
        <p:nvSpPr>
          <p:cNvPr id="3" name="Content Placeholder 2"/>
          <p:cNvSpPr>
            <a:spLocks noGrp="1"/>
          </p:cNvSpPr>
          <p:nvPr>
            <p:ph idx="1"/>
          </p:nvPr>
        </p:nvSpPr>
        <p:spPr/>
        <p:txBody>
          <a:bodyPr/>
          <a:lstStyle/>
          <a:p>
            <a:r>
              <a:rPr lang="en-US"/>
              <a:t>Dynamic Invocation Interface (</a:t>
            </a:r>
            <a:r>
              <a:rPr lang="en-US"/>
              <a:t>DII</a:t>
            </a:r>
            <a:r>
              <a:rPr lang="en-US" smtClean="0"/>
              <a:t>): supports </a:t>
            </a:r>
            <a:r>
              <a:rPr lang="en-US"/>
              <a:t>dynamic client </a:t>
            </a:r>
            <a:r>
              <a:rPr lang="en-US"/>
              <a:t>request </a:t>
            </a:r>
            <a:r>
              <a:rPr lang="en-US" smtClean="0"/>
              <a:t>invocation</a:t>
            </a:r>
          </a:p>
          <a:p>
            <a:r>
              <a:rPr lang="en-US" smtClean="0"/>
              <a:t>Dynamic </a:t>
            </a:r>
            <a:r>
              <a:rPr lang="en-US"/>
              <a:t>Skeleton Interface (</a:t>
            </a:r>
            <a:r>
              <a:rPr lang="en-US"/>
              <a:t>DSI</a:t>
            </a:r>
            <a:r>
              <a:rPr lang="en-US" smtClean="0"/>
              <a:t>): provides dynamic </a:t>
            </a:r>
            <a:r>
              <a:rPr lang="en-US"/>
              <a:t>request dispatching to </a:t>
            </a:r>
            <a:r>
              <a:rPr lang="en-US"/>
              <a:t>the </a:t>
            </a:r>
            <a:r>
              <a:rPr lang="en-US" smtClean="0"/>
              <a:t>implementation </a:t>
            </a:r>
            <a:r>
              <a:rPr lang="en-US"/>
              <a:t>objects.</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11</a:t>
            </a:fld>
            <a:endParaRPr lang="en-US"/>
          </a:p>
        </p:txBody>
      </p:sp>
    </p:spTree>
    <p:extLst>
      <p:ext uri="{BB962C8B-B14F-4D97-AF65-F5344CB8AC3E}">
        <p14:creationId xmlns:p14="http://schemas.microsoft.com/office/powerpoint/2010/main" val="333703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Adapter</a:t>
            </a:r>
            <a:endParaRPr lang="en-US"/>
          </a:p>
        </p:txBody>
      </p:sp>
      <p:sp>
        <p:nvSpPr>
          <p:cNvPr id="3" name="Content Placeholder 2"/>
          <p:cNvSpPr>
            <a:spLocks noGrp="1"/>
          </p:cNvSpPr>
          <p:nvPr>
            <p:ph idx="1"/>
          </p:nvPr>
        </p:nvSpPr>
        <p:spPr/>
        <p:txBody>
          <a:bodyPr>
            <a:normAutofit fontScale="85000" lnSpcReduction="20000"/>
          </a:bodyPr>
          <a:lstStyle/>
          <a:p>
            <a:r>
              <a:rPr lang="en-US"/>
              <a:t>Object Adapter provides an intermediate layer between the object implementation and the </a:t>
            </a:r>
            <a:r>
              <a:rPr lang="en-US"/>
              <a:t>ORB </a:t>
            </a:r>
            <a:r>
              <a:rPr lang="en-US" smtClean="0"/>
              <a:t>Core</a:t>
            </a:r>
          </a:p>
          <a:p>
            <a:r>
              <a:rPr lang="en-US"/>
              <a:t>The OA is responsible for the following </a:t>
            </a:r>
            <a:r>
              <a:rPr lang="en-US"/>
              <a:t>operations</a:t>
            </a:r>
            <a:r>
              <a:rPr lang="en-US" smtClean="0"/>
              <a:t>:</a:t>
            </a:r>
          </a:p>
          <a:p>
            <a:pPr lvl="1"/>
            <a:r>
              <a:rPr lang="en-US" smtClean="0"/>
              <a:t>Object </a:t>
            </a:r>
            <a:r>
              <a:rPr lang="en-US"/>
              <a:t>reference handling: Object references are created in servers. Once they have been created, they may be exported to clients. From this model’s perspective, object references encapsulate object identity information and information required by the ORB to identify and locate the server and OA with which the object is </a:t>
            </a:r>
            <a:r>
              <a:rPr lang="en-US"/>
              <a:t>associated</a:t>
            </a:r>
            <a:r>
              <a:rPr lang="en-US" smtClean="0"/>
              <a:t>.</a:t>
            </a:r>
          </a:p>
          <a:p>
            <a:pPr lvl="1"/>
            <a:r>
              <a:rPr lang="en-US" smtClean="0"/>
              <a:t>Object </a:t>
            </a:r>
            <a:r>
              <a:rPr lang="en-US"/>
              <a:t>request transportation: When a client issues a request, the ORB first locates an appropriate server and then locates the appropriate OA within that server. Once the ORB has found the appropriate OA, it delivers the request to that OA. Then the OA invokes the appropriate method on the request’s target object.</a:t>
            </a:r>
          </a:p>
        </p:txBody>
      </p:sp>
      <p:sp>
        <p:nvSpPr>
          <p:cNvPr id="4" name="Slide Number Placeholder 3"/>
          <p:cNvSpPr>
            <a:spLocks noGrp="1"/>
          </p:cNvSpPr>
          <p:nvPr>
            <p:ph type="sldNum" sz="quarter" idx="12"/>
          </p:nvPr>
        </p:nvSpPr>
        <p:spPr/>
        <p:txBody>
          <a:bodyPr/>
          <a:lstStyle/>
          <a:p>
            <a:fld id="{34C3FF03-423E-4E1E-A9CC-30704DA9EF30}" type="slidenum">
              <a:rPr lang="en-US" smtClean="0"/>
              <a:pPr/>
              <a:t>12</a:t>
            </a:fld>
            <a:endParaRPr lang="en-US"/>
          </a:p>
        </p:txBody>
      </p:sp>
    </p:spTree>
    <p:extLst>
      <p:ext uri="{BB962C8B-B14F-4D97-AF65-F5344CB8AC3E}">
        <p14:creationId xmlns:p14="http://schemas.microsoft.com/office/powerpoint/2010/main" val="136232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13</a:t>
            </a:fld>
            <a:endParaRPr lang="en-US"/>
          </a:p>
        </p:txBody>
      </p:sp>
      <p:grpSp>
        <p:nvGrpSpPr>
          <p:cNvPr id="10" name="Group 9"/>
          <p:cNvGrpSpPr/>
          <p:nvPr/>
        </p:nvGrpSpPr>
        <p:grpSpPr>
          <a:xfrm>
            <a:off x="214313" y="1204913"/>
            <a:ext cx="8715375" cy="4448175"/>
            <a:chOff x="214313" y="1204913"/>
            <a:chExt cx="8715375" cy="4448175"/>
          </a:xfrm>
        </p:grpSpPr>
        <p:pic>
          <p:nvPicPr>
            <p:cNvPr id="5" name="Picture 2"/>
            <p:cNvPicPr>
              <a:picLocks noChangeAspect="1" noChangeArrowheads="1"/>
            </p:cNvPicPr>
            <p:nvPr/>
          </p:nvPicPr>
          <p:blipFill>
            <a:blip r:embed="rId2" cstate="print"/>
            <a:srcRect/>
            <a:stretch>
              <a:fillRect/>
            </a:stretch>
          </p:blipFill>
          <p:spPr bwMode="auto">
            <a:xfrm>
              <a:off x="214313" y="1204913"/>
              <a:ext cx="8715375" cy="4448175"/>
            </a:xfrm>
            <a:prstGeom prst="rect">
              <a:avLst/>
            </a:prstGeom>
            <a:noFill/>
            <a:ln w="9525">
              <a:noFill/>
              <a:miter lim="800000"/>
              <a:headEnd/>
              <a:tailEnd/>
            </a:ln>
          </p:spPr>
        </p:pic>
        <p:sp>
          <p:nvSpPr>
            <p:cNvPr id="8" name="Oval 7"/>
            <p:cNvSpPr/>
            <p:nvPr/>
          </p:nvSpPr>
          <p:spPr>
            <a:xfrm>
              <a:off x="5257800" y="1295400"/>
              <a:ext cx="2667000" cy="144780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Object Implementation</a:t>
              </a:r>
              <a:endParaRPr lang="en-US" sz="20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Management Architecture</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14</a:t>
            </a:fld>
            <a:endParaRPr lang="en-US"/>
          </a:p>
        </p:txBody>
      </p:sp>
      <p:grpSp>
        <p:nvGrpSpPr>
          <p:cNvPr id="45" name="Group 44"/>
          <p:cNvGrpSpPr/>
          <p:nvPr/>
        </p:nvGrpSpPr>
        <p:grpSpPr>
          <a:xfrm>
            <a:off x="533400" y="1600200"/>
            <a:ext cx="7924800" cy="3962400"/>
            <a:chOff x="533400" y="1600200"/>
            <a:chExt cx="7924800" cy="3962400"/>
          </a:xfrm>
        </p:grpSpPr>
        <p:sp>
          <p:nvSpPr>
            <p:cNvPr id="6" name="Left-Right Arrow 5"/>
            <p:cNvSpPr/>
            <p:nvPr/>
          </p:nvSpPr>
          <p:spPr>
            <a:xfrm>
              <a:off x="533400" y="3200400"/>
              <a:ext cx="7924800" cy="914400"/>
            </a:xfrm>
            <a:prstGeom prst="leftRightArrow">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Request Broker</a:t>
              </a:r>
              <a:endParaRPr lang="en-US" dirty="0"/>
            </a:p>
          </p:txBody>
        </p:sp>
        <p:sp>
          <p:nvSpPr>
            <p:cNvPr id="7" name="Rounded Rectangle 6"/>
            <p:cNvSpPr/>
            <p:nvPr/>
          </p:nvSpPr>
          <p:spPr>
            <a:xfrm>
              <a:off x="914400" y="1600200"/>
              <a:ext cx="1905000" cy="1143000"/>
            </a:xfrm>
            <a:prstGeom prst="round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95400" y="1600200"/>
              <a:ext cx="1245021" cy="646331"/>
            </a:xfrm>
            <a:prstGeom prst="rect">
              <a:avLst/>
            </a:prstGeom>
            <a:noFill/>
          </p:spPr>
          <p:txBody>
            <a:bodyPr wrap="none" rtlCol="0">
              <a:spAutoFit/>
            </a:bodyPr>
            <a:lstStyle/>
            <a:p>
              <a:pPr algn="ctr"/>
              <a:r>
                <a:rPr lang="en-US" dirty="0" smtClean="0">
                  <a:solidFill>
                    <a:schemeClr val="bg1"/>
                  </a:solidFill>
                </a:rPr>
                <a:t>Application</a:t>
              </a:r>
            </a:p>
            <a:p>
              <a:pPr algn="ctr"/>
              <a:r>
                <a:rPr lang="en-US" dirty="0" smtClean="0">
                  <a:solidFill>
                    <a:schemeClr val="bg1"/>
                  </a:solidFill>
                </a:rPr>
                <a:t>Objects</a:t>
              </a:r>
              <a:endParaRPr lang="en-US" dirty="0">
                <a:solidFill>
                  <a:schemeClr val="bg1"/>
                </a:solidFill>
              </a:endParaRPr>
            </a:p>
          </p:txBody>
        </p:sp>
        <p:sp>
          <p:nvSpPr>
            <p:cNvPr id="10" name="Oval 9"/>
            <p:cNvSpPr/>
            <p:nvPr/>
          </p:nvSpPr>
          <p:spPr>
            <a:xfrm>
              <a:off x="2057400" y="2286000"/>
              <a:ext cx="304800" cy="304800"/>
            </a:xfrm>
            <a:prstGeom prst="ellipse">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371600" y="2286000"/>
              <a:ext cx="304800" cy="1143000"/>
              <a:chOff x="2590800" y="2286000"/>
              <a:chExt cx="304800" cy="1143000"/>
            </a:xfrm>
          </p:grpSpPr>
          <p:sp>
            <p:nvSpPr>
              <p:cNvPr id="9" name="Oval 8"/>
              <p:cNvSpPr/>
              <p:nvPr/>
            </p:nvSpPr>
            <p:spPr>
              <a:xfrm>
                <a:off x="2590800" y="2286000"/>
                <a:ext cx="304800" cy="304800"/>
              </a:xfrm>
              <a:prstGeom prst="ellipse">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2324100" y="30099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rot="5400000">
              <a:off x="1790700" y="30099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3581400" y="1600200"/>
              <a:ext cx="1905000" cy="1828800"/>
              <a:chOff x="4267200" y="1600200"/>
              <a:chExt cx="1905000" cy="1828800"/>
            </a:xfrm>
          </p:grpSpPr>
          <p:sp>
            <p:nvSpPr>
              <p:cNvPr id="14" name="Rounded Rectangle 13"/>
              <p:cNvSpPr/>
              <p:nvPr/>
            </p:nvSpPr>
            <p:spPr>
              <a:xfrm>
                <a:off x="4267200" y="1600200"/>
                <a:ext cx="1905000" cy="1143000"/>
              </a:xfrm>
              <a:prstGeom prst="round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5562600" y="2286000"/>
                <a:ext cx="304800" cy="1143000"/>
                <a:chOff x="2590800" y="2286000"/>
                <a:chExt cx="304800" cy="1143000"/>
              </a:xfrm>
            </p:grpSpPr>
            <p:sp>
              <p:nvSpPr>
                <p:cNvPr id="18" name="Oval 17"/>
                <p:cNvSpPr/>
                <p:nvPr/>
              </p:nvSpPr>
              <p:spPr>
                <a:xfrm>
                  <a:off x="2590800" y="2286000"/>
                  <a:ext cx="304800" cy="304800"/>
                </a:xfrm>
                <a:prstGeom prst="ellipse">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rot="5400000">
                  <a:off x="2324100" y="30099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572000" y="2286000"/>
                <a:ext cx="609600" cy="304800"/>
              </a:xfrm>
              <a:prstGeom prst="rect">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rot="5400000">
                <a:off x="4457700" y="30099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43400" y="1600200"/>
                <a:ext cx="1746697" cy="646331"/>
              </a:xfrm>
              <a:prstGeom prst="rect">
                <a:avLst/>
              </a:prstGeom>
              <a:noFill/>
            </p:spPr>
            <p:txBody>
              <a:bodyPr wrap="none" rtlCol="0">
                <a:spAutoFit/>
              </a:bodyPr>
              <a:lstStyle/>
              <a:p>
                <a:pPr algn="ctr"/>
                <a:r>
                  <a:rPr lang="en-US" dirty="0" smtClean="0">
                    <a:solidFill>
                      <a:schemeClr val="bg1"/>
                    </a:solidFill>
                  </a:rPr>
                  <a:t>Vertical</a:t>
                </a:r>
              </a:p>
              <a:p>
                <a:pPr algn="ctr"/>
                <a:r>
                  <a:rPr lang="en-US" dirty="0" smtClean="0">
                    <a:solidFill>
                      <a:schemeClr val="bg1"/>
                    </a:solidFill>
                  </a:rPr>
                  <a:t>CORBA Facilities</a:t>
                </a:r>
                <a:endParaRPr lang="en-US" dirty="0">
                  <a:solidFill>
                    <a:schemeClr val="bg1"/>
                  </a:solidFill>
                </a:endParaRPr>
              </a:p>
            </p:txBody>
          </p:sp>
        </p:grpSp>
        <p:grpSp>
          <p:nvGrpSpPr>
            <p:cNvPr id="25" name="Group 24"/>
            <p:cNvGrpSpPr/>
            <p:nvPr/>
          </p:nvGrpSpPr>
          <p:grpSpPr>
            <a:xfrm>
              <a:off x="6248400" y="1600200"/>
              <a:ext cx="1905000" cy="1828800"/>
              <a:chOff x="4267200" y="1600200"/>
              <a:chExt cx="1905000" cy="1828800"/>
            </a:xfrm>
          </p:grpSpPr>
          <p:sp>
            <p:nvSpPr>
              <p:cNvPr id="26" name="Rounded Rectangle 25"/>
              <p:cNvSpPr/>
              <p:nvPr/>
            </p:nvSpPr>
            <p:spPr>
              <a:xfrm>
                <a:off x="4267200" y="1600200"/>
                <a:ext cx="1905000" cy="1143000"/>
              </a:xfrm>
              <a:prstGeom prst="round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6"/>
              <p:cNvGrpSpPr/>
              <p:nvPr/>
            </p:nvGrpSpPr>
            <p:grpSpPr>
              <a:xfrm>
                <a:off x="5562600" y="2286000"/>
                <a:ext cx="304800" cy="1143000"/>
                <a:chOff x="2590800" y="2286000"/>
                <a:chExt cx="304800" cy="1143000"/>
              </a:xfrm>
            </p:grpSpPr>
            <p:sp>
              <p:nvSpPr>
                <p:cNvPr id="31" name="Oval 30"/>
                <p:cNvSpPr/>
                <p:nvPr/>
              </p:nvSpPr>
              <p:spPr>
                <a:xfrm>
                  <a:off x="2590800" y="2286000"/>
                  <a:ext cx="304800" cy="304800"/>
                </a:xfrm>
                <a:prstGeom prst="ellipse">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5400000">
                  <a:off x="2324100" y="30099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ectangle 27"/>
              <p:cNvSpPr/>
              <p:nvPr/>
            </p:nvSpPr>
            <p:spPr>
              <a:xfrm>
                <a:off x="4572000" y="2286000"/>
                <a:ext cx="609600" cy="304800"/>
              </a:xfrm>
              <a:prstGeom prst="rect">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rot="5400000">
                <a:off x="4457700" y="30099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43400" y="1600200"/>
                <a:ext cx="1746697" cy="646331"/>
              </a:xfrm>
              <a:prstGeom prst="rect">
                <a:avLst/>
              </a:prstGeom>
              <a:noFill/>
            </p:spPr>
            <p:txBody>
              <a:bodyPr wrap="none" rtlCol="0">
                <a:spAutoFit/>
              </a:bodyPr>
              <a:lstStyle/>
              <a:p>
                <a:pPr algn="ctr"/>
                <a:r>
                  <a:rPr lang="en-US" dirty="0" smtClean="0">
                    <a:solidFill>
                      <a:schemeClr val="bg1"/>
                    </a:solidFill>
                  </a:rPr>
                  <a:t>Horizontal</a:t>
                </a:r>
              </a:p>
              <a:p>
                <a:pPr algn="ctr"/>
                <a:r>
                  <a:rPr lang="en-US" dirty="0" smtClean="0">
                    <a:solidFill>
                      <a:schemeClr val="bg1"/>
                    </a:solidFill>
                  </a:rPr>
                  <a:t>CORBA Facilities</a:t>
                </a:r>
                <a:endParaRPr lang="en-US" dirty="0">
                  <a:solidFill>
                    <a:schemeClr val="bg1"/>
                  </a:solidFill>
                </a:endParaRPr>
              </a:p>
            </p:txBody>
          </p:sp>
        </p:grpSp>
        <p:sp>
          <p:nvSpPr>
            <p:cNvPr id="34" name="Rounded Rectangle 33"/>
            <p:cNvSpPr/>
            <p:nvPr/>
          </p:nvSpPr>
          <p:spPr>
            <a:xfrm>
              <a:off x="2743200" y="4419600"/>
              <a:ext cx="3733800" cy="1143000"/>
            </a:xfrm>
            <a:prstGeom prst="round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419600" y="4724400"/>
              <a:ext cx="304800" cy="304800"/>
            </a:xfrm>
            <a:prstGeom prst="ellipse">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5400000">
              <a:off x="4152900" y="43053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486400" y="4724400"/>
              <a:ext cx="609600" cy="304800"/>
            </a:xfrm>
            <a:prstGeom prst="rect">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rot="5400000">
              <a:off x="5372100" y="43053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26925" y="5117068"/>
              <a:ext cx="1655645" cy="369332"/>
            </a:xfrm>
            <a:prstGeom prst="rect">
              <a:avLst/>
            </a:prstGeom>
            <a:noFill/>
          </p:spPr>
          <p:txBody>
            <a:bodyPr wrap="none" rtlCol="0">
              <a:spAutoFit/>
            </a:bodyPr>
            <a:lstStyle/>
            <a:p>
              <a:pPr algn="ctr"/>
              <a:r>
                <a:rPr lang="en-US" dirty="0" smtClean="0">
                  <a:solidFill>
                    <a:schemeClr val="bg1"/>
                  </a:solidFill>
                </a:rPr>
                <a:t>CORBA Services</a:t>
              </a:r>
              <a:endParaRPr lang="en-US" dirty="0">
                <a:solidFill>
                  <a:schemeClr val="bg1"/>
                </a:solidFill>
              </a:endParaRPr>
            </a:p>
          </p:txBody>
        </p:sp>
        <p:sp>
          <p:nvSpPr>
            <p:cNvPr id="42" name="Oval 41"/>
            <p:cNvSpPr/>
            <p:nvPr/>
          </p:nvSpPr>
          <p:spPr>
            <a:xfrm>
              <a:off x="3276600" y="4724400"/>
              <a:ext cx="304800" cy="304800"/>
            </a:xfrm>
            <a:prstGeom prst="ellipse">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5400000">
              <a:off x="3009900" y="43053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066800" y="914400"/>
            <a:ext cx="7924800" cy="4800600"/>
            <a:chOff x="1066800" y="914400"/>
            <a:chExt cx="7924800" cy="4800600"/>
          </a:xfrm>
        </p:grpSpPr>
        <p:sp>
          <p:nvSpPr>
            <p:cNvPr id="46" name="Rectangular Callout 45"/>
            <p:cNvSpPr/>
            <p:nvPr/>
          </p:nvSpPr>
          <p:spPr>
            <a:xfrm>
              <a:off x="1066800" y="4572000"/>
              <a:ext cx="1219200" cy="1143000"/>
            </a:xfrm>
            <a:prstGeom prst="wedgeRectCallout">
              <a:avLst>
                <a:gd name="adj1" fmla="val 109245"/>
                <a:gd name="adj2" fmla="val -42500"/>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Naming, </a:t>
              </a:r>
            </a:p>
            <a:p>
              <a:r>
                <a:rPr lang="en-US" dirty="0" smtClean="0">
                  <a:solidFill>
                    <a:schemeClr val="tx1"/>
                  </a:solidFill>
                </a:rPr>
                <a:t>Trading, </a:t>
              </a:r>
            </a:p>
            <a:p>
              <a:r>
                <a:rPr lang="en-US" dirty="0" smtClean="0">
                  <a:solidFill>
                    <a:schemeClr val="tx1"/>
                  </a:solidFill>
                </a:rPr>
                <a:t>Event, etc.</a:t>
              </a:r>
              <a:endParaRPr lang="en-US" dirty="0">
                <a:solidFill>
                  <a:schemeClr val="tx1"/>
                </a:solidFill>
              </a:endParaRPr>
            </a:p>
          </p:txBody>
        </p:sp>
        <p:sp>
          <p:nvSpPr>
            <p:cNvPr id="47" name="Rectangular Callout 46"/>
            <p:cNvSpPr/>
            <p:nvPr/>
          </p:nvSpPr>
          <p:spPr>
            <a:xfrm>
              <a:off x="6629400" y="4343400"/>
              <a:ext cx="2362200" cy="1143000"/>
            </a:xfrm>
            <a:prstGeom prst="wedgeRectCallout">
              <a:avLst>
                <a:gd name="adj1" fmla="val -22181"/>
                <a:gd name="adj2" fmla="val -191250"/>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User Interface, </a:t>
              </a:r>
            </a:p>
            <a:p>
              <a:r>
                <a:rPr lang="en-US" dirty="0" smtClean="0">
                  <a:solidFill>
                    <a:schemeClr val="tx1"/>
                  </a:solidFill>
                </a:rPr>
                <a:t>System management, </a:t>
              </a:r>
            </a:p>
            <a:p>
              <a:r>
                <a:rPr lang="en-US" dirty="0" smtClean="0">
                  <a:solidFill>
                    <a:schemeClr val="tx1"/>
                  </a:solidFill>
                </a:rPr>
                <a:t>Task management, etc.</a:t>
              </a:r>
              <a:endParaRPr lang="en-US" dirty="0">
                <a:solidFill>
                  <a:schemeClr val="tx1"/>
                </a:solidFill>
              </a:endParaRPr>
            </a:p>
          </p:txBody>
        </p:sp>
        <p:sp>
          <p:nvSpPr>
            <p:cNvPr id="48" name="Rectangular Callout 47"/>
            <p:cNvSpPr/>
            <p:nvPr/>
          </p:nvSpPr>
          <p:spPr>
            <a:xfrm>
              <a:off x="5105400" y="914400"/>
              <a:ext cx="1752600" cy="609600"/>
            </a:xfrm>
            <a:prstGeom prst="wedgeRectCallout">
              <a:avLst>
                <a:gd name="adj1" fmla="val -35405"/>
                <a:gd name="adj2" fmla="val 133750"/>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Banking, </a:t>
              </a:r>
            </a:p>
            <a:p>
              <a:r>
                <a:rPr lang="en-US" dirty="0" smtClean="0">
                  <a:solidFill>
                    <a:schemeClr val="tx1"/>
                  </a:solidFill>
                </a:rPr>
                <a:t>Healthcare, etc.</a:t>
              </a:r>
              <a:endParaRPr lang="en-US"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Enterprise Edition</a:t>
            </a:r>
            <a:endParaRPr lang="en-GB" dirty="0"/>
          </a:p>
        </p:txBody>
      </p:sp>
      <p:sp>
        <p:nvSpPr>
          <p:cNvPr id="3" name="Content Placeholder 2"/>
          <p:cNvSpPr>
            <a:spLocks noGrp="1"/>
          </p:cNvSpPr>
          <p:nvPr>
            <p:ph idx="1"/>
          </p:nvPr>
        </p:nvSpPr>
        <p:spPr/>
        <p:txBody>
          <a:bodyPr>
            <a:normAutofit/>
          </a:bodyPr>
          <a:lstStyle/>
          <a:p>
            <a:r>
              <a:rPr lang="en-US" dirty="0" smtClean="0"/>
              <a:t>For developing enterprise applications</a:t>
            </a:r>
          </a:p>
          <a:p>
            <a:r>
              <a:rPr lang="en-GB" dirty="0" smtClean="0"/>
              <a:t>Enterprise applications provide the business logic for an enterprise</a:t>
            </a:r>
          </a:p>
          <a:p>
            <a:pPr lvl="1"/>
            <a:r>
              <a:rPr lang="en-GB" dirty="0" smtClean="0"/>
              <a:t>The business and presentation logic to be implemented by the developer</a:t>
            </a:r>
          </a:p>
          <a:p>
            <a:pPr lvl="1"/>
            <a:r>
              <a:rPr lang="en-GB" dirty="0" smtClean="0"/>
              <a:t>The standard system services provided by the Java EE platform</a:t>
            </a:r>
          </a:p>
          <a:p>
            <a:r>
              <a:rPr lang="en-US" dirty="0" smtClean="0"/>
              <a:t>JCP: Java </a:t>
            </a:r>
            <a:r>
              <a:rPr lang="en-GB" dirty="0" smtClean="0"/>
              <a:t>Community Process</a:t>
            </a:r>
          </a:p>
          <a:p>
            <a:r>
              <a:rPr lang="en-GB" dirty="0" smtClean="0"/>
              <a:t>JSR: Java Specification Requests</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Java EE Compatibility</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16</a:t>
            </a:fld>
            <a:endParaRPr lang="en-US"/>
          </a:p>
        </p:txBody>
      </p:sp>
      <p:pic>
        <p:nvPicPr>
          <p:cNvPr id="1026" name="Picture 2"/>
          <p:cNvPicPr>
            <a:picLocks noChangeAspect="1" noChangeArrowheads="1"/>
          </p:cNvPicPr>
          <p:nvPr/>
        </p:nvPicPr>
        <p:blipFill>
          <a:blip r:embed="rId2"/>
          <a:srcRect/>
          <a:stretch>
            <a:fillRect/>
          </a:stretch>
        </p:blipFill>
        <p:spPr bwMode="auto">
          <a:xfrm>
            <a:off x="1066800" y="914400"/>
            <a:ext cx="7148512" cy="5192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a:t>
            </a:r>
            <a:r>
              <a:rPr lang="en-GB" dirty="0" err="1" smtClean="0"/>
              <a:t>Multitiered</a:t>
            </a:r>
            <a:r>
              <a:rPr lang="en-GB" dirty="0" smtClean="0"/>
              <a:t> Applications</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17</a:t>
            </a:fld>
            <a:endParaRPr lang="en-US"/>
          </a:p>
        </p:txBody>
      </p:sp>
      <p:pic>
        <p:nvPicPr>
          <p:cNvPr id="2050" name="Picture 2" descr="https://docs.oracle.com/javaee/7/tutorial/img/jeett_dt_001.png"/>
          <p:cNvPicPr>
            <a:picLocks noChangeAspect="1" noChangeArrowheads="1"/>
          </p:cNvPicPr>
          <p:nvPr/>
        </p:nvPicPr>
        <p:blipFill>
          <a:blip r:embed="rId2"/>
          <a:srcRect/>
          <a:stretch>
            <a:fillRect/>
          </a:stretch>
        </p:blipFill>
        <p:spPr bwMode="auto">
          <a:xfrm>
            <a:off x="2057400" y="909749"/>
            <a:ext cx="4876800" cy="541485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Java EE Components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 Java EE component is a self-contained functional software unit that is assembled into a Java EE application </a:t>
            </a:r>
          </a:p>
          <a:p>
            <a:r>
              <a:rPr lang="en-GB" dirty="0" smtClean="0"/>
              <a:t>EE component can communicate with other components</a:t>
            </a:r>
          </a:p>
          <a:p>
            <a:r>
              <a:rPr lang="en-US" dirty="0" smtClean="0"/>
              <a:t>Type of components</a:t>
            </a:r>
          </a:p>
          <a:p>
            <a:pPr lvl="1"/>
            <a:r>
              <a:rPr lang="en-GB" dirty="0" smtClean="0"/>
              <a:t>Application clients and applets are components that run on the client.</a:t>
            </a:r>
          </a:p>
          <a:p>
            <a:pPr lvl="1"/>
            <a:r>
              <a:rPr lang="en-GB" dirty="0" smtClean="0"/>
              <a:t>Java </a:t>
            </a:r>
            <a:r>
              <a:rPr lang="en-GB" dirty="0" err="1" smtClean="0"/>
              <a:t>Servlet</a:t>
            </a:r>
            <a:r>
              <a:rPr lang="en-GB" dirty="0" smtClean="0"/>
              <a:t>, </a:t>
            </a:r>
            <a:r>
              <a:rPr lang="en-GB" dirty="0" err="1" smtClean="0"/>
              <a:t>JavaServer</a:t>
            </a:r>
            <a:r>
              <a:rPr lang="en-GB" dirty="0" smtClean="0"/>
              <a:t> Faces, and </a:t>
            </a:r>
            <a:r>
              <a:rPr lang="en-GB" dirty="0" err="1" smtClean="0"/>
              <a:t>JavaServer</a:t>
            </a:r>
            <a:r>
              <a:rPr lang="en-GB" dirty="0" smtClean="0"/>
              <a:t> Pages (JSP) technology components are web components that run on the server.</a:t>
            </a:r>
          </a:p>
          <a:p>
            <a:pPr lvl="1"/>
            <a:r>
              <a:rPr lang="en-GB" dirty="0" smtClean="0"/>
              <a:t>EJB components (enterprise beans) are business components that run on the server.</a:t>
            </a:r>
          </a:p>
          <a:p>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Java EE Clients</a:t>
            </a:r>
            <a:endParaRPr lang="en-GB" dirty="0"/>
          </a:p>
        </p:txBody>
      </p:sp>
      <p:sp>
        <p:nvSpPr>
          <p:cNvPr id="3" name="Content Placeholder 2"/>
          <p:cNvSpPr>
            <a:spLocks noGrp="1"/>
          </p:cNvSpPr>
          <p:nvPr>
            <p:ph idx="1"/>
          </p:nvPr>
        </p:nvSpPr>
        <p:spPr/>
        <p:txBody>
          <a:bodyPr/>
          <a:lstStyle/>
          <a:p>
            <a:r>
              <a:rPr lang="en-GB" dirty="0" smtClean="0"/>
              <a:t>A Java EE client is usually either a web client or an application client.</a:t>
            </a:r>
          </a:p>
          <a:p>
            <a:r>
              <a:rPr lang="en-GB" dirty="0" smtClean="0"/>
              <a:t>A web client consists of two parts:</a:t>
            </a:r>
          </a:p>
          <a:p>
            <a:pPr lvl="1"/>
            <a:r>
              <a:rPr lang="en-GB" dirty="0" smtClean="0"/>
              <a:t>Dynamic web pages containing various types of </a:t>
            </a:r>
            <a:r>
              <a:rPr lang="en-GB" dirty="0" err="1" smtClean="0"/>
              <a:t>markup</a:t>
            </a:r>
            <a:r>
              <a:rPr lang="en-GB" dirty="0" smtClean="0"/>
              <a:t> language (HTML, XML, and so on), which are generated by web components running in the web tier</a:t>
            </a:r>
          </a:p>
          <a:p>
            <a:pPr lvl="1"/>
            <a:r>
              <a:rPr lang="en-GB" dirty="0" smtClean="0"/>
              <a:t>A web browser, which renders the pages received from the server</a:t>
            </a:r>
          </a:p>
          <a:p>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dirty="0"/>
          </a:p>
        </p:txBody>
      </p:sp>
      <p:sp>
        <p:nvSpPr>
          <p:cNvPr id="7" name="Content Placeholder 6"/>
          <p:cNvSpPr>
            <a:spLocks noGrp="1"/>
          </p:cNvSpPr>
          <p:nvPr>
            <p:ph idx="1"/>
          </p:nvPr>
        </p:nvSpPr>
        <p:spPr/>
        <p:txBody>
          <a:bodyPr/>
          <a:lstStyle/>
          <a:p>
            <a:r>
              <a:rPr lang="en-US" dirty="0" smtClean="0"/>
              <a:t>Common Object Request Broker Architecture</a:t>
            </a:r>
          </a:p>
          <a:p>
            <a:r>
              <a:rPr lang="en-US" dirty="0" smtClean="0"/>
              <a:t>Enterprise JavaBeans</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EE Clients</a:t>
            </a:r>
            <a:endParaRPr lang="en-GB" dirty="0"/>
          </a:p>
        </p:txBody>
      </p:sp>
      <p:sp>
        <p:nvSpPr>
          <p:cNvPr id="3" name="Content Placeholder 2"/>
          <p:cNvSpPr>
            <a:spLocks noGrp="1"/>
          </p:cNvSpPr>
          <p:nvPr>
            <p:ph idx="1"/>
          </p:nvPr>
        </p:nvSpPr>
        <p:spPr/>
        <p:txBody>
          <a:bodyPr>
            <a:normAutofit lnSpcReduction="10000"/>
          </a:bodyPr>
          <a:lstStyle/>
          <a:p>
            <a:r>
              <a:rPr lang="en-GB" dirty="0" smtClean="0"/>
              <a:t>Application Clients</a:t>
            </a:r>
          </a:p>
          <a:p>
            <a:pPr lvl="1"/>
            <a:r>
              <a:rPr lang="en-GB" dirty="0" smtClean="0"/>
              <a:t>Provides a way for users to handle tasks that require a richer user. </a:t>
            </a:r>
          </a:p>
          <a:p>
            <a:pPr lvl="1"/>
            <a:r>
              <a:rPr lang="en-GB" dirty="0" smtClean="0"/>
              <a:t>An application client typically has a graphical user interface (GUI) created from the Swing API or the Abstract Window Toolkit (AWT) API</a:t>
            </a:r>
          </a:p>
          <a:p>
            <a:pPr lvl="1"/>
            <a:r>
              <a:rPr lang="en-GB" dirty="0" smtClean="0"/>
              <a:t>Application clients directly access enterprise beans running in the business tier.</a:t>
            </a:r>
          </a:p>
          <a:p>
            <a:pPr lvl="1"/>
            <a:r>
              <a:rPr lang="en-GB" dirty="0" smtClean="0"/>
              <a:t>Application clients can open an HTTP connection to establish communication with a </a:t>
            </a:r>
            <a:r>
              <a:rPr lang="en-GB" dirty="0" err="1" smtClean="0"/>
              <a:t>servlet</a:t>
            </a:r>
            <a:r>
              <a:rPr lang="en-GB" dirty="0" smtClean="0"/>
              <a:t> running in the web tier</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Java EE Server Communications</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21</a:t>
            </a:fld>
            <a:endParaRPr lang="en-US"/>
          </a:p>
        </p:txBody>
      </p:sp>
      <p:pic>
        <p:nvPicPr>
          <p:cNvPr id="37890" name="Picture 2" descr="https://docs.oracle.com/javaee/7/tutorial/img/jeett_dt_002.png"/>
          <p:cNvPicPr>
            <a:picLocks noChangeAspect="1" noChangeArrowheads="1"/>
          </p:cNvPicPr>
          <p:nvPr/>
        </p:nvPicPr>
        <p:blipFill>
          <a:blip r:embed="rId2"/>
          <a:srcRect/>
          <a:stretch>
            <a:fillRect/>
          </a:stretch>
        </p:blipFill>
        <p:spPr bwMode="auto">
          <a:xfrm>
            <a:off x="1066800" y="1371599"/>
            <a:ext cx="7010400" cy="431766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Web Components</a:t>
            </a:r>
            <a:endParaRPr lang="en-GB" dirty="0"/>
          </a:p>
        </p:txBody>
      </p:sp>
      <p:sp>
        <p:nvSpPr>
          <p:cNvPr id="3" name="Content Placeholder 2"/>
          <p:cNvSpPr>
            <a:spLocks noGrp="1"/>
          </p:cNvSpPr>
          <p:nvPr>
            <p:ph idx="1"/>
          </p:nvPr>
        </p:nvSpPr>
        <p:spPr/>
        <p:txBody>
          <a:bodyPr/>
          <a:lstStyle/>
          <a:p>
            <a:r>
              <a:rPr lang="en-GB" dirty="0" smtClean="0"/>
              <a:t>Java EE web components are either </a:t>
            </a:r>
            <a:r>
              <a:rPr lang="en-GB" dirty="0" err="1" smtClean="0"/>
              <a:t>servlets</a:t>
            </a:r>
            <a:r>
              <a:rPr lang="en-GB" dirty="0" smtClean="0"/>
              <a:t> or web pages created using </a:t>
            </a:r>
            <a:r>
              <a:rPr lang="en-GB" dirty="0" err="1" smtClean="0"/>
              <a:t>JavaServer</a:t>
            </a:r>
            <a:r>
              <a:rPr lang="en-GB" dirty="0" smtClean="0"/>
              <a:t> Faces technology and/or JSP technology</a:t>
            </a:r>
          </a:p>
          <a:p>
            <a:r>
              <a:rPr lang="en-GB" dirty="0" smtClean="0"/>
              <a:t>Static HTML pages and applets are bundled with web components during application assembly but are not considered web components by the Java EE specification</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2"/>
          </p:nvPr>
        </p:nvSpPr>
        <p:spPr/>
        <p:txBody>
          <a:bodyPr/>
          <a:lstStyle/>
          <a:p>
            <a:fld id="{34C3FF03-423E-4E1E-A9CC-30704DA9EF30}" type="slidenum">
              <a:rPr lang="en-US" smtClean="0"/>
              <a:pPr/>
              <a:t>23</a:t>
            </a:fld>
            <a:endParaRPr lang="en-US"/>
          </a:p>
        </p:txBody>
      </p:sp>
      <p:pic>
        <p:nvPicPr>
          <p:cNvPr id="43010" name="Picture 2" descr="Description of Figure 1-3 follows"/>
          <p:cNvPicPr>
            <a:picLocks noChangeAspect="1" noChangeArrowheads="1"/>
          </p:cNvPicPr>
          <p:nvPr/>
        </p:nvPicPr>
        <p:blipFill>
          <a:blip r:embed="rId2"/>
          <a:srcRect/>
          <a:stretch>
            <a:fillRect/>
          </a:stretch>
        </p:blipFill>
        <p:spPr bwMode="auto">
          <a:xfrm>
            <a:off x="1066800" y="1066800"/>
            <a:ext cx="7010400" cy="506990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Business Components</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24</a:t>
            </a:fld>
            <a:endParaRPr lang="en-US"/>
          </a:p>
        </p:txBody>
      </p:sp>
      <p:pic>
        <p:nvPicPr>
          <p:cNvPr id="45058" name="Picture 2" descr="Description of Figure 1-4 follows"/>
          <p:cNvPicPr>
            <a:picLocks noChangeAspect="1" noChangeArrowheads="1"/>
          </p:cNvPicPr>
          <p:nvPr/>
        </p:nvPicPr>
        <p:blipFill>
          <a:blip r:embed="rId2"/>
          <a:srcRect/>
          <a:stretch>
            <a:fillRect/>
          </a:stretch>
        </p:blipFill>
        <p:spPr bwMode="auto">
          <a:xfrm>
            <a:off x="1905000" y="990599"/>
            <a:ext cx="5029200" cy="526448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EE Server and Containers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server and containers are as follows:</a:t>
            </a:r>
          </a:p>
          <a:p>
            <a:pPr lvl="1"/>
            <a:r>
              <a:rPr lang="en-GB" dirty="0" smtClean="0"/>
              <a:t>Java EE server: The runtime portion of a Java EE product. A Java EE server provides EJB and web containers.</a:t>
            </a:r>
          </a:p>
          <a:p>
            <a:pPr lvl="1"/>
            <a:r>
              <a:rPr lang="en-GB" dirty="0" smtClean="0"/>
              <a:t>EJB container: Manages the execution of enterprise beans for Java EE applications. Enterprise beans and their container run on the Java EE server.</a:t>
            </a:r>
          </a:p>
          <a:p>
            <a:pPr lvl="1"/>
            <a:r>
              <a:rPr lang="en-GB" dirty="0" smtClean="0"/>
              <a:t>Web container: Manages the execution of web pages, </a:t>
            </a:r>
            <a:r>
              <a:rPr lang="en-GB" dirty="0" err="1" smtClean="0"/>
              <a:t>servlets</a:t>
            </a:r>
            <a:r>
              <a:rPr lang="en-GB" dirty="0" smtClean="0"/>
              <a:t>, and some EJB components for Java EE applications. Web components and their container run on the Java EE server.</a:t>
            </a:r>
          </a:p>
          <a:p>
            <a:pPr lvl="1"/>
            <a:r>
              <a:rPr lang="en-GB" dirty="0" smtClean="0"/>
              <a:t>Application client container: Manages the execution of application client components. Application clients and their container run on the client.</a:t>
            </a:r>
          </a:p>
          <a:p>
            <a:pPr lvl="1"/>
            <a:r>
              <a:rPr lang="en-GB" dirty="0" smtClean="0"/>
              <a:t>Applet container: Manages the execution of applets. Consists of a web browser and a Java Plug-in running on the client together.</a:t>
            </a:r>
          </a:p>
          <a:p>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EE Server and Containers</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26</a:t>
            </a:fld>
            <a:endParaRPr lang="en-US"/>
          </a:p>
        </p:txBody>
      </p:sp>
      <p:pic>
        <p:nvPicPr>
          <p:cNvPr id="46082" name="Picture 2" descr="https://docs.oracle.com/javaee/7/tutorial/img/jeett_dt_005.png"/>
          <p:cNvPicPr>
            <a:picLocks noChangeAspect="1" noChangeArrowheads="1"/>
          </p:cNvPicPr>
          <p:nvPr/>
        </p:nvPicPr>
        <p:blipFill>
          <a:blip r:embed="rId2"/>
          <a:srcRect/>
          <a:stretch>
            <a:fillRect/>
          </a:stretch>
        </p:blipFill>
        <p:spPr bwMode="auto">
          <a:xfrm>
            <a:off x="1981200" y="990600"/>
            <a:ext cx="5257800" cy="5257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JavaBeans</a:t>
            </a:r>
            <a:endParaRPr lang="en-GB" dirty="0"/>
          </a:p>
        </p:txBody>
      </p:sp>
      <p:sp>
        <p:nvSpPr>
          <p:cNvPr id="3" name="Content Placeholder 2"/>
          <p:cNvSpPr>
            <a:spLocks noGrp="1"/>
          </p:cNvSpPr>
          <p:nvPr>
            <p:ph idx="1"/>
          </p:nvPr>
        </p:nvSpPr>
        <p:spPr/>
        <p:txBody>
          <a:bodyPr/>
          <a:lstStyle/>
          <a:p>
            <a:r>
              <a:rPr lang="en-GB" dirty="0" smtClean="0"/>
              <a:t>An enterprise bean is a server-side component that encapsulates the business logic of an application</a:t>
            </a:r>
          </a:p>
          <a:p>
            <a:r>
              <a:rPr lang="en-GB" dirty="0" smtClean="0"/>
              <a:t>The </a:t>
            </a:r>
            <a:r>
              <a:rPr lang="en-GB" b="1" dirty="0" smtClean="0"/>
              <a:t>business logic </a:t>
            </a:r>
            <a:r>
              <a:rPr lang="en-GB" dirty="0" smtClean="0"/>
              <a:t>is the code that </a:t>
            </a:r>
            <a:r>
              <a:rPr lang="en-GB" dirty="0" err="1" smtClean="0"/>
              <a:t>fulfills</a:t>
            </a:r>
            <a:r>
              <a:rPr lang="en-GB" dirty="0" smtClean="0"/>
              <a:t> the purpose of the application</a:t>
            </a:r>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EJB?</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EJB container provides system-level services to enterprise beans, the bean developer can concentrate on solving business problems. The EJB </a:t>
            </a:r>
            <a:r>
              <a:rPr lang="en-GB" dirty="0" err="1" smtClean="0"/>
              <a:t>containeris</a:t>
            </a:r>
            <a:r>
              <a:rPr lang="en-GB" dirty="0" smtClean="0"/>
              <a:t> responsible for system-level services, such as transaction management and security authorization.</a:t>
            </a:r>
          </a:p>
          <a:p>
            <a:r>
              <a:rPr lang="en-GB" dirty="0" smtClean="0"/>
              <a:t>The beans contain the application's business logic, the client developer can focus on the presentation of the client. As a result, the clients are thinner, a benefit that is particularly important for clients that run on small devices.</a:t>
            </a:r>
          </a:p>
          <a:p>
            <a:r>
              <a:rPr lang="en-GB" dirty="0" smtClean="0"/>
              <a:t>Enterprise beans are portable components, the application assembler can build new applications from existing beans. </a:t>
            </a:r>
          </a:p>
          <a:p>
            <a:endParaRPr lang="en-GB"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of EJBs</a:t>
            </a:r>
            <a:endParaRPr lang="en-US"/>
          </a:p>
        </p:txBody>
      </p:sp>
      <p:sp>
        <p:nvSpPr>
          <p:cNvPr id="3" name="Content Placeholder 2"/>
          <p:cNvSpPr>
            <a:spLocks noGrp="1"/>
          </p:cNvSpPr>
          <p:nvPr>
            <p:ph idx="1"/>
          </p:nvPr>
        </p:nvSpPr>
        <p:spPr/>
        <p:txBody>
          <a:bodyPr/>
          <a:lstStyle/>
          <a:p>
            <a:r>
              <a:rPr lang="en-US" dirty="0" smtClean="0"/>
              <a:t>Session Bean: </a:t>
            </a:r>
            <a:r>
              <a:rPr lang="en-GB" dirty="0" smtClean="0"/>
              <a:t>Performs a task for a client; optionally, may implement a web service</a:t>
            </a:r>
          </a:p>
          <a:p>
            <a:r>
              <a:rPr lang="en-US" dirty="0" smtClean="0"/>
              <a:t>Message-Driven Bean: </a:t>
            </a:r>
            <a:r>
              <a:rPr lang="en-GB" dirty="0" smtClean="0"/>
              <a:t>Acts as a listener for a particular messaging type, such as the Java Message Service API</a:t>
            </a:r>
          </a:p>
          <a:p>
            <a:endParaRPr lang="en-US" dirty="0" smtClean="0"/>
          </a:p>
        </p:txBody>
      </p:sp>
      <p:sp>
        <p:nvSpPr>
          <p:cNvPr id="4" name="Slide Number Placeholder 3"/>
          <p:cNvSpPr>
            <a:spLocks noGrp="1"/>
          </p:cNvSpPr>
          <p:nvPr>
            <p:ph type="sldNum" sz="quarter" idx="12"/>
          </p:nvPr>
        </p:nvSpPr>
        <p:spPr/>
        <p:txBody>
          <a:bodyPr/>
          <a:lstStyle/>
          <a:p>
            <a:fld id="{25135F13-9BF3-431F-9427-35A76CF64D71}"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needs</a:t>
            </a:r>
            <a:endParaRPr lang="en-US"/>
          </a:p>
        </p:txBody>
      </p:sp>
      <p:pic>
        <p:nvPicPr>
          <p:cNvPr id="1026" name="Picture 2"/>
          <p:cNvPicPr>
            <a:picLocks noChangeAspect="1" noChangeArrowheads="1"/>
          </p:cNvPicPr>
          <p:nvPr/>
        </p:nvPicPr>
        <p:blipFill>
          <a:blip r:embed="rId3" cstate="print"/>
          <a:srcRect/>
          <a:stretch>
            <a:fillRect/>
          </a:stretch>
        </p:blipFill>
        <p:spPr bwMode="auto">
          <a:xfrm>
            <a:off x="1961738" y="2852936"/>
            <a:ext cx="1236430" cy="1584176"/>
          </a:xfrm>
          <a:prstGeom prst="rect">
            <a:avLst/>
          </a:prstGeom>
          <a:noFill/>
          <a:ln w="9525">
            <a:noFill/>
            <a:miter lim="800000"/>
            <a:headEnd/>
            <a:tailEnd/>
          </a:ln>
        </p:spPr>
      </p:pic>
      <p:sp>
        <p:nvSpPr>
          <p:cNvPr id="5" name="Oval 4"/>
          <p:cNvSpPr/>
          <p:nvPr/>
        </p:nvSpPr>
        <p:spPr>
          <a:xfrm>
            <a:off x="2105754" y="3429000"/>
            <a:ext cx="936104" cy="5760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6" name="TextBox 5"/>
          <p:cNvSpPr txBox="1"/>
          <p:nvPr/>
        </p:nvSpPr>
        <p:spPr>
          <a:xfrm>
            <a:off x="2033746" y="4437112"/>
            <a:ext cx="1060162" cy="369332"/>
          </a:xfrm>
          <a:prstGeom prst="rect">
            <a:avLst/>
          </a:prstGeom>
          <a:noFill/>
        </p:spPr>
        <p:txBody>
          <a:bodyPr wrap="none" rtlCol="0">
            <a:spAutoFit/>
          </a:bodyPr>
          <a:lstStyle/>
          <a:p>
            <a:r>
              <a:rPr lang="en-US" smtClean="0"/>
              <a:t>Windows</a:t>
            </a:r>
            <a:endParaRPr lang="en-US"/>
          </a:p>
        </p:txBody>
      </p:sp>
      <p:pic>
        <p:nvPicPr>
          <p:cNvPr id="7" name="Picture 2"/>
          <p:cNvPicPr>
            <a:picLocks noChangeAspect="1" noChangeArrowheads="1"/>
          </p:cNvPicPr>
          <p:nvPr/>
        </p:nvPicPr>
        <p:blipFill>
          <a:blip r:embed="rId3" cstate="print"/>
          <a:srcRect/>
          <a:stretch>
            <a:fillRect/>
          </a:stretch>
        </p:blipFill>
        <p:spPr bwMode="auto">
          <a:xfrm>
            <a:off x="5850170" y="2780928"/>
            <a:ext cx="1236430" cy="1584176"/>
          </a:xfrm>
          <a:prstGeom prst="rect">
            <a:avLst/>
          </a:prstGeom>
          <a:noFill/>
          <a:ln w="9525">
            <a:noFill/>
            <a:miter lim="800000"/>
            <a:headEnd/>
            <a:tailEnd/>
          </a:ln>
        </p:spPr>
      </p:pic>
      <p:sp>
        <p:nvSpPr>
          <p:cNvPr id="8" name="Oval 7"/>
          <p:cNvSpPr/>
          <p:nvPr/>
        </p:nvSpPr>
        <p:spPr>
          <a:xfrm>
            <a:off x="6066194" y="3429000"/>
            <a:ext cx="93610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Java</a:t>
            </a:r>
            <a:endParaRPr lang="en-US"/>
          </a:p>
        </p:txBody>
      </p:sp>
      <p:sp>
        <p:nvSpPr>
          <p:cNvPr id="9" name="TextBox 8"/>
          <p:cNvSpPr txBox="1"/>
          <p:nvPr/>
        </p:nvSpPr>
        <p:spPr>
          <a:xfrm>
            <a:off x="5994186" y="4365104"/>
            <a:ext cx="606256" cy="369332"/>
          </a:xfrm>
          <a:prstGeom prst="rect">
            <a:avLst/>
          </a:prstGeom>
          <a:noFill/>
        </p:spPr>
        <p:txBody>
          <a:bodyPr wrap="none" rtlCol="0">
            <a:spAutoFit/>
          </a:bodyPr>
          <a:lstStyle/>
          <a:p>
            <a:r>
              <a:rPr lang="en-US" smtClean="0"/>
              <a:t>Unix</a:t>
            </a:r>
            <a:endParaRPr lang="en-US"/>
          </a:p>
        </p:txBody>
      </p:sp>
      <p:cxnSp>
        <p:nvCxnSpPr>
          <p:cNvPr id="11" name="Straight Arrow Connector 10"/>
          <p:cNvCxnSpPr/>
          <p:nvPr/>
        </p:nvCxnSpPr>
        <p:spPr>
          <a:xfrm>
            <a:off x="3257882" y="3789040"/>
            <a:ext cx="2520280" cy="1588"/>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38234" y="3429000"/>
            <a:ext cx="1204432" cy="369332"/>
          </a:xfrm>
          <a:prstGeom prst="rect">
            <a:avLst/>
          </a:prstGeom>
          <a:noFill/>
        </p:spPr>
        <p:txBody>
          <a:bodyPr wrap="none" rtlCol="0">
            <a:spAutoFit/>
          </a:bodyPr>
          <a:lstStyle/>
          <a:p>
            <a:r>
              <a:rPr lang="en-US" dirty="0" smtClean="0"/>
              <a:t>interaction</a:t>
            </a:r>
            <a:endParaRPr lang="en-US" dirty="0"/>
          </a:p>
        </p:txBody>
      </p:sp>
      <p:sp>
        <p:nvSpPr>
          <p:cNvPr id="13" name="Slide Number Placeholder 12"/>
          <p:cNvSpPr>
            <a:spLocks noGrp="1"/>
          </p:cNvSpPr>
          <p:nvPr>
            <p:ph type="sldNum" sz="quarter" idx="12"/>
          </p:nvPr>
        </p:nvSpPr>
        <p:spPr/>
        <p:txBody>
          <a:bodyPr/>
          <a:lstStyle/>
          <a:p>
            <a:fld id="{1FB378B0-7343-4CF4-A423-BA8485B438E1}"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Architecture</a:t>
            </a:r>
            <a:endParaRPr lang="en-US" dirty="0"/>
          </a:p>
        </p:txBody>
      </p:sp>
      <p:sp>
        <p:nvSpPr>
          <p:cNvPr id="6" name="Slide Number Placeholder 5"/>
          <p:cNvSpPr>
            <a:spLocks noGrp="1"/>
          </p:cNvSpPr>
          <p:nvPr>
            <p:ph type="sldNum" sz="quarter" idx="12"/>
          </p:nvPr>
        </p:nvSpPr>
        <p:spPr/>
        <p:txBody>
          <a:bodyPr/>
          <a:lstStyle/>
          <a:p>
            <a:fld id="{25135F13-9BF3-431F-9427-35A76CF64D71}" type="slidenum">
              <a:rPr lang="en-US" smtClean="0"/>
              <a:pPr/>
              <a:t>30</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1835696" y="990600"/>
            <a:ext cx="5648325" cy="521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Architecture</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181100" y="2085950"/>
            <a:ext cx="6781800" cy="31432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5135F13-9BF3-431F-9427-35A76CF64D71}"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Session Bean</a:t>
            </a:r>
            <a:endParaRPr lang="en-US"/>
          </a:p>
        </p:txBody>
      </p:sp>
      <p:sp>
        <p:nvSpPr>
          <p:cNvPr id="3" name="Content Placeholder 2"/>
          <p:cNvSpPr>
            <a:spLocks noGrp="1"/>
          </p:cNvSpPr>
          <p:nvPr>
            <p:ph idx="1"/>
          </p:nvPr>
        </p:nvSpPr>
        <p:spPr/>
        <p:txBody>
          <a:bodyPr/>
          <a:lstStyle/>
          <a:p>
            <a:pPr lvl="1"/>
            <a:r>
              <a:rPr lang="en-US" dirty="0" smtClean="0"/>
              <a:t>Stateless: the state is not maintained between invocations</a:t>
            </a:r>
          </a:p>
          <a:p>
            <a:pPr lvl="1"/>
            <a:r>
              <a:rPr lang="en-US" dirty="0" err="1" smtClean="0"/>
              <a:t>Stateful</a:t>
            </a:r>
            <a:r>
              <a:rPr lang="en-US" dirty="0" smtClean="0"/>
              <a:t>:  requests from a client are ensured to reach the same bean instance </a:t>
            </a:r>
          </a:p>
          <a:p>
            <a:pPr lvl="1"/>
            <a:r>
              <a:rPr lang="en-US" dirty="0" smtClean="0"/>
              <a:t>Singleton: </a:t>
            </a:r>
            <a:r>
              <a:rPr lang="en-GB" dirty="0" smtClean="0"/>
              <a:t>A singleton session bean is instantiated once per application and exists for the lifecycle of the application</a:t>
            </a:r>
            <a:endParaRPr lang="en-US" dirty="0" smtClean="0"/>
          </a:p>
        </p:txBody>
      </p:sp>
      <p:sp>
        <p:nvSpPr>
          <p:cNvPr id="4" name="Slide Number Placeholder 3"/>
          <p:cNvSpPr>
            <a:spLocks noGrp="1"/>
          </p:cNvSpPr>
          <p:nvPr>
            <p:ph type="sldNum" sz="quarter" idx="12"/>
          </p:nvPr>
        </p:nvSpPr>
        <p:spPr/>
        <p:txBody>
          <a:bodyPr/>
          <a:lstStyle/>
          <a:p>
            <a:fld id="{25135F13-9BF3-431F-9427-35A76CF64D71}"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33</a:t>
            </a:fld>
            <a:endParaRPr lang="en-US" dirty="0"/>
          </a:p>
        </p:txBody>
      </p:sp>
      <p:grpSp>
        <p:nvGrpSpPr>
          <p:cNvPr id="21" name="Group 20"/>
          <p:cNvGrpSpPr/>
          <p:nvPr/>
        </p:nvGrpSpPr>
        <p:grpSpPr>
          <a:xfrm>
            <a:off x="152400" y="1828800"/>
            <a:ext cx="3657600" cy="3200400"/>
            <a:chOff x="152400" y="1828800"/>
            <a:chExt cx="3657600" cy="3200400"/>
          </a:xfrm>
        </p:grpSpPr>
        <p:sp>
          <p:nvSpPr>
            <p:cNvPr id="5" name="Rounded Rectangle 4"/>
            <p:cNvSpPr/>
            <p:nvPr/>
          </p:nvSpPr>
          <p:spPr>
            <a:xfrm>
              <a:off x="1143000" y="1828800"/>
              <a:ext cx="2667000" cy="3200400"/>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62000" y="3048000"/>
              <a:ext cx="838200" cy="533400"/>
            </a:xfrm>
            <a:prstGeom prst="rightArrow">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2133600"/>
              <a:ext cx="1371600" cy="2362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38400" y="23622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25146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7000" y="34290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29718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48000" y="38100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62200" y="38100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62200" y="28956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endCxn id="8" idx="3"/>
            </p:cNvCxnSpPr>
            <p:nvPr/>
          </p:nvCxnSpPr>
          <p:spPr>
            <a:xfrm flipV="1">
              <a:off x="1676400" y="2687404"/>
              <a:ext cx="817796" cy="58919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2754868"/>
              <a:ext cx="900439" cy="369332"/>
            </a:xfrm>
            <a:prstGeom prst="rect">
              <a:avLst/>
            </a:prstGeom>
            <a:noFill/>
          </p:spPr>
          <p:txBody>
            <a:bodyPr wrap="none" rtlCol="0">
              <a:spAutoFit/>
            </a:bodyPr>
            <a:lstStyle/>
            <a:p>
              <a:r>
                <a:rPr lang="en-US" dirty="0" smtClean="0"/>
                <a:t>request</a:t>
              </a:r>
              <a:endParaRPr lang="en-US" dirty="0"/>
            </a:p>
          </p:txBody>
        </p:sp>
        <p:sp>
          <p:nvSpPr>
            <p:cNvPr id="18" name="TextBox 17"/>
            <p:cNvSpPr txBox="1"/>
            <p:nvPr/>
          </p:nvSpPr>
          <p:spPr>
            <a:xfrm>
              <a:off x="1143000" y="3505200"/>
              <a:ext cx="1143000" cy="646331"/>
            </a:xfrm>
            <a:prstGeom prst="rect">
              <a:avLst/>
            </a:prstGeom>
            <a:noFill/>
          </p:spPr>
          <p:txBody>
            <a:bodyPr wrap="square" rtlCol="0">
              <a:spAutoFit/>
            </a:bodyPr>
            <a:lstStyle/>
            <a:p>
              <a:r>
                <a:rPr lang="en-US" dirty="0" smtClean="0"/>
                <a:t>random selection</a:t>
              </a:r>
              <a:endParaRPr lang="en-US" dirty="0"/>
            </a:p>
          </p:txBody>
        </p:sp>
        <p:sp>
          <p:nvSpPr>
            <p:cNvPr id="19" name="TextBox 18"/>
            <p:cNvSpPr txBox="1"/>
            <p:nvPr/>
          </p:nvSpPr>
          <p:spPr>
            <a:xfrm>
              <a:off x="1835628" y="4648200"/>
              <a:ext cx="1440972" cy="369332"/>
            </a:xfrm>
            <a:prstGeom prst="rect">
              <a:avLst/>
            </a:prstGeom>
            <a:noFill/>
          </p:spPr>
          <p:txBody>
            <a:bodyPr wrap="none" rtlCol="0">
              <a:spAutoFit/>
            </a:bodyPr>
            <a:lstStyle/>
            <a:p>
              <a:r>
                <a:rPr lang="en-US" dirty="0" smtClean="0"/>
                <a:t>EJB container</a:t>
              </a:r>
              <a:endParaRPr lang="en-US" dirty="0"/>
            </a:p>
          </p:txBody>
        </p:sp>
        <p:sp>
          <p:nvSpPr>
            <p:cNvPr id="20" name="TextBox 19"/>
            <p:cNvSpPr txBox="1"/>
            <p:nvPr/>
          </p:nvSpPr>
          <p:spPr>
            <a:xfrm>
              <a:off x="2133600" y="4114800"/>
              <a:ext cx="1442446" cy="369332"/>
            </a:xfrm>
            <a:prstGeom prst="rect">
              <a:avLst/>
            </a:prstGeom>
            <a:noFill/>
          </p:spPr>
          <p:txBody>
            <a:bodyPr wrap="none" rtlCol="0">
              <a:spAutoFit/>
            </a:bodyPr>
            <a:lstStyle/>
            <a:p>
              <a:r>
                <a:rPr lang="en-US" dirty="0" smtClean="0"/>
                <a:t>Instance pool</a:t>
              </a:r>
              <a:endParaRPr lang="en-US" dirty="0"/>
            </a:p>
          </p:txBody>
        </p:sp>
      </p:grpSp>
      <p:grpSp>
        <p:nvGrpSpPr>
          <p:cNvPr id="22" name="Group 21"/>
          <p:cNvGrpSpPr/>
          <p:nvPr/>
        </p:nvGrpSpPr>
        <p:grpSpPr>
          <a:xfrm>
            <a:off x="4800600" y="1828800"/>
            <a:ext cx="3657600" cy="3200400"/>
            <a:chOff x="152400" y="1828800"/>
            <a:chExt cx="3657600" cy="3200400"/>
          </a:xfrm>
        </p:grpSpPr>
        <p:sp>
          <p:nvSpPr>
            <p:cNvPr id="23" name="Rounded Rectangle 22"/>
            <p:cNvSpPr/>
            <p:nvPr/>
          </p:nvSpPr>
          <p:spPr>
            <a:xfrm>
              <a:off x="1143000" y="1828800"/>
              <a:ext cx="2667000" cy="3200400"/>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762000" y="3048000"/>
              <a:ext cx="838200" cy="533400"/>
            </a:xfrm>
            <a:prstGeom prst="rightArrow">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33600" y="2133600"/>
              <a:ext cx="1371600" cy="2362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438400" y="23622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971800" y="25146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667000" y="34290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048000" y="29718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48000" y="38100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62200" y="38100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2895600"/>
              <a:ext cx="3810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endCxn id="26" idx="3"/>
            </p:cNvCxnSpPr>
            <p:nvPr/>
          </p:nvCxnSpPr>
          <p:spPr>
            <a:xfrm flipV="1">
              <a:off x="1676400" y="2687404"/>
              <a:ext cx="817796" cy="589196"/>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2400" y="2754868"/>
              <a:ext cx="900439" cy="369332"/>
            </a:xfrm>
            <a:prstGeom prst="rect">
              <a:avLst/>
            </a:prstGeom>
            <a:noFill/>
          </p:spPr>
          <p:txBody>
            <a:bodyPr wrap="none" rtlCol="0">
              <a:spAutoFit/>
            </a:bodyPr>
            <a:lstStyle/>
            <a:p>
              <a:r>
                <a:rPr lang="en-US" dirty="0" smtClean="0"/>
                <a:t>request</a:t>
              </a:r>
              <a:endParaRPr lang="en-US" dirty="0"/>
            </a:p>
          </p:txBody>
        </p:sp>
        <p:sp>
          <p:nvSpPr>
            <p:cNvPr id="35" name="TextBox 34"/>
            <p:cNvSpPr txBox="1"/>
            <p:nvPr/>
          </p:nvSpPr>
          <p:spPr>
            <a:xfrm>
              <a:off x="1143000" y="3505200"/>
              <a:ext cx="990599" cy="646331"/>
            </a:xfrm>
            <a:prstGeom prst="rect">
              <a:avLst/>
            </a:prstGeom>
            <a:noFill/>
          </p:spPr>
          <p:txBody>
            <a:bodyPr wrap="square" rtlCol="0">
              <a:spAutoFit/>
            </a:bodyPr>
            <a:lstStyle/>
            <a:p>
              <a:r>
                <a:rPr lang="en-US" dirty="0" smtClean="0"/>
                <a:t>Select by ID</a:t>
              </a:r>
              <a:endParaRPr lang="en-US" dirty="0"/>
            </a:p>
          </p:txBody>
        </p:sp>
        <p:sp>
          <p:nvSpPr>
            <p:cNvPr id="36" name="TextBox 35"/>
            <p:cNvSpPr txBox="1"/>
            <p:nvPr/>
          </p:nvSpPr>
          <p:spPr>
            <a:xfrm>
              <a:off x="1835628" y="4648200"/>
              <a:ext cx="1440972" cy="369332"/>
            </a:xfrm>
            <a:prstGeom prst="rect">
              <a:avLst/>
            </a:prstGeom>
            <a:noFill/>
          </p:spPr>
          <p:txBody>
            <a:bodyPr wrap="none" rtlCol="0">
              <a:spAutoFit/>
            </a:bodyPr>
            <a:lstStyle/>
            <a:p>
              <a:r>
                <a:rPr lang="en-US" dirty="0" smtClean="0"/>
                <a:t>EJB container</a:t>
              </a:r>
              <a:endParaRPr lang="en-US" dirty="0"/>
            </a:p>
          </p:txBody>
        </p:sp>
        <p:sp>
          <p:nvSpPr>
            <p:cNvPr id="37" name="TextBox 36"/>
            <p:cNvSpPr txBox="1"/>
            <p:nvPr/>
          </p:nvSpPr>
          <p:spPr>
            <a:xfrm>
              <a:off x="2092043" y="4114800"/>
              <a:ext cx="1565557" cy="369332"/>
            </a:xfrm>
            <a:prstGeom prst="rect">
              <a:avLst/>
            </a:prstGeom>
            <a:noFill/>
          </p:spPr>
          <p:txBody>
            <a:bodyPr wrap="none" rtlCol="0">
              <a:spAutoFit/>
            </a:bodyPr>
            <a:lstStyle/>
            <a:p>
              <a:r>
                <a:rPr lang="en-US" dirty="0" smtClean="0"/>
                <a:t>Instance cache</a:t>
              </a:r>
              <a:endParaRPr lang="en-US" dirty="0"/>
            </a:p>
          </p:txBody>
        </p:sp>
      </p:grpSp>
      <p:sp>
        <p:nvSpPr>
          <p:cNvPr id="38" name="TextBox 37"/>
          <p:cNvSpPr txBox="1"/>
          <p:nvPr/>
        </p:nvSpPr>
        <p:spPr>
          <a:xfrm>
            <a:off x="5410200" y="3124200"/>
            <a:ext cx="723275" cy="369332"/>
          </a:xfrm>
          <a:prstGeom prst="rect">
            <a:avLst/>
          </a:prstGeom>
          <a:noFill/>
        </p:spPr>
        <p:txBody>
          <a:bodyPr wrap="none" rtlCol="0">
            <a:spAutoFit/>
          </a:bodyPr>
          <a:lstStyle/>
          <a:p>
            <a:r>
              <a:rPr lang="en-US" dirty="0" smtClean="0"/>
              <a:t>ID = 5</a:t>
            </a:r>
            <a:endParaRPr lang="en-US" dirty="0"/>
          </a:p>
        </p:txBody>
      </p:sp>
      <p:sp>
        <p:nvSpPr>
          <p:cNvPr id="39" name="TextBox 38"/>
          <p:cNvSpPr txBox="1"/>
          <p:nvPr/>
        </p:nvSpPr>
        <p:spPr>
          <a:xfrm>
            <a:off x="7772400" y="2971800"/>
            <a:ext cx="381000" cy="381000"/>
          </a:xfrm>
          <a:prstGeom prst="rect">
            <a:avLst/>
          </a:prstGeom>
          <a:noFill/>
        </p:spPr>
        <p:txBody>
          <a:bodyPr wrap="square" rtlCol="0">
            <a:spAutoFit/>
          </a:bodyPr>
          <a:lstStyle/>
          <a:p>
            <a:r>
              <a:rPr lang="en-US" dirty="0" smtClean="0"/>
              <a:t>1</a:t>
            </a:r>
            <a:endParaRPr lang="en-US" dirty="0"/>
          </a:p>
        </p:txBody>
      </p:sp>
      <p:sp>
        <p:nvSpPr>
          <p:cNvPr id="40" name="TextBox 39"/>
          <p:cNvSpPr txBox="1"/>
          <p:nvPr/>
        </p:nvSpPr>
        <p:spPr>
          <a:xfrm>
            <a:off x="7162800" y="2362200"/>
            <a:ext cx="301686" cy="369332"/>
          </a:xfrm>
          <a:prstGeom prst="rect">
            <a:avLst/>
          </a:prstGeom>
          <a:noFill/>
        </p:spPr>
        <p:txBody>
          <a:bodyPr wrap="none" rtlCol="0">
            <a:spAutoFit/>
          </a:bodyPr>
          <a:lstStyle/>
          <a:p>
            <a:r>
              <a:rPr lang="en-US" dirty="0" smtClean="0"/>
              <a:t>5</a:t>
            </a:r>
            <a:endParaRPr lang="en-US" dirty="0"/>
          </a:p>
        </p:txBody>
      </p:sp>
      <p:sp>
        <p:nvSpPr>
          <p:cNvPr id="41" name="TextBox 40"/>
          <p:cNvSpPr txBox="1"/>
          <p:nvPr/>
        </p:nvSpPr>
        <p:spPr>
          <a:xfrm>
            <a:off x="7086600" y="2895600"/>
            <a:ext cx="301686" cy="369332"/>
          </a:xfrm>
          <a:prstGeom prst="rect">
            <a:avLst/>
          </a:prstGeom>
          <a:noFill/>
        </p:spPr>
        <p:txBody>
          <a:bodyPr wrap="none" rtlCol="0">
            <a:spAutoFit/>
          </a:bodyPr>
          <a:lstStyle/>
          <a:p>
            <a:r>
              <a:rPr lang="en-US" dirty="0" smtClean="0"/>
              <a:t>2</a:t>
            </a:r>
            <a:endParaRPr lang="en-US" dirty="0"/>
          </a:p>
        </p:txBody>
      </p:sp>
      <p:sp>
        <p:nvSpPr>
          <p:cNvPr id="42" name="TextBox 41"/>
          <p:cNvSpPr txBox="1"/>
          <p:nvPr/>
        </p:nvSpPr>
        <p:spPr>
          <a:xfrm>
            <a:off x="7620000" y="2514600"/>
            <a:ext cx="301686" cy="369332"/>
          </a:xfrm>
          <a:prstGeom prst="rect">
            <a:avLst/>
          </a:prstGeom>
          <a:noFill/>
        </p:spPr>
        <p:txBody>
          <a:bodyPr wrap="none" rtlCol="0">
            <a:spAutoFit/>
          </a:bodyPr>
          <a:lstStyle/>
          <a:p>
            <a:r>
              <a:rPr lang="en-US" dirty="0" smtClean="0"/>
              <a:t>3</a:t>
            </a:r>
            <a:endParaRPr lang="en-US" dirty="0"/>
          </a:p>
        </p:txBody>
      </p:sp>
      <p:sp>
        <p:nvSpPr>
          <p:cNvPr id="43" name="TextBox 42"/>
          <p:cNvSpPr txBox="1"/>
          <p:nvPr/>
        </p:nvSpPr>
        <p:spPr>
          <a:xfrm>
            <a:off x="7315200" y="3440668"/>
            <a:ext cx="301686" cy="369332"/>
          </a:xfrm>
          <a:prstGeom prst="rect">
            <a:avLst/>
          </a:prstGeom>
          <a:noFill/>
        </p:spPr>
        <p:txBody>
          <a:bodyPr wrap="none" rtlCol="0">
            <a:spAutoFit/>
          </a:bodyPr>
          <a:lstStyle/>
          <a:p>
            <a:r>
              <a:rPr lang="en-US" dirty="0" smtClean="0"/>
              <a:t>4</a:t>
            </a:r>
            <a:endParaRPr lang="en-US" dirty="0"/>
          </a:p>
        </p:txBody>
      </p:sp>
      <p:sp>
        <p:nvSpPr>
          <p:cNvPr id="44" name="TextBox 43"/>
          <p:cNvSpPr txBox="1"/>
          <p:nvPr/>
        </p:nvSpPr>
        <p:spPr>
          <a:xfrm>
            <a:off x="7010400" y="3810000"/>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7696200" y="3810000"/>
            <a:ext cx="301686" cy="369332"/>
          </a:xfrm>
          <a:prstGeom prst="rect">
            <a:avLst/>
          </a:prstGeom>
          <a:noFill/>
        </p:spPr>
        <p:txBody>
          <a:bodyPr wrap="none" rtlCol="0">
            <a:spAutoFit/>
          </a:bodyPr>
          <a:lstStyle/>
          <a:p>
            <a:r>
              <a:rPr lang="en-US" dirty="0" smtClean="0"/>
              <a:t>7</a:t>
            </a:r>
            <a:endParaRPr lang="en-US" dirty="0"/>
          </a:p>
        </p:txBody>
      </p:sp>
      <p:sp>
        <p:nvSpPr>
          <p:cNvPr id="46" name="TextBox 45"/>
          <p:cNvSpPr txBox="1"/>
          <p:nvPr/>
        </p:nvSpPr>
        <p:spPr>
          <a:xfrm>
            <a:off x="1816226" y="5257800"/>
            <a:ext cx="1692836" cy="400110"/>
          </a:xfrm>
          <a:prstGeom prst="rect">
            <a:avLst/>
          </a:prstGeom>
          <a:noFill/>
        </p:spPr>
        <p:txBody>
          <a:bodyPr wrap="none" rtlCol="0">
            <a:spAutoFit/>
          </a:bodyPr>
          <a:lstStyle/>
          <a:p>
            <a:r>
              <a:rPr lang="en-US" sz="2000" dirty="0" smtClean="0"/>
              <a:t>Stateless Bean</a:t>
            </a:r>
            <a:endParaRPr lang="en-US" sz="2000" dirty="0"/>
          </a:p>
        </p:txBody>
      </p:sp>
      <p:sp>
        <p:nvSpPr>
          <p:cNvPr id="47" name="TextBox 46"/>
          <p:cNvSpPr txBox="1"/>
          <p:nvPr/>
        </p:nvSpPr>
        <p:spPr>
          <a:xfrm>
            <a:off x="6569070" y="5193268"/>
            <a:ext cx="1573572" cy="400110"/>
          </a:xfrm>
          <a:prstGeom prst="rect">
            <a:avLst/>
          </a:prstGeom>
          <a:noFill/>
        </p:spPr>
        <p:txBody>
          <a:bodyPr wrap="none" rtlCol="0">
            <a:spAutoFit/>
          </a:bodyPr>
          <a:lstStyle/>
          <a:p>
            <a:r>
              <a:rPr lang="en-US" sz="2000" dirty="0" err="1" smtClean="0"/>
              <a:t>Stateful</a:t>
            </a:r>
            <a:r>
              <a:rPr lang="en-US" sz="2000" dirty="0" smtClean="0"/>
              <a:t> Bean</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Message-driven Bean</a:t>
            </a:r>
            <a:endParaRPr lang="en-US" dirty="0"/>
          </a:p>
        </p:txBody>
      </p:sp>
      <p:sp>
        <p:nvSpPr>
          <p:cNvPr id="3" name="Content Placeholder 2"/>
          <p:cNvSpPr>
            <a:spLocks noGrp="1"/>
          </p:cNvSpPr>
          <p:nvPr>
            <p:ph idx="1"/>
          </p:nvPr>
        </p:nvSpPr>
        <p:spPr/>
        <p:txBody>
          <a:bodyPr/>
          <a:lstStyle/>
          <a:p>
            <a:r>
              <a:rPr lang="en-US" dirty="0" smtClean="0"/>
              <a:t>Realize the concept of messaging</a:t>
            </a:r>
          </a:p>
          <a:p>
            <a:r>
              <a:rPr lang="en-US" dirty="0" smtClean="0"/>
              <a:t>The motivation of messaging</a:t>
            </a:r>
          </a:p>
          <a:p>
            <a:pPr lvl="1"/>
            <a:r>
              <a:rPr lang="en-US" dirty="0" smtClean="0"/>
              <a:t>Asynchrony: clients do not have to wait why server is processing</a:t>
            </a:r>
          </a:p>
          <a:p>
            <a:pPr lvl="1"/>
            <a:r>
              <a:rPr lang="en-US" dirty="0" smtClean="0"/>
              <a:t>Decouple: client do not have to know the server</a:t>
            </a:r>
          </a:p>
          <a:p>
            <a:pPr lvl="1"/>
            <a:r>
              <a:rPr lang="en-US" dirty="0" smtClean="0"/>
              <a:t>Reliability: if server crashes, client might receive the result a bit late, but the invocation is still successful </a:t>
            </a:r>
          </a:p>
          <a:p>
            <a:pPr lvl="1"/>
            <a:r>
              <a:rPr lang="en-US" dirty="0" smtClean="0"/>
              <a:t>Multiple senders and receivers</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style</a:t>
            </a:r>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35</a:t>
            </a:fld>
            <a:endParaRPr lang="en-US"/>
          </a:p>
        </p:txBody>
      </p:sp>
      <p:grpSp>
        <p:nvGrpSpPr>
          <p:cNvPr id="32" name="Group 31"/>
          <p:cNvGrpSpPr/>
          <p:nvPr/>
        </p:nvGrpSpPr>
        <p:grpSpPr>
          <a:xfrm>
            <a:off x="990600" y="1752600"/>
            <a:ext cx="6858000" cy="1752600"/>
            <a:chOff x="990600" y="1905000"/>
            <a:chExt cx="6858000" cy="1752600"/>
          </a:xfrm>
        </p:grpSpPr>
        <p:sp>
          <p:nvSpPr>
            <p:cNvPr id="7" name="Rounded Rectangle 6"/>
            <p:cNvSpPr/>
            <p:nvPr/>
          </p:nvSpPr>
          <p:spPr>
            <a:xfrm>
              <a:off x="990600" y="19050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 1</a:t>
              </a:r>
              <a:endParaRPr lang="en-US" dirty="0"/>
            </a:p>
          </p:txBody>
        </p:sp>
        <p:sp>
          <p:nvSpPr>
            <p:cNvPr id="9" name="Rounded Rectangle 8"/>
            <p:cNvSpPr/>
            <p:nvPr/>
          </p:nvSpPr>
          <p:spPr>
            <a:xfrm>
              <a:off x="990600" y="28956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 2</a:t>
              </a:r>
              <a:endParaRPr lang="en-US" dirty="0"/>
            </a:p>
          </p:txBody>
        </p:sp>
        <p:sp>
          <p:nvSpPr>
            <p:cNvPr id="10" name="Rectangle 9"/>
            <p:cNvSpPr/>
            <p:nvPr/>
          </p:nvSpPr>
          <p:spPr>
            <a:xfrm>
              <a:off x="3505200" y="2362200"/>
              <a:ext cx="1752600" cy="762000"/>
            </a:xfrm>
            <a:prstGeom prst="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Topic</a:t>
              </a:r>
              <a:endParaRPr lang="en-US" dirty="0"/>
            </a:p>
          </p:txBody>
        </p:sp>
        <p:sp>
          <p:nvSpPr>
            <p:cNvPr id="11" name="Rounded Rectangle 10"/>
            <p:cNvSpPr/>
            <p:nvPr/>
          </p:nvSpPr>
          <p:spPr>
            <a:xfrm>
              <a:off x="6400800" y="19050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1</a:t>
              </a:r>
              <a:endParaRPr lang="en-US" dirty="0"/>
            </a:p>
          </p:txBody>
        </p:sp>
        <p:sp>
          <p:nvSpPr>
            <p:cNvPr id="12" name="Rounded Rectangle 11"/>
            <p:cNvSpPr/>
            <p:nvPr/>
          </p:nvSpPr>
          <p:spPr>
            <a:xfrm>
              <a:off x="6400800" y="28956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2</a:t>
              </a:r>
              <a:endParaRPr lang="en-US" dirty="0"/>
            </a:p>
          </p:txBody>
        </p:sp>
        <p:cxnSp>
          <p:nvCxnSpPr>
            <p:cNvPr id="14" name="Straight Arrow Connector 13"/>
            <p:cNvCxnSpPr>
              <a:stCxn id="7" idx="3"/>
            </p:cNvCxnSpPr>
            <p:nvPr/>
          </p:nvCxnSpPr>
          <p:spPr>
            <a:xfrm>
              <a:off x="2438400" y="2286000"/>
              <a:ext cx="10668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flipV="1">
              <a:off x="2438400" y="2895600"/>
              <a:ext cx="1066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1"/>
            </p:cNvCxnSpPr>
            <p:nvPr/>
          </p:nvCxnSpPr>
          <p:spPr>
            <a:xfrm flipV="1">
              <a:off x="5257800" y="2286000"/>
              <a:ext cx="11430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1"/>
            </p:cNvCxnSpPr>
            <p:nvPr/>
          </p:nvCxnSpPr>
          <p:spPr>
            <a:xfrm>
              <a:off x="5257800" y="2895600"/>
              <a:ext cx="11430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990600" y="4343400"/>
            <a:ext cx="6858000" cy="1752600"/>
            <a:chOff x="990600" y="4343400"/>
            <a:chExt cx="6858000" cy="1752600"/>
          </a:xfrm>
        </p:grpSpPr>
        <p:sp>
          <p:nvSpPr>
            <p:cNvPr id="22" name="Rounded Rectangle 21"/>
            <p:cNvSpPr/>
            <p:nvPr/>
          </p:nvSpPr>
          <p:spPr>
            <a:xfrm>
              <a:off x="990600" y="43434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 1</a:t>
              </a:r>
              <a:endParaRPr lang="en-US" dirty="0"/>
            </a:p>
          </p:txBody>
        </p:sp>
        <p:sp>
          <p:nvSpPr>
            <p:cNvPr id="23" name="Rounded Rectangle 22"/>
            <p:cNvSpPr/>
            <p:nvPr/>
          </p:nvSpPr>
          <p:spPr>
            <a:xfrm>
              <a:off x="990600" y="53340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 2</a:t>
              </a:r>
              <a:endParaRPr lang="en-US" dirty="0"/>
            </a:p>
          </p:txBody>
        </p:sp>
        <p:sp>
          <p:nvSpPr>
            <p:cNvPr id="24" name="Rectangle 23"/>
            <p:cNvSpPr/>
            <p:nvPr/>
          </p:nvSpPr>
          <p:spPr>
            <a:xfrm>
              <a:off x="3505200" y="4800600"/>
              <a:ext cx="1752600" cy="762000"/>
            </a:xfrm>
            <a:prstGeom prst="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26" name="Rounded Rectangle 25"/>
            <p:cNvSpPr/>
            <p:nvPr/>
          </p:nvSpPr>
          <p:spPr>
            <a:xfrm>
              <a:off x="6400800" y="48006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cxnSp>
          <p:nvCxnSpPr>
            <p:cNvPr id="27" name="Straight Arrow Connector 26"/>
            <p:cNvCxnSpPr>
              <a:stCxn id="22" idx="3"/>
            </p:cNvCxnSpPr>
            <p:nvPr/>
          </p:nvCxnSpPr>
          <p:spPr>
            <a:xfrm>
              <a:off x="2438400" y="4724400"/>
              <a:ext cx="10668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3"/>
            </p:cNvCxnSpPr>
            <p:nvPr/>
          </p:nvCxnSpPr>
          <p:spPr>
            <a:xfrm flipV="1">
              <a:off x="2438400" y="5334000"/>
              <a:ext cx="1066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257800" y="5181600"/>
              <a:ext cx="1143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914400" y="1143000"/>
            <a:ext cx="2416174" cy="461665"/>
          </a:xfrm>
          <a:prstGeom prst="rect">
            <a:avLst/>
          </a:prstGeom>
          <a:noFill/>
        </p:spPr>
        <p:txBody>
          <a:bodyPr wrap="none" rtlCol="0">
            <a:spAutoFit/>
          </a:bodyPr>
          <a:lstStyle/>
          <a:p>
            <a:r>
              <a:rPr lang="en-US" sz="2400" dirty="0" smtClean="0"/>
              <a:t>Publish/Subscribe</a:t>
            </a:r>
            <a:endParaRPr lang="en-US" sz="2400" dirty="0"/>
          </a:p>
        </p:txBody>
      </p:sp>
      <p:sp>
        <p:nvSpPr>
          <p:cNvPr id="35" name="TextBox 34"/>
          <p:cNvSpPr txBox="1"/>
          <p:nvPr/>
        </p:nvSpPr>
        <p:spPr>
          <a:xfrm>
            <a:off x="914400" y="3805535"/>
            <a:ext cx="1928477" cy="461665"/>
          </a:xfrm>
          <a:prstGeom prst="rect">
            <a:avLst/>
          </a:prstGeom>
          <a:noFill/>
        </p:spPr>
        <p:txBody>
          <a:bodyPr wrap="none" rtlCol="0">
            <a:spAutoFit/>
          </a:bodyPr>
          <a:lstStyle/>
          <a:p>
            <a:r>
              <a:rPr lang="en-US" sz="2400" dirty="0" smtClean="0"/>
              <a:t>Point-to-Point</a:t>
            </a: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C:\Documents and Settings\Duc\Local Settings\Temporary Internet Files\Content.IE5\SY3ZUB94\MC900441902[1].wmf"/>
          <p:cNvPicPr>
            <a:picLocks noChangeAspect="1" noChangeArrowheads="1"/>
          </p:cNvPicPr>
          <p:nvPr/>
        </p:nvPicPr>
        <p:blipFill>
          <a:blip r:embed="rId2" cstate="print"/>
          <a:srcRect/>
          <a:stretch>
            <a:fillRect/>
          </a:stretch>
        </p:blipFill>
        <p:spPr bwMode="auto">
          <a:xfrm>
            <a:off x="3811587" y="2530475"/>
            <a:ext cx="1520825" cy="1797050"/>
          </a:xfrm>
          <a:prstGeom prst="rect">
            <a:avLst/>
          </a:prstGeom>
          <a:noFill/>
        </p:spPr>
      </p:pic>
      <p:sp>
        <p:nvSpPr>
          <p:cNvPr id="5" name="Slide Number Placeholder 4"/>
          <p:cNvSpPr>
            <a:spLocks noGrp="1"/>
          </p:cNvSpPr>
          <p:nvPr>
            <p:ph type="sldNum" sz="quarter" idx="12"/>
          </p:nvPr>
        </p:nvSpPr>
        <p:spPr/>
        <p:txBody>
          <a:bodyPr/>
          <a:lstStyle/>
          <a:p>
            <a:fld id="{34C3FF03-423E-4E1E-A9CC-30704DA9EF30}"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OMG</a:t>
            </a:r>
            <a:endParaRPr lang="en-US"/>
          </a:p>
        </p:txBody>
      </p:sp>
      <p:sp>
        <p:nvSpPr>
          <p:cNvPr id="3" name="Content Placeholder 2"/>
          <p:cNvSpPr>
            <a:spLocks noGrp="1"/>
          </p:cNvSpPr>
          <p:nvPr>
            <p:ph idx="1"/>
          </p:nvPr>
        </p:nvSpPr>
        <p:spPr/>
        <p:txBody>
          <a:bodyPr/>
          <a:lstStyle/>
          <a:p>
            <a:r>
              <a:rPr lang="en-US" smtClean="0"/>
              <a:t>Object Management Group</a:t>
            </a:r>
          </a:p>
          <a:p>
            <a:r>
              <a:rPr lang="en-US" smtClean="0"/>
              <a:t>A group of vendors who jointly developed a common way to interact with distributed objects</a:t>
            </a:r>
          </a:p>
          <a:p>
            <a:r>
              <a:rPr lang="en-US" smtClean="0"/>
              <a:t>Founded: 1989 by twelve commercial vendors: IBM, BNR Europe Ltd., Expersoft Corp., ICL plc, Iona Technologies Ltd., DEC, Hewlett-Packard, HyperDesk Corp., NCR,…</a:t>
            </a:r>
          </a:p>
          <a:p>
            <a:r>
              <a:rPr lang="en-US" smtClean="0"/>
              <a:t>More than 800 members now</a:t>
            </a:r>
          </a:p>
          <a:p>
            <a:pPr>
              <a:buNone/>
            </a:pPr>
            <a:endParaRPr lang="en-US" smtClean="0"/>
          </a:p>
        </p:txBody>
      </p:sp>
      <p:pic>
        <p:nvPicPr>
          <p:cNvPr id="4" name="Picture 3" descr="OMGlogo.jpg"/>
          <p:cNvPicPr>
            <a:picLocks noChangeAspect="1"/>
          </p:cNvPicPr>
          <p:nvPr/>
        </p:nvPicPr>
        <p:blipFill>
          <a:blip r:embed="rId2" cstate="print"/>
          <a:stretch>
            <a:fillRect/>
          </a:stretch>
        </p:blipFill>
        <p:spPr>
          <a:xfrm>
            <a:off x="6516216" y="891491"/>
            <a:ext cx="2263611" cy="1013509"/>
          </a:xfrm>
          <a:prstGeom prst="rect">
            <a:avLst/>
          </a:prstGeom>
        </p:spPr>
      </p:pic>
      <p:sp>
        <p:nvSpPr>
          <p:cNvPr id="5" name="Slide Number Placeholder 4"/>
          <p:cNvSpPr>
            <a:spLocks noGrp="1"/>
          </p:cNvSpPr>
          <p:nvPr>
            <p:ph type="sldNum" sz="quarter" idx="12"/>
          </p:nvPr>
        </p:nvSpPr>
        <p:spPr/>
        <p:txBody>
          <a:bodyPr/>
          <a:lstStyle/>
          <a:p>
            <a:fld id="{1FB378B0-7343-4CF4-A423-BA8485B438E1}"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a:t>
            </a:r>
            <a:endParaRPr lang="en-US" dirty="0"/>
          </a:p>
        </p:txBody>
      </p:sp>
      <p:sp>
        <p:nvSpPr>
          <p:cNvPr id="3" name="Content Placeholder 2"/>
          <p:cNvSpPr>
            <a:spLocks noGrp="1"/>
          </p:cNvSpPr>
          <p:nvPr>
            <p:ph idx="1"/>
          </p:nvPr>
        </p:nvSpPr>
        <p:spPr/>
        <p:txBody>
          <a:bodyPr/>
          <a:lstStyle/>
          <a:p>
            <a:r>
              <a:rPr lang="en-US" dirty="0" smtClean="0"/>
              <a:t>CORBA: Common </a:t>
            </a:r>
            <a:r>
              <a:rPr lang="en-US" i="1" dirty="0" smtClean="0"/>
              <a:t>Object Request Broker </a:t>
            </a:r>
            <a:r>
              <a:rPr lang="en-US" dirty="0" smtClean="0"/>
              <a:t>Architecture</a:t>
            </a:r>
          </a:p>
          <a:p>
            <a:r>
              <a:rPr lang="en-US" dirty="0" smtClean="0"/>
              <a:t>A standard developed by OMG for distributed objects programming (a specification, not a programming language)</a:t>
            </a:r>
          </a:p>
          <a:p>
            <a:r>
              <a:rPr lang="en-US" dirty="0" smtClean="0"/>
              <a:t>CORBA is based on Object Management Architecture (OMA)</a:t>
            </a:r>
          </a:p>
          <a:p>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Request Broker</a:t>
            </a:r>
            <a:endParaRPr lang="en-US" dirty="0"/>
          </a:p>
        </p:txBody>
      </p:sp>
      <p:sp>
        <p:nvSpPr>
          <p:cNvPr id="3" name="Content Placeholder 2"/>
          <p:cNvSpPr>
            <a:spLocks noGrp="1"/>
          </p:cNvSpPr>
          <p:nvPr>
            <p:ph idx="1"/>
          </p:nvPr>
        </p:nvSpPr>
        <p:spPr/>
        <p:txBody>
          <a:bodyPr/>
          <a:lstStyle/>
          <a:p>
            <a:r>
              <a:rPr lang="en-US" dirty="0" smtClean="0"/>
              <a:t>The software that implemented </a:t>
            </a:r>
            <a:r>
              <a:rPr lang="en-US" smtClean="0"/>
              <a:t>CORBA </a:t>
            </a:r>
            <a:r>
              <a:rPr lang="en-US" smtClean="0"/>
              <a:t>specification</a:t>
            </a:r>
          </a:p>
          <a:p>
            <a:r>
              <a:rPr lang="en-US" smtClean="0"/>
              <a:t>A complex RPC middleware</a:t>
            </a:r>
            <a:endParaRPr lang="en-US" dirty="0" smtClean="0"/>
          </a:p>
          <a:p>
            <a:r>
              <a:rPr lang="en-US" dirty="0" smtClean="0"/>
              <a:t>The heart of CORBA, responsible for</a:t>
            </a:r>
          </a:p>
          <a:p>
            <a:pPr lvl="1"/>
            <a:r>
              <a:rPr lang="en-US" dirty="0" smtClean="0"/>
              <a:t>Finding object implementation for the request</a:t>
            </a:r>
          </a:p>
          <a:p>
            <a:pPr lvl="1"/>
            <a:r>
              <a:rPr lang="en-US" dirty="0" smtClean="0"/>
              <a:t>Prepare object implementation to receive the request</a:t>
            </a:r>
          </a:p>
          <a:p>
            <a:pPr lvl="1"/>
            <a:r>
              <a:rPr lang="en-US" dirty="0" smtClean="0"/>
              <a:t>Communicate the data make up the request</a:t>
            </a:r>
          </a:p>
          <a:p>
            <a:r>
              <a:rPr lang="en-US" dirty="0" smtClean="0"/>
              <a:t>Products: </a:t>
            </a:r>
            <a:r>
              <a:rPr lang="en-US" dirty="0" err="1" smtClean="0"/>
              <a:t>VisiBroker</a:t>
            </a:r>
            <a:r>
              <a:rPr lang="en-US" dirty="0" smtClean="0"/>
              <a:t>, ORBIX, </a:t>
            </a:r>
            <a:r>
              <a:rPr lang="en-US" dirty="0" err="1" smtClean="0"/>
              <a:t>JavaIDL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34C3FF03-423E-4E1E-A9CC-30704DA9EF30}" type="slidenum">
              <a:rPr lang="en-US" smtClean="0"/>
              <a:pPr/>
              <a:t>6</a:t>
            </a:fld>
            <a:endParaRPr lang="en-US"/>
          </a:p>
        </p:txBody>
      </p:sp>
    </p:spTree>
    <p:extLst>
      <p:ext uri="{BB962C8B-B14F-4D97-AF65-F5344CB8AC3E}">
        <p14:creationId xmlns:p14="http://schemas.microsoft.com/office/powerpoint/2010/main" val="3000577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mtClean="0"/>
              <a:t>CORBA allows applications to communicate</a:t>
            </a:r>
          </a:p>
          <a:p>
            <a:pPr lvl="1"/>
            <a:r>
              <a:rPr lang="en-US" smtClean="0"/>
              <a:t>On </a:t>
            </a:r>
            <a:r>
              <a:rPr lang="en-US"/>
              <a:t>different computers, for example, across a network</a:t>
            </a:r>
            <a:r>
              <a:rPr lang="en-US"/>
              <a:t>. </a:t>
            </a:r>
            <a:endParaRPr lang="en-US" smtClean="0"/>
          </a:p>
          <a:p>
            <a:pPr lvl="1"/>
            <a:r>
              <a:rPr lang="en-US" smtClean="0"/>
              <a:t>On </a:t>
            </a:r>
            <a:r>
              <a:rPr lang="en-US"/>
              <a:t>different operating systems. CORBA products are available for many operating systems, including Windows, UNIX, IBM mainframes and embedded </a:t>
            </a:r>
            <a:r>
              <a:rPr lang="en-US"/>
              <a:t>systems</a:t>
            </a:r>
            <a:r>
              <a:rPr lang="en-US" smtClean="0"/>
              <a:t>.</a:t>
            </a:r>
          </a:p>
          <a:p>
            <a:pPr lvl="1"/>
            <a:r>
              <a:rPr lang="en-US" smtClean="0"/>
              <a:t>On </a:t>
            </a:r>
            <a:r>
              <a:rPr lang="en-US"/>
              <a:t>different CPU types, for example, Intel, SPARC, PowerPC, bigendian or little-endian, and different word sizes, for example, 32-bit and 64-bit </a:t>
            </a:r>
            <a:r>
              <a:rPr lang="en-US"/>
              <a:t>CPUs</a:t>
            </a:r>
            <a:r>
              <a:rPr lang="en-US" smtClean="0"/>
              <a:t>.</a:t>
            </a:r>
          </a:p>
          <a:p>
            <a:pPr lvl="1"/>
            <a:r>
              <a:rPr lang="en-US" smtClean="0"/>
              <a:t>Implemented </a:t>
            </a:r>
            <a:r>
              <a:rPr lang="en-US"/>
              <a:t>with different programming languages, such as, C, C++, Java, Smalltalk, Ada, COBOL, PL/I, LISP, Python </a:t>
            </a:r>
            <a:r>
              <a:rPr lang="en-US"/>
              <a:t>and </a:t>
            </a:r>
            <a:r>
              <a:rPr lang="en-US" smtClean="0"/>
              <a:t>IDLScript</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7</a:t>
            </a:fld>
            <a:endParaRPr lang="en-US"/>
          </a:p>
        </p:txBody>
      </p:sp>
    </p:spTree>
    <p:extLst>
      <p:ext uri="{BB962C8B-B14F-4D97-AF65-F5344CB8AC3E}">
        <p14:creationId xmlns:p14="http://schemas.microsoft.com/office/powerpoint/2010/main" val="361285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Interface Definition Language</a:t>
            </a:r>
            <a:endParaRPr lang="en-US"/>
          </a:p>
        </p:txBody>
      </p:sp>
      <p:sp>
        <p:nvSpPr>
          <p:cNvPr id="3" name="Content Placeholder 2"/>
          <p:cNvSpPr>
            <a:spLocks noGrp="1"/>
          </p:cNvSpPr>
          <p:nvPr>
            <p:ph idx="1"/>
          </p:nvPr>
        </p:nvSpPr>
        <p:spPr/>
        <p:txBody>
          <a:bodyPr/>
          <a:lstStyle/>
          <a:p>
            <a:r>
              <a:rPr lang="en-US" smtClean="0"/>
              <a:t>IDL</a:t>
            </a:r>
          </a:p>
          <a:p>
            <a:r>
              <a:rPr lang="en-US" smtClean="0"/>
              <a:t>IDL defines API of object</a:t>
            </a:r>
          </a:p>
          <a:p>
            <a:r>
              <a:rPr lang="en-US" smtClean="0"/>
              <a:t>IDL supports multiple inheritance</a:t>
            </a:r>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8</a:t>
            </a:fld>
            <a:endParaRPr lang="en-US"/>
          </a:p>
        </p:txBody>
      </p:sp>
      <p:pic>
        <p:nvPicPr>
          <p:cNvPr id="5" name="Picture 4"/>
          <p:cNvPicPr>
            <a:picLocks noChangeAspect="1"/>
          </p:cNvPicPr>
          <p:nvPr/>
        </p:nvPicPr>
        <p:blipFill>
          <a:blip r:embed="rId2"/>
          <a:stretch>
            <a:fillRect/>
          </a:stretch>
        </p:blipFill>
        <p:spPr>
          <a:xfrm>
            <a:off x="1828800" y="3006239"/>
            <a:ext cx="5872162" cy="3244964"/>
          </a:xfrm>
          <a:prstGeom prst="rect">
            <a:avLst/>
          </a:prstGeom>
        </p:spPr>
      </p:pic>
    </p:spTree>
    <p:extLst>
      <p:ext uri="{BB962C8B-B14F-4D97-AF65-F5344CB8AC3E}">
        <p14:creationId xmlns:p14="http://schemas.microsoft.com/office/powerpoint/2010/main" val="314531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Interface Definition Language</a:t>
            </a:r>
          </a:p>
        </p:txBody>
      </p:sp>
      <p:sp>
        <p:nvSpPr>
          <p:cNvPr id="3" name="Content Placeholder 2"/>
          <p:cNvSpPr>
            <a:spLocks noGrp="1"/>
          </p:cNvSpPr>
          <p:nvPr>
            <p:ph idx="1"/>
          </p:nvPr>
        </p:nvSpPr>
        <p:spPr/>
        <p:txBody>
          <a:bodyPr/>
          <a:lstStyle/>
          <a:p>
            <a:r>
              <a:rPr lang="en-US" smtClean="0"/>
              <a:t>IDL compiler: translate an IDL to language-specific stubs and skeletons</a:t>
            </a:r>
          </a:p>
          <a:p>
            <a:r>
              <a:rPr lang="en-US" smtClean="0"/>
              <a:t>CORBA provides mappings from IDL to specific programming languages (such as C++, Java, Python,…)</a:t>
            </a:r>
          </a:p>
          <a:p>
            <a:endParaRPr lang="en-US"/>
          </a:p>
        </p:txBody>
      </p:sp>
      <p:sp>
        <p:nvSpPr>
          <p:cNvPr id="4" name="Slide Number Placeholder 3"/>
          <p:cNvSpPr>
            <a:spLocks noGrp="1"/>
          </p:cNvSpPr>
          <p:nvPr>
            <p:ph type="sldNum" sz="quarter" idx="12"/>
          </p:nvPr>
        </p:nvSpPr>
        <p:spPr/>
        <p:txBody>
          <a:bodyPr/>
          <a:lstStyle/>
          <a:p>
            <a:fld id="{34C3FF03-423E-4E1E-A9CC-30704DA9EF30}" type="slidenum">
              <a:rPr lang="en-US" smtClean="0"/>
              <a:pPr/>
              <a:t>9</a:t>
            </a:fld>
            <a:endParaRPr lang="en-US"/>
          </a:p>
        </p:txBody>
      </p:sp>
    </p:spTree>
    <p:extLst>
      <p:ext uri="{BB962C8B-B14F-4D97-AF65-F5344CB8AC3E}">
        <p14:creationId xmlns:p14="http://schemas.microsoft.com/office/powerpoint/2010/main" val="2652593840"/>
      </p:ext>
    </p:extLst>
  </p:cSld>
  <p:clrMapOvr>
    <a:masterClrMapping/>
  </p:clrMapOvr>
</p:sld>
</file>

<file path=ppt/theme/theme1.xml><?xml version="1.0" encoding="utf-8"?>
<a:theme xmlns:a="http://schemas.openxmlformats.org/drawingml/2006/main" name="v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vTemplate 1</Template>
  <TotalTime>12939</TotalTime>
  <Words>1405</Words>
  <Application>Microsoft Office PowerPoint</Application>
  <PresentationFormat>On-screen Show (4:3)</PresentationFormat>
  <Paragraphs>205</Paragraphs>
  <Slides>36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vTemplate 1</vt:lpstr>
      <vt:lpstr>CORBA - EJB</vt:lpstr>
      <vt:lpstr>Contents</vt:lpstr>
      <vt:lpstr>The needs</vt:lpstr>
      <vt:lpstr>OMG</vt:lpstr>
      <vt:lpstr>CORBA</vt:lpstr>
      <vt:lpstr>Object Request Broker</vt:lpstr>
      <vt:lpstr>PowerPoint Presentation</vt:lpstr>
      <vt:lpstr>Interface Definition Language</vt:lpstr>
      <vt:lpstr>Interface Definition Language</vt:lpstr>
      <vt:lpstr>PowerPoint Presentation</vt:lpstr>
      <vt:lpstr>Dynamic Invocation</vt:lpstr>
      <vt:lpstr>Object Adapter</vt:lpstr>
      <vt:lpstr>CORBA</vt:lpstr>
      <vt:lpstr>Object Management Architecture</vt:lpstr>
      <vt:lpstr>Java Enterprise Edition</vt:lpstr>
      <vt:lpstr>Java EE Compatibility</vt:lpstr>
      <vt:lpstr>Distributed Multitiered Applications</vt:lpstr>
      <vt:lpstr>Java EE Components</vt:lpstr>
      <vt:lpstr>Java EE Clients</vt:lpstr>
      <vt:lpstr>Java EE Clients</vt:lpstr>
      <vt:lpstr>Java EE Server Communications</vt:lpstr>
      <vt:lpstr>Web Components</vt:lpstr>
      <vt:lpstr>PowerPoint Presentation</vt:lpstr>
      <vt:lpstr>Business Components</vt:lpstr>
      <vt:lpstr>Java EE Server and Containers</vt:lpstr>
      <vt:lpstr>Java EE Server and Containers</vt:lpstr>
      <vt:lpstr>Enterprise JavaBeans</vt:lpstr>
      <vt:lpstr>Why EJB?</vt:lpstr>
      <vt:lpstr>Type of EJBs</vt:lpstr>
      <vt:lpstr>EJB Architecture</vt:lpstr>
      <vt:lpstr>EJB Architecture</vt:lpstr>
      <vt:lpstr>Session Bean</vt:lpstr>
      <vt:lpstr>Stateless vs. Stateful </vt:lpstr>
      <vt:lpstr>Message-driven Bean</vt:lpstr>
      <vt:lpstr>Messaging style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hieuvd</dc:creator>
  <cp:lastModifiedBy>Hieu Vo</cp:lastModifiedBy>
  <cp:revision>189</cp:revision>
  <dcterms:created xsi:type="dcterms:W3CDTF">2011-08-29T06:23:04Z</dcterms:created>
  <dcterms:modified xsi:type="dcterms:W3CDTF">2019-02-27T08:51:51Z</dcterms:modified>
</cp:coreProperties>
</file>