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306" r:id="rId9"/>
    <p:sldId id="271" r:id="rId10"/>
    <p:sldId id="314" r:id="rId11"/>
    <p:sldId id="315" r:id="rId12"/>
    <p:sldId id="316" r:id="rId13"/>
    <p:sldId id="272" r:id="rId14"/>
    <p:sldId id="273" r:id="rId15"/>
    <p:sldId id="274" r:id="rId16"/>
    <p:sldId id="277" r:id="rId17"/>
    <p:sldId id="278" r:id="rId18"/>
    <p:sldId id="281" r:id="rId19"/>
    <p:sldId id="282" r:id="rId20"/>
    <p:sldId id="283" r:id="rId21"/>
    <p:sldId id="284" r:id="rId22"/>
    <p:sldId id="285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26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7" autoAdjust="0"/>
    <p:restoredTop sz="92153" autoAdjust="0"/>
  </p:normalViewPr>
  <p:slideViewPr>
    <p:cSldViewPr>
      <p:cViewPr varScale="1">
        <p:scale>
          <a:sx n="106" d="100"/>
          <a:sy n="106" d="100"/>
        </p:scale>
        <p:origin x="219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0EEC-75F7-4E67-A13B-3B64266E63B6}" type="datetimeFigureOut">
              <a:rPr lang="en-US" smtClean="0"/>
              <a:pPr/>
              <a:t>08-Apr-20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F61E-9F00-4AB3-AB9B-189081254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the issues</a:t>
            </a:r>
            <a:r>
              <a:rPr lang="en-US" baseline="0" dirty="0" smtClean="0"/>
              <a:t> of using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F61E-9F00-4AB3-AB9B-189081254F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</a:t>
            </a:r>
            <a:r>
              <a:rPr lang="en-US" baseline="0" dirty="0" smtClean="0"/>
              <a:t> link den web resource, dung PUBLIC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F61E-9F00-4AB3-AB9B-189081254F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CC3-FDDF-4FED-82F1-AA25B64C1C51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5DD2-44F7-47C8-93D9-1B210CEDA9E5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E816-DFEB-4D60-A80A-BE19A411029F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FF03-423E-4E1E-A9CC-30704DA9E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678" y="1447800"/>
            <a:ext cx="568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Service-oriented Architecture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274838"/>
            <a:ext cx="716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&lt;?xml version="1.0"?&gt;</a:t>
            </a:r>
          </a:p>
          <a:p>
            <a:r>
              <a:rPr lang="en-US" sz="2400" dirty="0" smtClean="0"/>
              <a:t>&lt;note&gt;</a:t>
            </a:r>
          </a:p>
          <a:p>
            <a:r>
              <a:rPr lang="en-US" sz="2400" dirty="0" smtClean="0"/>
              <a:t>    &lt;to&gt;</a:t>
            </a:r>
            <a:r>
              <a:rPr lang="en-US" sz="2400" b="1" dirty="0" err="1" smtClean="0"/>
              <a:t>Tove</a:t>
            </a:r>
            <a:r>
              <a:rPr lang="en-US" sz="2400" dirty="0" smtClean="0"/>
              <a:t>&lt;/to&gt;</a:t>
            </a:r>
          </a:p>
          <a:p>
            <a:r>
              <a:rPr lang="en-US" sz="2400" dirty="0" smtClean="0"/>
              <a:t>    &lt;from&gt;</a:t>
            </a:r>
            <a:r>
              <a:rPr lang="en-US" sz="2400" b="1" dirty="0" err="1" smtClean="0"/>
              <a:t>Jani</a:t>
            </a:r>
            <a:r>
              <a:rPr lang="en-US" sz="2400" dirty="0" smtClean="0"/>
              <a:t>&lt;/from&gt;</a:t>
            </a:r>
          </a:p>
          <a:p>
            <a:r>
              <a:rPr lang="en-US" sz="2400" dirty="0" smtClean="0"/>
              <a:t>    &lt;heading&gt;</a:t>
            </a:r>
            <a:r>
              <a:rPr lang="en-US" sz="2400" b="1" dirty="0" smtClean="0"/>
              <a:t>Reminder</a:t>
            </a:r>
            <a:r>
              <a:rPr lang="en-US" sz="2400" dirty="0" smtClean="0"/>
              <a:t>&lt;/heading&gt;</a:t>
            </a:r>
          </a:p>
          <a:p>
            <a:r>
              <a:rPr lang="en-US" sz="2400" dirty="0" smtClean="0"/>
              <a:t>    &lt;body&gt;</a:t>
            </a:r>
            <a:r>
              <a:rPr lang="en-US" sz="2400" b="1" dirty="0" smtClean="0"/>
              <a:t>Don't forget me this weekend!</a:t>
            </a:r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&lt;/note&gt;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 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XML elements must have a closing tag</a:t>
            </a:r>
          </a:p>
          <a:p>
            <a:r>
              <a:rPr lang="en-US" dirty="0" smtClean="0"/>
              <a:t>XML tags are case sensitive</a:t>
            </a:r>
          </a:p>
          <a:p>
            <a:r>
              <a:rPr lang="en-US" dirty="0" smtClean="0"/>
              <a:t>XML elements must be properly nested</a:t>
            </a:r>
          </a:p>
          <a:p>
            <a:r>
              <a:rPr lang="en-US" dirty="0" smtClean="0"/>
              <a:t>XML documents must have a root element</a:t>
            </a:r>
          </a:p>
          <a:p>
            <a:r>
              <a:rPr lang="en-US" dirty="0" smtClean="0"/>
              <a:t>XML attribute values must be quoted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Naming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elements must follow these naming rules:</a:t>
            </a:r>
          </a:p>
          <a:p>
            <a:pPr lvl="1"/>
            <a:r>
              <a:rPr lang="en-US" dirty="0" smtClean="0"/>
              <a:t>Names can contain letters, numbers, and other characters</a:t>
            </a:r>
          </a:p>
          <a:p>
            <a:pPr lvl="1"/>
            <a:r>
              <a:rPr lang="en-US" dirty="0" smtClean="0"/>
              <a:t>Names cannot start with a number or punctuation character</a:t>
            </a:r>
          </a:p>
          <a:p>
            <a:pPr lvl="1"/>
            <a:r>
              <a:rPr lang="en-US" dirty="0" smtClean="0"/>
              <a:t>Names cannot start with the letters xml (or XML, or Xml, etc)</a:t>
            </a:r>
          </a:p>
          <a:p>
            <a:pPr lvl="1"/>
            <a:r>
              <a:rPr lang="en-US" dirty="0" smtClean="0"/>
              <a:t>Names cannot contain spaces</a:t>
            </a:r>
          </a:p>
          <a:p>
            <a:r>
              <a:rPr lang="en-US" dirty="0" smtClean="0"/>
              <a:t>Any name can be used, no words are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two parts: XML declaration and Document type declaration (both are optional)</a:t>
            </a:r>
          </a:p>
          <a:p>
            <a:r>
              <a:rPr lang="en-US" dirty="0" smtClean="0"/>
              <a:t>XML declaration</a:t>
            </a:r>
          </a:p>
          <a:p>
            <a:pPr lvl="1"/>
            <a:r>
              <a:rPr lang="en-US" dirty="0" smtClean="0"/>
              <a:t>In the first line of the document</a:t>
            </a:r>
          </a:p>
          <a:p>
            <a:pPr lvl="1"/>
            <a:r>
              <a:rPr lang="en-US" dirty="0" smtClean="0"/>
              <a:t>&lt;?xml param1 param2 ?&gt;</a:t>
            </a:r>
          </a:p>
          <a:p>
            <a:pPr lvl="1"/>
            <a:r>
              <a:rPr lang="en-US" dirty="0" smtClean="0"/>
              <a:t>Specify: version, encoding, standalone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4650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Define entities or default values</a:t>
            </a:r>
          </a:p>
          <a:p>
            <a:pPr lvl="1"/>
            <a:r>
              <a:rPr lang="en-US" dirty="0" smtClean="0"/>
              <a:t>Validate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3429000"/>
            <a:ext cx="50292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&lt;!DOCTYPE element DTD identifies[</a:t>
            </a:r>
          </a:p>
          <a:p>
            <a:pPr lvl="1">
              <a:buNone/>
            </a:pPr>
            <a:r>
              <a:rPr lang="en-US" sz="2400" dirty="0" smtClean="0"/>
              <a:t>declaration 1</a:t>
            </a:r>
          </a:p>
          <a:p>
            <a:pPr lvl="1">
              <a:buNone/>
            </a:pPr>
            <a:r>
              <a:rPr lang="en-US" sz="2400" dirty="0" smtClean="0"/>
              <a:t>declaration 2</a:t>
            </a:r>
          </a:p>
          <a:p>
            <a:pPr>
              <a:buNone/>
            </a:pP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03439"/>
          </a:xfrm>
        </p:spPr>
        <p:txBody>
          <a:bodyPr>
            <a:normAutofit/>
          </a:bodyPr>
          <a:lstStyle/>
          <a:p>
            <a:r>
              <a:rPr lang="en-US" dirty="0" smtClean="0"/>
              <a:t>Building blocks of XML documents, divide a document into hierarchical regions</a:t>
            </a:r>
          </a:p>
          <a:p>
            <a:r>
              <a:rPr lang="en-US" dirty="0" smtClean="0"/>
              <a:t>XML is case-sensitive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attributes is unlimited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2958405"/>
            <a:ext cx="4545988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&lt;name attribute1 attribute2 &gt;</a:t>
            </a:r>
          </a:p>
          <a:p>
            <a:r>
              <a:rPr lang="en-US" sz="2800" dirty="0" smtClean="0"/>
              <a:t>	content</a:t>
            </a:r>
          </a:p>
          <a:p>
            <a:r>
              <a:rPr lang="en-US" sz="2800" dirty="0" smtClean="0"/>
              <a:t>&lt;/name&gt;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4572000"/>
            <a:ext cx="46854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&lt;name attribute1 attribute2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33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as placed holders</a:t>
            </a:r>
          </a:p>
          <a:p>
            <a:r>
              <a:rPr lang="en-US" sz="2400" dirty="0" smtClean="0"/>
              <a:t>Entity references will be replaced by appropriate values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905000"/>
            <a:ext cx="7924800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&lt;?xml version="1.0"?&gt;</a:t>
            </a:r>
          </a:p>
          <a:p>
            <a:r>
              <a:rPr lang="en-US" sz="2000" dirty="0" smtClean="0"/>
              <a:t>&lt;!DOCTYPE message SYSTEM "/</a:t>
            </a:r>
            <a:r>
              <a:rPr lang="en-US" sz="2000" dirty="0" err="1" smtClean="0"/>
              <a:t>xmlstuff</a:t>
            </a:r>
            <a:r>
              <a:rPr lang="en-US" sz="2000" dirty="0" smtClean="0"/>
              <a:t>/</a:t>
            </a:r>
            <a:r>
              <a:rPr lang="en-US" sz="2000" dirty="0" err="1" smtClean="0"/>
              <a:t>dtds</a:t>
            </a:r>
            <a:r>
              <a:rPr lang="en-US" sz="2000" dirty="0" smtClean="0"/>
              <a:t>/message.dtd" </a:t>
            </a:r>
          </a:p>
          <a:p>
            <a:r>
              <a:rPr lang="en-US" sz="2000" dirty="0" smtClean="0"/>
              <a:t>[ </a:t>
            </a:r>
          </a:p>
          <a:p>
            <a:r>
              <a:rPr lang="en-US" sz="2000" dirty="0" smtClean="0"/>
              <a:t>	&lt;!ENTITY client "Mr. Rufus Xavier </a:t>
            </a:r>
            <a:r>
              <a:rPr lang="en-US" sz="2000" dirty="0" err="1" smtClean="0"/>
              <a:t>Sasperilla</a:t>
            </a:r>
            <a:r>
              <a:rPr lang="en-US" sz="2000" dirty="0" smtClean="0"/>
              <a:t>"&gt; </a:t>
            </a:r>
          </a:p>
          <a:p>
            <a:r>
              <a:rPr lang="en-US" sz="2000" dirty="0" smtClean="0"/>
              <a:t>	&lt;!ENTITY agent "Ms. Sally </a:t>
            </a:r>
            <a:r>
              <a:rPr lang="en-US" sz="2000" dirty="0" err="1" smtClean="0"/>
              <a:t>Tashuns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	&lt;!ENTITY phone "&lt;number&gt;617-555-1299&lt;/number&gt;"&gt; </a:t>
            </a:r>
          </a:p>
          <a:p>
            <a:r>
              <a:rPr lang="en-US" sz="2000" dirty="0" smtClean="0"/>
              <a:t>]&gt; </a:t>
            </a:r>
          </a:p>
          <a:p>
            <a:r>
              <a:rPr lang="en-US" sz="2000" dirty="0" smtClean="0"/>
              <a:t>&lt;message&gt;</a:t>
            </a:r>
          </a:p>
          <a:p>
            <a:r>
              <a:rPr lang="en-US" sz="2000" dirty="0" smtClean="0"/>
              <a:t>	&lt;opening&gt;Dear &amp;client;&lt;/opening&gt;</a:t>
            </a:r>
          </a:p>
          <a:p>
            <a:r>
              <a:rPr lang="en-US" sz="2000" dirty="0" smtClean="0"/>
              <a:t>	&lt;body&gt;</a:t>
            </a:r>
          </a:p>
          <a:p>
            <a:r>
              <a:rPr lang="en-US" sz="2000" dirty="0" smtClean="0"/>
              <a:t>		We have an exciting opportunity for you! </a:t>
            </a:r>
          </a:p>
          <a:p>
            <a:r>
              <a:rPr lang="en-US" sz="2000" dirty="0" smtClean="0"/>
              <a:t>		Call &amp;agent; at &amp;phone;. Hurry, &amp;client;. </a:t>
            </a:r>
          </a:p>
          <a:p>
            <a:r>
              <a:rPr lang="en-US" sz="2000" dirty="0" smtClean="0"/>
              <a:t>	&lt;/body&gt;</a:t>
            </a:r>
          </a:p>
          <a:p>
            <a:r>
              <a:rPr lang="en-US" sz="2000" dirty="0" smtClean="0"/>
              <a:t>&lt;/message&gt;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&lt;?xml version="1.0"?&gt;</a:t>
            </a:r>
          </a:p>
          <a:p>
            <a:pPr>
              <a:buNone/>
            </a:pPr>
            <a:r>
              <a:rPr lang="en-US" sz="2000" dirty="0" smtClean="0"/>
              <a:t>	&lt;!DOCTYPE doc SYSTEM "http://www.dtds-r-us.com/generic.dtd" </a:t>
            </a:r>
          </a:p>
          <a:p>
            <a:pPr>
              <a:buNone/>
            </a:pPr>
            <a:r>
              <a:rPr lang="en-US" sz="2000" dirty="0" smtClean="0"/>
              <a:t>	[ </a:t>
            </a:r>
          </a:p>
          <a:p>
            <a:pPr>
              <a:buNone/>
            </a:pPr>
            <a:r>
              <a:rPr lang="en-US" sz="2000" dirty="0" smtClean="0"/>
              <a:t>		&lt;!ENTITY part1 SYSTEM "p1.xml"&gt; </a:t>
            </a:r>
          </a:p>
          <a:p>
            <a:pPr>
              <a:buNone/>
            </a:pPr>
            <a:r>
              <a:rPr lang="en-US" sz="2000" dirty="0" smtClean="0"/>
              <a:t>		&lt;!ENTITY part2 SYSTEM "p2.xml"&gt; </a:t>
            </a:r>
          </a:p>
          <a:p>
            <a:pPr>
              <a:buNone/>
            </a:pPr>
            <a:r>
              <a:rPr lang="en-US" sz="2000" dirty="0" smtClean="0"/>
              <a:t>		&lt;!ENTITY part3 SYSTEM "p3.xml"&gt; </a:t>
            </a:r>
          </a:p>
          <a:p>
            <a:pPr>
              <a:buNone/>
            </a:pPr>
            <a:r>
              <a:rPr lang="en-US" sz="2000" dirty="0" smtClean="0"/>
              <a:t>	]&gt; 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longdoc</a:t>
            </a:r>
            <a:r>
              <a:rPr lang="en-US" sz="2000" dirty="0" smtClean="0"/>
              <a:t>&gt; </a:t>
            </a:r>
          </a:p>
          <a:p>
            <a:pPr>
              <a:buNone/>
            </a:pPr>
            <a:r>
              <a:rPr lang="en-US" sz="2000" dirty="0" smtClean="0"/>
              <a:t>		&amp;part1; &amp;part2; &amp;part3; 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longdoc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 with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document quality</a:t>
            </a:r>
          </a:p>
          <a:p>
            <a:pPr lvl="1"/>
            <a:r>
              <a:rPr lang="en-US" dirty="0" smtClean="0"/>
              <a:t>Well-formed</a:t>
            </a:r>
          </a:p>
          <a:p>
            <a:pPr lvl="1"/>
            <a:r>
              <a:rPr lang="en-US" dirty="0" smtClean="0"/>
              <a:t>Validated</a:t>
            </a:r>
          </a:p>
          <a:p>
            <a:r>
              <a:rPr lang="en-US" dirty="0" smtClean="0"/>
              <a:t>Schema languages</a:t>
            </a:r>
          </a:p>
          <a:p>
            <a:pPr lvl="1"/>
            <a:r>
              <a:rPr lang="en-US" dirty="0" smtClean="0"/>
              <a:t>DTD (Document Type Definition)</a:t>
            </a:r>
          </a:p>
          <a:p>
            <a:pPr lvl="1"/>
            <a:r>
              <a:rPr lang="en-US" dirty="0" smtClean="0"/>
              <a:t>XML Schema</a:t>
            </a:r>
          </a:p>
          <a:p>
            <a:pPr lvl="1"/>
            <a:r>
              <a:rPr lang="en-US" dirty="0" smtClean="0"/>
              <a:t>RELAX NG (Regular Language Description for XML)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DTD defines</a:t>
            </a:r>
          </a:p>
          <a:p>
            <a:pPr lvl="1"/>
            <a:r>
              <a:rPr lang="en-US" dirty="0" smtClean="0"/>
              <a:t> a set of allowed elements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content model</a:t>
            </a:r>
            <a:r>
              <a:rPr lang="en-US" dirty="0" smtClean="0"/>
              <a:t> for each element</a:t>
            </a:r>
          </a:p>
          <a:p>
            <a:pPr lvl="1"/>
            <a:r>
              <a:rPr lang="en-US" dirty="0" smtClean="0"/>
              <a:t>a set of allowed attributes for each element</a:t>
            </a:r>
          </a:p>
          <a:p>
            <a:pPr lvl="1"/>
            <a:r>
              <a:rPr lang="en-US" dirty="0" smtClean="0"/>
              <a:t>provides a variety of mechanisms to make managing the model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History</a:t>
            </a:r>
          </a:p>
          <a:p>
            <a:r>
              <a:rPr lang="en-US" dirty="0" smtClean="0"/>
              <a:t>Core concepts</a:t>
            </a:r>
          </a:p>
          <a:p>
            <a:r>
              <a:rPr lang="en-US" dirty="0" smtClean="0"/>
              <a:t>DTD</a:t>
            </a:r>
          </a:p>
          <a:p>
            <a:r>
              <a:rPr lang="en-US" dirty="0" smtClean="0"/>
              <a:t>XML Schema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	&lt;!ELEMENT person (name, age, gender)&gt;</a:t>
            </a:r>
          </a:p>
          <a:p>
            <a:pPr>
              <a:buNone/>
            </a:pPr>
            <a:r>
              <a:rPr lang="en-US" sz="2800" dirty="0" smtClean="0"/>
              <a:t>	&lt;!ELEMENT name (first, last, (junior | senior)?)&gt; &lt;!ELEMENT age #PCDATA&gt;</a:t>
            </a:r>
          </a:p>
          <a:p>
            <a:pPr>
              <a:buNone/>
            </a:pPr>
            <a:r>
              <a:rPr lang="en-US" sz="2800" dirty="0" smtClean="0"/>
              <a:t>	&lt;!ELEMENT gender #PCDATA&gt;</a:t>
            </a:r>
          </a:p>
          <a:p>
            <a:pPr>
              <a:buNone/>
            </a:pPr>
            <a:r>
              <a:rPr lang="en-US" sz="2800" dirty="0" smtClean="0"/>
              <a:t>	&lt;!ELEMENT first #PCDATA&gt;</a:t>
            </a:r>
          </a:p>
          <a:p>
            <a:pPr>
              <a:buNone/>
            </a:pPr>
            <a:r>
              <a:rPr lang="en-US" sz="2800" dirty="0" smtClean="0"/>
              <a:t>	&lt;!ELEMENT last #PCDATA&gt;</a:t>
            </a:r>
          </a:p>
          <a:p>
            <a:pPr>
              <a:buNone/>
            </a:pPr>
            <a:r>
              <a:rPr lang="en-US" sz="2800" dirty="0" smtClean="0"/>
              <a:t>	&lt;!ELEMENT junior EMPTY&gt;</a:t>
            </a:r>
          </a:p>
          <a:p>
            <a:pPr>
              <a:buNone/>
            </a:pPr>
            <a:r>
              <a:rPr lang="en-US" sz="2800" dirty="0" smtClean="0"/>
              <a:t>	&lt;!ELEMENT senior EMPTY&gt;</a:t>
            </a:r>
          </a:p>
          <a:p>
            <a:pPr>
              <a:buNone/>
            </a:pPr>
            <a:r>
              <a:rPr lang="en-US" sz="2800" dirty="0" smtClean="0"/>
              <a:t>	&lt;!ATTLIST person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pid</a:t>
            </a:r>
            <a:r>
              <a:rPr lang="en-US" sz="2800" dirty="0" smtClean="0"/>
              <a:t> ID #REQUIRED </a:t>
            </a:r>
          </a:p>
          <a:p>
            <a:pPr>
              <a:buNone/>
            </a:pPr>
            <a:r>
              <a:rPr lang="en-US" sz="2800" dirty="0" smtClean="0"/>
              <a:t>		employed (</a:t>
            </a:r>
            <a:r>
              <a:rPr lang="en-US" sz="2800" dirty="0" err="1" smtClean="0"/>
              <a:t>fulltime|parttime</a:t>
            </a:r>
            <a:r>
              <a:rPr lang="en-US" sz="2800" dirty="0" smtClean="0"/>
              <a:t>) #IMPLIED</a:t>
            </a:r>
          </a:p>
          <a:p>
            <a:pPr>
              <a:buNone/>
            </a:pPr>
            <a:r>
              <a:rPr lang="en-US" sz="2800" dirty="0" smtClean="0"/>
              <a:t>	&gt;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	&lt;census-record taker="9170"&gt; 	&lt;date&gt;&lt;month&gt;?&lt;/month&gt;&lt;day&gt;110&lt;/day&gt;&lt;year&gt;03&lt;/year&gt;&lt;/date&gt; </a:t>
            </a:r>
          </a:p>
          <a:p>
            <a:pPr>
              <a:buNone/>
            </a:pPr>
            <a:r>
              <a:rPr lang="en-US" sz="2400" dirty="0" smtClean="0"/>
              <a:t>		&lt;address&gt; </a:t>
            </a:r>
          </a:p>
          <a:p>
            <a:pPr>
              <a:buNone/>
            </a:pPr>
            <a:r>
              <a:rPr lang="en-US" sz="2400" dirty="0" smtClean="0"/>
              <a:t>			&lt;city&gt;</a:t>
            </a:r>
            <a:r>
              <a:rPr lang="en-US" sz="2400" dirty="0" err="1" smtClean="0"/>
              <a:t>Munchkinland</a:t>
            </a:r>
            <a:r>
              <a:rPr lang="en-US" sz="2400" dirty="0" smtClean="0"/>
              <a:t>&lt;/city&gt;</a:t>
            </a:r>
          </a:p>
          <a:p>
            <a:pPr>
              <a:buNone/>
            </a:pPr>
            <a:r>
              <a:rPr lang="en-US" sz="2400" dirty="0" smtClean="0"/>
              <a:t>			&lt;street&gt;&lt;/street&gt;</a:t>
            </a:r>
          </a:p>
          <a:p>
            <a:pPr>
              <a:buNone/>
            </a:pPr>
            <a:r>
              <a:rPr lang="en-US" sz="2400" dirty="0" smtClean="0"/>
              <a:t>			&lt;county&gt;&lt;/county&gt; </a:t>
            </a:r>
          </a:p>
          <a:p>
            <a:pPr>
              <a:buNone/>
            </a:pPr>
            <a:r>
              <a:rPr lang="en-US" sz="2400" dirty="0" smtClean="0"/>
              <a:t>			&lt;country&gt;Here, silly&lt;/country&gt;</a:t>
            </a:r>
          </a:p>
          <a:p>
            <a:pPr>
              <a:buNone/>
            </a:pPr>
            <a:r>
              <a:rPr lang="en-US" sz="2400" dirty="0" smtClean="0"/>
              <a:t>			&lt;</a:t>
            </a:r>
            <a:r>
              <a:rPr lang="en-US" sz="2400" dirty="0" err="1" smtClean="0"/>
              <a:t>postalcode</a:t>
            </a:r>
            <a:r>
              <a:rPr lang="en-US" sz="2400" dirty="0" smtClean="0"/>
              <a:t>&gt;&lt;/</a:t>
            </a:r>
            <a:r>
              <a:rPr lang="en-US" sz="2400" dirty="0" err="1" smtClean="0"/>
              <a:t>postalcode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		&lt;/address&gt; </a:t>
            </a:r>
          </a:p>
          <a:p>
            <a:pPr>
              <a:buNone/>
            </a:pPr>
            <a:r>
              <a:rPr lang="en-US" sz="2400" dirty="0" smtClean="0"/>
              <a:t>		&lt;person employed="fulltime" </a:t>
            </a:r>
            <a:r>
              <a:rPr lang="en-US" sz="2400" dirty="0" err="1" smtClean="0"/>
              <a:t>pid</a:t>
            </a:r>
            <a:r>
              <a:rPr lang="en-US" sz="2400" dirty="0" smtClean="0"/>
              <a:t>="?"&gt;</a:t>
            </a:r>
          </a:p>
          <a:p>
            <a:pPr>
              <a:buNone/>
            </a:pPr>
            <a:r>
              <a:rPr lang="en-US" sz="2400" dirty="0" smtClean="0"/>
              <a:t>			&lt;name&gt; </a:t>
            </a:r>
          </a:p>
          <a:p>
            <a:pPr>
              <a:buNone/>
            </a:pPr>
            <a:r>
              <a:rPr lang="en-US" sz="2400" dirty="0" smtClean="0"/>
              <a:t>				&lt;last&gt;Burgle&lt;/last&gt;</a:t>
            </a:r>
          </a:p>
          <a:p>
            <a:pPr>
              <a:buNone/>
            </a:pPr>
            <a:r>
              <a:rPr lang="en-US" sz="2400" dirty="0" smtClean="0"/>
              <a:t>				&lt;first&gt;Brad&lt;/first&gt; </a:t>
            </a:r>
          </a:p>
          <a:p>
            <a:pPr>
              <a:buNone/>
            </a:pPr>
            <a:r>
              <a:rPr lang="en-US" sz="2400" dirty="0" smtClean="0"/>
              <a:t>			&lt;/name&gt;</a:t>
            </a:r>
          </a:p>
          <a:p>
            <a:pPr>
              <a:buNone/>
            </a:pPr>
            <a:r>
              <a:rPr lang="en-US" sz="2400" dirty="0" smtClean="0"/>
              <a:t>			&lt;age&gt;2131234&lt;/age&gt; </a:t>
            </a:r>
          </a:p>
          <a:p>
            <a:pPr>
              <a:buNone/>
            </a:pPr>
            <a:r>
              <a:rPr lang="en-US" sz="2400" dirty="0" smtClean="0"/>
              <a:t>			&lt;gender&gt;yes&lt;/gender&gt;</a:t>
            </a:r>
          </a:p>
          <a:p>
            <a:pPr>
              <a:buNone/>
            </a:pPr>
            <a:r>
              <a:rPr lang="en-US" sz="2400" dirty="0" smtClean="0"/>
              <a:t>		 &lt;/person&gt; </a:t>
            </a:r>
          </a:p>
          <a:p>
            <a:pPr>
              <a:buNone/>
            </a:pPr>
            <a:r>
              <a:rPr lang="en-US" sz="2400" dirty="0" smtClean="0"/>
              <a:t>	&lt;/census-record&gt;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864840"/>
          </a:xfrm>
        </p:spPr>
        <p:txBody>
          <a:bodyPr/>
          <a:lstStyle/>
          <a:p>
            <a:r>
              <a:rPr lang="en-US" dirty="0" smtClean="0"/>
              <a:t>XML Schemas are themselves XML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90600" y="2070556"/>
            <a:ext cx="76962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xs:schema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xmlns:xs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="http://www.w3.org/2001/XMLSchema"&gt; 	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xs:element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name="county" type="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xs:string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xs:schema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Schema is an XML-based alternative to DTD.</a:t>
            </a:r>
          </a:p>
          <a:p>
            <a:r>
              <a:rPr lang="en-US" dirty="0" smtClean="0"/>
              <a:t>An XML schema describes the structure of an XML document.</a:t>
            </a:r>
          </a:p>
          <a:p>
            <a:r>
              <a:rPr lang="en-US" dirty="0" smtClean="0"/>
              <a:t>The XML Schema language is also referred to as XML Schema Definition (XSD).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XML Schema?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An XML Schema:</a:t>
            </a:r>
          </a:p>
          <a:p>
            <a:pPr lvl="1"/>
            <a:r>
              <a:rPr lang="en-US" dirty="0" smtClean="0"/>
              <a:t>defines elements that can appear in a document</a:t>
            </a:r>
          </a:p>
          <a:p>
            <a:pPr lvl="1"/>
            <a:r>
              <a:rPr lang="en-US" dirty="0" smtClean="0"/>
              <a:t>defines attributes that can appear in a document</a:t>
            </a:r>
          </a:p>
          <a:p>
            <a:pPr lvl="1"/>
            <a:r>
              <a:rPr lang="en-US" dirty="0" smtClean="0"/>
              <a:t>defines which elements are child elements</a:t>
            </a:r>
          </a:p>
          <a:p>
            <a:pPr lvl="1"/>
            <a:r>
              <a:rPr lang="en-US" dirty="0" smtClean="0"/>
              <a:t>defines the order of child elements</a:t>
            </a:r>
          </a:p>
          <a:p>
            <a:pPr lvl="1"/>
            <a:r>
              <a:rPr lang="en-US" dirty="0" smtClean="0"/>
              <a:t>defines the number of child elements</a:t>
            </a:r>
          </a:p>
          <a:p>
            <a:pPr lvl="1"/>
            <a:r>
              <a:rPr lang="en-US" dirty="0" smtClean="0"/>
              <a:t>defines whether an element is empty or can include text</a:t>
            </a:r>
          </a:p>
          <a:p>
            <a:pPr lvl="1"/>
            <a:r>
              <a:rPr lang="en-US" dirty="0" smtClean="0"/>
              <a:t>defines data types for elements and attributes</a:t>
            </a:r>
          </a:p>
          <a:p>
            <a:pPr lvl="1"/>
            <a:r>
              <a:rPr lang="en-US" dirty="0" smtClean="0"/>
              <a:t>defines default and fixed values for elements and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Schemas are the Successors of DTDs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Schemas are extensible to future additions</a:t>
            </a:r>
          </a:p>
          <a:p>
            <a:r>
              <a:rPr lang="en-US" dirty="0" smtClean="0"/>
              <a:t>XML Schemas are richer and more powerful than DTDs</a:t>
            </a:r>
          </a:p>
          <a:p>
            <a:r>
              <a:rPr lang="en-US" dirty="0" smtClean="0"/>
              <a:t>XML Schemas are written in XML</a:t>
            </a:r>
          </a:p>
          <a:p>
            <a:r>
              <a:rPr lang="en-US" dirty="0" smtClean="0"/>
              <a:t>XML Schemas support data types</a:t>
            </a:r>
          </a:p>
          <a:p>
            <a:r>
              <a:rPr lang="en-US" dirty="0" smtClean="0"/>
              <a:t>XML Schemas support namespaces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Schemas use 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Some benefits of that XML Schemas are written in XML:</a:t>
            </a:r>
          </a:p>
          <a:p>
            <a:pPr lvl="1"/>
            <a:r>
              <a:rPr lang="en-US" dirty="0" smtClean="0"/>
              <a:t>You don't have to learn a new language</a:t>
            </a:r>
          </a:p>
          <a:p>
            <a:pPr lvl="1"/>
            <a:r>
              <a:rPr lang="en-US" dirty="0" smtClean="0"/>
              <a:t>You can use your XML editor to edit your Schema files</a:t>
            </a:r>
          </a:p>
          <a:p>
            <a:pPr lvl="1"/>
            <a:r>
              <a:rPr lang="en-US" dirty="0" smtClean="0"/>
              <a:t>You can use your XML parser to parse your Schema files</a:t>
            </a:r>
          </a:p>
          <a:p>
            <a:pPr lvl="1"/>
            <a:r>
              <a:rPr lang="en-US" dirty="0" smtClean="0"/>
              <a:t>You can manipulate your Schema with the XML DOM</a:t>
            </a:r>
          </a:p>
          <a:p>
            <a:pPr lvl="1"/>
            <a:r>
              <a:rPr lang="en-US" dirty="0" smtClean="0"/>
              <a:t>You can transform your Schema with XSLT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Schemas are 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With an extensible Schema definition you can:</a:t>
            </a:r>
          </a:p>
          <a:p>
            <a:pPr lvl="1"/>
            <a:r>
              <a:rPr lang="en-US" dirty="0" smtClean="0"/>
              <a:t>Reuse your Schema in other Schemas</a:t>
            </a:r>
          </a:p>
          <a:p>
            <a:pPr lvl="1"/>
            <a:r>
              <a:rPr lang="en-US" dirty="0" smtClean="0"/>
              <a:t>Create your own data types derived from the standard types</a:t>
            </a:r>
          </a:p>
          <a:p>
            <a:pPr lvl="1"/>
            <a:r>
              <a:rPr lang="en-US" dirty="0" smtClean="0"/>
              <a:t>Reference multiple schemas in the same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556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&lt;!ELEMENT note (to, from, heading, body)&gt;</a:t>
            </a:r>
            <a:br>
              <a:rPr lang="en-US" dirty="0" smtClean="0"/>
            </a:br>
            <a:r>
              <a:rPr lang="en-US" dirty="0" smtClean="0"/>
              <a:t>&lt;!ELEMENT to (#PCDATA)&gt;</a:t>
            </a:r>
            <a:br>
              <a:rPr lang="en-US" dirty="0" smtClean="0"/>
            </a:br>
            <a:r>
              <a:rPr lang="en-US" dirty="0" smtClean="0"/>
              <a:t>&lt;!ELEMENT from (#PCDATA)&gt;</a:t>
            </a:r>
            <a:br>
              <a:rPr lang="en-US" dirty="0" smtClean="0"/>
            </a:br>
            <a:r>
              <a:rPr lang="en-US" dirty="0" smtClean="0"/>
              <a:t>&lt;!ELEMENT heading (#PCDATA)&gt;</a:t>
            </a:r>
            <a:br>
              <a:rPr lang="en-US" dirty="0" smtClean="0"/>
            </a:br>
            <a:r>
              <a:rPr lang="en-US" dirty="0" smtClean="0"/>
              <a:t>&lt;!ELEMENT body (#PCDATA)&gt;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990600"/>
            <a:ext cx="716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xs:schema</a:t>
            </a:r>
            <a:r>
              <a:rPr lang="en-US" dirty="0" smtClean="0"/>
              <a:t> </a:t>
            </a:r>
            <a:r>
              <a:rPr lang="en-US" dirty="0" err="1" smtClean="0"/>
              <a:t>xmlns:xs</a:t>
            </a:r>
            <a:r>
              <a:rPr lang="en-US" dirty="0" smtClean="0"/>
              <a:t>="http://www.w3.org/2001/XMLSchema"</a:t>
            </a:r>
            <a:br>
              <a:rPr lang="en-US" dirty="0" smtClean="0"/>
            </a:br>
            <a:r>
              <a:rPr lang="en-US" dirty="0" err="1" smtClean="0"/>
              <a:t>targetNamespace</a:t>
            </a:r>
            <a:r>
              <a:rPr lang="en-US" dirty="0" smtClean="0"/>
              <a:t>="http://www.w3schools.com"</a:t>
            </a:r>
            <a:br>
              <a:rPr lang="en-US" dirty="0" smtClean="0"/>
            </a:br>
            <a:r>
              <a:rPr lang="en-US" dirty="0" err="1" smtClean="0"/>
              <a:t>xmlns</a:t>
            </a:r>
            <a:r>
              <a:rPr lang="en-US" dirty="0" smtClean="0"/>
              <a:t>="http://www.w3schools.com"</a:t>
            </a:r>
            <a:br>
              <a:rPr lang="en-US" dirty="0" smtClean="0"/>
            </a:br>
            <a:r>
              <a:rPr lang="en-US" dirty="0" err="1" smtClean="0"/>
              <a:t>elementFormDefault</a:t>
            </a:r>
            <a:r>
              <a:rPr lang="en-US" dirty="0" smtClean="0"/>
              <a:t>="qualified"&gt;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name="note"&gt;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name="to"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name="from"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name="heading"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name="body"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1969: Generalized Markup Language (GML)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1862078"/>
            <a:ext cx="7848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:h1.Chapter 1: Introduction :p.GML supported hierarchical containers, such as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li.Ordered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 lists (like this one),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li.Unordered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 lists,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li.Definition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 lists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eol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. as well as simple structures.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p.Markup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charset="0"/>
              </a:rPr>
              <a:t> minimization (later generalized and formalized in SGML), allowed the end-tags to be omitted for the "h1" and "p" elements.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Reference to a DTD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17526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&lt;!DOCTYPE note SYSTEM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"http://www.w3schools.com/dtd/note.dtd"&gt;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Reference to an XML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443841"/>
            <a:ext cx="723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&lt;note</a:t>
            </a:r>
            <a:br>
              <a:rPr lang="en-US" dirty="0" smtClean="0"/>
            </a:br>
            <a:r>
              <a:rPr lang="en-US" dirty="0" err="1" smtClean="0"/>
              <a:t>xmlns</a:t>
            </a:r>
            <a:r>
              <a:rPr lang="en-US" dirty="0" smtClean="0"/>
              <a:t>="http://www.w3schools.com"</a:t>
            </a:r>
            <a:br>
              <a:rPr lang="en-US" dirty="0" smtClean="0"/>
            </a:b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70C0"/>
                </a:solidFill>
              </a:rPr>
              <a:t>xsi:schemaLocation</a:t>
            </a:r>
            <a:r>
              <a:rPr lang="en-US" b="1" dirty="0" smtClean="0">
                <a:solidFill>
                  <a:srgbClr val="0070C0"/>
                </a:solidFill>
              </a:rPr>
              <a:t>="http://www.w3schools.com note.xsd"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&lt;schema&gt; 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220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 &lt;schema&gt; element is the root element of every XML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/>
              <a:t>&lt;?xml version="1.0"?&gt;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&lt;xs:schema xmlns:xs="http://www.w3.org/2001/XMLSchema"</a:t>
            </a:r>
            <a:br>
              <a:rPr lang="de-DE" sz="2400" dirty="0" smtClean="0"/>
            </a:br>
            <a:r>
              <a:rPr lang="de-DE" sz="2400" dirty="0" smtClean="0"/>
              <a:t>targetNamespace="http://www.w3schools.com"</a:t>
            </a:r>
            <a:br>
              <a:rPr lang="de-DE" sz="2400" dirty="0" smtClean="0"/>
            </a:br>
            <a:r>
              <a:rPr lang="de-DE" sz="2400" dirty="0" smtClean="0"/>
              <a:t>xmlns="http://www.w3schools.com"</a:t>
            </a:r>
            <a:br>
              <a:rPr lang="de-DE" sz="2400" dirty="0" smtClean="0"/>
            </a:br>
            <a:r>
              <a:rPr lang="de-DE" sz="2400" dirty="0" smtClean="0"/>
              <a:t>elementFormDefault="qualified"&gt;</a:t>
            </a:r>
            <a:br>
              <a:rPr lang="de-DE" sz="2400" dirty="0" smtClean="0"/>
            </a:br>
            <a:r>
              <a:rPr lang="de-DE" sz="2400" dirty="0" smtClean="0"/>
              <a:t>...</a:t>
            </a:r>
            <a:br>
              <a:rPr lang="de-DE" sz="2400" dirty="0" smtClean="0"/>
            </a:br>
            <a:r>
              <a:rPr lang="de-DE" sz="2400" dirty="0" smtClean="0"/>
              <a:t>...</a:t>
            </a:r>
            <a:br>
              <a:rPr lang="de-DE" sz="2400" dirty="0" smtClean="0"/>
            </a:br>
            <a:r>
              <a:rPr lang="de-DE" sz="2400" dirty="0" smtClean="0"/>
              <a:t>&lt;/xs:schema&gt;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XSD Simple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element is an XML element that contains only text. It cannot contain any other elements or attributes.</a:t>
            </a:r>
          </a:p>
          <a:p>
            <a:r>
              <a:rPr lang="en-US" dirty="0" smtClean="0"/>
              <a:t>However, the "only text" restriction is quite misleading. The text can be of many different types. It can be one of the types included in the XML Schema definition (</a:t>
            </a:r>
            <a:r>
              <a:rPr lang="en-US" dirty="0" err="1" smtClean="0"/>
              <a:t>boolean</a:t>
            </a:r>
            <a:r>
              <a:rPr lang="en-US" dirty="0" smtClean="0"/>
              <a:t>, string, date, etc.), or it can be a custom type that you can define yourself.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 Simple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581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xs:element</a:t>
            </a:r>
            <a:r>
              <a:rPr lang="en-US" sz="2800" dirty="0" smtClean="0"/>
              <a:t> name="xxx" type="</a:t>
            </a:r>
            <a:r>
              <a:rPr lang="en-US" sz="2800" dirty="0" err="1" smtClean="0"/>
              <a:t>yyy</a:t>
            </a:r>
            <a:r>
              <a:rPr lang="en-US" sz="2800" dirty="0" smtClean="0"/>
              <a:t>"/&gt;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r>
              <a:rPr lang="en-US" dirty="0" err="1" smtClean="0"/>
              <a:t>Refsnes</a:t>
            </a:r>
            <a:r>
              <a:rPr lang="en-US" dirty="0" smtClean="0"/>
              <a:t>&lt;/</a:t>
            </a:r>
            <a:r>
              <a:rPr lang="en-US" dirty="0" err="1" smtClean="0"/>
              <a:t>lastname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&lt;age&gt;36&lt;/age&gt;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dateborn</a:t>
            </a:r>
            <a:r>
              <a:rPr lang="en-US" dirty="0" smtClean="0"/>
              <a:t>&gt;1970-03-27&lt;/</a:t>
            </a:r>
            <a:r>
              <a:rPr lang="en-US" dirty="0" err="1" smtClean="0"/>
              <a:t>dateborn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426720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lastname</a:t>
            </a:r>
            <a:r>
              <a:rPr lang="en-US" dirty="0" smtClean="0"/>
              <a:t>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name="age" type="</a:t>
            </a:r>
            <a:r>
              <a:rPr lang="en-US" dirty="0" err="1" smtClean="0"/>
              <a:t>xs:integer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dateborn</a:t>
            </a:r>
            <a:r>
              <a:rPr lang="en-US" dirty="0" smtClean="0"/>
              <a:t>" type="</a:t>
            </a:r>
            <a:r>
              <a:rPr lang="en-US" dirty="0" err="1" smtClean="0"/>
              <a:t>xs:date</a:t>
            </a:r>
            <a:r>
              <a:rPr lang="en-US" dirty="0" smtClean="0"/>
              <a:t>"/&gt;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xs:string</a:t>
            </a:r>
            <a:endParaRPr lang="en-US" dirty="0" smtClean="0"/>
          </a:p>
          <a:p>
            <a:r>
              <a:rPr lang="en-US" dirty="0" err="1" smtClean="0"/>
              <a:t>xs:decimal</a:t>
            </a:r>
            <a:endParaRPr lang="en-US" dirty="0" smtClean="0"/>
          </a:p>
          <a:p>
            <a:r>
              <a:rPr lang="en-US" dirty="0" err="1" smtClean="0"/>
              <a:t>xs:integer</a:t>
            </a:r>
            <a:endParaRPr lang="en-US" dirty="0" smtClean="0"/>
          </a:p>
          <a:p>
            <a:r>
              <a:rPr lang="en-US" dirty="0" err="1" smtClean="0"/>
              <a:t>xs:boolean</a:t>
            </a:r>
            <a:endParaRPr lang="en-US" dirty="0" smtClean="0"/>
          </a:p>
          <a:p>
            <a:r>
              <a:rPr lang="en-US" dirty="0" err="1" smtClean="0"/>
              <a:t>xs:date</a:t>
            </a:r>
            <a:endParaRPr lang="en-US" dirty="0" smtClean="0"/>
          </a:p>
          <a:p>
            <a:r>
              <a:rPr lang="en-US" dirty="0" err="1" smtClean="0"/>
              <a:t>xs:time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Default and Fixed Values for Simple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value is automatically assigned to the element when no other value is specified.</a:t>
            </a:r>
          </a:p>
          <a:p>
            <a:r>
              <a:rPr lang="en-US" dirty="0" smtClean="0"/>
              <a:t>A fixed value is also automatically assigned to the element, and you cannot specify another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4114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xs:element</a:t>
            </a:r>
            <a:r>
              <a:rPr lang="en-US" sz="2400" dirty="0" smtClean="0"/>
              <a:t> name="color" type="</a:t>
            </a:r>
            <a:r>
              <a:rPr lang="en-US" sz="2400" dirty="0" err="1" smtClean="0"/>
              <a:t>xs:string</a:t>
            </a:r>
            <a:r>
              <a:rPr lang="en-US" sz="2400" dirty="0" smtClean="0"/>
              <a:t>" default="red"/&gt;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2000" y="47244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xs:element</a:t>
            </a:r>
            <a:r>
              <a:rPr lang="en-US" sz="2400" dirty="0" smtClean="0"/>
              <a:t> name="color" type="</a:t>
            </a:r>
            <a:r>
              <a:rPr lang="en-US" sz="2400" dirty="0" err="1" smtClean="0"/>
              <a:t>xs:string</a:t>
            </a:r>
            <a:r>
              <a:rPr lang="en-US" sz="2400" dirty="0" smtClean="0"/>
              <a:t>" fixed="red"/&gt;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XSD 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Simple elements cannot have attributes. If an element has attributes, it is considered to be of a complex type. But the attribute itself is always declared as a simple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581400"/>
            <a:ext cx="5070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xs:attribute</a:t>
            </a:r>
            <a:r>
              <a:rPr lang="en-US" sz="2400" dirty="0" smtClean="0"/>
              <a:t> name="xxx" type="</a:t>
            </a:r>
            <a:r>
              <a:rPr lang="en-US" sz="2400" dirty="0" err="1" smtClean="0"/>
              <a:t>yyy</a:t>
            </a:r>
            <a:r>
              <a:rPr lang="en-US" sz="2400" dirty="0" smtClean="0"/>
              <a:t>"/&gt;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52600" y="4495800"/>
            <a:ext cx="5275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 smtClean="0"/>
              <a:t>&lt;lastname lang="EN"&gt;Smith&lt;/lastname&gt;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32594" y="5105400"/>
            <a:ext cx="581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xs:attribute</a:t>
            </a:r>
            <a:r>
              <a:rPr lang="en-US" sz="2400" dirty="0" smtClean="0"/>
              <a:t> name="</a:t>
            </a:r>
            <a:r>
              <a:rPr lang="en-US" sz="2400" dirty="0" err="1" smtClean="0"/>
              <a:t>lang</a:t>
            </a:r>
            <a:r>
              <a:rPr lang="en-US" sz="2400" dirty="0" smtClean="0"/>
              <a:t>" type="</a:t>
            </a:r>
            <a:r>
              <a:rPr lang="en-US" sz="2400" dirty="0" err="1" smtClean="0"/>
              <a:t>xs:string</a:t>
            </a:r>
            <a:r>
              <a:rPr lang="en-US" sz="2400" dirty="0" smtClean="0"/>
              <a:t>"/&gt;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and Fixed Values for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xs:attribute</a:t>
            </a:r>
            <a:r>
              <a:rPr lang="en-US" sz="2400" dirty="0" smtClean="0"/>
              <a:t> name="</a:t>
            </a:r>
            <a:r>
              <a:rPr lang="en-US" sz="2400" dirty="0" err="1" smtClean="0"/>
              <a:t>lang</a:t>
            </a:r>
            <a:r>
              <a:rPr lang="en-US" sz="2400" dirty="0" smtClean="0"/>
              <a:t>" type="</a:t>
            </a:r>
            <a:r>
              <a:rPr lang="en-US" sz="2400" dirty="0" err="1" smtClean="0"/>
              <a:t>xs:string</a:t>
            </a:r>
            <a:r>
              <a:rPr lang="en-US" sz="2400" dirty="0" smtClean="0"/>
              <a:t>" default="EN"/&gt;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835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xs:attribute</a:t>
            </a:r>
            <a:r>
              <a:rPr lang="en-US" sz="2400" dirty="0" smtClean="0"/>
              <a:t> name="</a:t>
            </a:r>
            <a:r>
              <a:rPr lang="en-US" sz="2400" dirty="0" err="1" smtClean="0"/>
              <a:t>lang</a:t>
            </a:r>
            <a:r>
              <a:rPr lang="en-US" sz="2400" dirty="0" smtClean="0"/>
              <a:t>" type="</a:t>
            </a:r>
            <a:r>
              <a:rPr lang="en-US" sz="2400" dirty="0" err="1" smtClean="0"/>
              <a:t>xs:string</a:t>
            </a:r>
            <a:r>
              <a:rPr lang="en-US" sz="2400" dirty="0" smtClean="0"/>
              <a:t>" fixed="EN"/&gt;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and Required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optional by default. To specify that the attribute is required, use the "use"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105835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xs:attribute</a:t>
            </a:r>
            <a:r>
              <a:rPr lang="en-US" sz="2000" dirty="0" smtClean="0"/>
              <a:t> name="</a:t>
            </a:r>
            <a:r>
              <a:rPr lang="en-US" sz="2000" dirty="0" err="1" smtClean="0"/>
              <a:t>lang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 use="required"/&gt;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1983: Standard GML (SGML)</a:t>
            </a:r>
          </a:p>
          <a:p>
            <a:r>
              <a:rPr lang="en-US" dirty="0" smtClean="0"/>
              <a:t>1986: ISO 8879:1986 is the ISO standard for SGML</a:t>
            </a:r>
          </a:p>
          <a:p>
            <a:pPr lvl="1"/>
            <a:r>
              <a:rPr lang="en-US" dirty="0" smtClean="0"/>
              <a:t>Bigger than XML</a:t>
            </a:r>
          </a:p>
          <a:p>
            <a:pPr lvl="1"/>
            <a:r>
              <a:rPr lang="en-US" dirty="0" smtClean="0"/>
              <a:t>Contains a lot private parameters </a:t>
            </a:r>
          </a:p>
          <a:p>
            <a:pPr lvl="1">
              <a:buNone/>
            </a:pPr>
            <a:r>
              <a:rPr lang="en-US" dirty="0" smtClean="0"/>
              <a:t>=&gt; complex and expensive SGML processing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 on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 are used to define acceptable values for XML elements or attributes.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name="age"&gt;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xs:integer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xs:minInclusive</a:t>
            </a:r>
            <a:r>
              <a:rPr lang="en-US" sz="2000" dirty="0" smtClean="0"/>
              <a:t> value="0"/&gt;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xs:maxInclusive</a:t>
            </a:r>
            <a:r>
              <a:rPr lang="en-US" sz="2000" dirty="0" smtClean="0"/>
              <a:t> value="120"/&gt;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 on a Set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limit the content of an XML element to a set of acceptable values, we would use the enumeration constraint.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005078"/>
            <a:ext cx="40386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name="car"&gt;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xs:enumeration</a:t>
            </a:r>
            <a:r>
              <a:rPr lang="en-US" sz="2000" dirty="0" smtClean="0"/>
              <a:t> value="Audi"/&gt;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xs:enumeration</a:t>
            </a:r>
            <a:r>
              <a:rPr lang="en-US" sz="2000" dirty="0" smtClean="0"/>
              <a:t> value="Golf"/&gt;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xs:enumeration</a:t>
            </a:r>
            <a:r>
              <a:rPr lang="en-US" sz="2000" dirty="0" smtClean="0"/>
              <a:t> value="BMW"/&gt;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343400" y="3005078"/>
            <a:ext cx="47244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name="car" type="</a:t>
            </a:r>
            <a:r>
              <a:rPr lang="en-US" sz="2000" dirty="0" err="1" smtClean="0"/>
              <a:t>carType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 name="</a:t>
            </a:r>
            <a:r>
              <a:rPr lang="en-US" sz="2000" dirty="0" err="1" smtClean="0"/>
              <a:t>carType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xs:enumeration</a:t>
            </a:r>
            <a:r>
              <a:rPr lang="en-US" sz="2000" dirty="0" smtClean="0"/>
              <a:t> value="Audi"/&gt;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xs:enumeration</a:t>
            </a:r>
            <a:r>
              <a:rPr lang="en-US" sz="2000" dirty="0" smtClean="0"/>
              <a:t> value="Golf"/&gt;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xs:enumeration</a:t>
            </a:r>
            <a:r>
              <a:rPr lang="en-US" sz="2000" dirty="0" smtClean="0"/>
              <a:t> value="BMW"/&gt;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 on a Series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limit the content of an XML element to define a series of numbers or letters that can be used, we would use the pattern constraint.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3124200"/>
            <a:ext cx="5715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name="letter"&gt;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xs:pattern</a:t>
            </a:r>
            <a:r>
              <a:rPr lang="en-US" sz="2000" dirty="0" smtClean="0"/>
              <a:t> value="[a-z]"/&gt;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295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name="initials"&gt;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xs:restriction</a:t>
            </a:r>
            <a:r>
              <a:rPr lang="en-US" dirty="0" smtClean="0"/>
              <a:t> base="</a:t>
            </a:r>
            <a:r>
              <a:rPr lang="en-US" dirty="0" err="1" smtClean="0"/>
              <a:t>xs:string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xs:pattern</a:t>
            </a:r>
            <a:r>
              <a:rPr lang="en-US" dirty="0" smtClean="0"/>
              <a:t> value="[A-Z][A-Z][A-Z]"/&gt;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xs:restriction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3657600"/>
            <a:ext cx="510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name="initials"&gt;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xs:restriction</a:t>
            </a:r>
            <a:r>
              <a:rPr lang="en-US" dirty="0" smtClean="0"/>
              <a:t> base="</a:t>
            </a:r>
            <a:r>
              <a:rPr lang="en-US" dirty="0" err="1" smtClean="0"/>
              <a:t>xs:string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xs:pattern</a:t>
            </a:r>
            <a:r>
              <a:rPr lang="en-US" dirty="0" smtClean="0"/>
              <a:t> value="[a-</a:t>
            </a:r>
            <a:r>
              <a:rPr lang="en-US" dirty="0" err="1" smtClean="0"/>
              <a:t>zA</a:t>
            </a:r>
            <a:r>
              <a:rPr lang="en-US" dirty="0" smtClean="0"/>
              <a:t>-Z][a-</a:t>
            </a:r>
            <a:r>
              <a:rPr lang="en-US" dirty="0" err="1" smtClean="0"/>
              <a:t>zA</a:t>
            </a:r>
            <a:r>
              <a:rPr lang="en-US" dirty="0" smtClean="0"/>
              <a:t>-Z][a-</a:t>
            </a:r>
            <a:r>
              <a:rPr lang="en-US" dirty="0" err="1" smtClean="0"/>
              <a:t>zA</a:t>
            </a:r>
            <a:r>
              <a:rPr lang="en-US" dirty="0" smtClean="0"/>
              <a:t>-Z]"/&gt;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xs:restriction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295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name="choice"&gt;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xs:restriction</a:t>
            </a:r>
            <a:r>
              <a:rPr lang="en-US" dirty="0" smtClean="0"/>
              <a:t> base="</a:t>
            </a:r>
            <a:r>
              <a:rPr lang="en-US" dirty="0" err="1" smtClean="0"/>
              <a:t>xs:string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xs:pattern</a:t>
            </a:r>
            <a:r>
              <a:rPr lang="en-US" dirty="0" smtClean="0"/>
              <a:t> value="[xyz]"/&gt;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xs:restriction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prodid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xs:restriction</a:t>
            </a:r>
            <a:r>
              <a:rPr lang="en-US" dirty="0" smtClean="0"/>
              <a:t> base="</a:t>
            </a:r>
            <a:r>
              <a:rPr lang="en-US" dirty="0" err="1" smtClean="0"/>
              <a:t>xs:integer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xs:pattern</a:t>
            </a:r>
            <a:r>
              <a:rPr lang="en-US" dirty="0" smtClean="0"/>
              <a:t> value="[0-9][0-9][0-9][0-9][0-9]"/&gt;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xs:restriction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name="letter"&gt;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xs:pattern</a:t>
            </a:r>
            <a:r>
              <a:rPr lang="en-US" sz="2000" dirty="0" smtClean="0"/>
              <a:t> value="([a-z])*"/&gt;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86200" y="37338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name="letter"&gt;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xs:pattern</a:t>
            </a:r>
            <a:r>
              <a:rPr lang="en-US" sz="2000" dirty="0" smtClean="0"/>
              <a:t> value="([a-z][A-Z])+"/&gt;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name="gender"&gt;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xs:pattern</a:t>
            </a:r>
            <a:r>
              <a:rPr lang="en-US" sz="2000" dirty="0" smtClean="0"/>
              <a:t> value="</a:t>
            </a:r>
            <a:r>
              <a:rPr lang="en-US" sz="2000" dirty="0" err="1" smtClean="0"/>
              <a:t>male|female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0" y="36576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name="password"&gt;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xs:pattern</a:t>
            </a:r>
            <a:r>
              <a:rPr lang="en-US" sz="2000" dirty="0" smtClean="0"/>
              <a:t> value="[a-zA-Z0-9]{8}"/&gt;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xs:restriction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xs:simpleType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 for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0"/>
          <a:ext cx="8534400" cy="5036074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latin typeface="verdana"/>
                        </a:rPr>
                        <a:t>Constraint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latin typeface="verdana"/>
                        </a:rPr>
                        <a:t>Description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enumeration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Defines a list of acceptable values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fractionDigits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maximum number of decimal places allowed. Must be equal to or greater than zero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length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exact number of characters or list items allowed. Must be equal to or greater than zero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maxExclusive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upper bounds for numeric values (the value must be less than this value)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maxInclusive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upper bounds for numeric values (the value must be less than or equal to this value)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maxLength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maximum number of characters or list items allowed. Must be equal to or greater than zero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minExclusive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lower bounds for numeric values (the value must be greater than this value)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2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minInclusive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lower bounds for numeric values (the value must be greater than or equal to this value)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27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minLength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minimum number of characters or list items allowed. Must be equal to or greater than zero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pattern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Defines the exact sequence of characters that are acceptable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totalDigits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Specifies the exact number of digits allowed. Must be greater than zero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1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verdana"/>
                        </a:rPr>
                        <a:t>whiteSpace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latin typeface="verdana"/>
                        </a:rPr>
                        <a:t>Specifies how white space (line feeds, tabs, spaces, and carriage returns) is handled</a:t>
                      </a:r>
                    </a:p>
                  </a:txBody>
                  <a:tcPr marL="7846" marR="7846" marT="7846" marB="7846">
                    <a:lnL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XSD Complex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element is an XML element that contains other elements and/or attributes.</a:t>
            </a:r>
          </a:p>
          <a:p>
            <a:r>
              <a:rPr lang="en-US" dirty="0" smtClean="0"/>
              <a:t>There are four kinds of complex elements:</a:t>
            </a:r>
          </a:p>
          <a:p>
            <a:pPr lvl="1"/>
            <a:r>
              <a:rPr lang="en-US" dirty="0" smtClean="0"/>
              <a:t>empty elements</a:t>
            </a:r>
          </a:p>
          <a:p>
            <a:pPr lvl="1"/>
            <a:r>
              <a:rPr lang="en-US" dirty="0" smtClean="0"/>
              <a:t>elements that contain only other elements</a:t>
            </a:r>
          </a:p>
          <a:p>
            <a:pPr lvl="1"/>
            <a:r>
              <a:rPr lang="en-US" dirty="0" smtClean="0"/>
              <a:t>elements that contain only text</a:t>
            </a:r>
          </a:p>
          <a:p>
            <a:pPr lvl="1"/>
            <a:r>
              <a:rPr lang="en-US" dirty="0" smtClean="0"/>
              <a:t>elements that contain both other elements and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Complex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&lt;employee&gt;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&gt;John&lt;/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&gt;Smith&lt;/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&lt;/employee&gt;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71800" y="3276600"/>
            <a:ext cx="5791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name="employee"&gt;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xs:sequence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xs:sequence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1989: Hypertext Markup Language (HTML)</a:t>
            </a:r>
          </a:p>
          <a:p>
            <a:r>
              <a:rPr lang="en-US" dirty="0" smtClean="0"/>
              <a:t>Derived from SGML</a:t>
            </a:r>
          </a:p>
          <a:p>
            <a:r>
              <a:rPr lang="en-US" dirty="0" smtClean="0"/>
              <a:t>Only for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752600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name="employee" type="</a:t>
            </a:r>
            <a:r>
              <a:rPr lang="en-US" dirty="0" err="1" smtClean="0"/>
              <a:t>personinfo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name="student" type="</a:t>
            </a:r>
            <a:r>
              <a:rPr lang="en-US" dirty="0" err="1" smtClean="0"/>
              <a:t>personinfo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name="member" type="</a:t>
            </a:r>
            <a:r>
              <a:rPr lang="en-US" dirty="0" err="1" smtClean="0"/>
              <a:t>personinfo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xs:complexType</a:t>
            </a:r>
            <a:r>
              <a:rPr lang="en-US" dirty="0" smtClean="0"/>
              <a:t> name="</a:t>
            </a:r>
            <a:r>
              <a:rPr lang="en-US" dirty="0" err="1" smtClean="0"/>
              <a:t>personinfo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firstname</a:t>
            </a:r>
            <a:r>
              <a:rPr lang="en-US" dirty="0" smtClean="0"/>
              <a:t>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lastname</a:t>
            </a:r>
            <a:r>
              <a:rPr lang="en-US" dirty="0" smtClean="0"/>
              <a:t>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name="employee" type="</a:t>
            </a:r>
            <a:r>
              <a:rPr lang="en-US" dirty="0" err="1" smtClean="0"/>
              <a:t>fullpersoninfo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xs:complexType</a:t>
            </a:r>
            <a:r>
              <a:rPr lang="en-US" dirty="0" smtClean="0"/>
              <a:t> name="</a:t>
            </a:r>
            <a:r>
              <a:rPr lang="en-US" dirty="0" err="1" smtClean="0"/>
              <a:t>personinfo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firstname</a:t>
            </a:r>
            <a:r>
              <a:rPr lang="en-US" dirty="0" smtClean="0"/>
              <a:t>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</a:t>
            </a:r>
            <a:r>
              <a:rPr lang="en-US" dirty="0" err="1" smtClean="0"/>
              <a:t>lastname</a:t>
            </a:r>
            <a:r>
              <a:rPr lang="en-US" dirty="0" smtClean="0"/>
              <a:t>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xs:complexType</a:t>
            </a:r>
            <a:r>
              <a:rPr lang="en-US" dirty="0" smtClean="0"/>
              <a:t> name="</a:t>
            </a:r>
            <a:r>
              <a:rPr lang="en-US" dirty="0" err="1" smtClean="0"/>
              <a:t>fullpersoninfo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xs:complexContent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xs:extension</a:t>
            </a:r>
            <a:r>
              <a:rPr lang="en-US" dirty="0" smtClean="0"/>
              <a:t> base="</a:t>
            </a:r>
            <a:r>
              <a:rPr lang="en-US" dirty="0" err="1" smtClean="0"/>
              <a:t>personinfo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name="address"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name="city"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name="country"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xs:extension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xs:complexContent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XSD Empty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8822" y="1752600"/>
            <a:ext cx="3574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&lt;product </a:t>
            </a:r>
            <a:r>
              <a:rPr lang="en-US" sz="2400" dirty="0" err="1" smtClean="0"/>
              <a:t>prodid</a:t>
            </a:r>
            <a:r>
              <a:rPr lang="en-US" sz="2400" dirty="0" smtClean="0"/>
              <a:t>="1345" /&gt;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5800" y="2551837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xs:element</a:t>
            </a:r>
            <a:r>
              <a:rPr lang="en-US" sz="2400" dirty="0" smtClean="0"/>
              <a:t> name="product"&gt;</a:t>
            </a:r>
            <a:br>
              <a:rPr lang="en-US" sz="2400" dirty="0" smtClean="0"/>
            </a:br>
            <a:r>
              <a:rPr lang="en-US" sz="2400" dirty="0" smtClean="0"/>
              <a:t>  &lt;</a:t>
            </a:r>
            <a:r>
              <a:rPr lang="en-US" sz="2400" dirty="0" err="1" smtClean="0"/>
              <a:t>xs:complexType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 &lt;</a:t>
            </a:r>
            <a:r>
              <a:rPr lang="en-US" sz="2400" dirty="0" err="1" smtClean="0"/>
              <a:t>xs:attribute</a:t>
            </a:r>
            <a:r>
              <a:rPr lang="en-US" sz="2400" dirty="0" smtClean="0"/>
              <a:t> name="</a:t>
            </a:r>
            <a:r>
              <a:rPr lang="en-US" sz="2400" dirty="0" err="1" smtClean="0"/>
              <a:t>prodid</a:t>
            </a:r>
            <a:r>
              <a:rPr lang="en-US" sz="2400" dirty="0" smtClean="0"/>
              <a:t>" type="</a:t>
            </a:r>
            <a:r>
              <a:rPr lang="en-US" sz="2400" dirty="0" err="1" smtClean="0"/>
              <a:t>xs:positiveInteger</a:t>
            </a:r>
            <a:r>
              <a:rPr lang="en-US" sz="2400" dirty="0" smtClean="0"/>
              <a:t>"/&gt;</a:t>
            </a:r>
            <a:br>
              <a:rPr lang="en-US" sz="2400" dirty="0" smtClean="0"/>
            </a:br>
            <a:r>
              <a:rPr lang="en-US" sz="2400" dirty="0" smtClean="0"/>
              <a:t>  &lt;/</a:t>
            </a:r>
            <a:r>
              <a:rPr lang="en-US" sz="2400" dirty="0" err="1" smtClean="0"/>
              <a:t>xs:complexType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xs:element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Types Containing Elements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&lt;person&gt;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&gt;John&lt;/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&gt;Smith&lt;/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&lt;/person&gt;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971800"/>
            <a:ext cx="6477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name="person"&gt;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xs:sequence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xs:sequence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Text-Only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0"/>
            <a:ext cx="4667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shoesize</a:t>
            </a:r>
            <a:r>
              <a:rPr lang="en-US" sz="2000" dirty="0" smtClean="0"/>
              <a:t> country="</a:t>
            </a:r>
            <a:r>
              <a:rPr lang="en-US" sz="2000" dirty="0" err="1" smtClean="0"/>
              <a:t>france</a:t>
            </a:r>
            <a:r>
              <a:rPr lang="en-US" sz="2000" dirty="0" smtClean="0"/>
              <a:t>"&gt;35&lt;/</a:t>
            </a:r>
            <a:r>
              <a:rPr lang="en-US" sz="2000" dirty="0" err="1" smtClean="0"/>
              <a:t>shoesize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14400" y="2438400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shoesize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xs:simpleContent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xs:extension</a:t>
            </a:r>
            <a:r>
              <a:rPr lang="en-US" sz="2000" dirty="0" smtClean="0"/>
              <a:t> base="</a:t>
            </a:r>
            <a:r>
              <a:rPr lang="en-US" sz="2000" dirty="0" err="1" smtClean="0"/>
              <a:t>xs:integer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        &lt;</a:t>
            </a:r>
            <a:r>
              <a:rPr lang="en-US" sz="2000" dirty="0" err="1" smtClean="0"/>
              <a:t>xs:attribute</a:t>
            </a:r>
            <a:r>
              <a:rPr lang="en-US" sz="2000" dirty="0" smtClean="0"/>
              <a:t> name="country"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 /&gt;</a:t>
            </a:r>
            <a:br>
              <a:rPr lang="en-US" sz="2000" dirty="0" smtClean="0"/>
            </a:br>
            <a:r>
              <a:rPr lang="en-US" sz="2000" dirty="0" smtClean="0"/>
              <a:t>      &lt;/</a:t>
            </a:r>
            <a:r>
              <a:rPr lang="en-US" sz="2000" dirty="0" err="1" smtClean="0"/>
              <a:t>xs:extension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xs:simpleContent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XSD 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indicators: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Sequence</a:t>
            </a:r>
          </a:p>
          <a:p>
            <a:r>
              <a:rPr lang="en-US" dirty="0" smtClean="0"/>
              <a:t>Occurrence indicators:</a:t>
            </a:r>
          </a:p>
          <a:p>
            <a:pPr lvl="1"/>
            <a:r>
              <a:rPr lang="en-US" dirty="0" err="1" smtClean="0"/>
              <a:t>maxOccurs</a:t>
            </a:r>
            <a:endParaRPr lang="en-US" dirty="0" smtClean="0"/>
          </a:p>
          <a:p>
            <a:pPr lvl="1"/>
            <a:r>
              <a:rPr lang="en-US" dirty="0" err="1" smtClean="0"/>
              <a:t>minOccurs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716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name="person"&gt;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xs:all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xs:all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" y="3693855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name="person"&gt;</a:t>
            </a:r>
            <a:br>
              <a:rPr lang="en-US" sz="2000" dirty="0" smtClean="0"/>
            </a:br>
            <a:r>
              <a:rPr lang="en-US" sz="2000" dirty="0" smtClean="0"/>
              <a:t>  &lt;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xs:sequence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full_name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"/&gt;</a:t>
            </a:r>
            <a:br>
              <a:rPr lang="en-US" sz="2000" dirty="0" smtClean="0"/>
            </a:br>
            <a:r>
              <a:rPr lang="en-US" sz="2000" dirty="0" smtClean="0"/>
              <a:t>      &lt;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 name="</a:t>
            </a:r>
            <a:r>
              <a:rPr lang="en-US" sz="2000" dirty="0" err="1" smtClean="0"/>
              <a:t>child_name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 </a:t>
            </a:r>
            <a:r>
              <a:rPr lang="en-US" sz="2000" dirty="0" err="1" smtClean="0"/>
              <a:t>maxOccurs</a:t>
            </a:r>
            <a:r>
              <a:rPr lang="en-US" sz="2000" dirty="0" smtClean="0"/>
              <a:t>="10"/&gt;</a:t>
            </a:r>
            <a:br>
              <a:rPr lang="en-US" sz="2000" dirty="0" smtClean="0"/>
            </a:br>
            <a:r>
              <a:rPr lang="en-US" sz="2000" dirty="0" smtClean="0"/>
              <a:t>    &lt;/</a:t>
            </a:r>
            <a:r>
              <a:rPr lang="en-US" sz="2000" dirty="0" err="1" smtClean="0"/>
              <a:t>xs:sequence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 &lt;/</a:t>
            </a:r>
            <a:r>
              <a:rPr lang="en-US" sz="2000" dirty="0" err="1" smtClean="0"/>
              <a:t>xs:complexType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xs:element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Duc\Local Settings\Temporary Internet Files\Content.IE5\SY3ZUB94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1587" y="2530475"/>
            <a:ext cx="1520825" cy="1797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~1995: W3C tried to develop a language that is simpler than SGML but more complex than HTML =&gt; 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should be unambiguous</a:t>
            </a:r>
          </a:p>
          <a:p>
            <a:r>
              <a:rPr lang="en-US" dirty="0" smtClean="0"/>
              <a:t>Separate markup from presentation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It should enforce maximum error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Arc 8"/>
          <p:cNvSpPr/>
          <p:nvPr/>
        </p:nvSpPr>
        <p:spPr>
          <a:xfrm rot="10800000">
            <a:off x="838200" y="1447800"/>
            <a:ext cx="2133600" cy="2209800"/>
          </a:xfrm>
          <a:prstGeom prst="arc">
            <a:avLst>
              <a:gd name="adj1" fmla="val 18959346"/>
              <a:gd name="adj2" fmla="val 268126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2514600"/>
            <a:ext cx="1676400" cy="76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document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43000" y="1371600"/>
            <a:ext cx="1752600" cy="762000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43000" y="2895600"/>
            <a:ext cx="1752600" cy="762000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09800" y="4419600"/>
            <a:ext cx="1752600" cy="762000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572000" y="4800600"/>
            <a:ext cx="1752600" cy="762000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162800" y="4191000"/>
            <a:ext cx="1752600" cy="762000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6"/>
          </p:cNvCxnSpPr>
          <p:nvPr/>
        </p:nvCxnSpPr>
        <p:spPr>
          <a:xfrm>
            <a:off x="2895600" y="1752600"/>
            <a:ext cx="19812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</p:cNvCxnSpPr>
          <p:nvPr/>
        </p:nvCxnSpPr>
        <p:spPr>
          <a:xfrm flipV="1">
            <a:off x="2895600" y="3048000"/>
            <a:ext cx="1905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3"/>
          </p:cNvCxnSpPr>
          <p:nvPr/>
        </p:nvCxnSpPr>
        <p:spPr>
          <a:xfrm flipV="1">
            <a:off x="3429000" y="3165008"/>
            <a:ext cx="1617103" cy="12545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</p:cNvCxnSpPr>
          <p:nvPr/>
        </p:nvCxnSpPr>
        <p:spPr>
          <a:xfrm flipV="1">
            <a:off x="5448300" y="3352800"/>
            <a:ext cx="38100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</p:cNvCxnSpPr>
          <p:nvPr/>
        </p:nvCxnSpPr>
        <p:spPr>
          <a:xfrm flipH="1" flipV="1">
            <a:off x="6400800" y="3124200"/>
            <a:ext cx="16383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9214135">
            <a:off x="1621906" y="2765150"/>
            <a:ext cx="1789823" cy="2209800"/>
          </a:xfrm>
          <a:prstGeom prst="arc">
            <a:avLst>
              <a:gd name="adj1" fmla="val 19063097"/>
              <a:gd name="adj2" fmla="val 268126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6289905">
            <a:off x="3398568" y="3561990"/>
            <a:ext cx="2133600" cy="2209800"/>
          </a:xfrm>
          <a:prstGeom prst="arc">
            <a:avLst>
              <a:gd name="adj1" fmla="val 18959346"/>
              <a:gd name="adj2" fmla="val 268126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4589123">
            <a:off x="5819410" y="3314769"/>
            <a:ext cx="2133600" cy="2209800"/>
          </a:xfrm>
          <a:prstGeom prst="arc">
            <a:avLst>
              <a:gd name="adj1" fmla="val 18959346"/>
              <a:gd name="adj2" fmla="val 268126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5828182">
            <a:off x="2198244" y="-438925"/>
            <a:ext cx="5560466" cy="7529596"/>
          </a:xfrm>
          <a:prstGeom prst="arc">
            <a:avLst>
              <a:gd name="adj1" fmla="val 17359180"/>
              <a:gd name="adj2" fmla="val 472751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8200" y="24384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supersedes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1752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743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86200" y="3886200"/>
            <a:ext cx="100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74994" y="4038600"/>
            <a:ext cx="100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34200" y="3200400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5600" y="50292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5257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05400" y="57912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Tag &lt;tag&gt;</a:t>
            </a:r>
          </a:p>
          <a:p>
            <a:r>
              <a:rPr lang="en-US" sz="2800" dirty="0" smtClean="0"/>
              <a:t>Document</a:t>
            </a:r>
          </a:p>
          <a:p>
            <a:pPr lvl="1"/>
            <a:r>
              <a:rPr lang="en-US" sz="2400" dirty="0" smtClean="0"/>
              <a:t>document prolog</a:t>
            </a:r>
          </a:p>
          <a:p>
            <a:pPr lvl="1"/>
            <a:r>
              <a:rPr lang="en-US" sz="2400" dirty="0" smtClean="0"/>
              <a:t>document (root) element</a:t>
            </a:r>
          </a:p>
          <a:p>
            <a:r>
              <a:rPr lang="en-US" sz="2800" dirty="0" smtClean="0"/>
              <a:t>Element</a:t>
            </a:r>
          </a:p>
          <a:p>
            <a:r>
              <a:rPr lang="en-US" sz="2800" dirty="0" smtClean="0"/>
              <a:t>Entity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FF03-423E-4E1E-A9CC-30704DA9EF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6866" name="Picture 2" descr="C:\Users\hieuvd\Pictures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085" y="2590800"/>
            <a:ext cx="4724915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vTemplate 1</Template>
  <TotalTime>12828</TotalTime>
  <Words>1685</Words>
  <Application>Microsoft Office PowerPoint</Application>
  <PresentationFormat>On-screen Show (4:3)</PresentationFormat>
  <Paragraphs>393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 Unicode MS</vt:lpstr>
      <vt:lpstr>Arial</vt:lpstr>
      <vt:lpstr>Calibri</vt:lpstr>
      <vt:lpstr>verdana</vt:lpstr>
      <vt:lpstr>vTemplate 1</vt:lpstr>
      <vt:lpstr>XML</vt:lpstr>
      <vt:lpstr>Contents</vt:lpstr>
      <vt:lpstr>XML History</vt:lpstr>
      <vt:lpstr>XML History</vt:lpstr>
      <vt:lpstr>HTML</vt:lpstr>
      <vt:lpstr>XML</vt:lpstr>
      <vt:lpstr>XML Principles</vt:lpstr>
      <vt:lpstr>XML Specifications</vt:lpstr>
      <vt:lpstr>Core Concepts</vt:lpstr>
      <vt:lpstr>Example</vt:lpstr>
      <vt:lpstr>XML Syntax Rules</vt:lpstr>
      <vt:lpstr>XML Naming Rules</vt:lpstr>
      <vt:lpstr>Document Prolog</vt:lpstr>
      <vt:lpstr>Document Type Declaration</vt:lpstr>
      <vt:lpstr>Elements</vt:lpstr>
      <vt:lpstr>Entities</vt:lpstr>
      <vt:lpstr>Entities</vt:lpstr>
      <vt:lpstr>Quality Control with Schemas</vt:lpstr>
      <vt:lpstr>DTD</vt:lpstr>
      <vt:lpstr>DTD</vt:lpstr>
      <vt:lpstr>DTD Limitations</vt:lpstr>
      <vt:lpstr>XML Schemas</vt:lpstr>
      <vt:lpstr>XML Schema</vt:lpstr>
      <vt:lpstr>What is an XML Schema?</vt:lpstr>
      <vt:lpstr>XML Schemas are the Successors of DTDs</vt:lpstr>
      <vt:lpstr>XML Schemas use XML Syntax</vt:lpstr>
      <vt:lpstr>XML Schemas are Extensible</vt:lpstr>
      <vt:lpstr>Example</vt:lpstr>
      <vt:lpstr>Example</vt:lpstr>
      <vt:lpstr>A Reference to a DTD</vt:lpstr>
      <vt:lpstr>A Reference to an XML Schema</vt:lpstr>
      <vt:lpstr>The &lt;schema&gt; Element</vt:lpstr>
      <vt:lpstr>XSD Simple Elements</vt:lpstr>
      <vt:lpstr>Defining a Simple Element</vt:lpstr>
      <vt:lpstr>Built-in data types</vt:lpstr>
      <vt:lpstr>Default and Fixed Values for Simple Elements</vt:lpstr>
      <vt:lpstr>XSD Attributes</vt:lpstr>
      <vt:lpstr>Default and Fixed Values for Attributes</vt:lpstr>
      <vt:lpstr>Optional and Required Attributes</vt:lpstr>
      <vt:lpstr>Restrictions on Values</vt:lpstr>
      <vt:lpstr>Restrictions on a Set of Values</vt:lpstr>
      <vt:lpstr>Restrictions on a Series of Values</vt:lpstr>
      <vt:lpstr>Example</vt:lpstr>
      <vt:lpstr>Example</vt:lpstr>
      <vt:lpstr>PowerPoint Presentation</vt:lpstr>
      <vt:lpstr>PowerPoint Presentation</vt:lpstr>
      <vt:lpstr>Restrictions for Datatypes</vt:lpstr>
      <vt:lpstr>XSD Complex Elements</vt:lpstr>
      <vt:lpstr>Define a Complex Element</vt:lpstr>
      <vt:lpstr>PowerPoint Presentation</vt:lpstr>
      <vt:lpstr>Extension</vt:lpstr>
      <vt:lpstr>XSD Empty Elements</vt:lpstr>
      <vt:lpstr>Complex Types Containing Elements Only</vt:lpstr>
      <vt:lpstr>Complex Text-Only Elements</vt:lpstr>
      <vt:lpstr>XSD Indicators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hieuvd</dc:creator>
  <cp:lastModifiedBy>Vo Dinh Hieu</cp:lastModifiedBy>
  <cp:revision>271</cp:revision>
  <dcterms:created xsi:type="dcterms:W3CDTF">2011-08-29T06:23:04Z</dcterms:created>
  <dcterms:modified xsi:type="dcterms:W3CDTF">2020-04-10T03:47:42Z</dcterms:modified>
</cp:coreProperties>
</file>