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265" r:id="rId3"/>
    <p:sldId id="262" r:id="rId4"/>
    <p:sldId id="288" r:id="rId5"/>
    <p:sldId id="289" r:id="rId6"/>
    <p:sldId id="317" r:id="rId7"/>
    <p:sldId id="290" r:id="rId8"/>
    <p:sldId id="291" r:id="rId9"/>
    <p:sldId id="318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4" r:id="rId18"/>
    <p:sldId id="305" r:id="rId19"/>
    <p:sldId id="306" r:id="rId20"/>
    <p:sldId id="307" r:id="rId21"/>
    <p:sldId id="308" r:id="rId22"/>
    <p:sldId id="26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270" r:id="rId31"/>
    <p:sldId id="282" r:id="rId32"/>
    <p:sldId id="283" r:id="rId33"/>
    <p:sldId id="284" r:id="rId34"/>
    <p:sldId id="285" r:id="rId35"/>
    <p:sldId id="286" r:id="rId36"/>
    <p:sldId id="287" r:id="rId37"/>
    <p:sldId id="274" r:id="rId38"/>
    <p:sldId id="275" r:id="rId39"/>
    <p:sldId id="276" r:id="rId40"/>
    <p:sldId id="277" r:id="rId41"/>
    <p:sldId id="278" r:id="rId42"/>
    <p:sldId id="279" r:id="rId43"/>
    <p:sldId id="26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03" autoAdjust="0"/>
  </p:normalViewPr>
  <p:slideViewPr>
    <p:cSldViewPr>
      <p:cViewPr varScale="1">
        <p:scale>
          <a:sx n="106" d="100"/>
          <a:sy n="106" d="100"/>
        </p:scale>
        <p:origin x="17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30EEC-75F7-4E67-A13B-3B64266E63B6}" type="datetimeFigureOut">
              <a:rPr lang="en-US" smtClean="0"/>
              <a:pPr/>
              <a:t>11-Mar-20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F61E-9F00-4AB3-AB9B-189081254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66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4003EA6-1233-44F9-BCC0-F07C021B901B}" type="slidenum">
              <a:rPr lang="ko-KR" altLang="en-US" sz="1200"/>
              <a:pPr eaLnBrk="1" hangingPunct="1"/>
              <a:t>4</a:t>
            </a:fld>
            <a:endParaRPr lang="en-US" altLang="ko-KR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mtClean="0"/>
              <a:t>TLI ( Transport Layer Interface )</a:t>
            </a:r>
          </a:p>
        </p:txBody>
      </p:sp>
    </p:spTree>
    <p:extLst>
      <p:ext uri="{BB962C8B-B14F-4D97-AF65-F5344CB8AC3E}">
        <p14:creationId xmlns:p14="http://schemas.microsoft.com/office/powerpoint/2010/main" val="3551452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AE1B34-15F7-48DE-AC36-76C6A2B1BC3D}" type="slidenum">
              <a:rPr lang="en-US"/>
              <a:pPr/>
              <a:t>32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30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A6374D-2F9E-4A0C-B62D-A440934BC96D}" type="slidenum">
              <a:rPr lang="en-US"/>
              <a:pPr/>
              <a:t>33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93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50B380-FF90-4ECF-934B-7C08E761961C}" type="slidenum">
              <a:rPr lang="en-US"/>
              <a:pPr/>
              <a:t>34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08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BE425-7B6C-4BF2-9224-F7F9763CC55B}" type="slidenum">
              <a:rPr lang="en-US"/>
              <a:pPr/>
              <a:t>35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01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006B2-F932-494B-B91C-D87F305AA1AD}" type="slidenum">
              <a:rPr lang="en-US"/>
              <a:pPr/>
              <a:t>36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12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Question: Is there any case that RMI Server consults codebase for classes?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F61E-9F00-4AB3-AB9B-189081254FC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3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9903ECA-10A0-45B6-93DF-59F263EDC1F6}" type="slidenum">
              <a:rPr lang="zh-CN" altLang="en-US" sz="1200"/>
              <a:pPr eaLnBrk="1" hangingPunct="1"/>
              <a:t>23</a:t>
            </a:fld>
            <a:endParaRPr lang="en-US" altLang="zh-CN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0332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CF96AAC-2774-4923-8777-DF552446A453}" type="slidenum">
              <a:rPr lang="zh-CN" altLang="en-US" sz="1200"/>
              <a:pPr eaLnBrk="1" hangingPunct="1"/>
              <a:t>24</a:t>
            </a:fld>
            <a:endParaRPr lang="en-US" altLang="zh-CN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6437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DCE was developed by the Open Group to allow applications to be built across heterogeneous platforms in a network. DCE includes security, directory naming, time synchronization, file sharing, RPCs and multithreading services. </a:t>
            </a:r>
          </a:p>
          <a:p>
            <a:endParaRPr lang="en-US" altLang="zh-CN" smtClean="0"/>
          </a:p>
          <a:p>
            <a:r>
              <a:rPr lang="en-US" altLang="zh-CN" smtClean="0"/>
              <a:t>A Universal Unique Identifier (UUID) is used to uniquely identify an interface. Its uniqueness is ensured by encoding in it the location and time of creation. </a:t>
            </a:r>
          </a:p>
          <a:p>
            <a:endParaRPr lang="en-US" altLang="zh-CN" smtClean="0"/>
          </a:p>
          <a:p>
            <a:r>
              <a:rPr lang="en-US" altLang="zh-CN" smtClean="0"/>
              <a:t>IDL: interface definition language</a:t>
            </a:r>
          </a:p>
        </p:txBody>
      </p:sp>
    </p:spTree>
    <p:extLst>
      <p:ext uri="{BB962C8B-B14F-4D97-AF65-F5344CB8AC3E}">
        <p14:creationId xmlns:p14="http://schemas.microsoft.com/office/powerpoint/2010/main" val="3830404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CC24D64-BB5E-4628-96FC-3366FCE83BE1}" type="slidenum">
              <a:rPr lang="zh-CN" altLang="en-US" sz="1200"/>
              <a:pPr eaLnBrk="1" hangingPunct="1"/>
              <a:t>26</a:t>
            </a:fld>
            <a:endParaRPr lang="en-US" altLang="zh-CN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06556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2BD0FD-B7AF-4954-8B73-E9319BE2A41B}" type="slidenum">
              <a:rPr lang="zh-CN" altLang="en-US" sz="1200"/>
              <a:pPr eaLnBrk="1" hangingPunct="1"/>
              <a:t>27</a:t>
            </a:fld>
            <a:endParaRPr lang="en-US" altLang="zh-CN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One-Way RPC: The client invokes a remote procedure but it does not block or wait until it receives a return. 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31057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F408964-ACF3-4269-AC27-E99F15AE3635}" type="slidenum">
              <a:rPr lang="zh-CN" altLang="en-US" sz="1200"/>
              <a:pPr eaLnBrk="1" hangingPunct="1"/>
              <a:t>28</a:t>
            </a:fld>
            <a:endParaRPr lang="en-US" altLang="zh-CN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89163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7B08850-EC2C-4B26-9EFA-B3D6A4026334}" type="slidenum">
              <a:rPr lang="zh-CN" altLang="en-US" sz="1200"/>
              <a:pPr eaLnBrk="1" hangingPunct="1"/>
              <a:t>29</a:t>
            </a:fld>
            <a:endParaRPr lang="en-US" altLang="zh-CN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At-most-once call semantics are for those RPC applications which require a guarantee that multiple invocations of the same RPC call by a client will not be processed on the server. An example of such an application is inventory control. Consider several point-of-sale (POS) workstations and a server which maintains inventory records. Each POS workstation makes an RPC call to the server when an item is sold. The call causes a count of the number of items left in the inventory to be decremented on the server. If a call indicating that five of the item </a:t>
            </a:r>
            <a:r>
              <a:rPr lang="en-US" altLang="zh-CN" i="1" smtClean="0"/>
              <a:t>X</a:t>
            </a:r>
            <a:r>
              <a:rPr lang="en-US" altLang="zh-CN" smtClean="0"/>
              <a:t> was sold is processed on the server more than once, then the inventory record for item </a:t>
            </a:r>
            <a:r>
              <a:rPr lang="en-US" altLang="zh-CN" i="1" smtClean="0"/>
              <a:t>X</a:t>
            </a:r>
            <a:r>
              <a:rPr lang="en-US" altLang="zh-CN" smtClean="0"/>
              <a:t> will be in error. 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52605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ACDF8-7A8B-47EB-B95C-9177EE504DD9}" type="slidenum">
              <a:rPr lang="en-US"/>
              <a:pPr/>
              <a:t>31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6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A0E5-6E19-458F-9E93-BF2258D4F64B}" type="datetime1">
              <a:rPr lang="en-US" smtClean="0"/>
              <a:pPr/>
              <a:t>11-Mar-20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D591-D82D-4335-94A9-E992FD1D6F63}" type="datetime1">
              <a:rPr lang="en-US" smtClean="0"/>
              <a:pPr/>
              <a:t>11-Mar-20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FCED2-06D7-43D1-9A92-80ADFAD66B7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630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79505-D6BD-414C-B2EC-DA3286E841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715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1F2A5-DAAA-4D49-ABB5-3B348FCDBD17}" type="datetime1">
              <a:rPr lang="en-US" smtClean="0"/>
              <a:pPr/>
              <a:t>11-Mar-20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3FF03-423E-4E1E-A9CC-30704DA9E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Technologies for Distributed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1678" y="1447800"/>
            <a:ext cx="568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Service-oriented Architecture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JAVA TCP Sockets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000" dirty="0" smtClean="0">
                <a:latin typeface="Tahoma" pitchFamily="34" charset="0"/>
              </a:rPr>
              <a:t>In Package java.net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err="1" smtClean="0">
                <a:latin typeface="Tahoma" pitchFamily="34" charset="0"/>
              </a:rPr>
              <a:t>java.net.Socket</a:t>
            </a:r>
            <a:endParaRPr lang="en-US" altLang="ko-KR" sz="1800" dirty="0" smtClean="0">
              <a:latin typeface="Tahoma" pitchFamily="34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 smtClean="0">
                <a:latin typeface="Tahoma" pitchFamily="34" charset="0"/>
              </a:rPr>
              <a:t>Implements client sockets (also called just “sockets”).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 smtClean="0">
                <a:latin typeface="Tahoma" pitchFamily="34" charset="0"/>
              </a:rPr>
              <a:t>An endpoint for communication between two machines.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 smtClean="0">
                <a:latin typeface="Tahoma" pitchFamily="34" charset="0"/>
              </a:rPr>
              <a:t>Constructor and Methods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400" dirty="0" smtClean="0">
                <a:latin typeface="Tahoma" pitchFamily="34" charset="0"/>
              </a:rPr>
              <a:t>Socket(String host, </a:t>
            </a:r>
            <a:r>
              <a:rPr lang="en-US" altLang="ko-KR" sz="1400" dirty="0" err="1" smtClean="0">
                <a:latin typeface="Tahoma" pitchFamily="34" charset="0"/>
              </a:rPr>
              <a:t>int</a:t>
            </a:r>
            <a:r>
              <a:rPr lang="en-US" altLang="ko-KR" sz="1400" dirty="0" smtClean="0">
                <a:latin typeface="Tahoma" pitchFamily="34" charset="0"/>
              </a:rPr>
              <a:t> port): Creates a stream socket and connects it to the specified port number on the named host.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400" dirty="0" err="1" smtClean="0">
                <a:latin typeface="Tahoma" pitchFamily="34" charset="0"/>
              </a:rPr>
              <a:t>InputStream</a:t>
            </a:r>
            <a:r>
              <a:rPr lang="en-US" altLang="ko-KR" sz="1400" dirty="0" smtClean="0">
                <a:latin typeface="Tahoma" pitchFamily="34" charset="0"/>
              </a:rPr>
              <a:t> </a:t>
            </a:r>
            <a:r>
              <a:rPr lang="en-US" altLang="ko-KR" sz="1400" dirty="0" err="1" smtClean="0">
                <a:latin typeface="Tahoma" pitchFamily="34" charset="0"/>
              </a:rPr>
              <a:t>getInputStream</a:t>
            </a:r>
            <a:r>
              <a:rPr lang="en-US" altLang="ko-KR" sz="1400" dirty="0" smtClean="0">
                <a:latin typeface="Tahoma" pitchFamily="34" charset="0"/>
              </a:rPr>
              <a:t>()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400" dirty="0" err="1" smtClean="0">
                <a:latin typeface="Tahoma" pitchFamily="34" charset="0"/>
              </a:rPr>
              <a:t>OutputStream</a:t>
            </a:r>
            <a:r>
              <a:rPr lang="en-US" altLang="ko-KR" sz="1400" dirty="0" smtClean="0">
                <a:latin typeface="Tahoma" pitchFamily="34" charset="0"/>
              </a:rPr>
              <a:t> </a:t>
            </a:r>
            <a:r>
              <a:rPr lang="en-US" altLang="ko-KR" sz="1400" dirty="0" err="1" smtClean="0">
                <a:latin typeface="Tahoma" pitchFamily="34" charset="0"/>
              </a:rPr>
              <a:t>getOutputStream</a:t>
            </a:r>
            <a:r>
              <a:rPr lang="en-US" altLang="ko-KR" sz="1400" dirty="0" smtClean="0">
                <a:latin typeface="Tahoma" pitchFamily="34" charset="0"/>
              </a:rPr>
              <a:t>()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400" dirty="0" smtClean="0">
                <a:latin typeface="Tahoma" pitchFamily="34" charset="0"/>
              </a:rPr>
              <a:t>close()</a:t>
            </a:r>
            <a:br>
              <a:rPr lang="en-US" altLang="ko-KR" sz="1400" dirty="0" smtClean="0">
                <a:latin typeface="Tahoma" pitchFamily="34" charset="0"/>
              </a:rPr>
            </a:br>
            <a:endParaRPr lang="en-US" altLang="ko-KR" sz="1400" dirty="0" smtClean="0">
              <a:latin typeface="Tahoma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err="1" smtClean="0">
                <a:latin typeface="Tahoma" pitchFamily="34" charset="0"/>
              </a:rPr>
              <a:t>java.net.ServerSocket</a:t>
            </a:r>
            <a:endParaRPr lang="en-US" altLang="ko-KR" sz="1800" dirty="0" smtClean="0">
              <a:latin typeface="Tahoma" pitchFamily="34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 smtClean="0">
                <a:latin typeface="Tahoma" pitchFamily="34" charset="0"/>
              </a:rPr>
              <a:t>Implements server sockets.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 smtClean="0">
                <a:latin typeface="Tahoma" pitchFamily="34" charset="0"/>
              </a:rPr>
              <a:t>Waits for requests to come in over the network.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 smtClean="0">
                <a:latin typeface="Tahoma" pitchFamily="34" charset="0"/>
              </a:rPr>
              <a:t>Performs some operation based on the request.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 smtClean="0">
                <a:latin typeface="Tahoma" pitchFamily="34" charset="0"/>
              </a:rPr>
              <a:t>Constructor and Methods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400" dirty="0" err="1" smtClean="0">
                <a:latin typeface="Tahoma" pitchFamily="34" charset="0"/>
              </a:rPr>
              <a:t>ServerSocket</a:t>
            </a:r>
            <a:r>
              <a:rPr lang="en-US" altLang="ko-KR" sz="1400" dirty="0" smtClean="0">
                <a:latin typeface="Tahoma" pitchFamily="34" charset="0"/>
              </a:rPr>
              <a:t>(</a:t>
            </a:r>
            <a:r>
              <a:rPr lang="en-US" altLang="ko-KR" sz="1400" dirty="0" err="1" smtClean="0">
                <a:latin typeface="Tahoma" pitchFamily="34" charset="0"/>
              </a:rPr>
              <a:t>int</a:t>
            </a:r>
            <a:r>
              <a:rPr lang="en-US" altLang="ko-KR" sz="1400" dirty="0" smtClean="0">
                <a:latin typeface="Tahoma" pitchFamily="34" charset="0"/>
              </a:rPr>
              <a:t> port)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400" dirty="0" smtClean="0">
                <a:latin typeface="Tahoma" pitchFamily="34" charset="0"/>
              </a:rPr>
              <a:t>Socket Accept(): Listens for a connection to be made to this socket and accepts it. This method blocks until a connection is made.</a:t>
            </a:r>
          </a:p>
          <a:p>
            <a:pPr lvl="2" eaLnBrk="1" hangingPunct="1">
              <a:lnSpc>
                <a:spcPct val="80000"/>
              </a:lnSpc>
            </a:pPr>
            <a:endParaRPr lang="en-US" altLang="ko-KR" sz="1600" dirty="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2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TCPClient.java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68760"/>
            <a:ext cx="8686800" cy="485740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java.io.*;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java.net.*;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TCPClient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 throws Exception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String sentence;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modifiedSentence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inFromUser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</a:t>
            </a:r>
          </a:p>
          <a:p>
            <a:pPr algn="r"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(System.in));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 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clientSocket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Socket(“localhost", 6789);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DataOutputStream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outToServer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</a:t>
            </a:r>
          </a:p>
          <a:p>
            <a:pPr algn="r"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DataOutputStream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clientSocket.getOutputStream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447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TCPClient.java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inFromServer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new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r"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clientSocket.getInputStream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())); </a:t>
            </a:r>
            <a:endParaRPr lang="ko-KR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ko-KR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sentence =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inFromUser.readLine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outToServer.writeBytes</a:t>
            </a:r>
            <a:r>
              <a:rPr lang="en-US" altLang="ko-KR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(sentence + '\n');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modifiedSentence</a:t>
            </a:r>
            <a:r>
              <a:rPr lang="en-US" altLang="ko-KR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inFromServer.readLine</a:t>
            </a:r>
            <a:r>
              <a:rPr lang="en-US" altLang="ko-KR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("FROM SERVER: " +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modifiedSentence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clientSocket.close</a:t>
            </a:r>
            <a:r>
              <a:rPr lang="en-US" altLang="ko-KR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 </a:t>
            </a:r>
            <a:b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ko-KR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36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TCPServer.java</a:t>
            </a:r>
            <a:endParaRPr lang="ko-KR" altLang="en-US" smtClean="0">
              <a:latin typeface="Tahoma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458200" cy="485740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java.io.*;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java.net.*;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TCPServer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public static void main(String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 throws Exception{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clientSentence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String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capitalizedSentence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welcomeSocket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(6789);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while(true)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 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connectionSocket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welcomeSocket.accept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inFromClient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new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r"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connectionSocket.getInputStream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())); </a:t>
            </a:r>
            <a:endParaRPr lang="ko-KR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02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TCPServer.java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68760"/>
            <a:ext cx="8382000" cy="485740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DataOutputStream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outToClient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DataOutputStream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r"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connectionSocket.getOutputStream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clientSentence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inFromClient.readLine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capSentence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clientSentence.toUpperCase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()+ '\n';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outToClient.writeBytes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capSentence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b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ko-KR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76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Socket Programming with UDP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000" dirty="0" smtClean="0">
                <a:latin typeface="Tahoma" pitchFamily="34" charset="0"/>
              </a:rPr>
              <a:t>UDP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smtClean="0">
                <a:latin typeface="Tahoma" pitchFamily="34" charset="0"/>
              </a:rPr>
              <a:t>Connectionless and unreliable service.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smtClean="0">
                <a:latin typeface="Tahoma" pitchFamily="34" charset="0"/>
              </a:rPr>
              <a:t>There isn’t an initial handshaking phase.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smtClean="0">
                <a:latin typeface="Tahoma" pitchFamily="34" charset="0"/>
              </a:rPr>
              <a:t>Doesn’t have a pipe.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>
                <a:latin typeface="Tahoma" pitchFamily="34" charset="0"/>
              </a:rPr>
              <a:t>transmitted data may be received out of order, or lost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1800" dirty="0" smtClean="0">
              <a:latin typeface="Tahoma" pitchFamily="34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ko-KR" sz="1800" dirty="0" smtClean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000" dirty="0" smtClean="0">
                <a:latin typeface="Tahoma" pitchFamily="34" charset="0"/>
              </a:rPr>
              <a:t>Socket Programming with UDP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smtClean="0">
                <a:latin typeface="Tahoma" pitchFamily="34" charset="0"/>
              </a:rPr>
              <a:t>No need for a welcoming socket.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smtClean="0">
                <a:latin typeface="Tahoma" pitchFamily="34" charset="0"/>
              </a:rPr>
              <a:t>No streams are attached to the sockets.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smtClean="0">
                <a:latin typeface="Tahoma" pitchFamily="34" charset="0"/>
              </a:rPr>
              <a:t>the sending hosts creates “packets” by attaching the IP destination address and port number to each batch of bytes.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smtClean="0">
                <a:latin typeface="Tahoma" pitchFamily="34" charset="0"/>
              </a:rPr>
              <a:t>The receiving process must unravel to received packet to obtain the packet’s information bytes.</a:t>
            </a:r>
          </a:p>
        </p:txBody>
      </p:sp>
    </p:spTree>
    <p:extLst>
      <p:ext uri="{BB962C8B-B14F-4D97-AF65-F5344CB8AC3E}">
        <p14:creationId xmlns:p14="http://schemas.microsoft.com/office/powerpoint/2010/main" val="175338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Client/server socket interaction: UDP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1276350" y="3324225"/>
            <a:ext cx="5413375" cy="2544763"/>
            <a:chOff x="804" y="2094"/>
            <a:chExt cx="3410" cy="1603"/>
          </a:xfrm>
        </p:grpSpPr>
        <p:sp>
          <p:nvSpPr>
            <p:cNvPr id="18458" name="Freeform 4"/>
            <p:cNvSpPr>
              <a:spLocks/>
            </p:cNvSpPr>
            <p:nvPr/>
          </p:nvSpPr>
          <p:spPr bwMode="auto">
            <a:xfrm>
              <a:off x="804" y="2094"/>
              <a:ext cx="552" cy="1602"/>
            </a:xfrm>
            <a:custGeom>
              <a:avLst/>
              <a:gdLst>
                <a:gd name="T0" fmla="*/ 552 w 492"/>
                <a:gd name="T1" fmla="*/ 1493 h 2112"/>
                <a:gd name="T2" fmla="*/ 552 w 492"/>
                <a:gd name="T3" fmla="*/ 1602 h 2112"/>
                <a:gd name="T4" fmla="*/ 0 w 492"/>
                <a:gd name="T5" fmla="*/ 1602 h 2112"/>
                <a:gd name="T6" fmla="*/ 0 w 492"/>
                <a:gd name="T7" fmla="*/ 0 h 2112"/>
                <a:gd name="T8" fmla="*/ 451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59" name="Text Box 5"/>
            <p:cNvSpPr txBox="1">
              <a:spLocks noChangeArrowheads="1"/>
            </p:cNvSpPr>
            <p:nvPr/>
          </p:nvSpPr>
          <p:spPr bwMode="auto">
            <a:xfrm>
              <a:off x="3509" y="3371"/>
              <a:ext cx="70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1400">
                  <a:latin typeface="Tahoma" pitchFamily="34" charset="0"/>
                </a:rPr>
                <a:t>close</a:t>
              </a:r>
            </a:p>
            <a:p>
              <a:pPr latinLnBrk="0"/>
              <a:r>
                <a:rPr kumimoji="0" lang="en-US" altLang="ko-KR" sz="1400">
                  <a:solidFill>
                    <a:srgbClr val="FF0000"/>
                  </a:solidFill>
                  <a:latin typeface="Tahoma" pitchFamily="34" charset="0"/>
                </a:rPr>
                <a:t>clientSocket</a:t>
              </a:r>
              <a:endParaRPr kumimoji="0" lang="en-US" altLang="ko-KR">
                <a:latin typeface="Tahoma" pitchFamily="34" charset="0"/>
              </a:endParaRPr>
            </a:p>
          </p:txBody>
        </p:sp>
        <p:sp>
          <p:nvSpPr>
            <p:cNvPr id="18460" name="Line 6"/>
            <p:cNvSpPr>
              <a:spLocks noChangeShapeType="1"/>
            </p:cNvSpPr>
            <p:nvPr/>
          </p:nvSpPr>
          <p:spPr bwMode="auto">
            <a:xfrm>
              <a:off x="3936" y="3318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685800" y="1314450"/>
            <a:ext cx="3192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spcBef>
                <a:spcPct val="50000"/>
              </a:spcBef>
            </a:pPr>
            <a:r>
              <a:rPr kumimoji="0" lang="en-US" altLang="ko-KR">
                <a:latin typeface="Tahoma" pitchFamily="34" charset="0"/>
              </a:rPr>
              <a:t>Server </a:t>
            </a:r>
            <a:r>
              <a:rPr kumimoji="0" lang="en-US" altLang="ko-KR" sz="1800">
                <a:latin typeface="Tahoma" pitchFamily="34" charset="0"/>
              </a:rPr>
              <a:t>(running on </a:t>
            </a:r>
            <a:r>
              <a:rPr kumimoji="0" lang="en-US" altLang="ko-KR" sz="1800" b="1">
                <a:latin typeface="Tahoma" pitchFamily="34" charset="0"/>
              </a:rPr>
              <a:t>hostid</a:t>
            </a:r>
            <a:r>
              <a:rPr kumimoji="0" lang="en-US" altLang="ko-KR" sz="1800">
                <a:latin typeface="Tahoma" pitchFamily="34" charset="0"/>
              </a:rPr>
              <a:t>)</a:t>
            </a:r>
            <a:endParaRPr kumimoji="0" lang="en-US" altLang="ko-KR">
              <a:latin typeface="Tahoma" pitchFamily="34" charset="0"/>
            </a:endParaRPr>
          </a:p>
        </p:txBody>
      </p:sp>
      <p:grpSp>
        <p:nvGrpSpPr>
          <p:cNvPr id="49160" name="Group 8"/>
          <p:cNvGrpSpPr>
            <a:grpSpLocks/>
          </p:cNvGrpSpPr>
          <p:nvPr/>
        </p:nvGrpSpPr>
        <p:grpSpPr bwMode="auto">
          <a:xfrm>
            <a:off x="5532438" y="3933825"/>
            <a:ext cx="1397000" cy="1354138"/>
            <a:chOff x="3485" y="2478"/>
            <a:chExt cx="880" cy="853"/>
          </a:xfrm>
        </p:grpSpPr>
        <p:sp>
          <p:nvSpPr>
            <p:cNvPr id="18456" name="Text Box 9"/>
            <p:cNvSpPr txBox="1">
              <a:spLocks noChangeArrowheads="1"/>
            </p:cNvSpPr>
            <p:nvPr/>
          </p:nvSpPr>
          <p:spPr bwMode="auto">
            <a:xfrm>
              <a:off x="3485" y="3005"/>
              <a:ext cx="88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1400">
                  <a:latin typeface="Tahoma" pitchFamily="34" charset="0"/>
                </a:rPr>
                <a:t>read reply from</a:t>
              </a:r>
            </a:p>
            <a:p>
              <a:pPr latinLnBrk="0"/>
              <a:r>
                <a:rPr kumimoji="0" lang="en-US" altLang="ko-KR" sz="1400">
                  <a:solidFill>
                    <a:srgbClr val="FF0000"/>
                  </a:solidFill>
                  <a:latin typeface="Tahoma" pitchFamily="34" charset="0"/>
                </a:rPr>
                <a:t>clientSocket</a:t>
              </a:r>
              <a:endParaRPr kumimoji="0" lang="en-US" altLang="ko-KR">
                <a:latin typeface="Tahoma" pitchFamily="34" charset="0"/>
              </a:endParaRPr>
            </a:p>
          </p:txBody>
        </p:sp>
        <p:sp>
          <p:nvSpPr>
            <p:cNvPr id="18457" name="Line 10"/>
            <p:cNvSpPr>
              <a:spLocks noChangeShapeType="1"/>
            </p:cNvSpPr>
            <p:nvPr/>
          </p:nvSpPr>
          <p:spPr bwMode="auto">
            <a:xfrm>
              <a:off x="3864" y="2478"/>
              <a:ext cx="0" cy="5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9163" name="Group 11"/>
          <p:cNvGrpSpPr>
            <a:grpSpLocks/>
          </p:cNvGrpSpPr>
          <p:nvPr/>
        </p:nvGrpSpPr>
        <p:grpSpPr bwMode="auto">
          <a:xfrm>
            <a:off x="3000375" y="1333500"/>
            <a:ext cx="5259388" cy="2593975"/>
            <a:chOff x="1890" y="840"/>
            <a:chExt cx="3313" cy="1634"/>
          </a:xfrm>
        </p:grpSpPr>
        <p:grpSp>
          <p:nvGrpSpPr>
            <p:cNvPr id="18449" name="Group 12"/>
            <p:cNvGrpSpPr>
              <a:grpSpLocks/>
            </p:cNvGrpSpPr>
            <p:nvPr/>
          </p:nvGrpSpPr>
          <p:grpSpPr bwMode="auto">
            <a:xfrm>
              <a:off x="3389" y="1342"/>
              <a:ext cx="1023" cy="465"/>
              <a:chOff x="3233" y="1852"/>
              <a:chExt cx="1023" cy="465"/>
            </a:xfrm>
          </p:grpSpPr>
          <p:sp>
            <p:nvSpPr>
              <p:cNvPr id="18454" name="Text Box 13"/>
              <p:cNvSpPr txBox="1">
                <a:spLocks noChangeArrowheads="1"/>
              </p:cNvSpPr>
              <p:nvPr/>
            </p:nvSpPr>
            <p:spPr bwMode="auto">
              <a:xfrm>
                <a:off x="3233" y="1852"/>
                <a:ext cx="806" cy="4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/>
                <a:r>
                  <a:rPr kumimoji="0" lang="en-US" altLang="ko-KR" sz="1400">
                    <a:latin typeface="Tahoma" pitchFamily="34" charset="0"/>
                  </a:rPr>
                  <a:t>create socket,</a:t>
                </a:r>
              </a:p>
              <a:p>
                <a:pPr latinLnBrk="0"/>
                <a:endParaRPr kumimoji="0" lang="ko-KR" altLang="en-US">
                  <a:latin typeface="Tahoma" pitchFamily="34" charset="0"/>
                </a:endParaRPr>
              </a:p>
            </p:txBody>
          </p:sp>
          <p:sp>
            <p:nvSpPr>
              <p:cNvPr id="18455" name="Text Box 14"/>
              <p:cNvSpPr txBox="1">
                <a:spLocks noChangeArrowheads="1"/>
              </p:cNvSpPr>
              <p:nvPr/>
            </p:nvSpPr>
            <p:spPr bwMode="auto">
              <a:xfrm>
                <a:off x="3241" y="1991"/>
                <a:ext cx="101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/>
                <a:r>
                  <a:rPr kumimoji="0" lang="en-US" altLang="ko-KR" sz="1400">
                    <a:solidFill>
                      <a:srgbClr val="FF0000"/>
                    </a:solidFill>
                    <a:latin typeface="Tahoma" pitchFamily="34" charset="0"/>
                  </a:rPr>
                  <a:t>clientSocket = </a:t>
                </a:r>
              </a:p>
              <a:p>
                <a:pPr latinLnBrk="0"/>
                <a:r>
                  <a:rPr kumimoji="0" lang="en-US" altLang="ko-KR" sz="1400">
                    <a:solidFill>
                      <a:srgbClr val="FF0000"/>
                    </a:solidFill>
                    <a:latin typeface="Tahoma" pitchFamily="34" charset="0"/>
                  </a:rPr>
                  <a:t>DatagramSocket()</a:t>
                </a:r>
                <a:endParaRPr kumimoji="0" lang="en-US" altLang="ko-KR">
                  <a:latin typeface="Tahoma" pitchFamily="34" charset="0"/>
                </a:endParaRPr>
              </a:p>
            </p:txBody>
          </p:sp>
        </p:grpSp>
        <p:sp>
          <p:nvSpPr>
            <p:cNvPr id="18450" name="Text Box 15"/>
            <p:cNvSpPr txBox="1">
              <a:spLocks noChangeArrowheads="1"/>
            </p:cNvSpPr>
            <p:nvPr/>
          </p:nvSpPr>
          <p:spPr bwMode="auto">
            <a:xfrm>
              <a:off x="3333" y="840"/>
              <a:ext cx="5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>
                  <a:latin typeface="Tahoma" pitchFamily="34" charset="0"/>
                </a:rPr>
                <a:t>Client</a:t>
              </a:r>
            </a:p>
          </p:txBody>
        </p:sp>
        <p:sp>
          <p:nvSpPr>
            <p:cNvPr id="18451" name="Text Box 16"/>
            <p:cNvSpPr txBox="1">
              <a:spLocks noChangeArrowheads="1"/>
            </p:cNvSpPr>
            <p:nvPr/>
          </p:nvSpPr>
          <p:spPr bwMode="auto">
            <a:xfrm>
              <a:off x="3389" y="2014"/>
              <a:ext cx="1814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1400">
                  <a:latin typeface="Tahoma" pitchFamily="34" charset="0"/>
                </a:rPr>
                <a:t>Create, address (</a:t>
              </a:r>
              <a:r>
                <a:rPr kumimoji="0" lang="en-US" altLang="ko-KR" sz="1400" b="1">
                  <a:latin typeface="Tahoma" pitchFamily="34" charset="0"/>
                </a:rPr>
                <a:t>hostid, port=x,</a:t>
              </a:r>
              <a:endParaRPr kumimoji="0" lang="en-US" altLang="ko-KR" sz="1400">
                <a:latin typeface="Tahoma" pitchFamily="34" charset="0"/>
              </a:endParaRPr>
            </a:p>
            <a:p>
              <a:pPr latinLnBrk="0"/>
              <a:r>
                <a:rPr kumimoji="0" lang="en-US" altLang="ko-KR" sz="1400">
                  <a:latin typeface="Tahoma" pitchFamily="34" charset="0"/>
                </a:rPr>
                <a:t>send datagram request </a:t>
              </a:r>
            </a:p>
            <a:p>
              <a:pPr latinLnBrk="0"/>
              <a:r>
                <a:rPr kumimoji="0" lang="en-US" altLang="ko-KR" sz="1400">
                  <a:latin typeface="Tahoma" pitchFamily="34" charset="0"/>
                </a:rPr>
                <a:t>using </a:t>
              </a:r>
              <a:r>
                <a:rPr kumimoji="0" lang="en-US" altLang="ko-KR" sz="1400">
                  <a:solidFill>
                    <a:srgbClr val="FF0000"/>
                  </a:solidFill>
                  <a:latin typeface="Tahoma" pitchFamily="34" charset="0"/>
                </a:rPr>
                <a:t>clientSocket</a:t>
              </a:r>
              <a:endParaRPr kumimoji="0" lang="en-US" altLang="ko-KR">
                <a:latin typeface="Tahoma" pitchFamily="34" charset="0"/>
              </a:endParaRPr>
            </a:p>
          </p:txBody>
        </p:sp>
        <p:sp>
          <p:nvSpPr>
            <p:cNvPr id="18452" name="Line 17"/>
            <p:cNvSpPr>
              <a:spLocks noChangeShapeType="1"/>
            </p:cNvSpPr>
            <p:nvPr/>
          </p:nvSpPr>
          <p:spPr bwMode="auto">
            <a:xfrm>
              <a:off x="3828" y="1830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53" name="Line 18"/>
            <p:cNvSpPr>
              <a:spLocks noChangeShapeType="1"/>
            </p:cNvSpPr>
            <p:nvPr/>
          </p:nvSpPr>
          <p:spPr bwMode="auto">
            <a:xfrm flipH="1">
              <a:off x="1890" y="2208"/>
              <a:ext cx="1518" cy="2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9171" name="Group 19"/>
          <p:cNvGrpSpPr>
            <a:grpSpLocks/>
          </p:cNvGrpSpPr>
          <p:nvPr/>
        </p:nvGrpSpPr>
        <p:grpSpPr bwMode="auto">
          <a:xfrm>
            <a:off x="1303338" y="2081213"/>
            <a:ext cx="1711325" cy="2149475"/>
            <a:chOff x="821" y="1311"/>
            <a:chExt cx="1078" cy="1354"/>
          </a:xfrm>
        </p:grpSpPr>
        <p:grpSp>
          <p:nvGrpSpPr>
            <p:cNvPr id="18444" name="Group 20"/>
            <p:cNvGrpSpPr>
              <a:grpSpLocks/>
            </p:cNvGrpSpPr>
            <p:nvPr/>
          </p:nvGrpSpPr>
          <p:grpSpPr bwMode="auto">
            <a:xfrm>
              <a:off x="821" y="1311"/>
              <a:ext cx="1023" cy="712"/>
              <a:chOff x="329" y="1209"/>
              <a:chExt cx="1023" cy="712"/>
            </a:xfrm>
          </p:grpSpPr>
          <p:sp>
            <p:nvSpPr>
              <p:cNvPr id="18447" name="Text Box 21"/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1005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/>
                <a:r>
                  <a:rPr kumimoji="0" lang="en-US" altLang="ko-KR" sz="1400">
                    <a:latin typeface="Tahoma" pitchFamily="34" charset="0"/>
                  </a:rPr>
                  <a:t>create socket,</a:t>
                </a:r>
              </a:p>
              <a:p>
                <a:pPr latinLnBrk="0"/>
                <a:r>
                  <a:rPr kumimoji="0" lang="en-US" altLang="ko-KR" sz="1400">
                    <a:latin typeface="Tahoma" pitchFamily="34" charset="0"/>
                  </a:rPr>
                  <a:t>port=</a:t>
                </a:r>
                <a:r>
                  <a:rPr kumimoji="0" lang="en-US" altLang="ko-KR" sz="1400" b="1">
                    <a:latin typeface="Tahoma" pitchFamily="34" charset="0"/>
                  </a:rPr>
                  <a:t>x</a:t>
                </a:r>
                <a:r>
                  <a:rPr kumimoji="0" lang="en-US" altLang="ko-KR" sz="1400">
                    <a:latin typeface="Tahoma" pitchFamily="34" charset="0"/>
                  </a:rPr>
                  <a:t>, for</a:t>
                </a:r>
              </a:p>
              <a:p>
                <a:pPr latinLnBrk="0"/>
                <a:r>
                  <a:rPr kumimoji="0" lang="en-US" altLang="ko-KR" sz="1400">
                    <a:latin typeface="Tahoma" pitchFamily="34" charset="0"/>
                  </a:rPr>
                  <a:t>incoming request:</a:t>
                </a:r>
                <a:endParaRPr kumimoji="0" lang="en-US" altLang="ko-KR">
                  <a:latin typeface="Tahoma" pitchFamily="34" charset="0"/>
                </a:endParaRPr>
              </a:p>
            </p:txBody>
          </p:sp>
          <p:sp>
            <p:nvSpPr>
              <p:cNvPr id="18448" name="Text Box 22"/>
              <p:cNvSpPr txBox="1">
                <a:spLocks noChangeArrowheads="1"/>
              </p:cNvSpPr>
              <p:nvPr/>
            </p:nvSpPr>
            <p:spPr bwMode="auto">
              <a:xfrm>
                <a:off x="337" y="1595"/>
                <a:ext cx="101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/>
                <a:r>
                  <a:rPr kumimoji="0" lang="en-US" altLang="ko-KR" sz="1400">
                    <a:solidFill>
                      <a:srgbClr val="FF0000"/>
                    </a:solidFill>
                    <a:latin typeface="Tahoma" pitchFamily="34" charset="0"/>
                  </a:rPr>
                  <a:t>serverSocket = </a:t>
                </a:r>
              </a:p>
              <a:p>
                <a:pPr latinLnBrk="0"/>
                <a:r>
                  <a:rPr kumimoji="0" lang="en-US" altLang="ko-KR" sz="1400">
                    <a:solidFill>
                      <a:srgbClr val="FF0000"/>
                    </a:solidFill>
                    <a:latin typeface="Tahoma" pitchFamily="34" charset="0"/>
                  </a:rPr>
                  <a:t>DatagramSocket()</a:t>
                </a:r>
                <a:endParaRPr kumimoji="0" lang="en-US" altLang="ko-KR">
                  <a:latin typeface="Tahoma" pitchFamily="34" charset="0"/>
                </a:endParaRPr>
              </a:p>
            </p:txBody>
          </p:sp>
        </p:grpSp>
        <p:sp>
          <p:nvSpPr>
            <p:cNvPr id="18445" name="Line 23"/>
            <p:cNvSpPr>
              <a:spLocks noChangeShapeType="1"/>
            </p:cNvSpPr>
            <p:nvPr/>
          </p:nvSpPr>
          <p:spPr bwMode="auto">
            <a:xfrm>
              <a:off x="1284" y="1998"/>
              <a:ext cx="0" cy="36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46" name="Text Box 24"/>
            <p:cNvSpPr txBox="1">
              <a:spLocks noChangeArrowheads="1"/>
            </p:cNvSpPr>
            <p:nvPr/>
          </p:nvSpPr>
          <p:spPr bwMode="auto">
            <a:xfrm>
              <a:off x="893" y="2339"/>
              <a:ext cx="100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1400">
                  <a:latin typeface="Tahoma" pitchFamily="34" charset="0"/>
                </a:rPr>
                <a:t>read request from</a:t>
              </a:r>
            </a:p>
            <a:p>
              <a:pPr latinLnBrk="0"/>
              <a:r>
                <a:rPr kumimoji="0" lang="en-US" altLang="ko-KR" sz="1400">
                  <a:solidFill>
                    <a:srgbClr val="FF0000"/>
                  </a:solidFill>
                  <a:latin typeface="Tahoma" pitchFamily="34" charset="0"/>
                </a:rPr>
                <a:t>serverSocket</a:t>
              </a:r>
              <a:endParaRPr kumimoji="0" lang="en-US" altLang="ko-KR">
                <a:latin typeface="Tahoma" pitchFamily="34" charset="0"/>
              </a:endParaRPr>
            </a:p>
          </p:txBody>
        </p:sp>
      </p:grpSp>
      <p:grpSp>
        <p:nvGrpSpPr>
          <p:cNvPr id="49177" name="Group 25"/>
          <p:cNvGrpSpPr>
            <a:grpSpLocks/>
          </p:cNvGrpSpPr>
          <p:nvPr/>
        </p:nvGrpSpPr>
        <p:grpSpPr bwMode="auto">
          <a:xfrm>
            <a:off x="1427163" y="4229100"/>
            <a:ext cx="3973512" cy="1358900"/>
            <a:chOff x="899" y="2664"/>
            <a:chExt cx="2503" cy="856"/>
          </a:xfrm>
        </p:grpSpPr>
        <p:sp>
          <p:nvSpPr>
            <p:cNvPr id="18441" name="Text Box 26"/>
            <p:cNvSpPr txBox="1">
              <a:spLocks noChangeArrowheads="1"/>
            </p:cNvSpPr>
            <p:nvPr/>
          </p:nvSpPr>
          <p:spPr bwMode="auto">
            <a:xfrm>
              <a:off x="899" y="2792"/>
              <a:ext cx="905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1400">
                  <a:latin typeface="Tahoma" pitchFamily="34" charset="0"/>
                </a:rPr>
                <a:t>write reply to</a:t>
              </a:r>
            </a:p>
            <a:p>
              <a:pPr latinLnBrk="0"/>
              <a:r>
                <a:rPr kumimoji="0" lang="en-US" altLang="ko-KR" sz="1400">
                  <a:solidFill>
                    <a:srgbClr val="FF0000"/>
                  </a:solidFill>
                  <a:latin typeface="Tahoma" pitchFamily="34" charset="0"/>
                </a:rPr>
                <a:t>serverSocket</a:t>
              </a:r>
            </a:p>
            <a:p>
              <a:pPr latinLnBrk="0"/>
              <a:r>
                <a:rPr kumimoji="0" lang="en-US" altLang="ko-KR" sz="1400">
                  <a:latin typeface="Tahoma" pitchFamily="34" charset="0"/>
                </a:rPr>
                <a:t>specifying client</a:t>
              </a:r>
            </a:p>
            <a:p>
              <a:pPr latinLnBrk="0"/>
              <a:r>
                <a:rPr kumimoji="0" lang="en-US" altLang="ko-KR" sz="1400">
                  <a:latin typeface="Tahoma" pitchFamily="34" charset="0"/>
                </a:rPr>
                <a:t>host address,</a:t>
              </a:r>
            </a:p>
            <a:p>
              <a:pPr latinLnBrk="0"/>
              <a:r>
                <a:rPr kumimoji="0" lang="en-US" altLang="ko-KR" sz="1400">
                  <a:latin typeface="Tahoma" pitchFamily="34" charset="0"/>
                </a:rPr>
                <a:t>port umber</a:t>
              </a:r>
              <a:endParaRPr kumimoji="0" lang="en-US" altLang="ko-KR">
                <a:latin typeface="Tahoma" pitchFamily="34" charset="0"/>
              </a:endParaRPr>
            </a:p>
          </p:txBody>
        </p:sp>
        <p:sp>
          <p:nvSpPr>
            <p:cNvPr id="18442" name="Line 27"/>
            <p:cNvSpPr>
              <a:spLocks noChangeShapeType="1"/>
            </p:cNvSpPr>
            <p:nvPr/>
          </p:nvSpPr>
          <p:spPr bwMode="auto">
            <a:xfrm>
              <a:off x="1302" y="2664"/>
              <a:ext cx="0" cy="1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43" name="Line 28"/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6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 UDP Sockets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In Package java.net</a:t>
            </a:r>
          </a:p>
          <a:p>
            <a:pPr lvl="1"/>
            <a:r>
              <a:rPr lang="en-US" altLang="ko-KR" dirty="0" err="1" smtClean="0"/>
              <a:t>java.net.DatagramSocket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 socket for sending and receiving datagram packets.</a:t>
            </a:r>
          </a:p>
          <a:p>
            <a:pPr lvl="2"/>
            <a:r>
              <a:rPr lang="en-US" altLang="ko-KR" dirty="0" smtClean="0"/>
              <a:t>Constructor and Methods</a:t>
            </a:r>
          </a:p>
          <a:p>
            <a:pPr lvl="3"/>
            <a:r>
              <a:rPr lang="en-US" altLang="ko-KR" dirty="0" err="1" smtClean="0"/>
              <a:t>DatagramSocket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port): Constructs a datagram socket and binds it to the specified port on the local host machine.</a:t>
            </a:r>
          </a:p>
          <a:p>
            <a:pPr lvl="3"/>
            <a:r>
              <a:rPr lang="en-US" altLang="ko-KR" dirty="0" smtClean="0"/>
              <a:t>void receive( </a:t>
            </a:r>
            <a:r>
              <a:rPr lang="en-US" altLang="ko-KR" dirty="0" err="1" smtClean="0"/>
              <a:t>DatagramPacket</a:t>
            </a:r>
            <a:r>
              <a:rPr lang="en-US" altLang="ko-KR" dirty="0" smtClean="0"/>
              <a:t> p)</a:t>
            </a:r>
          </a:p>
          <a:p>
            <a:pPr lvl="3"/>
            <a:r>
              <a:rPr lang="en-US" altLang="ko-KR" dirty="0" smtClean="0"/>
              <a:t>void send( </a:t>
            </a:r>
            <a:r>
              <a:rPr lang="en-US" altLang="ko-KR" dirty="0" err="1" smtClean="0"/>
              <a:t>DatagramPacket</a:t>
            </a:r>
            <a:r>
              <a:rPr lang="en-US" altLang="ko-KR" dirty="0" smtClean="0"/>
              <a:t> p)</a:t>
            </a:r>
          </a:p>
          <a:p>
            <a:pPr lvl="3"/>
            <a:r>
              <a:rPr lang="en-US" altLang="ko-KR" dirty="0" smtClean="0"/>
              <a:t>void close()</a:t>
            </a:r>
          </a:p>
        </p:txBody>
      </p:sp>
    </p:spTree>
    <p:extLst>
      <p:ext uri="{BB962C8B-B14F-4D97-AF65-F5344CB8AC3E}">
        <p14:creationId xmlns:p14="http://schemas.microsoft.com/office/powerpoint/2010/main" val="1434700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UDPClient.java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485740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java.io.*;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java.net.*;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UDPClient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 public static void main(String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 throws Exception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 {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inFromUser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r"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(System.in));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 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DatagramSocket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clientSocket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DatagramSocket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 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InetAddress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InetAddress.getByName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r" eaLnBrk="1" hangingPunct="1">
              <a:lnSpc>
                <a:spcPct val="80000"/>
              </a:lnSpc>
              <a:buFontTx/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"hostname");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	  byte[]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sendData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byte[1024];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 byte[]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receiveData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byte[1024];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 String sentence =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inFromUser.readLine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sendData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sentence.getBytes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ko-KR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87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UDPClient.java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ko-KR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DatagramPacket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sendPacket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DatagramPacket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r" eaLnBrk="1" hangingPunct="1">
              <a:lnSpc>
                <a:spcPct val="80000"/>
              </a:lnSpc>
              <a:buFontTx/>
              <a:buNone/>
            </a:pP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sendData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sendData.length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9876);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clientSocket.send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sendPacket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DatagramPacket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receivePacket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DatagramPacket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r"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receiveData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receiveData.length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clientSocket.receive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receivePacket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String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modifiedSentence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String(</a:t>
            </a:r>
          </a:p>
          <a:p>
            <a:pPr algn="r"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receivePacket.getData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("FROM SERVER:" +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modifiedSentence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clientSocket.close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b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} 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9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Socket</a:t>
            </a:r>
          </a:p>
          <a:p>
            <a:r>
              <a:rPr lang="en-US" dirty="0" smtClean="0"/>
              <a:t>Java Socket</a:t>
            </a:r>
          </a:p>
          <a:p>
            <a:r>
              <a:rPr lang="en-US" dirty="0" smtClean="0"/>
              <a:t>Remote Procedure Call</a:t>
            </a:r>
          </a:p>
          <a:p>
            <a:r>
              <a:rPr lang="en-US" dirty="0" smtClean="0"/>
              <a:t>Java Remote Method Invocation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UDPServer.java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458200" cy="485740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java.io.*;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java.net.*;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UDPServer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public static void main(String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 throws Exception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{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 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DatagramSocket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DatagramSocket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r" eaLnBrk="1" hangingPunct="1">
              <a:lnSpc>
                <a:spcPct val="80000"/>
              </a:lnSpc>
              <a:buFontTx/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9876);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 byte[]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receiveData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byte[1024];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 byte[]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sendData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= new byte[1024];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 while(true){  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DatagramPacket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receivePacket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 new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DatagramPacket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r"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receiveData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receiveData.length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     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serverSocket.receive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receivePacket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     String sentence = new String(</a:t>
            </a:r>
          </a:p>
          <a:p>
            <a:pPr algn="r"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receivePacket.getData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ko-KR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11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UDPServer.java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ko-KR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br>
              <a:rPr lang="ko-KR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InetAddress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receivePacket.getAddress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port =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receivePacket.getPort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String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capitalizedSentence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sentence.toUpperCase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sendData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capitalizedSentence.getBytes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DatagramPacket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sendPacket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DatagramPacket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r"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sendData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sendData.length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port);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serverSocket.send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sendPacket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ko-KR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0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the difficulties that programmers face when programming with sockets?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SimSun" pitchFamily="2" charset="-122"/>
              </a:rPr>
              <a:t>Remote Procedure Calls (RPC)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66875"/>
            <a:ext cx="8216900" cy="4505325"/>
          </a:xfrm>
        </p:spPr>
        <p:txBody>
          <a:bodyPr/>
          <a:lstStyle/>
          <a:p>
            <a:pPr algn="l" eaLnBrk="1" hangingPunct="1"/>
            <a:r>
              <a:rPr lang="en-US" altLang="zh-CN" sz="2800" dirty="0" smtClean="0">
                <a:ea typeface="SimSun" pitchFamily="2" charset="-122"/>
              </a:rPr>
              <a:t>Avoid explicit message exchange between processes</a:t>
            </a:r>
          </a:p>
          <a:p>
            <a:pPr algn="l" eaLnBrk="1" hangingPunct="1"/>
            <a:r>
              <a:rPr lang="en-US" altLang="zh-CN" sz="2800" dirty="0" smtClean="0">
                <a:ea typeface="SimSun" pitchFamily="2" charset="-122"/>
              </a:rPr>
              <a:t>Basic idea is to allow a process on a machine to call procedures on a remote machine</a:t>
            </a:r>
          </a:p>
          <a:p>
            <a:pPr lvl="1" eaLnBrk="1" hangingPunct="1"/>
            <a:r>
              <a:rPr lang="en-US" altLang="zh-CN" sz="2400" dirty="0" smtClean="0">
                <a:ea typeface="SimSun" pitchFamily="2" charset="-122"/>
              </a:rPr>
              <a:t>Make a remote procedure possibly look like a local one</a:t>
            </a:r>
          </a:p>
          <a:p>
            <a:pPr algn="l" eaLnBrk="1" hangingPunct="1">
              <a:buFontTx/>
              <a:buNone/>
            </a:pPr>
            <a:endParaRPr lang="en-US" altLang="zh-CN" sz="2400" dirty="0" smtClean="0">
              <a:ea typeface="SimSun" pitchFamily="2" charset="-122"/>
            </a:endParaRPr>
          </a:p>
          <a:p>
            <a:pPr algn="l" eaLnBrk="1" hangingPunct="1"/>
            <a:r>
              <a:rPr lang="en-US" altLang="zh-CN" sz="2800" dirty="0" smtClean="0">
                <a:ea typeface="SimSun" pitchFamily="2" charset="-122"/>
              </a:rPr>
              <a:t>Original paper on RPC:</a:t>
            </a:r>
          </a:p>
          <a:p>
            <a:pPr lvl="1" eaLnBrk="1" hangingPunct="1"/>
            <a:r>
              <a:rPr lang="en-US" altLang="zh-CN" sz="2400" dirty="0" smtClean="0">
                <a:ea typeface="SimSun" pitchFamily="2" charset="-122"/>
              </a:rPr>
              <a:t>A. </a:t>
            </a:r>
            <a:r>
              <a:rPr lang="en-US" altLang="zh-CN" sz="2400" dirty="0" err="1" smtClean="0">
                <a:ea typeface="SimSun" pitchFamily="2" charset="-122"/>
              </a:rPr>
              <a:t>Birrell</a:t>
            </a:r>
            <a:r>
              <a:rPr lang="en-US" altLang="zh-CN" sz="2400" dirty="0" smtClean="0">
                <a:ea typeface="SimSun" pitchFamily="2" charset="-122"/>
              </a:rPr>
              <a:t>, B Nelson, 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</a:rPr>
              <a:t>“</a:t>
            </a:r>
            <a:r>
              <a:rPr lang="en-US" altLang="zh-CN" sz="2400" i="1" dirty="0" smtClean="0">
                <a:ea typeface="SimSun" pitchFamily="2" charset="-122"/>
              </a:rPr>
              <a:t>Implementing Remote Procedure Calls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</a:rPr>
              <a:t>”</a:t>
            </a:r>
            <a:r>
              <a:rPr lang="en-US" altLang="zh-CN" sz="2400" dirty="0" smtClean="0">
                <a:ea typeface="SimSun" pitchFamily="2" charset="-122"/>
              </a:rPr>
              <a:t>, ACM Symposium on Operating System Principles, 1984</a:t>
            </a:r>
          </a:p>
        </p:txBody>
      </p:sp>
    </p:spTree>
    <p:extLst>
      <p:ext uri="{BB962C8B-B14F-4D97-AF65-F5344CB8AC3E}">
        <p14:creationId xmlns:p14="http://schemas.microsoft.com/office/powerpoint/2010/main" val="331206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RPC: The basic mechanism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81038" y="1820863"/>
            <a:ext cx="838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200">
                <a:latin typeface="Tahoma" pitchFamily="34" charset="0"/>
                <a:ea typeface="SimSun" pitchFamily="2" charset="-122"/>
              </a:rPr>
              <a:t>Client </a:t>
            </a:r>
          </a:p>
          <a:p>
            <a:r>
              <a:rPr lang="en-US" altLang="zh-CN" sz="1200">
                <a:latin typeface="Tahoma" pitchFamily="34" charset="0"/>
                <a:ea typeface="SimSun" pitchFamily="2" charset="-122"/>
              </a:rPr>
              <a:t>routines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1038" y="2735263"/>
            <a:ext cx="838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200">
                <a:latin typeface="Tahoma" pitchFamily="34" charset="0"/>
                <a:ea typeface="SimSun" pitchFamily="2" charset="-122"/>
              </a:rPr>
              <a:t>Client stub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81038" y="3268663"/>
            <a:ext cx="838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200">
                <a:latin typeface="Tahoma" pitchFamily="34" charset="0"/>
                <a:ea typeface="SimSun" pitchFamily="2" charset="-122"/>
              </a:rPr>
              <a:t>RPC </a:t>
            </a:r>
          </a:p>
          <a:p>
            <a:r>
              <a:rPr lang="en-US" altLang="zh-CN" sz="1200">
                <a:latin typeface="Tahoma" pitchFamily="34" charset="0"/>
                <a:ea typeface="SimSun" pitchFamily="2" charset="-122"/>
              </a:rPr>
              <a:t>runtime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81038" y="4868863"/>
            <a:ext cx="838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200">
                <a:latin typeface="Tahoma" pitchFamily="34" charset="0"/>
                <a:ea typeface="SimSun" pitchFamily="2" charset="-122"/>
              </a:rPr>
              <a:t>Network</a:t>
            </a:r>
          </a:p>
          <a:p>
            <a:r>
              <a:rPr lang="en-US" altLang="zh-CN" sz="1200">
                <a:latin typeface="Tahoma" pitchFamily="34" charset="0"/>
                <a:ea typeface="SimSun" pitchFamily="2" charset="-122"/>
              </a:rPr>
              <a:t>routines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23838" y="5722938"/>
            <a:ext cx="4572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400" i="1">
                <a:latin typeface="Tahoma" pitchFamily="34" charset="0"/>
                <a:ea typeface="SimSun" pitchFamily="2" charset="-122"/>
              </a:rPr>
              <a:t>Source: R. Stevens, Unix Network Programming (IPC) Vol 2,  1998</a:t>
            </a: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985838" y="3802063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1214438" y="3802063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985838" y="23542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V="1">
            <a:off x="1214438" y="23542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2814638" y="1820863"/>
            <a:ext cx="838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200">
                <a:latin typeface="Tahoma" pitchFamily="34" charset="0"/>
                <a:ea typeface="SimSun" pitchFamily="2" charset="-122"/>
              </a:rPr>
              <a:t>Server </a:t>
            </a:r>
          </a:p>
          <a:p>
            <a:r>
              <a:rPr lang="en-US" altLang="zh-CN" sz="1200">
                <a:latin typeface="Tahoma" pitchFamily="34" charset="0"/>
                <a:ea typeface="SimSun" pitchFamily="2" charset="-122"/>
              </a:rPr>
              <a:t>routines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2814638" y="2735263"/>
            <a:ext cx="838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200">
                <a:latin typeface="Tahoma" pitchFamily="34" charset="0"/>
                <a:ea typeface="SimSun" pitchFamily="2" charset="-122"/>
              </a:rPr>
              <a:t>Server </a:t>
            </a:r>
          </a:p>
          <a:p>
            <a:r>
              <a:rPr lang="en-US" altLang="zh-CN" sz="1200">
                <a:latin typeface="Tahoma" pitchFamily="34" charset="0"/>
                <a:ea typeface="SimSun" pitchFamily="2" charset="-122"/>
              </a:rPr>
              <a:t>stub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2814638" y="3268663"/>
            <a:ext cx="838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200">
                <a:latin typeface="Tahoma" pitchFamily="34" charset="0"/>
                <a:ea typeface="SimSun" pitchFamily="2" charset="-122"/>
              </a:rPr>
              <a:t>RPC </a:t>
            </a:r>
          </a:p>
          <a:p>
            <a:r>
              <a:rPr lang="en-US" altLang="zh-CN" sz="1200">
                <a:latin typeface="Tahoma" pitchFamily="34" charset="0"/>
                <a:ea typeface="SimSun" pitchFamily="2" charset="-122"/>
              </a:rPr>
              <a:t>runtime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2814638" y="4868863"/>
            <a:ext cx="838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200">
                <a:latin typeface="Tahoma" pitchFamily="34" charset="0"/>
                <a:ea typeface="SimSun" pitchFamily="2" charset="-122"/>
              </a:rPr>
              <a:t>Network </a:t>
            </a:r>
          </a:p>
          <a:p>
            <a:r>
              <a:rPr lang="en-US" altLang="zh-CN" sz="1200">
                <a:latin typeface="Tahoma" pitchFamily="34" charset="0"/>
                <a:ea typeface="SimSun" pitchFamily="2" charset="-122"/>
              </a:rPr>
              <a:t>routines</a:t>
            </a:r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3119438" y="3802063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3348038" y="3802063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3119438" y="23542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V="1">
            <a:off x="3348038" y="23542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1519238" y="52498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1519238" y="50212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452438" y="433546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1366838" y="4103688"/>
            <a:ext cx="1066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200">
                <a:latin typeface="Tahoma" pitchFamily="34" charset="0"/>
                <a:ea typeface="SimSun" pitchFamily="2" charset="-122"/>
              </a:rPr>
              <a:t>Process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1366838" y="4278313"/>
            <a:ext cx="1066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200">
                <a:latin typeface="Tahoma" pitchFamily="34" charset="0"/>
                <a:ea typeface="SimSun" pitchFamily="2" charset="-122"/>
              </a:rPr>
              <a:t>kernel</a:t>
            </a:r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2662238" y="433863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3576638" y="4106863"/>
            <a:ext cx="1066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200">
                <a:latin typeface="Tahoma" pitchFamily="34" charset="0"/>
                <a:ea typeface="SimSun" pitchFamily="2" charset="-122"/>
              </a:rPr>
              <a:t>Process</a:t>
            </a:r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3576638" y="4281488"/>
            <a:ext cx="1066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200">
                <a:latin typeface="Tahoma" pitchFamily="34" charset="0"/>
                <a:ea typeface="SimSun" pitchFamily="2" charset="-122"/>
              </a:rPr>
              <a:t>kernel</a:t>
            </a: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528638" y="1668463"/>
            <a:ext cx="1143000" cy="2362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2662238" y="1668463"/>
            <a:ext cx="1143000" cy="2362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681038" y="1449388"/>
            <a:ext cx="1600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200">
                <a:latin typeface="Tahoma" pitchFamily="34" charset="0"/>
                <a:ea typeface="SimSun" pitchFamily="2" charset="-122"/>
              </a:rPr>
              <a:t>Client process</a:t>
            </a:r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2662238" y="1439863"/>
            <a:ext cx="1600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200">
                <a:latin typeface="Tahoma" pitchFamily="34" charset="0"/>
                <a:ea typeface="SimSun" pitchFamily="2" charset="-122"/>
              </a:rPr>
              <a:t>Server process</a:t>
            </a:r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4414838" y="1363663"/>
            <a:ext cx="41910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  <a:buFontTx/>
              <a:buAutoNum type="arabicPeriod"/>
            </a:pPr>
            <a:r>
              <a:rPr lang="en-US" altLang="zh-CN" sz="1800">
                <a:latin typeface="Tahoma" pitchFamily="34" charset="0"/>
                <a:ea typeface="SimSun" pitchFamily="2" charset="-122"/>
              </a:rPr>
              <a:t>Client calls a local procedure on the client stub</a:t>
            </a:r>
          </a:p>
          <a:p>
            <a:pPr algn="l">
              <a:spcBef>
                <a:spcPct val="50000"/>
              </a:spcBef>
              <a:buFontTx/>
              <a:buAutoNum type="arabicPeriod"/>
            </a:pPr>
            <a:r>
              <a:rPr lang="en-US" altLang="zh-CN" sz="1800">
                <a:latin typeface="Tahoma" pitchFamily="34" charset="0"/>
                <a:ea typeface="SimSun" pitchFamily="2" charset="-122"/>
              </a:rPr>
              <a:t>The client stub acts as a proxy and </a:t>
            </a:r>
            <a:r>
              <a:rPr lang="en-US" altLang="zh-CN" sz="1800">
                <a:solidFill>
                  <a:srgbClr val="FF6600"/>
                </a:solidFill>
                <a:latin typeface="Tahoma" pitchFamily="34" charset="0"/>
                <a:ea typeface="SimSun" pitchFamily="2" charset="-122"/>
              </a:rPr>
              <a:t>marshalls</a:t>
            </a:r>
            <a:r>
              <a:rPr lang="en-US" altLang="zh-CN" sz="1800">
                <a:latin typeface="Tahoma" pitchFamily="34" charset="0"/>
                <a:ea typeface="SimSun" pitchFamily="2" charset="-122"/>
              </a:rPr>
              <a:t> the call and the args.</a:t>
            </a:r>
          </a:p>
          <a:p>
            <a:pPr algn="l">
              <a:spcBef>
                <a:spcPct val="50000"/>
              </a:spcBef>
              <a:buFontTx/>
              <a:buAutoNum type="arabicPeriod"/>
            </a:pPr>
            <a:r>
              <a:rPr lang="en-US" altLang="zh-CN" sz="1800">
                <a:latin typeface="Tahoma" pitchFamily="34" charset="0"/>
                <a:ea typeface="SimSun" pitchFamily="2" charset="-122"/>
              </a:rPr>
              <a:t>The client stub send this to the remote system (via TCP/UDP)</a:t>
            </a:r>
          </a:p>
          <a:p>
            <a:pPr algn="l">
              <a:spcBef>
                <a:spcPct val="50000"/>
              </a:spcBef>
              <a:buFontTx/>
              <a:buAutoNum type="arabicPeriod"/>
            </a:pPr>
            <a:r>
              <a:rPr lang="en-US" altLang="zh-CN" sz="1800">
                <a:latin typeface="Tahoma" pitchFamily="34" charset="0"/>
                <a:ea typeface="SimSun" pitchFamily="2" charset="-122"/>
              </a:rPr>
              <a:t>The server stub </a:t>
            </a:r>
            <a:r>
              <a:rPr lang="en-US" altLang="zh-CN" sz="1800">
                <a:solidFill>
                  <a:srgbClr val="FF6600"/>
                </a:solidFill>
                <a:latin typeface="Tahoma" pitchFamily="34" charset="0"/>
                <a:ea typeface="SimSun" pitchFamily="2" charset="-122"/>
              </a:rPr>
              <a:t>unmarshalls</a:t>
            </a:r>
            <a:r>
              <a:rPr lang="en-US" altLang="zh-CN" sz="1800">
                <a:latin typeface="Tahoma" pitchFamily="34" charset="0"/>
                <a:ea typeface="SimSun" pitchFamily="2" charset="-122"/>
              </a:rPr>
              <a:t> the call and args from the client</a:t>
            </a:r>
          </a:p>
          <a:p>
            <a:pPr algn="l">
              <a:spcBef>
                <a:spcPct val="50000"/>
              </a:spcBef>
              <a:buFontTx/>
              <a:buAutoNum type="arabicPeriod"/>
            </a:pPr>
            <a:r>
              <a:rPr lang="en-US" altLang="zh-CN" sz="1800">
                <a:latin typeface="Tahoma" pitchFamily="34" charset="0"/>
                <a:ea typeface="SimSun" pitchFamily="2" charset="-122"/>
              </a:rPr>
              <a:t>The server stub calls the actual procedure on the server</a:t>
            </a:r>
          </a:p>
          <a:p>
            <a:pPr algn="l">
              <a:spcBef>
                <a:spcPct val="50000"/>
              </a:spcBef>
              <a:buFontTx/>
              <a:buAutoNum type="arabicPeriod"/>
            </a:pPr>
            <a:r>
              <a:rPr lang="en-US" altLang="zh-CN" sz="1800">
                <a:latin typeface="Tahoma" pitchFamily="34" charset="0"/>
                <a:ea typeface="SimSun" pitchFamily="2" charset="-122"/>
              </a:rPr>
              <a:t>The server stub </a:t>
            </a:r>
            <a:r>
              <a:rPr lang="en-US" altLang="zh-CN">
                <a:solidFill>
                  <a:srgbClr val="FF6600"/>
                </a:solidFill>
                <a:ea typeface="SimSun" pitchFamily="2" charset="-122"/>
              </a:rPr>
              <a:t>marshalls</a:t>
            </a:r>
            <a:r>
              <a:rPr lang="en-US" altLang="zh-CN" sz="1800">
                <a:latin typeface="Tahoma" pitchFamily="34" charset="0"/>
                <a:ea typeface="SimSun" pitchFamily="2" charset="-122"/>
              </a:rPr>
              <a:t> the reply and sends it back to the client</a:t>
            </a:r>
          </a:p>
          <a:p>
            <a:pPr algn="l">
              <a:spcBef>
                <a:spcPct val="50000"/>
              </a:spcBef>
              <a:buFontTx/>
              <a:buAutoNum type="arabicPeriod"/>
            </a:pPr>
            <a:endParaRPr lang="en-US" altLang="zh-CN" sz="1800">
              <a:latin typeface="Tahoma" pitchFamily="34" charset="0"/>
              <a:ea typeface="SimSun" pitchFamily="2" charset="-122"/>
            </a:endParaRPr>
          </a:p>
          <a:p>
            <a:pPr algn="l">
              <a:spcBef>
                <a:spcPct val="50000"/>
              </a:spcBef>
              <a:buFontTx/>
              <a:buAutoNum type="arabicPeriod"/>
            </a:pPr>
            <a:endParaRPr lang="en-US" altLang="zh-CN" sz="1800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223838" y="227806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FF6600"/>
                </a:solidFill>
                <a:latin typeface="Tahoma" pitchFamily="34" charset="0"/>
                <a:ea typeface="SimSun" pitchFamily="2" charset="-122"/>
              </a:rPr>
              <a:t>1</a:t>
            </a:r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223838" y="311626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FF6600"/>
                </a:solidFill>
                <a:latin typeface="Tahoma" pitchFamily="34" charset="0"/>
                <a:ea typeface="SimSun" pitchFamily="2" charset="-122"/>
              </a:rPr>
              <a:t>2</a:t>
            </a:r>
          </a:p>
        </p:txBody>
      </p: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681038" y="441166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FF6600"/>
                </a:solidFill>
                <a:latin typeface="Tahoma" pitchFamily="34" charset="0"/>
                <a:ea typeface="SimSun" pitchFamily="2" charset="-122"/>
              </a:rPr>
              <a:t>3</a:t>
            </a:r>
          </a:p>
        </p:txBody>
      </p:sp>
      <p:sp>
        <p:nvSpPr>
          <p:cNvPr id="20516" name="Text Box 36"/>
          <p:cNvSpPr txBox="1">
            <a:spLocks noChangeArrowheads="1"/>
          </p:cNvSpPr>
          <p:nvPr/>
        </p:nvSpPr>
        <p:spPr bwMode="auto">
          <a:xfrm>
            <a:off x="3805238" y="319246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FF6600"/>
                </a:solidFill>
                <a:latin typeface="Tahoma" pitchFamily="34" charset="0"/>
                <a:ea typeface="SimSun" pitchFamily="2" charset="-122"/>
              </a:rPr>
              <a:t>4</a:t>
            </a:r>
          </a:p>
        </p:txBody>
      </p:sp>
      <p:sp>
        <p:nvSpPr>
          <p:cNvPr id="20517" name="Text Box 37"/>
          <p:cNvSpPr txBox="1">
            <a:spLocks noChangeArrowheads="1"/>
          </p:cNvSpPr>
          <p:nvPr/>
        </p:nvSpPr>
        <p:spPr bwMode="auto">
          <a:xfrm>
            <a:off x="3805238" y="235426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FF6600"/>
                </a:solidFill>
                <a:latin typeface="Tahoma" pitchFamily="34" charset="0"/>
                <a:ea typeface="SimSun" pitchFamily="2" charset="-122"/>
              </a:rPr>
              <a:t>5</a:t>
            </a:r>
          </a:p>
        </p:txBody>
      </p: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2662238" y="448786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FF6600"/>
                </a:solidFill>
                <a:latin typeface="Tahoma" pitchFamily="34" charset="0"/>
                <a:ea typeface="SimSun" pitchFamily="2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4006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04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496888"/>
            <a:ext cx="5927725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715000"/>
            <a:ext cx="9144000" cy="642938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en-US" altLang="zh-CN" sz="2600" dirty="0" smtClean="0">
                <a:ea typeface="SimSun" pitchFamily="2" charset="-122"/>
              </a:rPr>
              <a:t>The steps in writing a client and a server in DCE RPC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4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ea typeface="SimSun" pitchFamily="2" charset="-122"/>
              </a:rPr>
              <a:t>Synchoronous</a:t>
            </a:r>
            <a:r>
              <a:rPr lang="en-US" altLang="zh-CN" dirty="0" smtClean="0">
                <a:ea typeface="SimSun" pitchFamily="2" charset="-122"/>
              </a:rPr>
              <a:t> RPC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zh-CN" sz="2400" dirty="0" smtClean="0">
              <a:ea typeface="SimSun" pitchFamily="2" charset="-122"/>
            </a:endParaRP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0" t="45317" r="30786" b="41087"/>
          <a:stretch>
            <a:fillRect/>
          </a:stretch>
        </p:blipFill>
        <p:spPr bwMode="auto">
          <a:xfrm>
            <a:off x="957263" y="1319213"/>
            <a:ext cx="7327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33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SimSun" pitchFamily="2" charset="-122"/>
              </a:rPr>
              <a:t>Asynchronous RPC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smtClean="0">
                <a:ea typeface="SimSun" pitchFamily="2" charset="-122"/>
              </a:rPr>
              <a:t>A client and server interacting through two asynchronous RPCs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276600" y="2286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SimSun" pitchFamily="2" charset="-122"/>
              </a:rPr>
              <a:t>2-13</a:t>
            </a: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44713" r="24345" b="39577"/>
          <a:stretch>
            <a:fillRect/>
          </a:stretch>
        </p:blipFill>
        <p:spPr bwMode="auto">
          <a:xfrm>
            <a:off x="914400" y="1943100"/>
            <a:ext cx="7124700" cy="308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1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When Things Go Wrong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371600"/>
            <a:ext cx="8280400" cy="5181600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ea typeface="SimSun" pitchFamily="2" charset="-122"/>
              </a:rPr>
              <a:t>Semantics of remote procedure calls</a:t>
            </a:r>
          </a:p>
          <a:p>
            <a:pPr lvl="1" eaLnBrk="1" hangingPunct="1"/>
            <a:r>
              <a:rPr lang="en-US" altLang="zh-CN" sz="2400" smtClean="0">
                <a:ea typeface="SimSun" pitchFamily="2" charset="-122"/>
              </a:rPr>
              <a:t>Local procedure call: </a:t>
            </a:r>
            <a:r>
              <a:rPr lang="en-US" altLang="zh-CN" sz="2400" smtClean="0">
                <a:solidFill>
                  <a:srgbClr val="FF6600"/>
                </a:solidFill>
                <a:ea typeface="SimSun" pitchFamily="2" charset="-122"/>
              </a:rPr>
              <a:t>exactly once</a:t>
            </a:r>
          </a:p>
          <a:p>
            <a:pPr algn="l" eaLnBrk="1" hangingPunct="1"/>
            <a:r>
              <a:rPr lang="en-US" altLang="zh-CN" sz="2800" smtClean="0">
                <a:ea typeface="SimSun" pitchFamily="2" charset="-122"/>
              </a:rPr>
              <a:t>How many times a remote procedure call may be called?</a:t>
            </a:r>
          </a:p>
          <a:p>
            <a:pPr algn="l" eaLnBrk="1" hangingPunct="1"/>
            <a:r>
              <a:rPr lang="en-US" altLang="zh-CN" sz="2800" smtClean="0">
                <a:ea typeface="SimSun" pitchFamily="2" charset="-122"/>
              </a:rPr>
              <a:t>A remote procedure call may be called:</a:t>
            </a:r>
          </a:p>
          <a:p>
            <a:pPr lvl="1" eaLnBrk="1" hangingPunct="1"/>
            <a:r>
              <a:rPr lang="en-US" altLang="zh-CN" sz="2400" smtClean="0">
                <a:solidFill>
                  <a:srgbClr val="FF6600"/>
                </a:solidFill>
                <a:ea typeface="SimSun" pitchFamily="2" charset="-122"/>
              </a:rPr>
              <a:t>0 time</a:t>
            </a:r>
            <a:r>
              <a:rPr lang="en-US" altLang="zh-CN" sz="2400" smtClean="0">
                <a:ea typeface="SimSun" pitchFamily="2" charset="-122"/>
              </a:rPr>
              <a:t>: server crashed or server process died before executing server code</a:t>
            </a:r>
          </a:p>
          <a:p>
            <a:pPr lvl="1" eaLnBrk="1" hangingPunct="1"/>
            <a:r>
              <a:rPr lang="en-US" altLang="zh-CN" sz="2400" smtClean="0">
                <a:solidFill>
                  <a:srgbClr val="FF6600"/>
                </a:solidFill>
                <a:ea typeface="SimSun" pitchFamily="2" charset="-122"/>
              </a:rPr>
              <a:t>1 time</a:t>
            </a:r>
            <a:r>
              <a:rPr lang="en-US" altLang="zh-CN" sz="2400" smtClean="0">
                <a:ea typeface="SimSun" pitchFamily="2" charset="-122"/>
              </a:rPr>
              <a:t>: everything worked well</a:t>
            </a:r>
          </a:p>
          <a:p>
            <a:pPr lvl="1" eaLnBrk="1" hangingPunct="1"/>
            <a:r>
              <a:rPr lang="en-US" altLang="zh-CN" sz="2400" smtClean="0">
                <a:solidFill>
                  <a:srgbClr val="FF6600"/>
                </a:solidFill>
                <a:ea typeface="SimSun" pitchFamily="2" charset="-122"/>
              </a:rPr>
              <a:t>1 or more</a:t>
            </a:r>
            <a:r>
              <a:rPr lang="en-US" altLang="zh-CN" sz="2400" smtClean="0">
                <a:ea typeface="SimSun" pitchFamily="2" charset="-122"/>
              </a:rPr>
              <a:t>: due to excess latency or lost reply from server, client retransmitted</a:t>
            </a:r>
          </a:p>
          <a:p>
            <a:pPr algn="l" eaLnBrk="1" hangingPunct="1"/>
            <a:r>
              <a:rPr lang="en-US" altLang="zh-CN" sz="2800" smtClean="0">
                <a:ea typeface="SimSun" pitchFamily="2" charset="-122"/>
              </a:rPr>
              <a:t>Exactly once may be difficult to achieve with RPC</a:t>
            </a:r>
          </a:p>
        </p:txBody>
      </p:sp>
    </p:spTree>
    <p:extLst>
      <p:ext uri="{BB962C8B-B14F-4D97-AF65-F5344CB8AC3E}">
        <p14:creationId xmlns:p14="http://schemas.microsoft.com/office/powerpoint/2010/main" val="139099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RPC Semantics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0000"/>
            <a:ext cx="8153400" cy="5283200"/>
          </a:xfrm>
        </p:spPr>
        <p:txBody>
          <a:bodyPr/>
          <a:lstStyle/>
          <a:p>
            <a:pPr algn="l" eaLnBrk="1" hangingPunct="1"/>
            <a:r>
              <a:rPr lang="en-US" altLang="zh-CN" smtClean="0">
                <a:ea typeface="SimSun" pitchFamily="2" charset="-122"/>
              </a:rPr>
              <a:t>Most RPC systems will offer either:</a:t>
            </a:r>
          </a:p>
          <a:p>
            <a:pPr lvl="1" eaLnBrk="1" hangingPunct="1"/>
            <a:r>
              <a:rPr lang="en-US" altLang="zh-CN" smtClean="0">
                <a:solidFill>
                  <a:srgbClr val="FF6600"/>
                </a:solidFill>
                <a:ea typeface="SimSun" pitchFamily="2" charset="-122"/>
              </a:rPr>
              <a:t>at least once</a:t>
            </a:r>
            <a:r>
              <a:rPr lang="en-US" altLang="zh-CN" smtClean="0">
                <a:ea typeface="SimSun" pitchFamily="2" charset="-122"/>
              </a:rPr>
              <a:t> semantics</a:t>
            </a:r>
          </a:p>
          <a:p>
            <a:pPr lvl="1" eaLnBrk="1" hangingPunct="1"/>
            <a:r>
              <a:rPr lang="en-US" altLang="zh-CN" smtClean="0">
                <a:ea typeface="SimSun" pitchFamily="2" charset="-122"/>
              </a:rPr>
              <a:t>or </a:t>
            </a:r>
            <a:r>
              <a:rPr lang="en-US" altLang="zh-CN" smtClean="0">
                <a:solidFill>
                  <a:srgbClr val="FF6600"/>
                </a:solidFill>
                <a:ea typeface="SimSun" pitchFamily="2" charset="-122"/>
              </a:rPr>
              <a:t>at most once</a:t>
            </a:r>
            <a:r>
              <a:rPr lang="en-US" altLang="zh-CN" smtClean="0">
                <a:ea typeface="SimSun" pitchFamily="2" charset="-122"/>
              </a:rPr>
              <a:t> semantics</a:t>
            </a:r>
          </a:p>
          <a:p>
            <a:pPr algn="l" eaLnBrk="1" hangingPunct="1"/>
            <a:r>
              <a:rPr lang="en-US" altLang="zh-CN" smtClean="0">
                <a:ea typeface="SimSun" pitchFamily="2" charset="-122"/>
              </a:rPr>
              <a:t>Understand application:</a:t>
            </a:r>
          </a:p>
          <a:p>
            <a:pPr lvl="1" eaLnBrk="1" hangingPunct="1"/>
            <a:r>
              <a:rPr lang="en-US" altLang="zh-CN" smtClean="0">
                <a:ea typeface="SimSun" pitchFamily="2" charset="-122"/>
              </a:rPr>
              <a:t>Illustrate some applications that “at least once” is suitable? </a:t>
            </a:r>
          </a:p>
          <a:p>
            <a:pPr lvl="2" eaLnBrk="1" hangingPunct="1"/>
            <a:r>
              <a:rPr lang="en-US" altLang="zh-CN" smtClean="0">
                <a:solidFill>
                  <a:srgbClr val="FF6600"/>
                </a:solidFill>
                <a:ea typeface="SimSun" pitchFamily="2" charset="-122"/>
              </a:rPr>
              <a:t>Idempotent</a:t>
            </a:r>
            <a:r>
              <a:rPr lang="en-US" altLang="zh-CN" smtClean="0">
                <a:ea typeface="SimSun" pitchFamily="2" charset="-122"/>
              </a:rPr>
              <a:t> functions: may be run any number of times without harm</a:t>
            </a:r>
          </a:p>
          <a:p>
            <a:pPr lvl="1" eaLnBrk="1" hangingPunct="1"/>
            <a:r>
              <a:rPr lang="en-US" altLang="zh-CN" smtClean="0">
                <a:ea typeface="SimSun" pitchFamily="2" charset="-122"/>
              </a:rPr>
              <a:t>Illustrate some applications that “at most once” is suitable?</a:t>
            </a:r>
          </a:p>
          <a:p>
            <a:pPr lvl="1" eaLnBrk="1" hangingPunct="1">
              <a:buFontTx/>
              <a:buNone/>
            </a:pPr>
            <a:endParaRPr lang="en-US" altLang="zh-CN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55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Interprocess communication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413" y="1538288"/>
            <a:ext cx="711517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RMI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124584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Implementation of RPC in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14400" y="2438400"/>
            <a:ext cx="7391400" cy="2731532"/>
            <a:chOff x="609600" y="2438400"/>
            <a:chExt cx="7391400" cy="2731532"/>
          </a:xfrm>
        </p:grpSpPr>
        <p:sp>
          <p:nvSpPr>
            <p:cNvPr id="5" name="Oval 4"/>
            <p:cNvSpPr/>
            <p:nvPr/>
          </p:nvSpPr>
          <p:spPr>
            <a:xfrm>
              <a:off x="5715000" y="2819400"/>
              <a:ext cx="2209800" cy="1371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Hello Server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66800" y="3200400"/>
              <a:ext cx="15240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Hello Client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819400" y="3276600"/>
              <a:ext cx="2743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33800" y="2831068"/>
              <a:ext cx="1113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sayHello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819400" y="3732212"/>
              <a:ext cx="2743200" cy="1588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657600" y="3821668"/>
              <a:ext cx="1507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“Hello, world”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09600" y="2438400"/>
              <a:ext cx="2362200" cy="2286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6800" y="4800600"/>
              <a:ext cx="1313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Computer A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638800" y="2438400"/>
              <a:ext cx="2362200" cy="2286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9914" y="4800600"/>
              <a:ext cx="1305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Computer B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B4A8E-3444-497D-8FBE-5A16BDD8A27C}" type="slidenum">
              <a:rPr lang="en-US"/>
              <a:pPr/>
              <a:t>31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chemeClr val="tx2"/>
                </a:solidFill>
              </a:rPr>
              <a:t>remote object</a:t>
            </a:r>
            <a:r>
              <a:rPr lang="en-US" sz="2400" dirty="0"/>
              <a:t> is an object on another computer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chemeClr val="tx2"/>
                </a:solidFill>
              </a:rPr>
              <a:t>client object</a:t>
            </a:r>
            <a:r>
              <a:rPr lang="en-US" sz="2400" dirty="0"/>
              <a:t> is the object making the request (sending a message to the other object)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chemeClr val="tx2"/>
                </a:solidFill>
              </a:rPr>
              <a:t>server object</a:t>
            </a:r>
            <a:r>
              <a:rPr lang="en-US" sz="2400" dirty="0"/>
              <a:t> is the object receiving the request</a:t>
            </a:r>
          </a:p>
          <a:p>
            <a:r>
              <a:rPr lang="en-US" sz="2400" dirty="0"/>
              <a:t>As usual, “client” and “server” can easily trade roles (each can make requests of the other)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solidFill>
                  <a:schemeClr val="tx2"/>
                </a:solidFill>
                <a:latin typeface="Trebuchet MS" pitchFamily="34" charset="0"/>
              </a:rPr>
              <a:t>rmiregistry</a:t>
            </a:r>
            <a:r>
              <a:rPr lang="en-US" sz="2400" dirty="0"/>
              <a:t> is a special server that looks up objects by name</a:t>
            </a:r>
          </a:p>
          <a:p>
            <a:r>
              <a:rPr lang="en-US" sz="2400" dirty="0" err="1" smtClean="0">
                <a:solidFill>
                  <a:schemeClr val="tx2"/>
                </a:solidFill>
                <a:latin typeface="Trebuchet MS" pitchFamily="34" charset="0"/>
              </a:rPr>
              <a:t>rmic</a:t>
            </a:r>
            <a:r>
              <a:rPr lang="en-US" sz="2400" dirty="0" smtClean="0"/>
              <a:t> </a:t>
            </a:r>
            <a:r>
              <a:rPr lang="en-US" sz="2400" dirty="0"/>
              <a:t>is a special compiler for creating </a:t>
            </a:r>
            <a:r>
              <a:rPr lang="en-US" sz="2400" dirty="0">
                <a:solidFill>
                  <a:schemeClr val="tx2"/>
                </a:solidFill>
              </a:rPr>
              <a:t>stub</a:t>
            </a:r>
            <a:r>
              <a:rPr lang="en-US" sz="2400" dirty="0"/>
              <a:t> (client) and </a:t>
            </a:r>
            <a:r>
              <a:rPr lang="en-US" sz="2400" dirty="0">
                <a:solidFill>
                  <a:schemeClr val="tx2"/>
                </a:solidFill>
              </a:rPr>
              <a:t>skeleton</a:t>
            </a:r>
            <a:r>
              <a:rPr lang="en-US" sz="2400" dirty="0"/>
              <a:t> (server)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76746-45EC-4645-9916-37B5ABF1C2C3}" type="slidenum">
              <a:rPr lang="en-US"/>
              <a:pPr/>
              <a:t>32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needed for RMI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To </a:t>
            </a:r>
            <a:r>
              <a:rPr lang="en-US" dirty="0"/>
              <a:t>send a message to a remote “server object,”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“client object” has to </a:t>
            </a:r>
            <a:r>
              <a:rPr lang="en-US" i="1" dirty="0"/>
              <a:t>find</a:t>
            </a:r>
            <a:r>
              <a:rPr lang="en-US" dirty="0"/>
              <a:t> the object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Do this by looking it up in a </a:t>
            </a:r>
            <a:r>
              <a:rPr lang="en-US" dirty="0">
                <a:solidFill>
                  <a:schemeClr val="tx2"/>
                </a:solidFill>
              </a:rPr>
              <a:t>registry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client object then has to </a:t>
            </a:r>
            <a:r>
              <a:rPr lang="en-US" dirty="0">
                <a:solidFill>
                  <a:schemeClr val="tx2"/>
                </a:solidFill>
              </a:rPr>
              <a:t>marshal</a:t>
            </a:r>
            <a:r>
              <a:rPr lang="en-US" dirty="0"/>
              <a:t> the parameters (prepare them for transmission)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Java requires 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Serializable</a:t>
            </a:r>
            <a:r>
              <a:rPr lang="en-US" dirty="0"/>
              <a:t> parameters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server object has to </a:t>
            </a:r>
            <a:r>
              <a:rPr lang="en-US" dirty="0" err="1">
                <a:solidFill>
                  <a:schemeClr val="tx2"/>
                </a:solidFill>
              </a:rPr>
              <a:t>unmarshal</a:t>
            </a:r>
            <a:r>
              <a:rPr lang="en-US" dirty="0"/>
              <a:t> its parameters, do its computation, and marshal its response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client object has to </a:t>
            </a:r>
            <a:r>
              <a:rPr lang="en-US" dirty="0" err="1"/>
              <a:t>unmarshal</a:t>
            </a:r>
            <a:r>
              <a:rPr lang="en-US" dirty="0"/>
              <a:t> the </a:t>
            </a:r>
            <a:r>
              <a:rPr lang="en-US" dirty="0" smtClean="0"/>
              <a:t>response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30BCD-4C19-40C1-A5E4-C4BB023728B5}" type="slidenum">
              <a:rPr lang="en-US"/>
              <a:pPr/>
              <a:t>33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RMI, you need to be running </a:t>
            </a:r>
            <a:r>
              <a:rPr lang="en-US" i="1" dirty="0"/>
              <a:t>three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The Client</a:t>
            </a:r>
          </a:p>
          <a:p>
            <a:pPr lvl="1"/>
            <a:r>
              <a:rPr lang="en-US" dirty="0"/>
              <a:t>The Server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</a:rPr>
              <a:t>Object Registry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rmiregistry</a:t>
            </a:r>
            <a:r>
              <a:rPr lang="en-US" dirty="0"/>
              <a:t>, which is like a DNS service for objects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C76DD-E058-4C99-8302-0B2CF5AD2375}" type="slidenum">
              <a:rPr lang="en-US"/>
              <a:pPr/>
              <a:t>34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Interfaces define behavior</a:t>
            </a:r>
          </a:p>
          <a:p>
            <a:r>
              <a:rPr lang="en-US" sz="2400" dirty="0"/>
              <a:t>Classes define implementation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Therefore,</a:t>
            </a:r>
          </a:p>
          <a:p>
            <a:pPr lvl="1"/>
            <a:r>
              <a:rPr lang="en-US" sz="2000" dirty="0"/>
              <a:t>In order to use a remote object, the client must know its behavior (interface), but does not need to know its implementation (class)</a:t>
            </a:r>
          </a:p>
          <a:p>
            <a:pPr lvl="1"/>
            <a:r>
              <a:rPr lang="en-US" sz="2000" dirty="0"/>
              <a:t>In order to provide an object, the server must know both its interface (behavior) and its class (implementation)</a:t>
            </a:r>
          </a:p>
          <a:p>
            <a:r>
              <a:rPr lang="en-US" sz="2400" dirty="0"/>
              <a:t>In short,</a:t>
            </a:r>
          </a:p>
          <a:p>
            <a:pPr lvl="1"/>
            <a:r>
              <a:rPr lang="en-US" sz="2000" dirty="0"/>
              <a:t>The interface must be available to both client and server</a:t>
            </a:r>
          </a:p>
          <a:p>
            <a:pPr lvl="1"/>
            <a:r>
              <a:rPr lang="en-US" sz="2000" dirty="0"/>
              <a:t>The class of any transmitted object must be </a:t>
            </a:r>
            <a:r>
              <a:rPr lang="en-US" sz="2000" dirty="0" smtClean="0"/>
              <a:t>available to </a:t>
            </a:r>
            <a:r>
              <a:rPr lang="en-US" sz="2000" dirty="0"/>
              <a:t>both client and server</a:t>
            </a:r>
          </a:p>
          <a:p>
            <a:pPr lvl="1"/>
            <a:r>
              <a:rPr lang="en-US" sz="2000" dirty="0"/>
              <a:t>The class whose method is being used should only be on the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112A3-7779-4C67-96D7-E0FB46766E8E}" type="slidenum">
              <a:rPr lang="en-US"/>
              <a:pPr/>
              <a:t>35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Serializability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76091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3200" dirty="0"/>
              <a:t>If an object is to be serialized: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The class must be declared as </a:t>
            </a:r>
            <a:r>
              <a:rPr lang="en-US" sz="2800" dirty="0">
                <a:solidFill>
                  <a:schemeClr val="accent2"/>
                </a:solidFill>
                <a:latin typeface="Trebuchet MS" pitchFamily="34" charset="0"/>
              </a:rPr>
              <a:t>public</a:t>
            </a:r>
            <a:endParaRPr lang="en-US" sz="2800" dirty="0"/>
          </a:p>
          <a:p>
            <a:pPr lvl="1">
              <a:spcAft>
                <a:spcPts val="1200"/>
              </a:spcAft>
            </a:pPr>
            <a:r>
              <a:rPr lang="en-US" sz="2800" dirty="0"/>
              <a:t>The class must implement </a:t>
            </a:r>
            <a:r>
              <a:rPr lang="en-US" sz="2800" dirty="0" err="1">
                <a:solidFill>
                  <a:schemeClr val="accent2"/>
                </a:solidFill>
                <a:latin typeface="Trebuchet MS" pitchFamily="34" charset="0"/>
              </a:rPr>
              <a:t>Serializable</a:t>
            </a:r>
            <a:endParaRPr lang="en-US" sz="2800" dirty="0">
              <a:solidFill>
                <a:schemeClr val="accent2"/>
              </a:solidFill>
              <a:latin typeface="Trebuchet MS" pitchFamily="34" charset="0"/>
            </a:endParaRPr>
          </a:p>
          <a:p>
            <a:pPr lvl="2">
              <a:spcAft>
                <a:spcPts val="1200"/>
              </a:spcAft>
            </a:pPr>
            <a:r>
              <a:rPr lang="en-US" sz="2400" dirty="0"/>
              <a:t>However, </a:t>
            </a:r>
            <a:r>
              <a:rPr lang="en-US" sz="2400" dirty="0" err="1">
                <a:solidFill>
                  <a:schemeClr val="accent2"/>
                </a:solidFill>
                <a:latin typeface="Trebuchet MS" pitchFamily="34" charset="0"/>
              </a:rPr>
              <a:t>Serializable</a:t>
            </a:r>
            <a:r>
              <a:rPr lang="en-US" sz="2400" dirty="0"/>
              <a:t> does not declare any methods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The class must have a no-argument constructor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All fields of the class must be </a:t>
            </a:r>
            <a:r>
              <a:rPr lang="en-US" sz="2800" dirty="0" err="1"/>
              <a:t>serializable</a:t>
            </a:r>
            <a:r>
              <a:rPr lang="en-US" sz="2800" dirty="0"/>
              <a:t>: either primitive types or </a:t>
            </a:r>
            <a:r>
              <a:rPr lang="en-US" sz="2800" dirty="0" err="1"/>
              <a:t>Serializable</a:t>
            </a:r>
            <a:r>
              <a:rPr lang="en-US" sz="2800" dirty="0"/>
              <a:t> objects</a:t>
            </a:r>
          </a:p>
          <a:p>
            <a:pPr lvl="1">
              <a:spcAft>
                <a:spcPts val="1200"/>
              </a:spcAft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FC232-4451-468D-AA04-0D95EEBCA631}" type="slidenum">
              <a:rPr lang="en-US"/>
              <a:pPr/>
              <a:t>36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Remote interfaces and class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Remote</a:t>
            </a:r>
            <a:r>
              <a:rPr lang="en-US" dirty="0"/>
              <a:t> class has two parts: </a:t>
            </a:r>
          </a:p>
          <a:p>
            <a:pPr lvl="1"/>
            <a:r>
              <a:rPr lang="en-US" dirty="0"/>
              <a:t>The interface (used by both client and server):</a:t>
            </a:r>
          </a:p>
          <a:p>
            <a:pPr lvl="2"/>
            <a:r>
              <a:rPr lang="en-US" dirty="0"/>
              <a:t>Must be public </a:t>
            </a:r>
          </a:p>
          <a:p>
            <a:pPr lvl="2"/>
            <a:r>
              <a:rPr lang="en-US" dirty="0"/>
              <a:t>Must extend the interface 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java.rmi.Remote</a:t>
            </a:r>
            <a:endParaRPr lang="en-US" dirty="0"/>
          </a:p>
          <a:p>
            <a:pPr lvl="2"/>
            <a:r>
              <a:rPr lang="en-US" dirty="0"/>
              <a:t>Every method in the interface must declare that it throws 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java.rmi.RemoteException</a:t>
            </a:r>
            <a:r>
              <a:rPr lang="en-US" dirty="0"/>
              <a:t>  (other exceptions may also be thrown)</a:t>
            </a:r>
          </a:p>
          <a:p>
            <a:pPr lvl="1"/>
            <a:r>
              <a:rPr lang="en-US" dirty="0"/>
              <a:t>The class itself (used only by the server):</a:t>
            </a:r>
          </a:p>
          <a:p>
            <a:pPr lvl="2"/>
            <a:r>
              <a:rPr lang="en-US" dirty="0"/>
              <a:t>Must implement the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Remote</a:t>
            </a:r>
            <a:r>
              <a:rPr lang="en-US" dirty="0"/>
              <a:t> interface </a:t>
            </a:r>
          </a:p>
          <a:p>
            <a:pPr lvl="2"/>
            <a:r>
              <a:rPr lang="en-US" dirty="0"/>
              <a:t>Should extend 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java.rmi.server.UnicastRemoteObject</a:t>
            </a:r>
            <a:endParaRPr lang="en-US" dirty="0"/>
          </a:p>
          <a:p>
            <a:pPr lvl="2"/>
            <a:r>
              <a:rPr lang="en-US" dirty="0"/>
              <a:t>May have locally accessible methods that are not in its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Remote</a:t>
            </a:r>
            <a:r>
              <a:rPr lang="en-US" dirty="0"/>
              <a:t>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package hello;</a:t>
            </a:r>
          </a:p>
          <a:p>
            <a:pPr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java.rmi.Remote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java.rmi.RemoteException</a:t>
            </a:r>
            <a:r>
              <a:rPr lang="en-US" sz="2000" dirty="0" smtClean="0"/>
              <a:t>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public interface Hello extends Remote {</a:t>
            </a:r>
          </a:p>
          <a:p>
            <a:pPr>
              <a:buNone/>
            </a:pPr>
            <a:r>
              <a:rPr lang="en-US" sz="2000" dirty="0" smtClean="0"/>
              <a:t>    String </a:t>
            </a:r>
            <a:r>
              <a:rPr lang="en-US" sz="2000" dirty="0" err="1" smtClean="0"/>
              <a:t>sayHello</a:t>
            </a:r>
            <a:r>
              <a:rPr lang="en-US" sz="2000" dirty="0" smtClean="0"/>
              <a:t>() throws </a:t>
            </a:r>
            <a:r>
              <a:rPr lang="en-US" sz="2000" dirty="0" err="1" smtClean="0"/>
              <a:t>RemoteException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package server;</a:t>
            </a:r>
          </a:p>
          <a:p>
            <a:pPr>
              <a:buNone/>
            </a:pPr>
            <a:r>
              <a:rPr lang="en-US" sz="1800" dirty="0" smtClean="0"/>
              <a:t>import </a:t>
            </a:r>
            <a:r>
              <a:rPr lang="en-US" sz="1800" dirty="0" err="1" smtClean="0"/>
              <a:t>hello.Hello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…</a:t>
            </a:r>
          </a:p>
          <a:p>
            <a:pPr>
              <a:buNone/>
            </a:pPr>
            <a:r>
              <a:rPr lang="en-US" sz="1800" dirty="0" smtClean="0"/>
              <a:t>import </a:t>
            </a:r>
            <a:r>
              <a:rPr lang="en-US" sz="1800" dirty="0" err="1" smtClean="0"/>
              <a:t>java.rmi.server</a:t>
            </a:r>
            <a:r>
              <a:rPr lang="en-US" sz="1800" dirty="0" smtClean="0"/>
              <a:t>.*;</a:t>
            </a:r>
          </a:p>
          <a:p>
            <a:pPr>
              <a:buNone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HelloServer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implements Hello </a:t>
            </a: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    public </a:t>
            </a:r>
            <a:r>
              <a:rPr lang="en-US" sz="1800" dirty="0" err="1" smtClean="0"/>
              <a:t>HelloServer</a:t>
            </a:r>
            <a:r>
              <a:rPr lang="en-US" sz="1800" dirty="0" smtClean="0"/>
              <a:t>(){};</a:t>
            </a:r>
          </a:p>
          <a:p>
            <a:pPr>
              <a:buNone/>
            </a:pPr>
            <a:r>
              <a:rPr lang="en-US" sz="1800" dirty="0" smtClean="0"/>
              <a:t>    public String </a:t>
            </a:r>
            <a:r>
              <a:rPr lang="en-US" sz="1800" dirty="0" err="1" smtClean="0"/>
              <a:t>sayHello</a:t>
            </a:r>
            <a:r>
              <a:rPr lang="en-US" sz="1800" dirty="0" smtClean="0"/>
              <a:t>(){</a:t>
            </a:r>
          </a:p>
          <a:p>
            <a:pPr>
              <a:buNone/>
            </a:pPr>
            <a:r>
              <a:rPr lang="en-US" sz="1800" dirty="0" smtClean="0"/>
              <a:t>        return "Hello, world";</a:t>
            </a:r>
          </a:p>
          <a:p>
            <a:pPr>
              <a:buNone/>
            </a:pPr>
            <a:r>
              <a:rPr lang="en-US" sz="1800" dirty="0" smtClean="0"/>
              <a:t>    }</a:t>
            </a:r>
          </a:p>
          <a:p>
            <a:pPr>
              <a:buNone/>
            </a:pPr>
            <a:r>
              <a:rPr lang="en-US" sz="1800" dirty="0" smtClean="0"/>
              <a:t>public static void main(String[]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 {</a:t>
            </a:r>
          </a:p>
          <a:p>
            <a:pPr>
              <a:buNone/>
            </a:pPr>
            <a:r>
              <a:rPr lang="en-US" sz="1800" dirty="0" smtClean="0"/>
              <a:t>	     </a:t>
            </a:r>
            <a:r>
              <a:rPr lang="en-US" sz="1800" dirty="0" err="1" smtClean="0"/>
              <a:t>HelloServer</a:t>
            </a:r>
            <a:r>
              <a:rPr lang="en-US" sz="1800" dirty="0" smtClean="0"/>
              <a:t> </a:t>
            </a:r>
            <a:r>
              <a:rPr lang="en-US" sz="1800" dirty="0" err="1" smtClean="0"/>
              <a:t>obj</a:t>
            </a:r>
            <a:r>
              <a:rPr lang="en-US" sz="1800" dirty="0" smtClean="0"/>
              <a:t> = new </a:t>
            </a:r>
            <a:r>
              <a:rPr lang="en-US" sz="1800" dirty="0" err="1" smtClean="0"/>
              <a:t>HelloServer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            Hello stub = (Hello)</a:t>
            </a:r>
            <a:r>
              <a:rPr lang="en-US" sz="1800" dirty="0" err="1" smtClean="0"/>
              <a:t>UnicastRemoteObject.exportObject</a:t>
            </a:r>
            <a:r>
              <a:rPr lang="en-US" sz="1800" dirty="0" smtClean="0"/>
              <a:t>(</a:t>
            </a:r>
            <a:r>
              <a:rPr lang="en-US" sz="1800" dirty="0" err="1" smtClean="0"/>
              <a:t>obj</a:t>
            </a:r>
            <a:r>
              <a:rPr lang="en-US" sz="1800" dirty="0" smtClean="0"/>
              <a:t>, 0);</a:t>
            </a:r>
          </a:p>
          <a:p>
            <a:pPr>
              <a:buNone/>
            </a:pPr>
            <a:r>
              <a:rPr lang="en-US" sz="1800" dirty="0" smtClean="0"/>
              <a:t>	     Registry registry = </a:t>
            </a:r>
            <a:r>
              <a:rPr lang="en-US" sz="1800" dirty="0" err="1" smtClean="0"/>
              <a:t>LocateRegistry.getRegistry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registry.bind</a:t>
            </a:r>
            <a:r>
              <a:rPr lang="en-US" sz="1800" dirty="0" smtClean="0"/>
              <a:t>("Hello", stub);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import </a:t>
            </a:r>
            <a:r>
              <a:rPr lang="en-US" sz="1800" dirty="0" err="1" smtClean="0"/>
              <a:t>java.rmi.registry.LocateRegistry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import </a:t>
            </a:r>
            <a:r>
              <a:rPr lang="en-US" sz="1800" dirty="0" err="1" smtClean="0"/>
              <a:t>java.rmi.registry.Registry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import </a:t>
            </a:r>
            <a:r>
              <a:rPr lang="en-US" sz="1800" dirty="0" err="1" smtClean="0"/>
              <a:t>hello.Hello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HelloClient</a:t>
            </a:r>
            <a:r>
              <a:rPr lang="en-US" sz="1800" dirty="0" smtClean="0"/>
              <a:t> {</a:t>
            </a:r>
          </a:p>
          <a:p>
            <a:pPr>
              <a:buNone/>
            </a:pPr>
            <a:r>
              <a:rPr lang="en-US" sz="1800" dirty="0" smtClean="0"/>
              <a:t>    private </a:t>
            </a:r>
            <a:r>
              <a:rPr lang="en-US" sz="1800" dirty="0" err="1" smtClean="0"/>
              <a:t>HelloClient</a:t>
            </a:r>
            <a:r>
              <a:rPr lang="en-US" sz="1800" dirty="0" smtClean="0"/>
              <a:t>() {};</a:t>
            </a:r>
          </a:p>
          <a:p>
            <a:pPr>
              <a:buNone/>
            </a:pPr>
            <a:r>
              <a:rPr lang="en-US" sz="1800" dirty="0" smtClean="0"/>
              <a:t>    public static void main(String[]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 {</a:t>
            </a:r>
          </a:p>
          <a:p>
            <a:pPr>
              <a:buNone/>
            </a:pPr>
            <a:r>
              <a:rPr lang="en-US" sz="1800" dirty="0" smtClean="0"/>
              <a:t>            Registry </a:t>
            </a:r>
            <a:r>
              <a:rPr lang="en-US" sz="1800" dirty="0" err="1" smtClean="0"/>
              <a:t>registry</a:t>
            </a:r>
            <a:r>
              <a:rPr lang="en-US" sz="1800" dirty="0" smtClean="0"/>
              <a:t> = </a:t>
            </a:r>
            <a:r>
              <a:rPr lang="en-US" sz="1800" dirty="0" err="1" smtClean="0"/>
              <a:t>LocateRegistry.getRegistry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            Hello stub = (Hello) </a:t>
            </a:r>
            <a:r>
              <a:rPr lang="en-US" sz="1800" dirty="0" err="1" smtClean="0"/>
              <a:t>registry.lookup</a:t>
            </a:r>
            <a:r>
              <a:rPr lang="en-US" sz="1800" dirty="0" smtClean="0"/>
              <a:t>("Hello");</a:t>
            </a:r>
          </a:p>
          <a:p>
            <a:pPr>
              <a:buNone/>
            </a:pPr>
            <a:r>
              <a:rPr lang="en-US" sz="1800" dirty="0" smtClean="0"/>
              <a:t>            String response = </a:t>
            </a:r>
            <a:r>
              <a:rPr lang="en-US" sz="1800" dirty="0" err="1" smtClean="0"/>
              <a:t>stub.sayHello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("response: " + response);</a:t>
            </a:r>
          </a:p>
          <a:p>
            <a:pPr>
              <a:buNone/>
            </a:pPr>
            <a:r>
              <a:rPr lang="en-US" sz="1800" dirty="0" smtClean="0"/>
              <a:t>   }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What is a socket?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000" dirty="0" smtClean="0">
                <a:latin typeface="Tahoma" pitchFamily="34" charset="0"/>
              </a:rPr>
              <a:t>Socket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smtClean="0">
                <a:latin typeface="Tahoma" pitchFamily="34" charset="0"/>
              </a:rPr>
              <a:t>The combination of an IP address and a port number. (</a:t>
            </a:r>
            <a:r>
              <a:rPr lang="en-US" altLang="ko-KR" sz="1800" smtClean="0">
                <a:latin typeface="Tahoma" pitchFamily="34" charset="0"/>
              </a:rPr>
              <a:t>RFC </a:t>
            </a:r>
            <a:r>
              <a:rPr lang="en-US" altLang="ko-KR" sz="1800" smtClean="0">
                <a:latin typeface="Tahoma" pitchFamily="34" charset="0"/>
              </a:rPr>
              <a:t>793,</a:t>
            </a:r>
            <a:r>
              <a:rPr lang="vi-VN" altLang="ko-KR" sz="1800" smtClean="0">
                <a:latin typeface="Tahoma" pitchFamily="34" charset="0"/>
              </a:rPr>
              <a:t> </a:t>
            </a:r>
            <a:r>
              <a:rPr lang="en-US" altLang="ko-KR" sz="1800" smtClean="0">
                <a:latin typeface="Tahoma" pitchFamily="34" charset="0"/>
              </a:rPr>
              <a:t>original </a:t>
            </a:r>
            <a:r>
              <a:rPr lang="en-US" altLang="ko-KR" sz="1800" dirty="0" smtClean="0">
                <a:latin typeface="Tahoma" pitchFamily="34" charset="0"/>
              </a:rPr>
              <a:t>TCP specification)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smtClean="0">
                <a:latin typeface="Tahoma" pitchFamily="34" charset="0"/>
              </a:rPr>
              <a:t>The name of the Berkeley-derived </a:t>
            </a:r>
            <a:r>
              <a:rPr lang="en-US" altLang="ko-KR" sz="1800" i="1" dirty="0" smtClean="0">
                <a:latin typeface="Tahoma" pitchFamily="34" charset="0"/>
              </a:rPr>
              <a:t>application programming interfaces</a:t>
            </a:r>
            <a:r>
              <a:rPr lang="en-US" altLang="ko-KR" sz="1800" dirty="0" smtClean="0">
                <a:latin typeface="Tahoma" pitchFamily="34" charset="0"/>
              </a:rPr>
              <a:t> (APIs) for applications using TCP/IP protocols.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smtClean="0">
                <a:latin typeface="Tahoma" pitchFamily="34" charset="0"/>
              </a:rPr>
              <a:t>Two types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smtClean="0">
                <a:latin typeface="Tahoma" pitchFamily="34" charset="0"/>
              </a:rPr>
              <a:t>Stream </a:t>
            </a:r>
            <a:r>
              <a:rPr lang="en-US" altLang="ko-KR" sz="1600" smtClean="0">
                <a:latin typeface="Tahoma" pitchFamily="34" charset="0"/>
              </a:rPr>
              <a:t>socket</a:t>
            </a:r>
            <a:r>
              <a:rPr lang="vi-VN" altLang="ko-KR" sz="1600" smtClean="0">
                <a:latin typeface="Tahoma" pitchFamily="34" charset="0"/>
              </a:rPr>
              <a:t> (TCP)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smtClean="0">
                <a:latin typeface="Tahoma" pitchFamily="34" charset="0"/>
              </a:rPr>
              <a:t>Datagram </a:t>
            </a:r>
            <a:r>
              <a:rPr lang="vi-VN" altLang="ko-KR" sz="1600" smtClean="0">
                <a:latin typeface="Tahoma" pitchFamily="34" charset="0"/>
              </a:rPr>
              <a:t>socket (UDP)</a:t>
            </a:r>
            <a:endParaRPr lang="en-US" altLang="ko-KR" sz="1600" dirty="0" smtClean="0">
              <a:latin typeface="Tahoma" pitchFamily="34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ko-KR" sz="1800" dirty="0" smtClean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000" dirty="0" smtClean="0">
                <a:latin typeface="Tahoma" pitchFamily="34" charset="0"/>
              </a:rPr>
              <a:t>Socket pair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smtClean="0">
                <a:latin typeface="Tahoma" pitchFamily="34" charset="0"/>
              </a:rPr>
              <a:t>Specified the two end points that uniquely identifies each TCP connection in an internet.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smtClean="0">
                <a:latin typeface="Tahoma" pitchFamily="34" charset="0"/>
              </a:rPr>
              <a:t>4-tuple: (client IP address, client port number, server IP address, server port number)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1800" dirty="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95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Start registry: </a:t>
            </a:r>
            <a:r>
              <a:rPr lang="en-US" sz="2400" dirty="0" smtClean="0">
                <a:solidFill>
                  <a:srgbClr val="C00000"/>
                </a:solidFill>
              </a:rPr>
              <a:t>start </a:t>
            </a:r>
            <a:r>
              <a:rPr lang="en-US" sz="2400" dirty="0" err="1" smtClean="0">
                <a:solidFill>
                  <a:srgbClr val="C00000"/>
                </a:solidFill>
              </a:rPr>
              <a:t>rmiregistry</a:t>
            </a: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Assume that HelloServer.jar is located at D:\Workshop\Server; HelloClient.jar is located at D:\Workshop\Client</a:t>
            </a:r>
          </a:p>
          <a:p>
            <a:pPr lvl="1"/>
            <a:r>
              <a:rPr lang="en-US" sz="2000" dirty="0" smtClean="0"/>
              <a:t>Start server: </a:t>
            </a:r>
            <a:r>
              <a:rPr lang="en-US" sz="2000" dirty="0" smtClean="0">
                <a:solidFill>
                  <a:srgbClr val="C00000"/>
                </a:solidFill>
              </a:rPr>
              <a:t>java -cp D:\workshop\rmi\server.jar </a:t>
            </a:r>
            <a:r>
              <a:rPr lang="en-US" sz="2000" dirty="0" err="1" smtClean="0">
                <a:solidFill>
                  <a:srgbClr val="C00000"/>
                </a:solidFill>
              </a:rPr>
              <a:t>server.HelloServer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en-US" sz="2000" dirty="0" smtClean="0"/>
              <a:t>Start client: </a:t>
            </a:r>
            <a:r>
              <a:rPr lang="en-US" sz="2000" dirty="0" smtClean="0">
                <a:solidFill>
                  <a:srgbClr val="C00000"/>
                </a:solidFill>
              </a:rPr>
              <a:t>java -cp d:/workshop/rmi/client.jar </a:t>
            </a:r>
            <a:r>
              <a:rPr lang="en-US" sz="2000" dirty="0" err="1" smtClean="0">
                <a:solidFill>
                  <a:srgbClr val="C00000"/>
                </a:solidFill>
              </a:rPr>
              <a:t>client.HelloClient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066800" y="1524000"/>
            <a:ext cx="7239000" cy="4255532"/>
            <a:chOff x="381000" y="990600"/>
            <a:chExt cx="8382000" cy="5246132"/>
          </a:xfrm>
        </p:grpSpPr>
        <p:sp>
          <p:nvSpPr>
            <p:cNvPr id="8" name="Rectangle 7"/>
            <p:cNvSpPr/>
            <p:nvPr/>
          </p:nvSpPr>
          <p:spPr>
            <a:xfrm>
              <a:off x="3352800" y="1143000"/>
              <a:ext cx="18288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RMI Registry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81400" y="5105400"/>
              <a:ext cx="1828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Stub class location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81000" y="3124200"/>
              <a:ext cx="1752600" cy="1066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RMI Client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Flowchart: Alternate Process 11"/>
            <p:cNvSpPr/>
            <p:nvPr/>
          </p:nvSpPr>
          <p:spPr>
            <a:xfrm>
              <a:off x="6400800" y="2895600"/>
              <a:ext cx="2362200" cy="1524000"/>
            </a:xfrm>
            <a:prstGeom prst="flowChartAlternateProcess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RMI Server</a:t>
              </a:r>
              <a:endParaRPr lang="en-US" dirty="0"/>
            </a:p>
          </p:txBody>
        </p:sp>
        <p:cxnSp>
          <p:nvCxnSpPr>
            <p:cNvPr id="15" name="Shape 14"/>
            <p:cNvCxnSpPr>
              <a:stCxn id="12" idx="0"/>
              <a:endCxn id="8" idx="3"/>
            </p:cNvCxnSpPr>
            <p:nvPr/>
          </p:nvCxnSpPr>
          <p:spPr>
            <a:xfrm rot="16200000" flipV="1">
              <a:off x="5753100" y="1066800"/>
              <a:ext cx="1257300" cy="240030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91200" y="1676400"/>
              <a:ext cx="1752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Server registers a remote </a:t>
              </a:r>
              <a:r>
                <a:rPr lang="en-US" dirty="0" err="1" smtClean="0"/>
                <a:t>obj</a:t>
              </a:r>
              <a:endParaRPr lang="en-US" dirty="0"/>
            </a:p>
          </p:txBody>
        </p:sp>
        <p:cxnSp>
          <p:nvCxnSpPr>
            <p:cNvPr id="18" name="Elbow Connector 17"/>
            <p:cNvCxnSpPr/>
            <p:nvPr/>
          </p:nvCxnSpPr>
          <p:spPr>
            <a:xfrm flipV="1">
              <a:off x="914400" y="1371600"/>
              <a:ext cx="2362200" cy="1752600"/>
            </a:xfrm>
            <a:prstGeom prst="bentConnector3">
              <a:avLst>
                <a:gd name="adj1" fmla="val -806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143000" y="990600"/>
              <a:ext cx="1098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 Lookup</a:t>
              </a:r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 rot="10800000">
              <a:off x="1752600" y="1828800"/>
              <a:ext cx="1600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>
              <a:off x="1104900" y="2476500"/>
              <a:ext cx="1295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752848" y="2069068"/>
              <a:ext cx="1904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 Instance of stub</a:t>
              </a:r>
              <a:endParaRPr lang="en-US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5400000">
              <a:off x="1219200" y="4724400"/>
              <a:ext cx="1066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752600" y="5257800"/>
              <a:ext cx="18288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175084" y="5224219"/>
              <a:ext cx="2126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4. Request stub class</a:t>
              </a:r>
              <a:endParaRPr lang="en-US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 rot="5400000">
              <a:off x="76200" y="5029200"/>
              <a:ext cx="16764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914400" y="5867400"/>
              <a:ext cx="26670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990600" y="58674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5. Stub class</a:t>
              </a:r>
              <a:endParaRPr lang="en-US" dirty="0"/>
            </a:p>
          </p:txBody>
        </p:sp>
        <p:cxnSp>
          <p:nvCxnSpPr>
            <p:cNvPr id="50" name="Straight Arrow Connector 49"/>
            <p:cNvCxnSpPr>
              <a:stCxn id="11" idx="3"/>
              <a:endCxn id="12" idx="1"/>
            </p:cNvCxnSpPr>
            <p:nvPr/>
          </p:nvCxnSpPr>
          <p:spPr>
            <a:xfrm>
              <a:off x="2133600" y="3657600"/>
              <a:ext cx="4267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547937" y="3212068"/>
              <a:ext cx="1024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6. Invoke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410200" y="5181600"/>
            <a:ext cx="3352800" cy="1009710"/>
            <a:chOff x="5410200" y="5181600"/>
            <a:chExt cx="3352800" cy="1009710"/>
          </a:xfrm>
        </p:grpSpPr>
        <p:sp>
          <p:nvSpPr>
            <p:cNvPr id="53" name="Rectangle 52"/>
            <p:cNvSpPr/>
            <p:nvPr/>
          </p:nvSpPr>
          <p:spPr>
            <a:xfrm>
              <a:off x="5410200" y="5791200"/>
              <a:ext cx="33528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 smtClean="0">
                  <a:solidFill>
                    <a:srgbClr val="C00000"/>
                  </a:solidFill>
                </a:rPr>
                <a:t>Djava.rmi.server.codebase</a:t>
              </a:r>
              <a:r>
                <a:rPr lang="en-US" sz="2000" dirty="0" smtClean="0">
                  <a:solidFill>
                    <a:srgbClr val="C00000"/>
                  </a:solidFill>
                </a:rPr>
                <a:t>=</a:t>
              </a:r>
              <a:endParaRPr lang="en-US" sz="2000" dirty="0"/>
            </a:p>
          </p:txBody>
        </p:sp>
        <p:cxnSp>
          <p:nvCxnSpPr>
            <p:cNvPr id="58" name="Elbow Connector 57"/>
            <p:cNvCxnSpPr/>
            <p:nvPr/>
          </p:nvCxnSpPr>
          <p:spPr>
            <a:xfrm rot="10800000">
              <a:off x="5486400" y="5181600"/>
              <a:ext cx="3124200" cy="838200"/>
            </a:xfrm>
            <a:prstGeom prst="bentConnector3">
              <a:avLst>
                <a:gd name="adj1" fmla="val -305"/>
              </a:avLst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communication with sockets</a:t>
            </a:r>
          </a:p>
          <a:p>
            <a:r>
              <a:rPr lang="en-US" dirty="0" smtClean="0"/>
              <a:t>Disadvantages of sockets</a:t>
            </a:r>
          </a:p>
          <a:p>
            <a:r>
              <a:rPr lang="en-US" dirty="0" smtClean="0"/>
              <a:t>Socket programming with Java</a:t>
            </a:r>
          </a:p>
          <a:p>
            <a:r>
              <a:rPr lang="en-US" dirty="0" smtClean="0"/>
              <a:t>Remote Procedure Call</a:t>
            </a:r>
          </a:p>
          <a:p>
            <a:r>
              <a:rPr lang="en-US" dirty="0" smtClean="0"/>
              <a:t>Programming with Java RMI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Duc\Local Settings\Temporary Internet Files\Content.IE5\SY3ZUB94\MC90044190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1587" y="2530475"/>
            <a:ext cx="1520825" cy="179705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>
                <a:latin typeface="Tahoma" pitchFamily="34" charset="0"/>
              </a:rPr>
              <a:t>Socket Programming with TCP</a:t>
            </a:r>
          </a:p>
        </p:txBody>
      </p:sp>
      <p:pic>
        <p:nvPicPr>
          <p:cNvPr id="5123" name="Picture 5" descr="bigPi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78" y="1295400"/>
            <a:ext cx="7902222" cy="3200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87450" y="5084763"/>
            <a:ext cx="6913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800" b="1" dirty="0" smtClean="0"/>
              <a:t>Processes </a:t>
            </a:r>
            <a:r>
              <a:rPr lang="en-US" altLang="ko-KR" sz="1800" b="1" dirty="0"/>
              <a:t>communicating through TCP sockets</a:t>
            </a:r>
          </a:p>
        </p:txBody>
      </p:sp>
      <p:sp>
        <p:nvSpPr>
          <p:cNvPr id="5125" name="Text Box 9"/>
          <p:cNvSpPr txBox="1">
            <a:spLocks noChangeArrowheads="1"/>
          </p:cNvSpPr>
          <p:nvPr/>
        </p:nvSpPr>
        <p:spPr bwMode="auto">
          <a:xfrm>
            <a:off x="900113" y="5638800"/>
            <a:ext cx="7921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 dirty="0">
                <a:latin typeface="Tahoma" pitchFamily="34" charset="0"/>
              </a:rPr>
              <a:t>The application developer has the ability to fix a few TCP parameters, such as maximum buffer and maximum segment sizes.</a:t>
            </a:r>
          </a:p>
        </p:txBody>
      </p:sp>
    </p:spTree>
    <p:extLst>
      <p:ext uri="{BB962C8B-B14F-4D97-AF65-F5344CB8AC3E}">
        <p14:creationId xmlns:p14="http://schemas.microsoft.com/office/powerpoint/2010/main" val="42038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Client-Server Paradigm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Server waits for client to request a connection.</a:t>
            </a:r>
          </a:p>
          <a:p>
            <a:r>
              <a:rPr lang="en-US" altLang="en-US"/>
              <a:t>Client contacts server to establish a connection.</a:t>
            </a:r>
          </a:p>
          <a:p>
            <a:r>
              <a:rPr lang="en-US" altLang="en-US"/>
              <a:t>Client sends request.</a:t>
            </a:r>
          </a:p>
          <a:p>
            <a:r>
              <a:rPr lang="en-US" altLang="en-US"/>
              <a:t>Server sends reply.</a:t>
            </a:r>
          </a:p>
          <a:p>
            <a:r>
              <a:rPr lang="en-US" altLang="en-US"/>
              <a:t>Client and/or server terminate connection.</a:t>
            </a:r>
          </a:p>
        </p:txBody>
      </p:sp>
    </p:spTree>
    <p:extLst>
      <p:ext uri="{BB962C8B-B14F-4D97-AF65-F5344CB8AC3E}">
        <p14:creationId xmlns:p14="http://schemas.microsoft.com/office/powerpoint/2010/main" val="4199649111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Sockets for server and client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400" smtClean="0">
                <a:latin typeface="Tahoma" pitchFamily="34" charset="0"/>
              </a:rPr>
              <a:t>Server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smtClean="0">
                <a:latin typeface="Tahoma" pitchFamily="34" charset="0"/>
              </a:rPr>
              <a:t>Welcoming socket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800" smtClean="0">
                <a:latin typeface="Tahoma" pitchFamily="34" charset="0"/>
              </a:rPr>
              <a:t>Welcomes some initial contact from a client.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smtClean="0">
                <a:latin typeface="Tahoma" pitchFamily="34" charset="0"/>
              </a:rPr>
              <a:t>Connection socket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800" smtClean="0">
                <a:latin typeface="Tahoma" pitchFamily="34" charset="0"/>
              </a:rPr>
              <a:t>Is created at initial contact of client.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800" smtClean="0">
                <a:latin typeface="Tahoma" pitchFamily="34" charset="0"/>
              </a:rPr>
              <a:t>New socket that is dedicated to the particular client.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ko-KR" sz="1800" smtClean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400" smtClean="0">
                <a:latin typeface="Tahoma" pitchFamily="34" charset="0"/>
              </a:rPr>
              <a:t>Client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smtClean="0">
                <a:latin typeface="Tahoma" pitchFamily="34" charset="0"/>
              </a:rPr>
              <a:t>Client socket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800" smtClean="0">
                <a:latin typeface="Tahoma" pitchFamily="34" charset="0"/>
              </a:rPr>
              <a:t>Initiate a TCP connection to the server by creating a socket object. (Three-way handshake)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800" smtClean="0">
                <a:latin typeface="Tahoma" pitchFamily="34" charset="0"/>
              </a:rPr>
              <a:t>Specify the address of the server process, namely, the IP address of the server and the port number of the process.</a:t>
            </a:r>
          </a:p>
          <a:p>
            <a:pPr eaLnBrk="1" hangingPunct="1">
              <a:lnSpc>
                <a:spcPct val="80000"/>
              </a:lnSpc>
            </a:pPr>
            <a:endParaRPr lang="en-US" altLang="ko-KR" sz="240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1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Socket functional calls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latin typeface="Tahoma" pitchFamily="34" charset="0"/>
              </a:rPr>
              <a:t>socket (): Create a socket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latin typeface="Tahoma" pitchFamily="34" charset="0"/>
              </a:rPr>
              <a:t>bind(): bind a socket to a local IP address and port #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solidFill>
                  <a:srgbClr val="0000FF"/>
                </a:solidFill>
                <a:latin typeface="Tahoma" pitchFamily="34" charset="0"/>
              </a:rPr>
              <a:t>listen(): passively waiting for connections</a:t>
            </a:r>
            <a:endParaRPr lang="en-US" altLang="ko-KR" sz="2000" smtClean="0"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solidFill>
                  <a:srgbClr val="0000FF"/>
                </a:solidFill>
                <a:latin typeface="Tahoma" pitchFamily="34" charset="0"/>
              </a:rPr>
              <a:t>connect(): initiating connection to another socket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solidFill>
                  <a:srgbClr val="0000FF"/>
                </a:solidFill>
                <a:latin typeface="Tahoma" pitchFamily="34" charset="0"/>
              </a:rPr>
              <a:t>accept(): accept a new connection</a:t>
            </a:r>
          </a:p>
          <a:p>
            <a:pPr eaLnBrk="1" hangingPunct="1">
              <a:lnSpc>
                <a:spcPct val="90000"/>
              </a:lnSpc>
            </a:pPr>
            <a:r>
              <a:rPr lang="vi-VN" altLang="ko-KR" sz="2000">
                <a:solidFill>
                  <a:srgbClr val="C00000"/>
                </a:solidFill>
                <a:latin typeface="Tahoma" pitchFamily="34" charset="0"/>
              </a:rPr>
              <a:t>w</a:t>
            </a:r>
            <a:r>
              <a:rPr lang="en-US" altLang="ko-KR" sz="2000" smtClean="0">
                <a:solidFill>
                  <a:srgbClr val="C00000"/>
                </a:solidFill>
                <a:latin typeface="Tahoma" pitchFamily="34" charset="0"/>
              </a:rPr>
              <a:t>rite</a:t>
            </a:r>
            <a:r>
              <a:rPr lang="en-US" altLang="ko-KR" sz="2000" smtClean="0">
                <a:solidFill>
                  <a:srgbClr val="C00000"/>
                </a:solidFill>
                <a:latin typeface="Tahoma" pitchFamily="34" charset="0"/>
              </a:rPr>
              <a:t>(): write data to a socket</a:t>
            </a:r>
          </a:p>
          <a:p>
            <a:pPr eaLnBrk="1" hangingPunct="1">
              <a:lnSpc>
                <a:spcPct val="90000"/>
              </a:lnSpc>
            </a:pPr>
            <a:r>
              <a:rPr lang="vi-VN" altLang="ko-KR" sz="2000">
                <a:solidFill>
                  <a:srgbClr val="C00000"/>
                </a:solidFill>
                <a:latin typeface="Tahoma" pitchFamily="34" charset="0"/>
              </a:rPr>
              <a:t>r</a:t>
            </a:r>
            <a:r>
              <a:rPr lang="en-US" altLang="ko-KR" sz="2000" smtClean="0">
                <a:solidFill>
                  <a:srgbClr val="C00000"/>
                </a:solidFill>
                <a:latin typeface="Tahoma" pitchFamily="34" charset="0"/>
              </a:rPr>
              <a:t>ead</a:t>
            </a:r>
            <a:r>
              <a:rPr lang="en-US" altLang="ko-KR" sz="2000" smtClean="0">
                <a:solidFill>
                  <a:srgbClr val="C00000"/>
                </a:solidFill>
                <a:latin typeface="Tahoma" pitchFamily="34" charset="0"/>
              </a:rPr>
              <a:t>(): read data from a socket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solidFill>
                  <a:srgbClr val="C00000"/>
                </a:solidFill>
                <a:latin typeface="Tahoma" pitchFamily="34" charset="0"/>
              </a:rPr>
              <a:t>sendto(): send a datagram to another UDP socket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solidFill>
                  <a:srgbClr val="C00000"/>
                </a:solidFill>
                <a:latin typeface="Tahoma" pitchFamily="34" charset="0"/>
              </a:rPr>
              <a:t>recvfrom(): read a datagram from a UDP socket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solidFill>
                  <a:schemeClr val="accent1"/>
                </a:solidFill>
                <a:latin typeface="Tahoma" pitchFamily="34" charset="0"/>
              </a:rPr>
              <a:t>close(): close a socket (tear down the connection)</a:t>
            </a:r>
          </a:p>
        </p:txBody>
      </p:sp>
    </p:spTree>
    <p:extLst>
      <p:ext uri="{BB962C8B-B14F-4D97-AF65-F5344CB8AC3E}">
        <p14:creationId xmlns:p14="http://schemas.microsoft.com/office/powerpoint/2010/main" val="140461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3" descr="C:\Documents and Settings\chang\My Documents\My Pictures\tcp-socke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14896"/>
            <a:ext cx="7194550" cy="49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36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Templat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vTemplate 1</Template>
  <TotalTime>11634</TotalTime>
  <Words>1865</Words>
  <Application>Microsoft Office PowerPoint</Application>
  <PresentationFormat>On-screen Show (4:3)</PresentationFormat>
  <Paragraphs>430</Paragraphs>
  <Slides>43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굴림</vt:lpstr>
      <vt:lpstr>Malgun Gothic</vt:lpstr>
      <vt:lpstr>SimSun</vt:lpstr>
      <vt:lpstr>SimSun</vt:lpstr>
      <vt:lpstr>Arial</vt:lpstr>
      <vt:lpstr>Calibri</vt:lpstr>
      <vt:lpstr>Courier New</vt:lpstr>
      <vt:lpstr>Tahoma</vt:lpstr>
      <vt:lpstr>Times New Roman</vt:lpstr>
      <vt:lpstr>Trebuchet MS</vt:lpstr>
      <vt:lpstr>vTemplate 1</vt:lpstr>
      <vt:lpstr>Technologies for Distributed Applications</vt:lpstr>
      <vt:lpstr>Contents</vt:lpstr>
      <vt:lpstr>Interprocess communication</vt:lpstr>
      <vt:lpstr>What is a socket?</vt:lpstr>
      <vt:lpstr>Socket Programming with TCP</vt:lpstr>
      <vt:lpstr>Client-Server Paradigm</vt:lpstr>
      <vt:lpstr>Sockets for server and client</vt:lpstr>
      <vt:lpstr>Socket functional calls</vt:lpstr>
      <vt:lpstr>PowerPoint Presentation</vt:lpstr>
      <vt:lpstr>JAVA TCP Sockets</vt:lpstr>
      <vt:lpstr>TCPClient.java</vt:lpstr>
      <vt:lpstr>TCPClient.java</vt:lpstr>
      <vt:lpstr>TCPServer.java</vt:lpstr>
      <vt:lpstr>TCPServer.java</vt:lpstr>
      <vt:lpstr>Socket Programming with UDP </vt:lpstr>
      <vt:lpstr>Client/server socket interaction: UDP</vt:lpstr>
      <vt:lpstr>JAVA UDP Sockets</vt:lpstr>
      <vt:lpstr>UDPClient.java</vt:lpstr>
      <vt:lpstr>UDPClient.java</vt:lpstr>
      <vt:lpstr>UDPServer.java</vt:lpstr>
      <vt:lpstr>UDPServer.java</vt:lpstr>
      <vt:lpstr>Question</vt:lpstr>
      <vt:lpstr>Remote Procedure Calls (RPC)</vt:lpstr>
      <vt:lpstr>RPC: The basic mechanism</vt:lpstr>
      <vt:lpstr>PowerPoint Presentation</vt:lpstr>
      <vt:lpstr>Synchoronous RPC</vt:lpstr>
      <vt:lpstr>Asynchronous RPC</vt:lpstr>
      <vt:lpstr>When Things Go Wrong</vt:lpstr>
      <vt:lpstr>RPC Semantics</vt:lpstr>
      <vt:lpstr>Java RMI</vt:lpstr>
      <vt:lpstr>Terminology</vt:lpstr>
      <vt:lpstr>What is needed for RMI</vt:lpstr>
      <vt:lpstr>Processes</vt:lpstr>
      <vt:lpstr>Interfaces</vt:lpstr>
      <vt:lpstr>Serializability</vt:lpstr>
      <vt:lpstr>Remote interfaces and class</vt:lpstr>
      <vt:lpstr>Hello Interface</vt:lpstr>
      <vt:lpstr>Server</vt:lpstr>
      <vt:lpstr>Client</vt:lpstr>
      <vt:lpstr>Run</vt:lpstr>
      <vt:lpstr>Codebase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hieuvd</dc:creator>
  <cp:lastModifiedBy>Vo Dinh Hieu</cp:lastModifiedBy>
  <cp:revision>121</cp:revision>
  <dcterms:created xsi:type="dcterms:W3CDTF">2011-08-29T06:23:04Z</dcterms:created>
  <dcterms:modified xsi:type="dcterms:W3CDTF">2020-03-11T15:50:51Z</dcterms:modified>
</cp:coreProperties>
</file>