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 Bold" charset="1" panose="00000800000000000000"/>
      <p:regular r:id="rId10"/>
    </p:embeddedFont>
    <p:embeddedFont>
      <p:font typeface="Josefin Sans Bold Italics" charset="1" panose="00000800000000000000"/>
      <p:regular r:id="rId11"/>
    </p:embeddedFont>
    <p:embeddedFont>
      <p:font typeface="Josefin Sans Regular" charset="1" panose="00000500000000000000"/>
      <p:regular r:id="rId12"/>
    </p:embeddedFont>
    <p:embeddedFont>
      <p:font typeface="Josefin Sans Regular Bold" charset="1" panose="00000700000000000000"/>
      <p:regular r:id="rId13"/>
    </p:embeddedFont>
    <p:embeddedFont>
      <p:font typeface="Josefin Sans Regular Italics" charset="1" panose="00000500000000000000"/>
      <p:regular r:id="rId14"/>
    </p:embeddedFont>
    <p:embeddedFont>
      <p:font typeface="Josefin Sans Regular Bold Italics" charset="1" panose="00000700000000000000"/>
      <p:regular r:id="rId15"/>
    </p:embeddedFont>
    <p:embeddedFont>
      <p:font typeface="Josefin Sans" charset="1" panose="00000500000000000000"/>
      <p:regular r:id="rId16"/>
    </p:embeddedFont>
    <p:embeddedFont>
      <p:font typeface="Josefin Sans Bold" charset="1" panose="00000800000000000000"/>
      <p:regular r:id="rId17"/>
    </p:embeddedFont>
    <p:embeddedFont>
      <p:font typeface="Josefin Sans Italics" charset="1" panose="00000500000000000000"/>
      <p:regular r:id="rId18"/>
    </p:embeddedFont>
    <p:embeddedFont>
      <p:font typeface="Josefin Sans Bold Italics" charset="1" panose="00000800000000000000"/>
      <p:regular r:id="rId19"/>
    </p:embeddedFont>
    <p:embeddedFont>
      <p:font typeface="Josefin Sans Thin" charset="1" panose="00000300000000000000"/>
      <p:regular r:id="rId20"/>
    </p:embeddedFont>
    <p:embeddedFont>
      <p:font typeface="Josefin Sans Thin Italics" charset="1" panose="00000300000000000000"/>
      <p:regular r:id="rId21"/>
    </p:embeddedFont>
    <p:embeddedFont>
      <p:font typeface="Josefin Sans Light" charset="1" panose="00000400000000000000"/>
      <p:regular r:id="rId22"/>
    </p:embeddedFont>
    <p:embeddedFont>
      <p:font typeface="Josefin Sans Light Italics" charset="1" panose="00000400000000000000"/>
      <p:regular r:id="rId23"/>
    </p:embeddedFont>
    <p:embeddedFont>
      <p:font typeface="Josefin Sans Semi-Bold" charset="1" panose="00000700000000000000"/>
      <p:regular r:id="rId24"/>
    </p:embeddedFont>
    <p:embeddedFont>
      <p:font typeface="Josefin Sans Semi-Bold Italics" charset="1" panose="000007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93142" y="2021154"/>
            <a:ext cx="10505774" cy="6648110"/>
            <a:chOff x="0" y="0"/>
            <a:chExt cx="14007699" cy="886414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79214"/>
              <a:ext cx="14007699" cy="1463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7475">
                  <a:solidFill>
                    <a:srgbClr val="F7B4A7"/>
                  </a:solidFill>
                  <a:latin typeface="Josefin Sans Bold"/>
                </a:rPr>
                <a:t>QUẢN LÝ THƯ VIỆN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1755"/>
              <a:ext cx="14007699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446">
                  <a:solidFill>
                    <a:srgbClr val="94DDDE"/>
                  </a:solidFill>
                  <a:latin typeface="Josefin Sans"/>
                </a:rPr>
                <a:t>BÁO CÁO ĐỀ TÀI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108420"/>
              <a:ext cx="14007699" cy="4761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Josefin Sans"/>
                </a:rPr>
                <a:t>  Lớp: LTWindows_KTCN.CQ.07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Josefin Sans"/>
                </a:rPr>
                <a:t>  GVHD: ThS. Nguyễn Danh Minh Trí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Josefin Sans"/>
                </a:rPr>
                <a:t>  Họ tên SV - MSSV: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Josefin Sans"/>
                </a:rPr>
                <a:t>    + Nguyễn Văn Minh - 2124802010126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Josefin Sans"/>
                </a:rPr>
                <a:t>    + Nguyễn Quốc Dũng - 2124802010008</a:t>
              </a:r>
            </a:p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"/>
                </a:rPr>
                <a:t>    + Nguyễn Tấn Tài - 2124802010067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754982" y="1807066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8" y="0"/>
                </a:lnTo>
                <a:lnTo>
                  <a:pt x="1194328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735389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161365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33803" y="849748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7476" y="1676823"/>
            <a:ext cx="4350705" cy="3698227"/>
          </a:xfrm>
          <a:custGeom>
            <a:avLst/>
            <a:gdLst/>
            <a:ahLst/>
            <a:cxnLst/>
            <a:rect r="r" b="b" t="t" l="l"/>
            <a:pathLst>
              <a:path h="3698227" w="4350705">
                <a:moveTo>
                  <a:pt x="0" y="0"/>
                </a:moveTo>
                <a:lnTo>
                  <a:pt x="4350705" y="0"/>
                </a:lnTo>
                <a:lnTo>
                  <a:pt x="4350705" y="3698227"/>
                </a:lnTo>
                <a:lnTo>
                  <a:pt x="0" y="3698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4" t="-56496" r="-14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8312" y="6052420"/>
            <a:ext cx="6689527" cy="4027096"/>
          </a:xfrm>
          <a:custGeom>
            <a:avLst/>
            <a:gdLst/>
            <a:ahLst/>
            <a:cxnLst/>
            <a:rect r="r" b="b" t="t" l="l"/>
            <a:pathLst>
              <a:path h="4027096" w="6689527">
                <a:moveTo>
                  <a:pt x="0" y="0"/>
                </a:moveTo>
                <a:lnTo>
                  <a:pt x="6689527" y="0"/>
                </a:lnTo>
                <a:lnTo>
                  <a:pt x="6689527" y="4027096"/>
                </a:lnTo>
                <a:lnTo>
                  <a:pt x="0" y="40270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761" y="2052095"/>
            <a:ext cx="9072860" cy="332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Josefin Sans"/>
              </a:rPr>
              <a:t>Quản lý thư viện theo cách truyền thống: </a:t>
            </a:r>
          </a:p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Josefin Sans"/>
              </a:rPr>
              <a:t>    Kém hiệu quả</a:t>
            </a:r>
          </a:p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Josefin Sans"/>
              </a:rPr>
              <a:t>    Khó lưu trữ</a:t>
            </a:r>
          </a:p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Josefin Sans"/>
              </a:rPr>
              <a:t>    Khó quản lý</a:t>
            </a:r>
          </a:p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Josefin Sans"/>
              </a:rPr>
              <a:t>    Khó tìm kiếm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9506" y="6119221"/>
            <a:ext cx="9356839" cy="39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2"/>
              </a:lnSpc>
              <a:spcBef>
                <a:spcPct val="0"/>
              </a:spcBef>
            </a:pPr>
            <a:r>
              <a:rPr lang="en-US" sz="3780">
                <a:solidFill>
                  <a:srgbClr val="000000"/>
                </a:solidFill>
                <a:latin typeface="Josefin Sans"/>
              </a:rPr>
              <a:t>Quản lý thư viện bằng phần mềm quản lý máy tính:</a:t>
            </a:r>
          </a:p>
          <a:p>
            <a:pPr>
              <a:lnSpc>
                <a:spcPts val="5292"/>
              </a:lnSpc>
              <a:spcBef>
                <a:spcPct val="0"/>
              </a:spcBef>
            </a:pPr>
            <a:r>
              <a:rPr lang="en-US" sz="3780">
                <a:solidFill>
                  <a:srgbClr val="000000"/>
                </a:solidFill>
                <a:latin typeface="Josefin Sans"/>
              </a:rPr>
              <a:t>    Hiệu quả, hiệu suất cao</a:t>
            </a:r>
          </a:p>
          <a:p>
            <a:pPr>
              <a:lnSpc>
                <a:spcPts val="5292"/>
              </a:lnSpc>
              <a:spcBef>
                <a:spcPct val="0"/>
              </a:spcBef>
            </a:pPr>
            <a:r>
              <a:rPr lang="en-US" sz="3780">
                <a:solidFill>
                  <a:srgbClr val="000000"/>
                </a:solidFill>
                <a:latin typeface="Josefin Sans"/>
              </a:rPr>
              <a:t>    Tìm kiếm nhanh</a:t>
            </a:r>
          </a:p>
          <a:p>
            <a:pPr>
              <a:lnSpc>
                <a:spcPts val="5292"/>
              </a:lnSpc>
              <a:spcBef>
                <a:spcPct val="0"/>
              </a:spcBef>
            </a:pPr>
            <a:r>
              <a:rPr lang="en-US" sz="3780">
                <a:solidFill>
                  <a:srgbClr val="000000"/>
                </a:solidFill>
                <a:latin typeface="Josefin Sans"/>
              </a:rPr>
              <a:t>    Dễ quản lý</a:t>
            </a:r>
          </a:p>
          <a:p>
            <a:pPr>
              <a:lnSpc>
                <a:spcPts val="5292"/>
              </a:lnSpc>
              <a:spcBef>
                <a:spcPct val="0"/>
              </a:spcBef>
            </a:pPr>
            <a:r>
              <a:rPr lang="en-US" sz="3780">
                <a:solidFill>
                  <a:srgbClr val="000000"/>
                </a:solidFill>
                <a:latin typeface="Josefin Sans"/>
              </a:rPr>
              <a:t>    Dễ lưu trữ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11498" y="16850"/>
            <a:ext cx="8476428" cy="129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05"/>
              </a:lnSpc>
              <a:spcBef>
                <a:spcPct val="0"/>
              </a:spcBef>
            </a:pPr>
            <a:r>
              <a:rPr lang="en-US" sz="7647">
                <a:solidFill>
                  <a:srgbClr val="F7B4A7"/>
                </a:solidFill>
                <a:latin typeface="Josefin Sans"/>
              </a:rPr>
              <a:t>Lý Do Chọn Đề Tài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790575"/>
            <a:ext cx="17211181" cy="7746221"/>
            <a:chOff x="0" y="0"/>
            <a:chExt cx="22948241" cy="1032829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1890"/>
              <a:ext cx="22948241" cy="213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872"/>
                </a:lnSpc>
              </a:pPr>
              <a:r>
                <a:rPr lang="en-US" sz="9248">
                  <a:solidFill>
                    <a:srgbClr val="31356E"/>
                  </a:solidFill>
                  <a:latin typeface="Josefin Sans Bold"/>
                </a:rPr>
                <a:t>Mục tiêu đề tài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533186"/>
              <a:ext cx="21986644" cy="6235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904733" indent="-452367" lvl="1">
                <a:lnSpc>
                  <a:spcPts val="6285"/>
                </a:lnSpc>
                <a:buFont typeface="Arial"/>
                <a:buChar char="•"/>
              </a:pPr>
              <a:r>
                <a:rPr lang="en-US" sz="4190">
                  <a:solidFill>
                    <a:srgbClr val="2B4B82"/>
                  </a:solidFill>
                  <a:latin typeface="Josefin Sans Regular"/>
                </a:rPr>
                <a:t>Quản lý hiệu quả.</a:t>
              </a:r>
            </a:p>
            <a:p>
              <a:pPr marL="904733" indent="-452367" lvl="1">
                <a:lnSpc>
                  <a:spcPts val="6285"/>
                </a:lnSpc>
                <a:buFont typeface="Arial"/>
                <a:buChar char="•"/>
              </a:pPr>
              <a:r>
                <a:rPr lang="en-US" sz="4190">
                  <a:solidFill>
                    <a:srgbClr val="2B4B82"/>
                  </a:solidFill>
                  <a:latin typeface="Josefin Sans Regular"/>
                </a:rPr>
                <a:t>Thực hiện theo quy trình.</a:t>
              </a:r>
            </a:p>
            <a:p>
              <a:pPr marL="904733" indent="-452367" lvl="1">
                <a:lnSpc>
                  <a:spcPts val="6285"/>
                </a:lnSpc>
                <a:buFont typeface="Arial"/>
                <a:buChar char="•"/>
              </a:pPr>
              <a:r>
                <a:rPr lang="en-US" sz="4190">
                  <a:solidFill>
                    <a:srgbClr val="2B4B82"/>
                  </a:solidFill>
                  <a:latin typeface="Josefin Sans Regular"/>
                </a:rPr>
                <a:t>Phân quyền.</a:t>
              </a:r>
            </a:p>
            <a:p>
              <a:pPr marL="904733" indent="-452367" lvl="1">
                <a:lnSpc>
                  <a:spcPts val="6285"/>
                </a:lnSpc>
                <a:buFont typeface="Arial"/>
                <a:buChar char="•"/>
              </a:pPr>
              <a:r>
                <a:rPr lang="en-US" sz="4190">
                  <a:solidFill>
                    <a:srgbClr val="2B4B82"/>
                  </a:solidFill>
                  <a:latin typeface="Josefin Sans Regular"/>
                </a:rPr>
                <a:t>Theo dõi thống kê.</a:t>
              </a:r>
            </a:p>
            <a:p>
              <a:pPr marL="904733" indent="-452367" lvl="1">
                <a:lnSpc>
                  <a:spcPts val="6285"/>
                </a:lnSpc>
                <a:buFont typeface="Arial"/>
                <a:buChar char="•"/>
              </a:pPr>
              <a:r>
                <a:rPr lang="en-US" sz="4190">
                  <a:solidFill>
                    <a:srgbClr val="2B4B82"/>
                  </a:solidFill>
                  <a:latin typeface="Josefin Sans Regular"/>
                </a:rPr>
                <a:t>Quản lý được người dùng</a:t>
              </a:r>
            </a:p>
            <a:p>
              <a:pPr>
                <a:lnSpc>
                  <a:spcPts val="6285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223" y="519473"/>
            <a:ext cx="17276671" cy="7250717"/>
            <a:chOff x="0" y="0"/>
            <a:chExt cx="23035561" cy="96676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50953"/>
              <a:ext cx="23035561" cy="1852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076"/>
                </a:lnSpc>
              </a:pPr>
              <a:r>
                <a:rPr lang="en-US" sz="8051">
                  <a:solidFill>
                    <a:srgbClr val="31356E"/>
                  </a:solidFill>
                  <a:latin typeface="Josefin Sans Bold"/>
                </a:rPr>
                <a:t>Nền tảng công nghệ và công cụ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33288"/>
              <a:ext cx="22070306" cy="5951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53"/>
                </a:lnSpc>
              </a:pPr>
              <a:r>
                <a:rPr lang="en-US" sz="3969">
                  <a:solidFill>
                    <a:srgbClr val="2B4B82"/>
                  </a:solidFill>
                  <a:latin typeface="Josefin Sans Regular"/>
                </a:rPr>
                <a:t>Công cụ</a:t>
              </a:r>
            </a:p>
            <a:p>
              <a:pPr marL="856956" indent="-428478" lvl="1">
                <a:lnSpc>
                  <a:spcPts val="5953"/>
                </a:lnSpc>
                <a:buFont typeface="Arial"/>
                <a:buChar char="•"/>
              </a:pPr>
              <a:r>
                <a:rPr lang="en-US" sz="3969">
                  <a:solidFill>
                    <a:srgbClr val="2B4B82"/>
                  </a:solidFill>
                  <a:latin typeface="Josefin Sans Regular"/>
                </a:rPr>
                <a:t>SQL Server.</a:t>
              </a:r>
            </a:p>
            <a:p>
              <a:pPr marL="856956" indent="-428478" lvl="1">
                <a:lnSpc>
                  <a:spcPts val="5953"/>
                </a:lnSpc>
                <a:buFont typeface="Arial"/>
                <a:buChar char="•"/>
              </a:pPr>
              <a:r>
                <a:rPr lang="en-US" sz="3969">
                  <a:solidFill>
                    <a:srgbClr val="2B4B82"/>
                  </a:solidFill>
                  <a:latin typeface="Josefin Sans Regular"/>
                </a:rPr>
                <a:t>Visual Studio.</a:t>
              </a:r>
            </a:p>
            <a:p>
              <a:pPr>
                <a:lnSpc>
                  <a:spcPts val="5953"/>
                </a:lnSpc>
              </a:pPr>
              <a:r>
                <a:rPr lang="en-US" sz="3969">
                  <a:solidFill>
                    <a:srgbClr val="2B4B82"/>
                  </a:solidFill>
                  <a:latin typeface="Josefin Sans Regular"/>
                </a:rPr>
                <a:t>Công nghệ</a:t>
              </a:r>
            </a:p>
            <a:p>
              <a:pPr marL="856956" indent="-428478" lvl="1">
                <a:lnSpc>
                  <a:spcPts val="5953"/>
                </a:lnSpc>
                <a:buFont typeface="Arial"/>
                <a:buChar char="•"/>
              </a:pPr>
              <a:r>
                <a:rPr lang="en-US" sz="3969">
                  <a:solidFill>
                    <a:srgbClr val="2B4B82"/>
                  </a:solidFill>
                  <a:latin typeface="Josefin Sans Regular"/>
                </a:rPr>
                <a:t>C# (Winform Framework).</a:t>
              </a:r>
            </a:p>
            <a:p>
              <a:pPr>
                <a:lnSpc>
                  <a:spcPts val="595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49888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2" y="0"/>
                </a:lnTo>
                <a:lnTo>
                  <a:pt x="6338112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32178"/>
            <a:ext cx="1208799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>
                <a:solidFill>
                  <a:srgbClr val="F7B4A7"/>
                </a:solidFill>
                <a:latin typeface="Josefin Sans Bold Bold"/>
              </a:rPr>
              <a:t>Kết quả đạt được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32385"/>
            <a:ext cx="10125238" cy="391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4733" indent="-452367" lvl="1">
              <a:lnSpc>
                <a:spcPts val="6285"/>
              </a:lnSpc>
              <a:buFont typeface="Arial"/>
              <a:buChar char="•"/>
            </a:pPr>
            <a:r>
              <a:rPr lang="en-US" sz="4190">
                <a:solidFill>
                  <a:srgbClr val="FFFFFF"/>
                </a:solidFill>
                <a:latin typeface="Josefin Sans Regular"/>
              </a:rPr>
              <a:t>Xây dựng được phần mềm quản lý thư viện với các chức năng giúp hỗ trợ trong việc mượn trả sách và quản lý người dùng của thư viện.</a:t>
            </a:r>
          </a:p>
          <a:p>
            <a:pPr>
              <a:lnSpc>
                <a:spcPts val="628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74792" y="3921887"/>
            <a:ext cx="17211181" cy="16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872"/>
              </a:lnSpc>
            </a:pPr>
            <a:r>
              <a:rPr lang="en-US" sz="9248" u="sng">
                <a:solidFill>
                  <a:srgbClr val="31356E"/>
                </a:solidFill>
                <a:latin typeface="Josefin Sans Bold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59688" y="2814638"/>
            <a:ext cx="12528312" cy="4450239"/>
            <a:chOff x="0" y="0"/>
            <a:chExt cx="16704416" cy="593365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102024"/>
              <a:ext cx="16463895" cy="2780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634"/>
                </a:lnSpc>
              </a:pPr>
            </a:p>
            <a:p>
              <a:pPr marL="811053" indent="-405527" lvl="1">
                <a:lnSpc>
                  <a:spcPts val="5634"/>
                </a:lnSpc>
                <a:buFont typeface="Arial"/>
                <a:buChar char="•"/>
              </a:pPr>
              <a:r>
                <a:rPr lang="en-US" sz="3756">
                  <a:solidFill>
                    <a:srgbClr val="2B4B82"/>
                  </a:solidFill>
                  <a:latin typeface="Josefin Sans Regular"/>
                </a:rPr>
                <a:t>Cải thiện giao diện thiết kế.</a:t>
              </a:r>
            </a:p>
            <a:p>
              <a:pPr marL="811053" indent="-405527" lvl="1">
                <a:lnSpc>
                  <a:spcPts val="5634"/>
                </a:lnSpc>
                <a:buFont typeface="Arial"/>
                <a:buChar char="•"/>
              </a:pPr>
              <a:r>
                <a:rPr lang="en-US" sz="3756">
                  <a:solidFill>
                    <a:srgbClr val="2B4B82"/>
                  </a:solidFill>
                  <a:latin typeface="Josefin Sans Regular"/>
                </a:rPr>
                <a:t>Phát triển và cải tiến các tính năng.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40521" y="-147941"/>
              <a:ext cx="16463895" cy="1429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936"/>
                </a:lnSpc>
              </a:pPr>
              <a:r>
                <a:rPr lang="en-US" sz="6382">
                  <a:solidFill>
                    <a:srgbClr val="2B4B82"/>
                  </a:solidFill>
                  <a:latin typeface="Josefin Sans Bold Bold"/>
                </a:rPr>
                <a:t>Hướng phát triển của đề tài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6366" y="2232632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4" y="0"/>
                </a:lnTo>
                <a:lnTo>
                  <a:pt x="3662624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28373" y="3524250"/>
            <a:ext cx="12886203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000" spc="-88">
                <a:solidFill>
                  <a:srgbClr val="2B4B82"/>
                </a:solidFill>
                <a:latin typeface="Josefin Sans Bold"/>
              </a:rPr>
              <a:t>Cảm ơn quý thầy cô và các bạn đã lắng nghe 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92373" y="8512197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2"/>
                </a:lnTo>
                <a:lnTo>
                  <a:pt x="0" y="271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69852" y="85121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DAFhIpudN4M</dc:identifier>
  <dcterms:modified xsi:type="dcterms:W3CDTF">2011-08-01T06:04:30Z</dcterms:modified>
  <cp:revision>1</cp:revision>
  <dc:title>BÁO CÁO TỔNG KẾT NGHIÊN CỨU KHOA HỌC SINH VIÊN</dc:title>
</cp:coreProperties>
</file>