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BB7-2FB2-4DEB-AAC0-921E7A03E472}" type="datetimeFigureOut">
              <a:rPr lang="en-US" smtClean="0"/>
              <a:t>14-Jul-18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CA93-7CD1-4B40-8B42-98D62977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3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BB7-2FB2-4DEB-AAC0-921E7A03E472}" type="datetimeFigureOut">
              <a:rPr lang="en-US" smtClean="0"/>
              <a:t>14-Jul-18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CA93-7CD1-4B40-8B42-98D62977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9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BB7-2FB2-4DEB-AAC0-921E7A03E472}" type="datetimeFigureOut">
              <a:rPr lang="en-US" smtClean="0"/>
              <a:t>14-Jul-18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CA93-7CD1-4B40-8B42-98D62977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7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BB7-2FB2-4DEB-AAC0-921E7A03E472}" type="datetimeFigureOut">
              <a:rPr lang="en-US" smtClean="0"/>
              <a:t>14-Jul-18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CA93-7CD1-4B40-8B42-98D62977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4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BB7-2FB2-4DEB-AAC0-921E7A03E472}" type="datetimeFigureOut">
              <a:rPr lang="en-US" smtClean="0"/>
              <a:t>14-Jul-18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CA93-7CD1-4B40-8B42-98D62977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BB7-2FB2-4DEB-AAC0-921E7A03E472}" type="datetimeFigureOut">
              <a:rPr lang="en-US" smtClean="0"/>
              <a:t>14-Jul-18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CA93-7CD1-4B40-8B42-98D62977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5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BB7-2FB2-4DEB-AAC0-921E7A03E472}" type="datetimeFigureOut">
              <a:rPr lang="en-US" smtClean="0"/>
              <a:t>14-Jul-18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CA93-7CD1-4B40-8B42-98D62977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8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BB7-2FB2-4DEB-AAC0-921E7A03E472}" type="datetimeFigureOut">
              <a:rPr lang="en-US" smtClean="0"/>
              <a:t>14-Jul-18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CA93-7CD1-4B40-8B42-98D62977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2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BB7-2FB2-4DEB-AAC0-921E7A03E472}" type="datetimeFigureOut">
              <a:rPr lang="en-US" smtClean="0"/>
              <a:t>14-Jul-18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CA93-7CD1-4B40-8B42-98D62977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8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BB7-2FB2-4DEB-AAC0-921E7A03E472}" type="datetimeFigureOut">
              <a:rPr lang="en-US" smtClean="0"/>
              <a:t>14-Jul-18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CA93-7CD1-4B40-8B42-98D62977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2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BB7-2FB2-4DEB-AAC0-921E7A03E472}" type="datetimeFigureOut">
              <a:rPr lang="en-US" smtClean="0"/>
              <a:t>14-Jul-18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CA93-7CD1-4B40-8B42-98D62977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BFBB7-2FB2-4DEB-AAC0-921E7A03E472}" type="datetimeFigureOut">
              <a:rPr lang="en-US" smtClean="0"/>
              <a:t>14-Jul-18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3CA93-7CD1-4B40-8B42-98D62977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5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tchosting.com/mysql/" TargetMode="External"/><Relationship Id="rId2" Type="http://schemas.openxmlformats.org/officeDocument/2006/relationships/hyperlink" Target="https://www.ntchosting.com/internet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ntchosting.com/postgresq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46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SQL-History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94444"/>
            <a:ext cx="12192000" cy="6063556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origins of the SQL take us back to the 1970s, when in the IBM laboratories, new database software was created - System R. And to manage the data stored in System R, the SQL language was created. </a:t>
            </a: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At </a:t>
            </a:r>
            <a:r>
              <a:rPr lang="en-US" dirty="0"/>
              <a:t>first it was called SEQUEL, a name which is still used as an alternative pronunciation for SQL, but was later renamed to just SQL.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In 1979, a company called Relational Software, which later became Oracle, saw the commercial potential of SQL and released its own modified version, named Oracle V2.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Now into its third decade of existence, SQL offers great flexibility to users by supporting distributed databases, i.e. databases that can be run on several computer networks at a time. Certified by ANSI and ISO, SQL has become a database query language standard, lying in the basis of a variety of well established database applications on the </a:t>
            </a:r>
            <a:r>
              <a:rPr lang="en-US" dirty="0">
                <a:hlinkClick r:id="rId2" tooltip="Internet"/>
              </a:rPr>
              <a:t>Internet</a:t>
            </a:r>
            <a:r>
              <a:rPr lang="en-US" dirty="0"/>
              <a:t> today. </a:t>
            </a: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serves both industry-level and academic needs and is used on both individual computers and corporate servers. With the progress in database technology SQL-based applications have become increasingly affordable for the regular user. This is due to the introduction of various open-source SQL database solutions such as </a:t>
            </a:r>
            <a:r>
              <a:rPr lang="en-US" dirty="0">
                <a:hlinkClick r:id="rId3" tooltip="MySQL"/>
              </a:rPr>
              <a:t>MySQL</a:t>
            </a:r>
            <a:r>
              <a:rPr lang="en-US" dirty="0"/>
              <a:t>, </a:t>
            </a:r>
            <a:r>
              <a:rPr lang="en-US" dirty="0" err="1">
                <a:hlinkClick r:id="rId4" tooltip="PostgreSQL"/>
              </a:rPr>
              <a:t>PostgreSQL</a:t>
            </a:r>
            <a:r>
              <a:rPr lang="en-US" dirty="0"/>
              <a:t>, SQLite, Firebird, and many more.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0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1521"/>
          </a:xfrm>
        </p:spPr>
        <p:txBody>
          <a:bodyPr/>
          <a:lstStyle/>
          <a:p>
            <a:pPr algn="ctr"/>
            <a:r>
              <a:rPr lang="en-US" dirty="0" smtClean="0"/>
              <a:t>SQL-Language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1521"/>
            <a:ext cx="12192000" cy="595647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SQL language is based on several elements. For the convenience of SQL developers all necessary language commands in the corresponding </a:t>
            </a:r>
            <a:r>
              <a:rPr lang="en-US" dirty="0" smtClean="0"/>
              <a:t>database management systems are </a:t>
            </a:r>
            <a:r>
              <a:rPr lang="en-US" dirty="0"/>
              <a:t>usually executed through a specific SQL command-line interface (CLI).</a:t>
            </a:r>
          </a:p>
          <a:p>
            <a:pPr algn="just"/>
            <a:r>
              <a:rPr lang="en-US" b="1" dirty="0"/>
              <a:t>Clauses</a:t>
            </a:r>
            <a:r>
              <a:rPr lang="en-US" dirty="0"/>
              <a:t> - the clauses are components of the statements and the queries</a:t>
            </a:r>
          </a:p>
          <a:p>
            <a:pPr algn="just"/>
            <a:r>
              <a:rPr lang="en-US" b="1" dirty="0"/>
              <a:t>Expressions</a:t>
            </a:r>
            <a:r>
              <a:rPr lang="en-US" dirty="0"/>
              <a:t> - the expressions can produce scalar values or tables, which consist of columns and rows of data</a:t>
            </a:r>
          </a:p>
          <a:p>
            <a:pPr algn="just"/>
            <a:r>
              <a:rPr lang="en-US" b="1" dirty="0"/>
              <a:t>Predicates</a:t>
            </a:r>
            <a:r>
              <a:rPr lang="en-US" dirty="0"/>
              <a:t> - they specify conditions, which are used to limit the effects of the statements and the queries, or to change the program flow</a:t>
            </a:r>
          </a:p>
          <a:p>
            <a:pPr algn="just"/>
            <a:r>
              <a:rPr lang="en-US" b="1" dirty="0"/>
              <a:t>Queries</a:t>
            </a:r>
            <a:r>
              <a:rPr lang="en-US" dirty="0"/>
              <a:t> - a query will retrieve data, based on a given criteria</a:t>
            </a:r>
          </a:p>
          <a:p>
            <a:pPr algn="just"/>
            <a:r>
              <a:rPr lang="en-US" b="1" dirty="0"/>
              <a:t>Statements</a:t>
            </a:r>
            <a:r>
              <a:rPr lang="en-US" dirty="0"/>
              <a:t> - with the statements one can control transactions, program flow, connections, sessions, or diagnostics. In database systems the SQL statements are used for sending queries from a client program to a server where the databases are stored. In response, the </a:t>
            </a:r>
            <a:r>
              <a:rPr lang="en-US" dirty="0" smtClean="0"/>
              <a:t>server processes </a:t>
            </a:r>
            <a:r>
              <a:rPr lang="en-US" dirty="0"/>
              <a:t>the SQL statements and returns replies to the client program. This allows users to execute a wide range of amazingly fast data manipulation operations from simple data inputs to complicated queries.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8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1369"/>
          </a:xfrm>
        </p:spPr>
        <p:txBody>
          <a:bodyPr/>
          <a:lstStyle/>
          <a:p>
            <a:pPr algn="ctr"/>
            <a:r>
              <a:rPr lang="en-US" dirty="0" smtClean="0"/>
              <a:t>SQL-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1368"/>
            <a:ext cx="12192000" cy="604663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DDL </a:t>
            </a:r>
            <a:r>
              <a:rPr lang="en-US" sz="2400" smtClean="0"/>
              <a:t>– Data  </a:t>
            </a:r>
            <a:r>
              <a:rPr lang="en-US" sz="2400" dirty="0" smtClean="0"/>
              <a:t>Definition </a:t>
            </a:r>
            <a:r>
              <a:rPr lang="en-US" sz="2400" dirty="0" smtClean="0"/>
              <a:t>Language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/>
              <a:t>it is used to define data </a:t>
            </a:r>
            <a:r>
              <a:rPr lang="en-US" sz="2400" b="1" dirty="0" smtClean="0"/>
              <a:t>structures.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</a:t>
            </a:r>
            <a:r>
              <a:rPr lang="en-US" sz="2400" dirty="0" smtClean="0"/>
              <a:t>eg: Insert, Update, </a:t>
            </a:r>
            <a:r>
              <a:rPr lang="en-US" sz="2400" dirty="0" smtClean="0"/>
              <a:t>Delete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DML – Data Manipulation Language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/>
              <a:t>it is used to manipulate </a:t>
            </a:r>
            <a:r>
              <a:rPr lang="en-US" sz="2400" b="1" dirty="0"/>
              <a:t>data </a:t>
            </a:r>
            <a:r>
              <a:rPr lang="en-US" sz="2400" b="1" dirty="0" smtClean="0"/>
              <a:t>itself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</a:t>
            </a:r>
            <a:r>
              <a:rPr lang="en-US" sz="2400" dirty="0" smtClean="0"/>
              <a:t>eg: Create, Alter, </a:t>
            </a:r>
            <a:r>
              <a:rPr lang="en-US" sz="2400" dirty="0" smtClean="0"/>
              <a:t>Drop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DCL – Data Control Language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TCL – Transaction Control Language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b="1" dirty="0" smtClean="0"/>
              <a:t>DDL</a:t>
            </a:r>
            <a:r>
              <a:rPr lang="en-US" sz="2400" dirty="0" smtClean="0"/>
              <a:t> statements are used for creating and defining the Database structure.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DML</a:t>
            </a:r>
            <a:r>
              <a:rPr lang="en-US" sz="2400" dirty="0"/>
              <a:t> statements are used for managing data within Database.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545" y="1043187"/>
            <a:ext cx="6178806" cy="415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0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5763"/>
          </a:xfrm>
        </p:spPr>
        <p:txBody>
          <a:bodyPr/>
          <a:lstStyle/>
          <a:p>
            <a:pPr algn="ctr"/>
            <a:r>
              <a:rPr lang="en-US" dirty="0" smtClean="0"/>
              <a:t>SQL-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5764"/>
            <a:ext cx="12192000" cy="59822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SQL keywords are NOT case sensitive: select is the same as SELECT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 database most often contains one or more tables. Each table is identified by a name (e.g. "Customers" or "Orders"). 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Semicolon after each sql</a:t>
            </a:r>
            <a:r>
              <a:rPr lang="en-US" sz="2400" dirty="0"/>
              <a:t> </a:t>
            </a:r>
            <a:r>
              <a:rPr lang="en-US" sz="2400" dirty="0" smtClean="0"/>
              <a:t>statements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CREATE</a:t>
            </a:r>
            <a:r>
              <a:rPr lang="en-US" sz="2400" dirty="0"/>
              <a:t> TABLE </a:t>
            </a:r>
            <a:r>
              <a:rPr lang="en-US" sz="2400" dirty="0" smtClean="0"/>
              <a:t>Persons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    </a:t>
            </a:r>
            <a:r>
              <a:rPr lang="en-US" sz="2400" dirty="0" err="1"/>
              <a:t>PersonID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    </a:t>
            </a:r>
            <a:r>
              <a:rPr lang="en-US" sz="2400" dirty="0" err="1"/>
              <a:t>LastName</a:t>
            </a:r>
            <a:r>
              <a:rPr lang="en-US" sz="2400" dirty="0"/>
              <a:t> </a:t>
            </a:r>
            <a:r>
              <a:rPr lang="en-US" sz="2400" dirty="0" err="1"/>
              <a:t>varchar</a:t>
            </a:r>
            <a:r>
              <a:rPr lang="en-US" sz="2400" dirty="0"/>
              <a:t>(255</a:t>
            </a:r>
            <a:r>
              <a:rPr lang="en-US" sz="2400" dirty="0" smtClean="0"/>
              <a:t>),					Server Side(DML)</a:t>
            </a:r>
            <a:br>
              <a:rPr lang="en-US" sz="2400" dirty="0" smtClean="0"/>
            </a:br>
            <a:r>
              <a:rPr lang="en-US" sz="2400" dirty="0"/>
              <a:t>    </a:t>
            </a:r>
            <a:r>
              <a:rPr lang="en-US" sz="2400" dirty="0" err="1"/>
              <a:t>FirstName</a:t>
            </a:r>
            <a:r>
              <a:rPr lang="en-US" sz="2400" dirty="0"/>
              <a:t> </a:t>
            </a:r>
            <a:r>
              <a:rPr lang="en-US" sz="2400" dirty="0" err="1"/>
              <a:t>varchar</a:t>
            </a:r>
            <a:r>
              <a:rPr lang="en-US" sz="2400" dirty="0"/>
              <a:t>(255),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    Address </a:t>
            </a:r>
            <a:r>
              <a:rPr lang="en-US" sz="2400" dirty="0" err="1"/>
              <a:t>varchar</a:t>
            </a:r>
            <a:r>
              <a:rPr lang="en-US" sz="2400" dirty="0"/>
              <a:t>(255</a:t>
            </a:r>
            <a:r>
              <a:rPr lang="en-US" sz="2400" dirty="0" smtClean="0"/>
              <a:t>),  -------- </a:t>
            </a:r>
            <a:r>
              <a:rPr lang="en-US" sz="2400" dirty="0" err="1" smtClean="0"/>
              <a:t>nvarchar</a:t>
            </a:r>
            <a:r>
              <a:rPr lang="en-US" sz="2400" dirty="0" smtClean="0"/>
              <a:t>??</a:t>
            </a:r>
            <a:br>
              <a:rPr lang="en-US" sz="2400" dirty="0" smtClean="0"/>
            </a:br>
            <a:r>
              <a:rPr lang="en-US" sz="2400" dirty="0"/>
              <a:t>    City </a:t>
            </a:r>
            <a:r>
              <a:rPr lang="en-US" sz="2400" dirty="0" err="1"/>
              <a:t>varchar</a:t>
            </a:r>
            <a:r>
              <a:rPr lang="en-US" sz="2400" dirty="0"/>
              <a:t>(255) 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);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Right Brace 3"/>
          <p:cNvSpPr/>
          <p:nvPr/>
        </p:nvSpPr>
        <p:spPr>
          <a:xfrm>
            <a:off x="6284890" y="3129565"/>
            <a:ext cx="1043188" cy="2498501"/>
          </a:xfrm>
          <a:prstGeom prst="rightBrace">
            <a:avLst>
              <a:gd name="adj1" fmla="val 8333"/>
              <a:gd name="adj2" fmla="val 494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8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5459"/>
          </a:xfrm>
        </p:spPr>
        <p:txBody>
          <a:bodyPr/>
          <a:lstStyle/>
          <a:p>
            <a:pPr algn="ctr"/>
            <a:r>
              <a:rPr lang="en-US" dirty="0" smtClean="0"/>
              <a:t>SQL-Statements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5458"/>
            <a:ext cx="12192000" cy="6162541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Select</a:t>
            </a:r>
          </a:p>
          <a:p>
            <a:r>
              <a:rPr lang="en-US" sz="2400" dirty="0" smtClean="0"/>
              <a:t>From</a:t>
            </a:r>
          </a:p>
          <a:p>
            <a:r>
              <a:rPr lang="en-US" sz="2400" dirty="0" smtClean="0"/>
              <a:t>Where</a:t>
            </a:r>
          </a:p>
          <a:p>
            <a:pPr marL="0" indent="0">
              <a:buNone/>
            </a:pPr>
            <a:r>
              <a:rPr lang="en-US" sz="2400" dirty="0" smtClean="0"/>
              <a:t> The </a:t>
            </a:r>
            <a:r>
              <a:rPr lang="en-US" sz="2400" dirty="0"/>
              <a:t>AND </a:t>
            </a:r>
            <a:r>
              <a:rPr lang="en-US" sz="2400" dirty="0" err="1"/>
              <a:t>and</a:t>
            </a:r>
            <a:r>
              <a:rPr lang="en-US" sz="2400" dirty="0"/>
              <a:t> OR operators are used to filter records based on more than one condition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 The </a:t>
            </a:r>
            <a:r>
              <a:rPr lang="en-US" sz="2400" dirty="0"/>
              <a:t>AND operator displays a record if all the conditions separated by AND is TRUE.</a:t>
            </a:r>
          </a:p>
          <a:p>
            <a:pPr marL="0" indent="0">
              <a:buNone/>
            </a:pPr>
            <a:r>
              <a:rPr lang="en-US" sz="2400" dirty="0" smtClean="0"/>
              <a:t> The </a:t>
            </a:r>
            <a:r>
              <a:rPr lang="en-US" sz="2400" dirty="0"/>
              <a:t>OR operator displays a record if any of the conditions separated by OR is TRUE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u="sng" dirty="0" smtClean="0">
                <a:solidFill>
                  <a:schemeClr val="accent2">
                    <a:lumMod val="50000"/>
                  </a:schemeClr>
                </a:solidFill>
              </a:rPr>
              <a:t>Eg: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SELECT * FROM Customers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WHERE Country='Germany' 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AND/OR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 City='Berlin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';</a:t>
            </a:r>
          </a:p>
          <a:p>
            <a:pPr marL="0" indent="0">
              <a:buNone/>
            </a:pPr>
            <a:r>
              <a:rPr lang="en-US" sz="2400" dirty="0" smtClean="0"/>
              <a:t> The </a:t>
            </a:r>
            <a:r>
              <a:rPr lang="en-US" sz="2400" dirty="0"/>
              <a:t>NOT operator displays a record if the condition(s) is NOT TRUE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SELECT * FROM Customers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WHERE NOT Country='Germany';</a:t>
            </a:r>
            <a:endParaRPr lang="en-US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AND,OR &amp; NOT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SELECT * FROM Customers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WHERE Country='Germany' AND (City='Berlin' OR City='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München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');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973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1368"/>
          </a:xfrm>
        </p:spPr>
        <p:txBody>
          <a:bodyPr/>
          <a:lstStyle/>
          <a:p>
            <a:pPr algn="ctr"/>
            <a:r>
              <a:rPr lang="en-US" smtClean="0"/>
              <a:t>SQL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1368"/>
            <a:ext cx="12192000" cy="604663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COUNT(*) – counts all rows</a:t>
            </a:r>
          </a:p>
          <a:p>
            <a:pPr marL="0" indent="0">
              <a:buNone/>
            </a:pPr>
            <a:r>
              <a:rPr lang="en-US" sz="2400" dirty="0" smtClean="0"/>
              <a:t>    COUNT(</a:t>
            </a:r>
            <a:r>
              <a:rPr lang="en-US" sz="2400" dirty="0" err="1" smtClean="0"/>
              <a:t>Column_Name</a:t>
            </a:r>
            <a:r>
              <a:rPr lang="en-US" sz="2400" dirty="0" smtClean="0"/>
              <a:t>) -- </a:t>
            </a:r>
            <a:r>
              <a:rPr lang="en-US" sz="2400" dirty="0"/>
              <a:t> counts non-NULLs only</a:t>
            </a:r>
            <a:endParaRPr lang="en-US" sz="2400" dirty="0" smtClean="0"/>
          </a:p>
          <a:p>
            <a:r>
              <a:rPr lang="en-US" sz="2400" dirty="0" smtClean="0"/>
              <a:t>SELECT</a:t>
            </a:r>
            <a:r>
              <a:rPr lang="en-US" sz="2400" dirty="0"/>
              <a:t> </a:t>
            </a:r>
            <a:r>
              <a:rPr lang="en-US" sz="2400" i="1" dirty="0" err="1"/>
              <a:t>column_name</a:t>
            </a:r>
            <a:r>
              <a:rPr lang="en-US" sz="2400" i="1" dirty="0"/>
              <a:t>(s)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FROM </a:t>
            </a:r>
            <a:r>
              <a:rPr lang="en-US" sz="2400" i="1" dirty="0" err="1"/>
              <a:t>table_name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WHERE </a:t>
            </a:r>
            <a:r>
              <a:rPr lang="en-US" sz="2400" i="1" dirty="0"/>
              <a:t>condition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GROUP BY </a:t>
            </a:r>
            <a:r>
              <a:rPr lang="en-US" sz="2400" i="1" dirty="0" err="1"/>
              <a:t>column_name</a:t>
            </a:r>
            <a:r>
              <a:rPr lang="en-US" sz="2400" i="1" dirty="0"/>
              <a:t>(s)</a:t>
            </a:r>
            <a:br>
              <a:rPr lang="en-US" sz="2400" i="1" dirty="0"/>
            </a:br>
            <a:r>
              <a:rPr lang="en-US" sz="2400" dirty="0"/>
              <a:t>HAVING </a:t>
            </a:r>
            <a:r>
              <a:rPr lang="en-US" sz="2400" i="1" dirty="0"/>
              <a:t>condition</a:t>
            </a:r>
            <a:br>
              <a:rPr lang="en-US" sz="2400" i="1" dirty="0"/>
            </a:br>
            <a:r>
              <a:rPr lang="en-US" sz="2400" dirty="0"/>
              <a:t>ORDER BY </a:t>
            </a:r>
            <a:r>
              <a:rPr lang="en-US" sz="2400" i="1" dirty="0" err="1"/>
              <a:t>column_name</a:t>
            </a:r>
            <a:r>
              <a:rPr lang="en-US" sz="2400" i="1" dirty="0"/>
              <a:t>(s</a:t>
            </a:r>
            <a:r>
              <a:rPr lang="en-US" sz="2400" i="1" dirty="0" smtClean="0"/>
              <a:t>);</a:t>
            </a:r>
          </a:p>
          <a:p>
            <a:endParaRPr lang="en-US" sz="2400" i="1" dirty="0"/>
          </a:p>
          <a:p>
            <a:r>
              <a:rPr lang="en-US" sz="2400" dirty="0"/>
              <a:t>The GROUP BY statement is often used with aggregate functions (COUNT, MAX, MIN, SUM, AVG) to group the result-set by one or more columns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err="1" smtClean="0"/>
              <a:t>Eg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959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318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SQL-History</vt:lpstr>
      <vt:lpstr>SQL-Language Elements</vt:lpstr>
      <vt:lpstr>SQL- Statements</vt:lpstr>
      <vt:lpstr>SQL- Syntax</vt:lpstr>
      <vt:lpstr>SQL-Statements</vt:lpstr>
      <vt:lpstr>SQL Statements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NAVEEN REDDY</dc:creator>
  <cp:lastModifiedBy>NAVEEN REDDY</cp:lastModifiedBy>
  <cp:revision>46</cp:revision>
  <dcterms:created xsi:type="dcterms:W3CDTF">2018-07-14T11:41:27Z</dcterms:created>
  <dcterms:modified xsi:type="dcterms:W3CDTF">2018-07-14T16:02:29Z</dcterms:modified>
</cp:coreProperties>
</file>