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4" r:id="rId3"/>
    <p:sldId id="258" r:id="rId4"/>
    <p:sldId id="259" r:id="rId5"/>
    <p:sldId id="260" r:id="rId6"/>
    <p:sldId id="261" r:id="rId7"/>
    <p:sldId id="262" r:id="rId8"/>
    <p:sldId id="263" r:id="rId9"/>
    <p:sldId id="271" r:id="rId10"/>
    <p:sldId id="272" r:id="rId11"/>
    <p:sldId id="274" r:id="rId12"/>
    <p:sldId id="275" r:id="rId13"/>
    <p:sldId id="273" r:id="rId14"/>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jpeg"/><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pic>
        <p:nvPicPr>
          <p:cNvPr id="1026" name="Picture 3"/>
          <p:cNvPicPr>
            <a:picLocks noChangeAspect="1"/>
          </p:cNvPicPr>
          <p:nvPr/>
        </p:nvPicPr>
        <p:blipFill>
          <a:blip r:embed="rId13"/>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 name="Title 3"/>
          <p:cNvSpPr>
            <a:spLocks noGrp="1" noChangeArrowheads="1"/>
          </p:cNvSpPr>
          <p:nvPr>
            <p:ph type="ctrTitle"/>
          </p:nvPr>
        </p:nvSpPr>
        <p:spPr>
          <a:xfrm>
            <a:off x="112395" y="249555"/>
            <a:ext cx="9211945" cy="3456940"/>
          </a:xfrm>
        </p:spPr>
        <p:txBody>
          <a:bodyPr/>
          <a:p>
            <a:pPr algn="l"/>
            <a:r>
              <a:rPr lang="en-IN" altLang="en-US" sz="6000">
                <a:latin typeface="Kozuka Mincho Pro H" panose="02020A00000000000000" charset="-128"/>
                <a:ea typeface="Kozuka Mincho Pro H" panose="02020A00000000000000" charset="-128"/>
                <a:sym typeface="+mn-ea"/>
              </a:rPr>
              <a:t>House Price Prediction</a:t>
            </a:r>
            <a:br>
              <a:rPr lang="en-IN" altLang="en-US" sz="6000">
                <a:latin typeface="Kozuka Mincho Pro H" panose="02020A00000000000000" charset="-128"/>
                <a:ea typeface="Kozuka Mincho Pro H" panose="02020A00000000000000" charset="-128"/>
                <a:sym typeface="+mn-ea"/>
              </a:rPr>
            </a:br>
            <a:r>
              <a:rPr lang="en-US" b="1">
                <a:effectLst>
                  <a:outerShdw blurRad="38100" dist="19050" dir="2700000" algn="tl" rotWithShape="0">
                    <a:schemeClr val="dk1">
                      <a:alpha val="40000"/>
                    </a:schemeClr>
                  </a:outerShdw>
                </a:effectLst>
                <a:latin typeface="Adobe Fangsong Std R" panose="02020400000000000000" charset="-122"/>
                <a:ea typeface="Adobe Fangsong Std R" panose="02020400000000000000" charset="-122"/>
                <a:sym typeface="+mn-ea"/>
              </a:rPr>
              <a:t>Creative and Innovative Project</a:t>
            </a:r>
            <a:br>
              <a:rPr lang="en-US" b="1">
                <a:effectLst>
                  <a:outerShdw blurRad="38100" dist="19050" dir="2700000" algn="tl" rotWithShape="0">
                    <a:schemeClr val="dk1">
                      <a:alpha val="40000"/>
                    </a:schemeClr>
                  </a:outerShdw>
                </a:effectLst>
                <a:latin typeface="Adobe Fangsong Std R" panose="02020400000000000000" charset="-122"/>
                <a:ea typeface="Adobe Fangsong Std R" panose="02020400000000000000" charset="-122"/>
                <a:sym typeface="+mn-ea"/>
              </a:rPr>
            </a:br>
            <a:br>
              <a:rPr lang="en-US" b="1">
                <a:effectLst>
                  <a:outerShdw blurRad="38100" dist="19050" dir="2700000" algn="tl" rotWithShape="0">
                    <a:schemeClr val="dk1">
                      <a:alpha val="40000"/>
                    </a:schemeClr>
                  </a:outerShdw>
                </a:effectLst>
                <a:latin typeface="Adobe Fangsong Std R" panose="02020400000000000000" charset="-122"/>
                <a:ea typeface="Adobe Fangsong Std R" panose="02020400000000000000" charset="-122"/>
                <a:sym typeface="+mn-ea"/>
              </a:rPr>
            </a:br>
            <a:br>
              <a:rPr lang="en-US" b="1">
                <a:effectLst>
                  <a:outerShdw blurRad="38100" dist="19050" dir="2700000" algn="tl" rotWithShape="0">
                    <a:schemeClr val="dk1">
                      <a:alpha val="40000"/>
                    </a:schemeClr>
                  </a:outerShdw>
                </a:effectLst>
                <a:latin typeface="Adobe Fangsong Std R" panose="02020400000000000000" charset="-122"/>
                <a:ea typeface="Adobe Fangsong Std R" panose="02020400000000000000" charset="-122"/>
                <a:sym typeface="+mn-ea"/>
              </a:rPr>
            </a:br>
            <a:r>
              <a:rPr lang="en-US" b="1">
                <a:effectLst>
                  <a:outerShdw blurRad="38100" dist="19050" dir="2700000" algn="tl" rotWithShape="0">
                    <a:schemeClr val="dk1">
                      <a:alpha val="40000"/>
                    </a:schemeClr>
                  </a:outerShdw>
                </a:effectLst>
                <a:latin typeface="Adobe Fangsong Std R" panose="02020400000000000000" charset="-122"/>
                <a:ea typeface="Adobe Fangsong Std R" panose="02020400000000000000" charset="-122"/>
                <a:sym typeface="+mn-ea"/>
              </a:rPr>
              <a:t>    R</a:t>
            </a:r>
            <a:r>
              <a:rPr lang="en-IN" altLang="en-US" b="1">
                <a:effectLst>
                  <a:outerShdw blurRad="38100" dist="19050" dir="2700000" algn="tl" rotWithShape="0">
                    <a:schemeClr val="dk1">
                      <a:alpha val="40000"/>
                    </a:schemeClr>
                  </a:outerShdw>
                </a:effectLst>
                <a:latin typeface="Adobe Fangsong Std R" panose="02020400000000000000" charset="-122"/>
                <a:ea typeface="Adobe Fangsong Std R" panose="02020400000000000000" charset="-122"/>
                <a:sym typeface="+mn-ea"/>
              </a:rPr>
              <a:t>eview 2</a:t>
            </a:r>
            <a:br>
              <a:rPr lang="en-IN" altLang="en-US">
                <a:latin typeface="Kozuka Mincho Pro H" panose="02020A00000000000000" charset="-128"/>
                <a:ea typeface="Kozuka Mincho Pro H" panose="02020A00000000000000" charset="-128"/>
                <a:sym typeface="+mn-ea"/>
              </a:rPr>
            </a:br>
            <a:endParaRPr lang="en-US"/>
          </a:p>
        </p:txBody>
      </p:sp>
      <p:sp>
        <p:nvSpPr>
          <p:cNvPr id="5" name="Subtitle 4"/>
          <p:cNvSpPr>
            <a:spLocks noGrp="1" noChangeArrowheads="1"/>
          </p:cNvSpPr>
          <p:nvPr>
            <p:ph type="subTitle" idx="1"/>
          </p:nvPr>
        </p:nvSpPr>
        <p:spPr>
          <a:xfrm>
            <a:off x="4878070" y="5210810"/>
            <a:ext cx="7403465" cy="1752600"/>
          </a:xfrm>
        </p:spPr>
        <p:txBody>
          <a:bodyPr/>
          <a:p>
            <a:pPr algn="l"/>
            <a:endParaRPr lang="en-IN" altLang="en-US" sz="4000" b="1">
              <a:latin typeface="Blackadder ITC" panose="04020505051007020D02" charset="0"/>
              <a:cs typeface="Blackadder ITC" panose="04020505051007020D02" charset="0"/>
            </a:endParaRPr>
          </a:p>
          <a:p>
            <a:pPr algn="l"/>
            <a:r>
              <a:rPr lang="en-IN" altLang="en-US" sz="4000" b="1">
                <a:latin typeface="Blackadder ITC" panose="04020505051007020D02" charset="0"/>
                <a:cs typeface="Blackadder ITC" panose="04020505051007020D02" charset="0"/>
              </a:rPr>
              <a:t>by  </a:t>
            </a:r>
            <a:r>
              <a:rPr lang="en-IN" altLang="en-US" sz="4000" b="1">
                <a:latin typeface="Monotype Corsiva" panose="03010101010201010101" charset="0"/>
                <a:cs typeface="Monotype Corsiva" panose="03010101010201010101" charset="0"/>
              </a:rPr>
              <a:t>Umapathi C  &amp; Naveen Kumar M</a:t>
            </a:r>
            <a:endParaRPr lang="en-IN" altLang="en-US" sz="4000" b="1">
              <a:latin typeface="Monotype Corsiva" panose="03010101010201010101" charset="0"/>
              <a:cs typeface="Monotype Corsiva" panose="03010101010201010101"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92710"/>
            <a:ext cx="10972800" cy="582613"/>
          </a:xfrm>
        </p:spPr>
        <p:txBody>
          <a:bodyPr/>
          <a:p>
            <a:r>
              <a:rPr lang="en-IN" altLang="en-US"/>
              <a:t>Model Analyzing </a:t>
            </a:r>
            <a:endParaRPr lang="en-IN" altLang="en-US"/>
          </a:p>
        </p:txBody>
      </p:sp>
      <p:pic>
        <p:nvPicPr>
          <p:cNvPr id="4" name="Content Placeholder 3"/>
          <p:cNvPicPr>
            <a:picLocks noChangeAspect="1"/>
          </p:cNvPicPr>
          <p:nvPr>
            <p:ph idx="1"/>
          </p:nvPr>
        </p:nvPicPr>
        <p:blipFill>
          <a:blip r:embed="rId1"/>
          <a:stretch>
            <a:fillRect/>
          </a:stretch>
        </p:blipFill>
        <p:spPr>
          <a:xfrm>
            <a:off x="1134110" y="675640"/>
            <a:ext cx="10195560" cy="59505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Model Training </a:t>
            </a:r>
            <a:endParaRPr lang="en-IN" altLang="en-US"/>
          </a:p>
        </p:txBody>
      </p:sp>
      <p:pic>
        <p:nvPicPr>
          <p:cNvPr id="6" name="Content Placeholder 5"/>
          <p:cNvPicPr>
            <a:picLocks noChangeAspect="1"/>
          </p:cNvPicPr>
          <p:nvPr>
            <p:ph idx="1"/>
          </p:nvPr>
        </p:nvPicPr>
        <p:blipFill>
          <a:blip r:embed="rId1"/>
          <a:stretch>
            <a:fillRect/>
          </a:stretch>
        </p:blipFill>
        <p:spPr>
          <a:xfrm>
            <a:off x="858520" y="1016635"/>
            <a:ext cx="10067290" cy="50634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REFERENCES</a:t>
            </a:r>
            <a:endParaRPr lang="en-IN" altLang="en-US"/>
          </a:p>
        </p:txBody>
      </p:sp>
      <p:sp>
        <p:nvSpPr>
          <p:cNvPr id="3" name="Content Placeholder 2"/>
          <p:cNvSpPr>
            <a:spLocks noGrp="1"/>
          </p:cNvSpPr>
          <p:nvPr>
            <p:ph idx="1"/>
          </p:nvPr>
        </p:nvSpPr>
        <p:spPr>
          <a:xfrm>
            <a:off x="609600" y="977900"/>
            <a:ext cx="10972800" cy="5677535"/>
          </a:xfrm>
        </p:spPr>
        <p:txBody>
          <a:bodyPr/>
          <a:p>
            <a:r>
              <a:rPr lang="en-US" sz="1600"/>
              <a:t>[1] Yu, Jiafu Wu. 2016. Real Estate Price Prediction with Regression and Classification, CS 229 Autumn 2016 Project Final Report, Stanford University. </a:t>
            </a:r>
            <a:endParaRPr lang="en-US" sz="1600"/>
          </a:p>
          <a:p>
            <a:r>
              <a:rPr lang="en-US" sz="1600"/>
              <a:t>[2] Y.-C. Wang, R. Huang, C.-C. Nieh, H.-K. Ou, and M. Chi, 2017. Integration between real estate market and the stock market: Evidence from Taiwan, 2017 International Conference on Applied System Innovation (ICASI).</a:t>
            </a:r>
            <a:endParaRPr lang="en-US" sz="1600"/>
          </a:p>
          <a:p>
            <a:r>
              <a:rPr lang="en-US" sz="1600"/>
              <a:t> [3] L.Li, K.-H. Chu, 2017. Prediction of real estate price variation based on economic parameters, 2017 International Conference on Applied System Innovation (ICASI). </a:t>
            </a:r>
            <a:endParaRPr lang="en-US" sz="1600"/>
          </a:p>
          <a:p>
            <a:r>
              <a:rPr lang="en-US" sz="1600"/>
              <a:t>[4] Nissan     Pow, Emil Janulewicz, Liu (Dave) Liu, 2016. Applied Machine Learning Project 4 Prediction of real estate property prices in Montreal: An application of Random Forest, McGill University.</a:t>
            </a:r>
            <a:endParaRPr lang="en-US" sz="1600"/>
          </a:p>
          <a:p>
            <a:r>
              <a:rPr lang="en-US" sz="1600"/>
              <a:t> [5] B. Trawinski, Z. Telec, J. Krasnoborski, M. Piwowarczyk, M. Talaga, T. Lasota, and E. Sawilow,2017. Comparison of expert algorithms with machine learning models for real estate appraisal, 2017 IEEE International Conference on Innovations in Intelligent Systems and Applications (INISTA). </a:t>
            </a:r>
            <a:endParaRPr lang="en-US" sz="1600"/>
          </a:p>
          <a:p>
            <a:r>
              <a:rPr lang="en-US" sz="1600"/>
              <a:t>[6] E. Antipov and E. Pokryshevskaya,2010. Mass Appraisal of Resi</a:t>
            </a:r>
            <a:r>
              <a:rPr lang="en-IN" altLang="en-US" sz="1600"/>
              <a:t>d</a:t>
            </a:r>
            <a:r>
              <a:rPr lang="en-US" sz="1600"/>
              <a:t>ential  Apartments: An Application of Random Forest for Valuation and a CART-Based Approach for Model Diagnostics, SSRN Electronic Journal. </a:t>
            </a:r>
            <a:endParaRPr lang="en-US" sz="1600"/>
          </a:p>
          <a:p>
            <a:r>
              <a:rPr lang="en-US" sz="1600"/>
              <a:t>[7] J.-G. Liu, X.-L. Zhang, and W.-P. Wu, 2006. Application of Fuzzy Neural Network for Real Estate Prediction, Advances in Neural Networks - ISNN 2006 Lecture Notes in Computer Science, pp. 1187-1191. </a:t>
            </a:r>
            <a:endParaRPr lang="en-US" sz="1600"/>
          </a:p>
          <a:p>
            <a:r>
              <a:rPr lang="en-US" sz="1600"/>
              <a:t>[8] E.  Hromada, 2015. Mapping of Real Estate Prices Using Data Mining Techniques, Procedia Engineering, vol. 123, pp. 233-240.</a:t>
            </a:r>
            <a:endParaRPr lang="en-US" sz="1600"/>
          </a:p>
          <a:p>
            <a:r>
              <a:rPr lang="en-US" sz="1600"/>
              <a:t>[9] Byeonghwa Parka Jae, Kwon Bae, 2014.Using machine learning algorithms for housing price prediction: The case of Fair-fax County, Virginia housing data: Expert Syst.Appl.42(6),2928-2934(2014)</a:t>
            </a:r>
            <a:r>
              <a:rPr lang="en-IN" altLang="en-US" sz="1600"/>
              <a:t>7</a:t>
            </a:r>
            <a:endParaRPr lang="en-IN" altLang="en-US" sz="1600"/>
          </a:p>
          <a:p>
            <a:r>
              <a:rPr lang="en-US" sz="1600"/>
              <a:t> [10] Da-Ying Li, Wei Xu, Hong Zhao, Rong-Qiu Chen, 2009.A SVR based forecasting approach for real estate price prediction,International Conference on Machine Learning and Cybernetics, Baoding. </a:t>
            </a:r>
            <a:endParaRPr lang="en-US"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13385" y="190500"/>
            <a:ext cx="10972800" cy="582613"/>
          </a:xfrm>
        </p:spPr>
        <p:txBody>
          <a:bodyPr/>
          <a:p>
            <a:r>
              <a:rPr lang="en-IN" altLang="en-US"/>
              <a:t>INTRODUCTION</a:t>
            </a:r>
            <a:endParaRPr lang="en-IN" altLang="en-US"/>
          </a:p>
        </p:txBody>
      </p:sp>
      <p:sp>
        <p:nvSpPr>
          <p:cNvPr id="3" name="Content Placeholder 2"/>
          <p:cNvSpPr>
            <a:spLocks noGrp="1"/>
          </p:cNvSpPr>
          <p:nvPr>
            <p:ph idx="1"/>
          </p:nvPr>
        </p:nvSpPr>
        <p:spPr>
          <a:xfrm>
            <a:off x="413385" y="773430"/>
            <a:ext cx="10972800" cy="5920740"/>
          </a:xfrm>
        </p:spPr>
        <p:txBody>
          <a:bodyPr/>
          <a:p>
            <a:pPr marL="2286000" lvl="5" indent="0">
              <a:buNone/>
            </a:pPr>
            <a:endParaRPr lang="en-US"/>
          </a:p>
          <a:p>
            <a:pPr marL="800100" lvl="1" indent="-342900" algn="l">
              <a:buAutoNum type="arabicPeriod"/>
            </a:pPr>
            <a:r>
              <a:rPr lang="en-US" sz="1800">
                <a:sym typeface="+mn-ea"/>
              </a:rPr>
              <a:t>Machine learning develops algorithms and builds models from data, and uses them to predict on new data. </a:t>
            </a:r>
            <a:endParaRPr lang="en-US" sz="1800"/>
          </a:p>
          <a:p>
            <a:pPr marL="800100" lvl="1" indent="-342900" algn="l">
              <a:buAutoNum type="arabicPeriod"/>
            </a:pPr>
            <a:r>
              <a:rPr lang="en-US" sz="1800">
                <a:sym typeface="+mn-ea"/>
              </a:rPr>
              <a:t>How to use machine learning algorithms to predict house price?  </a:t>
            </a:r>
            <a:endParaRPr lang="en-US" sz="1800">
              <a:sym typeface="+mn-ea"/>
            </a:endParaRPr>
          </a:p>
          <a:p>
            <a:pPr marL="800100" lvl="1" indent="-342900" algn="l">
              <a:buAutoNum type="arabicPeriod"/>
            </a:pPr>
            <a:r>
              <a:rPr lang="en-US" sz="1800">
                <a:sym typeface="+mn-ea"/>
              </a:rPr>
              <a:t>It is a challenge to get as closely as possible result based on the model built. </a:t>
            </a:r>
            <a:endParaRPr lang="en-US" sz="1800"/>
          </a:p>
          <a:p>
            <a:pPr marL="800100" lvl="1" indent="-342900" algn="l">
              <a:buAutoNum type="arabicPeriod"/>
            </a:pPr>
            <a:r>
              <a:rPr lang="en-US" sz="1800">
                <a:sym typeface="+mn-ea"/>
              </a:rPr>
              <a:t>For a specific house price it is determined by location, size, house type, city, country, tax rules, economic cycle, population movement, interest rate, and many other factors which could affect demand and supply.</a:t>
            </a:r>
            <a:endParaRPr lang="en-US" sz="1800"/>
          </a:p>
          <a:p>
            <a:pPr>
              <a:buNone/>
            </a:pPr>
            <a:endParaRPr lang="en-US" sz="1800"/>
          </a:p>
          <a:p>
            <a:pPr marL="0" indent="0">
              <a:buNone/>
            </a:pPr>
            <a:r>
              <a:rPr lang="en-IN" altLang="en-US"/>
              <a:t>PROBLEM STATEMENT</a:t>
            </a:r>
            <a:endParaRPr lang="en-IN" altLang="en-US"/>
          </a:p>
          <a:p>
            <a:pPr marL="0" indent="0">
              <a:buNone/>
            </a:pPr>
            <a:r>
              <a:rPr lang="en-IN" altLang="en-US" sz="1800"/>
              <a:t>        1.</a:t>
            </a:r>
            <a:r>
              <a:rPr lang="en-IN" altLang="en-US" sz="1800"/>
              <a:t>First-time home-buyers are finally making purchase decisions for homes that meet their budgets.</a:t>
            </a:r>
            <a:endParaRPr lang="en-IN" altLang="en-US" sz="1800"/>
          </a:p>
          <a:p>
            <a:pPr marL="0" indent="0">
              <a:buNone/>
            </a:pPr>
            <a:r>
              <a:rPr lang="en-IN" altLang="en-US" sz="1800"/>
              <a:t>        2.It might seem strange that massive demand and massive unsold residential inventory can co-exist,       	but this is the result of pricing mismatch</a:t>
            </a:r>
            <a:endParaRPr lang="en-IN" altLang="en-US" sz="1800"/>
          </a:p>
          <a:p>
            <a:pPr marL="0" indent="0">
              <a:buNone/>
            </a:pPr>
            <a:r>
              <a:rPr lang="en-IN" altLang="en-US" sz="1800"/>
              <a:t>        3. This works as an advantage to the agents and they manipulate the price and increase their own 	profits.</a:t>
            </a:r>
            <a:endParaRPr lang="en-IN" altLang="en-US" sz="1800"/>
          </a:p>
          <a:p>
            <a:pPr marL="0" indent="0">
              <a:buNone/>
            </a:pPr>
            <a:r>
              <a:rPr lang="en-IN" altLang="en-US" sz="1800"/>
              <a:t>        4.Hence a great market is turned into a bad market because of the inappropriate pricing of the 	houses and the greed of the middleman that is agents. </a:t>
            </a:r>
            <a:endParaRPr lang="en-IN" altLang="en-US"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93675" y="69215"/>
            <a:ext cx="11388725" cy="582930"/>
          </a:xfrm>
        </p:spPr>
        <p:txBody>
          <a:bodyPr/>
          <a:p>
            <a:r>
              <a:rPr lang="en-IN" altLang="en-US" b="1">
                <a:latin typeface="+mn-lt"/>
                <a:cs typeface="+mn-lt"/>
                <a:sym typeface="+mn-ea"/>
              </a:rPr>
              <a:t>LITERATURE SURVEY</a:t>
            </a:r>
            <a:endParaRPr lang="en-IN" altLang="en-US"/>
          </a:p>
        </p:txBody>
      </p:sp>
      <p:graphicFrame>
        <p:nvGraphicFramePr>
          <p:cNvPr id="4" name="Content Placeholder 3"/>
          <p:cNvGraphicFramePr/>
          <p:nvPr>
            <p:ph idx="1"/>
          </p:nvPr>
        </p:nvGraphicFramePr>
        <p:xfrm>
          <a:off x="209550" y="652145"/>
          <a:ext cx="11772900" cy="6151245"/>
        </p:xfrm>
        <a:graphic>
          <a:graphicData uri="http://schemas.openxmlformats.org/drawingml/2006/table">
            <a:tbl>
              <a:tblPr firstRow="1" bandRow="1">
                <a:tableStyleId>{5C22544A-7EE6-4342-B048-85BDC9FD1C3A}</a:tableStyleId>
              </a:tblPr>
              <a:tblGrid>
                <a:gridCol w="906145"/>
                <a:gridCol w="3803015"/>
                <a:gridCol w="2399030"/>
                <a:gridCol w="2310130"/>
                <a:gridCol w="2354580"/>
              </a:tblGrid>
              <a:tr h="456565">
                <a:tc>
                  <a:txBody>
                    <a:bodyPr/>
                    <a:p>
                      <a:pPr>
                        <a:buNone/>
                      </a:pPr>
                      <a:r>
                        <a:rPr lang="en-IN" altLang="en-US">
                          <a:solidFill>
                            <a:schemeClr val="tx1"/>
                          </a:solidFill>
                        </a:rPr>
                        <a:t>S.NO</a:t>
                      </a:r>
                      <a:endParaRPr lang="en-IN" altLang="en-US">
                        <a:solidFill>
                          <a:schemeClr val="tx1"/>
                        </a:solidFill>
                      </a:endParaRPr>
                    </a:p>
                  </a:txBody>
                  <a:tcPr>
                    <a:solidFill>
                      <a:schemeClr val="accent3">
                        <a:lumMod val="95000"/>
                      </a:schemeClr>
                    </a:solidFill>
                  </a:tcPr>
                </a:tc>
                <a:tc>
                  <a:txBody>
                    <a:bodyPr/>
                    <a:p>
                      <a:pPr>
                        <a:buNone/>
                      </a:pPr>
                      <a:r>
                        <a:rPr lang="en-US">
                          <a:solidFill>
                            <a:schemeClr val="tx1"/>
                          </a:solidFill>
                        </a:rPr>
                        <a:t>A</a:t>
                      </a:r>
                      <a:r>
                        <a:rPr lang="en-IN" altLang="en-US">
                          <a:solidFill>
                            <a:schemeClr val="tx1"/>
                          </a:solidFill>
                        </a:rPr>
                        <a:t>UTHOR</a:t>
                      </a:r>
                      <a:r>
                        <a:rPr lang="en-US">
                          <a:solidFill>
                            <a:schemeClr val="tx1"/>
                          </a:solidFill>
                        </a:rPr>
                        <a:t>, P</a:t>
                      </a:r>
                      <a:r>
                        <a:rPr lang="en-IN" altLang="en-US">
                          <a:solidFill>
                            <a:schemeClr val="tx1"/>
                          </a:solidFill>
                        </a:rPr>
                        <a:t>UBLICATION</a:t>
                      </a:r>
                      <a:r>
                        <a:rPr lang="en-US">
                          <a:solidFill>
                            <a:schemeClr val="tx1"/>
                          </a:solidFill>
                        </a:rPr>
                        <a:t>, Y</a:t>
                      </a:r>
                      <a:r>
                        <a:rPr lang="en-IN" altLang="en-US">
                          <a:solidFill>
                            <a:schemeClr val="tx1"/>
                          </a:solidFill>
                        </a:rPr>
                        <a:t>EAR</a:t>
                      </a:r>
                      <a:r>
                        <a:rPr lang="en-US">
                          <a:solidFill>
                            <a:schemeClr val="tx1"/>
                          </a:solidFill>
                        </a:rPr>
                        <a:t> </a:t>
                      </a:r>
                      <a:endParaRPr lang="en-US">
                        <a:solidFill>
                          <a:schemeClr val="tx1"/>
                        </a:solidFill>
                      </a:endParaRPr>
                    </a:p>
                  </a:txBody>
                  <a:tcPr>
                    <a:solidFill>
                      <a:schemeClr val="accent3">
                        <a:lumMod val="95000"/>
                      </a:schemeClr>
                    </a:solidFill>
                  </a:tcPr>
                </a:tc>
                <a:tc>
                  <a:txBody>
                    <a:bodyPr/>
                    <a:p>
                      <a:pPr>
                        <a:buNone/>
                      </a:pPr>
                      <a:r>
                        <a:rPr lang="en-IN" altLang="en-US">
                          <a:solidFill>
                            <a:schemeClr val="tx1"/>
                          </a:solidFill>
                        </a:rPr>
                        <a:t>METHODOLOGY</a:t>
                      </a:r>
                      <a:endParaRPr lang="en-IN" altLang="en-US">
                        <a:solidFill>
                          <a:schemeClr val="tx1"/>
                        </a:solidFill>
                      </a:endParaRPr>
                    </a:p>
                  </a:txBody>
                  <a:tcPr>
                    <a:solidFill>
                      <a:schemeClr val="accent3">
                        <a:lumMod val="95000"/>
                      </a:schemeClr>
                    </a:solidFill>
                  </a:tcPr>
                </a:tc>
                <a:tc>
                  <a:txBody>
                    <a:bodyPr/>
                    <a:p>
                      <a:pPr>
                        <a:buNone/>
                      </a:pPr>
                      <a:r>
                        <a:rPr lang="en-IN" altLang="en-US">
                          <a:solidFill>
                            <a:schemeClr val="tx1"/>
                          </a:solidFill>
                        </a:rPr>
                        <a:t>ADVANTAGES</a:t>
                      </a:r>
                      <a:endParaRPr lang="en-IN" altLang="en-US">
                        <a:solidFill>
                          <a:schemeClr val="tx1"/>
                        </a:solidFill>
                      </a:endParaRPr>
                    </a:p>
                  </a:txBody>
                  <a:tcPr>
                    <a:solidFill>
                      <a:schemeClr val="accent3">
                        <a:lumMod val="95000"/>
                      </a:schemeClr>
                    </a:solidFill>
                  </a:tcPr>
                </a:tc>
                <a:tc>
                  <a:txBody>
                    <a:bodyPr/>
                    <a:p>
                      <a:pPr>
                        <a:buNone/>
                      </a:pPr>
                      <a:r>
                        <a:rPr lang="en-IN" altLang="en-US">
                          <a:solidFill>
                            <a:schemeClr val="tx1"/>
                          </a:solidFill>
                        </a:rPr>
                        <a:t>LIMITATIONS</a:t>
                      </a:r>
                      <a:endParaRPr lang="en-IN" altLang="en-US">
                        <a:solidFill>
                          <a:schemeClr val="tx1"/>
                        </a:solidFill>
                      </a:endParaRPr>
                    </a:p>
                  </a:txBody>
                  <a:tcPr>
                    <a:solidFill>
                      <a:schemeClr val="accent3">
                        <a:lumMod val="95000"/>
                      </a:schemeClr>
                    </a:solidFill>
                  </a:tcPr>
                </a:tc>
              </a:tr>
              <a:tr h="1538605">
                <a:tc>
                  <a:txBody>
                    <a:bodyPr/>
                    <a:p>
                      <a:pPr>
                        <a:buNone/>
                      </a:pPr>
                      <a:r>
                        <a:rPr lang="en-IN" altLang="en-US"/>
                        <a:t>1</a:t>
                      </a:r>
                      <a:endParaRPr lang="en-IN" altLang="en-US"/>
                    </a:p>
                  </a:txBody>
                  <a:tcPr/>
                </a:tc>
                <a:tc>
                  <a:txBody>
                    <a:bodyPr/>
                    <a:p>
                      <a:pPr>
                        <a:buNone/>
                      </a:pPr>
                      <a:r>
                        <a:rPr lang="en-US" sz="1800">
                          <a:sym typeface="+mn-ea"/>
                        </a:rPr>
                        <a:t>A Hybrid Regression Technique for House Prices Prediction</a:t>
                      </a:r>
                      <a:endParaRPr lang="en-US" sz="1800">
                        <a:sym typeface="+mn-ea"/>
                      </a:endParaRPr>
                    </a:p>
                    <a:p>
                      <a:pPr>
                        <a:buNone/>
                      </a:pPr>
                      <a:r>
                        <a:rPr lang="en-US" sz="1800">
                          <a:sym typeface="+mn-ea"/>
                        </a:rPr>
                        <a:t>Sifei Lu, Zengxiang Li, Zheng Qin, Xulei Yang, Rick Siow Mong Goh</a:t>
                      </a:r>
                      <a:endParaRPr lang="en-US" sz="1800">
                        <a:sym typeface="+mn-ea"/>
                      </a:endParaRPr>
                    </a:p>
                    <a:p>
                      <a:pPr>
                        <a:buNone/>
                      </a:pPr>
                      <a:r>
                        <a:rPr lang="en-IN" altLang="en-US"/>
                        <a:t>2017</a:t>
                      </a:r>
                      <a:endParaRPr lang="en-IN" altLang="en-US"/>
                    </a:p>
                  </a:txBody>
                  <a:tcPr/>
                </a:tc>
                <a:tc>
                  <a:txBody>
                    <a:bodyPr/>
                    <a:p>
                      <a:pPr>
                        <a:buNone/>
                      </a:pPr>
                      <a:r>
                        <a:rPr lang="en-IN" altLang="en-US"/>
                        <a:t>Logistic Regression</a:t>
                      </a:r>
                      <a:endParaRPr lang="en-IN" altLang="en-US"/>
                    </a:p>
                  </a:txBody>
                  <a:tcPr/>
                </a:tc>
                <a:tc>
                  <a:txBody>
                    <a:bodyPr/>
                    <a:p>
                      <a:pPr>
                        <a:buNone/>
                      </a:pPr>
                      <a:r>
                        <a:rPr lang="en-IN" altLang="en-US"/>
                        <a:t>good accuracy</a:t>
                      </a:r>
                      <a:endParaRPr lang="en-IN" altLang="en-US"/>
                    </a:p>
                  </a:txBody>
                  <a:tcPr/>
                </a:tc>
                <a:tc>
                  <a:txBody>
                    <a:bodyPr/>
                    <a:p>
                      <a:pPr>
                        <a:buNone/>
                      </a:pPr>
                      <a:r>
                        <a:rPr lang="en-IN" altLang="en-US"/>
                        <a:t>uncertain results</a:t>
                      </a:r>
                      <a:endParaRPr lang="en-IN" altLang="en-US"/>
                    </a:p>
                  </a:txBody>
                  <a:tcPr/>
                </a:tc>
              </a:tr>
              <a:tr h="1250315">
                <a:tc>
                  <a:txBody>
                    <a:bodyPr/>
                    <a:p>
                      <a:pPr>
                        <a:buNone/>
                      </a:pPr>
                      <a:r>
                        <a:rPr lang="en-IN" altLang="en-US"/>
                        <a:t>2</a:t>
                      </a:r>
                      <a:endParaRPr lang="en-IN" altLang="en-US"/>
                    </a:p>
                  </a:txBody>
                  <a:tcPr/>
                </a:tc>
                <a:tc>
                  <a:txBody>
                    <a:bodyPr/>
                    <a:p>
                      <a:pPr>
                        <a:buNone/>
                      </a:pPr>
                      <a:r>
                        <a:rPr lang="en-US" sz="1800">
                          <a:sym typeface="+mn-ea"/>
                        </a:rPr>
                        <a:t>Street-based Local Area and measuring its effect on house price using a hedonic price approach</a:t>
                      </a:r>
                      <a:endParaRPr lang="en-US" sz="1800">
                        <a:sym typeface="+mn-ea"/>
                      </a:endParaRPr>
                    </a:p>
                    <a:p>
                      <a:pPr>
                        <a:buNone/>
                      </a:pPr>
                      <a:r>
                        <a:rPr lang="en-US" sz="1800">
                          <a:sym typeface="+mn-ea"/>
                        </a:rPr>
                        <a:t>Stephen Law </a:t>
                      </a:r>
                      <a:r>
                        <a:rPr lang="en-IN" altLang="en-US" sz="1800">
                          <a:sym typeface="+mn-ea"/>
                        </a:rPr>
                        <a:t>FEB 2017</a:t>
                      </a:r>
                      <a:endParaRPr lang="en-US"/>
                    </a:p>
                  </a:txBody>
                  <a:tcPr/>
                </a:tc>
                <a:tc>
                  <a:txBody>
                    <a:bodyPr/>
                    <a:p>
                      <a:pPr>
                        <a:buNone/>
                      </a:pPr>
                      <a:r>
                        <a:rPr lang="en-US"/>
                        <a:t>Hedonic pricing mode</a:t>
                      </a:r>
                      <a:r>
                        <a:rPr lang="en-IN" altLang="en-US"/>
                        <a:t>l</a:t>
                      </a:r>
                      <a:endParaRPr lang="en-IN" altLang="en-US"/>
                    </a:p>
                  </a:txBody>
                  <a:tcPr/>
                </a:tc>
                <a:tc>
                  <a:txBody>
                    <a:bodyPr/>
                    <a:p>
                      <a:pPr>
                        <a:buNone/>
                      </a:pPr>
                      <a:r>
                        <a:rPr lang="en-IN" altLang="en-US"/>
                        <a:t>high variance and low bias</a:t>
                      </a:r>
                      <a:endParaRPr lang="en-IN" altLang="en-US"/>
                    </a:p>
                  </a:txBody>
                  <a:tcPr/>
                </a:tc>
                <a:tc>
                  <a:txBody>
                    <a:bodyPr/>
                    <a:p>
                      <a:pPr>
                        <a:buNone/>
                      </a:pPr>
                      <a:r>
                        <a:rPr lang="en-IN" altLang="en-US"/>
                        <a:t>low accuracy</a:t>
                      </a:r>
                      <a:endParaRPr lang="en-IN" altLang="en-US"/>
                    </a:p>
                  </a:txBody>
                  <a:tcPr/>
                </a:tc>
              </a:tr>
              <a:tr h="1655445">
                <a:tc>
                  <a:txBody>
                    <a:bodyPr/>
                    <a:p>
                      <a:pPr>
                        <a:buNone/>
                      </a:pPr>
                      <a:r>
                        <a:rPr lang="en-IN" altLang="en-US"/>
                        <a:t>3</a:t>
                      </a:r>
                      <a:endParaRPr lang="en-IN" altLang="en-US"/>
                    </a:p>
                  </a:txBody>
                  <a:tcPr/>
                </a:tc>
                <a:tc>
                  <a:txBody>
                    <a:bodyPr/>
                    <a:p>
                      <a:pPr>
                        <a:buNone/>
                      </a:pPr>
                      <a:r>
                        <a:rPr lang="en-US" sz="1800">
                          <a:sym typeface="+mn-ea"/>
                        </a:rPr>
                        <a:t>Financial position and house price determination: An empirical study of income and wealth effects</a:t>
                      </a:r>
                      <a:endParaRPr lang="en-US" sz="1800">
                        <a:sym typeface="+mn-ea"/>
                      </a:endParaRPr>
                    </a:p>
                    <a:p>
                      <a:pPr>
                        <a:buNone/>
                      </a:pPr>
                      <a:r>
                        <a:rPr lang="en-US" sz="1800">
                          <a:sym typeface="+mn-ea"/>
                        </a:rPr>
                        <a:t>Joep Steegmans, Wolter Hassink</a:t>
                      </a:r>
                      <a:endParaRPr lang="en-US" sz="1800">
                        <a:sym typeface="+mn-ea"/>
                      </a:endParaRPr>
                    </a:p>
                    <a:p>
                      <a:pPr>
                        <a:buNone/>
                      </a:pPr>
                      <a:r>
                        <a:rPr lang="en-IN" altLang="en-US" sz="1800">
                          <a:sym typeface="+mn-ea"/>
                        </a:rPr>
                        <a:t>JUNE 2017</a:t>
                      </a:r>
                      <a:endParaRPr lang="en-US"/>
                    </a:p>
                  </a:txBody>
                  <a:tcPr/>
                </a:tc>
                <a:tc>
                  <a:txBody>
                    <a:bodyPr/>
                    <a:p>
                      <a:pPr>
                        <a:buNone/>
                      </a:pPr>
                      <a:r>
                        <a:rPr lang="en-US"/>
                        <a:t>repeat-sales method</a:t>
                      </a:r>
                      <a:endParaRPr lang="en-US"/>
                    </a:p>
                  </a:txBody>
                  <a:tcPr/>
                </a:tc>
                <a:tc>
                  <a:txBody>
                    <a:bodyPr/>
                    <a:p>
                      <a:pPr>
                        <a:buNone/>
                      </a:pPr>
                      <a:endParaRPr lang="en-US"/>
                    </a:p>
                  </a:txBody>
                  <a:tcPr/>
                </a:tc>
                <a:tc>
                  <a:txBody>
                    <a:bodyPr/>
                    <a:p>
                      <a:pPr>
                        <a:buNone/>
                      </a:pPr>
                      <a:r>
                        <a:rPr lang="en-IN" altLang="en-US" sz="1800">
                          <a:sym typeface="+mn-ea"/>
                        </a:rPr>
                        <a:t>low accuracy</a:t>
                      </a:r>
                      <a:endParaRPr lang="en-IN" altLang="en-US" sz="1800">
                        <a:sym typeface="+mn-ea"/>
                      </a:endParaRPr>
                    </a:p>
                    <a:p>
                      <a:pPr>
                        <a:buNone/>
                      </a:pPr>
                      <a:endParaRPr lang="en-US"/>
                    </a:p>
                  </a:txBody>
                  <a:tcPr/>
                </a:tc>
              </a:tr>
              <a:tr h="1250315">
                <a:tc>
                  <a:txBody>
                    <a:bodyPr/>
                    <a:p>
                      <a:pPr>
                        <a:buNone/>
                      </a:pPr>
                      <a:r>
                        <a:rPr lang="en-IN" altLang="en-US"/>
                        <a:t>4</a:t>
                      </a:r>
                      <a:endParaRPr lang="en-IN" altLang="en-US"/>
                    </a:p>
                  </a:txBody>
                  <a:tcPr/>
                </a:tc>
                <a:tc>
                  <a:txBody>
                    <a:bodyPr/>
                    <a:p>
                      <a:pPr>
                        <a:buNone/>
                      </a:pPr>
                      <a:r>
                        <a:rPr lang="en-US" sz="1800">
                          <a:sym typeface="+mn-ea"/>
                        </a:rPr>
                        <a:t>SVR Based Forecasting Approach for Real Estate Price Prediction</a:t>
                      </a:r>
                      <a:endParaRPr lang="en-US" sz="1800">
                        <a:sym typeface="+mn-ea"/>
                      </a:endParaRPr>
                    </a:p>
                    <a:p>
                      <a:pPr>
                        <a:buNone/>
                      </a:pPr>
                      <a:r>
                        <a:rPr lang="en-US" sz="1800">
                          <a:sym typeface="+mn-ea"/>
                        </a:rPr>
                        <a:t>Da-Ying Li, Wei Xu, Hong Zha</a:t>
                      </a:r>
                      <a:endParaRPr lang="en-US" sz="1800">
                        <a:sym typeface="+mn-ea"/>
                      </a:endParaRPr>
                    </a:p>
                    <a:p>
                      <a:pPr>
                        <a:buNone/>
                      </a:pPr>
                      <a:r>
                        <a:rPr lang="en-IN" altLang="en-US" sz="1800">
                          <a:sym typeface="+mn-ea"/>
                        </a:rPr>
                        <a:t>2009</a:t>
                      </a:r>
                      <a:endParaRPr lang="en-US"/>
                    </a:p>
                  </a:txBody>
                  <a:tcPr/>
                </a:tc>
                <a:tc>
                  <a:txBody>
                    <a:bodyPr/>
                    <a:p>
                      <a:pPr>
                        <a:buNone/>
                      </a:pPr>
                      <a:r>
                        <a:rPr lang="en-US"/>
                        <a:t> support vector regression (SVR)</a:t>
                      </a:r>
                      <a:endParaRPr lang="en-US"/>
                    </a:p>
                  </a:txBody>
                  <a:tcPr/>
                </a:tc>
                <a:tc>
                  <a:txBody>
                    <a:bodyPr/>
                    <a:p>
                      <a:pPr>
                        <a:buNone/>
                      </a:pPr>
                      <a:r>
                        <a:rPr lang="en-IN" altLang="en-US"/>
                        <a:t>good prediction capability</a:t>
                      </a:r>
                      <a:endParaRPr lang="en-IN" altLang="en-US"/>
                    </a:p>
                  </a:txBody>
                  <a:tcPr/>
                </a:tc>
                <a:tc>
                  <a:txBody>
                    <a:bodyPr/>
                    <a:p>
                      <a:pPr>
                        <a:buNone/>
                      </a:pPr>
                      <a:r>
                        <a:rPr lang="en-IN" altLang="en-US"/>
                        <a:t> low variance on increasing data</a:t>
                      </a:r>
                      <a:endParaRPr lang="en-IN" altLang="en-US"/>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flipV="1">
            <a:off x="609600" y="138430"/>
            <a:ext cx="10972800" cy="76200"/>
          </a:xfrm>
        </p:spPr>
        <p:txBody>
          <a:bodyPr/>
          <a:p>
            <a:r>
              <a:rPr lang="en-IN" altLang="en-US"/>
              <a:t> </a:t>
            </a:r>
            <a:endParaRPr lang="en-IN" altLang="en-US"/>
          </a:p>
        </p:txBody>
      </p:sp>
      <p:graphicFrame>
        <p:nvGraphicFramePr>
          <p:cNvPr id="4" name="Content Placeholder 3"/>
          <p:cNvGraphicFramePr/>
          <p:nvPr>
            <p:ph idx="1"/>
          </p:nvPr>
        </p:nvGraphicFramePr>
        <p:xfrm>
          <a:off x="225425" y="214630"/>
          <a:ext cx="11741150" cy="6110605"/>
        </p:xfrm>
        <a:graphic>
          <a:graphicData uri="http://schemas.openxmlformats.org/drawingml/2006/table">
            <a:tbl>
              <a:tblPr firstRow="1" bandRow="1">
                <a:tableStyleId>{5C22544A-7EE6-4342-B048-85BDC9FD1C3A}</a:tableStyleId>
              </a:tblPr>
              <a:tblGrid>
                <a:gridCol w="904240"/>
                <a:gridCol w="3792220"/>
                <a:gridCol w="2348230"/>
                <a:gridCol w="2348230"/>
                <a:gridCol w="2348230"/>
              </a:tblGrid>
              <a:tr h="601980">
                <a:tc>
                  <a:txBody>
                    <a:bodyPr/>
                    <a:p>
                      <a:pPr>
                        <a:buNone/>
                      </a:pPr>
                      <a:r>
                        <a:rPr lang="en-IN" altLang="en-US">
                          <a:solidFill>
                            <a:schemeClr val="tx1"/>
                          </a:solidFill>
                        </a:rPr>
                        <a:t>S.NO</a:t>
                      </a:r>
                      <a:endParaRPr lang="en-IN" altLang="en-US">
                        <a:solidFill>
                          <a:schemeClr val="tx1"/>
                        </a:solidFill>
                      </a:endParaRPr>
                    </a:p>
                  </a:txBody>
                  <a:tcPr>
                    <a:solidFill>
                      <a:schemeClr val="accent3">
                        <a:lumMod val="95000"/>
                      </a:schemeClr>
                    </a:solidFill>
                  </a:tcPr>
                </a:tc>
                <a:tc>
                  <a:txBody>
                    <a:bodyPr/>
                    <a:p>
                      <a:pPr>
                        <a:buNone/>
                      </a:pPr>
                      <a:r>
                        <a:rPr lang="en-US">
                          <a:solidFill>
                            <a:schemeClr val="tx1"/>
                          </a:solidFill>
                        </a:rPr>
                        <a:t>A</a:t>
                      </a:r>
                      <a:r>
                        <a:rPr lang="en-IN" altLang="en-US">
                          <a:solidFill>
                            <a:schemeClr val="tx1"/>
                          </a:solidFill>
                        </a:rPr>
                        <a:t>UTHOR</a:t>
                      </a:r>
                      <a:r>
                        <a:rPr lang="en-US">
                          <a:solidFill>
                            <a:schemeClr val="tx1"/>
                          </a:solidFill>
                        </a:rPr>
                        <a:t>, P</a:t>
                      </a:r>
                      <a:r>
                        <a:rPr lang="en-IN" altLang="en-US">
                          <a:solidFill>
                            <a:schemeClr val="tx1"/>
                          </a:solidFill>
                        </a:rPr>
                        <a:t>UBLICATION</a:t>
                      </a:r>
                      <a:r>
                        <a:rPr lang="en-US">
                          <a:solidFill>
                            <a:schemeClr val="tx1"/>
                          </a:solidFill>
                        </a:rPr>
                        <a:t>, Y</a:t>
                      </a:r>
                      <a:r>
                        <a:rPr lang="en-IN" altLang="en-US">
                          <a:solidFill>
                            <a:schemeClr val="tx1"/>
                          </a:solidFill>
                        </a:rPr>
                        <a:t>EAR</a:t>
                      </a:r>
                      <a:r>
                        <a:rPr lang="en-US">
                          <a:solidFill>
                            <a:schemeClr val="tx1"/>
                          </a:solidFill>
                        </a:rPr>
                        <a:t> </a:t>
                      </a:r>
                      <a:endParaRPr lang="en-US">
                        <a:solidFill>
                          <a:schemeClr val="tx1"/>
                        </a:solidFill>
                      </a:endParaRPr>
                    </a:p>
                  </a:txBody>
                  <a:tcPr>
                    <a:solidFill>
                      <a:schemeClr val="accent3">
                        <a:lumMod val="95000"/>
                      </a:schemeClr>
                    </a:solidFill>
                  </a:tcPr>
                </a:tc>
                <a:tc>
                  <a:txBody>
                    <a:bodyPr/>
                    <a:p>
                      <a:pPr>
                        <a:buNone/>
                      </a:pPr>
                      <a:r>
                        <a:rPr lang="en-IN" altLang="en-US">
                          <a:solidFill>
                            <a:schemeClr val="tx1"/>
                          </a:solidFill>
                        </a:rPr>
                        <a:t>METHODOLOGY</a:t>
                      </a:r>
                      <a:endParaRPr lang="en-IN" altLang="en-US">
                        <a:solidFill>
                          <a:schemeClr val="tx1"/>
                        </a:solidFill>
                      </a:endParaRPr>
                    </a:p>
                  </a:txBody>
                  <a:tcPr>
                    <a:solidFill>
                      <a:schemeClr val="accent3">
                        <a:lumMod val="95000"/>
                      </a:schemeClr>
                    </a:solidFill>
                  </a:tcPr>
                </a:tc>
                <a:tc>
                  <a:txBody>
                    <a:bodyPr/>
                    <a:p>
                      <a:pPr>
                        <a:buNone/>
                      </a:pPr>
                      <a:r>
                        <a:rPr lang="en-IN" altLang="en-US">
                          <a:solidFill>
                            <a:schemeClr val="tx1"/>
                          </a:solidFill>
                        </a:rPr>
                        <a:t>ADVANTAGES</a:t>
                      </a:r>
                      <a:endParaRPr lang="en-IN" altLang="en-US">
                        <a:solidFill>
                          <a:schemeClr val="tx1"/>
                        </a:solidFill>
                      </a:endParaRPr>
                    </a:p>
                  </a:txBody>
                  <a:tcPr>
                    <a:solidFill>
                      <a:schemeClr val="accent3">
                        <a:lumMod val="95000"/>
                      </a:schemeClr>
                    </a:solidFill>
                  </a:tcPr>
                </a:tc>
                <a:tc>
                  <a:txBody>
                    <a:bodyPr/>
                    <a:p>
                      <a:pPr>
                        <a:buNone/>
                      </a:pPr>
                      <a:r>
                        <a:rPr lang="en-IN" altLang="en-US">
                          <a:solidFill>
                            <a:schemeClr val="tx1"/>
                          </a:solidFill>
                        </a:rPr>
                        <a:t>LIMITATIONS</a:t>
                      </a:r>
                      <a:endParaRPr lang="en-IN" altLang="en-US">
                        <a:solidFill>
                          <a:schemeClr val="tx1"/>
                        </a:solidFill>
                      </a:endParaRPr>
                    </a:p>
                  </a:txBody>
                  <a:tcPr>
                    <a:solidFill>
                      <a:schemeClr val="accent3">
                        <a:lumMod val="95000"/>
                      </a:schemeClr>
                    </a:solidFill>
                  </a:tcPr>
                </a:tc>
              </a:tr>
              <a:tr h="1184275">
                <a:tc>
                  <a:txBody>
                    <a:bodyPr/>
                    <a:p>
                      <a:pPr>
                        <a:buNone/>
                      </a:pPr>
                      <a:r>
                        <a:rPr lang="en-IN" altLang="en-US"/>
                        <a:t>5</a:t>
                      </a:r>
                      <a:endParaRPr lang="en-IN" altLang="en-US"/>
                    </a:p>
                  </a:txBody>
                  <a:tcPr/>
                </a:tc>
                <a:tc>
                  <a:txBody>
                    <a:bodyPr/>
                    <a:p>
                      <a:pPr>
                        <a:buNone/>
                      </a:pPr>
                      <a:r>
                        <a:rPr lang="en-US" sz="1800">
                          <a:sym typeface="+mn-ea"/>
                        </a:rPr>
                        <a:t>On the Relation between Local Amenities and House Price Dynamics</a:t>
                      </a:r>
                      <a:endParaRPr lang="en-US" sz="1800">
                        <a:sym typeface="+mn-ea"/>
                      </a:endParaRPr>
                    </a:p>
                    <a:p>
                      <a:pPr>
                        <a:buNone/>
                      </a:pPr>
                      <a:r>
                        <a:rPr lang="en-US" sz="1800">
                          <a:sym typeface="+mn-ea"/>
                        </a:rPr>
                        <a:t>Eli Beracha, Ben T Gilbert, Tyler</a:t>
                      </a:r>
                      <a:r>
                        <a:rPr lang="en-IN" altLang="en-US" sz="1800">
                          <a:sym typeface="+mn-ea"/>
                        </a:rPr>
                        <a:t>.</a:t>
                      </a:r>
                      <a:endParaRPr lang="en-IN" altLang="en-US" sz="1800">
                        <a:sym typeface="+mn-ea"/>
                      </a:endParaRPr>
                    </a:p>
                    <a:p>
                      <a:pPr>
                        <a:buNone/>
                      </a:pPr>
                      <a:r>
                        <a:rPr lang="en-US" sz="1800">
                          <a:sym typeface="+mn-ea"/>
                        </a:rPr>
                        <a:t>Aug 2016</a:t>
                      </a:r>
                      <a:endParaRPr lang="en-IN" altLang="en-US" sz="1800">
                        <a:sym typeface="+mn-ea"/>
                      </a:endParaRPr>
                    </a:p>
                  </a:txBody>
                  <a:tcPr/>
                </a:tc>
                <a:tc>
                  <a:txBody>
                    <a:bodyPr/>
                    <a:p>
                      <a:pPr>
                        <a:buNone/>
                      </a:pPr>
                      <a:r>
                        <a:rPr lang="en-US"/>
                        <a:t> ANN </a:t>
                      </a:r>
                      <a:endParaRPr lang="en-US"/>
                    </a:p>
                  </a:txBody>
                  <a:tcPr/>
                </a:tc>
                <a:tc>
                  <a:txBody>
                    <a:bodyPr/>
                    <a:p>
                      <a:pPr>
                        <a:buNone/>
                      </a:pPr>
                      <a:r>
                        <a:rPr lang="en-IN" altLang="en-US"/>
                        <a:t>suitable for all type of data and good accuracy</a:t>
                      </a:r>
                      <a:endParaRPr lang="en-IN" altLang="en-US"/>
                    </a:p>
                  </a:txBody>
                  <a:tcPr/>
                </a:tc>
                <a:tc>
                  <a:txBody>
                    <a:bodyPr/>
                    <a:p>
                      <a:pPr>
                        <a:buNone/>
                      </a:pPr>
                      <a:r>
                        <a:rPr lang="en-IN" altLang="en-US"/>
                        <a:t>High runtime  </a:t>
                      </a:r>
                      <a:endParaRPr lang="en-IN" altLang="en-US"/>
                    </a:p>
                  </a:txBody>
                  <a:tcPr/>
                </a:tc>
              </a:tr>
              <a:tr h="1148715">
                <a:tc>
                  <a:txBody>
                    <a:bodyPr/>
                    <a:p>
                      <a:pPr>
                        <a:buNone/>
                      </a:pPr>
                      <a:r>
                        <a:rPr lang="en-IN" altLang="en-US"/>
                        <a:t>6</a:t>
                      </a:r>
                      <a:endParaRPr lang="en-IN" altLang="en-US"/>
                    </a:p>
                  </a:txBody>
                  <a:tcPr/>
                </a:tc>
                <a:tc>
                  <a:txBody>
                    <a:bodyPr/>
                    <a:p>
                      <a:pPr>
                        <a:buNone/>
                      </a:pPr>
                      <a:r>
                        <a:rPr lang="en-US" sz="1800">
                          <a:sym typeface="+mn-ea"/>
                        </a:rPr>
                        <a:t>Explaining house price dynamics: Isolating the role of nonfundamentals</a:t>
                      </a:r>
                      <a:endParaRPr lang="en-US" sz="1800">
                        <a:sym typeface="+mn-ea"/>
                      </a:endParaRPr>
                    </a:p>
                    <a:p>
                      <a:pPr>
                        <a:buNone/>
                      </a:pPr>
                      <a:r>
                        <a:rPr lang="en-US" sz="1800">
                          <a:sym typeface="+mn-ea"/>
                        </a:rPr>
                        <a:t>David C. Ling</a:t>
                      </a:r>
                      <a:endParaRPr lang="en-US" sz="1800">
                        <a:sym typeface="+mn-ea"/>
                      </a:endParaRPr>
                    </a:p>
                    <a:p>
                      <a:pPr>
                        <a:buNone/>
                      </a:pPr>
                      <a:r>
                        <a:rPr lang="en-US" sz="1800">
                          <a:sym typeface="+mn-ea"/>
                        </a:rPr>
                        <a:t>April 2015 </a:t>
                      </a:r>
                      <a:endParaRPr lang="en-US"/>
                    </a:p>
                  </a:txBody>
                  <a:tcPr/>
                </a:tc>
                <a:tc>
                  <a:txBody>
                    <a:bodyPr/>
                    <a:p>
                      <a:pPr>
                        <a:buNone/>
                      </a:pPr>
                      <a:r>
                        <a:rPr lang="en-IN" altLang="en-US"/>
                        <a:t>Regression</a:t>
                      </a:r>
                      <a:endParaRPr lang="en-IN" altLang="en-US"/>
                    </a:p>
                  </a:txBody>
                  <a:tcPr/>
                </a:tc>
                <a:tc>
                  <a:txBody>
                    <a:bodyPr/>
                    <a:p>
                      <a:pPr>
                        <a:buNone/>
                      </a:pPr>
                      <a:r>
                        <a:rPr lang="en-IN" altLang="en-US"/>
                        <a:t>Feature Inclusion</a:t>
                      </a:r>
                      <a:endParaRPr lang="en-IN" altLang="en-US"/>
                    </a:p>
                  </a:txBody>
                  <a:tcPr/>
                </a:tc>
                <a:tc>
                  <a:txBody>
                    <a:bodyPr/>
                    <a:p>
                      <a:pPr>
                        <a:buNone/>
                      </a:pPr>
                      <a:r>
                        <a:rPr lang="en-IN" altLang="en-US" sz="1800">
                          <a:sym typeface="+mn-ea"/>
                        </a:rPr>
                        <a:t>uncertain results</a:t>
                      </a:r>
                      <a:endParaRPr lang="en-IN" altLang="en-US" sz="1800">
                        <a:sym typeface="+mn-ea"/>
                      </a:endParaRPr>
                    </a:p>
                    <a:p>
                      <a:pPr>
                        <a:buNone/>
                      </a:pPr>
                      <a:endParaRPr lang="en-US"/>
                    </a:p>
                  </a:txBody>
                  <a:tcPr/>
                </a:tc>
              </a:tr>
              <a:tr h="1437005">
                <a:tc>
                  <a:txBody>
                    <a:bodyPr/>
                    <a:p>
                      <a:pPr>
                        <a:buNone/>
                      </a:pPr>
                      <a:r>
                        <a:rPr lang="en-IN" altLang="en-US"/>
                        <a:t>7</a:t>
                      </a:r>
                      <a:endParaRPr lang="en-IN" altLang="en-US"/>
                    </a:p>
                  </a:txBody>
                  <a:tcPr/>
                </a:tc>
                <a:tc>
                  <a:txBody>
                    <a:bodyPr/>
                    <a:p>
                      <a:pPr>
                        <a:buNone/>
                      </a:pPr>
                      <a:r>
                        <a:rPr lang="en-US"/>
                        <a:t>Applied Machine Learning Project 4 Prediction of real estate property prices in Montreal</a:t>
                      </a:r>
                      <a:endParaRPr lang="en-US"/>
                    </a:p>
                    <a:p>
                      <a:pPr>
                        <a:buNone/>
                      </a:pPr>
                      <a:r>
                        <a:rPr lang="en-US"/>
                        <a:t>Nissan Pow, Emil Janulewicz</a:t>
                      </a:r>
                      <a:endParaRPr lang="en-US"/>
                    </a:p>
                    <a:p>
                      <a:pPr>
                        <a:buNone/>
                      </a:pPr>
                      <a:r>
                        <a:rPr lang="en-US"/>
                        <a:t>2016</a:t>
                      </a:r>
                      <a:endParaRPr lang="en-US"/>
                    </a:p>
                  </a:txBody>
                  <a:tcPr/>
                </a:tc>
                <a:tc>
                  <a:txBody>
                    <a:bodyPr/>
                    <a:p>
                      <a:pPr>
                        <a:buNone/>
                      </a:pPr>
                      <a:r>
                        <a:rPr lang="en-US"/>
                        <a:t> Random Forest Regression</a:t>
                      </a:r>
                      <a:endParaRPr lang="en-US"/>
                    </a:p>
                  </a:txBody>
                  <a:tcPr/>
                </a:tc>
                <a:tc>
                  <a:txBody>
                    <a:bodyPr/>
                    <a:p>
                      <a:pPr>
                        <a:buNone/>
                      </a:pPr>
                      <a:r>
                        <a:rPr lang="en-IN" altLang="en-US"/>
                        <a:t>good accuracy in small features count </a:t>
                      </a:r>
                      <a:endParaRPr lang="en-IN" altLang="en-US"/>
                    </a:p>
                  </a:txBody>
                  <a:tcPr/>
                </a:tc>
                <a:tc>
                  <a:txBody>
                    <a:bodyPr/>
                    <a:p>
                      <a:pPr>
                        <a:buNone/>
                      </a:pPr>
                      <a:r>
                        <a:rPr lang="en-IN" altLang="en-US" sz="1800">
                          <a:sym typeface="+mn-ea"/>
                        </a:rPr>
                        <a:t> low variance</a:t>
                      </a:r>
                      <a:endParaRPr lang="en-IN" altLang="en-US" sz="1800">
                        <a:sym typeface="+mn-ea"/>
                      </a:endParaRPr>
                    </a:p>
                    <a:p>
                      <a:pPr>
                        <a:buNone/>
                      </a:pPr>
                      <a:endParaRPr lang="en-US"/>
                    </a:p>
                  </a:txBody>
                  <a:tcPr/>
                </a:tc>
              </a:tr>
              <a:tr h="885190">
                <a:tc>
                  <a:txBody>
                    <a:bodyPr/>
                    <a:p>
                      <a:pPr>
                        <a:buNone/>
                      </a:pPr>
                      <a:r>
                        <a:rPr lang="en-IN" altLang="en-US"/>
                        <a:t>8</a:t>
                      </a:r>
                      <a:endParaRPr lang="en-IN" altLang="en-US"/>
                    </a:p>
                  </a:txBody>
                  <a:tcPr/>
                </a:tc>
                <a:tc>
                  <a:txBody>
                    <a:bodyPr/>
                    <a:p>
                      <a:pPr>
                        <a:buNone/>
                      </a:pPr>
                      <a:r>
                        <a:rPr lang="en-US"/>
                        <a:t>Prediction of Real Estate Price Variation Based on Economic Parameters </a:t>
                      </a:r>
                      <a:endParaRPr lang="en-US"/>
                    </a:p>
                    <a:p>
                      <a:pPr>
                        <a:buNone/>
                      </a:pPr>
                      <a:r>
                        <a:rPr lang="en-US"/>
                        <a:t>L.Li, K.-H. Chu, 2017</a:t>
                      </a:r>
                      <a:endParaRPr lang="en-US"/>
                    </a:p>
                  </a:txBody>
                  <a:tcPr/>
                </a:tc>
                <a:tc>
                  <a:txBody>
                    <a:bodyPr/>
                    <a:p>
                      <a:pPr>
                        <a:buNone/>
                      </a:pPr>
                      <a:r>
                        <a:rPr lang="en-US"/>
                        <a:t>back propagation neural network</a:t>
                      </a:r>
                      <a:endParaRPr lang="en-US"/>
                    </a:p>
                  </a:txBody>
                  <a:tcPr/>
                </a:tc>
                <a:tc>
                  <a:txBody>
                    <a:bodyPr/>
                    <a:p>
                      <a:pPr>
                        <a:buNone/>
                      </a:pPr>
                      <a:r>
                        <a:rPr lang="en-IN" altLang="en-US"/>
                        <a:t>high accuracy</a:t>
                      </a:r>
                      <a:endParaRPr lang="en-IN" altLang="en-US"/>
                    </a:p>
                  </a:txBody>
                  <a:tcPr/>
                </a:tc>
                <a:tc>
                  <a:txBody>
                    <a:bodyPr/>
                    <a:p>
                      <a:pPr>
                        <a:buNone/>
                      </a:pPr>
                      <a:r>
                        <a:rPr lang="en-IN" altLang="en-US"/>
                        <a:t>Not suitable for all kind of data types</a:t>
                      </a:r>
                      <a:endParaRPr lang="en-IN" altLang="en-US"/>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ISSUES IDENTIFIED FROM SURVEY</a:t>
            </a:r>
            <a:endParaRPr lang="en-IN" altLang="en-US"/>
          </a:p>
        </p:txBody>
      </p:sp>
      <p:sp>
        <p:nvSpPr>
          <p:cNvPr id="3" name="Content Placeholder 2"/>
          <p:cNvSpPr>
            <a:spLocks noGrp="1"/>
          </p:cNvSpPr>
          <p:nvPr>
            <p:ph idx="1"/>
          </p:nvPr>
        </p:nvSpPr>
        <p:spPr>
          <a:xfrm>
            <a:off x="343535" y="953135"/>
            <a:ext cx="11607800" cy="5617845"/>
          </a:xfrm>
        </p:spPr>
        <p:txBody>
          <a:bodyPr/>
          <a:p>
            <a:pPr marL="514350" indent="-514350" algn="l">
              <a:buAutoNum type="arabicPeriod"/>
            </a:pPr>
            <a:r>
              <a:rPr lang="en-IN" altLang="en-US" sz="2800"/>
              <a:t>Lack of standard selection techniques may fail to include some influential attributes in the function.</a:t>
            </a:r>
            <a:endParaRPr lang="en-IN" altLang="en-US" sz="2800"/>
          </a:p>
          <a:p>
            <a:pPr marL="514350" indent="-514350" algn="l">
              <a:buAutoNum type="arabicPeriod"/>
            </a:pPr>
            <a:endParaRPr lang="en-IN" altLang="en-US" sz="2800"/>
          </a:p>
          <a:p>
            <a:pPr marL="514350" indent="-514350" algn="l">
              <a:buAutoNum type="arabicPeriod"/>
            </a:pPr>
            <a:r>
              <a:rPr lang="en-IN" altLang="en-US" sz="2800"/>
              <a:t>Fails to utilize the full information in real estate market, which may affect the results. </a:t>
            </a:r>
            <a:endParaRPr lang="en-IN" altLang="en-US" sz="2800"/>
          </a:p>
          <a:p>
            <a:pPr marL="514350" indent="-514350" algn="l">
              <a:buAutoNum type="arabicPeriod"/>
            </a:pPr>
            <a:endParaRPr lang="en-IN" altLang="en-US" sz="2800"/>
          </a:p>
          <a:p>
            <a:pPr marL="514350" indent="-514350" algn="l">
              <a:buAutoNum type="arabicPeriod"/>
            </a:pPr>
            <a:r>
              <a:rPr lang="en-IN" altLang="en-US" sz="2800"/>
              <a:t>Choosing a metrices for analysing performance is vital.</a:t>
            </a:r>
            <a:endParaRPr lang="en-IN" altLang="en-US" sz="2800"/>
          </a:p>
          <a:p>
            <a:pPr marL="0" indent="0" algn="l">
              <a:buNone/>
            </a:pPr>
            <a:r>
              <a:rPr lang="en-IN" altLang="en-US" sz="2800"/>
              <a:t>  </a:t>
            </a:r>
            <a:endParaRPr lang="en-IN" altLang="en-US" sz="2800"/>
          </a:p>
          <a:p>
            <a:pPr marL="0" indent="0" algn="l">
              <a:buNone/>
            </a:pPr>
            <a:r>
              <a:rPr lang="en-IN" altLang="en-US" sz="2800"/>
              <a:t>4.   Simple Classification of training and testing data's yeild uncertain results.</a:t>
            </a:r>
            <a:endParaRPr lang="en-IN" alt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00660" y="39370"/>
            <a:ext cx="10972800" cy="582613"/>
          </a:xfrm>
        </p:spPr>
        <p:txBody>
          <a:bodyPr/>
          <a:p>
            <a:r>
              <a:rPr lang="en-IN" altLang="en-US"/>
              <a:t>BLOCK DIAGRAM</a:t>
            </a:r>
            <a:endParaRPr lang="en-IN" altLang="en-US"/>
          </a:p>
        </p:txBody>
      </p:sp>
      <p:pic>
        <p:nvPicPr>
          <p:cNvPr id="4" name="Content Placeholder 3" descr="WhatsApp Image 2018-09-07 at 12.26.33 PM"/>
          <p:cNvPicPr>
            <a:picLocks noChangeAspect="1"/>
          </p:cNvPicPr>
          <p:nvPr>
            <p:ph idx="1"/>
          </p:nvPr>
        </p:nvPicPr>
        <p:blipFill>
          <a:blip r:embed="rId1"/>
          <a:stretch>
            <a:fillRect/>
          </a:stretch>
        </p:blipFill>
        <p:spPr>
          <a:xfrm>
            <a:off x="760730" y="772795"/>
            <a:ext cx="9233535" cy="6021070"/>
          </a:xfrm>
          <a:prstGeom prst="rect">
            <a:avLst/>
          </a:prstGeom>
        </p:spPr>
      </p:pic>
      <p:sp>
        <p:nvSpPr>
          <p:cNvPr id="5" name="Rectangle 4"/>
          <p:cNvSpPr/>
          <p:nvPr/>
        </p:nvSpPr>
        <p:spPr>
          <a:xfrm>
            <a:off x="4475480" y="3012440"/>
            <a:ext cx="2632075" cy="937895"/>
          </a:xfrm>
          <a:prstGeom prst="rect">
            <a:avLst/>
          </a:prstGeom>
          <a:solidFill>
            <a:srgbClr val="00B0F0"/>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Training Grid SearchCV </a:t>
            </a:r>
            <a:endParaRPr kumimoji="0" lang="en-I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	Model</a:t>
            </a:r>
            <a:endParaRPr kumimoji="0" lang="en-I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 name="Rectangle 5"/>
          <p:cNvSpPr/>
          <p:nvPr/>
        </p:nvSpPr>
        <p:spPr>
          <a:xfrm>
            <a:off x="4535805" y="4540250"/>
            <a:ext cx="2419985" cy="937895"/>
          </a:xfrm>
          <a:prstGeom prst="rect">
            <a:avLst/>
          </a:prstGeom>
          <a:solidFill>
            <a:srgbClr val="00B0F0"/>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   Make Prediction</a:t>
            </a:r>
            <a:endParaRPr kumimoji="0" lang="en-I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IN" altLang="en-US" b="1">
                <a:latin typeface="+mn-lt"/>
                <a:cs typeface="+mn-lt"/>
                <a:sym typeface="+mn-ea"/>
              </a:rPr>
              <a:t>MODULE DESCRIPTION</a:t>
            </a:r>
            <a:endParaRPr lang="en-US"/>
          </a:p>
        </p:txBody>
      </p:sp>
      <p:sp>
        <p:nvSpPr>
          <p:cNvPr id="5" name="Content Placeholder 4"/>
          <p:cNvSpPr>
            <a:spLocks noGrp="1"/>
          </p:cNvSpPr>
          <p:nvPr>
            <p:ph sz="half" idx="1"/>
          </p:nvPr>
        </p:nvSpPr>
        <p:spPr>
          <a:xfrm>
            <a:off x="609600" y="1008380"/>
            <a:ext cx="5384800" cy="4953000"/>
          </a:xfrm>
        </p:spPr>
        <p:txBody>
          <a:bodyPr/>
          <a:p>
            <a:pPr marL="0" indent="0">
              <a:buNone/>
            </a:pPr>
            <a:r>
              <a:rPr lang="en-IN" altLang="en-US"/>
              <a:t>DATA PREPROCESSING</a:t>
            </a:r>
            <a:endParaRPr lang="en-IN" altLang="en-US"/>
          </a:p>
          <a:p>
            <a:pPr marL="0" indent="0">
              <a:buNone/>
            </a:pPr>
            <a:endParaRPr lang="en-IN" altLang="en-US"/>
          </a:p>
          <a:p>
            <a:pPr marL="0" indent="0">
              <a:buNone/>
            </a:pPr>
            <a:r>
              <a:rPr lang="en-IN" altLang="en-US" sz="2400"/>
              <a:t>INPUT : Dataset(boston.csv)</a:t>
            </a:r>
            <a:endParaRPr lang="en-IN" altLang="en-US" sz="2400"/>
          </a:p>
          <a:p>
            <a:pPr marL="0" indent="0">
              <a:buNone/>
            </a:pPr>
            <a:endParaRPr lang="en-IN" altLang="en-US" sz="2400"/>
          </a:p>
          <a:p>
            <a:pPr marL="0" indent="0">
              <a:buNone/>
            </a:pPr>
            <a:r>
              <a:rPr lang="en-IN" altLang="en-US" sz="2400"/>
              <a:t>OUTPUT : PreProcessed data</a:t>
            </a:r>
            <a:endParaRPr lang="en-IN" altLang="en-US" sz="2400"/>
          </a:p>
          <a:p>
            <a:pPr marL="0" indent="0">
              <a:buNone/>
            </a:pPr>
            <a:endParaRPr lang="en-IN" altLang="en-US" sz="2400"/>
          </a:p>
          <a:p>
            <a:pPr marL="0" indent="0">
              <a:buNone/>
            </a:pPr>
            <a:r>
              <a:rPr lang="en-IN" altLang="en-US" sz="2400">
                <a:sym typeface="+mn-ea"/>
              </a:rPr>
              <a:t>PSEUDO CODE :</a:t>
            </a:r>
            <a:endParaRPr lang="en-IN" altLang="en-US" sz="2400"/>
          </a:p>
          <a:p>
            <a:pPr marL="0" indent="0">
              <a:buNone/>
            </a:pPr>
            <a:r>
              <a:rPr lang="en-IN" altLang="en-US" sz="2400">
                <a:sym typeface="+mn-ea"/>
              </a:rPr>
              <a:t>	Explore the features in graphical form.</a:t>
            </a:r>
            <a:endParaRPr lang="en-IN" altLang="en-US" sz="2400"/>
          </a:p>
          <a:p>
            <a:pPr marL="0" indent="0">
              <a:buNone/>
            </a:pPr>
            <a:r>
              <a:rPr lang="en-IN" altLang="en-US" sz="2400">
                <a:sym typeface="+mn-ea"/>
              </a:rPr>
              <a:t>	Analyse the graph.</a:t>
            </a:r>
            <a:endParaRPr lang="en-IN" altLang="en-US" sz="2400"/>
          </a:p>
          <a:p>
            <a:pPr marL="0" indent="0">
              <a:buNone/>
            </a:pPr>
            <a:r>
              <a:rPr lang="en-IN" altLang="en-US" sz="2400">
                <a:sym typeface="+mn-ea"/>
              </a:rPr>
              <a:t>	Found Outlier values.	</a:t>
            </a:r>
            <a:endParaRPr lang="en-IN" altLang="en-US" sz="2400"/>
          </a:p>
          <a:p>
            <a:pPr marL="0" indent="0">
              <a:buNone/>
            </a:pPr>
            <a:r>
              <a:rPr lang="en-IN" altLang="en-US" sz="2400">
                <a:sym typeface="+mn-ea"/>
              </a:rPr>
              <a:t>	Remove the outlier values </a:t>
            </a:r>
            <a:endParaRPr lang="en-IN" altLang="en-US" sz="2400"/>
          </a:p>
          <a:p>
            <a:pPr marL="0" indent="0">
              <a:buNone/>
            </a:pPr>
            <a:endParaRPr lang="en-IN" altLang="en-US" sz="2400"/>
          </a:p>
        </p:txBody>
      </p:sp>
      <p:sp>
        <p:nvSpPr>
          <p:cNvPr id="6" name="Content Placeholder 5"/>
          <p:cNvSpPr>
            <a:spLocks noGrp="1"/>
          </p:cNvSpPr>
          <p:nvPr>
            <p:ph sz="half" idx="2"/>
          </p:nvPr>
        </p:nvSpPr>
        <p:spPr>
          <a:xfrm>
            <a:off x="5994400" y="1008380"/>
            <a:ext cx="6125845" cy="5798820"/>
          </a:xfrm>
        </p:spPr>
        <p:txBody>
          <a:bodyPr/>
          <a:p>
            <a:pPr marL="0" indent="0">
              <a:buNone/>
            </a:pPr>
            <a:r>
              <a:rPr lang="en-IN" altLang="en-US"/>
              <a:t>ANALYZING THE MODEL</a:t>
            </a:r>
            <a:endParaRPr lang="en-IN" altLang="en-US"/>
          </a:p>
          <a:p>
            <a:pPr marL="0" indent="0">
              <a:buNone/>
            </a:pPr>
            <a:endParaRPr lang="en-IN" altLang="en-US"/>
          </a:p>
          <a:p>
            <a:pPr marL="0" indent="0">
              <a:buNone/>
            </a:pPr>
            <a:r>
              <a:rPr lang="en-IN" altLang="en-US" sz="2400"/>
              <a:t>INPUT : Features and Prices</a:t>
            </a:r>
            <a:endParaRPr lang="en-IN" altLang="en-US" sz="2400"/>
          </a:p>
          <a:p>
            <a:pPr marL="0" indent="0">
              <a:buNone/>
            </a:pPr>
            <a:endParaRPr lang="en-IN" altLang="en-US" sz="2400"/>
          </a:p>
          <a:p>
            <a:pPr marL="0" indent="0">
              <a:buNone/>
            </a:pPr>
            <a:r>
              <a:rPr lang="en-IN" altLang="en-US" sz="2400"/>
              <a:t>OUTPUT : Learning performance and </a:t>
            </a:r>
            <a:endParaRPr lang="en-IN" altLang="en-US" sz="2400"/>
          </a:p>
          <a:p>
            <a:pPr marL="0" indent="0">
              <a:buNone/>
            </a:pPr>
            <a:r>
              <a:rPr lang="en-IN" altLang="en-US" sz="2400"/>
              <a:t>	      Complexity performance graphs.</a:t>
            </a:r>
            <a:endParaRPr lang="en-IN" altLang="en-US" sz="2400"/>
          </a:p>
          <a:p>
            <a:pPr marL="0" indent="0">
              <a:buNone/>
            </a:pPr>
            <a:endParaRPr lang="en-IN" altLang="en-US" sz="2400"/>
          </a:p>
          <a:p>
            <a:pPr marL="0" indent="0">
              <a:buNone/>
            </a:pPr>
            <a:r>
              <a:rPr lang="en-IN" altLang="en-US" sz="2400"/>
              <a:t>PSEUDO CODE :</a:t>
            </a:r>
            <a:endParaRPr lang="en-IN" altLang="en-US" sz="2400"/>
          </a:p>
          <a:p>
            <a:pPr marL="0" indent="0">
              <a:buNone/>
            </a:pPr>
            <a:r>
              <a:rPr lang="en-IN" altLang="en-US" sz="2400"/>
              <a:t>	Define Function for Model Performance.</a:t>
            </a:r>
            <a:endParaRPr lang="en-IN" altLang="en-US" sz="2400"/>
          </a:p>
          <a:p>
            <a:pPr marL="0" indent="0">
              <a:buNone/>
            </a:pPr>
            <a:r>
              <a:rPr lang="en-IN" altLang="en-US" sz="2400"/>
              <a:t>	Define Function for Complexity Perfromance.</a:t>
            </a:r>
            <a:endParaRPr lang="en-IN" altLang="en-US" sz="2400"/>
          </a:p>
          <a:p>
            <a:pPr marL="0" indent="0">
              <a:buNone/>
            </a:pPr>
            <a:r>
              <a:rPr lang="en-IN" altLang="en-US" sz="2400"/>
              <a:t>	Using Matplot draw graphs.</a:t>
            </a:r>
            <a:endParaRPr lang="en-IN"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a:t>
            </a:r>
            <a:endParaRPr lang="en-IN" altLang="en-US"/>
          </a:p>
        </p:txBody>
      </p:sp>
      <p:sp>
        <p:nvSpPr>
          <p:cNvPr id="3" name="Content Placeholder 2"/>
          <p:cNvSpPr>
            <a:spLocks noGrp="1"/>
          </p:cNvSpPr>
          <p:nvPr>
            <p:ph idx="1"/>
          </p:nvPr>
        </p:nvSpPr>
        <p:spPr>
          <a:xfrm>
            <a:off x="609600" y="422910"/>
            <a:ext cx="10972800" cy="6375400"/>
          </a:xfrm>
        </p:spPr>
        <p:txBody>
          <a:bodyPr/>
          <a:p>
            <a:pPr marL="0" indent="0">
              <a:buNone/>
            </a:pPr>
            <a:r>
              <a:rPr lang="en-IN" altLang="en-US"/>
              <a:t>TRAINING MODEL</a:t>
            </a:r>
            <a:endParaRPr lang="en-IN" altLang="en-US"/>
          </a:p>
          <a:p>
            <a:pPr marL="0" indent="0">
              <a:buNone/>
            </a:pPr>
            <a:endParaRPr lang="en-IN" altLang="en-US"/>
          </a:p>
          <a:p>
            <a:pPr marL="0" indent="0">
              <a:buNone/>
            </a:pPr>
            <a:r>
              <a:rPr lang="en-IN" altLang="en-US" sz="2400"/>
              <a:t>INPUT : Train Data     		</a:t>
            </a:r>
            <a:r>
              <a:rPr lang="en-IN" altLang="en-US" sz="2400">
                <a:sym typeface="+mn-ea"/>
              </a:rPr>
              <a:t>OUTPUT : Optimal Model</a:t>
            </a:r>
            <a:endParaRPr lang="en-IN" altLang="en-US" sz="2400"/>
          </a:p>
          <a:p>
            <a:pPr marL="0" indent="0">
              <a:buNone/>
            </a:pPr>
            <a:endParaRPr lang="en-IN" altLang="en-US"/>
          </a:p>
          <a:p>
            <a:pPr marL="0" indent="0">
              <a:buNone/>
            </a:pPr>
            <a:r>
              <a:rPr lang="en-IN" altLang="en-US" sz="2400"/>
              <a:t>P</a:t>
            </a:r>
            <a:r>
              <a:rPr lang="en-IN" altLang="en-US" sz="2400">
                <a:sym typeface="+mn-ea"/>
              </a:rPr>
              <a:t>SEUDO CODE </a:t>
            </a:r>
            <a:r>
              <a:rPr lang="en-IN" altLang="en-US" sz="2400"/>
              <a:t>:</a:t>
            </a:r>
            <a:endParaRPr lang="en-IN" altLang="en-US" sz="2400"/>
          </a:p>
          <a:p>
            <a:pPr marL="0" indent="0">
              <a:buNone/>
            </a:pPr>
            <a:r>
              <a:rPr lang="en-IN" altLang="en-US" sz="2400"/>
              <a:t>	1.Use DecisionTreeRegressor from sklearn.tree</a:t>
            </a:r>
            <a:endParaRPr lang="en-IN" altLang="en-US" sz="2400"/>
          </a:p>
          <a:p>
            <a:pPr marL="0" indent="0">
              <a:buNone/>
            </a:pPr>
            <a:r>
              <a:rPr lang="en-IN" altLang="en-US" sz="2400"/>
              <a:t>	2.Assign this object to the 'regressor' variable.</a:t>
            </a:r>
            <a:endParaRPr lang="en-IN" altLang="en-US" sz="2400"/>
          </a:p>
          <a:p>
            <a:pPr marL="0" indent="0">
              <a:buNone/>
            </a:pPr>
            <a:r>
              <a:rPr lang="en-IN" altLang="en-US" sz="2400"/>
              <a:t>	3.Create a dictionary for 'max_depth' with the values from 1 to 10,</a:t>
            </a:r>
            <a:endParaRPr lang="en-IN" altLang="en-US" sz="2400"/>
          </a:p>
          <a:p>
            <a:pPr marL="0" indent="0">
              <a:buNone/>
            </a:pPr>
            <a:r>
              <a:rPr lang="en-IN" altLang="en-US" sz="2400"/>
              <a:t>	4.Use make_scorer from sklearn.metrics</a:t>
            </a:r>
            <a:endParaRPr lang="en-IN" altLang="en-US" sz="2400"/>
          </a:p>
          <a:p>
            <a:pPr marL="0" indent="0">
              <a:buNone/>
            </a:pPr>
            <a:r>
              <a:rPr lang="en-IN" altLang="en-US" sz="2400"/>
              <a:t>	5.Use GridSearchCV from sklearn.grid_search</a:t>
            </a:r>
            <a:endParaRPr lang="en-IN" altLang="en-US" sz="2400"/>
          </a:p>
          <a:p>
            <a:pPr marL="0" indent="0">
              <a:buNone/>
            </a:pPr>
            <a:r>
              <a:rPr lang="en-IN" altLang="en-US" sz="2400"/>
              <a:t>	6.Pass the variables 'regressor', 'params', 'scoring_fnc', and 'cv_sets' as 	   parameters to the object.</a:t>
            </a:r>
            <a:endParaRPr lang="en-IN" altLang="en-US" sz="2400"/>
          </a:p>
          <a:p>
            <a:pPr marL="0" indent="0">
              <a:buNone/>
            </a:pPr>
            <a:r>
              <a:rPr lang="en-IN" altLang="en-US" sz="2400"/>
              <a:t>	7.Assign the GridSearchCV object to the 'grid' variable</a:t>
            </a:r>
            <a:endParaRPr lang="en-IN" altLang="en-US" sz="2400"/>
          </a:p>
          <a:p>
            <a:pPr marL="0" indent="0">
              <a:buNone/>
            </a:pPr>
            <a:r>
              <a:rPr lang="en-IN" altLang="en-US"/>
              <a:t> </a:t>
            </a:r>
            <a:endParaRPr lang="en-IN" altLang="en-US"/>
          </a:p>
          <a:p>
            <a:pPr marL="0" indent="0">
              <a:buNone/>
            </a:pPr>
            <a:endParaRPr lang="en-I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Pre Processing Output</a:t>
            </a:r>
            <a:endParaRPr lang="en-IN" altLang="en-US"/>
          </a:p>
        </p:txBody>
      </p:sp>
      <p:pic>
        <p:nvPicPr>
          <p:cNvPr id="4" name="Content Placeholder 3"/>
          <p:cNvPicPr>
            <a:picLocks noChangeAspect="1"/>
          </p:cNvPicPr>
          <p:nvPr>
            <p:ph idx="1"/>
          </p:nvPr>
        </p:nvPicPr>
        <p:blipFill>
          <a:blip r:embed="rId1"/>
          <a:stretch>
            <a:fillRect/>
          </a:stretch>
        </p:blipFill>
        <p:spPr>
          <a:xfrm>
            <a:off x="162560" y="1461770"/>
            <a:ext cx="11186160" cy="4786630"/>
          </a:xfrm>
          <a:prstGeom prst="rect">
            <a:avLst/>
          </a:prstGeom>
        </p:spPr>
      </p:pic>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6029</Words>
  <Application>WPS Presentation</Application>
  <PresentationFormat>Widescreen</PresentationFormat>
  <Paragraphs>216</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Kozuka Mincho Pro H</vt:lpstr>
      <vt:lpstr>Adobe Fangsong Std R</vt:lpstr>
      <vt:lpstr>Blackadder ITC</vt:lpstr>
      <vt:lpstr>Monotype Corsiva</vt:lpstr>
      <vt:lpstr>Microsoft YaHei</vt:lpstr>
      <vt:lpstr>Arial Unicode MS</vt:lpstr>
      <vt:lpstr>Calibri</vt:lpstr>
      <vt:lpstr>Gear Drives</vt:lpstr>
      <vt:lpstr>House Price Prediction Creative and Innovative Project       Review 2 </vt:lpstr>
      <vt:lpstr>INTRODUCTION</vt:lpstr>
      <vt:lpstr>LITERATURE SURVEY</vt:lpstr>
      <vt:lpstr> </vt:lpstr>
      <vt:lpstr>ISSUES IDENTIFIED FROM SURVEY</vt:lpstr>
      <vt:lpstr>BLOCK DIAGRAM</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dc:title>
  <dc:creator>Naveen</dc:creator>
  <cp:lastModifiedBy>Naveen</cp:lastModifiedBy>
  <cp:revision>8</cp:revision>
  <dcterms:created xsi:type="dcterms:W3CDTF">2018-09-06T15:45:00Z</dcterms:created>
  <dcterms:modified xsi:type="dcterms:W3CDTF">2018-09-07T09:03:16Z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1033-10.2.0.7456</vt:lpwstr>
  </property>
</Properties>
</file>