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3" r:id="rId10"/>
    <p:sldId id="264" r:id="rId11"/>
    <p:sldId id="266" r:id="rId12"/>
    <p:sldId id="268" r:id="rId13"/>
    <p:sldId id="269" r:id="rId14"/>
  </p:sldIdLst>
  <p:sldSz cx="9144000" cy="5143500"/>
  <p:notesSz cx="6858000" cy="9144000"/>
  <p:embeddedFontLst>
    <p:embeddedFont>
      <p:font typeface="Roboto" panose="02000000000000000000"/>
      <p:regular r:id="rId18"/>
    </p:embeddedFont>
    <p:embeddedFont>
      <p:font typeface="Oswald" panose="0000050000000000000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DCDA77-1DC4-4123-A6E0-BEB09381C84F}" styleName="Table_0">
    <a:wholeTbl>
      <a:tcTxStyle>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81"/>
        <p:cNvGrpSpPr/>
        <p:nvPr/>
      </p:nvGrpSpPr>
      <p:grpSpPr>
        <a:xfrm>
          <a:off x="0" y="0"/>
          <a:ext cx="0" cy="0"/>
          <a:chOff x="0" y="0"/>
          <a:chExt cx="0" cy="0"/>
        </a:xfrm>
      </p:grpSpPr>
      <p:sp>
        <p:nvSpPr>
          <p:cNvPr id="82" name="Google Shape;82;p: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159"/>
        <p:cNvGrpSpPr/>
        <p:nvPr/>
      </p:nvGrpSpPr>
      <p:grpSpPr>
        <a:xfrm>
          <a:off x="0" y="0"/>
          <a:ext cx="0" cy="0"/>
          <a:chOff x="0" y="0"/>
          <a:chExt cx="0" cy="0"/>
        </a:xfrm>
      </p:grpSpPr>
      <p:sp>
        <p:nvSpPr>
          <p:cNvPr id="160" name="Google Shape;160;g4c0410f1af_0_8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4c0410f1af_0_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4c0410f1af_0_9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4c0410f1af_0_9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87"/>
        <p:cNvGrpSpPr/>
        <p:nvPr/>
      </p:nvGrpSpPr>
      <p:grpSpPr>
        <a:xfrm>
          <a:off x="0" y="0"/>
          <a:ext cx="0" cy="0"/>
          <a:chOff x="0" y="0"/>
          <a:chExt cx="0" cy="0"/>
        </a:xfrm>
      </p:grpSpPr>
      <p:sp>
        <p:nvSpPr>
          <p:cNvPr id="88" name="Google Shape;88;g4bd612b495_5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4bd612b495_5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g4bd612b495_6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bd612b495_6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g4bd612b495_6_20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4bd612b495_6_2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06"/>
        <p:cNvGrpSpPr/>
        <p:nvPr/>
      </p:nvGrpSpPr>
      <p:grpSpPr>
        <a:xfrm>
          <a:off x="0" y="0"/>
          <a:ext cx="0" cy="0"/>
          <a:chOff x="0" y="0"/>
          <a:chExt cx="0" cy="0"/>
        </a:xfrm>
      </p:grpSpPr>
      <p:sp>
        <p:nvSpPr>
          <p:cNvPr id="107" name="Google Shape;107;g4bd612b495_6_20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4bd612b495_6_20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g4c0410f1af_0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4c0410f1af_0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Google Shape;127;g4c0410f1af_0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4c0410f1af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4c0410f1af_0_3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c0410f1af_0_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g4c0410f1af_0_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c0410f1af_0_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598100" y="1775222"/>
            <a:ext cx="8222100" cy="83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type="subTitle" idx="1"/>
          </p:nvPr>
        </p:nvSpPr>
        <p:spPr>
          <a:xfrm>
            <a:off x="598088" y="2715913"/>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6" name="Google Shape;76;p11"/>
          <p:cNvSpPr txBox="1"/>
          <p:nvPr>
            <p:ph type="title" hasCustomPrompt="1"/>
          </p:nvPr>
        </p:nvSpPr>
        <p:spPr>
          <a:xfrm>
            <a:off x="311700" y="1256050"/>
            <a:ext cx="8520600" cy="20307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type="body" idx="1"/>
          </p:nvPr>
        </p:nvSpPr>
        <p:spPr>
          <a:xfrm>
            <a:off x="311700" y="3369225"/>
            <a:ext cx="8520600" cy="12819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79" name="Shape 79"/>
        <p:cNvGrpSpPr/>
        <p:nvPr/>
      </p:nvGrpSpPr>
      <p:grpSpPr>
        <a:xfrm>
          <a:off x="0" y="0"/>
          <a:ext cx="0" cy="0"/>
          <a:chOff x="0" y="0"/>
          <a:chExt cx="0" cy="0"/>
        </a:xfrm>
      </p:grpSpPr>
      <p:sp>
        <p:nvSpPr>
          <p:cNvPr id="80" name="Google Shape;80;p12"/>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 name="Google Shape;26;p3"/>
          <p:cNvSpPr txBox="1"/>
          <p:nvPr>
            <p:ph type="title"/>
          </p:nvPr>
        </p:nvSpPr>
        <p:spPr>
          <a:xfrm>
            <a:off x="598100" y="2152347"/>
            <a:ext cx="8222100" cy="838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 name="Google Shape;35;p4"/>
          <p:cNvSpPr txBox="1"/>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type="body" idx="1"/>
          </p:nvPr>
        </p:nvSpPr>
        <p:spPr>
          <a:xfrm>
            <a:off x="311700" y="1229875"/>
            <a:ext cx="8520600" cy="3339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37" name="Google Shape;37;p4"/>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type="body" idx="1"/>
          </p:nvPr>
        </p:nvSpPr>
        <p:spPr>
          <a:xfrm>
            <a:off x="3117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41" name="Google Shape;41;p5"/>
          <p:cNvSpPr txBox="1"/>
          <p:nvPr>
            <p:ph type="body" idx="2"/>
          </p:nvPr>
        </p:nvSpPr>
        <p:spPr>
          <a:xfrm>
            <a:off x="48324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42" name="Google Shape;42;p5"/>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type="body" idx="1"/>
          </p:nvPr>
        </p:nvSpPr>
        <p:spPr>
          <a:xfrm>
            <a:off x="311700" y="1465804"/>
            <a:ext cx="2808000" cy="3103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49" name="Google Shape;49;p7"/>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 name="Google Shape;57;p8"/>
          <p:cNvSpPr txBox="1"/>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p:nvPr>
            <p:ph type="title"/>
          </p:nvPr>
        </p:nvSpPr>
        <p:spPr>
          <a:xfrm>
            <a:off x="265500" y="1151100"/>
            <a:ext cx="4045200" cy="15645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type="subTitle" idx="1"/>
          </p:nvPr>
        </p:nvSpPr>
        <p:spPr>
          <a:xfrm>
            <a:off x="265500" y="2769001"/>
            <a:ext cx="4045200" cy="1269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66" name="Shape 66"/>
        <p:cNvGrpSpPr/>
        <p:nvPr/>
      </p:nvGrpSpPr>
      <p:grpSpPr>
        <a:xfrm>
          <a:off x="0" y="0"/>
          <a:ext cx="0" cy="0"/>
          <a:chOff x="0" y="0"/>
          <a:chExt cx="0" cy="0"/>
        </a:xfrm>
      </p:grpSpPr>
      <p:sp>
        <p:nvSpPr>
          <p:cNvPr id="67" name="Google Shape;67;p10"/>
          <p:cNvSpPr txBox="1"/>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p:txBody>
      </p:sp>
      <p:sp>
        <p:nvSpPr>
          <p:cNvPr id="68" name="Google Shape;68;p10"/>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1pPr>
            <a:lvl2pPr lvl="1">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2pPr>
            <a:lvl3pPr lvl="2">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3pPr>
            <a:lvl4pPr lvl="3">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4pPr>
            <a:lvl5pPr lvl="4">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5pPr>
            <a:lvl6pPr lvl="5">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6pPr>
            <a:lvl7pPr lvl="6">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7pPr>
            <a:lvl8pPr lvl="7">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8pPr>
            <a:lvl9pPr lvl="8">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9pPr>
          </a:lstStyle>
          <a:p/>
        </p:txBody>
      </p:sp>
      <p:sp>
        <p:nvSpPr>
          <p:cNvPr id="7" name="Google Shape;7;p1"/>
          <p:cNvSpPr txBox="1"/>
          <p:nvPr>
            <p:ph type="body" idx="1"/>
          </p:nvPr>
        </p:nvSpPr>
        <p:spPr>
          <a:xfrm>
            <a:off x="311700" y="1229875"/>
            <a:ext cx="8520600" cy="3339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Roboto" panose="02000000000000000000"/>
              <a:buChar char="●"/>
              <a:defRPr sz="1800">
                <a:solidFill>
                  <a:schemeClr val="dk2"/>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1600"/>
              </a:spcBef>
              <a:spcAft>
                <a:spcPts val="160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
          <p:cNvSpPr txBox="1"/>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panose="02000000000000000000"/>
                <a:ea typeface="Roboto" panose="02000000000000000000"/>
                <a:cs typeface="Roboto" panose="02000000000000000000"/>
                <a:sym typeface="Roboto" panose="02000000000000000000"/>
              </a:defRPr>
            </a:lvl1pPr>
            <a:lvl2pPr lvl="1" algn="r">
              <a:buNone/>
              <a:defRPr sz="1000">
                <a:solidFill>
                  <a:schemeClr val="lt1"/>
                </a:solidFill>
                <a:latin typeface="Roboto" panose="02000000000000000000"/>
                <a:ea typeface="Roboto" panose="02000000000000000000"/>
                <a:cs typeface="Roboto" panose="02000000000000000000"/>
                <a:sym typeface="Roboto" panose="02000000000000000000"/>
              </a:defRPr>
            </a:lvl2pPr>
            <a:lvl3pPr lvl="2" algn="r">
              <a:buNone/>
              <a:defRPr sz="1000">
                <a:solidFill>
                  <a:schemeClr val="lt1"/>
                </a:solidFill>
                <a:latin typeface="Roboto" panose="02000000000000000000"/>
                <a:ea typeface="Roboto" panose="02000000000000000000"/>
                <a:cs typeface="Roboto" panose="02000000000000000000"/>
                <a:sym typeface="Roboto" panose="02000000000000000000"/>
              </a:defRPr>
            </a:lvl3pPr>
            <a:lvl4pPr lvl="3" algn="r">
              <a:buNone/>
              <a:defRPr sz="1000">
                <a:solidFill>
                  <a:schemeClr val="lt1"/>
                </a:solidFill>
                <a:latin typeface="Roboto" panose="02000000000000000000"/>
                <a:ea typeface="Roboto" panose="02000000000000000000"/>
                <a:cs typeface="Roboto" panose="02000000000000000000"/>
                <a:sym typeface="Roboto" panose="02000000000000000000"/>
              </a:defRPr>
            </a:lvl4pPr>
            <a:lvl5pPr lvl="4" algn="r">
              <a:buNone/>
              <a:defRPr sz="1000">
                <a:solidFill>
                  <a:schemeClr val="lt1"/>
                </a:solidFill>
                <a:latin typeface="Roboto" panose="02000000000000000000"/>
                <a:ea typeface="Roboto" panose="02000000000000000000"/>
                <a:cs typeface="Roboto" panose="02000000000000000000"/>
                <a:sym typeface="Roboto" panose="02000000000000000000"/>
              </a:defRPr>
            </a:lvl5pPr>
            <a:lvl6pPr lvl="5" algn="r">
              <a:buNone/>
              <a:defRPr sz="1000">
                <a:solidFill>
                  <a:schemeClr val="lt1"/>
                </a:solidFill>
                <a:latin typeface="Roboto" panose="02000000000000000000"/>
                <a:ea typeface="Roboto" panose="02000000000000000000"/>
                <a:cs typeface="Roboto" panose="02000000000000000000"/>
                <a:sym typeface="Roboto" panose="02000000000000000000"/>
              </a:defRPr>
            </a:lvl6pPr>
            <a:lvl7pPr lvl="6" algn="r">
              <a:buNone/>
              <a:defRPr sz="1000">
                <a:solidFill>
                  <a:schemeClr val="lt1"/>
                </a:solidFill>
                <a:latin typeface="Roboto" panose="02000000000000000000"/>
                <a:ea typeface="Roboto" panose="02000000000000000000"/>
                <a:cs typeface="Roboto" panose="02000000000000000000"/>
                <a:sym typeface="Roboto" panose="02000000000000000000"/>
              </a:defRPr>
            </a:lvl7pPr>
            <a:lvl8pPr lvl="7" algn="r">
              <a:buNone/>
              <a:defRPr sz="1000">
                <a:solidFill>
                  <a:schemeClr val="lt1"/>
                </a:solidFill>
                <a:latin typeface="Roboto" panose="02000000000000000000"/>
                <a:ea typeface="Roboto" panose="02000000000000000000"/>
                <a:cs typeface="Roboto" panose="02000000000000000000"/>
                <a:sym typeface="Roboto" panose="02000000000000000000"/>
              </a:defRPr>
            </a:lvl8pPr>
            <a:lvl9pPr lvl="8" algn="r">
              <a:buNone/>
              <a:defRPr sz="1000">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46355" y="29210"/>
            <a:ext cx="8829040" cy="142430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000" b="1">
                <a:latin typeface="Times New Roman" panose="02020603050405020304"/>
                <a:ea typeface="Times New Roman" panose="02020603050405020304"/>
                <a:cs typeface="Times New Roman" panose="02020603050405020304"/>
                <a:sym typeface="Times New Roman" panose="02020603050405020304"/>
              </a:rPr>
              <a:t>Sliding-Window based Stock price forecasting expert system using LSSVR</a:t>
            </a:r>
            <a:endParaRPr sz="4000" b="1">
              <a:latin typeface="Times New Roman" panose="02020603050405020304"/>
              <a:ea typeface="Times New Roman" panose="02020603050405020304"/>
              <a:cs typeface="Times New Roman" panose="02020603050405020304"/>
              <a:sym typeface="Times New Roman" panose="02020603050405020304"/>
            </a:endParaRPr>
          </a:p>
        </p:txBody>
      </p:sp>
      <p:sp>
        <p:nvSpPr>
          <p:cNvPr id="86" name="Google Shape;86;p13"/>
          <p:cNvSpPr txBox="1"/>
          <p:nvPr>
            <p:ph type="subTitle" idx="1"/>
          </p:nvPr>
        </p:nvSpPr>
        <p:spPr>
          <a:xfrm>
            <a:off x="155575" y="1883410"/>
            <a:ext cx="8610600" cy="29965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latin typeface="Times New Roman" panose="02020603050405020304"/>
                <a:ea typeface="Times New Roman" panose="02020603050405020304"/>
                <a:cs typeface="Times New Roman" panose="02020603050405020304"/>
                <a:sym typeface="Times New Roman" panose="02020603050405020304"/>
              </a:rPr>
              <a:t>Team members</a:t>
            </a:r>
            <a:endParaRPr lang="en-GB" sz="24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24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2400" b="1">
                <a:latin typeface="Times New Roman" panose="02020603050405020304"/>
                <a:ea typeface="Times New Roman" panose="02020603050405020304"/>
                <a:cs typeface="Times New Roman" panose="02020603050405020304"/>
                <a:sym typeface="Times New Roman" panose="02020603050405020304"/>
              </a:rPr>
              <a:t> 2015103519  Naveen kumar </a:t>
            </a:r>
            <a:r>
              <a:rPr lang="en-IN" altLang="en-GB" sz="2400" b="1">
                <a:latin typeface="Times New Roman" panose="02020603050405020304"/>
                <a:ea typeface="Times New Roman" panose="02020603050405020304"/>
                <a:cs typeface="Times New Roman" panose="02020603050405020304"/>
                <a:sym typeface="Times New Roman" panose="02020603050405020304"/>
              </a:rPr>
              <a:t>M</a:t>
            </a:r>
            <a:r>
              <a:rPr lang="en-GB" sz="2400" b="1">
                <a:latin typeface="Times New Roman" panose="02020603050405020304"/>
                <a:ea typeface="Times New Roman" panose="02020603050405020304"/>
                <a:cs typeface="Times New Roman" panose="02020603050405020304"/>
                <a:sym typeface="Times New Roman" panose="02020603050405020304"/>
              </a:rPr>
              <a:t> </a:t>
            </a:r>
            <a:r>
              <a:rPr lang="en-IN" altLang="en-GB" sz="2400" b="1">
                <a:latin typeface="Times New Roman" panose="02020603050405020304"/>
                <a:ea typeface="Times New Roman" panose="02020603050405020304"/>
                <a:cs typeface="Times New Roman" panose="02020603050405020304"/>
                <a:sym typeface="Times New Roman" panose="02020603050405020304"/>
              </a:rPr>
              <a:t>		   Project Guide</a:t>
            </a:r>
            <a:endParaRPr sz="24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2400" b="1">
                <a:latin typeface="Times New Roman" panose="02020603050405020304"/>
                <a:ea typeface="Times New Roman" panose="02020603050405020304"/>
                <a:cs typeface="Times New Roman" panose="02020603050405020304"/>
                <a:sym typeface="Times New Roman" panose="02020603050405020304"/>
              </a:rPr>
              <a:t> 2015103527  Rohith kumar K</a:t>
            </a:r>
            <a:r>
              <a:rPr lang="en-IN" altLang="en-GB" sz="2400" b="1">
                <a:latin typeface="Times New Roman" panose="02020603050405020304"/>
                <a:ea typeface="Times New Roman" panose="02020603050405020304"/>
                <a:cs typeface="Times New Roman" panose="02020603050405020304"/>
                <a:sym typeface="Times New Roman" panose="02020603050405020304"/>
              </a:rPr>
              <a:t>	       </a:t>
            </a:r>
            <a:r>
              <a:rPr lang="en-IN" altLang="en-GB" sz="2800" b="1">
                <a:latin typeface="Times New Roman" panose="02020603050405020304"/>
                <a:ea typeface="Times New Roman" panose="02020603050405020304"/>
                <a:cs typeface="Times New Roman" panose="02020603050405020304"/>
                <a:sym typeface="Times New Roman" panose="02020603050405020304"/>
              </a:rPr>
              <a:t>Dr.Angelin Gladston</a:t>
            </a:r>
            <a:endParaRPr sz="24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2400" b="1">
                <a:latin typeface="Times New Roman" panose="02020603050405020304"/>
                <a:ea typeface="Times New Roman" panose="02020603050405020304"/>
                <a:cs typeface="Times New Roman" panose="02020603050405020304"/>
                <a:sym typeface="Times New Roman" panose="02020603050405020304"/>
              </a:rPr>
              <a:t> 2015103613  Umapathi C</a:t>
            </a:r>
            <a:r>
              <a:rPr lang="en-IN" altLang="en-GB" sz="2400" b="1">
                <a:latin typeface="Times New Roman" panose="02020603050405020304"/>
                <a:ea typeface="Times New Roman" panose="02020603050405020304"/>
                <a:cs typeface="Times New Roman" panose="02020603050405020304"/>
                <a:sym typeface="Times New Roman" panose="02020603050405020304"/>
              </a:rPr>
              <a:t>		                </a:t>
            </a:r>
            <a:r>
              <a:rPr lang="en-IN" altLang="en-GB" sz="1600" b="1">
                <a:latin typeface="Times New Roman" panose="02020603050405020304"/>
                <a:ea typeface="Times New Roman" panose="02020603050405020304"/>
                <a:cs typeface="Times New Roman" panose="02020603050405020304"/>
                <a:sym typeface="Times New Roman" panose="02020603050405020304"/>
              </a:rPr>
              <a:t>Assistant Professor</a:t>
            </a:r>
            <a:endParaRPr sz="24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2400" b="1">
                <a:latin typeface="Oswald" panose="00000500000000000000"/>
                <a:ea typeface="Oswald" panose="00000500000000000000"/>
                <a:cs typeface="Oswald" panose="00000500000000000000"/>
                <a:sym typeface="Oswald" panose="00000500000000000000"/>
              </a:rPr>
              <a:t>        </a:t>
            </a:r>
            <a:endParaRPr sz="2400" b="1">
              <a:latin typeface="Oswald" panose="00000500000000000000"/>
              <a:ea typeface="Oswald" panose="00000500000000000000"/>
              <a:cs typeface="Oswald" panose="00000500000000000000"/>
              <a:sym typeface="Oswald" panose="00000500000000000000"/>
            </a:endParaRPr>
          </a:p>
          <a:p>
            <a:pPr marL="0" lvl="0" indent="0" algn="l" rtl="0">
              <a:spcBef>
                <a:spcPts val="0"/>
              </a:spcBef>
              <a:spcAft>
                <a:spcPts val="0"/>
              </a:spcAft>
              <a:buNone/>
            </a:pPr>
            <a:endParaRPr sz="2400" b="1">
              <a:latin typeface="Oswald" panose="00000500000000000000"/>
              <a:ea typeface="Oswald" panose="00000500000000000000"/>
              <a:cs typeface="Oswald" panose="00000500000000000000"/>
              <a:sym typeface="Oswald" panose="00000500000000000000"/>
            </a:endParaRPr>
          </a:p>
          <a:p>
            <a:pPr marL="0" lvl="0" indent="0" algn="l" rtl="0">
              <a:spcBef>
                <a:spcPts val="0"/>
              </a:spcBef>
              <a:spcAft>
                <a:spcPts val="0"/>
              </a:spcAft>
              <a:buNone/>
            </a:pPr>
            <a:r>
              <a:rPr lang="en-GB" sz="2400">
                <a:latin typeface="Arial" panose="020B0604020202020204"/>
                <a:ea typeface="Arial" panose="020B0604020202020204"/>
                <a:cs typeface="Arial" panose="020B0604020202020204"/>
                <a:sym typeface="Arial" panose="020B0604020202020204"/>
              </a:rPr>
              <a:t>    </a:t>
            </a:r>
            <a:endParaRPr sz="2400" b="1">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29125" y="4932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latin typeface="Times New Roman" panose="02020603050405020304"/>
                <a:ea typeface="Times New Roman" panose="02020603050405020304"/>
                <a:cs typeface="Times New Roman" panose="02020603050405020304"/>
                <a:sym typeface="Times New Roman" panose="02020603050405020304"/>
              </a:rPr>
              <a:t>DATASET</a:t>
            </a:r>
            <a:endParaRPr lang="en-GB" sz="2400" b="1">
              <a:latin typeface="Times New Roman" panose="02020603050405020304"/>
              <a:ea typeface="Times New Roman" panose="02020603050405020304"/>
              <a:cs typeface="Times New Roman" panose="02020603050405020304"/>
              <a:sym typeface="Times New Roman" panose="02020603050405020304"/>
            </a:endParaRPr>
          </a:p>
        </p:txBody>
      </p:sp>
      <p:sp>
        <p:nvSpPr>
          <p:cNvPr id="164" name="Google Shape;164;p25"/>
          <p:cNvSpPr txBox="1"/>
          <p:nvPr>
            <p:ph type="body" idx="1"/>
          </p:nvPr>
        </p:nvSpPr>
        <p:spPr>
          <a:xfrm>
            <a:off x="145965" y="566050"/>
            <a:ext cx="8520600" cy="3339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Font typeface="Times New Roman" panose="02020603050405020304"/>
              <a:buChar char="➢"/>
            </a:pPr>
            <a:r>
              <a:rPr lang="en-GB" b="1">
                <a:latin typeface="Times New Roman" panose="02020603050405020304"/>
                <a:ea typeface="Times New Roman" panose="02020603050405020304"/>
                <a:cs typeface="Times New Roman" panose="02020603050405020304"/>
                <a:sym typeface="Times New Roman" panose="02020603050405020304"/>
              </a:rPr>
              <a:t>Historicaily prices were taken from Yahoo! Finance, apublicly accessible website, as they were by Six years (October 5, 2011 to May 31, 2017) of daily data on five company stocks were downloaded from Yahoo! Finance. </a:t>
            </a:r>
            <a:endParaRPr b="1">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50000"/>
              </a:lnSpc>
              <a:spcBef>
                <a:spcPts val="0"/>
              </a:spcBef>
              <a:spcAft>
                <a:spcPts val="0"/>
              </a:spcAft>
              <a:buSzPts val="1800"/>
              <a:buFont typeface="Times New Roman" panose="02020603050405020304"/>
              <a:buChar char="➢"/>
            </a:pPr>
            <a:r>
              <a:rPr lang="en-GB" b="1">
                <a:latin typeface="Times New Roman" panose="02020603050405020304"/>
                <a:ea typeface="Times New Roman" panose="02020603050405020304"/>
                <a:cs typeface="Times New Roman" panose="02020603050405020304"/>
                <a:sym typeface="Times New Roman" panose="02020603050405020304"/>
              </a:rPr>
              <a:t>The data were closing stock prices.</a:t>
            </a:r>
            <a:endParaRPr b="1">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85" y="-1234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latin typeface="Times New Roman" panose="02020603050405020304"/>
                <a:ea typeface="Times New Roman" panose="02020603050405020304"/>
                <a:cs typeface="Times New Roman" panose="02020603050405020304"/>
                <a:sym typeface="Times New Roman" panose="02020603050405020304"/>
              </a:rPr>
              <a:t>REFERENCES</a:t>
            </a:r>
            <a:endParaRPr sz="2400" b="1">
              <a:latin typeface="Times New Roman" panose="02020603050405020304"/>
              <a:ea typeface="Times New Roman" panose="02020603050405020304"/>
              <a:cs typeface="Times New Roman" panose="02020603050405020304"/>
              <a:sym typeface="Times New Roman" panose="02020603050405020304"/>
            </a:endParaRPr>
          </a:p>
        </p:txBody>
      </p:sp>
      <p:sp>
        <p:nvSpPr>
          <p:cNvPr id="170" name="Google Shape;170;p26"/>
          <p:cNvSpPr txBox="1"/>
          <p:nvPr>
            <p:ph type="body" idx="1"/>
          </p:nvPr>
        </p:nvSpPr>
        <p:spPr>
          <a:xfrm>
            <a:off x="-107315" y="191135"/>
            <a:ext cx="9192895" cy="4809490"/>
          </a:xfrm>
          <a:prstGeom prst="rect">
            <a:avLst/>
          </a:prstGeom>
        </p:spPr>
        <p:txBody>
          <a:bodyPr spcFirstLastPara="1" wrap="square" lIns="91425" tIns="91425" rIns="91425" bIns="91425" anchor="t" anchorCtr="0">
            <a:noAutofit/>
          </a:bodyPr>
          <a:lstStyle/>
          <a:p>
            <a:pPr marL="355600" lvl="0" indent="-228600" algn="just" rtl="0">
              <a:lnSpc>
                <a:spcPct val="180000"/>
              </a:lnSpc>
              <a:spcBef>
                <a:spcPts val="0"/>
              </a:spcBef>
              <a:spcAft>
                <a:spcPts val="0"/>
              </a:spcAft>
              <a:buSzPts val="1600"/>
              <a:buFont typeface="Times New Roman" panose="02020603050405020304"/>
              <a:buAutoNum type="arabicPeriod"/>
            </a:pPr>
            <a:r>
              <a:rPr lang="en-GB" sz="1200" b="1">
                <a:latin typeface="Times New Roman" panose="02020603050405020304"/>
                <a:ea typeface="Times New Roman" panose="02020603050405020304"/>
                <a:cs typeface="Times New Roman" panose="02020603050405020304"/>
                <a:sym typeface="Times New Roman" panose="02020603050405020304"/>
              </a:rPr>
              <a:t>C. M. Anish and B. Majhi</a:t>
            </a:r>
            <a:r>
              <a:rPr lang="en-GB" sz="1200" b="1" i="1">
                <a:latin typeface="Times New Roman" panose="02020603050405020304"/>
                <a:ea typeface="Times New Roman" panose="02020603050405020304"/>
                <a:cs typeface="Times New Roman" panose="02020603050405020304"/>
                <a:sym typeface="Times New Roman" panose="02020603050405020304"/>
              </a:rPr>
              <a:t> </a:t>
            </a:r>
            <a:r>
              <a:rPr lang="en-IN" altLang="en-GB" sz="1200" b="1" i="1">
                <a:latin typeface="Times New Roman" panose="02020603050405020304"/>
                <a:ea typeface="Times New Roman" panose="02020603050405020304"/>
                <a:cs typeface="Times New Roman" panose="02020603050405020304"/>
                <a:sym typeface="Times New Roman" panose="02020603050405020304"/>
              </a:rPr>
              <a:t>“</a:t>
            </a:r>
            <a:r>
              <a:rPr lang="en-GB" sz="1200" b="1" i="1">
                <a:latin typeface="Times New Roman" panose="02020603050405020304"/>
                <a:ea typeface="Times New Roman" panose="02020603050405020304"/>
                <a:cs typeface="Times New Roman" panose="02020603050405020304"/>
                <a:sym typeface="Times New Roman" panose="02020603050405020304"/>
              </a:rPr>
              <a:t>Hybrid nonlinear adaptive scheme for stock market prediction using feedback FLANN and factor analysis</a:t>
            </a:r>
            <a:r>
              <a:rPr lang="en-IN" altLang="en-GB" sz="1200" b="1" i="1">
                <a:latin typeface="Times New Roman" panose="02020603050405020304"/>
                <a:ea typeface="Times New Roman" panose="02020603050405020304"/>
                <a:cs typeface="Times New Roman" panose="02020603050405020304"/>
                <a:sym typeface="Times New Roman" panose="02020603050405020304"/>
              </a:rPr>
              <a:t>”</a:t>
            </a:r>
            <a:r>
              <a:rPr lang="en-GB" sz="1200" b="1" i="1">
                <a:latin typeface="Times New Roman" panose="02020603050405020304"/>
                <a:ea typeface="Times New Roman" panose="02020603050405020304"/>
                <a:cs typeface="Times New Roman" panose="02020603050405020304"/>
                <a:sym typeface="Times New Roman" panose="02020603050405020304"/>
              </a:rPr>
              <a:t> </a:t>
            </a:r>
            <a:r>
              <a:rPr lang="en-GB" sz="1200" b="1">
                <a:latin typeface="Times New Roman" panose="02020603050405020304"/>
                <a:ea typeface="Times New Roman" panose="02020603050405020304"/>
                <a:cs typeface="Times New Roman" panose="02020603050405020304"/>
                <a:sym typeface="Times New Roman" panose="02020603050405020304"/>
              </a:rPr>
              <a:t>J. Korean Statist. Soc. 2016.</a:t>
            </a:r>
            <a:endParaRPr sz="1200" b="1">
              <a:latin typeface="Times New Roman" panose="02020603050405020304"/>
              <a:ea typeface="Times New Roman" panose="02020603050405020304"/>
              <a:cs typeface="Times New Roman" panose="02020603050405020304"/>
              <a:sym typeface="Times New Roman" panose="02020603050405020304"/>
            </a:endParaRPr>
          </a:p>
          <a:p>
            <a:pPr marL="355600" lvl="0" indent="-228600" algn="just" rtl="0">
              <a:lnSpc>
                <a:spcPct val="180000"/>
              </a:lnSpc>
              <a:spcBef>
                <a:spcPts val="0"/>
              </a:spcBef>
              <a:spcAft>
                <a:spcPts val="0"/>
              </a:spcAft>
              <a:buSzPts val="1600"/>
              <a:buFont typeface="Times New Roman" panose="02020603050405020304"/>
              <a:buAutoNum type="arabicPeriod"/>
            </a:pPr>
            <a:r>
              <a:rPr lang="en-GB" sz="1200" b="1">
                <a:latin typeface="Times New Roman" panose="02020603050405020304"/>
                <a:ea typeface="Times New Roman" panose="02020603050405020304"/>
                <a:cs typeface="Times New Roman" panose="02020603050405020304"/>
                <a:sym typeface="Times New Roman" panose="02020603050405020304"/>
              </a:rPr>
              <a:t>R. Dash and P.</a:t>
            </a:r>
            <a:r>
              <a:rPr lang="en-GB" sz="1200" b="1" i="1">
                <a:latin typeface="Times New Roman" panose="02020603050405020304"/>
                <a:ea typeface="Times New Roman" panose="02020603050405020304"/>
                <a:cs typeface="Times New Roman" panose="02020603050405020304"/>
                <a:sym typeface="Times New Roman" panose="02020603050405020304"/>
              </a:rPr>
              <a:t> </a:t>
            </a:r>
            <a:r>
              <a:rPr lang="en-GB" sz="1200" b="1">
                <a:latin typeface="Times New Roman" panose="02020603050405020304"/>
                <a:ea typeface="Times New Roman" panose="02020603050405020304"/>
                <a:cs typeface="Times New Roman" panose="02020603050405020304"/>
                <a:sym typeface="Times New Roman" panose="02020603050405020304"/>
              </a:rPr>
              <a:t>Dash</a:t>
            </a:r>
            <a:r>
              <a:rPr lang="en-GB" sz="1200" b="1" i="1">
                <a:latin typeface="Times New Roman" panose="02020603050405020304"/>
                <a:ea typeface="Times New Roman" panose="02020603050405020304"/>
                <a:cs typeface="Times New Roman" panose="02020603050405020304"/>
                <a:sym typeface="Times New Roman" panose="02020603050405020304"/>
              </a:rPr>
              <a:t> </a:t>
            </a:r>
            <a:r>
              <a:rPr lang="en-IN" altLang="en-GB" sz="1200" b="1" i="1">
                <a:latin typeface="Times New Roman" panose="02020603050405020304"/>
                <a:ea typeface="Times New Roman" panose="02020603050405020304"/>
                <a:cs typeface="Times New Roman" panose="02020603050405020304"/>
                <a:sym typeface="Times New Roman" panose="02020603050405020304"/>
              </a:rPr>
              <a:t>“</a:t>
            </a:r>
            <a:r>
              <a:rPr lang="en-GB" sz="1200" b="1" i="1">
                <a:latin typeface="Times New Roman" panose="02020603050405020304"/>
                <a:ea typeface="Times New Roman" panose="02020603050405020304"/>
                <a:cs typeface="Times New Roman" panose="02020603050405020304"/>
                <a:sym typeface="Times New Roman" panose="02020603050405020304"/>
              </a:rPr>
              <a:t>Efficient stock price prediction using a self evolving recurrent neuro-fuzzy inference system optimized through a modified differential harmony search technique</a:t>
            </a:r>
            <a:r>
              <a:rPr lang="en-IN" altLang="en-GB" sz="1200" b="1" i="1">
                <a:latin typeface="Times New Roman" panose="02020603050405020304"/>
                <a:ea typeface="Times New Roman" panose="02020603050405020304"/>
                <a:cs typeface="Times New Roman" panose="02020603050405020304"/>
                <a:sym typeface="Times New Roman" panose="02020603050405020304"/>
              </a:rPr>
              <a:t>”</a:t>
            </a:r>
            <a:r>
              <a:rPr lang="en-GB" sz="1200" b="1" i="1">
                <a:latin typeface="Times New Roman" panose="02020603050405020304"/>
                <a:ea typeface="Times New Roman" panose="02020603050405020304"/>
                <a:cs typeface="Times New Roman" panose="02020603050405020304"/>
                <a:sym typeface="Times New Roman" panose="02020603050405020304"/>
              </a:rPr>
              <a:t> Expert Syst</a:t>
            </a:r>
            <a:r>
              <a:rPr lang="en-GB" sz="1200" b="1">
                <a:latin typeface="Times New Roman" panose="02020603050405020304"/>
                <a:ea typeface="Times New Roman" panose="02020603050405020304"/>
                <a:cs typeface="Times New Roman" panose="02020603050405020304"/>
                <a:sym typeface="Times New Roman" panose="02020603050405020304"/>
              </a:rPr>
              <a:t>.2016.</a:t>
            </a:r>
            <a:endParaRPr sz="1200" b="1">
              <a:latin typeface="Times New Roman" panose="02020603050405020304"/>
              <a:ea typeface="Times New Roman" panose="02020603050405020304"/>
              <a:cs typeface="Times New Roman" panose="02020603050405020304"/>
              <a:sym typeface="Times New Roman" panose="02020603050405020304"/>
            </a:endParaRPr>
          </a:p>
          <a:p>
            <a:pPr marL="355600" lvl="0" indent="-228600" algn="just" rtl="0">
              <a:lnSpc>
                <a:spcPct val="180000"/>
              </a:lnSpc>
              <a:spcBef>
                <a:spcPts val="0"/>
              </a:spcBef>
              <a:spcAft>
                <a:spcPts val="0"/>
              </a:spcAft>
              <a:buSzPts val="1600"/>
              <a:buFont typeface="Times New Roman" panose="02020603050405020304"/>
              <a:buAutoNum type="arabicPeriod"/>
            </a:pPr>
            <a:r>
              <a:rPr lang="en-GB" sz="1200" b="1">
                <a:latin typeface="Times New Roman" panose="02020603050405020304"/>
                <a:ea typeface="Times New Roman" panose="02020603050405020304"/>
                <a:cs typeface="Times New Roman" panose="02020603050405020304"/>
                <a:sym typeface="Times New Roman" panose="02020603050405020304"/>
              </a:rPr>
              <a:t>Bhattacharya, A. Konar, and P. Das, </a:t>
            </a:r>
            <a:r>
              <a:rPr lang="en-IN" altLang="en-GB" sz="1200" b="1">
                <a:latin typeface="Times New Roman" panose="02020603050405020304"/>
                <a:ea typeface="Times New Roman" panose="02020603050405020304"/>
                <a:cs typeface="Times New Roman" panose="02020603050405020304"/>
                <a:sym typeface="Times New Roman" panose="02020603050405020304"/>
              </a:rPr>
              <a:t>“</a:t>
            </a:r>
            <a:r>
              <a:rPr lang="en-GB" sz="1200" b="1" i="1">
                <a:latin typeface="Times New Roman" panose="02020603050405020304"/>
                <a:ea typeface="Times New Roman" panose="02020603050405020304"/>
                <a:cs typeface="Times New Roman" panose="02020603050405020304"/>
                <a:sym typeface="Times New Roman" panose="02020603050405020304"/>
              </a:rPr>
              <a:t>Secondary factor induced stock index time-series prediction using self-adaptive interval type-2 fuzzy sets</a:t>
            </a:r>
            <a:r>
              <a:rPr lang="en-IN" altLang="en-GB" sz="1200" b="1" i="1">
                <a:latin typeface="Times New Roman" panose="02020603050405020304"/>
                <a:ea typeface="Times New Roman" panose="02020603050405020304"/>
                <a:cs typeface="Times New Roman" panose="02020603050405020304"/>
                <a:sym typeface="Times New Roman" panose="02020603050405020304"/>
              </a:rPr>
              <a:t>” </a:t>
            </a:r>
            <a:r>
              <a:rPr lang="en-GB" sz="1200" b="1">
                <a:latin typeface="Times New Roman" panose="02020603050405020304"/>
                <a:ea typeface="Times New Roman" panose="02020603050405020304"/>
                <a:cs typeface="Times New Roman" panose="02020603050405020304"/>
                <a:sym typeface="Times New Roman" panose="02020603050405020304"/>
              </a:rPr>
              <a:t>,2016</a:t>
            </a:r>
            <a:endParaRPr lang="en-GB" sz="1200" b="1">
              <a:latin typeface="Times New Roman" panose="02020603050405020304"/>
              <a:ea typeface="Times New Roman" panose="02020603050405020304"/>
              <a:cs typeface="Times New Roman" panose="02020603050405020304"/>
              <a:sym typeface="Times New Roman" panose="02020603050405020304"/>
            </a:endParaRPr>
          </a:p>
          <a:p>
            <a:pPr marL="355600" lvl="0" indent="-228600" algn="just" rtl="0">
              <a:lnSpc>
                <a:spcPct val="180000"/>
              </a:lnSpc>
              <a:spcBef>
                <a:spcPts val="0"/>
              </a:spcBef>
              <a:spcAft>
                <a:spcPts val="0"/>
              </a:spcAft>
              <a:buSzPts val="1600"/>
              <a:buFont typeface="Times New Roman" panose="02020603050405020304"/>
              <a:buAutoNum type="arabicPeriod"/>
            </a:pPr>
            <a:r>
              <a:rPr lang="en-GB" sz="1200" b="1">
                <a:latin typeface="Times New Roman" panose="02020603050405020304"/>
                <a:ea typeface="Times New Roman" panose="02020603050405020304"/>
                <a:cs typeface="Times New Roman" panose="02020603050405020304"/>
                <a:sym typeface="Times New Roman" panose="02020603050405020304"/>
              </a:rPr>
              <a:t>J.-S. Chou, K.-H. Yang, J</a:t>
            </a:r>
            <a:r>
              <a:rPr lang="en-IN" altLang="en-GB" sz="1200" b="1">
                <a:latin typeface="Times New Roman" panose="02020603050405020304"/>
                <a:ea typeface="Times New Roman" panose="02020603050405020304"/>
                <a:cs typeface="Times New Roman" panose="02020603050405020304"/>
                <a:sym typeface="Times New Roman" panose="02020603050405020304"/>
              </a:rPr>
              <a:t>.</a:t>
            </a:r>
            <a:r>
              <a:rPr lang="en-GB" sz="1200" b="1">
                <a:latin typeface="Times New Roman" panose="02020603050405020304"/>
                <a:ea typeface="Times New Roman" panose="02020603050405020304"/>
                <a:cs typeface="Times New Roman" panose="02020603050405020304"/>
                <a:sym typeface="Times New Roman" panose="02020603050405020304"/>
              </a:rPr>
              <a:t> P. Pampang, and A.-D. Pham, </a:t>
            </a:r>
            <a:r>
              <a:rPr lang="en-IN" altLang="en-GB" sz="1200" b="1">
                <a:latin typeface="Times New Roman" panose="02020603050405020304"/>
                <a:ea typeface="Times New Roman" panose="02020603050405020304"/>
                <a:cs typeface="Times New Roman" panose="02020603050405020304"/>
                <a:sym typeface="Times New Roman" panose="02020603050405020304"/>
              </a:rPr>
              <a:t>“</a:t>
            </a:r>
            <a:r>
              <a:rPr lang="en-GB" sz="1200" b="1" i="1">
                <a:latin typeface="Times New Roman" panose="02020603050405020304"/>
                <a:ea typeface="Times New Roman" panose="02020603050405020304"/>
                <a:cs typeface="Times New Roman" panose="02020603050405020304"/>
                <a:sym typeface="Times New Roman" panose="02020603050405020304"/>
              </a:rPr>
              <a:t>Evolutionary metaheuristic intelligence to simulate tensile loads in reinforcement for geosynthetic-reinforced soil structures</a:t>
            </a:r>
            <a:r>
              <a:rPr lang="en-IN" altLang="en-GB" sz="1200" b="1" i="1">
                <a:latin typeface="Times New Roman" panose="02020603050405020304"/>
                <a:ea typeface="Times New Roman" panose="02020603050405020304"/>
                <a:cs typeface="Times New Roman" panose="02020603050405020304"/>
                <a:sym typeface="Times New Roman" panose="02020603050405020304"/>
              </a:rPr>
              <a:t>” </a:t>
            </a:r>
            <a:r>
              <a:rPr lang="en-GB" sz="1200" b="1" i="1">
                <a:latin typeface="Times New Roman" panose="02020603050405020304"/>
                <a:ea typeface="Times New Roman" panose="02020603050405020304"/>
                <a:cs typeface="Times New Roman" panose="02020603050405020304"/>
                <a:sym typeface="Times New Roman" panose="02020603050405020304"/>
              </a:rPr>
              <a:t>, Comput. Geotechnics</a:t>
            </a:r>
            <a:r>
              <a:rPr lang="en-GB" sz="1200" b="1">
                <a:latin typeface="Times New Roman" panose="02020603050405020304"/>
                <a:ea typeface="Times New Roman" panose="02020603050405020304"/>
                <a:cs typeface="Times New Roman" panose="02020603050405020304"/>
                <a:sym typeface="Times New Roman" panose="02020603050405020304"/>
              </a:rPr>
              <a:t>, 2015.</a:t>
            </a:r>
            <a:endParaRPr sz="1200" b="1">
              <a:latin typeface="Times New Roman" panose="02020603050405020304"/>
              <a:ea typeface="Times New Roman" panose="02020603050405020304"/>
              <a:cs typeface="Times New Roman" panose="02020603050405020304"/>
              <a:sym typeface="Times New Roman" panose="02020603050405020304"/>
            </a:endParaRPr>
          </a:p>
          <a:p>
            <a:pPr marL="355600" lvl="0" indent="-228600" algn="just" rtl="0">
              <a:lnSpc>
                <a:spcPct val="180000"/>
              </a:lnSpc>
              <a:spcBef>
                <a:spcPts val="0"/>
              </a:spcBef>
              <a:spcAft>
                <a:spcPts val="0"/>
              </a:spcAft>
              <a:buSzPts val="1600"/>
              <a:buFont typeface="Times New Roman" panose="02020603050405020304"/>
              <a:buAutoNum type="arabicPeriod"/>
            </a:pPr>
            <a:r>
              <a:rPr lang="en-GB" sz="1200" b="1">
                <a:latin typeface="Times New Roman" panose="02020603050405020304"/>
                <a:ea typeface="Times New Roman" panose="02020603050405020304"/>
                <a:cs typeface="Times New Roman" panose="02020603050405020304"/>
                <a:sym typeface="Times New Roman" panose="02020603050405020304"/>
              </a:rPr>
              <a:t>J.-S. Chou and A.-D. Pham, </a:t>
            </a:r>
            <a:r>
              <a:rPr lang="en-IN" altLang="en-GB" sz="1200" b="1">
                <a:latin typeface="Times New Roman" panose="02020603050405020304"/>
                <a:ea typeface="Times New Roman" panose="02020603050405020304"/>
                <a:cs typeface="Times New Roman" panose="02020603050405020304"/>
                <a:sym typeface="Times New Roman" panose="02020603050405020304"/>
              </a:rPr>
              <a:t>“</a:t>
            </a:r>
            <a:r>
              <a:rPr lang="en-GB" sz="1200" b="1" i="1">
                <a:latin typeface="Times New Roman" panose="02020603050405020304"/>
                <a:ea typeface="Times New Roman" panose="02020603050405020304"/>
                <a:cs typeface="Times New Roman" panose="02020603050405020304"/>
                <a:sym typeface="Times New Roman" panose="02020603050405020304"/>
              </a:rPr>
              <a:t>Smart artificial firefly colony algorithm based support vector regression for enhanced forecasting in civil engineering</a:t>
            </a:r>
            <a:r>
              <a:rPr lang="en-IN" altLang="en-GB" sz="1200" b="1" i="1">
                <a:latin typeface="Times New Roman" panose="02020603050405020304"/>
                <a:ea typeface="Times New Roman" panose="02020603050405020304"/>
                <a:cs typeface="Times New Roman" panose="02020603050405020304"/>
                <a:sym typeface="Times New Roman" panose="02020603050405020304"/>
              </a:rPr>
              <a:t>”</a:t>
            </a:r>
            <a:r>
              <a:rPr lang="en-GB" sz="1200" b="1">
                <a:latin typeface="Times New Roman" panose="02020603050405020304"/>
                <a:ea typeface="Times New Roman" panose="02020603050405020304"/>
                <a:cs typeface="Times New Roman" panose="02020603050405020304"/>
                <a:sym typeface="Times New Roman" panose="02020603050405020304"/>
              </a:rPr>
              <a:t>, Comput.-Aided Civil Infrastructure Eng, 2015.</a:t>
            </a:r>
            <a:endParaRPr sz="1200" b="1">
              <a:latin typeface="Times New Roman" panose="02020603050405020304"/>
              <a:ea typeface="Times New Roman" panose="02020603050405020304"/>
              <a:cs typeface="Times New Roman" panose="02020603050405020304"/>
              <a:sym typeface="Times New Roman" panose="02020603050405020304"/>
            </a:endParaRPr>
          </a:p>
          <a:p>
            <a:pPr marL="355600" lvl="0" indent="-228600" algn="just" rtl="0">
              <a:lnSpc>
                <a:spcPct val="180000"/>
              </a:lnSpc>
              <a:spcBef>
                <a:spcPts val="0"/>
              </a:spcBef>
              <a:spcAft>
                <a:spcPts val="0"/>
              </a:spcAft>
              <a:buSzPts val="1600"/>
              <a:buFont typeface="Times New Roman" panose="02020603050405020304"/>
              <a:buAutoNum type="arabicPeriod"/>
            </a:pPr>
            <a:r>
              <a:rPr lang="en-GB" sz="1200" b="1">
                <a:latin typeface="Times New Roman" panose="02020603050405020304"/>
                <a:ea typeface="Times New Roman" panose="02020603050405020304"/>
                <a:cs typeface="Times New Roman" panose="02020603050405020304"/>
                <a:sym typeface="Times New Roman" panose="02020603050405020304"/>
              </a:rPr>
              <a:t>D. Saini, A. Saxena, and R. C. Bansal, </a:t>
            </a:r>
            <a:r>
              <a:rPr lang="en-IN" altLang="en-GB" sz="1200" b="1">
                <a:latin typeface="Times New Roman" panose="02020603050405020304"/>
                <a:ea typeface="Times New Roman" panose="02020603050405020304"/>
                <a:cs typeface="Times New Roman" panose="02020603050405020304"/>
                <a:sym typeface="Times New Roman" panose="02020603050405020304"/>
              </a:rPr>
              <a:t>“</a:t>
            </a:r>
            <a:r>
              <a:rPr lang="en-GB" sz="1200" b="1" i="1">
                <a:latin typeface="Times New Roman" panose="02020603050405020304"/>
                <a:ea typeface="Times New Roman" panose="02020603050405020304"/>
                <a:cs typeface="Times New Roman" panose="02020603050405020304"/>
                <a:sym typeface="Times New Roman" panose="02020603050405020304"/>
              </a:rPr>
              <a:t>Electricity price forecasting by linear regression and SVM</a:t>
            </a:r>
            <a:r>
              <a:rPr lang="en-IN" altLang="en-GB" sz="1200" b="1" i="1">
                <a:latin typeface="Times New Roman" panose="02020603050405020304"/>
                <a:ea typeface="Times New Roman" panose="02020603050405020304"/>
                <a:cs typeface="Times New Roman" panose="02020603050405020304"/>
                <a:sym typeface="Times New Roman" panose="02020603050405020304"/>
              </a:rPr>
              <a:t>”</a:t>
            </a:r>
            <a:r>
              <a:rPr lang="en-GB" sz="1200" b="1" i="1">
                <a:latin typeface="Times New Roman" panose="02020603050405020304"/>
                <a:ea typeface="Times New Roman" panose="02020603050405020304"/>
                <a:cs typeface="Times New Roman" panose="02020603050405020304"/>
                <a:sym typeface="Times New Roman" panose="02020603050405020304"/>
              </a:rPr>
              <a:t>,</a:t>
            </a:r>
            <a:r>
              <a:rPr lang="en-GB" sz="1200" b="1">
                <a:latin typeface="Times New Roman" panose="02020603050405020304"/>
                <a:ea typeface="Times New Roman" panose="02020603050405020304"/>
                <a:cs typeface="Times New Roman" panose="02020603050405020304"/>
                <a:sym typeface="Times New Roman" panose="02020603050405020304"/>
              </a:rPr>
              <a:t> in Proc. Int. Conf. Recent Adv. Innov. Eng, 2016.</a:t>
            </a:r>
            <a:endParaRPr sz="1200" b="1">
              <a:latin typeface="Times New Roman" panose="02020603050405020304"/>
              <a:ea typeface="Times New Roman" panose="02020603050405020304"/>
              <a:cs typeface="Times New Roman" panose="02020603050405020304"/>
              <a:sym typeface="Times New Roman" panose="02020603050405020304"/>
            </a:endParaRPr>
          </a:p>
          <a:p>
            <a:pPr marL="355600" lvl="0" indent="-228600" algn="just" rtl="0">
              <a:lnSpc>
                <a:spcPct val="180000"/>
              </a:lnSpc>
              <a:spcBef>
                <a:spcPts val="0"/>
              </a:spcBef>
              <a:spcAft>
                <a:spcPts val="0"/>
              </a:spcAft>
              <a:buSzPts val="1600"/>
              <a:buFont typeface="Times New Roman" panose="02020603050405020304"/>
              <a:buAutoNum type="arabicPeriod"/>
            </a:pPr>
            <a:r>
              <a:rPr lang="en-GB" sz="1200" b="1">
                <a:latin typeface="Times New Roman" panose="02020603050405020304"/>
                <a:ea typeface="Times New Roman" panose="02020603050405020304"/>
                <a:cs typeface="Times New Roman" panose="02020603050405020304"/>
                <a:sym typeface="Times New Roman" panose="02020603050405020304"/>
              </a:rPr>
              <a:t>J. Wang, R. Hou, C. Wang, and L. Shen, </a:t>
            </a:r>
            <a:r>
              <a:rPr lang="en-IN" altLang="en-GB" sz="1200" b="1">
                <a:latin typeface="Times New Roman" panose="02020603050405020304"/>
                <a:ea typeface="Times New Roman" panose="02020603050405020304"/>
                <a:cs typeface="Times New Roman" panose="02020603050405020304"/>
                <a:sym typeface="Times New Roman" panose="02020603050405020304"/>
              </a:rPr>
              <a:t>“</a:t>
            </a:r>
            <a:r>
              <a:rPr lang="en-GB" sz="1200" b="1" i="1">
                <a:latin typeface="Times New Roman" panose="02020603050405020304"/>
                <a:ea typeface="Times New Roman" panose="02020603050405020304"/>
                <a:cs typeface="Times New Roman" panose="02020603050405020304"/>
                <a:sym typeface="Times New Roman" panose="02020603050405020304"/>
              </a:rPr>
              <a:t>Improved v-support vector regression model based on variable selection and brain storm optimization for stock price forecasting</a:t>
            </a:r>
            <a:r>
              <a:rPr lang="en-IN" altLang="en-GB" sz="1200" b="1" i="1">
                <a:latin typeface="Times New Roman" panose="02020603050405020304"/>
                <a:ea typeface="Times New Roman" panose="02020603050405020304"/>
                <a:cs typeface="Times New Roman" panose="02020603050405020304"/>
                <a:sym typeface="Times New Roman" panose="02020603050405020304"/>
              </a:rPr>
              <a:t>”</a:t>
            </a:r>
            <a:r>
              <a:rPr lang="en-GB" sz="1200" b="1" i="1">
                <a:latin typeface="Times New Roman" panose="02020603050405020304"/>
                <a:ea typeface="Times New Roman" panose="02020603050405020304"/>
                <a:cs typeface="Times New Roman" panose="02020603050405020304"/>
                <a:sym typeface="Times New Roman" panose="02020603050405020304"/>
              </a:rPr>
              <a:t>,</a:t>
            </a:r>
            <a:r>
              <a:rPr lang="en-GB" sz="1200" b="1">
                <a:latin typeface="Times New Roman" panose="02020603050405020304"/>
                <a:ea typeface="Times New Roman" panose="02020603050405020304"/>
                <a:cs typeface="Times New Roman" panose="02020603050405020304"/>
                <a:sym typeface="Times New Roman" panose="02020603050405020304"/>
              </a:rPr>
              <a:t> Appl. Soft Comput, 2016.</a:t>
            </a:r>
            <a:endParaRPr lang="en-GB" sz="1200" b="1">
              <a:latin typeface="Times New Roman" panose="02020603050405020304"/>
              <a:ea typeface="Times New Roman" panose="02020603050405020304"/>
              <a:cs typeface="Times New Roman" panose="02020603050405020304"/>
              <a:sym typeface="Times New Roman" panose="02020603050405020304"/>
            </a:endParaRPr>
          </a:p>
          <a:p>
            <a:pPr marL="355600" lvl="0" indent="-228600" algn="just" rtl="0">
              <a:lnSpc>
                <a:spcPct val="180000"/>
              </a:lnSpc>
              <a:spcBef>
                <a:spcPts val="0"/>
              </a:spcBef>
              <a:spcAft>
                <a:spcPts val="0"/>
              </a:spcAft>
              <a:buSzPts val="1600"/>
              <a:buFont typeface="Times New Roman" panose="02020603050405020304"/>
              <a:buAutoNum type="arabicPeriod"/>
            </a:pPr>
            <a:endParaRPr sz="1000" b="1">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spcBef>
                <a:spcPts val="1600"/>
              </a:spcBef>
              <a:spcAft>
                <a:spcPts val="1600"/>
              </a:spcAft>
              <a:buAutoNum type="arabicPeriod"/>
            </a:pPr>
            <a:endParaRPr sz="1000">
              <a:latin typeface="Times New Roman" panose="02020603050405020304"/>
              <a:ea typeface="Times New Roman" panose="02020603050405020304"/>
              <a:cs typeface="Times New Roman" panose="02020603050405020304"/>
              <a:sym typeface="Times New Roman" panose="02020603050405020304"/>
            </a:endParaRPr>
          </a:p>
          <a:p>
            <a:pPr marL="355600" lvl="0" indent="-228600" algn="just" rtl="0">
              <a:lnSpc>
                <a:spcPct val="180000"/>
              </a:lnSpc>
              <a:spcBef>
                <a:spcPts val="0"/>
              </a:spcBef>
              <a:spcAft>
                <a:spcPts val="0"/>
              </a:spcAft>
              <a:buSzPts val="1600"/>
              <a:buFont typeface="Times New Roman" panose="02020603050405020304"/>
              <a:buAutoNum type="arabicPeriod"/>
            </a:pPr>
            <a:endParaRPr sz="10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9610" y="6985"/>
            <a:ext cx="8520600" cy="62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latin typeface="Times New Roman" panose="02020603050405020304"/>
                <a:ea typeface="Times New Roman" panose="02020603050405020304"/>
                <a:cs typeface="Times New Roman" panose="02020603050405020304"/>
                <a:sym typeface="Times New Roman" panose="02020603050405020304"/>
              </a:rPr>
              <a:t>INTRODUCTION</a:t>
            </a:r>
            <a:endParaRPr sz="2400" b="1">
              <a:latin typeface="Times New Roman" panose="02020603050405020304"/>
              <a:ea typeface="Times New Roman" panose="02020603050405020304"/>
              <a:cs typeface="Times New Roman" panose="02020603050405020304"/>
              <a:sym typeface="Times New Roman" panose="02020603050405020304"/>
            </a:endParaRPr>
          </a:p>
        </p:txBody>
      </p:sp>
      <p:sp>
        <p:nvSpPr>
          <p:cNvPr id="92" name="Google Shape;92;p14"/>
          <p:cNvSpPr txBox="1"/>
          <p:nvPr>
            <p:ph type="body" idx="1"/>
          </p:nvPr>
        </p:nvSpPr>
        <p:spPr>
          <a:xfrm>
            <a:off x="48810" y="509150"/>
            <a:ext cx="8520600" cy="3437400"/>
          </a:xfrm>
          <a:prstGeom prst="rect">
            <a:avLst/>
          </a:prstGeom>
        </p:spPr>
        <p:txBody>
          <a:bodyPr spcFirstLastPara="1" wrap="square" lIns="91425" tIns="91425" rIns="91425" bIns="91425" anchor="t" anchorCtr="0">
            <a:noAutofit/>
          </a:bodyPr>
          <a:lstStyle/>
          <a:p>
            <a:pPr marL="469900" lvl="0" algn="l" rtl="0">
              <a:lnSpc>
                <a:spcPct val="150000"/>
              </a:lnSpc>
              <a:spcBef>
                <a:spcPts val="0"/>
              </a:spcBef>
              <a:spcAft>
                <a:spcPts val="0"/>
              </a:spcAft>
              <a:buSzPts val="1600"/>
              <a:buAutoNum type="arabicPeriod"/>
            </a:pPr>
            <a:r>
              <a:rPr lang="en-GB" b="1">
                <a:latin typeface="Times New Roman" panose="02020603050405020304"/>
                <a:ea typeface="Times New Roman" panose="02020603050405020304"/>
                <a:cs typeface="Times New Roman" panose="02020603050405020304"/>
                <a:sym typeface="Times New Roman" panose="02020603050405020304"/>
              </a:rPr>
              <a:t>Financial markets are highly volatile and generate huge amounts of data daily.</a:t>
            </a:r>
            <a:endParaRPr b="1">
              <a:latin typeface="Times New Roman" panose="02020603050405020304"/>
              <a:ea typeface="Times New Roman" panose="02020603050405020304"/>
              <a:cs typeface="Times New Roman" panose="02020603050405020304"/>
              <a:sym typeface="Times New Roman" panose="02020603050405020304"/>
            </a:endParaRPr>
          </a:p>
          <a:p>
            <a:pPr marL="469900" lvl="0" algn="l" rtl="0">
              <a:lnSpc>
                <a:spcPct val="150000"/>
              </a:lnSpc>
              <a:spcBef>
                <a:spcPts val="0"/>
              </a:spcBef>
              <a:spcAft>
                <a:spcPts val="0"/>
              </a:spcAft>
              <a:buSzPts val="1600"/>
              <a:buAutoNum type="arabicPeriod"/>
            </a:pPr>
            <a:r>
              <a:rPr lang="en-GB" b="1">
                <a:latin typeface="Times New Roman" panose="02020603050405020304"/>
                <a:ea typeface="Times New Roman" panose="02020603050405020304"/>
                <a:cs typeface="Times New Roman" panose="02020603050405020304"/>
                <a:sym typeface="Times New Roman" panose="02020603050405020304"/>
              </a:rPr>
              <a:t>It is the most popular financial market instrument and its value changes quickly.</a:t>
            </a:r>
            <a:endParaRPr b="1">
              <a:latin typeface="Times New Roman" panose="02020603050405020304"/>
              <a:ea typeface="Times New Roman" panose="02020603050405020304"/>
              <a:cs typeface="Times New Roman" panose="02020603050405020304"/>
              <a:sym typeface="Times New Roman" panose="02020603050405020304"/>
            </a:endParaRPr>
          </a:p>
          <a:p>
            <a:pPr marL="469900" lvl="0" algn="l" rtl="0">
              <a:lnSpc>
                <a:spcPct val="150000"/>
              </a:lnSpc>
              <a:spcBef>
                <a:spcPts val="0"/>
              </a:spcBef>
              <a:spcAft>
                <a:spcPts val="0"/>
              </a:spcAft>
              <a:buSzPts val="1600"/>
              <a:buAutoNum type="arabicPeriod"/>
            </a:pPr>
            <a:r>
              <a:rPr lang="en-GB" b="1">
                <a:latin typeface="Times New Roman" panose="02020603050405020304"/>
                <a:ea typeface="Times New Roman" panose="02020603050405020304"/>
                <a:cs typeface="Times New Roman" panose="02020603050405020304"/>
                <a:sym typeface="Times New Roman" panose="02020603050405020304"/>
              </a:rPr>
              <a:t>Stock prices are predicted to determine the future value of companies stock or other financial instruments that are marketed on financial exchanges.</a:t>
            </a:r>
            <a:endParaRPr b="1">
              <a:latin typeface="Times New Roman" panose="02020603050405020304"/>
              <a:ea typeface="Times New Roman" panose="02020603050405020304"/>
              <a:cs typeface="Times New Roman" panose="02020603050405020304"/>
              <a:sym typeface="Times New Roman" panose="02020603050405020304"/>
            </a:endParaRPr>
          </a:p>
          <a:p>
            <a:pPr marL="469900" lvl="0" algn="l" rtl="0">
              <a:lnSpc>
                <a:spcPct val="150000"/>
              </a:lnSpc>
              <a:spcBef>
                <a:spcPts val="0"/>
              </a:spcBef>
              <a:spcAft>
                <a:spcPts val="0"/>
              </a:spcAft>
              <a:buSzPts val="1600"/>
              <a:buAutoNum type="arabicPeriod"/>
            </a:pPr>
            <a:r>
              <a:rPr lang="en-GB" b="1">
                <a:latin typeface="Times New Roman" panose="02020603050405020304"/>
                <a:ea typeface="Times New Roman" panose="02020603050405020304"/>
                <a:cs typeface="Times New Roman" panose="02020603050405020304"/>
                <a:sym typeface="Times New Roman" panose="02020603050405020304"/>
              </a:rPr>
              <a:t>However the stock market is influenced by many factors such as political events economic Conditions and traders  expectation.</a:t>
            </a:r>
            <a:endParaRPr b="1">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9285" y="2963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panose="020B0604020202020204"/>
              <a:buNone/>
            </a:pPr>
            <a:r>
              <a:rPr lang="en-GB" sz="2400" b="1">
                <a:latin typeface="Times New Roman" panose="02020603050405020304"/>
                <a:ea typeface="Times New Roman" panose="02020603050405020304"/>
                <a:cs typeface="Times New Roman" panose="02020603050405020304"/>
                <a:sym typeface="Times New Roman" panose="02020603050405020304"/>
              </a:rPr>
              <a:t>OBJECTIVES</a:t>
            </a:r>
            <a:endParaRPr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p>
        </p:txBody>
      </p:sp>
      <p:sp>
        <p:nvSpPr>
          <p:cNvPr id="98" name="Google Shape;98;p15"/>
          <p:cNvSpPr txBox="1"/>
          <p:nvPr>
            <p:ph type="body" idx="1"/>
          </p:nvPr>
        </p:nvSpPr>
        <p:spPr>
          <a:xfrm>
            <a:off x="39370" y="403860"/>
            <a:ext cx="8520430" cy="417703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Font typeface="Times New Roman" panose="02020603050405020304"/>
              <a:buAutoNum type="arabicPeriod"/>
            </a:pPr>
            <a:r>
              <a:rPr lang="en-GB" b="1">
                <a:latin typeface="Times New Roman" panose="02020603050405020304"/>
                <a:ea typeface="Times New Roman" panose="02020603050405020304"/>
                <a:cs typeface="Times New Roman" panose="02020603050405020304"/>
                <a:sym typeface="Times New Roman" panose="02020603050405020304"/>
              </a:rPr>
              <a:t>The main objective of this project is to achieving the best accuracy in predicting the stock prices</a:t>
            </a:r>
            <a:endParaRPr b="1">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50000"/>
              </a:lnSpc>
              <a:spcBef>
                <a:spcPts val="0"/>
              </a:spcBef>
              <a:spcAft>
                <a:spcPts val="0"/>
              </a:spcAft>
              <a:buSzPts val="1800"/>
              <a:buFont typeface="Times New Roman" panose="02020603050405020304"/>
              <a:buAutoNum type="arabicPeriod"/>
            </a:pPr>
            <a:r>
              <a:rPr lang="en-GB" b="1">
                <a:latin typeface="Times New Roman" panose="02020603050405020304"/>
                <a:ea typeface="Times New Roman" panose="02020603050405020304"/>
                <a:cs typeface="Times New Roman" panose="02020603050405020304"/>
                <a:sym typeface="Times New Roman" panose="02020603050405020304"/>
              </a:rPr>
              <a:t>Predicting the stock market involves predicting the closing prices of a company’s Stock for any given number of days ahead.</a:t>
            </a:r>
            <a:endParaRPr b="1">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50000"/>
              </a:lnSpc>
              <a:spcBef>
                <a:spcPts val="0"/>
              </a:spcBef>
              <a:spcAft>
                <a:spcPts val="0"/>
              </a:spcAft>
              <a:buSzPts val="1800"/>
              <a:buFont typeface="Times New Roman" panose="02020603050405020304"/>
              <a:buAutoNum type="arabicPeriod"/>
            </a:pPr>
            <a:r>
              <a:rPr lang="en-IN" b="1">
                <a:latin typeface="Times New Roman" panose="02020603050405020304"/>
                <a:ea typeface="Times New Roman" panose="02020603050405020304"/>
                <a:cs typeface="Times New Roman" panose="02020603050405020304"/>
                <a:sym typeface="Times New Roman" panose="02020603050405020304"/>
              </a:rPr>
              <a:t>There are lot of available applications to predict the future stock values.But their prediction accuracy is the question. </a:t>
            </a:r>
            <a:endParaRPr lang="en-IN" b="1">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50000"/>
              </a:lnSpc>
              <a:spcBef>
                <a:spcPts val="0"/>
              </a:spcBef>
              <a:spcAft>
                <a:spcPts val="0"/>
              </a:spcAft>
              <a:buSzPts val="1800"/>
              <a:buFont typeface="Times New Roman" panose="02020603050405020304"/>
              <a:buAutoNum type="arabicPeriod"/>
            </a:pPr>
            <a:r>
              <a:rPr lang="en-IN" b="1">
                <a:latin typeface="Times New Roman" panose="02020603050405020304"/>
                <a:ea typeface="Times New Roman" panose="02020603050405020304"/>
                <a:cs typeface="Times New Roman" panose="02020603050405020304"/>
                <a:sym typeface="Times New Roman" panose="02020603050405020304"/>
              </a:rPr>
              <a:t>Here we are going to follow a new approach which can give the best accuracy.</a:t>
            </a:r>
            <a:endParaRPr lang="en-IN" b="1">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50000"/>
              </a:lnSpc>
              <a:spcBef>
                <a:spcPts val="0"/>
              </a:spcBef>
              <a:spcAft>
                <a:spcPts val="0"/>
              </a:spcAft>
              <a:buSzPts val="1800"/>
              <a:buFont typeface="Times New Roman" panose="02020603050405020304"/>
              <a:buAutoNum type="arabicPeriod"/>
            </a:pPr>
            <a:r>
              <a:rPr lang="en-IN" b="1">
                <a:latin typeface="Times New Roman" panose="02020603050405020304"/>
                <a:ea typeface="Times New Roman" panose="02020603050405020304"/>
                <a:cs typeface="Times New Roman" panose="02020603050405020304"/>
                <a:sym typeface="Times New Roman" panose="02020603050405020304"/>
              </a:rPr>
              <a:t>Our System will automatically fetch a real time stock data through online.</a:t>
            </a:r>
            <a:endParaRPr lang="en-IN" b="1">
              <a:latin typeface="Times New Roman" panose="02020603050405020304"/>
              <a:ea typeface="Times New Roman" panose="02020603050405020304"/>
              <a:cs typeface="Times New Roman" panose="02020603050405020304"/>
              <a:sym typeface="Times New Roman" panose="02020603050405020304"/>
            </a:endParaRPr>
          </a:p>
          <a:p>
            <a:pPr marL="114300" lvl="0" indent="0" algn="l" rtl="0">
              <a:lnSpc>
                <a:spcPct val="150000"/>
              </a:lnSpc>
              <a:spcBef>
                <a:spcPts val="0"/>
              </a:spcBef>
              <a:spcAft>
                <a:spcPts val="0"/>
              </a:spcAft>
              <a:buSzPts val="1800"/>
              <a:buFont typeface="Times New Roman" panose="02020603050405020304"/>
              <a:buNone/>
            </a:pPr>
            <a:endParaRPr lang="en-IN" b="1">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9525" y="-53340"/>
            <a:ext cx="8520430" cy="504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latin typeface="Times New Roman" panose="02020603050405020304"/>
                <a:ea typeface="Times New Roman" panose="02020603050405020304"/>
                <a:cs typeface="Times New Roman" panose="02020603050405020304"/>
                <a:sym typeface="Times New Roman" panose="02020603050405020304"/>
              </a:rPr>
              <a:t>LITERATURE SURVEY</a:t>
            </a:r>
            <a:endParaRPr sz="2400" b="1">
              <a:latin typeface="Times New Roman" panose="02020603050405020304"/>
              <a:ea typeface="Times New Roman" panose="02020603050405020304"/>
              <a:cs typeface="Times New Roman" panose="02020603050405020304"/>
              <a:sym typeface="Times New Roman" panose="02020603050405020304"/>
            </a:endParaRPr>
          </a:p>
        </p:txBody>
      </p:sp>
      <p:sp>
        <p:nvSpPr>
          <p:cNvPr id="104" name="Google Shape;104;p16"/>
          <p:cNvSpPr txBox="1"/>
          <p:nvPr>
            <p:ph type="body" idx="1"/>
          </p:nvPr>
        </p:nvSpPr>
        <p:spPr>
          <a:xfrm>
            <a:off x="221900" y="846400"/>
            <a:ext cx="8520600" cy="420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a:t> </a:t>
            </a:r>
            <a:endParaRPr lang="en-IN"/>
          </a:p>
        </p:txBody>
      </p:sp>
      <p:graphicFrame>
        <p:nvGraphicFramePr>
          <p:cNvPr id="105" name="Google Shape;105;p16"/>
          <p:cNvGraphicFramePr/>
          <p:nvPr/>
        </p:nvGraphicFramePr>
        <p:xfrm>
          <a:off x="75565" y="451485"/>
          <a:ext cx="8028940" cy="3801110"/>
        </p:xfrm>
        <a:graphic>
          <a:graphicData uri="http://schemas.openxmlformats.org/drawingml/2006/table">
            <a:tbl>
              <a:tblPr>
                <a:noFill/>
                <a:tableStyleId>{21DCDA77-1DC4-4123-A6E0-BEB09381C84F}</a:tableStyleId>
              </a:tblPr>
              <a:tblGrid>
                <a:gridCol w="2007235"/>
                <a:gridCol w="2020570"/>
                <a:gridCol w="922020"/>
                <a:gridCol w="3079115"/>
              </a:tblGrid>
              <a:tr h="379730">
                <a:tc>
                  <a:txBody>
                    <a:bodyPr>
                      <a:spAutoFit/>
                    </a:bodyPr>
                    <a:lstStyle/>
                    <a:p>
                      <a:pPr marL="0" lvl="0" indent="0" algn="l" rtl="0">
                        <a:spcBef>
                          <a:spcPts val="0"/>
                        </a:spcBef>
                        <a:spcAft>
                          <a:spcPts val="0"/>
                        </a:spcAft>
                        <a:buNone/>
                      </a:pPr>
                      <a:r>
                        <a:rPr lang="en-GB"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t>TITLE</a:t>
                      </a:r>
                      <a:endParaRPr sz="18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spAutoFit/>
                    </a:bodyPr>
                    <a:lstStyle/>
                    <a:p>
                      <a:pPr marL="0" lvl="0" indent="0" algn="l" rtl="0">
                        <a:spcBef>
                          <a:spcPts val="0"/>
                        </a:spcBef>
                        <a:spcAft>
                          <a:spcPts val="0"/>
                        </a:spcAft>
                        <a:buNone/>
                      </a:pPr>
                      <a:r>
                        <a:rPr lang="en-GB"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t>AUTHOR</a:t>
                      </a:r>
                      <a:endParaRPr sz="18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spAutoFit/>
                    </a:bodyPr>
                    <a:lstStyle/>
                    <a:p>
                      <a:pPr marL="0" lvl="0" indent="0" algn="l" rtl="0">
                        <a:spcBef>
                          <a:spcPts val="0"/>
                        </a:spcBef>
                        <a:spcAft>
                          <a:spcPts val="0"/>
                        </a:spcAft>
                        <a:buNone/>
                      </a:pPr>
                      <a:r>
                        <a:rPr lang="en-GB"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t>YEAR</a:t>
                      </a:r>
                      <a:endParaRPr sz="18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spAutoFit/>
                    </a:bodyPr>
                    <a:lstStyle/>
                    <a:p>
                      <a:pPr marL="0" lvl="0" indent="0" algn="l" rtl="0">
                        <a:spcBef>
                          <a:spcPts val="0"/>
                        </a:spcBef>
                        <a:spcAft>
                          <a:spcPts val="0"/>
                        </a:spcAft>
                        <a:buNone/>
                      </a:pPr>
                      <a:r>
                        <a:rPr lang="en-GB"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t>DESCRIPTION</a:t>
                      </a:r>
                      <a:endParaRPr sz="18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r>
              <a:tr h="678815">
                <a:tc>
                  <a:txBody>
                    <a:bodyPr>
                      <a:spAutoFit/>
                    </a:bodyPr>
                    <a:lstStyle/>
                    <a:p>
                      <a:pPr marL="0" lvl="0" indent="0" algn="l" rtl="0">
                        <a:spcBef>
                          <a:spcPts val="0"/>
                        </a:spcBef>
                        <a:spcAft>
                          <a:spcPts val="0"/>
                        </a:spcAft>
                        <a:buNone/>
                      </a:pPr>
                      <a:r>
                        <a:rPr lang="en-GB" sz="900" b="1">
                          <a:latin typeface="Times New Roman" panose="02020603050405020304"/>
                          <a:ea typeface="Times New Roman" panose="02020603050405020304"/>
                          <a:cs typeface="Times New Roman" panose="02020603050405020304"/>
                          <a:sym typeface="Times New Roman" panose="02020603050405020304"/>
                        </a:rPr>
                        <a:t>Nature-inspired metaheuristic optimization in least squares support vector regression for obtaining bridge scour information</a:t>
                      </a:r>
                      <a:endParaRPr sz="900" b="1">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spAutoFit/>
                    </a:bodyPr>
                    <a:lstStyle/>
                    <a:p>
                      <a:pPr marL="0" lvl="0" indent="0" algn="l" rtl="0">
                        <a:spcBef>
                          <a:spcPts val="0"/>
                        </a:spcBef>
                        <a:spcAft>
                          <a:spcPts val="0"/>
                        </a:spcAft>
                        <a:buNone/>
                      </a:pPr>
                      <a:r>
                        <a:rPr lang="en-GB" sz="900" b="1">
                          <a:latin typeface="Times New Roman" panose="02020603050405020304"/>
                          <a:ea typeface="Times New Roman" panose="02020603050405020304"/>
                          <a:cs typeface="Times New Roman" panose="02020603050405020304"/>
                          <a:sym typeface="Times New Roman" panose="02020603050405020304"/>
                        </a:rPr>
                        <a:t>J.-S. Chou, A.-D. Pham</a:t>
                      </a:r>
                      <a:endParaRPr sz="900" b="1">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lnB w="9525" cap="flat" cmpd="sng">
                      <a:solidFill>
                        <a:schemeClr val="lt2"/>
                      </a:solidFill>
                      <a:prstDash val="solid"/>
                      <a:round/>
                      <a:headEnd type="none" w="sm" len="sm"/>
                      <a:tailEnd type="none" w="sm" len="sm"/>
                    </a:lnB>
                  </a:tcPr>
                </a:tc>
                <a:tc>
                  <a:txBody>
                    <a:bodyPr>
                      <a:spAutoFit/>
                    </a:bodyPr>
                    <a:lstStyle/>
                    <a:p>
                      <a:pPr marL="0" lvl="0" indent="0" algn="l" rtl="0">
                        <a:spcBef>
                          <a:spcPts val="0"/>
                        </a:spcBef>
                        <a:spcAft>
                          <a:spcPts val="0"/>
                        </a:spcAft>
                        <a:buNone/>
                      </a:pPr>
                      <a:r>
                        <a:rPr lang="en-GB" sz="900" b="1">
                          <a:latin typeface="Times New Roman" panose="02020603050405020304"/>
                          <a:ea typeface="Times New Roman" panose="02020603050405020304"/>
                          <a:cs typeface="Times New Roman" panose="02020603050405020304"/>
                          <a:sym typeface="Times New Roman" panose="02020603050405020304"/>
                        </a:rPr>
                        <a:t>2017</a:t>
                      </a:r>
                      <a:endParaRPr sz="900" b="1">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spAutoFit/>
                    </a:bodyPr>
                    <a:lstStyle/>
                    <a:p>
                      <a:pPr marL="0" lvl="0" indent="0" algn="just" rtl="0">
                        <a:lnSpc>
                          <a:spcPct val="115000"/>
                        </a:lnSpc>
                        <a:spcBef>
                          <a:spcPts val="0"/>
                        </a:spcBef>
                        <a:spcAft>
                          <a:spcPts val="0"/>
                        </a:spcAft>
                        <a:buClr>
                          <a:srgbClr val="000000"/>
                        </a:buClr>
                        <a:buSzPts val="1100"/>
                        <a:buFont typeface="Arial" panose="020B0604020202020204"/>
                        <a:buNone/>
                      </a:pPr>
                      <a:r>
                        <a:rPr lang="en-GB" sz="900" b="1">
                          <a:latin typeface="Times New Roman" panose="02020603050405020304"/>
                          <a:ea typeface="Times New Roman" panose="02020603050405020304"/>
                          <a:cs typeface="Times New Roman" panose="02020603050405020304"/>
                          <a:sym typeface="Times New Roman" panose="02020603050405020304"/>
                        </a:rPr>
                        <a:t>This article puts forward a revised reliability analy-</a:t>
                      </a:r>
                      <a:endParaRPr sz="900" b="1">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Clr>
                          <a:srgbClr val="000000"/>
                        </a:buClr>
                        <a:buSzPts val="1100"/>
                        <a:buFont typeface="Arial" panose="020B0604020202020204"/>
                        <a:buNone/>
                      </a:pPr>
                      <a:r>
                        <a:rPr lang="en-GB" sz="900" b="1">
                          <a:latin typeface="Times New Roman" panose="02020603050405020304"/>
                          <a:ea typeface="Times New Roman" panose="02020603050405020304"/>
                          <a:cs typeface="Times New Roman" panose="02020603050405020304"/>
                          <a:sym typeface="Times New Roman" panose="02020603050405020304"/>
                        </a:rPr>
                        <a:t>sis based on SVM, namely LSSVR-MCS method</a:t>
                      </a:r>
                      <a:endParaRPr b="1">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r>
              <a:tr h="864870">
                <a:tc>
                  <a:txBody>
                    <a:bodyPr>
                      <a:spAutoFit/>
                    </a:bodyPr>
                    <a:lstStyle/>
                    <a:p>
                      <a:pPr marL="0" lvl="0" indent="0" algn="l" rtl="0">
                        <a:spcBef>
                          <a:spcPts val="0"/>
                        </a:spcBef>
                        <a:spcAft>
                          <a:spcPts val="0"/>
                        </a:spcAft>
                        <a:buNone/>
                      </a:pPr>
                      <a:r>
                        <a:rPr lang="en-GB" sz="900" b="1">
                          <a:latin typeface="Times New Roman" panose="02020603050405020304"/>
                          <a:ea typeface="Times New Roman" panose="02020603050405020304"/>
                          <a:cs typeface="Times New Roman" panose="02020603050405020304"/>
                          <a:sym typeface="Times New Roman" panose="02020603050405020304"/>
                        </a:rPr>
                        <a:t>Hybrid nonlinear adaptive scheme for stock market prediction using feedback FLANN and factor analysis</a:t>
                      </a:r>
                      <a:endParaRPr sz="900" b="1">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lnR w="9525" cap="flat" cmpd="sng">
                      <a:solidFill>
                        <a:schemeClr val="lt2"/>
                      </a:solidFill>
                      <a:prstDash val="solid"/>
                      <a:round/>
                      <a:headEnd type="none" w="sm" len="sm"/>
                      <a:tailEnd type="none" w="sm" len="sm"/>
                    </a:lnR>
                  </a:tcPr>
                </a:tc>
                <a:tc>
                  <a:txBody>
                    <a:bodyPr>
                      <a:spAutoFit/>
                    </a:bodyPr>
                    <a:lstStyle/>
                    <a:p>
                      <a:pPr marL="0" lvl="0" indent="0" algn="l" rtl="0">
                        <a:spcBef>
                          <a:spcPts val="0"/>
                        </a:spcBef>
                        <a:spcAft>
                          <a:spcPts val="0"/>
                        </a:spcAft>
                        <a:buNone/>
                      </a:pPr>
                      <a:r>
                        <a:rPr lang="en-GB" sz="900" b="1">
                          <a:latin typeface="Times New Roman" panose="02020603050405020304"/>
                          <a:ea typeface="Times New Roman" panose="02020603050405020304"/>
                          <a:cs typeface="Times New Roman" panose="02020603050405020304"/>
                          <a:sym typeface="Times New Roman" panose="02020603050405020304"/>
                        </a:rPr>
                        <a:t>. M. Anish,B. Majhi</a:t>
                      </a:r>
                      <a:endParaRPr sz="900" b="1">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spAutoFit/>
                    </a:bodyPr>
                    <a:lstStyle/>
                    <a:p>
                      <a:pPr marL="0" lvl="0" indent="0" algn="l" rtl="0">
                        <a:spcBef>
                          <a:spcPts val="0"/>
                        </a:spcBef>
                        <a:spcAft>
                          <a:spcPts val="0"/>
                        </a:spcAft>
                        <a:buNone/>
                      </a:pPr>
                      <a:r>
                        <a:rPr lang="en-GB" sz="900" b="1">
                          <a:latin typeface="Times New Roman" panose="02020603050405020304"/>
                          <a:ea typeface="Times New Roman" panose="02020603050405020304"/>
                          <a:cs typeface="Times New Roman" panose="02020603050405020304"/>
                          <a:sym typeface="Times New Roman" panose="02020603050405020304"/>
                        </a:rPr>
                        <a:t>2016</a:t>
                      </a:r>
                      <a:endParaRPr sz="900" b="1">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lnL w="9525" cap="flat" cmpd="sng">
                      <a:solidFill>
                        <a:schemeClr val="lt2"/>
                      </a:solidFill>
                      <a:prstDash val="solid"/>
                      <a:round/>
                      <a:headEnd type="none" w="sm" len="sm"/>
                      <a:tailEnd type="none" w="sm" len="sm"/>
                    </a:lnL>
                  </a:tcPr>
                </a:tc>
                <a:tc>
                  <a:txBody>
                    <a:bodyPr>
                      <a:spAutoFit/>
                    </a:bodyPr>
                    <a:lstStyle/>
                    <a:p>
                      <a:pPr marL="0" lvl="0" indent="0" algn="just" rtl="0">
                        <a:lnSpc>
                          <a:spcPct val="115000"/>
                        </a:lnSpc>
                        <a:spcBef>
                          <a:spcPts val="0"/>
                        </a:spcBef>
                        <a:spcAft>
                          <a:spcPts val="0"/>
                        </a:spcAft>
                        <a:buClr>
                          <a:srgbClr val="000000"/>
                        </a:buClr>
                        <a:buSzPts val="1100"/>
                        <a:buFont typeface="Arial" panose="020B0604020202020204"/>
                        <a:buNone/>
                      </a:pPr>
                      <a:r>
                        <a:rPr lang="en-GB" sz="900" b="1">
                          <a:latin typeface="Times New Roman" panose="02020603050405020304"/>
                          <a:ea typeface="Times New Roman" panose="02020603050405020304"/>
                          <a:cs typeface="Times New Roman" panose="02020603050405020304"/>
                          <a:sym typeface="Times New Roman" panose="02020603050405020304"/>
                        </a:rPr>
                        <a:t> A feedback type of the functional link artificial neural network (FFLANN) with recursive least square (RLS) training is proposed as a potential prediction model</a:t>
                      </a:r>
                      <a:endParaRPr b="1">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r>
              <a:tr h="899795">
                <a:tc>
                  <a:txBody>
                    <a:bodyPr>
                      <a:spAutoFit/>
                    </a:bodyPr>
                    <a:lstStyle/>
                    <a:p>
                      <a:pPr marL="0" lvl="0" indent="0" algn="l" rtl="0">
                        <a:spcBef>
                          <a:spcPts val="0"/>
                        </a:spcBef>
                        <a:spcAft>
                          <a:spcPts val="0"/>
                        </a:spcAft>
                        <a:buNone/>
                      </a:pPr>
                      <a:r>
                        <a:rPr lang="en-GB" sz="900" b="1">
                          <a:latin typeface="Times New Roman" panose="02020603050405020304"/>
                          <a:ea typeface="Times New Roman" panose="02020603050405020304"/>
                          <a:cs typeface="Times New Roman" panose="02020603050405020304"/>
                          <a:sym typeface="Times New Roman" panose="02020603050405020304"/>
                        </a:rPr>
                        <a:t>Efficient stock price prediction using a self evolving recurrent neuro-fuzzy inference system optimized through a modified differential harmony search technique</a:t>
                      </a:r>
                      <a:endParaRPr sz="900" b="1">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spAutoFit/>
                    </a:bodyPr>
                    <a:lstStyle/>
                    <a:p>
                      <a:pPr marL="0" lvl="0" indent="0" algn="l" rtl="0">
                        <a:spcBef>
                          <a:spcPts val="0"/>
                        </a:spcBef>
                        <a:spcAft>
                          <a:spcPts val="0"/>
                        </a:spcAft>
                        <a:buNone/>
                      </a:pPr>
                      <a:r>
                        <a:rPr lang="en-GB" sz="900" b="1">
                          <a:latin typeface="Times New Roman" panose="02020603050405020304"/>
                          <a:ea typeface="Times New Roman" panose="02020603050405020304"/>
                          <a:cs typeface="Times New Roman" panose="02020603050405020304"/>
                          <a:sym typeface="Times New Roman" panose="02020603050405020304"/>
                        </a:rPr>
                        <a:t>R. Dash and P. Dash</a:t>
                      </a:r>
                      <a:endParaRPr sz="900" b="1">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lnT w="9525" cap="flat" cmpd="sng">
                      <a:solidFill>
                        <a:schemeClr val="lt2"/>
                      </a:solidFill>
                      <a:prstDash val="solid"/>
                      <a:round/>
                      <a:headEnd type="none" w="sm" len="sm"/>
                      <a:tailEnd type="none" w="sm" len="sm"/>
                    </a:lnT>
                  </a:tcPr>
                </a:tc>
                <a:tc>
                  <a:txBody>
                    <a:bodyPr>
                      <a:spAutoFit/>
                    </a:bodyPr>
                    <a:lstStyle/>
                    <a:p>
                      <a:pPr marL="0" lvl="0" indent="0" algn="l" rtl="0">
                        <a:spcBef>
                          <a:spcPts val="0"/>
                        </a:spcBef>
                        <a:spcAft>
                          <a:spcPts val="0"/>
                        </a:spcAft>
                        <a:buNone/>
                      </a:pPr>
                      <a:r>
                        <a:rPr lang="en-GB" sz="900" b="1">
                          <a:latin typeface="Times New Roman" panose="02020603050405020304"/>
                          <a:ea typeface="Times New Roman" panose="02020603050405020304"/>
                          <a:cs typeface="Times New Roman" panose="02020603050405020304"/>
                          <a:sym typeface="Times New Roman" panose="02020603050405020304"/>
                        </a:rPr>
                        <a:t>2016</a:t>
                      </a:r>
                      <a:endParaRPr sz="900" b="1">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spAutoFit/>
                    </a:bodyPr>
                    <a:lstStyle/>
                    <a:p>
                      <a:pPr marL="0" lvl="0" indent="0" algn="l" rtl="0">
                        <a:spcBef>
                          <a:spcPts val="0"/>
                        </a:spcBef>
                        <a:spcAft>
                          <a:spcPts val="0"/>
                        </a:spcAft>
                        <a:buNone/>
                      </a:pPr>
                      <a:r>
                        <a:rPr lang="en-GB" sz="900" b="1">
                          <a:latin typeface="Times New Roman" panose="02020603050405020304"/>
                          <a:ea typeface="Times New Roman" panose="02020603050405020304"/>
                          <a:cs typeface="Times New Roman" panose="02020603050405020304"/>
                          <a:sym typeface="Times New Roman" panose="02020603050405020304"/>
                        </a:rPr>
                        <a:t>The novelty of the model is based on the fact that the internal temporal feedback loops and time delayed output feedback loops are used for further enhancing the prediction capability of traditional neuro-fuzzy system in handling more dynamic financial time series data</a:t>
                      </a:r>
                      <a:endParaRPr sz="900" b="1">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r>
              <a:tr h="847725">
                <a:tc>
                  <a:txBody>
                    <a:bodyPr>
                      <a:spAutoFit/>
                    </a:bodyPr>
                    <a:lstStyle/>
                    <a:p>
                      <a:pPr marL="0" lvl="0" indent="0" algn="l" rtl="0">
                        <a:spcBef>
                          <a:spcPts val="0"/>
                        </a:spcBef>
                        <a:spcAft>
                          <a:spcPts val="0"/>
                        </a:spcAft>
                        <a:buNone/>
                      </a:pPr>
                      <a:r>
                        <a:rPr lang="en-GB" sz="900" b="1">
                          <a:latin typeface="Times New Roman" panose="02020603050405020304"/>
                          <a:ea typeface="Times New Roman" panose="02020603050405020304"/>
                          <a:cs typeface="Times New Roman" panose="02020603050405020304"/>
                          <a:sym typeface="Times New Roman" panose="02020603050405020304"/>
                        </a:rPr>
                        <a:t>Secondary factor induced stock index time-series prediction using self-adaptive interval type-2 fuzzy sets</a:t>
                      </a:r>
                      <a:endParaRPr sz="900" b="1">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spAutoFit/>
                    </a:bodyPr>
                    <a:lstStyle/>
                    <a:p>
                      <a:pPr marL="0" lvl="0" indent="0" algn="l" rtl="0">
                        <a:spcBef>
                          <a:spcPts val="0"/>
                        </a:spcBef>
                        <a:spcAft>
                          <a:spcPts val="0"/>
                        </a:spcAft>
                        <a:buClr>
                          <a:srgbClr val="000000"/>
                        </a:buClr>
                        <a:buSzPts val="1100"/>
                        <a:buFont typeface="Arial" panose="020B0604020202020204"/>
                        <a:buNone/>
                      </a:pPr>
                      <a:r>
                        <a:rPr lang="en-GB" sz="900" b="1">
                          <a:latin typeface="Times New Roman" panose="02020603050405020304"/>
                          <a:ea typeface="Times New Roman" panose="02020603050405020304"/>
                          <a:cs typeface="Times New Roman" panose="02020603050405020304"/>
                          <a:sym typeface="Times New Roman" panose="02020603050405020304"/>
                        </a:rPr>
                        <a:t>D. Bhattacharya, A. Konar, and P. Das</a:t>
                      </a:r>
                      <a:endParaRPr sz="9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900" b="1">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spAutoFit/>
                    </a:bodyPr>
                    <a:lstStyle/>
                    <a:p>
                      <a:pPr marL="0" lvl="0" indent="0" algn="l" rtl="0">
                        <a:spcBef>
                          <a:spcPts val="0"/>
                        </a:spcBef>
                        <a:spcAft>
                          <a:spcPts val="0"/>
                        </a:spcAft>
                        <a:buNone/>
                      </a:pPr>
                      <a:r>
                        <a:rPr lang="en-GB" sz="900" b="1">
                          <a:latin typeface="Times New Roman" panose="02020603050405020304"/>
                          <a:ea typeface="Times New Roman" panose="02020603050405020304"/>
                          <a:cs typeface="Times New Roman" panose="02020603050405020304"/>
                          <a:sym typeface="Times New Roman" panose="02020603050405020304"/>
                        </a:rPr>
                        <a:t>2016</a:t>
                      </a:r>
                      <a:endParaRPr sz="900" b="1">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spAutoFit/>
                    </a:bodyPr>
                    <a:lstStyle/>
                    <a:p>
                      <a:pPr marL="0" lvl="0" indent="0" algn="l" rtl="0">
                        <a:spcBef>
                          <a:spcPts val="0"/>
                        </a:spcBef>
                        <a:spcAft>
                          <a:spcPts val="0"/>
                        </a:spcAft>
                        <a:buNone/>
                      </a:pPr>
                      <a:r>
                        <a:rPr lang="en-GB" sz="900" b="1">
                          <a:latin typeface="Times New Roman" panose="02020603050405020304"/>
                          <a:ea typeface="Times New Roman" panose="02020603050405020304"/>
                          <a:cs typeface="Times New Roman" panose="02020603050405020304"/>
                          <a:sym typeface="Times New Roman" panose="02020603050405020304"/>
                        </a:rPr>
                        <a:t> Employing a new strategy to induce the main factor time-series prediction by its secondary factors </a:t>
                      </a:r>
                      <a:endParaRPr sz="900" b="1">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85" y="635"/>
            <a:ext cx="8520600" cy="66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latin typeface="Times New Roman" panose="02020603050405020304"/>
                <a:ea typeface="Times New Roman" panose="02020603050405020304"/>
                <a:cs typeface="Times New Roman" panose="02020603050405020304"/>
                <a:sym typeface="Times New Roman" panose="02020603050405020304"/>
              </a:rPr>
              <a:t>BLOCK DIAGRAM</a:t>
            </a:r>
            <a:endParaRPr sz="2400" b="1">
              <a:latin typeface="Times New Roman" panose="02020603050405020304"/>
              <a:ea typeface="Times New Roman" panose="02020603050405020304"/>
              <a:cs typeface="Times New Roman" panose="02020603050405020304"/>
              <a:sym typeface="Times New Roman" panose="02020603050405020304"/>
            </a:endParaRPr>
          </a:p>
        </p:txBody>
      </p:sp>
      <p:sp>
        <p:nvSpPr>
          <p:cNvPr id="111" name="Google Shape;111;p17"/>
          <p:cNvSpPr txBox="1"/>
          <p:nvPr>
            <p:ph type="body" idx="1"/>
          </p:nvPr>
        </p:nvSpPr>
        <p:spPr>
          <a:xfrm>
            <a:off x="650875" y="1229875"/>
            <a:ext cx="83043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a:t> </a:t>
            </a:r>
            <a:endParaRPr lang="en-IN"/>
          </a:p>
        </p:txBody>
      </p:sp>
      <p:pic>
        <p:nvPicPr>
          <p:cNvPr id="112" name="Google Shape;112;p17"/>
          <p:cNvPicPr preferRelativeResize="0"/>
          <p:nvPr/>
        </p:nvPicPr>
        <p:blipFill>
          <a:blip r:embed="rId1"/>
          <a:stretch>
            <a:fillRect/>
          </a:stretch>
        </p:blipFill>
        <p:spPr>
          <a:xfrm>
            <a:off x="851535" y="586740"/>
            <a:ext cx="5356860" cy="3981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85" y="-783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panose="020B0604020202020204"/>
              <a:buNone/>
            </a:pPr>
            <a:r>
              <a:rPr lang="en-GB" sz="2400" b="1">
                <a:latin typeface="Times New Roman" panose="02020603050405020304"/>
                <a:ea typeface="Times New Roman" panose="02020603050405020304"/>
                <a:cs typeface="Times New Roman" panose="02020603050405020304"/>
                <a:sym typeface="Times New Roman" panose="02020603050405020304"/>
              </a:rPr>
              <a:t>DETAILS OF MODULES</a:t>
            </a:r>
            <a:endParaRPr sz="24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2400"/>
          </a:p>
        </p:txBody>
      </p:sp>
      <p:sp>
        <p:nvSpPr>
          <p:cNvPr id="118" name="Google Shape;118;p18"/>
          <p:cNvSpPr txBox="1"/>
          <p:nvPr>
            <p:ph type="body" idx="1"/>
          </p:nvPr>
        </p:nvSpPr>
        <p:spPr>
          <a:xfrm>
            <a:off x="0" y="190500"/>
            <a:ext cx="8520430" cy="4641215"/>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Phase Space Reconstruction</a:t>
            </a:r>
            <a:endParaRPr lang="en-GB"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50000"/>
              </a:lnSpc>
              <a:spcBef>
                <a:spcPts val="0"/>
              </a:spcBef>
              <a:spcAft>
                <a:spcPts val="0"/>
              </a:spcAft>
              <a:buAutoNum type="arabicPeriod"/>
            </a:pPr>
            <a:r>
              <a:rPr lang="en-GB" b="1">
                <a:latin typeface="Times New Roman" panose="02020603050405020304"/>
                <a:ea typeface="Times New Roman" panose="02020603050405020304"/>
                <a:cs typeface="Times New Roman" panose="02020603050405020304"/>
                <a:sym typeface="Times New Roman" panose="02020603050405020304"/>
              </a:rPr>
              <a:t>In time series prediction, the time series are typically expanded into three or    h    </a:t>
            </a:r>
            <a:r>
              <a:rPr lang="en-IN" altLang="en-GB" b="1">
                <a:latin typeface="Times New Roman" panose="02020603050405020304"/>
                <a:ea typeface="Times New Roman" panose="02020603050405020304"/>
                <a:cs typeface="Times New Roman" panose="02020603050405020304"/>
                <a:sym typeface="Times New Roman" panose="02020603050405020304"/>
              </a:rPr>
              <a:t>H</a:t>
            </a:r>
            <a:r>
              <a:rPr lang="en-GB" b="1">
                <a:latin typeface="Times New Roman" panose="02020603050405020304"/>
                <a:ea typeface="Times New Roman" panose="02020603050405020304"/>
                <a:cs typeface="Times New Roman" panose="02020603050405020304"/>
                <a:sym typeface="Times New Roman" panose="02020603050405020304"/>
              </a:rPr>
              <a:t>igher dimensional space to exploit the information that is implicit in them. </a:t>
            </a:r>
            <a:endParaRPr lang="en-GB" b="1">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50000"/>
              </a:lnSpc>
              <a:spcBef>
                <a:spcPts val="0"/>
              </a:spcBef>
              <a:spcAft>
                <a:spcPts val="0"/>
              </a:spcAft>
              <a:buAutoNum type="arabicPeriod"/>
            </a:pPr>
            <a:r>
              <a:rPr lang="en-GB" b="1">
                <a:latin typeface="Times New Roman" panose="02020603050405020304"/>
                <a:ea typeface="Times New Roman" panose="02020603050405020304"/>
                <a:cs typeface="Times New Roman" panose="02020603050405020304"/>
                <a:sym typeface="Times New Roman" panose="02020603050405020304"/>
              </a:rPr>
              <a:t>Selecting a suitable pairing of embedding dimension m (lag) and time delay τ is very important for phase space reconstruction. </a:t>
            </a:r>
            <a:endParaRPr lang="en-GB" b="1">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50000"/>
              </a:lnSpc>
              <a:spcBef>
                <a:spcPts val="0"/>
              </a:spcBef>
              <a:spcAft>
                <a:spcPts val="0"/>
              </a:spcAft>
              <a:buAutoNum type="arabicPeriod"/>
            </a:pPr>
            <a:r>
              <a:rPr lang="en-GB" b="1">
                <a:latin typeface="Times New Roman" panose="02020603050405020304"/>
                <a:ea typeface="Times New Roman" panose="02020603050405020304"/>
                <a:cs typeface="Times New Roman" panose="02020603050405020304"/>
                <a:sym typeface="Times New Roman" panose="02020603050405020304"/>
              </a:rPr>
              <a:t>Consider a time series x={x1,x2,x3…xn}.The time-delay vectors can be reconstructed as follows, where X is the input matrix and Y is the corresponding output matrix</a:t>
            </a:r>
            <a:r>
              <a:rPr lang="en-IN" altLang="en-GB" b="1">
                <a:latin typeface="Times New Roman" panose="02020603050405020304"/>
                <a:ea typeface="Times New Roman" panose="02020603050405020304"/>
                <a:cs typeface="Times New Roman" panose="02020603050405020304"/>
                <a:sym typeface="Times New Roman" panose="02020603050405020304"/>
              </a:rPr>
              <a:t>.</a:t>
            </a:r>
            <a:endParaRPr lang="en-IN" altLang="en-GB" b="1">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50000"/>
              </a:lnSpc>
              <a:spcBef>
                <a:spcPts val="0"/>
              </a:spcBef>
              <a:spcAft>
                <a:spcPts val="0"/>
              </a:spcAft>
              <a:buAutoNum type="arabicPeriod"/>
            </a:pPr>
            <a:r>
              <a:rPr lang="en-GB" b="1">
                <a:latin typeface="Times New Roman" panose="02020603050405020304"/>
                <a:ea typeface="Times New Roman" panose="02020603050405020304"/>
                <a:cs typeface="Times New Roman" panose="02020603050405020304"/>
                <a:sym typeface="Times New Roman" panose="02020603050405020304"/>
              </a:rPr>
              <a:t>The output of the analysis is fed back to the input and future values are predicted from previous values in the time series. </a:t>
            </a:r>
            <a:endParaRPr b="1">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50000"/>
              </a:lnSpc>
              <a:spcBef>
                <a:spcPts val="1600"/>
              </a:spcBef>
              <a:spcAft>
                <a:spcPts val="0"/>
              </a:spcAft>
              <a:buClr>
                <a:srgbClr val="000000"/>
              </a:buClr>
              <a:buSzPts val="1100"/>
              <a:buFont typeface="Arial" panose="020B0604020202020204"/>
              <a:buAutoNum type="arabicPeriod"/>
            </a:pPr>
            <a:endParaRPr b="1">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50000"/>
              </a:lnSpc>
              <a:spcBef>
                <a:spcPts val="1600"/>
              </a:spcBef>
              <a:spcAft>
                <a:spcPts val="0"/>
              </a:spcAft>
              <a:buClr>
                <a:srgbClr val="000000"/>
              </a:buClr>
              <a:buSzPts val="1100"/>
              <a:buFont typeface="Arial" panose="020B0604020202020204"/>
              <a:buNone/>
            </a:pPr>
            <a:endParaRPr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50000"/>
              </a:lnSpc>
              <a:spcBef>
                <a:spcPts val="1600"/>
              </a:spcBef>
              <a:spcAft>
                <a:spcPts val="1600"/>
              </a:spcAft>
              <a:buNone/>
            </a:pPr>
            <a:endParaRPr b="1">
              <a:latin typeface="Times New Roman" panose="02020603050405020304"/>
              <a:ea typeface="Times New Roman" panose="02020603050405020304"/>
              <a:cs typeface="Times New Roman" panose="02020603050405020304"/>
              <a:sym typeface="Times New Roman" panose="02020603050405020304"/>
            </a:endParaRPr>
          </a:p>
          <a:p>
            <a:pPr marL="114300" lvl="0" indent="0" algn="l" rtl="0">
              <a:lnSpc>
                <a:spcPct val="150000"/>
              </a:lnSpc>
              <a:spcBef>
                <a:spcPts val="0"/>
              </a:spcBef>
              <a:spcAft>
                <a:spcPts val="0"/>
              </a:spcAft>
              <a:buSzPts val="1800"/>
              <a:buFont typeface="Times New Roman" panose="02020603050405020304"/>
              <a:buNone/>
            </a:pPr>
            <a:endParaRPr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600"/>
              </a:spcBef>
              <a:spcAft>
                <a:spcPts val="1600"/>
              </a:spcAft>
              <a:buNone/>
            </a:pPr>
            <a:endParaRPr b="1">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panose="020B0604020202020204"/>
              <a:buNone/>
            </a:pPr>
            <a:endParaRPr sz="36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p>
        </p:txBody>
      </p:sp>
      <p:sp>
        <p:nvSpPr>
          <p:cNvPr id="131" name="Google Shape;131;p20"/>
          <p:cNvSpPr txBox="1"/>
          <p:nvPr>
            <p:ph type="body" idx="1"/>
          </p:nvPr>
        </p:nvSpPr>
        <p:spPr>
          <a:xfrm>
            <a:off x="-19050" y="-45720"/>
            <a:ext cx="8520430" cy="487807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Sliding-window method</a:t>
            </a:r>
            <a:r>
              <a:rPr lang="en-GB"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GB" sz="2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50000"/>
              </a:lnSpc>
              <a:spcBef>
                <a:spcPts val="0"/>
              </a:spcBef>
              <a:spcAft>
                <a:spcPts val="0"/>
              </a:spcAft>
              <a:buAutoNum type="arabicPeriod"/>
            </a:pPr>
            <a:r>
              <a:rPr lang="en-GB" b="1">
                <a:latin typeface="Times New Roman" panose="02020603050405020304"/>
                <a:ea typeface="Times New Roman" panose="02020603050405020304"/>
                <a:cs typeface="Times New Roman" panose="02020603050405020304"/>
                <a:sym typeface="Times New Roman" panose="02020603050405020304"/>
              </a:rPr>
              <a:t>The forecast horizon is 1. In the first validation, the working window includes p historical observations (𝑥1,𝑥2,𝑥3, …𝑥𝑝) which are used to forecast the next value 𝑥𝑝+1. </a:t>
            </a:r>
            <a:endParaRPr lang="en-GB" b="1">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50000"/>
              </a:lnSpc>
              <a:spcBef>
                <a:spcPts val="0"/>
              </a:spcBef>
              <a:spcAft>
                <a:spcPts val="0"/>
              </a:spcAft>
              <a:buAutoNum type="arabicPeriod"/>
            </a:pPr>
            <a:r>
              <a:rPr lang="en-GB" b="1">
                <a:latin typeface="Times New Roman" panose="02020603050405020304"/>
                <a:ea typeface="Times New Roman" panose="02020603050405020304"/>
                <a:cs typeface="Times New Roman" panose="02020603050405020304"/>
                <a:sym typeface="Times New Roman" panose="02020603050405020304"/>
              </a:rPr>
              <a:t>In the second validation, the oldest value 𝑥1 is removed from the window and the latest value𝑥𝑝+1 is added, keeping the length of the sliding window constant at p.</a:t>
            </a:r>
            <a:endParaRPr lang="en-GB" b="1">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50000"/>
              </a:lnSpc>
              <a:spcBef>
                <a:spcPts val="0"/>
              </a:spcBef>
              <a:spcAft>
                <a:spcPts val="0"/>
              </a:spcAft>
              <a:buAutoNum type="arabicPeriod"/>
            </a:pPr>
            <a:r>
              <a:rPr lang="en-GB" b="1">
                <a:latin typeface="Times New Roman" panose="02020603050405020304"/>
                <a:ea typeface="Times New Roman" panose="02020603050405020304"/>
                <a:cs typeface="Times New Roman" panose="02020603050405020304"/>
                <a:sym typeface="Times New Roman" panose="02020603050405020304"/>
              </a:rPr>
              <a:t>The next forecast value will be 𝑥𝑝+2. </a:t>
            </a:r>
            <a:endParaRPr lang="en-GB" b="1">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50000"/>
              </a:lnSpc>
              <a:spcBef>
                <a:spcPts val="0"/>
              </a:spcBef>
              <a:spcAft>
                <a:spcPts val="0"/>
              </a:spcAft>
              <a:buAutoNum type="arabicPeriod"/>
            </a:pPr>
            <a:r>
              <a:rPr lang="en-GB" b="1">
                <a:latin typeface="Times New Roman" panose="02020603050405020304"/>
                <a:ea typeface="Times New Roman" panose="02020603050405020304"/>
                <a:cs typeface="Times New Roman" panose="02020603050405020304"/>
                <a:sym typeface="Times New Roman" panose="02020603050405020304"/>
              </a:rPr>
              <a:t>The window continues to slide until the end of the dataset is reached. If the number of observations is N, then the total number of validations is (N-p).</a:t>
            </a: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panose="020B0604020202020204"/>
              <a:buNone/>
            </a:pPr>
            <a:endParaRPr sz="36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p>
        </p:txBody>
      </p:sp>
      <p:sp>
        <p:nvSpPr>
          <p:cNvPr id="137" name="Google Shape;137;p21"/>
          <p:cNvSpPr txBox="1"/>
          <p:nvPr>
            <p:ph type="body" idx="1"/>
          </p:nvPr>
        </p:nvSpPr>
        <p:spPr>
          <a:xfrm>
            <a:off x="-18415" y="-86360"/>
            <a:ext cx="8968105" cy="5151755"/>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panose="020B0604020202020204"/>
              <a:buNone/>
            </a:pPr>
            <a:r>
              <a:rPr lang="en-GB"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Least Squares Support Vector Regression</a:t>
            </a:r>
            <a:endParaRPr lang="en-GB"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50000"/>
              </a:lnSpc>
              <a:spcBef>
                <a:spcPts val="0"/>
              </a:spcBef>
              <a:spcAft>
                <a:spcPts val="0"/>
              </a:spcAft>
              <a:buClr>
                <a:srgbClr val="000000"/>
              </a:buClr>
              <a:buSzPts val="1100"/>
              <a:buFont typeface="Arial" panose="020B0604020202020204"/>
              <a:buAutoNum type="arabicPeriod"/>
            </a:pPr>
            <a:r>
              <a:rPr lang="en-GB" b="1">
                <a:latin typeface="Times New Roman" panose="02020603050405020304"/>
                <a:ea typeface="Times New Roman" panose="02020603050405020304"/>
                <a:cs typeface="Times New Roman" panose="02020603050405020304"/>
                <a:sym typeface="Times New Roman" panose="02020603050405020304"/>
              </a:rPr>
              <a:t>The LSSVR approach is a well-developed ML technique with many advanced features that support a high generalization capacity and fast computation. </a:t>
            </a:r>
            <a:endParaRPr lang="en-GB" b="1">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50000"/>
              </a:lnSpc>
              <a:spcBef>
                <a:spcPts val="0"/>
              </a:spcBef>
              <a:spcAft>
                <a:spcPts val="0"/>
              </a:spcAft>
              <a:buClr>
                <a:srgbClr val="000000"/>
              </a:buClr>
              <a:buSzPts val="1100"/>
              <a:buFont typeface="Arial" panose="020B0604020202020204"/>
              <a:buAutoNum type="arabicPeriod"/>
            </a:pPr>
            <a:r>
              <a:rPr lang="en-GB" b="1">
                <a:latin typeface="Times New Roman" panose="02020603050405020304"/>
                <a:ea typeface="Times New Roman" panose="02020603050405020304"/>
                <a:cs typeface="Times New Roman" panose="02020603050405020304"/>
                <a:sym typeface="Times New Roman" panose="02020603050405020304"/>
              </a:rPr>
              <a:t>The LSSVR training process entails the use of a least squares cost function to obtain a linear set of equations in a dual space to minimize the computational cost</a:t>
            </a:r>
            <a:endParaRPr lang="en-GB" b="1">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50000"/>
              </a:lnSpc>
              <a:spcBef>
                <a:spcPts val="0"/>
              </a:spcBef>
              <a:spcAft>
                <a:spcPts val="0"/>
              </a:spcAft>
              <a:buClr>
                <a:srgbClr val="000000"/>
              </a:buClr>
              <a:buSzPts val="1100"/>
              <a:buFont typeface="Arial" panose="020B0604020202020204"/>
              <a:buAutoNum type="arabicPeriod"/>
            </a:pPr>
            <a:r>
              <a:rPr lang="en-GB" b="1">
                <a:latin typeface="Times New Roman" panose="02020603050405020304"/>
                <a:ea typeface="Times New Roman" panose="02020603050405020304"/>
                <a:cs typeface="Times New Roman" panose="02020603050405020304"/>
                <a:sym typeface="Times New Roman" panose="02020603050405020304"/>
              </a:rPr>
              <a:t>Accordingly, iterative methods, such as the conjugate gradient method are typically used to derive a solution by efficiently solving a set of linear equations.  </a:t>
            </a:r>
            <a:endParaRPr lang="en-GB" b="1">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50000"/>
              </a:lnSpc>
              <a:spcBef>
                <a:spcPts val="0"/>
              </a:spcBef>
              <a:spcAft>
                <a:spcPts val="0"/>
              </a:spcAft>
              <a:buClr>
                <a:srgbClr val="000000"/>
              </a:buClr>
              <a:buSzPts val="1100"/>
              <a:buFont typeface="Arial" panose="020B0604020202020204"/>
              <a:buAutoNum type="arabicPeriod"/>
            </a:pPr>
            <a:r>
              <a:rPr lang="en-GB" b="1">
                <a:latin typeface="Times New Roman" panose="02020603050405020304"/>
                <a:ea typeface="Times New Roman" panose="02020603050405020304"/>
                <a:cs typeface="Times New Roman" panose="02020603050405020304"/>
                <a:sym typeface="Times New Roman" panose="02020603050405020304"/>
              </a:rPr>
              <a:t>To reduce the computational burden of the LSSVR for function estimation, the regression model in this study uses a quadratic loss function. </a:t>
            </a:r>
            <a:endParaRPr lang="en-GB" b="1">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50000"/>
              </a:lnSpc>
              <a:spcBef>
                <a:spcPts val="0"/>
              </a:spcBef>
              <a:spcAft>
                <a:spcPts val="0"/>
              </a:spcAft>
              <a:buClr>
                <a:srgbClr val="000000"/>
              </a:buClr>
              <a:buSzPts val="1100"/>
              <a:buFont typeface="Arial" panose="020B0604020202020204"/>
              <a:buAutoNum type="arabicPeriod"/>
            </a:pPr>
            <a:r>
              <a:rPr lang="en-GB" b="1">
                <a:latin typeface="Times New Roman" panose="02020603050405020304"/>
                <a:ea typeface="Times New Roman" panose="02020603050405020304"/>
                <a:cs typeface="Times New Roman" panose="02020603050405020304"/>
                <a:sym typeface="Times New Roman" panose="02020603050405020304"/>
              </a:rPr>
              <a:t>The LSSVR involves equality instead of inequality constraints and works with a least squares objective function. </a:t>
            </a:r>
            <a:endParaRPr b="1">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10075" y="-1799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latin typeface="Times New Roman" panose="02020603050405020304"/>
                <a:ea typeface="Times New Roman" panose="02020603050405020304"/>
                <a:cs typeface="Times New Roman" panose="02020603050405020304"/>
                <a:sym typeface="Times New Roman" panose="02020603050405020304"/>
              </a:rPr>
              <a:t>PERFORMANCE MEASURES</a:t>
            </a:r>
            <a:endParaRPr sz="2400" b="1">
              <a:latin typeface="Oswald" panose="00000500000000000000"/>
              <a:ea typeface="Oswald" panose="00000500000000000000"/>
              <a:cs typeface="Oswald" panose="00000500000000000000"/>
              <a:sym typeface="Oswald" panose="00000500000000000000"/>
            </a:endParaRPr>
          </a:p>
        </p:txBody>
      </p:sp>
      <p:sp>
        <p:nvSpPr>
          <p:cNvPr id="151" name="Google Shape;151;p23"/>
          <p:cNvSpPr txBox="1"/>
          <p:nvPr>
            <p:ph type="body" idx="1"/>
          </p:nvPr>
        </p:nvSpPr>
        <p:spPr>
          <a:xfrm>
            <a:off x="10160" y="502920"/>
            <a:ext cx="8520430" cy="4137025"/>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Font typeface="Times New Roman" panose="02020603050405020304"/>
              <a:buAutoNum type="arabicPeriod"/>
            </a:pPr>
            <a:r>
              <a:rPr lang="en-GB" b="1">
                <a:latin typeface="Times New Roman" panose="02020603050405020304"/>
                <a:ea typeface="Times New Roman" panose="02020603050405020304"/>
                <a:cs typeface="Times New Roman" panose="02020603050405020304"/>
                <a:sym typeface="Times New Roman" panose="02020603050405020304"/>
              </a:rPr>
              <a:t>The performance metrics that were used to assess the predictive accuracy of the proposed system included the RMSE, the MAE, the MAPE, the MSE, the correlation coefﬁcient (R), the nonlinear regression multiple correlation coefﬁcient (R2),and the synthesis index (SI).</a:t>
            </a:r>
            <a:endParaRPr b="1">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50000"/>
              </a:lnSpc>
              <a:spcBef>
                <a:spcPts val="0"/>
              </a:spcBef>
              <a:spcAft>
                <a:spcPts val="0"/>
              </a:spcAft>
              <a:buSzPts val="1800"/>
              <a:buFont typeface="Times New Roman" panose="02020603050405020304"/>
              <a:buAutoNum type="arabicPeriod"/>
            </a:pPr>
            <a:r>
              <a:rPr lang="en-GB" b="1">
                <a:latin typeface="Times New Roman" panose="02020603050405020304"/>
                <a:ea typeface="Times New Roman" panose="02020603050405020304"/>
                <a:cs typeface="Times New Roman" panose="02020603050405020304"/>
                <a:sym typeface="Times New Roman" panose="02020603050405020304"/>
              </a:rPr>
              <a:t> These indexes are used to measure whether the predicted values are close to the actual values. </a:t>
            </a:r>
            <a:endParaRPr b="1">
              <a:latin typeface="Times New Roman" panose="02020603050405020304"/>
              <a:ea typeface="Times New Roman" panose="02020603050405020304"/>
              <a:cs typeface="Times New Roman" panose="02020603050405020304"/>
              <a:sym typeface="Times New Roman" panose="02020603050405020304"/>
            </a:endParaRPr>
          </a:p>
          <a:p>
            <a:pPr lvl="0" algn="l" rtl="0">
              <a:lnSpc>
                <a:spcPct val="150000"/>
              </a:lnSpc>
              <a:spcBef>
                <a:spcPts val="0"/>
              </a:spcBef>
              <a:spcAft>
                <a:spcPts val="0"/>
              </a:spcAft>
              <a:buSzPts val="1800"/>
              <a:buFont typeface="Times New Roman" panose="02020603050405020304"/>
              <a:buAutoNum type="arabicPeriod"/>
            </a:pPr>
            <a:r>
              <a:rPr lang="en-GB" b="1">
                <a:latin typeface="Times New Roman" panose="02020603050405020304"/>
                <a:ea typeface="Times New Roman" panose="02020603050405020304"/>
                <a:cs typeface="Times New Roman" panose="02020603050405020304"/>
                <a:sym typeface="Times New Roman" panose="02020603050405020304"/>
              </a:rPr>
              <a:t>The SI ranges from 0 to 1 and an SI value of close to 0 indicates a highly accurate predictive model</a:t>
            </a:r>
            <a:r>
              <a:rPr lang="en-IN" altLang="en-GB" b="1">
                <a:latin typeface="Times New Roman" panose="02020603050405020304"/>
                <a:ea typeface="Times New Roman" panose="02020603050405020304"/>
                <a:cs typeface="Times New Roman" panose="02020603050405020304"/>
                <a:sym typeface="Times New Roman" panose="02020603050405020304"/>
              </a:rPr>
              <a:t>.</a:t>
            </a:r>
            <a:endParaRPr lang="en-IN" altLang="en-GB" b="1">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6446</Words>
  <Application>WPS Presentation</Application>
  <PresentationFormat/>
  <Paragraphs>133</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Arial</vt:lpstr>
      <vt:lpstr>Roboto</vt:lpstr>
      <vt:lpstr>Times New Roman</vt:lpstr>
      <vt:lpstr>Oswald</vt:lpstr>
      <vt:lpstr>Microsoft YaHei</vt:lpstr>
      <vt:lpstr>Arial Unicode MS</vt:lpstr>
      <vt:lpstr>BatangChe</vt:lpstr>
      <vt:lpstr>Segoe Print</vt:lpstr>
      <vt:lpstr>Geometric</vt:lpstr>
      <vt:lpstr>Sliding-Window based Stock price forecasting expert system using LSSVR</vt:lpstr>
      <vt:lpstr>INTRODUCTION</vt:lpstr>
      <vt:lpstr>OBJECTIVES</vt:lpstr>
      <vt:lpstr>LITERATURE SURVEY</vt:lpstr>
      <vt:lpstr>BLOCK DIAGRAM</vt:lpstr>
      <vt:lpstr>DETAILS OF MODULES</vt:lpstr>
      <vt:lpstr>PowerPoint 演示文稿</vt:lpstr>
      <vt:lpstr>PowerPoint 演示文稿</vt:lpstr>
      <vt:lpstr>PERFORMANCE MEASURES</vt:lpstr>
      <vt:lpstr>DATASET</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Sliding-Window based Stock price forecasting expert system using LSSVR</dc:title>
  <dc:creator/>
  <cp:lastModifiedBy>Naveen</cp:lastModifiedBy>
  <cp:revision>5</cp:revision>
  <dcterms:created xsi:type="dcterms:W3CDTF">2019-01-02T05:40:00Z</dcterms:created>
  <dcterms:modified xsi:type="dcterms:W3CDTF">2019-01-26T21:39:50Z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1033-10.2.0.7587</vt:lpwstr>
  </property>
</Properties>
</file>