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67AAA-8852-4629-9A48-547C4FDA18DA}" type="datetimeFigureOut">
              <a:rPr lang="en-ID" smtClean="0"/>
              <a:t>23/03/2019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193588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67AAA-8852-4629-9A48-547C4FDA18DA}" type="datetimeFigureOut">
              <a:rPr lang="en-ID" smtClean="0"/>
              <a:t>23/03/2019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203840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67AAA-8852-4629-9A48-547C4FDA18DA}" type="datetimeFigureOut">
              <a:rPr lang="en-ID" smtClean="0"/>
              <a:t>23/03/2019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2028032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67AAA-8852-4629-9A48-547C4FDA18DA}" type="datetimeFigureOut">
              <a:rPr lang="en-ID" smtClean="0"/>
              <a:t>23/03/2019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272354-086E-4F05-A5A7-13C886B65DF8}" type="slidenum">
              <a:rPr lang="en-ID" smtClean="0"/>
              <a:t>‹#›</a:t>
            </a:fld>
            <a:endParaRPr lang="en-ID"/>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0322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67AAA-8852-4629-9A48-547C4FDA18DA}" type="datetimeFigureOut">
              <a:rPr lang="en-ID" smtClean="0"/>
              <a:t>23/03/2019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1018142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367AAA-8852-4629-9A48-547C4FDA18DA}" type="datetimeFigureOut">
              <a:rPr lang="en-ID" smtClean="0"/>
              <a:t>23/03/2019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185828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367AAA-8852-4629-9A48-547C4FDA18DA}" type="datetimeFigureOut">
              <a:rPr lang="en-ID" smtClean="0"/>
              <a:t>23/03/2019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1266015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67AAA-8852-4629-9A48-547C4FDA18DA}" type="datetimeFigureOut">
              <a:rPr lang="en-ID" smtClean="0"/>
              <a:t>23/03/2019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173492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67AAA-8852-4629-9A48-547C4FDA18DA}" type="datetimeFigureOut">
              <a:rPr lang="en-ID" smtClean="0"/>
              <a:t>23/03/2019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144151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67AAA-8852-4629-9A48-547C4FDA18DA}" type="datetimeFigureOut">
              <a:rPr lang="en-ID" smtClean="0"/>
              <a:t>23/03/2019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361886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67AAA-8852-4629-9A48-547C4FDA18DA}" type="datetimeFigureOut">
              <a:rPr lang="en-ID" smtClean="0"/>
              <a:t>23/03/2019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269654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67AAA-8852-4629-9A48-547C4FDA18DA}" type="datetimeFigureOut">
              <a:rPr lang="en-ID" smtClean="0"/>
              <a:t>23/03/2019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45323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67AAA-8852-4629-9A48-547C4FDA18DA}" type="datetimeFigureOut">
              <a:rPr lang="en-ID" smtClean="0"/>
              <a:t>23/03/2019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64555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67AAA-8852-4629-9A48-547C4FDA18DA}" type="datetimeFigureOut">
              <a:rPr lang="en-ID" smtClean="0"/>
              <a:t>23/03/2019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213463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67AAA-8852-4629-9A48-547C4FDA18DA}" type="datetimeFigureOut">
              <a:rPr lang="en-ID" smtClean="0"/>
              <a:t>23/03/2019</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358536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67AAA-8852-4629-9A48-547C4FDA18DA}" type="datetimeFigureOut">
              <a:rPr lang="en-ID" smtClean="0"/>
              <a:t>23/03/2019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281241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67AAA-8852-4629-9A48-547C4FDA18DA}" type="datetimeFigureOut">
              <a:rPr lang="en-ID" smtClean="0"/>
              <a:t>23/03/2019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272354-086E-4F05-A5A7-13C886B65DF8}" type="slidenum">
              <a:rPr lang="en-ID" smtClean="0"/>
              <a:t>‹#›</a:t>
            </a:fld>
            <a:endParaRPr lang="en-ID"/>
          </a:p>
        </p:txBody>
      </p:sp>
    </p:spTree>
    <p:extLst>
      <p:ext uri="{BB962C8B-B14F-4D97-AF65-F5344CB8AC3E}">
        <p14:creationId xmlns:p14="http://schemas.microsoft.com/office/powerpoint/2010/main" val="45179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4367AAA-8852-4629-9A48-547C4FDA18DA}" type="datetimeFigureOut">
              <a:rPr lang="en-ID" smtClean="0"/>
              <a:t>23/03/2019</a:t>
            </a:fld>
            <a:endParaRPr lang="en-ID"/>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272354-086E-4F05-A5A7-13C886B65DF8}" type="slidenum">
              <a:rPr lang="en-ID" smtClean="0"/>
              <a:t>‹#›</a:t>
            </a:fld>
            <a:endParaRPr lang="en-ID"/>
          </a:p>
        </p:txBody>
      </p:sp>
    </p:spTree>
    <p:extLst>
      <p:ext uri="{BB962C8B-B14F-4D97-AF65-F5344CB8AC3E}">
        <p14:creationId xmlns:p14="http://schemas.microsoft.com/office/powerpoint/2010/main" val="2542794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petanikode.com/" TargetMode="External"/><Relationship Id="rId2" Type="http://schemas.openxmlformats.org/officeDocument/2006/relationships/hyperlink" Target="https://belajarpyth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0A2C-EFBF-4631-B910-51B1993D8652}"/>
              </a:ext>
            </a:extLst>
          </p:cNvPr>
          <p:cNvSpPr>
            <a:spLocks noGrp="1"/>
          </p:cNvSpPr>
          <p:nvPr>
            <p:ph type="ctrTitle"/>
          </p:nvPr>
        </p:nvSpPr>
        <p:spPr>
          <a:xfrm>
            <a:off x="1524000" y="713951"/>
            <a:ext cx="9144000" cy="1140250"/>
          </a:xfrm>
        </p:spPr>
        <p:txBody>
          <a:bodyPr/>
          <a:lstStyle/>
          <a:p>
            <a:r>
              <a:rPr lang="id-ID" dirty="0"/>
              <a:t>PENGENALAN PYTHON</a:t>
            </a:r>
            <a:endParaRPr lang="en-ID" dirty="0"/>
          </a:p>
        </p:txBody>
      </p:sp>
      <p:sp>
        <p:nvSpPr>
          <p:cNvPr id="3" name="Subtitle 2">
            <a:extLst>
              <a:ext uri="{FF2B5EF4-FFF2-40B4-BE49-F238E27FC236}">
                <a16:creationId xmlns:a16="http://schemas.microsoft.com/office/drawing/2014/main" id="{D79275A5-A227-48A5-A863-089E662C8DCC}"/>
              </a:ext>
            </a:extLst>
          </p:cNvPr>
          <p:cNvSpPr>
            <a:spLocks noGrp="1"/>
          </p:cNvSpPr>
          <p:nvPr>
            <p:ph type="subTitle" idx="1"/>
          </p:nvPr>
        </p:nvSpPr>
        <p:spPr/>
        <p:txBody>
          <a:bodyPr>
            <a:normAutofit fontScale="77500" lnSpcReduction="20000"/>
          </a:bodyPr>
          <a:lstStyle/>
          <a:p>
            <a:pPr algn="l"/>
            <a:r>
              <a:rPr lang="id-ID" dirty="0"/>
              <a:t>NOVIAN ADIPUTRA</a:t>
            </a:r>
          </a:p>
          <a:p>
            <a:pPr algn="l"/>
            <a:r>
              <a:rPr lang="id-ID" dirty="0"/>
              <a:t>4IA14</a:t>
            </a:r>
          </a:p>
          <a:p>
            <a:pPr algn="l"/>
            <a:r>
              <a:rPr lang="id-ID" dirty="0"/>
              <a:t>55415131</a:t>
            </a:r>
          </a:p>
          <a:p>
            <a:pPr algn="l"/>
            <a:r>
              <a:rPr lang="id-ID" dirty="0"/>
              <a:t>PENGANTAR ALGORITMA DEEP LEARNING</a:t>
            </a:r>
            <a:endParaRPr lang="en-ID" dirty="0"/>
          </a:p>
        </p:txBody>
      </p:sp>
    </p:spTree>
    <p:extLst>
      <p:ext uri="{BB962C8B-B14F-4D97-AF65-F5344CB8AC3E}">
        <p14:creationId xmlns:p14="http://schemas.microsoft.com/office/powerpoint/2010/main" val="2240462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67FA-D6B7-4376-B334-38CAB6C8399A}"/>
              </a:ext>
            </a:extLst>
          </p:cNvPr>
          <p:cNvSpPr>
            <a:spLocks noGrp="1"/>
          </p:cNvSpPr>
          <p:nvPr>
            <p:ph type="title"/>
          </p:nvPr>
        </p:nvSpPr>
        <p:spPr/>
        <p:txBody>
          <a:bodyPr/>
          <a:lstStyle/>
          <a:p>
            <a:pPr algn="ctr"/>
            <a:r>
              <a:rPr lang="id-ID" b="1" dirty="0"/>
              <a:t>TIPE DATA PADA PYTHON</a:t>
            </a:r>
            <a:endParaRPr lang="en-ID" b="1" dirty="0"/>
          </a:p>
        </p:txBody>
      </p:sp>
      <p:sp>
        <p:nvSpPr>
          <p:cNvPr id="3" name="Content Placeholder 2">
            <a:extLst>
              <a:ext uri="{FF2B5EF4-FFF2-40B4-BE49-F238E27FC236}">
                <a16:creationId xmlns:a16="http://schemas.microsoft.com/office/drawing/2014/main" id="{5E9CD2C6-1642-4B20-90F1-4B8EF9188A1C}"/>
              </a:ext>
            </a:extLst>
          </p:cNvPr>
          <p:cNvSpPr>
            <a:spLocks noGrp="1"/>
          </p:cNvSpPr>
          <p:nvPr>
            <p:ph idx="1"/>
          </p:nvPr>
        </p:nvSpPr>
        <p:spPr>
          <a:xfrm>
            <a:off x="838200" y="1580926"/>
            <a:ext cx="10515600" cy="4351338"/>
          </a:xfrm>
        </p:spPr>
        <p:txBody>
          <a:bodyPr/>
          <a:lstStyle/>
          <a:p>
            <a:pPr marL="514350" indent="-514350">
              <a:buFont typeface="+mj-lt"/>
              <a:buAutoNum type="arabicPeriod"/>
            </a:pPr>
            <a:r>
              <a:rPr lang="id-ID" dirty="0"/>
              <a:t>Tipe Data Number</a:t>
            </a:r>
            <a:br>
              <a:rPr lang="id-ID" dirty="0"/>
            </a:br>
            <a:r>
              <a:rPr lang="id-ID" dirty="0"/>
              <a:t>		Tipe data number biasanya berfungsi untuk mendefinisikan suatu nilai, Python memperlakukan angka dalam beberapa cara berbeda, tergantung pada cara mereka sedang digunakan. Tipe data number dibagi menjadi 2 yaitu integer untuk menyatakan bilangan bulat dan float untuk menyatakan bilangan pecahan atau yang mempunyai koma dan keduanya bisa dilakukan operasi penjumlahan, pengurangan, perkalian, pembagian, perpangkatan dan pengakaran.</a:t>
            </a:r>
          </a:p>
        </p:txBody>
      </p:sp>
      <p:pic>
        <p:nvPicPr>
          <p:cNvPr id="4" name="Picture 3">
            <a:extLst>
              <a:ext uri="{FF2B5EF4-FFF2-40B4-BE49-F238E27FC236}">
                <a16:creationId xmlns:a16="http://schemas.microsoft.com/office/drawing/2014/main" id="{78CDBFF0-E8C7-4D33-919D-D141097965BA}"/>
              </a:ext>
            </a:extLst>
          </p:cNvPr>
          <p:cNvPicPr>
            <a:picLocks noChangeAspect="1"/>
          </p:cNvPicPr>
          <p:nvPr/>
        </p:nvPicPr>
        <p:blipFill>
          <a:blip r:embed="rId2"/>
          <a:stretch>
            <a:fillRect/>
          </a:stretch>
        </p:blipFill>
        <p:spPr>
          <a:xfrm>
            <a:off x="6380762" y="4696496"/>
            <a:ext cx="3654743" cy="1603196"/>
          </a:xfrm>
          <a:prstGeom prst="rect">
            <a:avLst/>
          </a:prstGeom>
        </p:spPr>
      </p:pic>
    </p:spTree>
    <p:extLst>
      <p:ext uri="{BB962C8B-B14F-4D97-AF65-F5344CB8AC3E}">
        <p14:creationId xmlns:p14="http://schemas.microsoft.com/office/powerpoint/2010/main" val="220428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FB762-61A4-4B9B-9221-562194467DEC}"/>
              </a:ext>
            </a:extLst>
          </p:cNvPr>
          <p:cNvSpPr>
            <a:spLocks noGrp="1"/>
          </p:cNvSpPr>
          <p:nvPr>
            <p:ph idx="1"/>
          </p:nvPr>
        </p:nvSpPr>
        <p:spPr>
          <a:xfrm>
            <a:off x="838200" y="528033"/>
            <a:ext cx="10515600" cy="5648929"/>
          </a:xfrm>
        </p:spPr>
        <p:txBody>
          <a:bodyPr/>
          <a:lstStyle/>
          <a:p>
            <a:r>
              <a:rPr lang="en-ID" dirty="0"/>
              <a:t>Python </a:t>
            </a:r>
            <a:r>
              <a:rPr lang="en-ID" dirty="0" err="1"/>
              <a:t>akan</a:t>
            </a:r>
            <a:r>
              <a:rPr lang="en-ID" dirty="0"/>
              <a:t> </a:t>
            </a:r>
            <a:r>
              <a:rPr lang="en-ID" dirty="0" err="1"/>
              <a:t>seara</a:t>
            </a:r>
            <a:r>
              <a:rPr lang="en-ID" dirty="0"/>
              <a:t> </a:t>
            </a:r>
            <a:r>
              <a:rPr lang="en-ID" dirty="0" err="1"/>
              <a:t>otomatis</a:t>
            </a:r>
            <a:r>
              <a:rPr lang="en-ID" dirty="0"/>
              <a:t> </a:t>
            </a:r>
            <a:r>
              <a:rPr lang="en-ID" dirty="0" err="1"/>
              <a:t>mengenali</a:t>
            </a:r>
            <a:r>
              <a:rPr lang="en-ID" dirty="0"/>
              <a:t> </a:t>
            </a:r>
            <a:r>
              <a:rPr lang="en-ID" dirty="0" err="1"/>
              <a:t>jenis</a:t>
            </a:r>
            <a:r>
              <a:rPr lang="en-ID" dirty="0"/>
              <a:t> data </a:t>
            </a:r>
            <a:r>
              <a:rPr lang="en-ID" dirty="0" err="1"/>
              <a:t>atau</a:t>
            </a:r>
            <a:r>
              <a:rPr lang="en-ID" dirty="0"/>
              <a:t> </a:t>
            </a:r>
            <a:r>
              <a:rPr lang="en-ID" dirty="0" err="1"/>
              <a:t>tipe</a:t>
            </a:r>
            <a:r>
              <a:rPr lang="en-ID" dirty="0"/>
              <a:t> data yang </a:t>
            </a:r>
            <a:r>
              <a:rPr lang="en-ID" dirty="0" err="1"/>
              <a:t>tersimpan</a:t>
            </a:r>
            <a:r>
              <a:rPr lang="en-ID" dirty="0"/>
              <a:t> </a:t>
            </a:r>
            <a:r>
              <a:rPr lang="en-ID" dirty="0" err="1"/>
              <a:t>dalam</a:t>
            </a:r>
            <a:r>
              <a:rPr lang="en-ID" dirty="0"/>
              <a:t> </a:t>
            </a:r>
            <a:r>
              <a:rPr lang="en-ID" dirty="0" err="1"/>
              <a:t>sebuah</a:t>
            </a:r>
            <a:r>
              <a:rPr lang="en-ID" dirty="0"/>
              <a:t> variable</a:t>
            </a:r>
            <a:r>
              <a:rPr lang="id-ID" dirty="0"/>
              <a:t>, untuk memeriksa tipe data yang tersimpan dalam sebuah variable bisa menggunakan fungsi type().</a:t>
            </a:r>
          </a:p>
          <a:p>
            <a:pPr marL="0" indent="0">
              <a:buNone/>
            </a:pPr>
            <a:endParaRPr lang="en-ID" dirty="0"/>
          </a:p>
        </p:txBody>
      </p:sp>
      <p:pic>
        <p:nvPicPr>
          <p:cNvPr id="9" name="Picture 8">
            <a:extLst>
              <a:ext uri="{FF2B5EF4-FFF2-40B4-BE49-F238E27FC236}">
                <a16:creationId xmlns:a16="http://schemas.microsoft.com/office/drawing/2014/main" id="{4311F563-6EBE-4F77-8E14-FC26D6440AA4}"/>
              </a:ext>
            </a:extLst>
          </p:cNvPr>
          <p:cNvPicPr>
            <a:picLocks noChangeAspect="1"/>
          </p:cNvPicPr>
          <p:nvPr/>
        </p:nvPicPr>
        <p:blipFill>
          <a:blip r:embed="rId2"/>
          <a:stretch>
            <a:fillRect/>
          </a:stretch>
        </p:blipFill>
        <p:spPr>
          <a:xfrm>
            <a:off x="2295827" y="1817798"/>
            <a:ext cx="7600346" cy="2608057"/>
          </a:xfrm>
          <a:prstGeom prst="rect">
            <a:avLst/>
          </a:prstGeom>
        </p:spPr>
      </p:pic>
    </p:spTree>
    <p:extLst>
      <p:ext uri="{BB962C8B-B14F-4D97-AF65-F5344CB8AC3E}">
        <p14:creationId xmlns:p14="http://schemas.microsoft.com/office/powerpoint/2010/main" val="5754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F386-5C20-4C57-8714-3FEF4CAE55FF}"/>
              </a:ext>
            </a:extLst>
          </p:cNvPr>
          <p:cNvSpPr>
            <a:spLocks noGrp="1"/>
          </p:cNvSpPr>
          <p:nvPr>
            <p:ph type="title"/>
          </p:nvPr>
        </p:nvSpPr>
        <p:spPr/>
        <p:txBody>
          <a:bodyPr/>
          <a:lstStyle/>
          <a:p>
            <a:pPr algn="ctr"/>
            <a:r>
              <a:rPr lang="id-ID" dirty="0"/>
              <a:t>Contoh operasi pada tipe data number</a:t>
            </a:r>
            <a:endParaRPr lang="en-ID" dirty="0"/>
          </a:p>
        </p:txBody>
      </p:sp>
      <p:pic>
        <p:nvPicPr>
          <p:cNvPr id="4" name="Content Placeholder 3">
            <a:extLst>
              <a:ext uri="{FF2B5EF4-FFF2-40B4-BE49-F238E27FC236}">
                <a16:creationId xmlns:a16="http://schemas.microsoft.com/office/drawing/2014/main" id="{6B188756-BFC4-459A-B641-2D26FABC376A}"/>
              </a:ext>
            </a:extLst>
          </p:cNvPr>
          <p:cNvPicPr>
            <a:picLocks noGrp="1" noChangeAspect="1"/>
          </p:cNvPicPr>
          <p:nvPr>
            <p:ph idx="1"/>
          </p:nvPr>
        </p:nvPicPr>
        <p:blipFill>
          <a:blip r:embed="rId2"/>
          <a:stretch>
            <a:fillRect/>
          </a:stretch>
        </p:blipFill>
        <p:spPr>
          <a:xfrm>
            <a:off x="2371725" y="2466975"/>
            <a:ext cx="7439025" cy="2952750"/>
          </a:xfrm>
          <a:prstGeom prst="rect">
            <a:avLst/>
          </a:prstGeom>
        </p:spPr>
      </p:pic>
    </p:spTree>
    <p:extLst>
      <p:ext uri="{BB962C8B-B14F-4D97-AF65-F5344CB8AC3E}">
        <p14:creationId xmlns:p14="http://schemas.microsoft.com/office/powerpoint/2010/main" val="319796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102D5-6E3B-44E7-9E45-C7F8CEB1B999}"/>
              </a:ext>
            </a:extLst>
          </p:cNvPr>
          <p:cNvSpPr>
            <a:spLocks noGrp="1"/>
          </p:cNvSpPr>
          <p:nvPr>
            <p:ph idx="1"/>
          </p:nvPr>
        </p:nvSpPr>
        <p:spPr>
          <a:xfrm>
            <a:off x="838200" y="360608"/>
            <a:ext cx="10515600" cy="5816355"/>
          </a:xfrm>
        </p:spPr>
        <p:txBody>
          <a:bodyPr/>
          <a:lstStyle/>
          <a:p>
            <a:pPr marL="0" indent="0">
              <a:buNone/>
            </a:pPr>
            <a:r>
              <a:rPr lang="id-ID" dirty="0"/>
              <a:t>2. Tipe Data Teks</a:t>
            </a:r>
          </a:p>
          <a:p>
            <a:pPr marL="0" indent="0">
              <a:buNone/>
            </a:pPr>
            <a:r>
              <a:rPr lang="id-ID" dirty="0"/>
              <a:t>	Tipe data teks dibagi menjadi dua jenis lagi:</a:t>
            </a:r>
          </a:p>
          <a:p>
            <a:pPr marL="0" indent="0">
              <a:buNone/>
            </a:pPr>
            <a:r>
              <a:rPr lang="id-ID" dirty="0"/>
              <a:t>Char: Karakter, contoh 'R'.</a:t>
            </a:r>
          </a:p>
          <a:p>
            <a:pPr marL="0" indent="0">
              <a:buNone/>
            </a:pPr>
            <a:r>
              <a:rPr lang="id-ID" dirty="0"/>
              <a:t>String: Kumpulan karakter, contoh "aku lagi makan".</a:t>
            </a:r>
          </a:p>
          <a:p>
            <a:pPr marL="0" indent="0">
              <a:buNone/>
            </a:pPr>
            <a:r>
              <a:rPr lang="id-ID" dirty="0"/>
              <a:t>Penulisan tipe data teks harus diapit dengan tanda petik. Bisa menggunakan petik tunggal ('...'), ganda ("..."), dan </a:t>
            </a:r>
          </a:p>
          <a:p>
            <a:pPr marL="0" indent="0">
              <a:buNone/>
            </a:pPr>
            <a:r>
              <a:rPr lang="id-ID" dirty="0"/>
              <a:t>tiga ('''...''' atau """..."""). Contoh:</a:t>
            </a:r>
          </a:p>
          <a:p>
            <a:pPr marL="0" indent="0">
              <a:buNone/>
            </a:pPr>
            <a:endParaRPr lang="en-ID" dirty="0"/>
          </a:p>
        </p:txBody>
      </p:sp>
      <p:pic>
        <p:nvPicPr>
          <p:cNvPr id="6" name="Picture 5">
            <a:extLst>
              <a:ext uri="{FF2B5EF4-FFF2-40B4-BE49-F238E27FC236}">
                <a16:creationId xmlns:a16="http://schemas.microsoft.com/office/drawing/2014/main" id="{4A7B0E3D-345E-4E13-B0A3-C74E53BCE154}"/>
              </a:ext>
            </a:extLst>
          </p:cNvPr>
          <p:cNvPicPr>
            <a:picLocks noChangeAspect="1"/>
          </p:cNvPicPr>
          <p:nvPr/>
        </p:nvPicPr>
        <p:blipFill>
          <a:blip r:embed="rId2"/>
          <a:stretch>
            <a:fillRect/>
          </a:stretch>
        </p:blipFill>
        <p:spPr>
          <a:xfrm>
            <a:off x="2376487" y="4071938"/>
            <a:ext cx="7439025" cy="2105025"/>
          </a:xfrm>
          <a:prstGeom prst="rect">
            <a:avLst/>
          </a:prstGeom>
        </p:spPr>
      </p:pic>
    </p:spTree>
    <p:extLst>
      <p:ext uri="{BB962C8B-B14F-4D97-AF65-F5344CB8AC3E}">
        <p14:creationId xmlns:p14="http://schemas.microsoft.com/office/powerpoint/2010/main" val="71425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D6090-7184-42A3-873F-160DABBD2D8F}"/>
              </a:ext>
            </a:extLst>
          </p:cNvPr>
          <p:cNvSpPr>
            <a:spLocks noGrp="1"/>
          </p:cNvSpPr>
          <p:nvPr>
            <p:ph idx="1"/>
          </p:nvPr>
        </p:nvSpPr>
        <p:spPr>
          <a:xfrm>
            <a:off x="838200" y="386366"/>
            <a:ext cx="10515600" cy="5790597"/>
          </a:xfrm>
        </p:spPr>
        <p:txBody>
          <a:bodyPr/>
          <a:lstStyle/>
          <a:p>
            <a:pPr marL="0" indent="0">
              <a:buNone/>
            </a:pPr>
            <a:r>
              <a:rPr lang="en-ID" dirty="0"/>
              <a:t>3. </a:t>
            </a:r>
            <a:r>
              <a:rPr lang="en-ID" dirty="0" err="1"/>
              <a:t>Tipe</a:t>
            </a:r>
            <a:r>
              <a:rPr lang="en-ID" dirty="0"/>
              <a:t> data </a:t>
            </a:r>
            <a:r>
              <a:rPr lang="en-ID" dirty="0" err="1"/>
              <a:t>boolean</a:t>
            </a:r>
            <a:endParaRPr lang="en-ID" dirty="0"/>
          </a:p>
          <a:p>
            <a:pPr marL="0" indent="0">
              <a:buNone/>
            </a:pPr>
            <a:r>
              <a:rPr lang="id-ID" dirty="0"/>
              <a:t>	</a:t>
            </a:r>
            <a:r>
              <a:rPr lang="en-ID" dirty="0" err="1"/>
              <a:t>Tipe</a:t>
            </a:r>
            <a:r>
              <a:rPr lang="en-ID" dirty="0"/>
              <a:t> data </a:t>
            </a:r>
            <a:r>
              <a:rPr lang="en-ID" dirty="0" err="1"/>
              <a:t>boolean</a:t>
            </a:r>
            <a:r>
              <a:rPr lang="en-ID" dirty="0"/>
              <a:t> </a:t>
            </a:r>
            <a:r>
              <a:rPr lang="en-ID" dirty="0" err="1"/>
              <a:t>adalah</a:t>
            </a:r>
            <a:r>
              <a:rPr lang="en-ID" dirty="0"/>
              <a:t> </a:t>
            </a:r>
            <a:r>
              <a:rPr lang="en-ID" dirty="0" err="1"/>
              <a:t>tipe</a:t>
            </a:r>
            <a:r>
              <a:rPr lang="en-ID" dirty="0"/>
              <a:t> data yang </a:t>
            </a:r>
            <a:r>
              <a:rPr lang="en-ID" dirty="0" err="1"/>
              <a:t>hanya</a:t>
            </a:r>
            <a:r>
              <a:rPr lang="en-ID" dirty="0"/>
              <a:t> </a:t>
            </a:r>
            <a:r>
              <a:rPr lang="en-ID" dirty="0" err="1"/>
              <a:t>memiliki</a:t>
            </a:r>
            <a:r>
              <a:rPr lang="en-ID" dirty="0"/>
              <a:t> </a:t>
            </a:r>
            <a:r>
              <a:rPr lang="en-ID" dirty="0" err="1"/>
              <a:t>dua</a:t>
            </a:r>
            <a:r>
              <a:rPr lang="en-ID" dirty="0"/>
              <a:t> </a:t>
            </a:r>
            <a:r>
              <a:rPr lang="en-ID" dirty="0" err="1"/>
              <a:t>nilai</a:t>
            </a:r>
            <a:r>
              <a:rPr lang="en-ID" dirty="0"/>
              <a:t> </a:t>
            </a:r>
            <a:r>
              <a:rPr lang="en-ID" dirty="0" err="1"/>
              <a:t>yaitu</a:t>
            </a:r>
            <a:r>
              <a:rPr lang="en-ID" dirty="0"/>
              <a:t> True dan False </a:t>
            </a:r>
            <a:r>
              <a:rPr lang="en-ID" dirty="0" err="1"/>
              <a:t>atau</a:t>
            </a:r>
            <a:r>
              <a:rPr lang="en-ID" dirty="0"/>
              <a:t> 0 dan 1.Penulisan True dan False, </a:t>
            </a:r>
            <a:r>
              <a:rPr lang="en-ID" dirty="0" err="1"/>
              <a:t>huruf</a:t>
            </a:r>
            <a:r>
              <a:rPr lang="en-ID" dirty="0"/>
              <a:t> </a:t>
            </a:r>
            <a:r>
              <a:rPr lang="en-ID" dirty="0" err="1"/>
              <a:t>pertamnya</a:t>
            </a:r>
            <a:r>
              <a:rPr lang="en-ID" dirty="0"/>
              <a:t> </a:t>
            </a:r>
            <a:r>
              <a:rPr lang="en-ID" dirty="0" err="1"/>
              <a:t>harus</a:t>
            </a:r>
            <a:r>
              <a:rPr lang="en-ID" dirty="0"/>
              <a:t> </a:t>
            </a:r>
            <a:r>
              <a:rPr lang="en-ID" dirty="0" err="1"/>
              <a:t>kapital</a:t>
            </a:r>
            <a:r>
              <a:rPr lang="en-ID" dirty="0"/>
              <a:t> dan </a:t>
            </a:r>
            <a:r>
              <a:rPr lang="en-ID" dirty="0" err="1"/>
              <a:t>tanpa</a:t>
            </a:r>
            <a:r>
              <a:rPr lang="en-ID" dirty="0"/>
              <a:t> </a:t>
            </a:r>
            <a:r>
              <a:rPr lang="en-ID" dirty="0" err="1"/>
              <a:t>tanda</a:t>
            </a:r>
            <a:r>
              <a:rPr lang="en-ID" dirty="0"/>
              <a:t> </a:t>
            </a:r>
            <a:r>
              <a:rPr lang="en-ID" dirty="0" err="1"/>
              <a:t>petik</a:t>
            </a:r>
            <a:r>
              <a:rPr lang="en-ID" dirty="0"/>
              <a:t>.</a:t>
            </a:r>
          </a:p>
        </p:txBody>
      </p:sp>
      <p:pic>
        <p:nvPicPr>
          <p:cNvPr id="5" name="Picture 4">
            <a:extLst>
              <a:ext uri="{FF2B5EF4-FFF2-40B4-BE49-F238E27FC236}">
                <a16:creationId xmlns:a16="http://schemas.microsoft.com/office/drawing/2014/main" id="{57122F70-AC59-4B8B-A0E2-34CBB846DA6A}"/>
              </a:ext>
            </a:extLst>
          </p:cNvPr>
          <p:cNvPicPr>
            <a:picLocks noChangeAspect="1"/>
          </p:cNvPicPr>
          <p:nvPr/>
        </p:nvPicPr>
        <p:blipFill>
          <a:blip r:embed="rId2"/>
          <a:stretch>
            <a:fillRect/>
          </a:stretch>
        </p:blipFill>
        <p:spPr>
          <a:xfrm>
            <a:off x="2376487" y="2376755"/>
            <a:ext cx="7439025" cy="3057525"/>
          </a:xfrm>
          <a:prstGeom prst="rect">
            <a:avLst/>
          </a:prstGeom>
        </p:spPr>
      </p:pic>
    </p:spTree>
    <p:extLst>
      <p:ext uri="{BB962C8B-B14F-4D97-AF65-F5344CB8AC3E}">
        <p14:creationId xmlns:p14="http://schemas.microsoft.com/office/powerpoint/2010/main" val="2599923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AD832-80E2-4CD6-A9FE-74FAC8C2712C}"/>
              </a:ext>
            </a:extLst>
          </p:cNvPr>
          <p:cNvSpPr>
            <a:spLocks noGrp="1"/>
          </p:cNvSpPr>
          <p:nvPr>
            <p:ph idx="1"/>
          </p:nvPr>
        </p:nvSpPr>
        <p:spPr>
          <a:xfrm>
            <a:off x="838200" y="808192"/>
            <a:ext cx="10515600" cy="5618365"/>
          </a:xfrm>
        </p:spPr>
        <p:txBody>
          <a:bodyPr>
            <a:normAutofit fontScale="92500" lnSpcReduction="20000"/>
          </a:bodyPr>
          <a:lstStyle/>
          <a:p>
            <a:r>
              <a:rPr lang="nn-NO" b="1" dirty="0"/>
              <a:t>Konversi Tipe Data</a:t>
            </a:r>
          </a:p>
          <a:p>
            <a:pPr marL="0" indent="0">
              <a:buNone/>
            </a:pPr>
            <a:r>
              <a:rPr lang="id-ID" dirty="0"/>
              <a:t>	</a:t>
            </a:r>
            <a:r>
              <a:rPr lang="nn-NO" dirty="0"/>
              <a:t>Meskipun Python telah otomatis mendeteksi tipe data yang tersimpan dalam variabel, tapi ada kalanya kita perlu melakukan konversi tipe data. Fungsi-fungsi untuk mengubah tipe data:</a:t>
            </a:r>
          </a:p>
          <a:p>
            <a:pPr marL="0" indent="0">
              <a:buNone/>
            </a:pPr>
            <a:endParaRPr lang="nn-NO" dirty="0"/>
          </a:p>
          <a:p>
            <a:pPr marL="0" indent="0">
              <a:buNone/>
            </a:pPr>
            <a:r>
              <a:rPr lang="nn-NO" dirty="0"/>
              <a:t>int() untuk mengubah menjadi integer;</a:t>
            </a:r>
          </a:p>
          <a:p>
            <a:pPr marL="0" indent="0">
              <a:buNone/>
            </a:pPr>
            <a:r>
              <a:rPr lang="nn-NO" dirty="0"/>
              <a:t>long() untuk mengubah menjadi integer panjang;</a:t>
            </a:r>
          </a:p>
          <a:p>
            <a:pPr marL="0" indent="0">
              <a:buNone/>
            </a:pPr>
            <a:r>
              <a:rPr lang="nn-NO" dirty="0"/>
              <a:t>float() untuk mengubah menjadi float;</a:t>
            </a:r>
          </a:p>
          <a:p>
            <a:pPr marL="0" indent="0">
              <a:buNone/>
            </a:pPr>
            <a:r>
              <a:rPr lang="nn-NO" dirty="0"/>
              <a:t>bool() untuk mengubah menjadi boolean;</a:t>
            </a:r>
          </a:p>
          <a:p>
            <a:pPr marL="0" indent="0">
              <a:buNone/>
            </a:pPr>
            <a:r>
              <a:rPr lang="nn-NO" dirty="0"/>
              <a:t>chr() untuk mengubah menjadi karakter;</a:t>
            </a:r>
          </a:p>
          <a:p>
            <a:pPr marL="0" indent="0">
              <a:buNone/>
            </a:pPr>
            <a:r>
              <a:rPr lang="nn-NO" dirty="0"/>
              <a:t>str() untuk mengubah menjadi string.</a:t>
            </a:r>
          </a:p>
          <a:p>
            <a:pPr marL="0" indent="0">
              <a:buNone/>
            </a:pPr>
            <a:r>
              <a:rPr lang="nn-NO" dirty="0"/>
              <a:t>bin() untuk mengubah menjadi bilangan Biner.</a:t>
            </a:r>
          </a:p>
          <a:p>
            <a:pPr marL="0" indent="0">
              <a:buNone/>
            </a:pPr>
            <a:r>
              <a:rPr lang="nn-NO" dirty="0"/>
              <a:t>hex() untuk mengubah menjadi bilangan Heksadesimal.</a:t>
            </a:r>
          </a:p>
          <a:p>
            <a:pPr marL="0" indent="0">
              <a:buNone/>
            </a:pPr>
            <a:r>
              <a:rPr lang="nn-NO" dirty="0"/>
              <a:t>oct() untuk mengubah menjadi bilangan okta.</a:t>
            </a:r>
          </a:p>
          <a:p>
            <a:endParaRPr lang="en-ID" dirty="0"/>
          </a:p>
        </p:txBody>
      </p:sp>
    </p:spTree>
    <p:extLst>
      <p:ext uri="{BB962C8B-B14F-4D97-AF65-F5344CB8AC3E}">
        <p14:creationId xmlns:p14="http://schemas.microsoft.com/office/powerpoint/2010/main" val="405807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42F-7089-4CF7-ACD5-262F3F00A09A}"/>
              </a:ext>
            </a:extLst>
          </p:cNvPr>
          <p:cNvSpPr>
            <a:spLocks noGrp="1"/>
          </p:cNvSpPr>
          <p:nvPr>
            <p:ph type="title"/>
          </p:nvPr>
        </p:nvSpPr>
        <p:spPr/>
        <p:txBody>
          <a:bodyPr/>
          <a:lstStyle/>
          <a:p>
            <a:pPr algn="ctr"/>
            <a:r>
              <a:rPr lang="id-ID" b="1" dirty="0"/>
              <a:t>List</a:t>
            </a:r>
            <a:endParaRPr lang="en-ID" b="1" dirty="0"/>
          </a:p>
        </p:txBody>
      </p:sp>
      <p:sp>
        <p:nvSpPr>
          <p:cNvPr id="3" name="Content Placeholder 2">
            <a:extLst>
              <a:ext uri="{FF2B5EF4-FFF2-40B4-BE49-F238E27FC236}">
                <a16:creationId xmlns:a16="http://schemas.microsoft.com/office/drawing/2014/main" id="{1B797176-1886-4FA6-ABA0-C735AFB8BD96}"/>
              </a:ext>
            </a:extLst>
          </p:cNvPr>
          <p:cNvSpPr>
            <a:spLocks noGrp="1"/>
          </p:cNvSpPr>
          <p:nvPr>
            <p:ph idx="1"/>
          </p:nvPr>
        </p:nvSpPr>
        <p:spPr/>
        <p:txBody>
          <a:bodyPr/>
          <a:lstStyle/>
          <a:p>
            <a:r>
              <a:rPr lang="en-ID" i="1" dirty="0"/>
              <a:t>List</a:t>
            </a:r>
            <a:r>
              <a:rPr lang="en-ID" dirty="0"/>
              <a:t> </a:t>
            </a:r>
            <a:r>
              <a:rPr lang="en-ID" dirty="0" err="1"/>
              <a:t>adalah</a:t>
            </a:r>
            <a:r>
              <a:rPr lang="en-ID" dirty="0"/>
              <a:t> </a:t>
            </a:r>
            <a:r>
              <a:rPr lang="en-ID" dirty="0" err="1"/>
              <a:t>struktur</a:t>
            </a:r>
            <a:r>
              <a:rPr lang="en-ID" dirty="0"/>
              <a:t> data pada python yang </a:t>
            </a:r>
            <a:r>
              <a:rPr lang="en-ID" dirty="0" err="1"/>
              <a:t>mampu</a:t>
            </a:r>
            <a:r>
              <a:rPr lang="en-ID" dirty="0"/>
              <a:t> </a:t>
            </a:r>
            <a:r>
              <a:rPr lang="en-ID" dirty="0" err="1"/>
              <a:t>menyimpan</a:t>
            </a:r>
            <a:r>
              <a:rPr lang="en-ID" dirty="0"/>
              <a:t> </a:t>
            </a:r>
            <a:r>
              <a:rPr lang="en-ID" dirty="0" err="1"/>
              <a:t>lebih</a:t>
            </a:r>
            <a:r>
              <a:rPr lang="en-ID" dirty="0"/>
              <a:t> </a:t>
            </a:r>
            <a:r>
              <a:rPr lang="en-ID" dirty="0" err="1"/>
              <a:t>dari</a:t>
            </a:r>
            <a:r>
              <a:rPr lang="en-ID" dirty="0"/>
              <a:t> </a:t>
            </a:r>
            <a:r>
              <a:rPr lang="en-ID" dirty="0" err="1"/>
              <a:t>satu</a:t>
            </a:r>
            <a:r>
              <a:rPr lang="en-ID" dirty="0"/>
              <a:t> data, </a:t>
            </a:r>
            <a:r>
              <a:rPr lang="en-ID" dirty="0" err="1"/>
              <a:t>seperti</a:t>
            </a:r>
            <a:r>
              <a:rPr lang="en-ID" dirty="0"/>
              <a:t> array.</a:t>
            </a:r>
            <a:r>
              <a:rPr lang="id-ID" dirty="0"/>
              <a:t> </a:t>
            </a:r>
            <a:r>
              <a:rPr lang="en-ID" dirty="0"/>
              <a:t>List </a:t>
            </a:r>
            <a:r>
              <a:rPr lang="en-ID" dirty="0" err="1"/>
              <a:t>dapat</a:t>
            </a:r>
            <a:r>
              <a:rPr lang="en-ID" dirty="0"/>
              <a:t> </a:t>
            </a:r>
            <a:r>
              <a:rPr lang="en-ID" dirty="0" err="1"/>
              <a:t>kita</a:t>
            </a:r>
            <a:r>
              <a:rPr lang="en-ID" dirty="0"/>
              <a:t> </a:t>
            </a:r>
            <a:r>
              <a:rPr lang="en-ID" dirty="0" err="1"/>
              <a:t>buat</a:t>
            </a:r>
            <a:r>
              <a:rPr lang="en-ID" dirty="0"/>
              <a:t> </a:t>
            </a:r>
            <a:r>
              <a:rPr lang="en-ID" dirty="0" err="1"/>
              <a:t>seperti</a:t>
            </a:r>
            <a:r>
              <a:rPr lang="en-ID" dirty="0"/>
              <a:t> </a:t>
            </a:r>
            <a:r>
              <a:rPr lang="en-ID" dirty="0" err="1"/>
              <a:t>membuat</a:t>
            </a:r>
            <a:r>
              <a:rPr lang="en-ID" dirty="0"/>
              <a:t> </a:t>
            </a:r>
            <a:r>
              <a:rPr lang="en-ID" dirty="0" err="1"/>
              <a:t>variabel</a:t>
            </a:r>
            <a:r>
              <a:rPr lang="en-ID" dirty="0"/>
              <a:t> </a:t>
            </a:r>
            <a:r>
              <a:rPr lang="en-ID" dirty="0" err="1"/>
              <a:t>biasa</a:t>
            </a:r>
            <a:r>
              <a:rPr lang="en-ID" dirty="0"/>
              <a:t>, </a:t>
            </a:r>
            <a:r>
              <a:rPr lang="en-ID" dirty="0" err="1"/>
              <a:t>namun</a:t>
            </a:r>
            <a:r>
              <a:rPr lang="en-ID" dirty="0"/>
              <a:t> </a:t>
            </a:r>
            <a:r>
              <a:rPr lang="en-ID" dirty="0" err="1"/>
              <a:t>nilai</a:t>
            </a:r>
            <a:r>
              <a:rPr lang="en-ID" dirty="0"/>
              <a:t> </a:t>
            </a:r>
            <a:r>
              <a:rPr lang="en-ID" dirty="0" err="1"/>
              <a:t>variabelnya</a:t>
            </a:r>
            <a:r>
              <a:rPr lang="en-ID" dirty="0"/>
              <a:t> </a:t>
            </a:r>
            <a:r>
              <a:rPr lang="en-ID" dirty="0" err="1"/>
              <a:t>diisi</a:t>
            </a:r>
            <a:r>
              <a:rPr lang="en-ID" dirty="0"/>
              <a:t> </a:t>
            </a:r>
            <a:r>
              <a:rPr lang="en-ID" dirty="0" err="1"/>
              <a:t>dengan</a:t>
            </a:r>
            <a:r>
              <a:rPr lang="en-ID" dirty="0"/>
              <a:t> </a:t>
            </a:r>
            <a:r>
              <a:rPr lang="en-ID" dirty="0" err="1"/>
              <a:t>tanda</a:t>
            </a:r>
            <a:r>
              <a:rPr lang="en-ID" dirty="0"/>
              <a:t> </a:t>
            </a:r>
            <a:r>
              <a:rPr lang="en-ID" dirty="0" err="1"/>
              <a:t>kurung</a:t>
            </a:r>
            <a:r>
              <a:rPr lang="en-ID" dirty="0"/>
              <a:t> </a:t>
            </a:r>
            <a:r>
              <a:rPr lang="en-ID" dirty="0" err="1"/>
              <a:t>siku</a:t>
            </a:r>
            <a:r>
              <a:rPr lang="en-ID" dirty="0"/>
              <a:t> ([]).</a:t>
            </a:r>
          </a:p>
        </p:txBody>
      </p:sp>
      <p:pic>
        <p:nvPicPr>
          <p:cNvPr id="5" name="Picture 4">
            <a:extLst>
              <a:ext uri="{FF2B5EF4-FFF2-40B4-BE49-F238E27FC236}">
                <a16:creationId xmlns:a16="http://schemas.microsoft.com/office/drawing/2014/main" id="{5B9E3190-8CE0-4482-8058-7045056DEBE3}"/>
              </a:ext>
            </a:extLst>
          </p:cNvPr>
          <p:cNvPicPr>
            <a:picLocks noChangeAspect="1"/>
          </p:cNvPicPr>
          <p:nvPr/>
        </p:nvPicPr>
        <p:blipFill>
          <a:blip r:embed="rId2"/>
          <a:stretch>
            <a:fillRect/>
          </a:stretch>
        </p:blipFill>
        <p:spPr>
          <a:xfrm>
            <a:off x="2376487" y="3254375"/>
            <a:ext cx="7439025" cy="3057525"/>
          </a:xfrm>
          <a:prstGeom prst="rect">
            <a:avLst/>
          </a:prstGeom>
        </p:spPr>
      </p:pic>
    </p:spTree>
    <p:extLst>
      <p:ext uri="{BB962C8B-B14F-4D97-AF65-F5344CB8AC3E}">
        <p14:creationId xmlns:p14="http://schemas.microsoft.com/office/powerpoint/2010/main" val="352319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24DCD-06E4-4849-9191-F81A6BFD0D8C}"/>
              </a:ext>
            </a:extLst>
          </p:cNvPr>
          <p:cNvSpPr>
            <a:spLocks noGrp="1"/>
          </p:cNvSpPr>
          <p:nvPr>
            <p:ph idx="1"/>
          </p:nvPr>
        </p:nvSpPr>
        <p:spPr>
          <a:xfrm>
            <a:off x="838200" y="618186"/>
            <a:ext cx="10515600" cy="5558777"/>
          </a:xfrm>
        </p:spPr>
        <p:txBody>
          <a:bodyPr/>
          <a:lstStyle/>
          <a:p>
            <a:r>
              <a:rPr lang="id-ID" dirty="0"/>
              <a:t>L</a:t>
            </a:r>
            <a:r>
              <a:rPr lang="en-ID" dirty="0" err="1"/>
              <a:t>ist</a:t>
            </a:r>
            <a:r>
              <a:rPr lang="en-ID" dirty="0"/>
              <a:t> </a:t>
            </a:r>
            <a:r>
              <a:rPr lang="id-ID" dirty="0"/>
              <a:t>juga </a:t>
            </a:r>
            <a:r>
              <a:rPr lang="en-ID" dirty="0" err="1"/>
              <a:t>dapat</a:t>
            </a:r>
            <a:r>
              <a:rPr lang="en-ID" dirty="0"/>
              <a:t> </a:t>
            </a:r>
            <a:r>
              <a:rPr lang="en-ID" dirty="0" err="1"/>
              <a:t>diisi</a:t>
            </a:r>
            <a:r>
              <a:rPr lang="en-ID" dirty="0"/>
              <a:t> </a:t>
            </a:r>
            <a:r>
              <a:rPr lang="en-ID" dirty="0" err="1"/>
              <a:t>dengan</a:t>
            </a:r>
            <a:r>
              <a:rPr lang="en-ID" dirty="0"/>
              <a:t> </a:t>
            </a:r>
            <a:r>
              <a:rPr lang="en-ID" dirty="0" err="1"/>
              <a:t>tipe</a:t>
            </a:r>
            <a:r>
              <a:rPr lang="en-ID" dirty="0"/>
              <a:t> data </a:t>
            </a:r>
            <a:r>
              <a:rPr lang="en-ID" dirty="0" err="1"/>
              <a:t>apa</a:t>
            </a:r>
            <a:r>
              <a:rPr lang="en-ID" dirty="0"/>
              <a:t> </a:t>
            </a:r>
            <a:r>
              <a:rPr lang="en-ID" dirty="0" err="1"/>
              <a:t>saja</a:t>
            </a:r>
            <a:r>
              <a:rPr lang="en-ID" dirty="0"/>
              <a:t>, string, integer, float, double, </a:t>
            </a:r>
            <a:r>
              <a:rPr lang="en-ID" dirty="0" err="1"/>
              <a:t>boolean</a:t>
            </a:r>
            <a:r>
              <a:rPr lang="en-ID" dirty="0"/>
              <a:t>, object, dan </a:t>
            </a:r>
            <a:r>
              <a:rPr lang="en-ID" dirty="0" err="1"/>
              <a:t>sebagainya</a:t>
            </a:r>
            <a:r>
              <a:rPr lang="en-ID" dirty="0"/>
              <a:t>. Kita juga </a:t>
            </a:r>
            <a:r>
              <a:rPr lang="en-ID" dirty="0" err="1"/>
              <a:t>bisa</a:t>
            </a:r>
            <a:r>
              <a:rPr lang="en-ID" dirty="0"/>
              <a:t> </a:t>
            </a:r>
            <a:r>
              <a:rPr lang="en-ID" dirty="0" err="1"/>
              <a:t>mencampur</a:t>
            </a:r>
            <a:r>
              <a:rPr lang="en-ID" dirty="0"/>
              <a:t> </a:t>
            </a:r>
            <a:r>
              <a:rPr lang="en-ID" dirty="0" err="1"/>
              <a:t>isinya</a:t>
            </a:r>
            <a:r>
              <a:rPr lang="en-ID" dirty="0"/>
              <a:t>.</a:t>
            </a:r>
          </a:p>
        </p:txBody>
      </p:sp>
      <p:pic>
        <p:nvPicPr>
          <p:cNvPr id="4" name="Picture 3">
            <a:extLst>
              <a:ext uri="{FF2B5EF4-FFF2-40B4-BE49-F238E27FC236}">
                <a16:creationId xmlns:a16="http://schemas.microsoft.com/office/drawing/2014/main" id="{1995A9C1-4E25-4281-88DE-7E577F1D2F19}"/>
              </a:ext>
            </a:extLst>
          </p:cNvPr>
          <p:cNvPicPr>
            <a:picLocks noChangeAspect="1"/>
          </p:cNvPicPr>
          <p:nvPr/>
        </p:nvPicPr>
        <p:blipFill>
          <a:blip r:embed="rId2"/>
          <a:stretch>
            <a:fillRect/>
          </a:stretch>
        </p:blipFill>
        <p:spPr>
          <a:xfrm>
            <a:off x="2376487" y="1672342"/>
            <a:ext cx="7439025" cy="1638300"/>
          </a:xfrm>
          <a:prstGeom prst="rect">
            <a:avLst/>
          </a:prstGeom>
        </p:spPr>
      </p:pic>
      <p:sp>
        <p:nvSpPr>
          <p:cNvPr id="5" name="Rectangle 4">
            <a:extLst>
              <a:ext uri="{FF2B5EF4-FFF2-40B4-BE49-F238E27FC236}">
                <a16:creationId xmlns:a16="http://schemas.microsoft.com/office/drawing/2014/main" id="{175CBC4E-4681-4C67-AC54-3DE025B442F0}"/>
              </a:ext>
            </a:extLst>
          </p:cNvPr>
          <p:cNvSpPr/>
          <p:nvPr/>
        </p:nvSpPr>
        <p:spPr>
          <a:xfrm>
            <a:off x="1270715" y="3710935"/>
            <a:ext cx="6096000" cy="1754326"/>
          </a:xfrm>
          <a:prstGeom prst="rect">
            <a:avLst/>
          </a:prstGeom>
        </p:spPr>
        <p:txBody>
          <a:bodyPr>
            <a:spAutoFit/>
          </a:bodyPr>
          <a:lstStyle/>
          <a:p>
            <a:r>
              <a:rPr lang="en-ID" dirty="0"/>
              <a:t>Ada </a:t>
            </a:r>
            <a:r>
              <a:rPr lang="en-ID" dirty="0" err="1"/>
              <a:t>empat</a:t>
            </a:r>
            <a:r>
              <a:rPr lang="en-ID" dirty="0"/>
              <a:t> </a:t>
            </a:r>
            <a:r>
              <a:rPr lang="en-ID" dirty="0" err="1"/>
              <a:t>jenis</a:t>
            </a:r>
            <a:r>
              <a:rPr lang="en-ID" dirty="0"/>
              <a:t> </a:t>
            </a:r>
            <a:r>
              <a:rPr lang="en-ID" dirty="0" err="1"/>
              <a:t>tipe</a:t>
            </a:r>
            <a:r>
              <a:rPr lang="en-ID" dirty="0"/>
              <a:t> data pada list </a:t>
            </a:r>
            <a:r>
              <a:rPr lang="en-ID" dirty="0" err="1"/>
              <a:t>laci</a:t>
            </a:r>
            <a:r>
              <a:rPr lang="en-ID" dirty="0"/>
              <a:t>:</a:t>
            </a:r>
          </a:p>
          <a:p>
            <a:endParaRPr lang="en-ID" dirty="0"/>
          </a:p>
          <a:p>
            <a:pPr marL="342900" indent="-342900">
              <a:buFont typeface="+mj-lt"/>
              <a:buAutoNum type="arabicPeriod"/>
            </a:pPr>
            <a:r>
              <a:rPr lang="en-ID" dirty="0"/>
              <a:t>"</a:t>
            </a:r>
            <a:r>
              <a:rPr lang="en-ID" dirty="0" err="1"/>
              <a:t>buku</a:t>
            </a:r>
            <a:r>
              <a:rPr lang="en-ID" dirty="0"/>
              <a:t>" </a:t>
            </a:r>
            <a:r>
              <a:rPr lang="en-ID" dirty="0" err="1"/>
              <a:t>adalah</a:t>
            </a:r>
            <a:r>
              <a:rPr lang="en-ID" dirty="0"/>
              <a:t> </a:t>
            </a:r>
            <a:r>
              <a:rPr lang="en-ID" dirty="0" err="1"/>
              <a:t>tipe</a:t>
            </a:r>
            <a:r>
              <a:rPr lang="en-ID" dirty="0"/>
              <a:t> data string;</a:t>
            </a:r>
          </a:p>
          <a:p>
            <a:pPr marL="342900" indent="-342900">
              <a:buFont typeface="+mj-lt"/>
              <a:buAutoNum type="arabicPeriod"/>
            </a:pPr>
            <a:r>
              <a:rPr lang="en-ID" dirty="0"/>
              <a:t>21 </a:t>
            </a:r>
            <a:r>
              <a:rPr lang="en-ID" dirty="0" err="1"/>
              <a:t>adalah</a:t>
            </a:r>
            <a:r>
              <a:rPr lang="en-ID" dirty="0"/>
              <a:t> </a:t>
            </a:r>
            <a:r>
              <a:rPr lang="en-ID" dirty="0" err="1"/>
              <a:t>tipe</a:t>
            </a:r>
            <a:r>
              <a:rPr lang="en-ID" dirty="0"/>
              <a:t> data integer;</a:t>
            </a:r>
          </a:p>
          <a:p>
            <a:pPr marL="342900" indent="-342900">
              <a:buFont typeface="+mj-lt"/>
              <a:buAutoNum type="arabicPeriod"/>
            </a:pPr>
            <a:r>
              <a:rPr lang="en-ID" dirty="0"/>
              <a:t>True </a:t>
            </a:r>
            <a:r>
              <a:rPr lang="en-ID" dirty="0" err="1"/>
              <a:t>adalah</a:t>
            </a:r>
            <a:r>
              <a:rPr lang="en-ID" dirty="0"/>
              <a:t> </a:t>
            </a:r>
            <a:r>
              <a:rPr lang="en-ID" dirty="0" err="1"/>
              <a:t>tipe</a:t>
            </a:r>
            <a:r>
              <a:rPr lang="en-ID" dirty="0"/>
              <a:t> data </a:t>
            </a:r>
            <a:r>
              <a:rPr lang="en-ID" dirty="0" err="1"/>
              <a:t>boolean</a:t>
            </a:r>
            <a:r>
              <a:rPr lang="en-ID" dirty="0"/>
              <a:t>;</a:t>
            </a:r>
          </a:p>
          <a:p>
            <a:pPr marL="342900" indent="-342900">
              <a:buFont typeface="+mj-lt"/>
              <a:buAutoNum type="arabicPeriod"/>
            </a:pPr>
            <a:r>
              <a:rPr lang="en-ID" dirty="0"/>
              <a:t>dan 34.12 </a:t>
            </a:r>
            <a:r>
              <a:rPr lang="en-ID" dirty="0" err="1"/>
              <a:t>adalah</a:t>
            </a:r>
            <a:r>
              <a:rPr lang="en-ID" dirty="0"/>
              <a:t> </a:t>
            </a:r>
            <a:r>
              <a:rPr lang="en-ID" dirty="0" err="1"/>
              <a:t>tipe</a:t>
            </a:r>
            <a:r>
              <a:rPr lang="en-ID" dirty="0"/>
              <a:t> data float.</a:t>
            </a:r>
          </a:p>
        </p:txBody>
      </p:sp>
    </p:spTree>
    <p:extLst>
      <p:ext uri="{BB962C8B-B14F-4D97-AF65-F5344CB8AC3E}">
        <p14:creationId xmlns:p14="http://schemas.microsoft.com/office/powerpoint/2010/main" val="131553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4BE2-9ACF-4BC7-8B93-55C37814D1F9}"/>
              </a:ext>
            </a:extLst>
          </p:cNvPr>
          <p:cNvSpPr>
            <a:spLocks noGrp="1"/>
          </p:cNvSpPr>
          <p:nvPr>
            <p:ph type="title"/>
          </p:nvPr>
        </p:nvSpPr>
        <p:spPr/>
        <p:txBody>
          <a:bodyPr/>
          <a:lstStyle/>
          <a:p>
            <a:pPr algn="ctr"/>
            <a:r>
              <a:rPr lang="en-ID" b="1" dirty="0"/>
              <a:t>Cara </a:t>
            </a:r>
            <a:r>
              <a:rPr lang="en-ID" b="1" dirty="0" err="1"/>
              <a:t>Mengambil</a:t>
            </a:r>
            <a:r>
              <a:rPr lang="en-ID" b="1" dirty="0"/>
              <a:t> Nilai </a:t>
            </a:r>
            <a:r>
              <a:rPr lang="en-ID" b="1" dirty="0" err="1"/>
              <a:t>dari</a:t>
            </a:r>
            <a:r>
              <a:rPr lang="en-ID" b="1" dirty="0"/>
              <a:t> List</a:t>
            </a:r>
            <a:endParaRPr lang="en-ID" dirty="0"/>
          </a:p>
        </p:txBody>
      </p:sp>
      <p:sp>
        <p:nvSpPr>
          <p:cNvPr id="3" name="Content Placeholder 2">
            <a:extLst>
              <a:ext uri="{FF2B5EF4-FFF2-40B4-BE49-F238E27FC236}">
                <a16:creationId xmlns:a16="http://schemas.microsoft.com/office/drawing/2014/main" id="{87D5D050-0DE6-4669-8002-9413230F8895}"/>
              </a:ext>
            </a:extLst>
          </p:cNvPr>
          <p:cNvSpPr>
            <a:spLocks noGrp="1"/>
          </p:cNvSpPr>
          <p:nvPr>
            <p:ph idx="1"/>
          </p:nvPr>
        </p:nvSpPr>
        <p:spPr/>
        <p:txBody>
          <a:bodyPr/>
          <a:lstStyle/>
          <a:p>
            <a:r>
              <a:rPr lang="nb-NO" dirty="0"/>
              <a:t>List sama seperti array, list juga memiliki nomer indeks untuk mengakses data atau isinya. Nomer indeks list selalu dimulai dari nol (0).</a:t>
            </a:r>
            <a:r>
              <a:rPr lang="id-ID" dirty="0"/>
              <a:t> </a:t>
            </a:r>
            <a:r>
              <a:rPr lang="nb-NO" dirty="0"/>
              <a:t>Nomer indeks ini yang kita butuhkan untuk mengambil isi (item) dari list.</a:t>
            </a:r>
            <a:endParaRPr lang="en-ID" dirty="0"/>
          </a:p>
        </p:txBody>
      </p:sp>
      <p:pic>
        <p:nvPicPr>
          <p:cNvPr id="10" name="Picture 9">
            <a:extLst>
              <a:ext uri="{FF2B5EF4-FFF2-40B4-BE49-F238E27FC236}">
                <a16:creationId xmlns:a16="http://schemas.microsoft.com/office/drawing/2014/main" id="{28EBDE91-1F00-4F4E-8726-EC3D9109B3A1}"/>
              </a:ext>
            </a:extLst>
          </p:cNvPr>
          <p:cNvPicPr>
            <a:picLocks noChangeAspect="1"/>
          </p:cNvPicPr>
          <p:nvPr/>
        </p:nvPicPr>
        <p:blipFill>
          <a:blip r:embed="rId2"/>
          <a:stretch>
            <a:fillRect/>
          </a:stretch>
        </p:blipFill>
        <p:spPr>
          <a:xfrm>
            <a:off x="3167062" y="3112997"/>
            <a:ext cx="5857875" cy="1533525"/>
          </a:xfrm>
          <a:prstGeom prst="rect">
            <a:avLst/>
          </a:prstGeom>
        </p:spPr>
      </p:pic>
    </p:spTree>
    <p:extLst>
      <p:ext uri="{BB962C8B-B14F-4D97-AF65-F5344CB8AC3E}">
        <p14:creationId xmlns:p14="http://schemas.microsoft.com/office/powerpoint/2010/main" val="49808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2922-50B7-44E5-BF49-75D60227106A}"/>
              </a:ext>
            </a:extLst>
          </p:cNvPr>
          <p:cNvSpPr>
            <a:spLocks noGrp="1"/>
          </p:cNvSpPr>
          <p:nvPr>
            <p:ph type="title"/>
          </p:nvPr>
        </p:nvSpPr>
        <p:spPr/>
        <p:txBody>
          <a:bodyPr/>
          <a:lstStyle/>
          <a:p>
            <a:pPr algn="ctr"/>
            <a:r>
              <a:rPr lang="id-ID" dirty="0"/>
              <a:t>Contoh pengambilan nilai dalam list</a:t>
            </a:r>
            <a:endParaRPr lang="en-ID" dirty="0"/>
          </a:p>
        </p:txBody>
      </p:sp>
      <p:pic>
        <p:nvPicPr>
          <p:cNvPr id="4" name="Content Placeholder 3">
            <a:extLst>
              <a:ext uri="{FF2B5EF4-FFF2-40B4-BE49-F238E27FC236}">
                <a16:creationId xmlns:a16="http://schemas.microsoft.com/office/drawing/2014/main" id="{5B9DF1EE-7E2B-4D3C-8B81-FEC6359AD4C3}"/>
              </a:ext>
            </a:extLst>
          </p:cNvPr>
          <p:cNvPicPr>
            <a:picLocks noGrp="1" noChangeAspect="1"/>
          </p:cNvPicPr>
          <p:nvPr>
            <p:ph idx="1"/>
          </p:nvPr>
        </p:nvPicPr>
        <p:blipFill>
          <a:blip r:embed="rId2"/>
          <a:stretch>
            <a:fillRect/>
          </a:stretch>
        </p:blipFill>
        <p:spPr>
          <a:xfrm>
            <a:off x="1832187" y="1893195"/>
            <a:ext cx="8527625" cy="3453069"/>
          </a:xfrm>
          <a:prstGeom prst="rect">
            <a:avLst/>
          </a:prstGeom>
        </p:spPr>
      </p:pic>
    </p:spTree>
    <p:extLst>
      <p:ext uri="{BB962C8B-B14F-4D97-AF65-F5344CB8AC3E}">
        <p14:creationId xmlns:p14="http://schemas.microsoft.com/office/powerpoint/2010/main" val="104974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CB1-30C9-4AA2-9110-4CA3D05EFD09}"/>
              </a:ext>
            </a:extLst>
          </p:cNvPr>
          <p:cNvSpPr>
            <a:spLocks noGrp="1"/>
          </p:cNvSpPr>
          <p:nvPr>
            <p:ph type="title"/>
          </p:nvPr>
        </p:nvSpPr>
        <p:spPr/>
        <p:txBody>
          <a:bodyPr/>
          <a:lstStyle/>
          <a:p>
            <a:pPr algn="ctr"/>
            <a:r>
              <a:rPr lang="id-ID" dirty="0"/>
              <a:t>INSTALASI PYTHON PADA WINDOWS</a:t>
            </a:r>
            <a:endParaRPr lang="en-ID" dirty="0"/>
          </a:p>
        </p:txBody>
      </p:sp>
      <p:sp>
        <p:nvSpPr>
          <p:cNvPr id="3" name="Content Placeholder 2">
            <a:extLst>
              <a:ext uri="{FF2B5EF4-FFF2-40B4-BE49-F238E27FC236}">
                <a16:creationId xmlns:a16="http://schemas.microsoft.com/office/drawing/2014/main" id="{A54E6269-F40A-45CB-A08C-277ADAD5BAC5}"/>
              </a:ext>
            </a:extLst>
          </p:cNvPr>
          <p:cNvSpPr>
            <a:spLocks noGrp="1"/>
          </p:cNvSpPr>
          <p:nvPr>
            <p:ph idx="1"/>
          </p:nvPr>
        </p:nvSpPr>
        <p:spPr/>
        <p:txBody>
          <a:bodyPr/>
          <a:lstStyle/>
          <a:p>
            <a:pPr marL="514350" indent="-514350">
              <a:buFont typeface="+mj-lt"/>
              <a:buAutoNum type="arabicPeriod"/>
            </a:pPr>
            <a:r>
              <a:rPr lang="id-ID" dirty="0"/>
              <a:t>Download python pada situs resmi python (python.org)</a:t>
            </a:r>
          </a:p>
          <a:p>
            <a:pPr marL="514350" indent="-514350">
              <a:buFont typeface="+mj-lt"/>
              <a:buAutoNum type="arabicPeriod"/>
            </a:pPr>
            <a:r>
              <a:rPr lang="id-ID" dirty="0"/>
              <a:t>Setelah download selesai, kita akan mendapatkan file instalator python yang berfungsi untuk melakukan instalasi pada windows.</a:t>
            </a:r>
          </a:p>
          <a:p>
            <a:pPr marL="514350" indent="-514350">
              <a:buFont typeface="+mj-lt"/>
              <a:buAutoNum type="arabicPeriod"/>
            </a:pPr>
            <a:endParaRPr lang="en-ID" dirty="0"/>
          </a:p>
        </p:txBody>
      </p:sp>
      <p:pic>
        <p:nvPicPr>
          <p:cNvPr id="4" name="Picture 3">
            <a:extLst>
              <a:ext uri="{FF2B5EF4-FFF2-40B4-BE49-F238E27FC236}">
                <a16:creationId xmlns:a16="http://schemas.microsoft.com/office/drawing/2014/main" id="{ED504624-DFE4-4B60-9F23-EE33246D30DF}"/>
              </a:ext>
            </a:extLst>
          </p:cNvPr>
          <p:cNvPicPr>
            <a:picLocks noChangeAspect="1"/>
          </p:cNvPicPr>
          <p:nvPr/>
        </p:nvPicPr>
        <p:blipFill>
          <a:blip r:embed="rId2"/>
          <a:stretch>
            <a:fillRect/>
          </a:stretch>
        </p:blipFill>
        <p:spPr>
          <a:xfrm>
            <a:off x="3355659" y="3429000"/>
            <a:ext cx="5480682" cy="3118427"/>
          </a:xfrm>
          <a:prstGeom prst="rect">
            <a:avLst/>
          </a:prstGeom>
        </p:spPr>
      </p:pic>
    </p:spTree>
    <p:extLst>
      <p:ext uri="{BB962C8B-B14F-4D97-AF65-F5344CB8AC3E}">
        <p14:creationId xmlns:p14="http://schemas.microsoft.com/office/powerpoint/2010/main" val="321595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C0E7-D8D7-41CF-BB79-87F5CAE8A6EE}"/>
              </a:ext>
            </a:extLst>
          </p:cNvPr>
          <p:cNvSpPr>
            <a:spLocks noGrp="1"/>
          </p:cNvSpPr>
          <p:nvPr>
            <p:ph type="title"/>
          </p:nvPr>
        </p:nvSpPr>
        <p:spPr/>
        <p:txBody>
          <a:bodyPr/>
          <a:lstStyle/>
          <a:p>
            <a:pPr algn="ctr"/>
            <a:r>
              <a:rPr lang="en-ID" dirty="0" err="1"/>
              <a:t>Mengganti</a:t>
            </a:r>
            <a:r>
              <a:rPr lang="en-ID" dirty="0"/>
              <a:t> Nilai List</a:t>
            </a:r>
          </a:p>
        </p:txBody>
      </p:sp>
      <p:sp>
        <p:nvSpPr>
          <p:cNvPr id="3" name="Content Placeholder 2">
            <a:extLst>
              <a:ext uri="{FF2B5EF4-FFF2-40B4-BE49-F238E27FC236}">
                <a16:creationId xmlns:a16="http://schemas.microsoft.com/office/drawing/2014/main" id="{3FE810DA-B3CE-4226-AA33-78B94060D03E}"/>
              </a:ext>
            </a:extLst>
          </p:cNvPr>
          <p:cNvSpPr>
            <a:spLocks noGrp="1"/>
          </p:cNvSpPr>
          <p:nvPr>
            <p:ph idx="1"/>
          </p:nvPr>
        </p:nvSpPr>
        <p:spPr/>
        <p:txBody>
          <a:bodyPr/>
          <a:lstStyle/>
          <a:p>
            <a:r>
              <a:rPr lang="en-ID" dirty="0"/>
              <a:t>List </a:t>
            </a:r>
            <a:r>
              <a:rPr lang="en-ID" dirty="0" err="1"/>
              <a:t>bersifat</a:t>
            </a:r>
            <a:r>
              <a:rPr lang="en-ID" dirty="0"/>
              <a:t> </a:t>
            </a:r>
            <a:r>
              <a:rPr lang="en-ID" i="1" dirty="0"/>
              <a:t>mutable</a:t>
            </a:r>
            <a:r>
              <a:rPr lang="en-ID" dirty="0"/>
              <a:t>, </a:t>
            </a:r>
            <a:r>
              <a:rPr lang="en-ID" dirty="0" err="1"/>
              <a:t>artinya</a:t>
            </a:r>
            <a:r>
              <a:rPr lang="en-ID" dirty="0"/>
              <a:t> </a:t>
            </a:r>
            <a:r>
              <a:rPr lang="en-ID" dirty="0" err="1"/>
              <a:t>isinya</a:t>
            </a:r>
            <a:r>
              <a:rPr lang="en-ID" dirty="0"/>
              <a:t> </a:t>
            </a:r>
            <a:r>
              <a:rPr lang="en-ID" dirty="0" err="1"/>
              <a:t>bisa</a:t>
            </a:r>
            <a:r>
              <a:rPr lang="en-ID" dirty="0"/>
              <a:t> </a:t>
            </a:r>
            <a:r>
              <a:rPr lang="en-ID" dirty="0" err="1"/>
              <a:t>kita</a:t>
            </a:r>
            <a:r>
              <a:rPr lang="en-ID" dirty="0"/>
              <a:t> </a:t>
            </a:r>
            <a:r>
              <a:rPr lang="en-ID" dirty="0" err="1"/>
              <a:t>ubah-ubah</a:t>
            </a:r>
            <a:r>
              <a:rPr lang="en-ID" dirty="0"/>
              <a:t>.</a:t>
            </a:r>
            <a:r>
              <a:rPr lang="id-ID" dirty="0"/>
              <a:t> Maka “mangga” akan diganti dengan “kelapa”.</a:t>
            </a:r>
          </a:p>
          <a:p>
            <a:endParaRPr lang="en-ID" dirty="0"/>
          </a:p>
        </p:txBody>
      </p:sp>
      <p:pic>
        <p:nvPicPr>
          <p:cNvPr id="4" name="Picture 3">
            <a:extLst>
              <a:ext uri="{FF2B5EF4-FFF2-40B4-BE49-F238E27FC236}">
                <a16:creationId xmlns:a16="http://schemas.microsoft.com/office/drawing/2014/main" id="{0645D6C8-2159-4E53-8837-03A5BCF24F14}"/>
              </a:ext>
            </a:extLst>
          </p:cNvPr>
          <p:cNvPicPr>
            <a:picLocks noChangeAspect="1"/>
          </p:cNvPicPr>
          <p:nvPr/>
        </p:nvPicPr>
        <p:blipFill>
          <a:blip r:embed="rId2"/>
          <a:stretch>
            <a:fillRect/>
          </a:stretch>
        </p:blipFill>
        <p:spPr>
          <a:xfrm>
            <a:off x="2376487" y="2927171"/>
            <a:ext cx="7439025" cy="2638425"/>
          </a:xfrm>
          <a:prstGeom prst="rect">
            <a:avLst/>
          </a:prstGeom>
        </p:spPr>
      </p:pic>
    </p:spTree>
    <p:extLst>
      <p:ext uri="{BB962C8B-B14F-4D97-AF65-F5344CB8AC3E}">
        <p14:creationId xmlns:p14="http://schemas.microsoft.com/office/powerpoint/2010/main" val="222145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03B7-51BB-4263-B390-24B5A75378D2}"/>
              </a:ext>
            </a:extLst>
          </p:cNvPr>
          <p:cNvSpPr>
            <a:spLocks noGrp="1"/>
          </p:cNvSpPr>
          <p:nvPr>
            <p:ph type="title"/>
          </p:nvPr>
        </p:nvSpPr>
        <p:spPr/>
        <p:txBody>
          <a:bodyPr/>
          <a:lstStyle/>
          <a:p>
            <a:pPr algn="ctr"/>
            <a:r>
              <a:rPr lang="en-ID" b="1" dirty="0" err="1"/>
              <a:t>Menambahkan</a:t>
            </a:r>
            <a:r>
              <a:rPr lang="en-ID" b="1" dirty="0"/>
              <a:t> Item List</a:t>
            </a:r>
            <a:br>
              <a:rPr lang="en-ID" b="1" dirty="0"/>
            </a:br>
            <a:endParaRPr lang="en-ID" dirty="0"/>
          </a:p>
        </p:txBody>
      </p:sp>
      <p:sp>
        <p:nvSpPr>
          <p:cNvPr id="3" name="Content Placeholder 2">
            <a:extLst>
              <a:ext uri="{FF2B5EF4-FFF2-40B4-BE49-F238E27FC236}">
                <a16:creationId xmlns:a16="http://schemas.microsoft.com/office/drawing/2014/main" id="{BEF37A0E-0CE4-466C-A5A3-16C5414EC063}"/>
              </a:ext>
            </a:extLst>
          </p:cNvPr>
          <p:cNvSpPr>
            <a:spLocks noGrp="1"/>
          </p:cNvSpPr>
          <p:nvPr>
            <p:ph idx="1"/>
          </p:nvPr>
        </p:nvSpPr>
        <p:spPr/>
        <p:txBody>
          <a:bodyPr/>
          <a:lstStyle/>
          <a:p>
            <a:pPr marL="0" indent="0">
              <a:buNone/>
            </a:pPr>
            <a:r>
              <a:rPr lang="en-ID" dirty="0" err="1"/>
              <a:t>Tedapat</a:t>
            </a:r>
            <a:r>
              <a:rPr lang="en-ID" dirty="0"/>
              <a:t> </a:t>
            </a:r>
            <a:r>
              <a:rPr lang="en-ID" dirty="0" err="1"/>
              <a:t>Tiga</a:t>
            </a:r>
            <a:r>
              <a:rPr lang="en-ID" dirty="0"/>
              <a:t> </a:t>
            </a:r>
            <a:r>
              <a:rPr lang="en-ID" dirty="0" err="1"/>
              <a:t>metode</a:t>
            </a:r>
            <a:r>
              <a:rPr lang="en-ID" dirty="0"/>
              <a:t> (method) </a:t>
            </a:r>
            <a:r>
              <a:rPr lang="en-ID" dirty="0" err="1"/>
              <a:t>atau</a:t>
            </a:r>
            <a:r>
              <a:rPr lang="en-ID" dirty="0"/>
              <a:t> </a:t>
            </a:r>
            <a:r>
              <a:rPr lang="en-ID" dirty="0" err="1"/>
              <a:t>fungsi</a:t>
            </a:r>
            <a:r>
              <a:rPr lang="en-ID" dirty="0"/>
              <a:t> yang </a:t>
            </a:r>
            <a:r>
              <a:rPr lang="en-ID" dirty="0" err="1"/>
              <a:t>bisa</a:t>
            </a:r>
            <a:r>
              <a:rPr lang="en-ID" dirty="0"/>
              <a:t> </a:t>
            </a:r>
            <a:r>
              <a:rPr lang="en-ID" dirty="0" err="1"/>
              <a:t>digunakan</a:t>
            </a:r>
            <a:r>
              <a:rPr lang="en-ID" dirty="0"/>
              <a:t> </a:t>
            </a:r>
            <a:r>
              <a:rPr lang="en-ID" dirty="0" err="1"/>
              <a:t>untuk</a:t>
            </a:r>
            <a:r>
              <a:rPr lang="en-ID" dirty="0"/>
              <a:t> </a:t>
            </a:r>
            <a:r>
              <a:rPr lang="en-ID" dirty="0" err="1"/>
              <a:t>menambahkan</a:t>
            </a:r>
            <a:r>
              <a:rPr lang="en-ID" dirty="0"/>
              <a:t> </a:t>
            </a:r>
            <a:r>
              <a:rPr lang="en-ID" dirty="0" err="1"/>
              <a:t>isi</a:t>
            </a:r>
            <a:r>
              <a:rPr lang="en-ID" dirty="0"/>
              <a:t> </a:t>
            </a:r>
            <a:r>
              <a:rPr lang="en-ID" dirty="0" err="1"/>
              <a:t>atau</a:t>
            </a:r>
            <a:r>
              <a:rPr lang="en-ID" dirty="0"/>
              <a:t> item </a:t>
            </a:r>
            <a:r>
              <a:rPr lang="en-ID" dirty="0" err="1"/>
              <a:t>ke</a:t>
            </a:r>
            <a:r>
              <a:rPr lang="en-ID" dirty="0"/>
              <a:t> List:</a:t>
            </a:r>
          </a:p>
          <a:p>
            <a:endParaRPr lang="en-ID" dirty="0"/>
          </a:p>
          <a:p>
            <a:pPr>
              <a:buFont typeface="Wingdings" panose="05000000000000000000" pitchFamily="2" charset="2"/>
              <a:buChar char="Ø"/>
            </a:pPr>
            <a:r>
              <a:rPr lang="en-ID" dirty="0"/>
              <a:t>prepend(item) </a:t>
            </a:r>
            <a:r>
              <a:rPr lang="en-ID" dirty="0" err="1"/>
              <a:t>menambahkan</a:t>
            </a:r>
            <a:r>
              <a:rPr lang="en-ID" dirty="0"/>
              <a:t> item </a:t>
            </a:r>
            <a:r>
              <a:rPr lang="en-ID" dirty="0" err="1"/>
              <a:t>dari</a:t>
            </a:r>
            <a:r>
              <a:rPr lang="en-ID" dirty="0"/>
              <a:t> </a:t>
            </a:r>
            <a:r>
              <a:rPr lang="en-ID" dirty="0" err="1"/>
              <a:t>depan</a:t>
            </a:r>
            <a:r>
              <a:rPr lang="en-ID" dirty="0"/>
              <a:t>;</a:t>
            </a:r>
          </a:p>
          <a:p>
            <a:pPr>
              <a:buFont typeface="Wingdings" panose="05000000000000000000" pitchFamily="2" charset="2"/>
              <a:buChar char="Ø"/>
            </a:pPr>
            <a:r>
              <a:rPr lang="en-ID" dirty="0"/>
              <a:t>append(item) </a:t>
            </a:r>
            <a:r>
              <a:rPr lang="en-ID" dirty="0" err="1"/>
              <a:t>menambahkan</a:t>
            </a:r>
            <a:r>
              <a:rPr lang="en-ID" dirty="0"/>
              <a:t> item </a:t>
            </a:r>
            <a:r>
              <a:rPr lang="en-ID" dirty="0" err="1"/>
              <a:t>dari</a:t>
            </a:r>
            <a:r>
              <a:rPr lang="en-ID" dirty="0"/>
              <a:t> </a:t>
            </a:r>
            <a:r>
              <a:rPr lang="en-ID" dirty="0" err="1"/>
              <a:t>belakang</a:t>
            </a:r>
            <a:r>
              <a:rPr lang="en-ID" dirty="0"/>
              <a:t>.</a:t>
            </a:r>
          </a:p>
          <a:p>
            <a:pPr>
              <a:buFont typeface="Wingdings" panose="05000000000000000000" pitchFamily="2" charset="2"/>
              <a:buChar char="Ø"/>
            </a:pPr>
            <a:r>
              <a:rPr lang="en-ID" dirty="0"/>
              <a:t>insert(index, item) </a:t>
            </a:r>
            <a:r>
              <a:rPr lang="en-ID" dirty="0" err="1"/>
              <a:t>menambahkan</a:t>
            </a:r>
            <a:r>
              <a:rPr lang="en-ID" dirty="0"/>
              <a:t> item </a:t>
            </a:r>
            <a:r>
              <a:rPr lang="en-ID" dirty="0" err="1"/>
              <a:t>dari</a:t>
            </a:r>
            <a:r>
              <a:rPr lang="en-ID" dirty="0"/>
              <a:t> </a:t>
            </a:r>
            <a:r>
              <a:rPr lang="en-ID" dirty="0" err="1"/>
              <a:t>indeks</a:t>
            </a:r>
            <a:r>
              <a:rPr lang="en-ID" dirty="0"/>
              <a:t> </a:t>
            </a:r>
            <a:r>
              <a:rPr lang="en-ID" dirty="0" err="1"/>
              <a:t>tertentu</a:t>
            </a:r>
            <a:endParaRPr lang="en-ID" dirty="0"/>
          </a:p>
          <a:p>
            <a:endParaRPr lang="en-ID" dirty="0"/>
          </a:p>
        </p:txBody>
      </p:sp>
      <p:pic>
        <p:nvPicPr>
          <p:cNvPr id="5" name="Picture 4">
            <a:extLst>
              <a:ext uri="{FF2B5EF4-FFF2-40B4-BE49-F238E27FC236}">
                <a16:creationId xmlns:a16="http://schemas.microsoft.com/office/drawing/2014/main" id="{1763D7CD-F265-4C37-88CE-CFC3B6B6D9DF}"/>
              </a:ext>
            </a:extLst>
          </p:cNvPr>
          <p:cNvPicPr>
            <a:picLocks noChangeAspect="1"/>
          </p:cNvPicPr>
          <p:nvPr/>
        </p:nvPicPr>
        <p:blipFill>
          <a:blip r:embed="rId2"/>
          <a:stretch>
            <a:fillRect/>
          </a:stretch>
        </p:blipFill>
        <p:spPr>
          <a:xfrm>
            <a:off x="3067050" y="4854575"/>
            <a:ext cx="6057900" cy="1457325"/>
          </a:xfrm>
          <a:prstGeom prst="rect">
            <a:avLst/>
          </a:prstGeom>
        </p:spPr>
      </p:pic>
    </p:spTree>
    <p:extLst>
      <p:ext uri="{BB962C8B-B14F-4D97-AF65-F5344CB8AC3E}">
        <p14:creationId xmlns:p14="http://schemas.microsoft.com/office/powerpoint/2010/main" val="1753928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DD2E-DADB-4D60-98F4-8F3D5066408F}"/>
              </a:ext>
            </a:extLst>
          </p:cNvPr>
          <p:cNvSpPr>
            <a:spLocks noGrp="1"/>
          </p:cNvSpPr>
          <p:nvPr>
            <p:ph type="title"/>
          </p:nvPr>
        </p:nvSpPr>
        <p:spPr/>
        <p:txBody>
          <a:bodyPr/>
          <a:lstStyle/>
          <a:p>
            <a:r>
              <a:rPr lang="en-ID" dirty="0" err="1"/>
              <a:t>Contoh</a:t>
            </a:r>
            <a:r>
              <a:rPr lang="en-ID" dirty="0"/>
              <a:t> </a:t>
            </a:r>
            <a:r>
              <a:rPr lang="en-ID" dirty="0" err="1"/>
              <a:t>menambahkan</a:t>
            </a:r>
            <a:r>
              <a:rPr lang="en-ID" dirty="0"/>
              <a:t> item </a:t>
            </a:r>
            <a:r>
              <a:rPr lang="en-ID" dirty="0" err="1"/>
              <a:t>kedalam</a:t>
            </a:r>
            <a:r>
              <a:rPr lang="en-ID" dirty="0"/>
              <a:t> List</a:t>
            </a:r>
          </a:p>
        </p:txBody>
      </p:sp>
      <p:pic>
        <p:nvPicPr>
          <p:cNvPr id="4" name="Content Placeholder 3">
            <a:extLst>
              <a:ext uri="{FF2B5EF4-FFF2-40B4-BE49-F238E27FC236}">
                <a16:creationId xmlns:a16="http://schemas.microsoft.com/office/drawing/2014/main" id="{C95731A6-677F-43CF-AF1A-B4DDF93CB5D3}"/>
              </a:ext>
            </a:extLst>
          </p:cNvPr>
          <p:cNvPicPr>
            <a:picLocks noGrp="1" noChangeAspect="1"/>
          </p:cNvPicPr>
          <p:nvPr>
            <p:ph idx="1"/>
          </p:nvPr>
        </p:nvPicPr>
        <p:blipFill>
          <a:blip r:embed="rId2"/>
          <a:stretch>
            <a:fillRect/>
          </a:stretch>
        </p:blipFill>
        <p:spPr>
          <a:xfrm>
            <a:off x="2371725" y="2914650"/>
            <a:ext cx="7439025" cy="2057400"/>
          </a:xfrm>
          <a:prstGeom prst="rect">
            <a:avLst/>
          </a:prstGeom>
        </p:spPr>
      </p:pic>
    </p:spTree>
    <p:extLst>
      <p:ext uri="{BB962C8B-B14F-4D97-AF65-F5344CB8AC3E}">
        <p14:creationId xmlns:p14="http://schemas.microsoft.com/office/powerpoint/2010/main" val="3947528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3949-5667-431D-B4AA-926128BD60AE}"/>
              </a:ext>
            </a:extLst>
          </p:cNvPr>
          <p:cNvSpPr>
            <a:spLocks noGrp="1"/>
          </p:cNvSpPr>
          <p:nvPr>
            <p:ph type="title"/>
          </p:nvPr>
        </p:nvSpPr>
        <p:spPr/>
        <p:txBody>
          <a:bodyPr/>
          <a:lstStyle/>
          <a:p>
            <a:r>
              <a:rPr lang="en-ID" dirty="0" err="1"/>
              <a:t>Contoh</a:t>
            </a:r>
            <a:r>
              <a:rPr lang="en-ID" dirty="0"/>
              <a:t> </a:t>
            </a:r>
            <a:r>
              <a:rPr lang="en-ID" dirty="0" err="1"/>
              <a:t>pengurangan</a:t>
            </a:r>
            <a:r>
              <a:rPr lang="en-ID" dirty="0"/>
              <a:t> item </a:t>
            </a:r>
            <a:r>
              <a:rPr lang="en-ID" dirty="0" err="1"/>
              <a:t>dalam</a:t>
            </a:r>
            <a:r>
              <a:rPr lang="en-ID" dirty="0"/>
              <a:t> List</a:t>
            </a:r>
          </a:p>
        </p:txBody>
      </p:sp>
      <p:pic>
        <p:nvPicPr>
          <p:cNvPr id="4" name="Content Placeholder 3">
            <a:extLst>
              <a:ext uri="{FF2B5EF4-FFF2-40B4-BE49-F238E27FC236}">
                <a16:creationId xmlns:a16="http://schemas.microsoft.com/office/drawing/2014/main" id="{27BA5352-BE1F-42B8-9AD8-E3BF2EB02734}"/>
              </a:ext>
            </a:extLst>
          </p:cNvPr>
          <p:cNvPicPr>
            <a:picLocks noGrp="1" noChangeAspect="1"/>
          </p:cNvPicPr>
          <p:nvPr>
            <p:ph idx="1"/>
          </p:nvPr>
        </p:nvPicPr>
        <p:blipFill>
          <a:blip r:embed="rId2"/>
          <a:stretch>
            <a:fillRect/>
          </a:stretch>
        </p:blipFill>
        <p:spPr>
          <a:xfrm>
            <a:off x="2371725" y="2238375"/>
            <a:ext cx="7439025" cy="3409950"/>
          </a:xfrm>
          <a:prstGeom prst="rect">
            <a:avLst/>
          </a:prstGeom>
        </p:spPr>
      </p:pic>
    </p:spTree>
    <p:extLst>
      <p:ext uri="{BB962C8B-B14F-4D97-AF65-F5344CB8AC3E}">
        <p14:creationId xmlns:p14="http://schemas.microsoft.com/office/powerpoint/2010/main" val="26610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96B7-C152-4777-8293-634FABD6F3A9}"/>
              </a:ext>
            </a:extLst>
          </p:cNvPr>
          <p:cNvSpPr>
            <a:spLocks noGrp="1"/>
          </p:cNvSpPr>
          <p:nvPr>
            <p:ph type="title"/>
          </p:nvPr>
        </p:nvSpPr>
        <p:spPr/>
        <p:txBody>
          <a:bodyPr/>
          <a:lstStyle/>
          <a:p>
            <a:r>
              <a:rPr lang="en-ID" dirty="0" err="1"/>
              <a:t>Contoh</a:t>
            </a:r>
            <a:r>
              <a:rPr lang="en-ID" dirty="0"/>
              <a:t> </a:t>
            </a:r>
            <a:r>
              <a:rPr lang="en-ID" dirty="0" err="1"/>
              <a:t>memotong</a:t>
            </a:r>
            <a:r>
              <a:rPr lang="en-ID" dirty="0"/>
              <a:t> item </a:t>
            </a:r>
            <a:r>
              <a:rPr lang="en-ID" dirty="0" err="1"/>
              <a:t>dalam</a:t>
            </a:r>
            <a:r>
              <a:rPr lang="en-ID" dirty="0"/>
              <a:t> List</a:t>
            </a:r>
          </a:p>
        </p:txBody>
      </p:sp>
      <p:pic>
        <p:nvPicPr>
          <p:cNvPr id="4" name="Content Placeholder 3">
            <a:extLst>
              <a:ext uri="{FF2B5EF4-FFF2-40B4-BE49-F238E27FC236}">
                <a16:creationId xmlns:a16="http://schemas.microsoft.com/office/drawing/2014/main" id="{019A59BB-102D-4D4E-80FB-5DE0681E9D21}"/>
              </a:ext>
            </a:extLst>
          </p:cNvPr>
          <p:cNvPicPr>
            <a:picLocks noGrp="1" noChangeAspect="1"/>
          </p:cNvPicPr>
          <p:nvPr>
            <p:ph idx="1"/>
          </p:nvPr>
        </p:nvPicPr>
        <p:blipFill>
          <a:blip r:embed="rId2"/>
          <a:stretch>
            <a:fillRect/>
          </a:stretch>
        </p:blipFill>
        <p:spPr>
          <a:xfrm>
            <a:off x="2371725" y="2647950"/>
            <a:ext cx="7439025" cy="2590800"/>
          </a:xfrm>
          <a:prstGeom prst="rect">
            <a:avLst/>
          </a:prstGeom>
        </p:spPr>
      </p:pic>
    </p:spTree>
    <p:extLst>
      <p:ext uri="{BB962C8B-B14F-4D97-AF65-F5344CB8AC3E}">
        <p14:creationId xmlns:p14="http://schemas.microsoft.com/office/powerpoint/2010/main" val="709192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6AFA-E9A8-4450-862F-224B718DA397}"/>
              </a:ext>
            </a:extLst>
          </p:cNvPr>
          <p:cNvSpPr>
            <a:spLocks noGrp="1"/>
          </p:cNvSpPr>
          <p:nvPr>
            <p:ph type="title"/>
          </p:nvPr>
        </p:nvSpPr>
        <p:spPr/>
        <p:txBody>
          <a:bodyPr/>
          <a:lstStyle/>
          <a:p>
            <a:r>
              <a:rPr lang="en-ID" dirty="0" err="1"/>
              <a:t>Contoh</a:t>
            </a:r>
            <a:r>
              <a:rPr lang="en-ID" dirty="0"/>
              <a:t> </a:t>
            </a:r>
            <a:r>
              <a:rPr lang="en-ID" dirty="0" err="1"/>
              <a:t>operasi</a:t>
            </a:r>
            <a:r>
              <a:rPr lang="en-ID" dirty="0"/>
              <a:t> </a:t>
            </a:r>
            <a:r>
              <a:rPr lang="en-ID" dirty="0" err="1"/>
              <a:t>dalam</a:t>
            </a:r>
            <a:r>
              <a:rPr lang="en-ID" dirty="0"/>
              <a:t> List</a:t>
            </a:r>
          </a:p>
        </p:txBody>
      </p:sp>
      <p:sp>
        <p:nvSpPr>
          <p:cNvPr id="3" name="Content Placeholder 2">
            <a:extLst>
              <a:ext uri="{FF2B5EF4-FFF2-40B4-BE49-F238E27FC236}">
                <a16:creationId xmlns:a16="http://schemas.microsoft.com/office/drawing/2014/main" id="{0F52AA24-EC75-44A9-BC26-925091E1A07E}"/>
              </a:ext>
            </a:extLst>
          </p:cNvPr>
          <p:cNvSpPr>
            <a:spLocks noGrp="1"/>
          </p:cNvSpPr>
          <p:nvPr>
            <p:ph idx="1"/>
          </p:nvPr>
        </p:nvSpPr>
        <p:spPr/>
        <p:txBody>
          <a:bodyPr/>
          <a:lstStyle/>
          <a:p>
            <a:pPr marL="0" indent="0">
              <a:buNone/>
            </a:pPr>
            <a:r>
              <a:rPr lang="sv-SE" dirty="0"/>
              <a:t>Ada beberapa operasi yang bisa dilakukan terhadap List, diantaranya:</a:t>
            </a:r>
          </a:p>
          <a:p>
            <a:r>
              <a:rPr lang="sv-SE" dirty="0"/>
              <a:t>Penggabungan (+)</a:t>
            </a:r>
          </a:p>
          <a:p>
            <a:r>
              <a:rPr lang="sv-SE" dirty="0"/>
              <a:t>Perkalian (*)</a:t>
            </a:r>
            <a:endParaRPr lang="en-ID" dirty="0"/>
          </a:p>
        </p:txBody>
      </p:sp>
      <p:pic>
        <p:nvPicPr>
          <p:cNvPr id="5" name="Picture 4">
            <a:extLst>
              <a:ext uri="{FF2B5EF4-FFF2-40B4-BE49-F238E27FC236}">
                <a16:creationId xmlns:a16="http://schemas.microsoft.com/office/drawing/2014/main" id="{33DE4912-AE9F-475C-B028-3DAC5F397BAA}"/>
              </a:ext>
            </a:extLst>
          </p:cNvPr>
          <p:cNvPicPr>
            <a:picLocks noChangeAspect="1"/>
          </p:cNvPicPr>
          <p:nvPr/>
        </p:nvPicPr>
        <p:blipFill>
          <a:blip r:embed="rId2"/>
          <a:stretch>
            <a:fillRect/>
          </a:stretch>
        </p:blipFill>
        <p:spPr>
          <a:xfrm>
            <a:off x="3914775" y="2435225"/>
            <a:ext cx="7439025" cy="4057650"/>
          </a:xfrm>
          <a:prstGeom prst="rect">
            <a:avLst/>
          </a:prstGeom>
        </p:spPr>
      </p:pic>
    </p:spTree>
    <p:extLst>
      <p:ext uri="{BB962C8B-B14F-4D97-AF65-F5344CB8AC3E}">
        <p14:creationId xmlns:p14="http://schemas.microsoft.com/office/powerpoint/2010/main" val="123790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5A75-ACB2-41BA-814D-C277B7ECDC1E}"/>
              </a:ext>
            </a:extLst>
          </p:cNvPr>
          <p:cNvSpPr>
            <a:spLocks noGrp="1"/>
          </p:cNvSpPr>
          <p:nvPr>
            <p:ph type="title"/>
          </p:nvPr>
        </p:nvSpPr>
        <p:spPr/>
        <p:txBody>
          <a:bodyPr/>
          <a:lstStyle/>
          <a:p>
            <a:pPr algn="ctr"/>
            <a:r>
              <a:rPr lang="en-ID" dirty="0"/>
              <a:t>Dictionary</a:t>
            </a:r>
          </a:p>
        </p:txBody>
      </p:sp>
      <p:sp>
        <p:nvSpPr>
          <p:cNvPr id="3" name="Content Placeholder 2">
            <a:extLst>
              <a:ext uri="{FF2B5EF4-FFF2-40B4-BE49-F238E27FC236}">
                <a16:creationId xmlns:a16="http://schemas.microsoft.com/office/drawing/2014/main" id="{00B4670A-348D-476A-9031-36F061F00AA4}"/>
              </a:ext>
            </a:extLst>
          </p:cNvPr>
          <p:cNvSpPr>
            <a:spLocks noGrp="1"/>
          </p:cNvSpPr>
          <p:nvPr>
            <p:ph idx="1"/>
          </p:nvPr>
        </p:nvSpPr>
        <p:spPr/>
        <p:txBody>
          <a:bodyPr/>
          <a:lstStyle/>
          <a:p>
            <a:r>
              <a:rPr lang="en-ID" dirty="0"/>
              <a:t>Dictionary </a:t>
            </a:r>
            <a:r>
              <a:rPr lang="en-ID" dirty="0" err="1"/>
              <a:t>adalah</a:t>
            </a:r>
            <a:r>
              <a:rPr lang="en-ID" dirty="0"/>
              <a:t> </a:t>
            </a:r>
            <a:r>
              <a:rPr lang="en-ID" dirty="0" err="1"/>
              <a:t>stuktur</a:t>
            </a:r>
            <a:r>
              <a:rPr lang="en-ID" dirty="0"/>
              <a:t> data yang </a:t>
            </a:r>
            <a:r>
              <a:rPr lang="en-ID" dirty="0" err="1"/>
              <a:t>bentuknya</a:t>
            </a:r>
            <a:r>
              <a:rPr lang="en-ID" dirty="0"/>
              <a:t> </a:t>
            </a:r>
            <a:r>
              <a:rPr lang="en-ID" dirty="0" err="1"/>
              <a:t>seperti</a:t>
            </a:r>
            <a:r>
              <a:rPr lang="en-ID" dirty="0"/>
              <a:t> </a:t>
            </a:r>
            <a:r>
              <a:rPr lang="en-ID" dirty="0" err="1"/>
              <a:t>kamus</a:t>
            </a:r>
            <a:r>
              <a:rPr lang="en-ID" dirty="0"/>
              <a:t>. Ada kata </a:t>
            </a:r>
            <a:r>
              <a:rPr lang="en-ID" dirty="0" err="1"/>
              <a:t>kunci</a:t>
            </a:r>
            <a:r>
              <a:rPr lang="en-ID" dirty="0"/>
              <a:t> </a:t>
            </a:r>
            <a:r>
              <a:rPr lang="en-ID" dirty="0" err="1"/>
              <a:t>kemudian</a:t>
            </a:r>
            <a:r>
              <a:rPr lang="en-ID" dirty="0"/>
              <a:t> </a:t>
            </a:r>
            <a:r>
              <a:rPr lang="en-ID" dirty="0" err="1"/>
              <a:t>ada</a:t>
            </a:r>
            <a:r>
              <a:rPr lang="en-ID" dirty="0"/>
              <a:t> </a:t>
            </a:r>
            <a:r>
              <a:rPr lang="en-ID" dirty="0" err="1"/>
              <a:t>nilaninya</a:t>
            </a:r>
            <a:r>
              <a:rPr lang="en-ID" dirty="0"/>
              <a:t>. Kata </a:t>
            </a:r>
            <a:r>
              <a:rPr lang="en-ID" dirty="0" err="1"/>
              <a:t>kunci</a:t>
            </a:r>
            <a:r>
              <a:rPr lang="en-ID" dirty="0"/>
              <a:t> </a:t>
            </a:r>
            <a:r>
              <a:rPr lang="en-ID" dirty="0" err="1"/>
              <a:t>harus</a:t>
            </a:r>
            <a:r>
              <a:rPr lang="en-ID" dirty="0"/>
              <a:t> </a:t>
            </a:r>
            <a:r>
              <a:rPr lang="en-ID" dirty="0" err="1"/>
              <a:t>unik</a:t>
            </a:r>
            <a:r>
              <a:rPr lang="en-ID" dirty="0"/>
              <a:t>, </a:t>
            </a:r>
            <a:r>
              <a:rPr lang="en-ID" dirty="0" err="1"/>
              <a:t>sedangkan</a:t>
            </a:r>
            <a:r>
              <a:rPr lang="en-ID" dirty="0"/>
              <a:t> </a:t>
            </a:r>
            <a:r>
              <a:rPr lang="en-ID" dirty="0" err="1"/>
              <a:t>nilai</a:t>
            </a:r>
            <a:r>
              <a:rPr lang="en-ID" dirty="0"/>
              <a:t> </a:t>
            </a:r>
            <a:r>
              <a:rPr lang="en-ID" dirty="0" err="1"/>
              <a:t>boleh</a:t>
            </a:r>
            <a:r>
              <a:rPr lang="en-ID" dirty="0"/>
              <a:t> </a:t>
            </a:r>
            <a:r>
              <a:rPr lang="en-ID" dirty="0" err="1"/>
              <a:t>diisi</a:t>
            </a:r>
            <a:r>
              <a:rPr lang="en-ID" dirty="0"/>
              <a:t> denga </a:t>
            </a:r>
            <a:r>
              <a:rPr lang="en-ID" dirty="0" err="1"/>
              <a:t>apa</a:t>
            </a:r>
            <a:r>
              <a:rPr lang="en-ID" dirty="0"/>
              <a:t> </a:t>
            </a:r>
            <a:r>
              <a:rPr lang="en-ID" dirty="0" err="1"/>
              <a:t>saja</a:t>
            </a:r>
            <a:r>
              <a:rPr lang="en-ID" dirty="0"/>
              <a:t>. </a:t>
            </a:r>
            <a:r>
              <a:rPr lang="en-ID" i="1" dirty="0"/>
              <a:t>List</a:t>
            </a:r>
            <a:r>
              <a:rPr lang="en-ID" dirty="0"/>
              <a:t> </a:t>
            </a:r>
            <a:r>
              <a:rPr lang="en-ID" dirty="0" err="1"/>
              <a:t>ternyata</a:t>
            </a:r>
            <a:r>
              <a:rPr lang="en-ID" dirty="0"/>
              <a:t> </a:t>
            </a:r>
            <a:r>
              <a:rPr lang="en-ID" dirty="0" err="1"/>
              <a:t>memiliki</a:t>
            </a:r>
            <a:r>
              <a:rPr lang="en-ID" dirty="0"/>
              <a:t> </a:t>
            </a:r>
            <a:r>
              <a:rPr lang="en-ID" dirty="0" err="1"/>
              <a:t>kekurangan</a:t>
            </a:r>
            <a:r>
              <a:rPr lang="en-ID" dirty="0"/>
              <a:t>.</a:t>
            </a:r>
          </a:p>
          <a:p>
            <a:r>
              <a:rPr lang="en-ID" b="1" dirty="0" err="1"/>
              <a:t>Kekurangannya</a:t>
            </a:r>
            <a:r>
              <a:rPr lang="en-ID" dirty="0"/>
              <a:t>: </a:t>
            </a:r>
            <a:r>
              <a:rPr lang="en-ID" dirty="0" err="1"/>
              <a:t>ia</a:t>
            </a:r>
            <a:r>
              <a:rPr lang="en-ID" dirty="0"/>
              <a:t> </a:t>
            </a:r>
            <a:r>
              <a:rPr lang="en-ID" dirty="0" err="1"/>
              <a:t>tidak</a:t>
            </a:r>
            <a:r>
              <a:rPr lang="en-ID" dirty="0"/>
              <a:t> </a:t>
            </a:r>
            <a:r>
              <a:rPr lang="en-ID" dirty="0" err="1"/>
              <a:t>bisa</a:t>
            </a:r>
            <a:r>
              <a:rPr lang="en-ID" dirty="0"/>
              <a:t> </a:t>
            </a:r>
            <a:r>
              <a:rPr lang="en-ID" dirty="0" err="1"/>
              <a:t>menggunakan</a:t>
            </a:r>
            <a:r>
              <a:rPr lang="en-ID" dirty="0"/>
              <a:t> kata </a:t>
            </a:r>
            <a:r>
              <a:rPr lang="en-ID" dirty="0" err="1"/>
              <a:t>kunci</a:t>
            </a:r>
            <a:r>
              <a:rPr lang="en-ID" dirty="0"/>
              <a:t> </a:t>
            </a:r>
            <a:r>
              <a:rPr lang="en-ID" dirty="0" err="1"/>
              <a:t>untuk</a:t>
            </a:r>
            <a:r>
              <a:rPr lang="en-ID" dirty="0"/>
              <a:t> </a:t>
            </a:r>
            <a:r>
              <a:rPr lang="en-ID" dirty="0" err="1"/>
              <a:t>mengakses</a:t>
            </a:r>
            <a:r>
              <a:rPr lang="en-ID" dirty="0"/>
              <a:t> </a:t>
            </a:r>
            <a:r>
              <a:rPr lang="en-ID" dirty="0" err="1"/>
              <a:t>itemnya</a:t>
            </a:r>
            <a:r>
              <a:rPr lang="en-ID" dirty="0"/>
              <a:t>. </a:t>
            </a:r>
            <a:r>
              <a:rPr lang="en-ID" dirty="0" err="1"/>
              <a:t>Hanya</a:t>
            </a:r>
            <a:r>
              <a:rPr lang="en-ID" dirty="0"/>
              <a:t> </a:t>
            </a:r>
            <a:r>
              <a:rPr lang="en-ID" dirty="0" err="1"/>
              <a:t>bisa</a:t>
            </a:r>
            <a:r>
              <a:rPr lang="en-ID" dirty="0"/>
              <a:t> </a:t>
            </a:r>
            <a:r>
              <a:rPr lang="en-ID" dirty="0" err="1"/>
              <a:t>menggunakan</a:t>
            </a:r>
            <a:r>
              <a:rPr lang="en-ID" dirty="0"/>
              <a:t> </a:t>
            </a:r>
            <a:r>
              <a:rPr lang="en-ID" dirty="0" err="1"/>
              <a:t>nomer</a:t>
            </a:r>
            <a:r>
              <a:rPr lang="en-ID" dirty="0"/>
              <a:t> </a:t>
            </a:r>
            <a:r>
              <a:rPr lang="en-ID" dirty="0" err="1"/>
              <a:t>indeks</a:t>
            </a:r>
            <a:r>
              <a:rPr lang="en-ID" dirty="0"/>
              <a:t> </a:t>
            </a:r>
            <a:r>
              <a:rPr lang="en-ID" dirty="0" err="1"/>
              <a:t>saja</a:t>
            </a:r>
            <a:r>
              <a:rPr lang="en-ID" dirty="0"/>
              <a:t>.</a:t>
            </a:r>
          </a:p>
          <a:p>
            <a:endParaRPr lang="en-ID" dirty="0"/>
          </a:p>
        </p:txBody>
      </p:sp>
    </p:spTree>
    <p:extLst>
      <p:ext uri="{BB962C8B-B14F-4D97-AF65-F5344CB8AC3E}">
        <p14:creationId xmlns:p14="http://schemas.microsoft.com/office/powerpoint/2010/main" val="1554573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BAA5-9278-450C-8D1E-24C871FC1091}"/>
              </a:ext>
            </a:extLst>
          </p:cNvPr>
          <p:cNvSpPr>
            <a:spLocks noGrp="1"/>
          </p:cNvSpPr>
          <p:nvPr>
            <p:ph type="title"/>
          </p:nvPr>
        </p:nvSpPr>
        <p:spPr/>
        <p:txBody>
          <a:bodyPr/>
          <a:lstStyle/>
          <a:p>
            <a:pPr algn="ctr"/>
            <a:r>
              <a:rPr lang="en-ID" dirty="0" err="1"/>
              <a:t>Membuat</a:t>
            </a:r>
            <a:r>
              <a:rPr lang="en-ID" dirty="0"/>
              <a:t> Dictionary</a:t>
            </a:r>
          </a:p>
        </p:txBody>
      </p:sp>
      <p:sp>
        <p:nvSpPr>
          <p:cNvPr id="3" name="Content Placeholder 2">
            <a:extLst>
              <a:ext uri="{FF2B5EF4-FFF2-40B4-BE49-F238E27FC236}">
                <a16:creationId xmlns:a16="http://schemas.microsoft.com/office/drawing/2014/main" id="{77129A99-A3B1-483C-83B0-8061D8F0C60B}"/>
              </a:ext>
            </a:extLst>
          </p:cNvPr>
          <p:cNvSpPr>
            <a:spLocks noGrp="1"/>
          </p:cNvSpPr>
          <p:nvPr>
            <p:ph idx="1"/>
          </p:nvPr>
        </p:nvSpPr>
        <p:spPr/>
        <p:txBody>
          <a:bodyPr>
            <a:normAutofit fontScale="92500" lnSpcReduction="10000"/>
          </a:bodyPr>
          <a:lstStyle/>
          <a:p>
            <a:pPr marL="0" indent="0">
              <a:buNone/>
            </a:pPr>
            <a:r>
              <a:rPr lang="en-ID" dirty="0"/>
              <a:t>Hal yang </a:t>
            </a:r>
            <a:r>
              <a:rPr lang="en-ID" dirty="0" err="1"/>
              <a:t>wajib</a:t>
            </a:r>
            <a:r>
              <a:rPr lang="en-ID" dirty="0"/>
              <a:t> </a:t>
            </a:r>
            <a:r>
              <a:rPr lang="en-ID" dirty="0" err="1"/>
              <a:t>ada</a:t>
            </a:r>
            <a:r>
              <a:rPr lang="en-ID" dirty="0"/>
              <a:t> di </a:t>
            </a:r>
            <a:r>
              <a:rPr lang="en-ID" dirty="0" err="1"/>
              <a:t>dalam</a:t>
            </a:r>
            <a:r>
              <a:rPr lang="en-ID" dirty="0"/>
              <a:t> </a:t>
            </a:r>
            <a:r>
              <a:rPr lang="en-ID" dirty="0" err="1"/>
              <a:t>pembuatan</a:t>
            </a:r>
            <a:r>
              <a:rPr lang="en-ID" dirty="0"/>
              <a:t> Dictionary </a:t>
            </a:r>
            <a:r>
              <a:rPr lang="en-ID" dirty="0" err="1"/>
              <a:t>adalah</a:t>
            </a:r>
            <a:r>
              <a:rPr lang="en-ID" dirty="0"/>
              <a:t>:</a:t>
            </a:r>
          </a:p>
          <a:p>
            <a:endParaRPr lang="en-ID" dirty="0"/>
          </a:p>
          <a:p>
            <a:pPr lvl="2"/>
            <a:r>
              <a:rPr lang="en-ID" sz="2800" dirty="0" err="1"/>
              <a:t>nama</a:t>
            </a:r>
            <a:r>
              <a:rPr lang="en-ID" sz="2800" dirty="0"/>
              <a:t> dictionary,</a:t>
            </a:r>
          </a:p>
          <a:p>
            <a:pPr lvl="2"/>
            <a:r>
              <a:rPr lang="en-ID" sz="2800" dirty="0"/>
              <a:t>key,</a:t>
            </a:r>
          </a:p>
          <a:p>
            <a:pPr lvl="2"/>
            <a:r>
              <a:rPr lang="en-ID" sz="2800" dirty="0"/>
              <a:t>value,</a:t>
            </a:r>
          </a:p>
          <a:p>
            <a:pPr lvl="2"/>
            <a:r>
              <a:rPr lang="en-ID" sz="2800" dirty="0" err="1"/>
              <a:t>buka</a:t>
            </a:r>
            <a:r>
              <a:rPr lang="en-ID" sz="2800" dirty="0"/>
              <a:t> dan </a:t>
            </a:r>
            <a:r>
              <a:rPr lang="en-ID" sz="2800" dirty="0" err="1"/>
              <a:t>tutupnya</a:t>
            </a:r>
            <a:r>
              <a:rPr lang="en-ID" sz="2800" dirty="0"/>
              <a:t> </a:t>
            </a:r>
            <a:r>
              <a:rPr lang="en-ID" sz="2800" dirty="0" err="1"/>
              <a:t>menggunakan</a:t>
            </a:r>
            <a:r>
              <a:rPr lang="en-ID" sz="2800" dirty="0"/>
              <a:t> </a:t>
            </a:r>
            <a:r>
              <a:rPr lang="en-ID" sz="2800" dirty="0" err="1"/>
              <a:t>kurung</a:t>
            </a:r>
            <a:r>
              <a:rPr lang="en-ID" sz="2800" dirty="0"/>
              <a:t> </a:t>
            </a:r>
            <a:r>
              <a:rPr lang="en-ID" sz="2800" dirty="0" err="1"/>
              <a:t>kurawal</a:t>
            </a:r>
            <a:r>
              <a:rPr lang="en-ID" sz="2800" dirty="0"/>
              <a:t>.</a:t>
            </a:r>
          </a:p>
          <a:p>
            <a:pPr marL="0" indent="0">
              <a:buNone/>
            </a:pPr>
            <a:r>
              <a:rPr lang="en-ID" dirty="0"/>
              <a:t>Antara key dan value </a:t>
            </a:r>
            <a:r>
              <a:rPr lang="en-ID" dirty="0" err="1"/>
              <a:t>dipisah</a:t>
            </a:r>
            <a:r>
              <a:rPr lang="en-ID" dirty="0"/>
              <a:t> </a:t>
            </a:r>
            <a:r>
              <a:rPr lang="en-ID" dirty="0" err="1"/>
              <a:t>dengan</a:t>
            </a:r>
            <a:r>
              <a:rPr lang="en-ID" dirty="0"/>
              <a:t> </a:t>
            </a:r>
            <a:r>
              <a:rPr lang="en-ID" dirty="0" err="1"/>
              <a:t>titik</a:t>
            </a:r>
            <a:r>
              <a:rPr lang="en-ID" dirty="0"/>
              <a:t> </a:t>
            </a:r>
            <a:r>
              <a:rPr lang="en-ID" dirty="0" err="1"/>
              <a:t>dua</a:t>
            </a:r>
            <a:r>
              <a:rPr lang="en-ID" dirty="0"/>
              <a:t> (:) dan </a:t>
            </a:r>
            <a:r>
              <a:rPr lang="en-ID" dirty="0" err="1"/>
              <a:t>apabila</a:t>
            </a:r>
            <a:r>
              <a:rPr lang="en-ID" dirty="0"/>
              <a:t> </a:t>
            </a:r>
            <a:r>
              <a:rPr lang="en-ID" dirty="0" err="1"/>
              <a:t>terdapat</a:t>
            </a:r>
            <a:r>
              <a:rPr lang="en-ID" dirty="0"/>
              <a:t> </a:t>
            </a:r>
            <a:r>
              <a:rPr lang="en-ID" dirty="0" err="1"/>
              <a:t>lebih</a:t>
            </a:r>
            <a:r>
              <a:rPr lang="en-ID" dirty="0"/>
              <a:t> </a:t>
            </a:r>
            <a:r>
              <a:rPr lang="en-ID" dirty="0" err="1"/>
              <a:t>dari</a:t>
            </a:r>
            <a:r>
              <a:rPr lang="en-ID" dirty="0"/>
              <a:t> </a:t>
            </a:r>
            <a:r>
              <a:rPr lang="en-ID" dirty="0" err="1"/>
              <a:t>satu</a:t>
            </a:r>
            <a:r>
              <a:rPr lang="en-ID" dirty="0"/>
              <a:t> item, </a:t>
            </a:r>
            <a:r>
              <a:rPr lang="en-ID" dirty="0" err="1"/>
              <a:t>maka</a:t>
            </a:r>
            <a:r>
              <a:rPr lang="en-ID" dirty="0"/>
              <a:t> </a:t>
            </a:r>
            <a:r>
              <a:rPr lang="en-ID" dirty="0" err="1"/>
              <a:t>dipisah</a:t>
            </a:r>
            <a:r>
              <a:rPr lang="en-ID" dirty="0"/>
              <a:t> </a:t>
            </a:r>
            <a:r>
              <a:rPr lang="en-ID" dirty="0" err="1"/>
              <a:t>dengan</a:t>
            </a:r>
            <a:r>
              <a:rPr lang="en-ID" dirty="0"/>
              <a:t> </a:t>
            </a:r>
            <a:r>
              <a:rPr lang="en-ID" dirty="0" err="1"/>
              <a:t>tanda</a:t>
            </a:r>
            <a:r>
              <a:rPr lang="en-ID" dirty="0"/>
              <a:t> </a:t>
            </a:r>
            <a:r>
              <a:rPr lang="en-ID" dirty="0" err="1"/>
              <a:t>koma</a:t>
            </a:r>
            <a:r>
              <a:rPr lang="en-ID" dirty="0"/>
              <a:t> (,).</a:t>
            </a:r>
          </a:p>
        </p:txBody>
      </p:sp>
    </p:spTree>
    <p:extLst>
      <p:ext uri="{BB962C8B-B14F-4D97-AF65-F5344CB8AC3E}">
        <p14:creationId xmlns:p14="http://schemas.microsoft.com/office/powerpoint/2010/main" val="1817368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E079-53D7-4958-AC85-55163E4FBC2E}"/>
              </a:ext>
            </a:extLst>
          </p:cNvPr>
          <p:cNvSpPr>
            <a:spLocks noGrp="1"/>
          </p:cNvSpPr>
          <p:nvPr>
            <p:ph type="title"/>
          </p:nvPr>
        </p:nvSpPr>
        <p:spPr>
          <a:xfrm>
            <a:off x="838199" y="1202252"/>
            <a:ext cx="10515600" cy="1325563"/>
          </a:xfrm>
        </p:spPr>
        <p:txBody>
          <a:bodyPr>
            <a:noAutofit/>
          </a:bodyPr>
          <a:lstStyle/>
          <a:p>
            <a:r>
              <a:rPr lang="en-ID" sz="2800" dirty="0"/>
              <a:t>Mari </a:t>
            </a:r>
            <a:r>
              <a:rPr lang="en-ID" sz="2800" dirty="0" err="1"/>
              <a:t>kita</a:t>
            </a:r>
            <a:r>
              <a:rPr lang="en-ID" sz="2800" dirty="0"/>
              <a:t> </a:t>
            </a:r>
            <a:r>
              <a:rPr lang="en-ID" sz="2800" dirty="0" err="1"/>
              <a:t>lihat</a:t>
            </a:r>
            <a:r>
              <a:rPr lang="en-ID" sz="2800" dirty="0"/>
              <a:t> </a:t>
            </a:r>
            <a:r>
              <a:rPr lang="en-ID" sz="2800" dirty="0" err="1"/>
              <a:t>isi</a:t>
            </a:r>
            <a:r>
              <a:rPr lang="en-ID" sz="2800" dirty="0"/>
              <a:t> </a:t>
            </a:r>
            <a:r>
              <a:rPr lang="en-ID" sz="2800" dirty="0" err="1"/>
              <a:t>dari</a:t>
            </a:r>
            <a:r>
              <a:rPr lang="en-ID" sz="2800" dirty="0"/>
              <a:t> Dictionary di </a:t>
            </a:r>
            <a:r>
              <a:rPr lang="en-ID" sz="2800" dirty="0" err="1"/>
              <a:t>bawah</a:t>
            </a:r>
            <a:r>
              <a:rPr lang="en-ID" sz="2800" dirty="0"/>
              <a:t>:</a:t>
            </a:r>
            <a:br>
              <a:rPr lang="en-ID" sz="2800" dirty="0"/>
            </a:br>
            <a:br>
              <a:rPr lang="en-ID" sz="2800" dirty="0"/>
            </a:br>
            <a:r>
              <a:rPr lang="en-ID" sz="2800" dirty="0" err="1"/>
              <a:t>nama</a:t>
            </a:r>
            <a:r>
              <a:rPr lang="en-ID" sz="2800" dirty="0"/>
              <a:t> </a:t>
            </a:r>
            <a:r>
              <a:rPr lang="en-ID" sz="2800" dirty="0" err="1"/>
              <a:t>berisi</a:t>
            </a:r>
            <a:r>
              <a:rPr lang="en-ID" sz="2800" dirty="0"/>
              <a:t> string "</a:t>
            </a:r>
            <a:r>
              <a:rPr lang="en-ID" sz="2800" dirty="0" err="1"/>
              <a:t>Petani</a:t>
            </a:r>
            <a:r>
              <a:rPr lang="en-ID" sz="2800" dirty="0"/>
              <a:t> </a:t>
            </a:r>
            <a:r>
              <a:rPr lang="en-ID" sz="2800" dirty="0" err="1"/>
              <a:t>Kode</a:t>
            </a:r>
            <a:r>
              <a:rPr lang="en-ID" sz="2800" dirty="0"/>
              <a:t>"</a:t>
            </a:r>
            <a:br>
              <a:rPr lang="en-ID" sz="2800" dirty="0"/>
            </a:br>
            <a:r>
              <a:rPr lang="en-ID" sz="2800" dirty="0" err="1"/>
              <a:t>umur</a:t>
            </a:r>
            <a:r>
              <a:rPr lang="en-ID" sz="2800" dirty="0"/>
              <a:t> </a:t>
            </a:r>
            <a:r>
              <a:rPr lang="en-ID" sz="2800" dirty="0" err="1"/>
              <a:t>berisi</a:t>
            </a:r>
            <a:r>
              <a:rPr lang="en-ID" sz="2800" dirty="0"/>
              <a:t> integer 22</a:t>
            </a:r>
            <a:br>
              <a:rPr lang="en-ID" sz="2800" dirty="0"/>
            </a:br>
            <a:r>
              <a:rPr lang="en-ID" sz="2800" dirty="0" err="1"/>
              <a:t>hobi</a:t>
            </a:r>
            <a:r>
              <a:rPr lang="en-ID" sz="2800" dirty="0"/>
              <a:t> </a:t>
            </a:r>
            <a:r>
              <a:rPr lang="en-ID" sz="2800" dirty="0" err="1"/>
              <a:t>berisi</a:t>
            </a:r>
            <a:r>
              <a:rPr lang="en-ID" sz="2800" dirty="0"/>
              <a:t> list </a:t>
            </a:r>
            <a:r>
              <a:rPr lang="en-ID" sz="2800" dirty="0" err="1"/>
              <a:t>dari</a:t>
            </a:r>
            <a:r>
              <a:rPr lang="en-ID" sz="2800" dirty="0"/>
              <a:t> string</a:t>
            </a:r>
            <a:br>
              <a:rPr lang="en-ID" sz="2800" dirty="0"/>
            </a:br>
            <a:r>
              <a:rPr lang="en-ID" sz="2800" dirty="0" err="1"/>
              <a:t>menikah</a:t>
            </a:r>
            <a:r>
              <a:rPr lang="en-ID" sz="2800" dirty="0"/>
              <a:t> </a:t>
            </a:r>
            <a:r>
              <a:rPr lang="en-ID" sz="2800" dirty="0" err="1"/>
              <a:t>berisi</a:t>
            </a:r>
            <a:r>
              <a:rPr lang="en-ID" sz="2800" dirty="0"/>
              <a:t> </a:t>
            </a:r>
            <a:r>
              <a:rPr lang="en-ID" sz="2800" dirty="0" err="1"/>
              <a:t>boolean</a:t>
            </a:r>
            <a:r>
              <a:rPr lang="en-ID" sz="2800" dirty="0"/>
              <a:t> False</a:t>
            </a:r>
            <a:br>
              <a:rPr lang="en-ID" sz="2800" dirty="0"/>
            </a:br>
            <a:r>
              <a:rPr lang="en-ID" sz="2800" dirty="0"/>
              <a:t>dan </a:t>
            </a:r>
            <a:r>
              <a:rPr lang="en-ID" sz="2800" dirty="0" err="1"/>
              <a:t>sosmed</a:t>
            </a:r>
            <a:r>
              <a:rPr lang="en-ID" sz="2800" dirty="0"/>
              <a:t> </a:t>
            </a:r>
            <a:r>
              <a:rPr lang="en-ID" sz="2800" dirty="0" err="1"/>
              <a:t>berisi</a:t>
            </a:r>
            <a:r>
              <a:rPr lang="en-ID" sz="2800" dirty="0"/>
              <a:t> Dictionary</a:t>
            </a:r>
          </a:p>
        </p:txBody>
      </p:sp>
      <p:pic>
        <p:nvPicPr>
          <p:cNvPr id="4" name="Content Placeholder 3">
            <a:extLst>
              <a:ext uri="{FF2B5EF4-FFF2-40B4-BE49-F238E27FC236}">
                <a16:creationId xmlns:a16="http://schemas.microsoft.com/office/drawing/2014/main" id="{6CA7E77A-2015-4F9E-8C61-03B265C2D4AF}"/>
              </a:ext>
            </a:extLst>
          </p:cNvPr>
          <p:cNvPicPr>
            <a:picLocks noGrp="1" noChangeAspect="1"/>
          </p:cNvPicPr>
          <p:nvPr>
            <p:ph idx="1"/>
          </p:nvPr>
        </p:nvPicPr>
        <p:blipFill>
          <a:blip r:embed="rId2"/>
          <a:stretch>
            <a:fillRect/>
          </a:stretch>
        </p:blipFill>
        <p:spPr>
          <a:xfrm>
            <a:off x="2371725" y="2386012"/>
            <a:ext cx="7439025" cy="3114675"/>
          </a:xfrm>
          <a:prstGeom prst="rect">
            <a:avLst/>
          </a:prstGeom>
        </p:spPr>
      </p:pic>
    </p:spTree>
    <p:extLst>
      <p:ext uri="{BB962C8B-B14F-4D97-AF65-F5344CB8AC3E}">
        <p14:creationId xmlns:p14="http://schemas.microsoft.com/office/powerpoint/2010/main" val="3126564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2E72-B6A1-4768-9AF1-2F951D58B8EE}"/>
              </a:ext>
            </a:extLst>
          </p:cNvPr>
          <p:cNvSpPr>
            <a:spLocks noGrp="1"/>
          </p:cNvSpPr>
          <p:nvPr>
            <p:ph type="title"/>
          </p:nvPr>
        </p:nvSpPr>
        <p:spPr/>
        <p:txBody>
          <a:bodyPr/>
          <a:lstStyle/>
          <a:p>
            <a:r>
              <a:rPr lang="en-ID" dirty="0" err="1"/>
              <a:t>Contoh</a:t>
            </a:r>
            <a:r>
              <a:rPr lang="en-ID" dirty="0"/>
              <a:t> </a:t>
            </a:r>
            <a:r>
              <a:rPr lang="en-ID" dirty="0" err="1"/>
              <a:t>mengakses</a:t>
            </a:r>
            <a:r>
              <a:rPr lang="en-ID" dirty="0"/>
              <a:t> </a:t>
            </a:r>
            <a:r>
              <a:rPr lang="en-ID" dirty="0" err="1"/>
              <a:t>nilai</a:t>
            </a:r>
            <a:r>
              <a:rPr lang="en-ID" dirty="0"/>
              <a:t> item </a:t>
            </a:r>
            <a:r>
              <a:rPr lang="en-ID" dirty="0" err="1"/>
              <a:t>dari</a:t>
            </a:r>
            <a:r>
              <a:rPr lang="en-ID" dirty="0"/>
              <a:t> Dictionary</a:t>
            </a:r>
          </a:p>
        </p:txBody>
      </p:sp>
      <p:pic>
        <p:nvPicPr>
          <p:cNvPr id="4" name="Content Placeholder 3">
            <a:extLst>
              <a:ext uri="{FF2B5EF4-FFF2-40B4-BE49-F238E27FC236}">
                <a16:creationId xmlns:a16="http://schemas.microsoft.com/office/drawing/2014/main" id="{E9C4033B-AE57-4B26-BC8B-D93324823DB7}"/>
              </a:ext>
            </a:extLst>
          </p:cNvPr>
          <p:cNvPicPr>
            <a:picLocks noGrp="1" noChangeAspect="1"/>
          </p:cNvPicPr>
          <p:nvPr>
            <p:ph idx="1"/>
          </p:nvPr>
        </p:nvPicPr>
        <p:blipFill>
          <a:blip r:embed="rId2"/>
          <a:stretch>
            <a:fillRect/>
          </a:stretch>
        </p:blipFill>
        <p:spPr>
          <a:xfrm>
            <a:off x="2545363" y="2095500"/>
            <a:ext cx="7091748" cy="3695700"/>
          </a:xfrm>
          <a:prstGeom prst="rect">
            <a:avLst/>
          </a:prstGeom>
        </p:spPr>
      </p:pic>
    </p:spTree>
    <p:extLst>
      <p:ext uri="{BB962C8B-B14F-4D97-AF65-F5344CB8AC3E}">
        <p14:creationId xmlns:p14="http://schemas.microsoft.com/office/powerpoint/2010/main" val="207089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380A5-A9A3-4E6B-A401-C36C5D57B6D6}"/>
              </a:ext>
            </a:extLst>
          </p:cNvPr>
          <p:cNvSpPr>
            <a:spLocks noGrp="1"/>
          </p:cNvSpPr>
          <p:nvPr>
            <p:ph idx="1"/>
          </p:nvPr>
        </p:nvSpPr>
        <p:spPr>
          <a:xfrm>
            <a:off x="838200" y="296214"/>
            <a:ext cx="10515600" cy="6091707"/>
          </a:xfrm>
        </p:spPr>
        <p:txBody>
          <a:bodyPr/>
          <a:lstStyle/>
          <a:p>
            <a:pPr marL="0" indent="0">
              <a:buNone/>
            </a:pPr>
            <a:r>
              <a:rPr lang="id-ID" dirty="0"/>
              <a:t>3.Lalu double click pada file instaler sampai muncul jendela seperti gambar dibawah, apply check button pada add python to path, kemudian instal dan tunggu sampai setup progress nya selesai.</a:t>
            </a:r>
          </a:p>
        </p:txBody>
      </p:sp>
      <p:pic>
        <p:nvPicPr>
          <p:cNvPr id="5" name="Picture 4">
            <a:extLst>
              <a:ext uri="{FF2B5EF4-FFF2-40B4-BE49-F238E27FC236}">
                <a16:creationId xmlns:a16="http://schemas.microsoft.com/office/drawing/2014/main" id="{E7334D81-766E-453D-93EE-758E19897F80}"/>
              </a:ext>
            </a:extLst>
          </p:cNvPr>
          <p:cNvPicPr/>
          <p:nvPr/>
        </p:nvPicPr>
        <p:blipFill>
          <a:blip r:embed="rId2"/>
          <a:stretch>
            <a:fillRect/>
          </a:stretch>
        </p:blipFill>
        <p:spPr>
          <a:xfrm>
            <a:off x="916342" y="1957704"/>
            <a:ext cx="5179658" cy="3528695"/>
          </a:xfrm>
          <a:prstGeom prst="rect">
            <a:avLst/>
          </a:prstGeom>
        </p:spPr>
      </p:pic>
      <p:pic>
        <p:nvPicPr>
          <p:cNvPr id="6" name="Picture 5">
            <a:extLst>
              <a:ext uri="{FF2B5EF4-FFF2-40B4-BE49-F238E27FC236}">
                <a16:creationId xmlns:a16="http://schemas.microsoft.com/office/drawing/2014/main" id="{746467D0-252E-4E09-B580-04384BA8F6CB}"/>
              </a:ext>
            </a:extLst>
          </p:cNvPr>
          <p:cNvPicPr/>
          <p:nvPr/>
        </p:nvPicPr>
        <p:blipFill>
          <a:blip r:embed="rId3"/>
          <a:stretch>
            <a:fillRect/>
          </a:stretch>
        </p:blipFill>
        <p:spPr>
          <a:xfrm>
            <a:off x="6336406" y="1957704"/>
            <a:ext cx="5335942" cy="3528695"/>
          </a:xfrm>
          <a:prstGeom prst="rect">
            <a:avLst/>
          </a:prstGeom>
        </p:spPr>
      </p:pic>
    </p:spTree>
    <p:extLst>
      <p:ext uri="{BB962C8B-B14F-4D97-AF65-F5344CB8AC3E}">
        <p14:creationId xmlns:p14="http://schemas.microsoft.com/office/powerpoint/2010/main" val="1430918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FF7D-A516-4A4D-B15F-FEF4BECE1B0C}"/>
              </a:ext>
            </a:extLst>
          </p:cNvPr>
          <p:cNvSpPr>
            <a:spLocks noGrp="1"/>
          </p:cNvSpPr>
          <p:nvPr>
            <p:ph type="title"/>
          </p:nvPr>
        </p:nvSpPr>
        <p:spPr/>
        <p:txBody>
          <a:bodyPr/>
          <a:lstStyle/>
          <a:p>
            <a:pPr algn="ctr"/>
            <a:r>
              <a:rPr lang="en-ID" dirty="0"/>
              <a:t>Tuple</a:t>
            </a:r>
          </a:p>
        </p:txBody>
      </p:sp>
      <p:sp>
        <p:nvSpPr>
          <p:cNvPr id="3" name="Content Placeholder 2">
            <a:extLst>
              <a:ext uri="{FF2B5EF4-FFF2-40B4-BE49-F238E27FC236}">
                <a16:creationId xmlns:a16="http://schemas.microsoft.com/office/drawing/2014/main" id="{BD3B97C5-11F4-453B-97A2-A5CB9AFC9D9B}"/>
              </a:ext>
            </a:extLst>
          </p:cNvPr>
          <p:cNvSpPr>
            <a:spLocks noGrp="1"/>
          </p:cNvSpPr>
          <p:nvPr>
            <p:ph idx="1"/>
          </p:nvPr>
        </p:nvSpPr>
        <p:spPr/>
        <p:txBody>
          <a:bodyPr/>
          <a:lstStyle/>
          <a:p>
            <a:r>
              <a:rPr lang="en-ID" dirty="0" err="1"/>
              <a:t>Sebuah</a:t>
            </a:r>
            <a:r>
              <a:rPr lang="en-ID" dirty="0"/>
              <a:t> </a:t>
            </a:r>
            <a:r>
              <a:rPr lang="en-ID" dirty="0" err="1"/>
              <a:t>tupel</a:t>
            </a:r>
            <a:r>
              <a:rPr lang="en-ID" dirty="0"/>
              <a:t> </a:t>
            </a:r>
            <a:r>
              <a:rPr lang="en-ID" dirty="0" err="1"/>
              <a:t>adalah</a:t>
            </a:r>
            <a:r>
              <a:rPr lang="en-ID" dirty="0"/>
              <a:t> </a:t>
            </a:r>
            <a:r>
              <a:rPr lang="en-ID" dirty="0" err="1"/>
              <a:t>urutan</a:t>
            </a:r>
            <a:r>
              <a:rPr lang="en-ID" dirty="0"/>
              <a:t> </a:t>
            </a:r>
            <a:r>
              <a:rPr lang="en-ID" dirty="0" err="1"/>
              <a:t>objek</a:t>
            </a:r>
            <a:r>
              <a:rPr lang="en-ID" dirty="0"/>
              <a:t> Python yang </a:t>
            </a:r>
            <a:r>
              <a:rPr lang="en-ID" dirty="0" err="1"/>
              <a:t>tidak</a:t>
            </a:r>
            <a:r>
              <a:rPr lang="en-ID" dirty="0"/>
              <a:t> </a:t>
            </a:r>
            <a:r>
              <a:rPr lang="en-ID" dirty="0" err="1"/>
              <a:t>berubah</a:t>
            </a:r>
            <a:r>
              <a:rPr lang="en-ID" dirty="0"/>
              <a:t>. </a:t>
            </a:r>
            <a:r>
              <a:rPr lang="en-ID" dirty="0" err="1"/>
              <a:t>Tupel</a:t>
            </a:r>
            <a:r>
              <a:rPr lang="en-ID" dirty="0"/>
              <a:t> </a:t>
            </a:r>
            <a:r>
              <a:rPr lang="en-ID" dirty="0" err="1"/>
              <a:t>adalah</a:t>
            </a:r>
            <a:r>
              <a:rPr lang="en-ID" dirty="0"/>
              <a:t> </a:t>
            </a:r>
            <a:r>
              <a:rPr lang="en-ID" dirty="0" err="1"/>
              <a:t>urutan</a:t>
            </a:r>
            <a:r>
              <a:rPr lang="en-ID" dirty="0"/>
              <a:t>, </a:t>
            </a:r>
            <a:r>
              <a:rPr lang="en-ID" dirty="0" err="1"/>
              <a:t>seperti</a:t>
            </a:r>
            <a:r>
              <a:rPr lang="en-ID" dirty="0"/>
              <a:t> daftar. </a:t>
            </a:r>
            <a:r>
              <a:rPr lang="en-ID" dirty="0" err="1"/>
              <a:t>Perbedaan</a:t>
            </a:r>
            <a:r>
              <a:rPr lang="en-ID" dirty="0"/>
              <a:t> </a:t>
            </a:r>
            <a:r>
              <a:rPr lang="en-ID" dirty="0" err="1"/>
              <a:t>utama</a:t>
            </a:r>
            <a:r>
              <a:rPr lang="en-ID" dirty="0"/>
              <a:t> </a:t>
            </a:r>
            <a:r>
              <a:rPr lang="en-ID" dirty="0" err="1"/>
              <a:t>antara</a:t>
            </a:r>
            <a:r>
              <a:rPr lang="en-ID" dirty="0"/>
              <a:t> </a:t>
            </a:r>
            <a:r>
              <a:rPr lang="en-ID" dirty="0" err="1"/>
              <a:t>tupel</a:t>
            </a:r>
            <a:r>
              <a:rPr lang="en-ID" dirty="0"/>
              <a:t> dan </a:t>
            </a:r>
            <a:r>
              <a:rPr lang="en-ID" dirty="0" err="1"/>
              <a:t>daftarnya</a:t>
            </a:r>
            <a:r>
              <a:rPr lang="en-ID" dirty="0"/>
              <a:t> </a:t>
            </a:r>
            <a:r>
              <a:rPr lang="en-ID" dirty="0" err="1"/>
              <a:t>adalah</a:t>
            </a:r>
            <a:r>
              <a:rPr lang="en-ID" dirty="0"/>
              <a:t> </a:t>
            </a:r>
            <a:r>
              <a:rPr lang="en-ID" dirty="0" err="1"/>
              <a:t>bahwa</a:t>
            </a:r>
            <a:r>
              <a:rPr lang="en-ID" dirty="0"/>
              <a:t> </a:t>
            </a:r>
            <a:r>
              <a:rPr lang="en-ID" dirty="0" err="1"/>
              <a:t>tupel</a:t>
            </a:r>
            <a:r>
              <a:rPr lang="en-ID" dirty="0"/>
              <a:t> </a:t>
            </a:r>
            <a:r>
              <a:rPr lang="en-ID" dirty="0" err="1"/>
              <a:t>tidak</a:t>
            </a:r>
            <a:r>
              <a:rPr lang="en-ID" dirty="0"/>
              <a:t> </a:t>
            </a:r>
            <a:r>
              <a:rPr lang="en-ID" dirty="0" err="1"/>
              <a:t>dapat</a:t>
            </a:r>
            <a:r>
              <a:rPr lang="en-ID" dirty="0"/>
              <a:t> </a:t>
            </a:r>
            <a:r>
              <a:rPr lang="en-ID" dirty="0" err="1"/>
              <a:t>diubah</a:t>
            </a:r>
            <a:r>
              <a:rPr lang="en-ID" dirty="0"/>
              <a:t> </a:t>
            </a:r>
            <a:r>
              <a:rPr lang="en-ID" dirty="0" err="1"/>
              <a:t>tidak</a:t>
            </a:r>
            <a:r>
              <a:rPr lang="en-ID" dirty="0"/>
              <a:t> </a:t>
            </a:r>
            <a:r>
              <a:rPr lang="en-ID" dirty="0" err="1"/>
              <a:t>seperti</a:t>
            </a:r>
            <a:r>
              <a:rPr lang="en-ID" dirty="0"/>
              <a:t> List Python. </a:t>
            </a:r>
            <a:r>
              <a:rPr lang="en-ID" dirty="0" err="1"/>
              <a:t>Tupel</a:t>
            </a:r>
            <a:r>
              <a:rPr lang="en-ID" dirty="0"/>
              <a:t> </a:t>
            </a:r>
            <a:r>
              <a:rPr lang="en-ID" dirty="0" err="1"/>
              <a:t>menggunakan</a:t>
            </a:r>
            <a:r>
              <a:rPr lang="en-ID" dirty="0"/>
              <a:t> </a:t>
            </a:r>
            <a:r>
              <a:rPr lang="en-ID" dirty="0" err="1"/>
              <a:t>tanda</a:t>
            </a:r>
            <a:r>
              <a:rPr lang="en-ID" dirty="0"/>
              <a:t> </a:t>
            </a:r>
            <a:r>
              <a:rPr lang="en-ID" dirty="0" err="1"/>
              <a:t>kurung</a:t>
            </a:r>
            <a:r>
              <a:rPr lang="en-ID" dirty="0"/>
              <a:t>, </a:t>
            </a:r>
            <a:r>
              <a:rPr lang="en-ID" dirty="0" err="1"/>
              <a:t>sedangkan</a:t>
            </a:r>
            <a:r>
              <a:rPr lang="en-ID" dirty="0"/>
              <a:t> List Python </a:t>
            </a:r>
            <a:r>
              <a:rPr lang="en-ID" dirty="0" err="1"/>
              <a:t>menggunakan</a:t>
            </a:r>
            <a:r>
              <a:rPr lang="en-ID" dirty="0"/>
              <a:t> </a:t>
            </a:r>
            <a:r>
              <a:rPr lang="en-ID" dirty="0" err="1"/>
              <a:t>tanda</a:t>
            </a:r>
            <a:r>
              <a:rPr lang="en-ID" dirty="0"/>
              <a:t> </a:t>
            </a:r>
            <a:r>
              <a:rPr lang="en-ID" dirty="0" err="1"/>
              <a:t>kurung</a:t>
            </a:r>
            <a:r>
              <a:rPr lang="en-ID" dirty="0"/>
              <a:t> </a:t>
            </a:r>
            <a:r>
              <a:rPr lang="en-ID" dirty="0" err="1"/>
              <a:t>siku</a:t>
            </a:r>
            <a:r>
              <a:rPr lang="en-ID" dirty="0"/>
              <a:t>.</a:t>
            </a:r>
          </a:p>
        </p:txBody>
      </p:sp>
      <p:pic>
        <p:nvPicPr>
          <p:cNvPr id="4" name="Picture 3">
            <a:extLst>
              <a:ext uri="{FF2B5EF4-FFF2-40B4-BE49-F238E27FC236}">
                <a16:creationId xmlns:a16="http://schemas.microsoft.com/office/drawing/2014/main" id="{1A251CE5-1538-429A-B3FF-6BE26BCF1111}"/>
              </a:ext>
            </a:extLst>
          </p:cNvPr>
          <p:cNvPicPr>
            <a:picLocks noChangeAspect="1"/>
          </p:cNvPicPr>
          <p:nvPr/>
        </p:nvPicPr>
        <p:blipFill>
          <a:blip r:embed="rId2"/>
          <a:stretch>
            <a:fillRect/>
          </a:stretch>
        </p:blipFill>
        <p:spPr>
          <a:xfrm>
            <a:off x="2376487" y="4214142"/>
            <a:ext cx="7439025" cy="1914525"/>
          </a:xfrm>
          <a:prstGeom prst="rect">
            <a:avLst/>
          </a:prstGeom>
        </p:spPr>
      </p:pic>
    </p:spTree>
    <p:extLst>
      <p:ext uri="{BB962C8B-B14F-4D97-AF65-F5344CB8AC3E}">
        <p14:creationId xmlns:p14="http://schemas.microsoft.com/office/powerpoint/2010/main" val="2924337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BAC4-BD3B-421A-B0FB-CD7E23681098}"/>
              </a:ext>
            </a:extLst>
          </p:cNvPr>
          <p:cNvSpPr>
            <a:spLocks noGrp="1"/>
          </p:cNvSpPr>
          <p:nvPr>
            <p:ph type="title"/>
          </p:nvPr>
        </p:nvSpPr>
        <p:spPr/>
        <p:txBody>
          <a:bodyPr/>
          <a:lstStyle/>
          <a:p>
            <a:r>
              <a:rPr lang="en-ID" dirty="0" err="1"/>
              <a:t>Contoh</a:t>
            </a:r>
            <a:r>
              <a:rPr lang="en-ID" dirty="0"/>
              <a:t> </a:t>
            </a:r>
            <a:r>
              <a:rPr lang="en-ID" dirty="0" err="1"/>
              <a:t>mengakses</a:t>
            </a:r>
            <a:r>
              <a:rPr lang="en-ID" dirty="0"/>
              <a:t> </a:t>
            </a:r>
            <a:r>
              <a:rPr lang="en-ID" dirty="0" err="1"/>
              <a:t>nilai</a:t>
            </a:r>
            <a:r>
              <a:rPr lang="en-ID" dirty="0"/>
              <a:t> </a:t>
            </a:r>
            <a:r>
              <a:rPr lang="en-ID" dirty="0" err="1"/>
              <a:t>dalam</a:t>
            </a:r>
            <a:r>
              <a:rPr lang="en-ID" dirty="0"/>
              <a:t> Tuple</a:t>
            </a:r>
          </a:p>
        </p:txBody>
      </p:sp>
      <p:pic>
        <p:nvPicPr>
          <p:cNvPr id="4" name="Content Placeholder 3">
            <a:extLst>
              <a:ext uri="{FF2B5EF4-FFF2-40B4-BE49-F238E27FC236}">
                <a16:creationId xmlns:a16="http://schemas.microsoft.com/office/drawing/2014/main" id="{AA8BF4D9-DFE7-4B66-97E1-22607CD63F1D}"/>
              </a:ext>
            </a:extLst>
          </p:cNvPr>
          <p:cNvPicPr>
            <a:picLocks noGrp="1" noChangeAspect="1"/>
          </p:cNvPicPr>
          <p:nvPr>
            <p:ph idx="1"/>
          </p:nvPr>
        </p:nvPicPr>
        <p:blipFill>
          <a:blip r:embed="rId2"/>
          <a:stretch>
            <a:fillRect/>
          </a:stretch>
        </p:blipFill>
        <p:spPr>
          <a:xfrm>
            <a:off x="2376487" y="2461867"/>
            <a:ext cx="7439025" cy="2228850"/>
          </a:xfrm>
          <a:prstGeom prst="rect">
            <a:avLst/>
          </a:prstGeom>
        </p:spPr>
      </p:pic>
    </p:spTree>
    <p:extLst>
      <p:ext uri="{BB962C8B-B14F-4D97-AF65-F5344CB8AC3E}">
        <p14:creationId xmlns:p14="http://schemas.microsoft.com/office/powerpoint/2010/main" val="1116030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C3B5-34F5-4C46-9794-56B8154CD819}"/>
              </a:ext>
            </a:extLst>
          </p:cNvPr>
          <p:cNvSpPr>
            <a:spLocks noGrp="1"/>
          </p:cNvSpPr>
          <p:nvPr>
            <p:ph type="title"/>
          </p:nvPr>
        </p:nvSpPr>
        <p:spPr/>
        <p:txBody>
          <a:bodyPr/>
          <a:lstStyle/>
          <a:p>
            <a:r>
              <a:rPr lang="en-ID" dirty="0" err="1"/>
              <a:t>Contoh</a:t>
            </a:r>
            <a:r>
              <a:rPr lang="en-ID" dirty="0"/>
              <a:t> update </a:t>
            </a:r>
            <a:r>
              <a:rPr lang="en-ID" dirty="0" err="1"/>
              <a:t>nilai</a:t>
            </a:r>
            <a:r>
              <a:rPr lang="en-ID" dirty="0"/>
              <a:t> </a:t>
            </a:r>
            <a:r>
              <a:rPr lang="en-ID" dirty="0" err="1"/>
              <a:t>dalam</a:t>
            </a:r>
            <a:r>
              <a:rPr lang="en-ID" dirty="0"/>
              <a:t> Tuple</a:t>
            </a:r>
          </a:p>
        </p:txBody>
      </p:sp>
      <p:pic>
        <p:nvPicPr>
          <p:cNvPr id="4" name="Content Placeholder 3">
            <a:extLst>
              <a:ext uri="{FF2B5EF4-FFF2-40B4-BE49-F238E27FC236}">
                <a16:creationId xmlns:a16="http://schemas.microsoft.com/office/drawing/2014/main" id="{10FE277E-53E4-45EC-A654-C5399BD10F9C}"/>
              </a:ext>
            </a:extLst>
          </p:cNvPr>
          <p:cNvPicPr>
            <a:picLocks noGrp="1" noChangeAspect="1"/>
          </p:cNvPicPr>
          <p:nvPr>
            <p:ph idx="1"/>
          </p:nvPr>
        </p:nvPicPr>
        <p:blipFill>
          <a:blip r:embed="rId2"/>
          <a:stretch>
            <a:fillRect/>
          </a:stretch>
        </p:blipFill>
        <p:spPr>
          <a:xfrm>
            <a:off x="2376487" y="1690688"/>
            <a:ext cx="7439025" cy="2962275"/>
          </a:xfrm>
          <a:prstGeom prst="rect">
            <a:avLst/>
          </a:prstGeom>
        </p:spPr>
      </p:pic>
    </p:spTree>
    <p:extLst>
      <p:ext uri="{BB962C8B-B14F-4D97-AF65-F5344CB8AC3E}">
        <p14:creationId xmlns:p14="http://schemas.microsoft.com/office/powerpoint/2010/main" val="1188268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311F-8FD9-4F61-871C-E5BFA68B9FC2}"/>
              </a:ext>
            </a:extLst>
          </p:cNvPr>
          <p:cNvSpPr>
            <a:spLocks noGrp="1"/>
          </p:cNvSpPr>
          <p:nvPr>
            <p:ph type="title"/>
          </p:nvPr>
        </p:nvSpPr>
        <p:spPr/>
        <p:txBody>
          <a:bodyPr/>
          <a:lstStyle/>
          <a:p>
            <a:r>
              <a:rPr lang="en-ID" dirty="0" err="1"/>
              <a:t>Operasi</a:t>
            </a:r>
            <a:r>
              <a:rPr lang="en-ID" dirty="0"/>
              <a:t> Dasar Pada Tuple Python</a:t>
            </a:r>
          </a:p>
        </p:txBody>
      </p:sp>
      <p:sp>
        <p:nvSpPr>
          <p:cNvPr id="3" name="Content Placeholder 2">
            <a:extLst>
              <a:ext uri="{FF2B5EF4-FFF2-40B4-BE49-F238E27FC236}">
                <a16:creationId xmlns:a16="http://schemas.microsoft.com/office/drawing/2014/main" id="{4C03DC94-ED1E-48A4-AC7D-F1282D2B9A83}"/>
              </a:ext>
            </a:extLst>
          </p:cNvPr>
          <p:cNvSpPr>
            <a:spLocks noGrp="1"/>
          </p:cNvSpPr>
          <p:nvPr>
            <p:ph idx="1"/>
          </p:nvPr>
        </p:nvSpPr>
        <p:spPr/>
        <p:txBody>
          <a:bodyPr/>
          <a:lstStyle/>
          <a:p>
            <a:r>
              <a:rPr lang="en-ID" dirty="0" err="1"/>
              <a:t>Tupel</a:t>
            </a:r>
            <a:r>
              <a:rPr lang="en-ID" dirty="0"/>
              <a:t> </a:t>
            </a:r>
            <a:r>
              <a:rPr lang="en-ID" dirty="0" err="1"/>
              <a:t>merespons</a:t>
            </a:r>
            <a:r>
              <a:rPr lang="en-ID" dirty="0"/>
              <a:t> operator + dan * </a:t>
            </a:r>
            <a:r>
              <a:rPr lang="en-ID" dirty="0" err="1"/>
              <a:t>sama</a:t>
            </a:r>
            <a:r>
              <a:rPr lang="en-ID" dirty="0"/>
              <a:t> </a:t>
            </a:r>
            <a:r>
              <a:rPr lang="en-ID" dirty="0" err="1"/>
              <a:t>seperti</a:t>
            </a:r>
            <a:r>
              <a:rPr lang="en-ID" dirty="0"/>
              <a:t> String; </a:t>
            </a:r>
            <a:r>
              <a:rPr lang="en-ID" dirty="0" err="1"/>
              <a:t>Mereka</a:t>
            </a:r>
            <a:r>
              <a:rPr lang="en-ID" dirty="0"/>
              <a:t> </a:t>
            </a:r>
            <a:r>
              <a:rPr lang="en-ID" dirty="0" err="1"/>
              <a:t>berarti</a:t>
            </a:r>
            <a:r>
              <a:rPr lang="en-ID" dirty="0"/>
              <a:t> </a:t>
            </a:r>
            <a:r>
              <a:rPr lang="en-ID" dirty="0" err="1"/>
              <a:t>penggabungan</a:t>
            </a:r>
            <a:r>
              <a:rPr lang="en-ID" dirty="0"/>
              <a:t> dan </a:t>
            </a:r>
            <a:r>
              <a:rPr lang="en-ID" dirty="0" err="1"/>
              <a:t>pengulangan</a:t>
            </a:r>
            <a:r>
              <a:rPr lang="en-ID" dirty="0"/>
              <a:t> di </a:t>
            </a:r>
            <a:r>
              <a:rPr lang="en-ID" dirty="0" err="1"/>
              <a:t>sini</a:t>
            </a:r>
            <a:r>
              <a:rPr lang="en-ID" dirty="0"/>
              <a:t> juga </a:t>
            </a:r>
            <a:r>
              <a:rPr lang="en-ID" dirty="0" err="1"/>
              <a:t>berlaku</a:t>
            </a:r>
            <a:r>
              <a:rPr lang="en-ID" dirty="0"/>
              <a:t>, </a:t>
            </a:r>
            <a:r>
              <a:rPr lang="en-ID" dirty="0" err="1"/>
              <a:t>kecuali</a:t>
            </a:r>
            <a:r>
              <a:rPr lang="en-ID" dirty="0"/>
              <a:t> </a:t>
            </a:r>
            <a:r>
              <a:rPr lang="en-ID" dirty="0" err="1"/>
              <a:t>hasilnya</a:t>
            </a:r>
            <a:r>
              <a:rPr lang="en-ID" dirty="0"/>
              <a:t> </a:t>
            </a:r>
            <a:r>
              <a:rPr lang="en-ID" dirty="0" err="1"/>
              <a:t>adalah</a:t>
            </a:r>
            <a:r>
              <a:rPr lang="en-ID" dirty="0"/>
              <a:t> </a:t>
            </a:r>
            <a:r>
              <a:rPr lang="en-ID" dirty="0" err="1"/>
              <a:t>tupel</a:t>
            </a:r>
            <a:r>
              <a:rPr lang="en-ID" dirty="0"/>
              <a:t> </a:t>
            </a:r>
            <a:r>
              <a:rPr lang="en-ID" dirty="0" err="1"/>
              <a:t>baru</a:t>
            </a:r>
            <a:r>
              <a:rPr lang="en-ID" dirty="0"/>
              <a:t>, </a:t>
            </a:r>
            <a:r>
              <a:rPr lang="en-ID" dirty="0" err="1"/>
              <a:t>bukan</a:t>
            </a:r>
            <a:r>
              <a:rPr lang="en-ID" dirty="0"/>
              <a:t> string.</a:t>
            </a:r>
          </a:p>
          <a:p>
            <a:r>
              <a:rPr lang="en-ID" dirty="0" err="1"/>
              <a:t>Sebenarnya</a:t>
            </a:r>
            <a:r>
              <a:rPr lang="en-ID" dirty="0"/>
              <a:t>, Tuple </a:t>
            </a:r>
            <a:r>
              <a:rPr lang="en-ID" dirty="0" err="1"/>
              <a:t>merespons</a:t>
            </a:r>
            <a:r>
              <a:rPr lang="en-ID" dirty="0"/>
              <a:t> </a:t>
            </a:r>
            <a:r>
              <a:rPr lang="en-ID" dirty="0" err="1"/>
              <a:t>semua</a:t>
            </a:r>
            <a:r>
              <a:rPr lang="en-ID" dirty="0"/>
              <a:t> </a:t>
            </a:r>
            <a:r>
              <a:rPr lang="en-ID" dirty="0" err="1"/>
              <a:t>operasi</a:t>
            </a:r>
            <a:r>
              <a:rPr lang="en-ID" dirty="0"/>
              <a:t> </a:t>
            </a:r>
            <a:r>
              <a:rPr lang="en-ID" dirty="0" err="1"/>
              <a:t>urutan</a:t>
            </a:r>
            <a:r>
              <a:rPr lang="en-ID" dirty="0"/>
              <a:t> </a:t>
            </a:r>
            <a:r>
              <a:rPr lang="en-ID" dirty="0" err="1"/>
              <a:t>umum</a:t>
            </a:r>
            <a:r>
              <a:rPr lang="en-ID" dirty="0"/>
              <a:t> yang kami </a:t>
            </a:r>
            <a:r>
              <a:rPr lang="en-ID" dirty="0" err="1"/>
              <a:t>gunakan</a:t>
            </a:r>
            <a:r>
              <a:rPr lang="en-ID" dirty="0"/>
              <a:t> pada String di </a:t>
            </a:r>
            <a:r>
              <a:rPr lang="en-ID" dirty="0" err="1"/>
              <a:t>bab</a:t>
            </a:r>
            <a:r>
              <a:rPr lang="en-ID" dirty="0"/>
              <a:t> </a:t>
            </a:r>
            <a:r>
              <a:rPr lang="en-ID" dirty="0" err="1"/>
              <a:t>sebelumnya</a:t>
            </a:r>
            <a:r>
              <a:rPr lang="en-ID" dirty="0"/>
              <a:t>. </a:t>
            </a:r>
          </a:p>
          <a:p>
            <a:endParaRPr lang="en-ID" dirty="0"/>
          </a:p>
        </p:txBody>
      </p:sp>
    </p:spTree>
    <p:extLst>
      <p:ext uri="{BB962C8B-B14F-4D97-AF65-F5344CB8AC3E}">
        <p14:creationId xmlns:p14="http://schemas.microsoft.com/office/powerpoint/2010/main" val="2376411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735B-68D2-497D-8D58-043973C2F4D1}"/>
              </a:ext>
            </a:extLst>
          </p:cNvPr>
          <p:cNvSpPr>
            <a:spLocks noGrp="1"/>
          </p:cNvSpPr>
          <p:nvPr>
            <p:ph type="title"/>
          </p:nvPr>
        </p:nvSpPr>
        <p:spPr/>
        <p:txBody>
          <a:bodyPr/>
          <a:lstStyle/>
          <a:p>
            <a:r>
              <a:rPr lang="en-ID" dirty="0" err="1"/>
              <a:t>Dibawah</a:t>
            </a:r>
            <a:r>
              <a:rPr lang="en-ID" dirty="0"/>
              <a:t> </a:t>
            </a:r>
            <a:r>
              <a:rPr lang="en-ID" dirty="0" err="1"/>
              <a:t>ini</a:t>
            </a:r>
            <a:r>
              <a:rPr lang="en-ID" dirty="0"/>
              <a:t> </a:t>
            </a:r>
            <a:r>
              <a:rPr lang="en-ID" dirty="0" err="1"/>
              <a:t>adalah</a:t>
            </a:r>
            <a:r>
              <a:rPr lang="en-ID" dirty="0"/>
              <a:t> </a:t>
            </a:r>
            <a:r>
              <a:rPr lang="en-ID" dirty="0" err="1"/>
              <a:t>tabel</a:t>
            </a:r>
            <a:r>
              <a:rPr lang="en-ID" dirty="0"/>
              <a:t> daftar </a:t>
            </a:r>
            <a:r>
              <a:rPr lang="en-ID" dirty="0" err="1"/>
              <a:t>operasi</a:t>
            </a:r>
            <a:r>
              <a:rPr lang="en-ID" dirty="0"/>
              <a:t> </a:t>
            </a:r>
            <a:r>
              <a:rPr lang="en-ID" dirty="0" err="1"/>
              <a:t>dasar</a:t>
            </a:r>
            <a:r>
              <a:rPr lang="en-ID" dirty="0"/>
              <a:t> pada Tuple python</a:t>
            </a:r>
          </a:p>
        </p:txBody>
      </p:sp>
      <p:pic>
        <p:nvPicPr>
          <p:cNvPr id="4" name="Content Placeholder 3">
            <a:extLst>
              <a:ext uri="{FF2B5EF4-FFF2-40B4-BE49-F238E27FC236}">
                <a16:creationId xmlns:a16="http://schemas.microsoft.com/office/drawing/2014/main" id="{1D62C0AD-2CD0-4801-B426-1E641AE36A55}"/>
              </a:ext>
            </a:extLst>
          </p:cNvPr>
          <p:cNvPicPr>
            <a:picLocks noGrp="1" noChangeAspect="1"/>
          </p:cNvPicPr>
          <p:nvPr>
            <p:ph idx="1"/>
          </p:nvPr>
        </p:nvPicPr>
        <p:blipFill>
          <a:blip r:embed="rId2"/>
          <a:stretch>
            <a:fillRect/>
          </a:stretch>
        </p:blipFill>
        <p:spPr>
          <a:xfrm>
            <a:off x="2662237" y="2571750"/>
            <a:ext cx="6858000" cy="2743200"/>
          </a:xfrm>
          <a:prstGeom prst="rect">
            <a:avLst/>
          </a:prstGeom>
        </p:spPr>
      </p:pic>
    </p:spTree>
    <p:extLst>
      <p:ext uri="{BB962C8B-B14F-4D97-AF65-F5344CB8AC3E}">
        <p14:creationId xmlns:p14="http://schemas.microsoft.com/office/powerpoint/2010/main" val="3348962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383B-1247-4AA1-8B3D-DAF1CC6A93BF}"/>
              </a:ext>
            </a:extLst>
          </p:cNvPr>
          <p:cNvSpPr>
            <a:spLocks noGrp="1"/>
          </p:cNvSpPr>
          <p:nvPr>
            <p:ph type="title"/>
          </p:nvPr>
        </p:nvSpPr>
        <p:spPr/>
        <p:txBody>
          <a:bodyPr/>
          <a:lstStyle/>
          <a:p>
            <a:r>
              <a:rPr lang="en-ID" dirty="0"/>
              <a:t>SUMBER</a:t>
            </a:r>
          </a:p>
        </p:txBody>
      </p:sp>
      <p:sp>
        <p:nvSpPr>
          <p:cNvPr id="3" name="Content Placeholder 2">
            <a:extLst>
              <a:ext uri="{FF2B5EF4-FFF2-40B4-BE49-F238E27FC236}">
                <a16:creationId xmlns:a16="http://schemas.microsoft.com/office/drawing/2014/main" id="{B74FBA38-BA24-4A34-870A-D13857BE3CDF}"/>
              </a:ext>
            </a:extLst>
          </p:cNvPr>
          <p:cNvSpPr>
            <a:spLocks noGrp="1"/>
          </p:cNvSpPr>
          <p:nvPr>
            <p:ph idx="1"/>
          </p:nvPr>
        </p:nvSpPr>
        <p:spPr/>
        <p:txBody>
          <a:bodyPr/>
          <a:lstStyle/>
          <a:p>
            <a:r>
              <a:rPr lang="en-ID" dirty="0">
                <a:hlinkClick r:id="rId2"/>
              </a:rPr>
              <a:t>https://belajarpython.com/</a:t>
            </a:r>
            <a:endParaRPr lang="en-ID" dirty="0"/>
          </a:p>
          <a:p>
            <a:r>
              <a:rPr lang="en-ID" dirty="0">
                <a:hlinkClick r:id="rId3"/>
              </a:rPr>
              <a:t>https://www.petanikode.com/</a:t>
            </a:r>
            <a:endParaRPr lang="en-ID" dirty="0"/>
          </a:p>
        </p:txBody>
      </p:sp>
    </p:spTree>
    <p:extLst>
      <p:ext uri="{BB962C8B-B14F-4D97-AF65-F5344CB8AC3E}">
        <p14:creationId xmlns:p14="http://schemas.microsoft.com/office/powerpoint/2010/main" val="118723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95525-44FD-4AA2-8CC3-BCC24A3E1909}"/>
              </a:ext>
            </a:extLst>
          </p:cNvPr>
          <p:cNvSpPr>
            <a:spLocks noGrp="1"/>
          </p:cNvSpPr>
          <p:nvPr>
            <p:ph idx="1"/>
          </p:nvPr>
        </p:nvSpPr>
        <p:spPr>
          <a:xfrm>
            <a:off x="838200" y="115910"/>
            <a:ext cx="10515600" cy="6048174"/>
          </a:xfrm>
        </p:spPr>
        <p:txBody>
          <a:bodyPr/>
          <a:lstStyle/>
          <a:p>
            <a:pPr marL="0" indent="0">
              <a:buNone/>
            </a:pPr>
            <a:r>
              <a:rPr lang="id-ID" dirty="0"/>
              <a:t>4. Python telah berhasil terinstal</a:t>
            </a:r>
            <a:endParaRPr lang="en-ID" dirty="0"/>
          </a:p>
        </p:txBody>
      </p:sp>
      <p:pic>
        <p:nvPicPr>
          <p:cNvPr id="4" name="Picture 3">
            <a:extLst>
              <a:ext uri="{FF2B5EF4-FFF2-40B4-BE49-F238E27FC236}">
                <a16:creationId xmlns:a16="http://schemas.microsoft.com/office/drawing/2014/main" id="{856B121C-1290-4C65-8373-43A7027E53FE}"/>
              </a:ext>
            </a:extLst>
          </p:cNvPr>
          <p:cNvPicPr/>
          <p:nvPr/>
        </p:nvPicPr>
        <p:blipFill>
          <a:blip r:embed="rId2"/>
          <a:stretch>
            <a:fillRect/>
          </a:stretch>
        </p:blipFill>
        <p:spPr>
          <a:xfrm>
            <a:off x="3230245" y="1664652"/>
            <a:ext cx="5731510" cy="3528695"/>
          </a:xfrm>
          <a:prstGeom prst="rect">
            <a:avLst/>
          </a:prstGeom>
        </p:spPr>
      </p:pic>
    </p:spTree>
    <p:extLst>
      <p:ext uri="{BB962C8B-B14F-4D97-AF65-F5344CB8AC3E}">
        <p14:creationId xmlns:p14="http://schemas.microsoft.com/office/powerpoint/2010/main" val="34023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761-A190-4AC5-A793-15E843FDDF07}"/>
              </a:ext>
            </a:extLst>
          </p:cNvPr>
          <p:cNvSpPr>
            <a:spLocks noGrp="1"/>
          </p:cNvSpPr>
          <p:nvPr>
            <p:ph type="title"/>
          </p:nvPr>
        </p:nvSpPr>
        <p:spPr/>
        <p:txBody>
          <a:bodyPr/>
          <a:lstStyle/>
          <a:p>
            <a:pPr algn="ctr"/>
            <a:r>
              <a:rPr lang="id-ID" dirty="0"/>
              <a:t>Uji coba python</a:t>
            </a:r>
            <a:endParaRPr lang="en-ID" dirty="0"/>
          </a:p>
        </p:txBody>
      </p:sp>
      <p:sp>
        <p:nvSpPr>
          <p:cNvPr id="3" name="Content Placeholder 2">
            <a:extLst>
              <a:ext uri="{FF2B5EF4-FFF2-40B4-BE49-F238E27FC236}">
                <a16:creationId xmlns:a16="http://schemas.microsoft.com/office/drawing/2014/main" id="{85F874A9-C1D4-4EB3-9DE3-707BA9539D8D}"/>
              </a:ext>
            </a:extLst>
          </p:cNvPr>
          <p:cNvSpPr>
            <a:spLocks noGrp="1"/>
          </p:cNvSpPr>
          <p:nvPr>
            <p:ph idx="1"/>
          </p:nvPr>
        </p:nvSpPr>
        <p:spPr/>
        <p:txBody>
          <a:bodyPr/>
          <a:lstStyle/>
          <a:p>
            <a:r>
              <a:rPr lang="id-ID" dirty="0"/>
              <a:t>Jalankan program python hingga muncul halaman kerja seperti pada gambar berikut</a:t>
            </a:r>
          </a:p>
          <a:p>
            <a:pPr marL="0" indent="0">
              <a:buNone/>
            </a:pPr>
            <a:r>
              <a:rPr lang="id-ID" dirty="0"/>
              <a:t>	</a:t>
            </a:r>
            <a:endParaRPr lang="en-ID" dirty="0"/>
          </a:p>
        </p:txBody>
      </p:sp>
      <p:pic>
        <p:nvPicPr>
          <p:cNvPr id="4" name="Picture 3">
            <a:extLst>
              <a:ext uri="{FF2B5EF4-FFF2-40B4-BE49-F238E27FC236}">
                <a16:creationId xmlns:a16="http://schemas.microsoft.com/office/drawing/2014/main" id="{B2451C63-EED0-4B94-AB2D-23EC357D3A97}"/>
              </a:ext>
            </a:extLst>
          </p:cNvPr>
          <p:cNvPicPr>
            <a:picLocks noChangeAspect="1"/>
          </p:cNvPicPr>
          <p:nvPr/>
        </p:nvPicPr>
        <p:blipFill>
          <a:blip r:embed="rId2"/>
          <a:stretch>
            <a:fillRect/>
          </a:stretch>
        </p:blipFill>
        <p:spPr>
          <a:xfrm>
            <a:off x="4159875" y="2357228"/>
            <a:ext cx="5924283" cy="3954672"/>
          </a:xfrm>
          <a:prstGeom prst="rect">
            <a:avLst/>
          </a:prstGeom>
        </p:spPr>
      </p:pic>
    </p:spTree>
    <p:extLst>
      <p:ext uri="{BB962C8B-B14F-4D97-AF65-F5344CB8AC3E}">
        <p14:creationId xmlns:p14="http://schemas.microsoft.com/office/powerpoint/2010/main" val="255649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449A0-35E6-4A9A-9127-4AC41C5ACFBD}"/>
              </a:ext>
            </a:extLst>
          </p:cNvPr>
          <p:cNvSpPr>
            <a:spLocks noGrp="1"/>
          </p:cNvSpPr>
          <p:nvPr>
            <p:ph idx="1"/>
          </p:nvPr>
        </p:nvSpPr>
        <p:spPr>
          <a:xfrm>
            <a:off x="838200" y="334851"/>
            <a:ext cx="10515600" cy="5842112"/>
          </a:xfrm>
        </p:spPr>
        <p:txBody>
          <a:bodyPr/>
          <a:lstStyle/>
          <a:p>
            <a:r>
              <a:rPr lang="id-ID" dirty="0"/>
              <a:t>Tanda &gt;&gt;&gt;, artinya python siap menerima perintah.</a:t>
            </a:r>
          </a:p>
          <a:p>
            <a:r>
              <a:rPr lang="id-ID" dirty="0"/>
              <a:t>Uji coba perintah print. Pada python,jika terjadi kesalahan sintaks maka akan muncul pesan eror yang akan diberi tahu letak kesalahan dan memberikan saran untuk memperbaiki sintaks yang kurang seperti gambar berikut</a:t>
            </a:r>
            <a:endParaRPr lang="en-ID" dirty="0"/>
          </a:p>
          <a:p>
            <a:endParaRPr lang="id-ID" dirty="0"/>
          </a:p>
          <a:p>
            <a:pPr marL="0" indent="0">
              <a:buNone/>
            </a:pPr>
            <a:endParaRPr lang="en-ID" dirty="0"/>
          </a:p>
        </p:txBody>
      </p:sp>
      <p:pic>
        <p:nvPicPr>
          <p:cNvPr id="4" name="Picture 3">
            <a:extLst>
              <a:ext uri="{FF2B5EF4-FFF2-40B4-BE49-F238E27FC236}">
                <a16:creationId xmlns:a16="http://schemas.microsoft.com/office/drawing/2014/main" id="{30E5EE5A-651B-4972-BEAC-A0C5F0C174A1}"/>
              </a:ext>
            </a:extLst>
          </p:cNvPr>
          <p:cNvPicPr>
            <a:picLocks noChangeAspect="1"/>
          </p:cNvPicPr>
          <p:nvPr/>
        </p:nvPicPr>
        <p:blipFill>
          <a:blip r:embed="rId2"/>
          <a:stretch>
            <a:fillRect/>
          </a:stretch>
        </p:blipFill>
        <p:spPr>
          <a:xfrm>
            <a:off x="3233837" y="2565467"/>
            <a:ext cx="5724325" cy="3752694"/>
          </a:xfrm>
          <a:prstGeom prst="rect">
            <a:avLst/>
          </a:prstGeom>
        </p:spPr>
      </p:pic>
    </p:spTree>
    <p:extLst>
      <p:ext uri="{BB962C8B-B14F-4D97-AF65-F5344CB8AC3E}">
        <p14:creationId xmlns:p14="http://schemas.microsoft.com/office/powerpoint/2010/main" val="311555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27DA-8E72-48A1-AE49-7A35247BFDC4}"/>
              </a:ext>
            </a:extLst>
          </p:cNvPr>
          <p:cNvSpPr>
            <a:spLocks noGrp="1"/>
          </p:cNvSpPr>
          <p:nvPr>
            <p:ph type="title"/>
          </p:nvPr>
        </p:nvSpPr>
        <p:spPr/>
        <p:txBody>
          <a:bodyPr/>
          <a:lstStyle/>
          <a:p>
            <a:pPr algn="ctr"/>
            <a:r>
              <a:rPr lang="id-ID" dirty="0"/>
              <a:t>DASAR-DASAR PYTHON</a:t>
            </a:r>
            <a:endParaRPr lang="en-ID" dirty="0"/>
          </a:p>
        </p:txBody>
      </p:sp>
      <p:sp>
        <p:nvSpPr>
          <p:cNvPr id="4" name="Content Placeholder 3">
            <a:extLst>
              <a:ext uri="{FF2B5EF4-FFF2-40B4-BE49-F238E27FC236}">
                <a16:creationId xmlns:a16="http://schemas.microsoft.com/office/drawing/2014/main" id="{620F3383-1B77-4BB6-9D35-04CA58ACE6B6}"/>
              </a:ext>
            </a:extLst>
          </p:cNvPr>
          <p:cNvSpPr>
            <a:spLocks noGrp="1"/>
          </p:cNvSpPr>
          <p:nvPr>
            <p:ph idx="1"/>
          </p:nvPr>
        </p:nvSpPr>
        <p:spPr/>
        <p:txBody>
          <a:bodyPr>
            <a:normAutofit lnSpcReduction="10000"/>
          </a:bodyPr>
          <a:lstStyle/>
          <a:p>
            <a:pPr marL="514350" indent="-514350">
              <a:buFont typeface="+mj-lt"/>
              <a:buAutoNum type="arabicPeriod"/>
            </a:pPr>
            <a:r>
              <a:rPr lang="en-ID" b="1" dirty="0" err="1"/>
              <a:t>Variabel</a:t>
            </a:r>
            <a:br>
              <a:rPr lang="id-ID" b="1" dirty="0"/>
            </a:br>
            <a:r>
              <a:rPr lang="id-ID" b="1" dirty="0"/>
              <a:t>		</a:t>
            </a:r>
            <a:r>
              <a:rPr lang="id-ID" dirty="0"/>
              <a:t>A</a:t>
            </a:r>
            <a:r>
              <a:rPr lang="en-ID" dirty="0" err="1"/>
              <a:t>dalah</a:t>
            </a:r>
            <a:r>
              <a:rPr lang="en-ID" dirty="0"/>
              <a:t> </a:t>
            </a:r>
            <a:r>
              <a:rPr lang="en-ID" dirty="0" err="1"/>
              <a:t>lokasi</a:t>
            </a:r>
            <a:r>
              <a:rPr lang="en-ID" dirty="0"/>
              <a:t> </a:t>
            </a:r>
            <a:r>
              <a:rPr lang="en-ID" dirty="0" err="1"/>
              <a:t>memori</a:t>
            </a:r>
            <a:r>
              <a:rPr lang="en-ID" dirty="0"/>
              <a:t> yang </a:t>
            </a:r>
            <a:r>
              <a:rPr lang="en-ID" dirty="0" err="1"/>
              <a:t>dicadangkan</a:t>
            </a:r>
            <a:r>
              <a:rPr lang="en-ID" dirty="0"/>
              <a:t> </a:t>
            </a:r>
            <a:r>
              <a:rPr lang="en-ID" dirty="0" err="1"/>
              <a:t>untuk</a:t>
            </a:r>
            <a:r>
              <a:rPr lang="en-ID" dirty="0"/>
              <a:t> </a:t>
            </a:r>
            <a:r>
              <a:rPr lang="en-ID" dirty="0" err="1"/>
              <a:t>menyimpan</a:t>
            </a:r>
            <a:r>
              <a:rPr lang="en-ID" dirty="0"/>
              <a:t> </a:t>
            </a:r>
            <a:r>
              <a:rPr lang="en-ID" dirty="0" err="1"/>
              <a:t>nilai-nilai</a:t>
            </a:r>
            <a:r>
              <a:rPr lang="en-ID" dirty="0"/>
              <a:t>. </a:t>
            </a:r>
            <a:r>
              <a:rPr lang="en-ID" dirty="0" err="1"/>
              <a:t>Ini</a:t>
            </a:r>
            <a:r>
              <a:rPr lang="en-ID" dirty="0"/>
              <a:t> </a:t>
            </a:r>
            <a:r>
              <a:rPr lang="en-ID" dirty="0" err="1"/>
              <a:t>berarti</a:t>
            </a:r>
            <a:r>
              <a:rPr lang="en-ID" dirty="0"/>
              <a:t> </a:t>
            </a:r>
            <a:r>
              <a:rPr lang="en-ID" dirty="0" err="1"/>
              <a:t>bahwa</a:t>
            </a:r>
            <a:r>
              <a:rPr lang="en-ID" dirty="0"/>
              <a:t> </a:t>
            </a:r>
            <a:r>
              <a:rPr lang="en-ID" dirty="0" err="1"/>
              <a:t>ketika</a:t>
            </a:r>
            <a:r>
              <a:rPr lang="en-ID" dirty="0"/>
              <a:t> Anda </a:t>
            </a:r>
            <a:r>
              <a:rPr lang="en-ID" dirty="0" err="1"/>
              <a:t>membuat</a:t>
            </a:r>
            <a:r>
              <a:rPr lang="en-ID" dirty="0"/>
              <a:t> </a:t>
            </a:r>
            <a:r>
              <a:rPr lang="en-ID" dirty="0" err="1"/>
              <a:t>sebuah</a:t>
            </a:r>
            <a:r>
              <a:rPr lang="en-ID" dirty="0"/>
              <a:t> </a:t>
            </a:r>
            <a:r>
              <a:rPr lang="en-ID" dirty="0" err="1"/>
              <a:t>variabel</a:t>
            </a:r>
            <a:r>
              <a:rPr lang="en-ID" dirty="0"/>
              <a:t> Anda </a:t>
            </a:r>
            <a:r>
              <a:rPr lang="en-ID" dirty="0" err="1"/>
              <a:t>memesan</a:t>
            </a:r>
            <a:r>
              <a:rPr lang="en-ID" dirty="0"/>
              <a:t> </a:t>
            </a:r>
            <a:r>
              <a:rPr lang="en-ID" dirty="0" err="1"/>
              <a:t>beberapa</a:t>
            </a:r>
            <a:r>
              <a:rPr lang="en-ID" dirty="0"/>
              <a:t> </a:t>
            </a:r>
            <a:r>
              <a:rPr lang="en-ID" dirty="0" err="1"/>
              <a:t>ruang</a:t>
            </a:r>
            <a:r>
              <a:rPr lang="en-ID" dirty="0"/>
              <a:t> di </a:t>
            </a:r>
            <a:r>
              <a:rPr lang="en-ID" dirty="0" err="1"/>
              <a:t>memori</a:t>
            </a:r>
            <a:r>
              <a:rPr lang="en-ID" dirty="0"/>
              <a:t>. </a:t>
            </a:r>
            <a:r>
              <a:rPr lang="en-ID" dirty="0" err="1"/>
              <a:t>Variabel</a:t>
            </a:r>
            <a:r>
              <a:rPr lang="en-ID" dirty="0"/>
              <a:t> </a:t>
            </a:r>
            <a:r>
              <a:rPr lang="en-ID" dirty="0" err="1"/>
              <a:t>menyimpan</a:t>
            </a:r>
            <a:r>
              <a:rPr lang="en-ID" dirty="0"/>
              <a:t> data yang </a:t>
            </a:r>
            <a:r>
              <a:rPr lang="en-ID" dirty="0" err="1"/>
              <a:t>dilakukan</a:t>
            </a:r>
            <a:r>
              <a:rPr lang="en-ID" dirty="0"/>
              <a:t> </a:t>
            </a:r>
            <a:r>
              <a:rPr lang="en-ID" dirty="0" err="1"/>
              <a:t>selama</a:t>
            </a:r>
            <a:r>
              <a:rPr lang="en-ID" dirty="0"/>
              <a:t> program </a:t>
            </a:r>
            <a:r>
              <a:rPr lang="en-ID" dirty="0" err="1"/>
              <a:t>dieksekusi</a:t>
            </a:r>
            <a:r>
              <a:rPr lang="en-ID" dirty="0"/>
              <a:t>, yang </a:t>
            </a:r>
            <a:r>
              <a:rPr lang="en-ID" dirty="0" err="1"/>
              <a:t>natinya</a:t>
            </a:r>
            <a:r>
              <a:rPr lang="en-ID" dirty="0"/>
              <a:t> </a:t>
            </a:r>
            <a:r>
              <a:rPr lang="en-ID" dirty="0" err="1"/>
              <a:t>isi</a:t>
            </a:r>
            <a:r>
              <a:rPr lang="en-ID" dirty="0"/>
              <a:t> </a:t>
            </a:r>
            <a:r>
              <a:rPr lang="en-ID" dirty="0" err="1"/>
              <a:t>dari</a:t>
            </a:r>
            <a:r>
              <a:rPr lang="en-ID" dirty="0"/>
              <a:t> </a:t>
            </a:r>
            <a:r>
              <a:rPr lang="en-ID" dirty="0" err="1"/>
              <a:t>variabel</a:t>
            </a:r>
            <a:r>
              <a:rPr lang="en-ID" dirty="0"/>
              <a:t> </a:t>
            </a:r>
            <a:r>
              <a:rPr lang="en-ID" dirty="0" err="1"/>
              <a:t>tersebut</a:t>
            </a:r>
            <a:r>
              <a:rPr lang="en-ID" dirty="0"/>
              <a:t> </a:t>
            </a:r>
            <a:r>
              <a:rPr lang="en-ID" dirty="0" err="1"/>
              <a:t>dapat</a:t>
            </a:r>
            <a:r>
              <a:rPr lang="en-ID" dirty="0"/>
              <a:t> </a:t>
            </a:r>
            <a:r>
              <a:rPr lang="en-ID" dirty="0" err="1"/>
              <a:t>diubah</a:t>
            </a:r>
            <a:r>
              <a:rPr lang="en-ID" dirty="0"/>
              <a:t> oleh </a:t>
            </a:r>
            <a:r>
              <a:rPr lang="en-ID" dirty="0" err="1"/>
              <a:t>operasi</a:t>
            </a:r>
            <a:r>
              <a:rPr lang="en-ID" dirty="0"/>
              <a:t> - </a:t>
            </a:r>
            <a:r>
              <a:rPr lang="en-ID" dirty="0" err="1"/>
              <a:t>operasi</a:t>
            </a:r>
            <a:r>
              <a:rPr lang="en-ID" dirty="0"/>
              <a:t> </a:t>
            </a:r>
            <a:r>
              <a:rPr lang="en-ID" dirty="0" err="1"/>
              <a:t>tertentu</a:t>
            </a:r>
            <a:r>
              <a:rPr lang="en-ID" dirty="0"/>
              <a:t> pada program yang </a:t>
            </a:r>
            <a:r>
              <a:rPr lang="en-ID" dirty="0" err="1"/>
              <a:t>menggunakan</a:t>
            </a:r>
            <a:r>
              <a:rPr lang="en-ID" dirty="0"/>
              <a:t> </a:t>
            </a:r>
            <a:r>
              <a:rPr lang="en-ID" dirty="0" err="1"/>
              <a:t>variabel</a:t>
            </a:r>
            <a:r>
              <a:rPr lang="en-ID" dirty="0"/>
              <a:t>.</a:t>
            </a:r>
            <a:br>
              <a:rPr lang="id-ID" dirty="0"/>
            </a:br>
            <a:r>
              <a:rPr lang="id-ID" dirty="0"/>
              <a:t>		</a:t>
            </a:r>
            <a:r>
              <a:rPr lang="en-ID" dirty="0" err="1"/>
              <a:t>Variabel</a:t>
            </a:r>
            <a:r>
              <a:rPr lang="en-ID" dirty="0"/>
              <a:t> </a:t>
            </a:r>
            <a:r>
              <a:rPr lang="en-ID" dirty="0" err="1"/>
              <a:t>dapat</a:t>
            </a:r>
            <a:r>
              <a:rPr lang="en-ID" dirty="0"/>
              <a:t> </a:t>
            </a:r>
            <a:r>
              <a:rPr lang="en-ID" dirty="0" err="1"/>
              <a:t>menyimpan</a:t>
            </a:r>
            <a:r>
              <a:rPr lang="en-ID" dirty="0"/>
              <a:t> </a:t>
            </a:r>
            <a:r>
              <a:rPr lang="en-ID" dirty="0" err="1"/>
              <a:t>berbagai</a:t>
            </a:r>
            <a:r>
              <a:rPr lang="en-ID" dirty="0"/>
              <a:t> </a:t>
            </a:r>
            <a:r>
              <a:rPr lang="en-ID" dirty="0" err="1"/>
              <a:t>macam</a:t>
            </a:r>
            <a:r>
              <a:rPr lang="en-ID" dirty="0"/>
              <a:t> </a:t>
            </a:r>
            <a:r>
              <a:rPr lang="en-ID" dirty="0" err="1"/>
              <a:t>tipe</a:t>
            </a:r>
            <a:r>
              <a:rPr lang="en-ID" dirty="0"/>
              <a:t> data. Di </a:t>
            </a:r>
            <a:r>
              <a:rPr lang="en-ID" dirty="0" err="1"/>
              <a:t>dalam</a:t>
            </a:r>
            <a:r>
              <a:rPr lang="en-ID" dirty="0"/>
              <a:t> </a:t>
            </a:r>
            <a:r>
              <a:rPr lang="en-ID" dirty="0" err="1"/>
              <a:t>pemrograman</a:t>
            </a:r>
            <a:r>
              <a:rPr lang="en-ID" dirty="0"/>
              <a:t> Python, </a:t>
            </a:r>
            <a:r>
              <a:rPr lang="en-ID" dirty="0" err="1"/>
              <a:t>variabel</a:t>
            </a:r>
            <a:r>
              <a:rPr lang="en-ID" dirty="0"/>
              <a:t> </a:t>
            </a:r>
            <a:r>
              <a:rPr lang="en-ID" dirty="0" err="1"/>
              <a:t>mempunyai</a:t>
            </a:r>
            <a:r>
              <a:rPr lang="en-ID" dirty="0"/>
              <a:t> </a:t>
            </a:r>
            <a:r>
              <a:rPr lang="en-ID" dirty="0" err="1"/>
              <a:t>sifat</a:t>
            </a:r>
            <a:r>
              <a:rPr lang="en-ID" dirty="0"/>
              <a:t> yang </a:t>
            </a:r>
            <a:r>
              <a:rPr lang="en-ID" dirty="0" err="1"/>
              <a:t>dinamis</a:t>
            </a:r>
            <a:r>
              <a:rPr lang="en-ID" dirty="0"/>
              <a:t>, </a:t>
            </a:r>
            <a:r>
              <a:rPr lang="en-ID" dirty="0" err="1"/>
              <a:t>artinya</a:t>
            </a:r>
            <a:r>
              <a:rPr lang="en-ID" dirty="0"/>
              <a:t> </a:t>
            </a:r>
            <a:r>
              <a:rPr lang="en-ID" dirty="0" err="1"/>
              <a:t>variabel</a:t>
            </a:r>
            <a:r>
              <a:rPr lang="en-ID" dirty="0"/>
              <a:t> Python </a:t>
            </a:r>
            <a:r>
              <a:rPr lang="en-ID" dirty="0" err="1"/>
              <a:t>tidak</a:t>
            </a:r>
            <a:r>
              <a:rPr lang="en-ID" dirty="0"/>
              <a:t> </a:t>
            </a:r>
            <a:r>
              <a:rPr lang="en-ID" dirty="0" err="1"/>
              <a:t>perlu</a:t>
            </a:r>
            <a:r>
              <a:rPr lang="en-ID" dirty="0"/>
              <a:t> </a:t>
            </a:r>
            <a:r>
              <a:rPr lang="en-ID" dirty="0" err="1"/>
              <a:t>didekralasikan</a:t>
            </a:r>
            <a:r>
              <a:rPr lang="en-ID" dirty="0"/>
              <a:t> </a:t>
            </a:r>
            <a:r>
              <a:rPr lang="en-ID" dirty="0" err="1"/>
              <a:t>tipe</a:t>
            </a:r>
            <a:r>
              <a:rPr lang="en-ID" dirty="0"/>
              <a:t> data </a:t>
            </a:r>
            <a:r>
              <a:rPr lang="en-ID" dirty="0" err="1"/>
              <a:t>tertentu</a:t>
            </a:r>
            <a:r>
              <a:rPr lang="en-ID" dirty="0"/>
              <a:t> dan </a:t>
            </a:r>
            <a:r>
              <a:rPr lang="en-ID" dirty="0" err="1"/>
              <a:t>variabel</a:t>
            </a:r>
            <a:r>
              <a:rPr lang="en-ID" dirty="0"/>
              <a:t> Python </a:t>
            </a:r>
            <a:r>
              <a:rPr lang="en-ID" dirty="0" err="1"/>
              <a:t>dapat</a:t>
            </a:r>
            <a:r>
              <a:rPr lang="en-ID" dirty="0"/>
              <a:t> </a:t>
            </a:r>
            <a:r>
              <a:rPr lang="en-ID" dirty="0" err="1"/>
              <a:t>diubah</a:t>
            </a:r>
            <a:r>
              <a:rPr lang="en-ID" dirty="0"/>
              <a:t> </a:t>
            </a:r>
            <a:r>
              <a:rPr lang="en-ID" dirty="0" err="1"/>
              <a:t>saat</a:t>
            </a:r>
            <a:r>
              <a:rPr lang="en-ID" dirty="0"/>
              <a:t> program </a:t>
            </a:r>
            <a:r>
              <a:rPr lang="en-ID" dirty="0" err="1"/>
              <a:t>dijalankan</a:t>
            </a:r>
            <a:r>
              <a:rPr lang="en-ID" dirty="0"/>
              <a:t>.</a:t>
            </a:r>
          </a:p>
          <a:p>
            <a:endParaRPr lang="en-ID" dirty="0"/>
          </a:p>
        </p:txBody>
      </p:sp>
    </p:spTree>
    <p:extLst>
      <p:ext uri="{BB962C8B-B14F-4D97-AF65-F5344CB8AC3E}">
        <p14:creationId xmlns:p14="http://schemas.microsoft.com/office/powerpoint/2010/main" val="61255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D3948-3403-4EAC-80B6-F4304631224F}"/>
              </a:ext>
            </a:extLst>
          </p:cNvPr>
          <p:cNvSpPr>
            <a:spLocks noGrp="1"/>
          </p:cNvSpPr>
          <p:nvPr>
            <p:ph idx="1"/>
          </p:nvPr>
        </p:nvSpPr>
        <p:spPr>
          <a:xfrm>
            <a:off x="838200" y="425003"/>
            <a:ext cx="10515600" cy="5751960"/>
          </a:xfrm>
        </p:spPr>
        <p:txBody>
          <a:bodyPr/>
          <a:lstStyle/>
          <a:p>
            <a:pPr marL="0" indent="0">
              <a:buNone/>
            </a:pPr>
            <a:r>
              <a:rPr lang="en-ID" dirty="0" err="1"/>
              <a:t>Penulisan</a:t>
            </a:r>
            <a:r>
              <a:rPr lang="en-ID" dirty="0"/>
              <a:t> </a:t>
            </a:r>
            <a:r>
              <a:rPr lang="en-ID" dirty="0" err="1"/>
              <a:t>variabel</a:t>
            </a:r>
            <a:r>
              <a:rPr lang="en-ID" dirty="0"/>
              <a:t> Python </a:t>
            </a:r>
            <a:r>
              <a:rPr lang="en-ID" dirty="0" err="1"/>
              <a:t>sendiri</a:t>
            </a:r>
            <a:r>
              <a:rPr lang="en-ID" dirty="0"/>
              <a:t> juga </a:t>
            </a:r>
            <a:r>
              <a:rPr lang="en-ID" dirty="0" err="1"/>
              <a:t>memiliki</a:t>
            </a:r>
            <a:r>
              <a:rPr lang="en-ID" dirty="0"/>
              <a:t> </a:t>
            </a:r>
            <a:r>
              <a:rPr lang="en-ID" dirty="0" err="1"/>
              <a:t>aturan</a:t>
            </a:r>
            <a:r>
              <a:rPr lang="en-ID" dirty="0"/>
              <a:t> </a:t>
            </a:r>
            <a:r>
              <a:rPr lang="en-ID" dirty="0" err="1"/>
              <a:t>tertentu</a:t>
            </a:r>
            <a:r>
              <a:rPr lang="en-ID" dirty="0"/>
              <a:t>, </a:t>
            </a:r>
            <a:r>
              <a:rPr lang="en-ID" dirty="0" err="1"/>
              <a:t>yaitu</a:t>
            </a:r>
            <a:r>
              <a:rPr lang="en-ID" dirty="0"/>
              <a:t>:</a:t>
            </a:r>
          </a:p>
          <a:p>
            <a:endParaRPr lang="en-ID" dirty="0"/>
          </a:p>
          <a:p>
            <a:pPr>
              <a:buFont typeface="Wingdings" panose="05000000000000000000" pitchFamily="2" charset="2"/>
              <a:buChar char="Ø"/>
            </a:pPr>
            <a:r>
              <a:rPr lang="en-ID" dirty="0" err="1"/>
              <a:t>Karakter</a:t>
            </a:r>
            <a:r>
              <a:rPr lang="en-ID" dirty="0"/>
              <a:t> </a:t>
            </a:r>
            <a:r>
              <a:rPr lang="en-ID" dirty="0" err="1"/>
              <a:t>pertama</a:t>
            </a:r>
            <a:r>
              <a:rPr lang="en-ID" dirty="0"/>
              <a:t> </a:t>
            </a:r>
            <a:r>
              <a:rPr lang="en-ID" dirty="0" err="1"/>
              <a:t>harus</a:t>
            </a:r>
            <a:r>
              <a:rPr lang="en-ID" dirty="0"/>
              <a:t> </a:t>
            </a:r>
            <a:r>
              <a:rPr lang="en-ID" dirty="0" err="1"/>
              <a:t>berupa</a:t>
            </a:r>
            <a:r>
              <a:rPr lang="en-ID" dirty="0"/>
              <a:t> </a:t>
            </a:r>
            <a:r>
              <a:rPr lang="en-ID" dirty="0" err="1"/>
              <a:t>huruf</a:t>
            </a:r>
            <a:r>
              <a:rPr lang="en-ID" dirty="0"/>
              <a:t> </a:t>
            </a:r>
            <a:r>
              <a:rPr lang="en-ID" dirty="0" err="1"/>
              <a:t>atau</a:t>
            </a:r>
            <a:r>
              <a:rPr lang="en-ID" dirty="0"/>
              <a:t> </a:t>
            </a:r>
            <a:r>
              <a:rPr lang="en-ID" dirty="0" err="1"/>
              <a:t>garis</a:t>
            </a:r>
            <a:r>
              <a:rPr lang="en-ID" dirty="0"/>
              <a:t> </a:t>
            </a:r>
            <a:r>
              <a:rPr lang="en-ID" dirty="0" err="1"/>
              <a:t>bawah</a:t>
            </a:r>
            <a:r>
              <a:rPr lang="en-ID" dirty="0"/>
              <a:t>/underscore _</a:t>
            </a:r>
            <a:br>
              <a:rPr lang="id-ID" dirty="0"/>
            </a:br>
            <a:endParaRPr lang="en-ID" dirty="0"/>
          </a:p>
          <a:p>
            <a:pPr>
              <a:buFont typeface="Wingdings" panose="05000000000000000000" pitchFamily="2" charset="2"/>
              <a:buChar char="Ø"/>
            </a:pPr>
            <a:r>
              <a:rPr lang="en-ID" dirty="0" err="1"/>
              <a:t>Karakter</a:t>
            </a:r>
            <a:r>
              <a:rPr lang="en-ID" dirty="0"/>
              <a:t> </a:t>
            </a:r>
            <a:r>
              <a:rPr lang="en-ID" dirty="0" err="1"/>
              <a:t>selanjutnya</a:t>
            </a:r>
            <a:r>
              <a:rPr lang="en-ID" dirty="0"/>
              <a:t> </a:t>
            </a:r>
            <a:r>
              <a:rPr lang="en-ID" dirty="0" err="1"/>
              <a:t>dapat</a:t>
            </a:r>
            <a:r>
              <a:rPr lang="en-ID" dirty="0"/>
              <a:t> </a:t>
            </a:r>
            <a:r>
              <a:rPr lang="en-ID" dirty="0" err="1"/>
              <a:t>berupa</a:t>
            </a:r>
            <a:r>
              <a:rPr lang="en-ID" dirty="0"/>
              <a:t> </a:t>
            </a:r>
            <a:r>
              <a:rPr lang="en-ID" dirty="0" err="1"/>
              <a:t>huruf</a:t>
            </a:r>
            <a:r>
              <a:rPr lang="en-ID" dirty="0"/>
              <a:t>, </a:t>
            </a:r>
            <a:r>
              <a:rPr lang="en-ID" dirty="0" err="1"/>
              <a:t>garis</a:t>
            </a:r>
            <a:r>
              <a:rPr lang="en-ID" dirty="0"/>
              <a:t> </a:t>
            </a:r>
            <a:r>
              <a:rPr lang="en-ID" dirty="0" err="1"/>
              <a:t>bawah</a:t>
            </a:r>
            <a:r>
              <a:rPr lang="en-ID" dirty="0"/>
              <a:t>/underscore _ </a:t>
            </a:r>
            <a:r>
              <a:rPr lang="en-ID" dirty="0" err="1"/>
              <a:t>atau</a:t>
            </a:r>
            <a:r>
              <a:rPr lang="en-ID" dirty="0"/>
              <a:t> </a:t>
            </a:r>
            <a:r>
              <a:rPr lang="en-ID" dirty="0" err="1"/>
              <a:t>angka</a:t>
            </a:r>
            <a:br>
              <a:rPr lang="id-ID" dirty="0"/>
            </a:br>
            <a:endParaRPr lang="en-ID" dirty="0"/>
          </a:p>
          <a:p>
            <a:pPr>
              <a:buFont typeface="Wingdings" panose="05000000000000000000" pitchFamily="2" charset="2"/>
              <a:buChar char="Ø"/>
            </a:pPr>
            <a:r>
              <a:rPr lang="en-ID" dirty="0" err="1"/>
              <a:t>Karakter</a:t>
            </a:r>
            <a:r>
              <a:rPr lang="en-ID" dirty="0"/>
              <a:t> pada </a:t>
            </a:r>
            <a:r>
              <a:rPr lang="en-ID" dirty="0" err="1"/>
              <a:t>nama</a:t>
            </a:r>
            <a:r>
              <a:rPr lang="en-ID" dirty="0"/>
              <a:t> </a:t>
            </a:r>
            <a:r>
              <a:rPr lang="en-ID" dirty="0" err="1"/>
              <a:t>variabel</a:t>
            </a:r>
            <a:r>
              <a:rPr lang="en-ID" dirty="0"/>
              <a:t> </a:t>
            </a:r>
            <a:r>
              <a:rPr lang="en-ID" dirty="0" err="1"/>
              <a:t>bersifat</a:t>
            </a:r>
            <a:r>
              <a:rPr lang="en-ID" dirty="0"/>
              <a:t> </a:t>
            </a:r>
            <a:r>
              <a:rPr lang="en-ID" dirty="0" err="1"/>
              <a:t>sensitif</a:t>
            </a:r>
            <a:r>
              <a:rPr lang="en-ID" dirty="0"/>
              <a:t> (case-</a:t>
            </a:r>
            <a:r>
              <a:rPr lang="en-ID" dirty="0" err="1"/>
              <a:t>sensitif</a:t>
            </a:r>
            <a:r>
              <a:rPr lang="en-ID" dirty="0"/>
              <a:t>). </a:t>
            </a:r>
            <a:r>
              <a:rPr lang="en-ID" dirty="0" err="1"/>
              <a:t>Artinya</a:t>
            </a:r>
            <a:r>
              <a:rPr lang="en-ID" dirty="0"/>
              <a:t> </a:t>
            </a:r>
            <a:r>
              <a:rPr lang="en-ID" dirty="0" err="1"/>
              <a:t>huruf</a:t>
            </a:r>
            <a:r>
              <a:rPr lang="en-ID" dirty="0"/>
              <a:t> </a:t>
            </a:r>
            <a:r>
              <a:rPr lang="en-ID" dirty="0" err="1"/>
              <a:t>kecil</a:t>
            </a:r>
            <a:r>
              <a:rPr lang="en-ID" dirty="0"/>
              <a:t> dan </a:t>
            </a:r>
            <a:r>
              <a:rPr lang="en-ID" dirty="0" err="1"/>
              <a:t>huruf</a:t>
            </a:r>
            <a:r>
              <a:rPr lang="en-ID" dirty="0"/>
              <a:t> </a:t>
            </a:r>
            <a:r>
              <a:rPr lang="en-ID" dirty="0" err="1"/>
              <a:t>besar</a:t>
            </a:r>
            <a:r>
              <a:rPr lang="en-ID" dirty="0"/>
              <a:t> </a:t>
            </a:r>
            <a:r>
              <a:rPr lang="en-ID" dirty="0" err="1"/>
              <a:t>dibedakan</a:t>
            </a:r>
            <a:r>
              <a:rPr lang="en-ID" dirty="0"/>
              <a:t>. </a:t>
            </a:r>
            <a:r>
              <a:rPr lang="en-ID" dirty="0" err="1"/>
              <a:t>Sebagai</a:t>
            </a:r>
            <a:r>
              <a:rPr lang="en-ID" dirty="0"/>
              <a:t> </a:t>
            </a:r>
            <a:r>
              <a:rPr lang="en-ID" dirty="0" err="1"/>
              <a:t>contoh</a:t>
            </a:r>
            <a:r>
              <a:rPr lang="en-ID" dirty="0"/>
              <a:t>, </a:t>
            </a:r>
            <a:r>
              <a:rPr lang="en-ID" dirty="0" err="1"/>
              <a:t>variabel</a:t>
            </a:r>
            <a:r>
              <a:rPr lang="en-ID" dirty="0"/>
              <a:t> </a:t>
            </a:r>
            <a:r>
              <a:rPr lang="en-ID" dirty="0" err="1"/>
              <a:t>namaDepan</a:t>
            </a:r>
            <a:r>
              <a:rPr lang="en-ID" dirty="0"/>
              <a:t> dan </a:t>
            </a:r>
            <a:r>
              <a:rPr lang="en-ID" dirty="0" err="1"/>
              <a:t>namadepan</a:t>
            </a:r>
            <a:r>
              <a:rPr lang="en-ID" dirty="0"/>
              <a:t> </a:t>
            </a:r>
            <a:r>
              <a:rPr lang="en-ID" dirty="0" err="1"/>
              <a:t>adalah</a:t>
            </a:r>
            <a:r>
              <a:rPr lang="en-ID" dirty="0"/>
              <a:t> </a:t>
            </a:r>
            <a:r>
              <a:rPr lang="en-ID" dirty="0" err="1"/>
              <a:t>variabel</a:t>
            </a:r>
            <a:r>
              <a:rPr lang="en-ID" dirty="0"/>
              <a:t> yang </a:t>
            </a:r>
            <a:r>
              <a:rPr lang="en-ID" dirty="0" err="1"/>
              <a:t>berbeda</a:t>
            </a:r>
            <a:r>
              <a:rPr lang="en-ID" dirty="0"/>
              <a:t>.</a:t>
            </a:r>
          </a:p>
          <a:p>
            <a:endParaRPr lang="en-ID" dirty="0"/>
          </a:p>
        </p:txBody>
      </p:sp>
    </p:spTree>
    <p:extLst>
      <p:ext uri="{BB962C8B-B14F-4D97-AF65-F5344CB8AC3E}">
        <p14:creationId xmlns:p14="http://schemas.microsoft.com/office/powerpoint/2010/main" val="389242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8D7-151E-41CC-8E6D-B1DE7F2455B0}"/>
              </a:ext>
            </a:extLst>
          </p:cNvPr>
          <p:cNvSpPr>
            <a:spLocks noGrp="1"/>
          </p:cNvSpPr>
          <p:nvPr>
            <p:ph type="title"/>
          </p:nvPr>
        </p:nvSpPr>
        <p:spPr/>
        <p:txBody>
          <a:bodyPr/>
          <a:lstStyle/>
          <a:p>
            <a:r>
              <a:rPr lang="id-ID" dirty="0"/>
              <a:t>Contoh penggunaan variable dalam pyhton</a:t>
            </a:r>
            <a:endParaRPr lang="en-ID" dirty="0"/>
          </a:p>
        </p:txBody>
      </p:sp>
      <p:pic>
        <p:nvPicPr>
          <p:cNvPr id="4" name="Content Placeholder 3">
            <a:extLst>
              <a:ext uri="{FF2B5EF4-FFF2-40B4-BE49-F238E27FC236}">
                <a16:creationId xmlns:a16="http://schemas.microsoft.com/office/drawing/2014/main" id="{AEAD7B92-11D7-4DF7-878B-CE46C60638AB}"/>
              </a:ext>
            </a:extLst>
          </p:cNvPr>
          <p:cNvPicPr>
            <a:picLocks noGrp="1" noChangeAspect="1"/>
          </p:cNvPicPr>
          <p:nvPr>
            <p:ph idx="1"/>
          </p:nvPr>
        </p:nvPicPr>
        <p:blipFill>
          <a:blip r:embed="rId2"/>
          <a:stretch>
            <a:fillRect/>
          </a:stretch>
        </p:blipFill>
        <p:spPr>
          <a:xfrm>
            <a:off x="3956524" y="2095500"/>
            <a:ext cx="4269427" cy="3695700"/>
          </a:xfrm>
          <a:prstGeom prst="rect">
            <a:avLst/>
          </a:prstGeom>
        </p:spPr>
      </p:pic>
    </p:spTree>
    <p:extLst>
      <p:ext uri="{BB962C8B-B14F-4D97-AF65-F5344CB8AC3E}">
        <p14:creationId xmlns:p14="http://schemas.microsoft.com/office/powerpoint/2010/main" val="3732293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1640</TotalTime>
  <Words>665</Words>
  <Application>Microsoft Office PowerPoint</Application>
  <PresentationFormat>Widescreen</PresentationFormat>
  <Paragraphs>98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Bookman Old Style</vt:lpstr>
      <vt:lpstr>Rockwell</vt:lpstr>
      <vt:lpstr>Wingdings</vt:lpstr>
      <vt:lpstr>Damask</vt:lpstr>
      <vt:lpstr>PENGENALAN PYTHON</vt:lpstr>
      <vt:lpstr>INSTALASI PYTHON PADA WINDOWS</vt:lpstr>
      <vt:lpstr>PowerPoint Presentation</vt:lpstr>
      <vt:lpstr>PowerPoint Presentation</vt:lpstr>
      <vt:lpstr>Uji coba python</vt:lpstr>
      <vt:lpstr>PowerPoint Presentation</vt:lpstr>
      <vt:lpstr>DASAR-DASAR PYTHON</vt:lpstr>
      <vt:lpstr>PowerPoint Presentation</vt:lpstr>
      <vt:lpstr>Contoh penggunaan variable dalam pyhton</vt:lpstr>
      <vt:lpstr>TIPE DATA PADA PYTHON</vt:lpstr>
      <vt:lpstr>PowerPoint Presentation</vt:lpstr>
      <vt:lpstr>Contoh operasi pada tipe data number</vt:lpstr>
      <vt:lpstr>PowerPoint Presentation</vt:lpstr>
      <vt:lpstr>PowerPoint Presentation</vt:lpstr>
      <vt:lpstr>PowerPoint Presentation</vt:lpstr>
      <vt:lpstr>List</vt:lpstr>
      <vt:lpstr>PowerPoint Presentation</vt:lpstr>
      <vt:lpstr>Cara Mengambil Nilai dari List</vt:lpstr>
      <vt:lpstr>Contoh pengambilan nilai dalam list</vt:lpstr>
      <vt:lpstr>Mengganti Nilai List</vt:lpstr>
      <vt:lpstr>Menambahkan Item List </vt:lpstr>
      <vt:lpstr>Contoh menambahkan item kedalam List</vt:lpstr>
      <vt:lpstr>Contoh pengurangan item dalam List</vt:lpstr>
      <vt:lpstr>Contoh memotong item dalam List</vt:lpstr>
      <vt:lpstr>Contoh operasi dalam List</vt:lpstr>
      <vt:lpstr>Dictionary</vt:lpstr>
      <vt:lpstr>Membuat Dictionary</vt:lpstr>
      <vt:lpstr>Mari kita lihat isi dari Dictionary di bawah:  nama berisi string "Petani Kode" umur berisi integer 22 hobi berisi list dari string menikah berisi boolean False dan sosmed berisi Dictionary</vt:lpstr>
      <vt:lpstr>Contoh mengakses nilai item dari Dictionary</vt:lpstr>
      <vt:lpstr>Tuple</vt:lpstr>
      <vt:lpstr>Contoh mengakses nilai dalam Tuple</vt:lpstr>
      <vt:lpstr>Contoh update nilai dalam Tuple</vt:lpstr>
      <vt:lpstr>Operasi Dasar Pada Tuple Python</vt:lpstr>
      <vt:lpstr>Dibawah ini adalah tabel daftar operasi dasar pada Tuple python</vt:lpstr>
      <vt:lpstr>SUMBER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PYTHON</dc:title>
  <dc:creator>novian adiputra</dc:creator>
  <cp:lastModifiedBy>novian adiputra</cp:lastModifiedBy>
  <cp:revision>26</cp:revision>
  <dcterms:created xsi:type="dcterms:W3CDTF">2019-03-22T06:12:06Z</dcterms:created>
  <dcterms:modified xsi:type="dcterms:W3CDTF">2019-03-23T09:48:50Z</dcterms:modified>
</cp:coreProperties>
</file>