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78" r:id="rId7"/>
    <p:sldId id="279" r:id="rId8"/>
    <p:sldId id="280" r:id="rId9"/>
    <p:sldId id="282" r:id="rId10"/>
    <p:sldId id="283" r:id="rId11"/>
    <p:sldId id="290" r:id="rId12"/>
    <p:sldId id="291" r:id="rId13"/>
    <p:sldId id="292" r:id="rId14"/>
    <p:sldId id="293" r:id="rId15"/>
    <p:sldId id="294" r:id="rId16"/>
    <p:sldId id="295" r:id="rId17"/>
    <p:sldId id="297" r:id="rId18"/>
    <p:sldId id="286" r:id="rId19"/>
    <p:sldId id="287" r:id="rId20"/>
    <p:sldId id="288" r:id="rId21"/>
    <p:sldId id="289" r:id="rId22"/>
    <p:sldId id="26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892" autoAdjust="0"/>
    <p:restoredTop sz="93792" autoAdjust="0"/>
  </p:normalViewPr>
  <p:slideViewPr>
    <p:cSldViewPr snapToGrid="0">
      <p:cViewPr varScale="1">
        <p:scale>
          <a:sx n="67" d="100"/>
          <a:sy n="67" d="100"/>
        </p:scale>
        <p:origin x="112" y="44"/>
      </p:cViewPr>
      <p:guideLst/>
    </p:cSldViewPr>
  </p:slideViewPr>
  <p:notesTextViewPr>
    <p:cViewPr>
      <p:scale>
        <a:sx n="1" d="1"/>
        <a:sy n="1" d="1"/>
      </p:scale>
      <p:origin x="0" y="0"/>
    </p:cViewPr>
  </p:notesTextViewPr>
  <p:sorterViewPr>
    <p:cViewPr>
      <p:scale>
        <a:sx n="100" d="100"/>
        <a:sy n="100" d="100"/>
      </p:scale>
      <p:origin x="0" y="-19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62883FA-B224-4490-92AE-1FB322F7123D}" type="datetimeFigureOut">
              <a:rPr lang="en-CA" smtClean="0"/>
              <a:t>2021-01-29</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E6EAD38-FA96-4EC4-B511-9C81FE9CD06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98942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883FA-B224-4490-92AE-1FB322F7123D}" type="datetimeFigureOut">
              <a:rPr lang="en-CA" smtClean="0"/>
              <a:t>2021-01-29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E6EAD38-FA96-4EC4-B511-9C81FE9CD067}" type="slidenum">
              <a:rPr lang="en-CA" smtClean="0"/>
              <a:t>‹#›</a:t>
            </a:fld>
            <a:endParaRPr lang="en-CA"/>
          </a:p>
        </p:txBody>
      </p:sp>
    </p:spTree>
    <p:extLst>
      <p:ext uri="{BB962C8B-B14F-4D97-AF65-F5344CB8AC3E}">
        <p14:creationId xmlns:p14="http://schemas.microsoft.com/office/powerpoint/2010/main" val="2026041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883FA-B224-4490-92AE-1FB322F7123D}" type="datetimeFigureOut">
              <a:rPr lang="en-CA" smtClean="0"/>
              <a:t>2021-01-29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E6EAD38-FA96-4EC4-B511-9C81FE9CD067}" type="slidenum">
              <a:rPr lang="en-CA" smtClean="0"/>
              <a:t>‹#›</a:t>
            </a:fld>
            <a:endParaRPr lang="en-CA"/>
          </a:p>
        </p:txBody>
      </p:sp>
    </p:spTree>
    <p:extLst>
      <p:ext uri="{BB962C8B-B14F-4D97-AF65-F5344CB8AC3E}">
        <p14:creationId xmlns:p14="http://schemas.microsoft.com/office/powerpoint/2010/main" val="1605595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883FA-B224-4490-92AE-1FB322F7123D}" type="datetimeFigureOut">
              <a:rPr lang="en-CA" smtClean="0"/>
              <a:t>2021-01-29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E6EAD38-FA96-4EC4-B511-9C81FE9CD067}" type="slidenum">
              <a:rPr lang="en-CA" smtClean="0"/>
              <a:t>‹#›</a:t>
            </a:fld>
            <a:endParaRPr lang="en-CA"/>
          </a:p>
        </p:txBody>
      </p:sp>
    </p:spTree>
    <p:extLst>
      <p:ext uri="{BB962C8B-B14F-4D97-AF65-F5344CB8AC3E}">
        <p14:creationId xmlns:p14="http://schemas.microsoft.com/office/powerpoint/2010/main" val="1947818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2883FA-B224-4490-92AE-1FB322F7123D}" type="datetimeFigureOut">
              <a:rPr lang="en-CA" smtClean="0"/>
              <a:t>2021-01-29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E6EAD38-FA96-4EC4-B511-9C81FE9CD06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6073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2883FA-B224-4490-92AE-1FB322F7123D}" type="datetimeFigureOut">
              <a:rPr lang="en-CA" smtClean="0"/>
              <a:t>2021-01-29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E6EAD38-FA96-4EC4-B511-9C81FE9CD067}" type="slidenum">
              <a:rPr lang="en-CA" smtClean="0"/>
              <a:t>‹#›</a:t>
            </a:fld>
            <a:endParaRPr lang="en-CA"/>
          </a:p>
        </p:txBody>
      </p:sp>
    </p:spTree>
    <p:extLst>
      <p:ext uri="{BB962C8B-B14F-4D97-AF65-F5344CB8AC3E}">
        <p14:creationId xmlns:p14="http://schemas.microsoft.com/office/powerpoint/2010/main" val="276771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2883FA-B224-4490-92AE-1FB322F7123D}" type="datetimeFigureOut">
              <a:rPr lang="en-CA" smtClean="0"/>
              <a:t>2021-01-29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E6EAD38-FA96-4EC4-B511-9C81FE9CD067}" type="slidenum">
              <a:rPr lang="en-CA" smtClean="0"/>
              <a:t>‹#›</a:t>
            </a:fld>
            <a:endParaRPr lang="en-CA"/>
          </a:p>
        </p:txBody>
      </p:sp>
    </p:spTree>
    <p:extLst>
      <p:ext uri="{BB962C8B-B14F-4D97-AF65-F5344CB8AC3E}">
        <p14:creationId xmlns:p14="http://schemas.microsoft.com/office/powerpoint/2010/main" val="406708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2883FA-B224-4490-92AE-1FB322F7123D}" type="datetimeFigureOut">
              <a:rPr lang="en-CA" smtClean="0"/>
              <a:t>2021-01-29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E6EAD38-FA96-4EC4-B511-9C81FE9CD067}" type="slidenum">
              <a:rPr lang="en-CA" smtClean="0"/>
              <a:t>‹#›</a:t>
            </a:fld>
            <a:endParaRPr lang="en-CA"/>
          </a:p>
        </p:txBody>
      </p:sp>
    </p:spTree>
    <p:extLst>
      <p:ext uri="{BB962C8B-B14F-4D97-AF65-F5344CB8AC3E}">
        <p14:creationId xmlns:p14="http://schemas.microsoft.com/office/powerpoint/2010/main" val="3933367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2883FA-B224-4490-92AE-1FB322F7123D}" type="datetimeFigureOut">
              <a:rPr lang="en-CA" smtClean="0"/>
              <a:t>2021-01-29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E6EAD38-FA96-4EC4-B511-9C81FE9CD067}" type="slidenum">
              <a:rPr lang="en-CA" smtClean="0"/>
              <a:t>‹#›</a:t>
            </a:fld>
            <a:endParaRPr lang="en-CA"/>
          </a:p>
        </p:txBody>
      </p:sp>
    </p:spTree>
    <p:extLst>
      <p:ext uri="{BB962C8B-B14F-4D97-AF65-F5344CB8AC3E}">
        <p14:creationId xmlns:p14="http://schemas.microsoft.com/office/powerpoint/2010/main" val="172259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2883FA-B224-4490-92AE-1FB322F7123D}" type="datetimeFigureOut">
              <a:rPr lang="en-CA" smtClean="0"/>
              <a:t>2021-01-29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E6EAD38-FA96-4EC4-B511-9C81FE9CD067}" type="slidenum">
              <a:rPr lang="en-CA" smtClean="0"/>
              <a:t>‹#›</a:t>
            </a:fld>
            <a:endParaRPr lang="en-CA"/>
          </a:p>
        </p:txBody>
      </p:sp>
    </p:spTree>
    <p:extLst>
      <p:ext uri="{BB962C8B-B14F-4D97-AF65-F5344CB8AC3E}">
        <p14:creationId xmlns:p14="http://schemas.microsoft.com/office/powerpoint/2010/main" val="428429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2883FA-B224-4490-92AE-1FB322F7123D}" type="datetimeFigureOut">
              <a:rPr lang="en-CA" smtClean="0"/>
              <a:t>2021-01-29</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6EAD38-FA96-4EC4-B511-9C81FE9CD067}" type="slidenum">
              <a:rPr lang="en-CA" smtClean="0"/>
              <a:t>‹#›</a:t>
            </a:fld>
            <a:endParaRPr lang="en-CA"/>
          </a:p>
        </p:txBody>
      </p:sp>
    </p:spTree>
    <p:extLst>
      <p:ext uri="{BB962C8B-B14F-4D97-AF65-F5344CB8AC3E}">
        <p14:creationId xmlns:p14="http://schemas.microsoft.com/office/powerpoint/2010/main" val="278993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62883FA-B224-4490-92AE-1FB322F7123D}" type="datetimeFigureOut">
              <a:rPr lang="en-CA" smtClean="0"/>
              <a:t>2021-01-29</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E6EAD38-FA96-4EC4-B511-9C81FE9CD067}" type="slidenum">
              <a:rPr lang="en-CA" smtClean="0"/>
              <a:t>‹#›</a:t>
            </a:fld>
            <a:endParaRPr lang="en-CA"/>
          </a:p>
        </p:txBody>
      </p:sp>
    </p:spTree>
    <p:extLst>
      <p:ext uri="{BB962C8B-B14F-4D97-AF65-F5344CB8AC3E}">
        <p14:creationId xmlns:p14="http://schemas.microsoft.com/office/powerpoint/2010/main" val="307447886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9DE4-0001-44CE-B60F-194C3B87BBA4}"/>
              </a:ext>
            </a:extLst>
          </p:cNvPr>
          <p:cNvSpPr>
            <a:spLocks noGrp="1"/>
          </p:cNvSpPr>
          <p:nvPr>
            <p:ph type="ctrTitle"/>
          </p:nvPr>
        </p:nvSpPr>
        <p:spPr>
          <a:xfrm>
            <a:off x="1069848" y="1238250"/>
            <a:ext cx="10434763" cy="2910481"/>
          </a:xfrm>
        </p:spPr>
        <p:txBody>
          <a:bodyPr>
            <a:normAutofit/>
          </a:bodyPr>
          <a:lstStyle/>
          <a:p>
            <a:r>
              <a:rPr lang="en-US" sz="5400" b="1"/>
              <a:t>Business Statistics</a:t>
            </a:r>
            <a:br>
              <a:rPr lang="en-US" sz="5400" b="1"/>
            </a:br>
            <a:r>
              <a:rPr lang="en-US" sz="5400" b="1"/>
              <a:t>Axis Insurance Project</a:t>
            </a:r>
            <a:endParaRPr lang="en-CA" sz="5400" b="1" dirty="0"/>
          </a:p>
        </p:txBody>
      </p:sp>
      <p:sp>
        <p:nvSpPr>
          <p:cNvPr id="4" name="TextBox 3">
            <a:extLst>
              <a:ext uri="{FF2B5EF4-FFF2-40B4-BE49-F238E27FC236}">
                <a16:creationId xmlns:a16="http://schemas.microsoft.com/office/drawing/2014/main" id="{69812A32-CC8C-4429-A106-85C22C736849}"/>
              </a:ext>
            </a:extLst>
          </p:cNvPr>
          <p:cNvSpPr txBox="1"/>
          <p:nvPr/>
        </p:nvSpPr>
        <p:spPr>
          <a:xfrm>
            <a:off x="9609136" y="5333999"/>
            <a:ext cx="2144714" cy="646331"/>
          </a:xfrm>
          <a:prstGeom prst="rect">
            <a:avLst/>
          </a:prstGeom>
          <a:noFill/>
        </p:spPr>
        <p:txBody>
          <a:bodyPr wrap="square" rtlCol="0">
            <a:spAutoFit/>
          </a:bodyPr>
          <a:lstStyle/>
          <a:p>
            <a:r>
              <a:rPr lang="en-US"/>
              <a:t>Submitted by:</a:t>
            </a:r>
          </a:p>
          <a:p>
            <a:r>
              <a:rPr lang="en-US"/>
              <a:t>Naveen Pusuluri</a:t>
            </a:r>
            <a:endParaRPr lang="en-CA" dirty="0"/>
          </a:p>
        </p:txBody>
      </p:sp>
    </p:spTree>
    <p:extLst>
      <p:ext uri="{BB962C8B-B14F-4D97-AF65-F5344CB8AC3E}">
        <p14:creationId xmlns:p14="http://schemas.microsoft.com/office/powerpoint/2010/main" val="2853500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87EE-83EC-45EB-8D7A-CA2B02876FC4}"/>
              </a:ext>
            </a:extLst>
          </p:cNvPr>
          <p:cNvSpPr>
            <a:spLocks noGrp="1"/>
          </p:cNvSpPr>
          <p:nvPr>
            <p:ph type="title"/>
          </p:nvPr>
        </p:nvSpPr>
        <p:spPr>
          <a:xfrm>
            <a:off x="411700" y="251815"/>
            <a:ext cx="9999393" cy="528415"/>
          </a:xfrm>
        </p:spPr>
        <p:txBody>
          <a:bodyPr>
            <a:noAutofit/>
          </a:bodyPr>
          <a:lstStyle/>
          <a:p>
            <a:r>
              <a:rPr lang="en-US" sz="2400" b="1" dirty="0"/>
              <a:t>Exploratory Data Analysis </a:t>
            </a:r>
            <a:endParaRPr lang="en-CA" sz="2400" dirty="0"/>
          </a:p>
        </p:txBody>
      </p:sp>
      <p:pic>
        <p:nvPicPr>
          <p:cNvPr id="6146" name="Picture 2">
            <a:extLst>
              <a:ext uri="{FF2B5EF4-FFF2-40B4-BE49-F238E27FC236}">
                <a16:creationId xmlns:a16="http://schemas.microsoft.com/office/drawing/2014/main" id="{286B77CC-D5C8-4A97-B384-048A4D2F9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838325"/>
            <a:ext cx="3543300" cy="24955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82C3CFB-D8C4-4631-9575-048D1407C3D9}"/>
              </a:ext>
            </a:extLst>
          </p:cNvPr>
          <p:cNvSpPr txBox="1"/>
          <p:nvPr/>
        </p:nvSpPr>
        <p:spPr>
          <a:xfrm>
            <a:off x="411700" y="4620310"/>
            <a:ext cx="3942186" cy="648383"/>
          </a:xfrm>
          <a:prstGeom prst="rect">
            <a:avLst/>
          </a:prstGeom>
          <a:noFill/>
        </p:spPr>
        <p:txBody>
          <a:bodyPr wrap="square">
            <a:spAutoFit/>
          </a:bodyPr>
          <a:lstStyle/>
          <a:p>
            <a:pPr defTabSz="914400">
              <a:lnSpc>
                <a:spcPct val="95000"/>
              </a:lnSpc>
              <a:spcBef>
                <a:spcPts val="1400"/>
              </a:spcBef>
              <a:spcAft>
                <a:spcPts val="200"/>
              </a:spcAft>
              <a:buClr>
                <a:schemeClr val="accent1"/>
              </a:buClr>
              <a:buSzPct val="80000"/>
            </a:pPr>
            <a:r>
              <a:rPr lang="en-US" sz="1200" spc="10" dirty="0">
                <a:solidFill>
                  <a:srgbClr val="000000"/>
                </a:solidFill>
                <a:latin typeface="Helvetica Neue"/>
              </a:rPr>
              <a:t>Observations:</a:t>
            </a:r>
          </a:p>
          <a:p>
            <a:pPr marL="171450" indent="-171450" defTabSz="914400">
              <a:lnSpc>
                <a:spcPct val="95000"/>
              </a:lnSpc>
              <a:spcBef>
                <a:spcPts val="1400"/>
              </a:spcBef>
              <a:spcAft>
                <a:spcPts val="200"/>
              </a:spcAft>
              <a:buClr>
                <a:schemeClr val="accent1"/>
              </a:buClr>
              <a:buSzPct val="80000"/>
              <a:buFont typeface="Arial" panose="020B0604020202020204" pitchFamily="34" charset="0"/>
              <a:buChar char="•"/>
            </a:pPr>
            <a:r>
              <a:rPr lang="en-US" sz="1200" spc="10" dirty="0">
                <a:solidFill>
                  <a:srgbClr val="000000"/>
                </a:solidFill>
                <a:latin typeface="Helvetica Neue"/>
              </a:rPr>
              <a:t>No. of children is no different for males Vs. females.</a:t>
            </a:r>
          </a:p>
        </p:txBody>
      </p:sp>
      <p:sp>
        <p:nvSpPr>
          <p:cNvPr id="13" name="TextBox 12">
            <a:extLst>
              <a:ext uri="{FF2B5EF4-FFF2-40B4-BE49-F238E27FC236}">
                <a16:creationId xmlns:a16="http://schemas.microsoft.com/office/drawing/2014/main" id="{986472E5-46F0-400E-9341-0FA4083B9C0E}"/>
              </a:ext>
            </a:extLst>
          </p:cNvPr>
          <p:cNvSpPr txBox="1"/>
          <p:nvPr/>
        </p:nvSpPr>
        <p:spPr>
          <a:xfrm>
            <a:off x="276225" y="1066665"/>
            <a:ext cx="3876675" cy="369332"/>
          </a:xfrm>
          <a:prstGeom prst="rect">
            <a:avLst/>
          </a:prstGeom>
          <a:noFill/>
        </p:spPr>
        <p:txBody>
          <a:bodyPr wrap="square" rtlCol="0">
            <a:spAutoFit/>
          </a:bodyPr>
          <a:lstStyle/>
          <a:p>
            <a:pPr algn="ctr"/>
            <a:r>
              <a:rPr lang="en-US" sz="1800" b="1" dirty="0">
                <a:solidFill>
                  <a:schemeClr val="accent3">
                    <a:lumMod val="75000"/>
                  </a:schemeClr>
                </a:solidFill>
              </a:rPr>
              <a:t> </a:t>
            </a:r>
            <a:r>
              <a:rPr lang="en-US" b="1" dirty="0">
                <a:solidFill>
                  <a:schemeClr val="accent3">
                    <a:lumMod val="75000"/>
                  </a:schemeClr>
                </a:solidFill>
              </a:rPr>
              <a:t>Children</a:t>
            </a:r>
            <a:r>
              <a:rPr lang="en-US" sz="1800" b="1" dirty="0">
                <a:solidFill>
                  <a:schemeClr val="accent3">
                    <a:lumMod val="75000"/>
                  </a:schemeClr>
                </a:solidFill>
              </a:rPr>
              <a:t> V</a:t>
            </a:r>
            <a:r>
              <a:rPr lang="en-US" b="1" dirty="0">
                <a:solidFill>
                  <a:schemeClr val="accent3">
                    <a:lumMod val="75000"/>
                  </a:schemeClr>
                </a:solidFill>
              </a:rPr>
              <a:t>s. Sex</a:t>
            </a:r>
            <a:endParaRPr lang="en-CA" dirty="0">
              <a:solidFill>
                <a:schemeClr val="accent3">
                  <a:lumMod val="75000"/>
                </a:schemeClr>
              </a:solidFill>
            </a:endParaRPr>
          </a:p>
        </p:txBody>
      </p:sp>
      <p:pic>
        <p:nvPicPr>
          <p:cNvPr id="6148" name="Picture 4">
            <a:extLst>
              <a:ext uri="{FF2B5EF4-FFF2-40B4-BE49-F238E27FC236}">
                <a16:creationId xmlns:a16="http://schemas.microsoft.com/office/drawing/2014/main" id="{02D19291-BE30-41AB-839F-02222C6AD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4177" y="1838324"/>
            <a:ext cx="7086600" cy="254379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4FE9A76-5A77-4457-B84B-38FD3625A781}"/>
              </a:ext>
            </a:extLst>
          </p:cNvPr>
          <p:cNvSpPr txBox="1"/>
          <p:nvPr/>
        </p:nvSpPr>
        <p:spPr>
          <a:xfrm>
            <a:off x="5229225" y="1066665"/>
            <a:ext cx="4429125" cy="369332"/>
          </a:xfrm>
          <a:prstGeom prst="rect">
            <a:avLst/>
          </a:prstGeom>
          <a:noFill/>
        </p:spPr>
        <p:txBody>
          <a:bodyPr wrap="square" rtlCol="0">
            <a:spAutoFit/>
          </a:bodyPr>
          <a:lstStyle/>
          <a:p>
            <a:pPr algn="ctr"/>
            <a:r>
              <a:rPr lang="en-US" sz="1800" b="1" dirty="0">
                <a:solidFill>
                  <a:schemeClr val="accent3">
                    <a:lumMod val="75000"/>
                  </a:schemeClr>
                </a:solidFill>
              </a:rPr>
              <a:t> </a:t>
            </a:r>
            <a:r>
              <a:rPr lang="en-US" b="1" dirty="0">
                <a:solidFill>
                  <a:schemeClr val="accent3">
                    <a:lumMod val="75000"/>
                  </a:schemeClr>
                </a:solidFill>
              </a:rPr>
              <a:t>Charges</a:t>
            </a:r>
            <a:r>
              <a:rPr lang="en-US" sz="1800" b="1" dirty="0">
                <a:solidFill>
                  <a:schemeClr val="accent3">
                    <a:lumMod val="75000"/>
                  </a:schemeClr>
                </a:solidFill>
              </a:rPr>
              <a:t> V</a:t>
            </a:r>
            <a:r>
              <a:rPr lang="en-US" b="1" dirty="0">
                <a:solidFill>
                  <a:schemeClr val="accent3">
                    <a:lumMod val="75000"/>
                  </a:schemeClr>
                </a:solidFill>
              </a:rPr>
              <a:t>s. Age</a:t>
            </a:r>
            <a:endParaRPr lang="en-CA" dirty="0">
              <a:solidFill>
                <a:schemeClr val="accent3">
                  <a:lumMod val="75000"/>
                </a:schemeClr>
              </a:solidFill>
            </a:endParaRPr>
          </a:p>
        </p:txBody>
      </p:sp>
      <p:sp>
        <p:nvSpPr>
          <p:cNvPr id="17" name="TextBox 16">
            <a:extLst>
              <a:ext uri="{FF2B5EF4-FFF2-40B4-BE49-F238E27FC236}">
                <a16:creationId xmlns:a16="http://schemas.microsoft.com/office/drawing/2014/main" id="{20C16477-683B-4E15-8D9C-F27029F07F1E}"/>
              </a:ext>
            </a:extLst>
          </p:cNvPr>
          <p:cNvSpPr txBox="1"/>
          <p:nvPr/>
        </p:nvSpPr>
        <p:spPr>
          <a:xfrm>
            <a:off x="4533900" y="4620310"/>
            <a:ext cx="6705600" cy="648383"/>
          </a:xfrm>
          <a:prstGeom prst="rect">
            <a:avLst/>
          </a:prstGeom>
          <a:noFill/>
        </p:spPr>
        <p:txBody>
          <a:bodyPr wrap="square">
            <a:spAutoFit/>
          </a:bodyPr>
          <a:lstStyle/>
          <a:p>
            <a:pPr defTabSz="914400">
              <a:lnSpc>
                <a:spcPct val="95000"/>
              </a:lnSpc>
              <a:spcBef>
                <a:spcPts val="1400"/>
              </a:spcBef>
              <a:spcAft>
                <a:spcPts val="200"/>
              </a:spcAft>
              <a:buClr>
                <a:schemeClr val="accent1"/>
              </a:buClr>
              <a:buSzPct val="80000"/>
            </a:pPr>
            <a:r>
              <a:rPr lang="en-US" sz="1200" spc="10" dirty="0">
                <a:solidFill>
                  <a:srgbClr val="000000"/>
                </a:solidFill>
                <a:latin typeface="Helvetica Neue"/>
              </a:rPr>
              <a:t>Observations:</a:t>
            </a:r>
          </a:p>
          <a:p>
            <a:pPr marL="171450" indent="-171450" defTabSz="914400">
              <a:lnSpc>
                <a:spcPct val="95000"/>
              </a:lnSpc>
              <a:spcBef>
                <a:spcPts val="1400"/>
              </a:spcBef>
              <a:spcAft>
                <a:spcPts val="200"/>
              </a:spcAft>
              <a:buClr>
                <a:schemeClr val="accent1"/>
              </a:buClr>
              <a:buSzPct val="80000"/>
              <a:buFont typeface="Arial" panose="020B0604020202020204" pitchFamily="34" charset="0"/>
              <a:buChar char="•"/>
            </a:pPr>
            <a:r>
              <a:rPr lang="en-US" sz="1200" spc="10" dirty="0">
                <a:solidFill>
                  <a:srgbClr val="000000"/>
                </a:solidFill>
                <a:latin typeface="Helvetica Neue"/>
              </a:rPr>
              <a:t>As the age of the person increases, insurance charges are also increasing.</a:t>
            </a:r>
          </a:p>
        </p:txBody>
      </p:sp>
    </p:spTree>
    <p:extLst>
      <p:ext uri="{BB962C8B-B14F-4D97-AF65-F5344CB8AC3E}">
        <p14:creationId xmlns:p14="http://schemas.microsoft.com/office/powerpoint/2010/main" val="2713674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87EE-83EC-45EB-8D7A-CA2B02876FC4}"/>
              </a:ext>
            </a:extLst>
          </p:cNvPr>
          <p:cNvSpPr>
            <a:spLocks noGrp="1"/>
          </p:cNvSpPr>
          <p:nvPr>
            <p:ph type="title"/>
          </p:nvPr>
        </p:nvSpPr>
        <p:spPr>
          <a:xfrm>
            <a:off x="411700" y="251815"/>
            <a:ext cx="9999393" cy="528415"/>
          </a:xfrm>
        </p:spPr>
        <p:txBody>
          <a:bodyPr>
            <a:noAutofit/>
          </a:bodyPr>
          <a:lstStyle/>
          <a:p>
            <a:r>
              <a:rPr lang="en-US" sz="2400" b="1" dirty="0"/>
              <a:t>Exploratory Data Analysis </a:t>
            </a:r>
            <a:endParaRPr lang="en-CA" sz="2400" dirty="0"/>
          </a:p>
        </p:txBody>
      </p:sp>
      <p:sp>
        <p:nvSpPr>
          <p:cNvPr id="15" name="TextBox 14">
            <a:extLst>
              <a:ext uri="{FF2B5EF4-FFF2-40B4-BE49-F238E27FC236}">
                <a16:creationId xmlns:a16="http://schemas.microsoft.com/office/drawing/2014/main" id="{54FE9A76-5A77-4457-B84B-38FD3625A781}"/>
              </a:ext>
            </a:extLst>
          </p:cNvPr>
          <p:cNvSpPr txBox="1"/>
          <p:nvPr/>
        </p:nvSpPr>
        <p:spPr>
          <a:xfrm>
            <a:off x="3766657" y="1157728"/>
            <a:ext cx="3567593" cy="369332"/>
          </a:xfrm>
          <a:prstGeom prst="rect">
            <a:avLst/>
          </a:prstGeom>
          <a:noFill/>
        </p:spPr>
        <p:txBody>
          <a:bodyPr wrap="square" rtlCol="0">
            <a:spAutoFit/>
          </a:bodyPr>
          <a:lstStyle/>
          <a:p>
            <a:pPr algn="ctr"/>
            <a:r>
              <a:rPr lang="en-US" sz="1800" b="1" dirty="0">
                <a:solidFill>
                  <a:schemeClr val="accent3">
                    <a:lumMod val="75000"/>
                  </a:schemeClr>
                </a:solidFill>
              </a:rPr>
              <a:t>BMI V</a:t>
            </a:r>
            <a:r>
              <a:rPr lang="en-US" b="1" dirty="0">
                <a:solidFill>
                  <a:schemeClr val="accent3">
                    <a:lumMod val="75000"/>
                  </a:schemeClr>
                </a:solidFill>
              </a:rPr>
              <a:t>s. Age</a:t>
            </a:r>
            <a:endParaRPr lang="en-CA" dirty="0">
              <a:solidFill>
                <a:schemeClr val="accent3">
                  <a:lumMod val="75000"/>
                </a:schemeClr>
              </a:solidFill>
            </a:endParaRPr>
          </a:p>
        </p:txBody>
      </p:sp>
      <p:sp>
        <p:nvSpPr>
          <p:cNvPr id="17" name="TextBox 16">
            <a:extLst>
              <a:ext uri="{FF2B5EF4-FFF2-40B4-BE49-F238E27FC236}">
                <a16:creationId xmlns:a16="http://schemas.microsoft.com/office/drawing/2014/main" id="{20C16477-683B-4E15-8D9C-F27029F07F1E}"/>
              </a:ext>
            </a:extLst>
          </p:cNvPr>
          <p:cNvSpPr txBox="1"/>
          <p:nvPr/>
        </p:nvSpPr>
        <p:spPr>
          <a:xfrm>
            <a:off x="2409825" y="5386325"/>
            <a:ext cx="6705600" cy="478080"/>
          </a:xfrm>
          <a:prstGeom prst="rect">
            <a:avLst/>
          </a:prstGeom>
          <a:noFill/>
        </p:spPr>
        <p:txBody>
          <a:bodyPr wrap="square">
            <a:spAutoFit/>
          </a:bodyPr>
          <a:lstStyle>
            <a:defPPr>
              <a:defRPr lang="en-US"/>
            </a:defPPr>
            <a:lvl1pPr defTabSz="914400">
              <a:lnSpc>
                <a:spcPct val="95000"/>
              </a:lnSpc>
              <a:spcBef>
                <a:spcPts val="1400"/>
              </a:spcBef>
              <a:spcAft>
                <a:spcPts val="200"/>
              </a:spcAft>
              <a:buClr>
                <a:schemeClr val="accent1"/>
              </a:buClr>
              <a:buSzPct val="80000"/>
              <a:defRPr sz="1200" spc="10">
                <a:solidFill>
                  <a:srgbClr val="000000"/>
                </a:solidFill>
                <a:latin typeface="Helvetica Neue"/>
              </a:defRPr>
            </a:lvl1pPr>
          </a:lstStyle>
          <a:p>
            <a:r>
              <a:rPr lang="en-US" dirty="0"/>
              <a:t>Observations:</a:t>
            </a:r>
          </a:p>
          <a:p>
            <a:pPr marL="171450" indent="-171450">
              <a:buFont typeface="Arial" panose="020B0604020202020204" pitchFamily="34" charset="0"/>
              <a:buChar char="•"/>
            </a:pPr>
            <a:r>
              <a:rPr lang="en-US" dirty="0"/>
              <a:t>BMI is spread across a wide range irrespective of the age of a person.</a:t>
            </a:r>
          </a:p>
        </p:txBody>
      </p:sp>
      <p:pic>
        <p:nvPicPr>
          <p:cNvPr id="7170" name="Picture 2">
            <a:extLst>
              <a:ext uri="{FF2B5EF4-FFF2-40B4-BE49-F238E27FC236}">
                <a16:creationId xmlns:a16="http://schemas.microsoft.com/office/drawing/2014/main" id="{3715226B-E085-49FF-B109-1BEC3766A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1" y="1919287"/>
            <a:ext cx="8562974" cy="3328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910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87EE-83EC-45EB-8D7A-CA2B02876FC4}"/>
              </a:ext>
            </a:extLst>
          </p:cNvPr>
          <p:cNvSpPr>
            <a:spLocks noGrp="1"/>
          </p:cNvSpPr>
          <p:nvPr>
            <p:ph type="title"/>
          </p:nvPr>
        </p:nvSpPr>
        <p:spPr>
          <a:xfrm>
            <a:off x="411700" y="251815"/>
            <a:ext cx="9999393" cy="528415"/>
          </a:xfrm>
        </p:spPr>
        <p:txBody>
          <a:bodyPr>
            <a:noAutofit/>
          </a:bodyPr>
          <a:lstStyle/>
          <a:p>
            <a:r>
              <a:rPr lang="en-US" sz="2400" b="1" dirty="0"/>
              <a:t>Exploratory Data Analysis </a:t>
            </a:r>
            <a:endParaRPr lang="en-CA" sz="2400" dirty="0"/>
          </a:p>
        </p:txBody>
      </p:sp>
      <p:sp>
        <p:nvSpPr>
          <p:cNvPr id="15" name="TextBox 14">
            <a:extLst>
              <a:ext uri="{FF2B5EF4-FFF2-40B4-BE49-F238E27FC236}">
                <a16:creationId xmlns:a16="http://schemas.microsoft.com/office/drawing/2014/main" id="{54FE9A76-5A77-4457-B84B-38FD3625A781}"/>
              </a:ext>
            </a:extLst>
          </p:cNvPr>
          <p:cNvSpPr txBox="1"/>
          <p:nvPr/>
        </p:nvSpPr>
        <p:spPr>
          <a:xfrm>
            <a:off x="2905125" y="1026593"/>
            <a:ext cx="4429125" cy="646331"/>
          </a:xfrm>
          <a:prstGeom prst="rect">
            <a:avLst/>
          </a:prstGeom>
          <a:noFill/>
        </p:spPr>
        <p:txBody>
          <a:bodyPr wrap="square" rtlCol="0">
            <a:spAutoFit/>
          </a:bodyPr>
          <a:lstStyle/>
          <a:p>
            <a:pPr algn="ctr"/>
            <a:r>
              <a:rPr lang="en-US" sz="1800" b="1" dirty="0">
                <a:solidFill>
                  <a:schemeClr val="accent3">
                    <a:lumMod val="75000"/>
                  </a:schemeClr>
                </a:solidFill>
              </a:rPr>
              <a:t> </a:t>
            </a:r>
            <a:r>
              <a:rPr lang="sv-SE" b="1" dirty="0">
                <a:solidFill>
                  <a:schemeClr val="accent3">
                    <a:lumMod val="75000"/>
                  </a:schemeClr>
                </a:solidFill>
              </a:rPr>
              <a:t>Region Vs. BMI Vs. Sex</a:t>
            </a:r>
          </a:p>
          <a:p>
            <a:pPr algn="ctr"/>
            <a:endParaRPr lang="en-CA" dirty="0">
              <a:solidFill>
                <a:schemeClr val="accent3">
                  <a:lumMod val="75000"/>
                </a:schemeClr>
              </a:solidFill>
            </a:endParaRPr>
          </a:p>
        </p:txBody>
      </p:sp>
      <p:sp>
        <p:nvSpPr>
          <p:cNvPr id="17" name="TextBox 16">
            <a:extLst>
              <a:ext uri="{FF2B5EF4-FFF2-40B4-BE49-F238E27FC236}">
                <a16:creationId xmlns:a16="http://schemas.microsoft.com/office/drawing/2014/main" id="{20C16477-683B-4E15-8D9C-F27029F07F1E}"/>
              </a:ext>
            </a:extLst>
          </p:cNvPr>
          <p:cNvSpPr txBox="1"/>
          <p:nvPr/>
        </p:nvSpPr>
        <p:spPr>
          <a:xfrm>
            <a:off x="485775" y="4891025"/>
            <a:ext cx="10782299" cy="847411"/>
          </a:xfrm>
          <a:prstGeom prst="rect">
            <a:avLst/>
          </a:prstGeom>
          <a:noFill/>
        </p:spPr>
        <p:txBody>
          <a:bodyPr wrap="square">
            <a:spAutoFit/>
          </a:bodyPr>
          <a:lstStyle>
            <a:defPPr>
              <a:defRPr lang="en-US"/>
            </a:defPPr>
            <a:lvl1pPr defTabSz="914400">
              <a:lnSpc>
                <a:spcPct val="95000"/>
              </a:lnSpc>
              <a:spcBef>
                <a:spcPts val="1400"/>
              </a:spcBef>
              <a:spcAft>
                <a:spcPts val="200"/>
              </a:spcAft>
              <a:buClr>
                <a:schemeClr val="accent1"/>
              </a:buClr>
              <a:buSzPct val="80000"/>
              <a:defRPr sz="1200" spc="10">
                <a:solidFill>
                  <a:srgbClr val="000000"/>
                </a:solidFill>
                <a:latin typeface="Helvetica Neue"/>
              </a:defRPr>
            </a:lvl1pPr>
          </a:lstStyle>
          <a:p>
            <a:r>
              <a:rPr lang="en-US" dirty="0"/>
              <a:t>Observations:</a:t>
            </a:r>
          </a:p>
          <a:p>
            <a:pPr marL="171450" indent="-171450">
              <a:buFont typeface="Arial" panose="020B0604020202020204" pitchFamily="34" charset="0"/>
              <a:buChar char="•"/>
            </a:pPr>
            <a:r>
              <a:rPr lang="en-US" dirty="0"/>
              <a:t>Among the four regions, both males and females in the Southeast region have higher avg BMI, followed by Southwest region.</a:t>
            </a:r>
          </a:p>
          <a:p>
            <a:pPr marL="171450" indent="-171450">
              <a:buFont typeface="Arial" panose="020B0604020202020204" pitchFamily="34" charset="0"/>
              <a:buChar char="•"/>
            </a:pPr>
            <a:r>
              <a:rPr lang="en-US" dirty="0"/>
              <a:t>Within the Southeast region, males have higher avg BMI than females. Similar trend is seen in Southwest region.</a:t>
            </a:r>
          </a:p>
          <a:p>
            <a:pPr marL="171450" indent="-171450">
              <a:buFont typeface="Arial" panose="020B0604020202020204" pitchFamily="34" charset="0"/>
              <a:buChar char="•"/>
            </a:pPr>
            <a:r>
              <a:rPr lang="en-US" dirty="0"/>
              <a:t>Both Northeast and Northwest regions shows that females have slightly higher avg BMI than males.</a:t>
            </a:r>
          </a:p>
        </p:txBody>
      </p:sp>
      <p:pic>
        <p:nvPicPr>
          <p:cNvPr id="8194" name="Picture 2">
            <a:extLst>
              <a:ext uri="{FF2B5EF4-FFF2-40B4-BE49-F238E27FC236}">
                <a16:creationId xmlns:a16="http://schemas.microsoft.com/office/drawing/2014/main" id="{36E95E06-DD9A-421B-82A5-A5A8AB6E5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43" y="1672924"/>
            <a:ext cx="5414963" cy="312668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8F77C2BD-55FF-40DA-9348-D7DD1DEBFF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739" y="1672924"/>
            <a:ext cx="5348286" cy="3126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291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87EE-83EC-45EB-8D7A-CA2B02876FC4}"/>
              </a:ext>
            </a:extLst>
          </p:cNvPr>
          <p:cNvSpPr>
            <a:spLocks noGrp="1"/>
          </p:cNvSpPr>
          <p:nvPr>
            <p:ph type="title"/>
          </p:nvPr>
        </p:nvSpPr>
        <p:spPr>
          <a:xfrm>
            <a:off x="411700" y="251815"/>
            <a:ext cx="9999393" cy="528415"/>
          </a:xfrm>
        </p:spPr>
        <p:txBody>
          <a:bodyPr>
            <a:noAutofit/>
          </a:bodyPr>
          <a:lstStyle/>
          <a:p>
            <a:r>
              <a:rPr lang="en-US" sz="2400" b="1" dirty="0"/>
              <a:t>Exploratory Data Analysis </a:t>
            </a:r>
            <a:endParaRPr lang="en-CA" sz="2400" dirty="0"/>
          </a:p>
        </p:txBody>
      </p:sp>
      <p:sp>
        <p:nvSpPr>
          <p:cNvPr id="15" name="TextBox 14">
            <a:extLst>
              <a:ext uri="{FF2B5EF4-FFF2-40B4-BE49-F238E27FC236}">
                <a16:creationId xmlns:a16="http://schemas.microsoft.com/office/drawing/2014/main" id="{54FE9A76-5A77-4457-B84B-38FD3625A781}"/>
              </a:ext>
            </a:extLst>
          </p:cNvPr>
          <p:cNvSpPr txBox="1"/>
          <p:nvPr/>
        </p:nvSpPr>
        <p:spPr>
          <a:xfrm>
            <a:off x="2905125" y="1026593"/>
            <a:ext cx="4429125" cy="646331"/>
          </a:xfrm>
          <a:prstGeom prst="rect">
            <a:avLst/>
          </a:prstGeom>
          <a:noFill/>
        </p:spPr>
        <p:txBody>
          <a:bodyPr wrap="square" rtlCol="0">
            <a:spAutoFit/>
          </a:bodyPr>
          <a:lstStyle/>
          <a:p>
            <a:pPr algn="ctr"/>
            <a:r>
              <a:rPr lang="en-US" sz="1800" b="1" dirty="0">
                <a:solidFill>
                  <a:schemeClr val="accent3">
                    <a:lumMod val="75000"/>
                  </a:schemeClr>
                </a:solidFill>
              </a:rPr>
              <a:t> </a:t>
            </a:r>
            <a:r>
              <a:rPr lang="sv-SE" sz="1800" b="1" dirty="0">
                <a:solidFill>
                  <a:schemeClr val="accent3">
                    <a:lumMod val="75000"/>
                  </a:schemeClr>
                </a:solidFill>
              </a:rPr>
              <a:t>Smoker</a:t>
            </a:r>
            <a:r>
              <a:rPr lang="sv-SE" b="1" dirty="0">
                <a:solidFill>
                  <a:schemeClr val="accent3">
                    <a:lumMod val="75000"/>
                  </a:schemeClr>
                </a:solidFill>
              </a:rPr>
              <a:t> Vs. BMI Vs. Sex</a:t>
            </a:r>
          </a:p>
          <a:p>
            <a:pPr algn="ctr"/>
            <a:endParaRPr lang="en-CA" dirty="0">
              <a:solidFill>
                <a:schemeClr val="accent3">
                  <a:lumMod val="75000"/>
                </a:schemeClr>
              </a:solidFill>
            </a:endParaRPr>
          </a:p>
        </p:txBody>
      </p:sp>
      <p:sp>
        <p:nvSpPr>
          <p:cNvPr id="17" name="TextBox 16">
            <a:extLst>
              <a:ext uri="{FF2B5EF4-FFF2-40B4-BE49-F238E27FC236}">
                <a16:creationId xmlns:a16="http://schemas.microsoft.com/office/drawing/2014/main" id="{20C16477-683B-4E15-8D9C-F27029F07F1E}"/>
              </a:ext>
            </a:extLst>
          </p:cNvPr>
          <p:cNvSpPr txBox="1"/>
          <p:nvPr/>
        </p:nvSpPr>
        <p:spPr>
          <a:xfrm>
            <a:off x="485775" y="4891025"/>
            <a:ext cx="10163175" cy="1202380"/>
          </a:xfrm>
          <a:prstGeom prst="rect">
            <a:avLst/>
          </a:prstGeom>
          <a:noFill/>
        </p:spPr>
        <p:txBody>
          <a:bodyPr wrap="square">
            <a:spAutoFit/>
          </a:bodyPr>
          <a:lstStyle>
            <a:defPPr>
              <a:defRPr lang="en-US"/>
            </a:defPPr>
            <a:lvl1pPr defTabSz="914400">
              <a:lnSpc>
                <a:spcPct val="95000"/>
              </a:lnSpc>
              <a:spcBef>
                <a:spcPts val="1400"/>
              </a:spcBef>
              <a:spcAft>
                <a:spcPts val="200"/>
              </a:spcAft>
              <a:buClr>
                <a:schemeClr val="accent1"/>
              </a:buClr>
              <a:buSzPct val="80000"/>
              <a:defRPr sz="1200" spc="10">
                <a:solidFill>
                  <a:srgbClr val="000000"/>
                </a:solidFill>
                <a:latin typeface="Helvetica Neue"/>
              </a:defRPr>
            </a:lvl1pPr>
          </a:lstStyle>
          <a:p>
            <a:r>
              <a:rPr lang="en-US" dirty="0"/>
              <a:t>Observations:</a:t>
            </a:r>
          </a:p>
          <a:p>
            <a:pPr marL="171450" indent="-171450">
              <a:buFont typeface="Arial" panose="020B0604020202020204" pitchFamily="34" charset="0"/>
              <a:buChar char="•"/>
            </a:pPr>
            <a:r>
              <a:rPr lang="en-US" dirty="0"/>
              <a:t>There is no significant difference between male and females avg BMI among non-smokers.</a:t>
            </a:r>
          </a:p>
          <a:p>
            <a:pPr marL="171450" indent="-171450">
              <a:buFont typeface="Arial" panose="020B0604020202020204" pitchFamily="34" charset="0"/>
              <a:buChar char="•"/>
            </a:pPr>
            <a:r>
              <a:rPr lang="en-US" dirty="0"/>
              <a:t>Avg male BMI is higher than female avg BMI among smokers.</a:t>
            </a:r>
          </a:p>
          <a:p>
            <a:pPr marL="171450" indent="-171450">
              <a:buFont typeface="Arial" panose="020B0604020202020204" pitchFamily="34" charset="0"/>
              <a:buChar char="•"/>
            </a:pPr>
            <a:r>
              <a:rPr lang="en-US" dirty="0"/>
              <a:t>Avg female BMI of non-smokers have slightly higher avg BMI than smokers.</a:t>
            </a:r>
          </a:p>
          <a:p>
            <a:endParaRPr lang="en-US" dirty="0"/>
          </a:p>
        </p:txBody>
      </p:sp>
      <p:pic>
        <p:nvPicPr>
          <p:cNvPr id="9218" name="Picture 2">
            <a:extLst>
              <a:ext uri="{FF2B5EF4-FFF2-40B4-BE49-F238E27FC236}">
                <a16:creationId xmlns:a16="http://schemas.microsoft.com/office/drawing/2014/main" id="{2F1EC333-7DA1-4698-A5DF-999E55107F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4" y="1672924"/>
            <a:ext cx="5014912" cy="300385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5CB98262-12B6-49E4-946A-55DC12C924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849" y="1694499"/>
            <a:ext cx="5286376" cy="298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802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87EE-83EC-45EB-8D7A-CA2B02876FC4}"/>
              </a:ext>
            </a:extLst>
          </p:cNvPr>
          <p:cNvSpPr>
            <a:spLocks noGrp="1"/>
          </p:cNvSpPr>
          <p:nvPr>
            <p:ph type="title"/>
          </p:nvPr>
        </p:nvSpPr>
        <p:spPr>
          <a:xfrm>
            <a:off x="411700" y="251815"/>
            <a:ext cx="9999393" cy="528415"/>
          </a:xfrm>
        </p:spPr>
        <p:txBody>
          <a:bodyPr>
            <a:noAutofit/>
          </a:bodyPr>
          <a:lstStyle/>
          <a:p>
            <a:r>
              <a:rPr lang="en-US" sz="2400" b="1" dirty="0"/>
              <a:t>Exploratory Data Analysis </a:t>
            </a:r>
            <a:endParaRPr lang="en-CA" sz="2400" dirty="0"/>
          </a:p>
        </p:txBody>
      </p:sp>
      <p:sp>
        <p:nvSpPr>
          <p:cNvPr id="15" name="TextBox 14">
            <a:extLst>
              <a:ext uri="{FF2B5EF4-FFF2-40B4-BE49-F238E27FC236}">
                <a16:creationId xmlns:a16="http://schemas.microsoft.com/office/drawing/2014/main" id="{54FE9A76-5A77-4457-B84B-38FD3625A781}"/>
              </a:ext>
            </a:extLst>
          </p:cNvPr>
          <p:cNvSpPr txBox="1"/>
          <p:nvPr/>
        </p:nvSpPr>
        <p:spPr>
          <a:xfrm>
            <a:off x="2905125" y="1026593"/>
            <a:ext cx="4429125" cy="646331"/>
          </a:xfrm>
          <a:prstGeom prst="rect">
            <a:avLst/>
          </a:prstGeom>
          <a:noFill/>
        </p:spPr>
        <p:txBody>
          <a:bodyPr wrap="square" rtlCol="0">
            <a:spAutoFit/>
          </a:bodyPr>
          <a:lstStyle/>
          <a:p>
            <a:pPr algn="ctr"/>
            <a:r>
              <a:rPr lang="en-US" sz="1800" b="1" dirty="0">
                <a:solidFill>
                  <a:schemeClr val="accent3">
                    <a:lumMod val="75000"/>
                  </a:schemeClr>
                </a:solidFill>
              </a:rPr>
              <a:t> </a:t>
            </a:r>
            <a:r>
              <a:rPr lang="sv-SE" b="1" dirty="0">
                <a:solidFill>
                  <a:schemeClr val="accent3">
                    <a:lumMod val="75000"/>
                  </a:schemeClr>
                </a:solidFill>
              </a:rPr>
              <a:t>Children VS BMI VS Sex</a:t>
            </a:r>
          </a:p>
          <a:p>
            <a:pPr algn="ctr"/>
            <a:endParaRPr lang="en-CA" dirty="0">
              <a:solidFill>
                <a:schemeClr val="accent3">
                  <a:lumMod val="75000"/>
                </a:schemeClr>
              </a:solidFill>
            </a:endParaRPr>
          </a:p>
        </p:txBody>
      </p:sp>
      <p:sp>
        <p:nvSpPr>
          <p:cNvPr id="17" name="TextBox 16">
            <a:extLst>
              <a:ext uri="{FF2B5EF4-FFF2-40B4-BE49-F238E27FC236}">
                <a16:creationId xmlns:a16="http://schemas.microsoft.com/office/drawing/2014/main" id="{20C16477-683B-4E15-8D9C-F27029F07F1E}"/>
              </a:ext>
            </a:extLst>
          </p:cNvPr>
          <p:cNvSpPr txBox="1"/>
          <p:nvPr/>
        </p:nvSpPr>
        <p:spPr>
          <a:xfrm>
            <a:off x="228601" y="4891025"/>
            <a:ext cx="10963274" cy="1409617"/>
          </a:xfrm>
          <a:prstGeom prst="rect">
            <a:avLst/>
          </a:prstGeom>
          <a:noFill/>
        </p:spPr>
        <p:txBody>
          <a:bodyPr wrap="square">
            <a:spAutoFit/>
          </a:bodyPr>
          <a:lstStyle>
            <a:defPPr>
              <a:defRPr lang="en-US"/>
            </a:defPPr>
            <a:lvl1pPr defTabSz="914400">
              <a:lnSpc>
                <a:spcPct val="95000"/>
              </a:lnSpc>
              <a:spcBef>
                <a:spcPts val="1400"/>
              </a:spcBef>
              <a:spcAft>
                <a:spcPts val="200"/>
              </a:spcAft>
              <a:buClr>
                <a:schemeClr val="accent1"/>
              </a:buClr>
              <a:buSzPct val="80000"/>
              <a:defRPr sz="1200" spc="10">
                <a:solidFill>
                  <a:srgbClr val="000000"/>
                </a:solidFill>
                <a:latin typeface="Helvetica Neue"/>
              </a:defRPr>
            </a:lvl1pPr>
          </a:lstStyle>
          <a:p>
            <a:r>
              <a:rPr lang="en-US" dirty="0"/>
              <a:t>Observations:</a:t>
            </a:r>
          </a:p>
          <a:p>
            <a:pPr marL="171450" indent="-171450">
              <a:buFont typeface="Arial" panose="020B0604020202020204" pitchFamily="34" charset="0"/>
              <a:buChar char="•"/>
            </a:pPr>
            <a:r>
              <a:rPr lang="en-US" altLang="en-US" dirty="0"/>
              <a:t>Females with 4 or more children have a higher avg BMI compared to both, females with 3 or less children and males with 4 or more children.</a:t>
            </a:r>
          </a:p>
          <a:p>
            <a:pPr marL="171450" indent="-171450">
              <a:buFont typeface="Arial" panose="020B0604020202020204" pitchFamily="34" charset="0"/>
              <a:buChar char="•"/>
            </a:pPr>
            <a:r>
              <a:rPr lang="en-US" altLang="en-US" dirty="0"/>
              <a:t>Males with 3 or less children have slightly higher avg BMI than females with 3 or less children.</a:t>
            </a:r>
            <a:endParaRPr lang="en-US" dirty="0"/>
          </a:p>
          <a:p>
            <a:endParaRPr lang="en-US" dirty="0"/>
          </a:p>
        </p:txBody>
      </p:sp>
      <p:pic>
        <p:nvPicPr>
          <p:cNvPr id="10242" name="Picture 2">
            <a:extLst>
              <a:ext uri="{FF2B5EF4-FFF2-40B4-BE49-F238E27FC236}">
                <a16:creationId xmlns:a16="http://schemas.microsoft.com/office/drawing/2014/main" id="{57890E8B-5F7B-46DD-95C9-A75CCBFBC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1712763"/>
            <a:ext cx="5262561" cy="269731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11B25550-1670-4DE7-BBD9-F34C7EC222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1396" y="1712761"/>
            <a:ext cx="5406927" cy="2697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3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87EE-83EC-45EB-8D7A-CA2B02876FC4}"/>
              </a:ext>
            </a:extLst>
          </p:cNvPr>
          <p:cNvSpPr>
            <a:spLocks noGrp="1"/>
          </p:cNvSpPr>
          <p:nvPr>
            <p:ph type="title"/>
          </p:nvPr>
        </p:nvSpPr>
        <p:spPr>
          <a:xfrm>
            <a:off x="411700" y="251815"/>
            <a:ext cx="9999393" cy="528415"/>
          </a:xfrm>
        </p:spPr>
        <p:txBody>
          <a:bodyPr>
            <a:noAutofit/>
          </a:bodyPr>
          <a:lstStyle/>
          <a:p>
            <a:r>
              <a:rPr lang="en-US" sz="2400" b="1" dirty="0"/>
              <a:t>Exploratory Data Analysis </a:t>
            </a:r>
            <a:endParaRPr lang="en-CA" sz="2400" dirty="0"/>
          </a:p>
        </p:txBody>
      </p:sp>
      <p:sp>
        <p:nvSpPr>
          <p:cNvPr id="15" name="TextBox 14">
            <a:extLst>
              <a:ext uri="{FF2B5EF4-FFF2-40B4-BE49-F238E27FC236}">
                <a16:creationId xmlns:a16="http://schemas.microsoft.com/office/drawing/2014/main" id="{54FE9A76-5A77-4457-B84B-38FD3625A781}"/>
              </a:ext>
            </a:extLst>
          </p:cNvPr>
          <p:cNvSpPr txBox="1"/>
          <p:nvPr/>
        </p:nvSpPr>
        <p:spPr>
          <a:xfrm>
            <a:off x="2905125" y="1026593"/>
            <a:ext cx="4429125" cy="646331"/>
          </a:xfrm>
          <a:prstGeom prst="rect">
            <a:avLst/>
          </a:prstGeom>
          <a:noFill/>
        </p:spPr>
        <p:txBody>
          <a:bodyPr wrap="square" rtlCol="0">
            <a:spAutoFit/>
          </a:bodyPr>
          <a:lstStyle/>
          <a:p>
            <a:pPr algn="ctr"/>
            <a:r>
              <a:rPr lang="en-US" sz="1800" b="1" dirty="0">
                <a:solidFill>
                  <a:schemeClr val="accent3">
                    <a:lumMod val="75000"/>
                  </a:schemeClr>
                </a:solidFill>
              </a:rPr>
              <a:t> </a:t>
            </a:r>
            <a:r>
              <a:rPr lang="sv-SE" sz="1800" b="1" dirty="0">
                <a:solidFill>
                  <a:schemeClr val="accent3">
                    <a:lumMod val="75000"/>
                  </a:schemeClr>
                </a:solidFill>
              </a:rPr>
              <a:t>Smoker</a:t>
            </a:r>
            <a:r>
              <a:rPr lang="sv-SE" b="1" dirty="0">
                <a:solidFill>
                  <a:schemeClr val="accent3">
                    <a:lumMod val="75000"/>
                  </a:schemeClr>
                </a:solidFill>
              </a:rPr>
              <a:t> Vs. charges Vs. Sex</a:t>
            </a:r>
          </a:p>
          <a:p>
            <a:pPr algn="ctr"/>
            <a:endParaRPr lang="en-CA" dirty="0">
              <a:solidFill>
                <a:schemeClr val="accent3">
                  <a:lumMod val="75000"/>
                </a:schemeClr>
              </a:solidFill>
            </a:endParaRPr>
          </a:p>
        </p:txBody>
      </p:sp>
      <p:sp>
        <p:nvSpPr>
          <p:cNvPr id="17" name="TextBox 16">
            <a:extLst>
              <a:ext uri="{FF2B5EF4-FFF2-40B4-BE49-F238E27FC236}">
                <a16:creationId xmlns:a16="http://schemas.microsoft.com/office/drawing/2014/main" id="{20C16477-683B-4E15-8D9C-F27029F07F1E}"/>
              </a:ext>
            </a:extLst>
          </p:cNvPr>
          <p:cNvSpPr txBox="1"/>
          <p:nvPr/>
        </p:nvSpPr>
        <p:spPr>
          <a:xfrm>
            <a:off x="545284" y="4580632"/>
            <a:ext cx="9371464" cy="1790234"/>
          </a:xfrm>
          <a:prstGeom prst="rect">
            <a:avLst/>
          </a:prstGeom>
          <a:noFill/>
        </p:spPr>
        <p:txBody>
          <a:bodyPr wrap="square">
            <a:spAutoFit/>
          </a:bodyPr>
          <a:lstStyle>
            <a:defPPr>
              <a:defRPr lang="en-US"/>
            </a:defPPr>
            <a:lvl1pPr defTabSz="914400">
              <a:lnSpc>
                <a:spcPct val="95000"/>
              </a:lnSpc>
              <a:spcBef>
                <a:spcPts val="1400"/>
              </a:spcBef>
              <a:spcAft>
                <a:spcPts val="200"/>
              </a:spcAft>
              <a:buClr>
                <a:schemeClr val="accent1"/>
              </a:buClr>
              <a:buSzPct val="80000"/>
              <a:defRPr sz="1200" spc="10">
                <a:solidFill>
                  <a:srgbClr val="000000"/>
                </a:solidFill>
                <a:latin typeface="Helvetica Neue"/>
              </a:defRPr>
            </a:lvl1pPr>
          </a:lstStyle>
          <a:p>
            <a:r>
              <a:rPr lang="en-US" dirty="0"/>
              <a:t>Observations:</a:t>
            </a:r>
          </a:p>
          <a:p>
            <a:pPr marL="171450" indent="-171450">
              <a:buFont typeface="Arial" panose="020B0604020202020204" pitchFamily="34" charset="0"/>
              <a:buChar char="•"/>
            </a:pPr>
            <a:r>
              <a:rPr lang="en-US" dirty="0"/>
              <a:t>Avg. insurance charges for smokers is significantly higher than charges for non-smokers.</a:t>
            </a:r>
          </a:p>
          <a:p>
            <a:pPr marL="171450" indent="-171450">
              <a:buFont typeface="Arial" panose="020B0604020202020204" pitchFamily="34" charset="0"/>
              <a:buChar char="•"/>
            </a:pPr>
            <a:r>
              <a:rPr lang="en-US" dirty="0"/>
              <a:t>Among smokers, avg. charges for males are higher than females.</a:t>
            </a:r>
          </a:p>
          <a:p>
            <a:pPr marL="171450" indent="-171450">
              <a:buFont typeface="Arial" panose="020B0604020202020204" pitchFamily="34" charset="0"/>
              <a:buChar char="•"/>
            </a:pPr>
            <a:r>
              <a:rPr lang="en-US" dirty="0"/>
              <a:t>Among non-smokers, avg. charges for females are slightly higher than males.</a:t>
            </a:r>
          </a:p>
          <a:p>
            <a:endParaRPr lang="en-US" dirty="0"/>
          </a:p>
        </p:txBody>
      </p:sp>
      <p:pic>
        <p:nvPicPr>
          <p:cNvPr id="11266" name="Picture 2">
            <a:extLst>
              <a:ext uri="{FF2B5EF4-FFF2-40B4-BE49-F238E27FC236}">
                <a16:creationId xmlns:a16="http://schemas.microsoft.com/office/drawing/2014/main" id="{0D2E8C27-8DD9-4999-B742-FE40940E7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1672924"/>
            <a:ext cx="5161354" cy="2595646"/>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B182CBE8-2176-4853-82CF-8377731F2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1395" y="1672924"/>
            <a:ext cx="5551879" cy="2595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187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87EE-83EC-45EB-8D7A-CA2B02876FC4}"/>
              </a:ext>
            </a:extLst>
          </p:cNvPr>
          <p:cNvSpPr>
            <a:spLocks noGrp="1"/>
          </p:cNvSpPr>
          <p:nvPr>
            <p:ph type="title"/>
          </p:nvPr>
        </p:nvSpPr>
        <p:spPr>
          <a:xfrm>
            <a:off x="411700" y="251815"/>
            <a:ext cx="9999393" cy="528415"/>
          </a:xfrm>
        </p:spPr>
        <p:txBody>
          <a:bodyPr>
            <a:noAutofit/>
          </a:bodyPr>
          <a:lstStyle/>
          <a:p>
            <a:r>
              <a:rPr lang="en-US" sz="2400" b="1" dirty="0"/>
              <a:t>Exploratory Data Analysis </a:t>
            </a:r>
            <a:endParaRPr lang="en-CA" sz="2400" dirty="0"/>
          </a:p>
        </p:txBody>
      </p:sp>
      <p:sp>
        <p:nvSpPr>
          <p:cNvPr id="15" name="TextBox 14">
            <a:extLst>
              <a:ext uri="{FF2B5EF4-FFF2-40B4-BE49-F238E27FC236}">
                <a16:creationId xmlns:a16="http://schemas.microsoft.com/office/drawing/2014/main" id="{54FE9A76-5A77-4457-B84B-38FD3625A781}"/>
              </a:ext>
            </a:extLst>
          </p:cNvPr>
          <p:cNvSpPr txBox="1"/>
          <p:nvPr/>
        </p:nvSpPr>
        <p:spPr>
          <a:xfrm>
            <a:off x="2905125" y="1026593"/>
            <a:ext cx="4429125" cy="646331"/>
          </a:xfrm>
          <a:prstGeom prst="rect">
            <a:avLst/>
          </a:prstGeom>
          <a:noFill/>
        </p:spPr>
        <p:txBody>
          <a:bodyPr wrap="square" rtlCol="0">
            <a:spAutoFit/>
          </a:bodyPr>
          <a:lstStyle/>
          <a:p>
            <a:pPr algn="ctr"/>
            <a:r>
              <a:rPr lang="en-US" sz="1800" b="1" dirty="0">
                <a:solidFill>
                  <a:schemeClr val="accent3">
                    <a:lumMod val="75000"/>
                  </a:schemeClr>
                </a:solidFill>
              </a:rPr>
              <a:t> </a:t>
            </a:r>
            <a:r>
              <a:rPr lang="sv-SE" b="1" dirty="0">
                <a:solidFill>
                  <a:schemeClr val="accent3">
                    <a:lumMod val="75000"/>
                  </a:schemeClr>
                </a:solidFill>
              </a:rPr>
              <a:t>Region Vs. Charges Vs. Smoker</a:t>
            </a:r>
          </a:p>
          <a:p>
            <a:pPr algn="ctr"/>
            <a:endParaRPr lang="en-CA" dirty="0">
              <a:solidFill>
                <a:schemeClr val="accent3">
                  <a:lumMod val="75000"/>
                </a:schemeClr>
              </a:solidFill>
            </a:endParaRPr>
          </a:p>
        </p:txBody>
      </p:sp>
      <p:sp>
        <p:nvSpPr>
          <p:cNvPr id="17" name="TextBox 16">
            <a:extLst>
              <a:ext uri="{FF2B5EF4-FFF2-40B4-BE49-F238E27FC236}">
                <a16:creationId xmlns:a16="http://schemas.microsoft.com/office/drawing/2014/main" id="{20C16477-683B-4E15-8D9C-F27029F07F1E}"/>
              </a:ext>
            </a:extLst>
          </p:cNvPr>
          <p:cNvSpPr txBox="1"/>
          <p:nvPr/>
        </p:nvSpPr>
        <p:spPr>
          <a:xfrm>
            <a:off x="411700" y="4751449"/>
            <a:ext cx="10303925" cy="1409617"/>
          </a:xfrm>
          <a:prstGeom prst="rect">
            <a:avLst/>
          </a:prstGeom>
          <a:noFill/>
        </p:spPr>
        <p:txBody>
          <a:bodyPr wrap="square">
            <a:spAutoFit/>
          </a:bodyPr>
          <a:lstStyle>
            <a:defPPr>
              <a:defRPr lang="en-US"/>
            </a:defPPr>
            <a:lvl1pPr defTabSz="914400">
              <a:lnSpc>
                <a:spcPct val="95000"/>
              </a:lnSpc>
              <a:spcBef>
                <a:spcPts val="1400"/>
              </a:spcBef>
              <a:spcAft>
                <a:spcPts val="200"/>
              </a:spcAft>
              <a:buClr>
                <a:schemeClr val="accent1"/>
              </a:buClr>
              <a:buSzPct val="80000"/>
              <a:defRPr sz="1200" spc="10">
                <a:solidFill>
                  <a:srgbClr val="000000"/>
                </a:solidFill>
                <a:latin typeface="Helvetica Neue"/>
              </a:defRPr>
            </a:lvl1pPr>
          </a:lstStyle>
          <a:p>
            <a:r>
              <a:rPr lang="en-US" dirty="0"/>
              <a:t>Observations:</a:t>
            </a:r>
          </a:p>
          <a:p>
            <a:pPr marL="171450" indent="-171450">
              <a:buFont typeface="Arial" panose="020B0604020202020204" pitchFamily="34" charset="0"/>
              <a:buChar char="•"/>
            </a:pPr>
            <a:r>
              <a:rPr lang="en-US" dirty="0"/>
              <a:t>In all four regions, smokers avg. insurance charges are higher than non-smokers.</a:t>
            </a:r>
          </a:p>
          <a:p>
            <a:pPr marL="171450" indent="-171450">
              <a:buFont typeface="Arial" panose="020B0604020202020204" pitchFamily="34" charset="0"/>
              <a:buChar char="•"/>
            </a:pPr>
            <a:r>
              <a:rPr lang="en-US" dirty="0"/>
              <a:t>Non-smokers avg. insurance charges are similar across all the four regions.</a:t>
            </a:r>
          </a:p>
          <a:p>
            <a:pPr marL="171450" indent="-171450">
              <a:buFont typeface="Arial" panose="020B0604020202020204" pitchFamily="34" charset="0"/>
              <a:buChar char="•"/>
            </a:pPr>
            <a:r>
              <a:rPr lang="en-US" dirty="0"/>
              <a:t>Among smokers, Southeast region’s avg. insurance charges are the highest, followed by Southwest.</a:t>
            </a:r>
          </a:p>
        </p:txBody>
      </p:sp>
      <p:pic>
        <p:nvPicPr>
          <p:cNvPr id="12290" name="Picture 2">
            <a:extLst>
              <a:ext uri="{FF2B5EF4-FFF2-40B4-BE49-F238E27FC236}">
                <a16:creationId xmlns:a16="http://schemas.microsoft.com/office/drawing/2014/main" id="{6604CCE8-4A9C-49F7-B176-7C7D54EB7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1631870"/>
            <a:ext cx="5316145" cy="281630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D2B1E8B5-E2B7-4800-8F9B-5CFFA1010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1421" y="1631870"/>
            <a:ext cx="5316144" cy="2816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124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87EE-83EC-45EB-8D7A-CA2B02876FC4}"/>
              </a:ext>
            </a:extLst>
          </p:cNvPr>
          <p:cNvSpPr>
            <a:spLocks noGrp="1"/>
          </p:cNvSpPr>
          <p:nvPr>
            <p:ph type="title"/>
          </p:nvPr>
        </p:nvSpPr>
        <p:spPr>
          <a:xfrm>
            <a:off x="411700" y="251815"/>
            <a:ext cx="9999393" cy="528415"/>
          </a:xfrm>
        </p:spPr>
        <p:txBody>
          <a:bodyPr>
            <a:noAutofit/>
          </a:bodyPr>
          <a:lstStyle/>
          <a:p>
            <a:r>
              <a:rPr lang="en-US" sz="2400" b="1" dirty="0"/>
              <a:t>Exploratory Data Analysis </a:t>
            </a:r>
            <a:endParaRPr lang="en-CA" sz="2400" dirty="0"/>
          </a:p>
        </p:txBody>
      </p:sp>
      <p:sp>
        <p:nvSpPr>
          <p:cNvPr id="15" name="TextBox 14">
            <a:extLst>
              <a:ext uri="{FF2B5EF4-FFF2-40B4-BE49-F238E27FC236}">
                <a16:creationId xmlns:a16="http://schemas.microsoft.com/office/drawing/2014/main" id="{54FE9A76-5A77-4457-B84B-38FD3625A781}"/>
              </a:ext>
            </a:extLst>
          </p:cNvPr>
          <p:cNvSpPr txBox="1"/>
          <p:nvPr/>
        </p:nvSpPr>
        <p:spPr>
          <a:xfrm>
            <a:off x="2905125" y="1026593"/>
            <a:ext cx="4429125" cy="646331"/>
          </a:xfrm>
          <a:prstGeom prst="rect">
            <a:avLst/>
          </a:prstGeom>
          <a:noFill/>
        </p:spPr>
        <p:txBody>
          <a:bodyPr wrap="square" rtlCol="0">
            <a:spAutoFit/>
          </a:bodyPr>
          <a:lstStyle/>
          <a:p>
            <a:pPr algn="ctr"/>
            <a:r>
              <a:rPr lang="en-US" sz="1800" b="1" dirty="0">
                <a:solidFill>
                  <a:schemeClr val="accent3">
                    <a:lumMod val="75000"/>
                  </a:schemeClr>
                </a:solidFill>
              </a:rPr>
              <a:t> </a:t>
            </a:r>
            <a:r>
              <a:rPr lang="sv-SE" sz="1800" b="1" dirty="0">
                <a:solidFill>
                  <a:schemeClr val="accent3">
                    <a:lumMod val="75000"/>
                  </a:schemeClr>
                </a:solidFill>
              </a:rPr>
              <a:t>Age </a:t>
            </a:r>
            <a:r>
              <a:rPr lang="sv-SE" b="1" dirty="0">
                <a:solidFill>
                  <a:schemeClr val="accent3">
                    <a:lumMod val="75000"/>
                  </a:schemeClr>
                </a:solidFill>
              </a:rPr>
              <a:t>Vs. Charges Vs. Smoker</a:t>
            </a:r>
          </a:p>
          <a:p>
            <a:pPr algn="ctr"/>
            <a:endParaRPr lang="en-CA" dirty="0">
              <a:solidFill>
                <a:schemeClr val="accent3">
                  <a:lumMod val="75000"/>
                </a:schemeClr>
              </a:solidFill>
            </a:endParaRPr>
          </a:p>
        </p:txBody>
      </p:sp>
      <p:sp>
        <p:nvSpPr>
          <p:cNvPr id="17" name="TextBox 16">
            <a:extLst>
              <a:ext uri="{FF2B5EF4-FFF2-40B4-BE49-F238E27FC236}">
                <a16:creationId xmlns:a16="http://schemas.microsoft.com/office/drawing/2014/main" id="{20C16477-683B-4E15-8D9C-F27029F07F1E}"/>
              </a:ext>
            </a:extLst>
          </p:cNvPr>
          <p:cNvSpPr txBox="1"/>
          <p:nvPr/>
        </p:nvSpPr>
        <p:spPr>
          <a:xfrm>
            <a:off x="411699" y="4589299"/>
            <a:ext cx="10303925" cy="1409617"/>
          </a:xfrm>
          <a:prstGeom prst="rect">
            <a:avLst/>
          </a:prstGeom>
          <a:noFill/>
        </p:spPr>
        <p:txBody>
          <a:bodyPr wrap="square">
            <a:spAutoFit/>
          </a:bodyPr>
          <a:lstStyle>
            <a:defPPr>
              <a:defRPr lang="en-US"/>
            </a:defPPr>
            <a:lvl1pPr defTabSz="914400">
              <a:lnSpc>
                <a:spcPct val="95000"/>
              </a:lnSpc>
              <a:spcBef>
                <a:spcPts val="1400"/>
              </a:spcBef>
              <a:spcAft>
                <a:spcPts val="200"/>
              </a:spcAft>
              <a:buClr>
                <a:schemeClr val="accent1"/>
              </a:buClr>
              <a:buSzPct val="80000"/>
              <a:defRPr sz="1200" spc="10">
                <a:solidFill>
                  <a:srgbClr val="000000"/>
                </a:solidFill>
                <a:latin typeface="Helvetica Neue"/>
              </a:defRPr>
            </a:lvl1pPr>
          </a:lstStyle>
          <a:p>
            <a:r>
              <a:rPr lang="en-US" dirty="0"/>
              <a:t>Observations:</a:t>
            </a:r>
          </a:p>
          <a:p>
            <a:pPr marL="171450" indent="-171450">
              <a:buFont typeface="Arial" panose="020B0604020202020204" pitchFamily="34" charset="0"/>
              <a:buChar char="•"/>
            </a:pPr>
            <a:r>
              <a:rPr lang="en-US" dirty="0"/>
              <a:t>Charges increase with increase in age.</a:t>
            </a:r>
          </a:p>
          <a:p>
            <a:pPr marL="171450" indent="-171450">
              <a:buFont typeface="Arial" panose="020B0604020202020204" pitchFamily="34" charset="0"/>
              <a:buChar char="•"/>
            </a:pPr>
            <a:r>
              <a:rPr lang="en-US" dirty="0"/>
              <a:t>Charges are higher for smokers than non-smokers.</a:t>
            </a:r>
          </a:p>
          <a:p>
            <a:pPr marL="171450" indent="-171450">
              <a:buFont typeface="Arial" panose="020B0604020202020204" pitchFamily="34" charset="0"/>
              <a:buChar char="•"/>
            </a:pPr>
            <a:r>
              <a:rPr lang="en-US" dirty="0"/>
              <a:t>Younger-age non-smoker avg. charges are in the lower range and Older-age smoker avg. charges are in the higher-range (with some outliers). </a:t>
            </a:r>
          </a:p>
        </p:txBody>
      </p:sp>
      <p:pic>
        <p:nvPicPr>
          <p:cNvPr id="14338" name="Picture 2">
            <a:extLst>
              <a:ext uri="{FF2B5EF4-FFF2-40B4-BE49-F238E27FC236}">
                <a16:creationId xmlns:a16="http://schemas.microsoft.com/office/drawing/2014/main" id="{A08D79EE-6A61-46C0-B5E7-553BC70154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7626"/>
            <a:ext cx="5286374" cy="2577332"/>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10834995-28EE-44A0-873F-7CD4938C88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662" y="1424318"/>
            <a:ext cx="5466288" cy="2703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461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87EE-83EC-45EB-8D7A-CA2B02876FC4}"/>
              </a:ext>
            </a:extLst>
          </p:cNvPr>
          <p:cNvSpPr>
            <a:spLocks noGrp="1"/>
          </p:cNvSpPr>
          <p:nvPr>
            <p:ph type="title"/>
          </p:nvPr>
        </p:nvSpPr>
        <p:spPr>
          <a:xfrm>
            <a:off x="160688" y="152400"/>
            <a:ext cx="11060061" cy="371475"/>
          </a:xfrm>
        </p:spPr>
        <p:txBody>
          <a:bodyPr vert="horz" lIns="91440" tIns="45720" rIns="91440" bIns="45720" rtlCol="0" anchor="b">
            <a:normAutofit/>
          </a:bodyPr>
          <a:lstStyle/>
          <a:p>
            <a:pPr marL="0" marR="0" lvl="0" indent="0" fontAlgn="base">
              <a:spcAft>
                <a:spcPct val="0"/>
              </a:spcAft>
              <a:buClrTx/>
              <a:buSzTx/>
              <a:tabLst/>
            </a:pPr>
            <a:r>
              <a:rPr lang="en-US" altLang="en-US" sz="1800" b="1" dirty="0">
                <a:solidFill>
                  <a:schemeClr val="accent3">
                    <a:lumMod val="75000"/>
                  </a:schemeClr>
                </a:solidFill>
              </a:rPr>
              <a:t>Proven that c</a:t>
            </a:r>
            <a:r>
              <a:rPr kumimoji="0" lang="en-US" altLang="en-US" sz="1800" b="1" i="0" u="none" strike="noStrike" cap="none" normalizeH="0" dirty="0">
                <a:ln>
                  <a:noFill/>
                </a:ln>
                <a:solidFill>
                  <a:schemeClr val="accent3">
                    <a:lumMod val="75000"/>
                  </a:schemeClr>
                </a:solidFill>
                <a:effectLst/>
              </a:rPr>
              <a:t>laims made by the people who smoke is greater than those who don’t</a:t>
            </a:r>
          </a:p>
        </p:txBody>
      </p:sp>
      <p:pic>
        <p:nvPicPr>
          <p:cNvPr id="1030" name="Picture 6">
            <a:extLst>
              <a:ext uri="{FF2B5EF4-FFF2-40B4-BE49-F238E27FC236}">
                <a16:creationId xmlns:a16="http://schemas.microsoft.com/office/drawing/2014/main" id="{D649508E-CE0D-46E5-9C51-BDD6F080B7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80528" y="1009879"/>
            <a:ext cx="3937793" cy="25807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EBEC2B73-04C5-4CE0-9FFE-5A7880D4EA96}"/>
              </a:ext>
            </a:extLst>
          </p:cNvPr>
          <p:cNvSpPr>
            <a:spLocks noChangeArrowheads="1"/>
          </p:cNvSpPr>
          <p:nvPr/>
        </p:nvSpPr>
        <p:spPr bwMode="auto">
          <a:xfrm>
            <a:off x="629173" y="835791"/>
            <a:ext cx="4804036" cy="1217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5985" rIns="0" bIns="0" numCol="1" anchor="ctr" anchorCtr="0" compatLnSpc="1">
            <a:prstTxWarp prst="textNoShape">
              <a:avLst/>
            </a:prstTxWarp>
            <a:spAutoFit/>
          </a:bodyPr>
          <a:lstStyle/>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Ho : 𝑠𝑚𝑜𝑘𝑒𝑟𝑐𝑙𝑎𝑖𝑚𝑠&lt;=𝑁𝑜𝑛𝑆𝑚𝑜𝑘𝑒𝑟𝑐𝑙𝑎𝑖𝑚𝑠 − 𝑁𝑢𝑙𝑙𝐻𝑦𝑝𝑜𝑡ℎ𝑒𝑠𝑖𝑠  </a:t>
            </a:r>
          </a:p>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Ha : 𝑠𝑚𝑜𝑘𝑒𝑟𝑐𝑙𝑎𝑖𝑚𝑠&gt;𝑁𝑜𝑛𝑆𝑚𝑜𝑘𝑒𝑟𝑐𝑙𝑎𝑖𝑚𝑠 − 𝐴𝑙𝑡𝑒𝑟𝑛𝑎𝑡𝑒𝐻𝑦𝑝𝑜𝑡ℎ𝑒𝑠𝑖𝑠</a:t>
            </a:r>
          </a:p>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Significance level - 0.05 (Alpha value).</a:t>
            </a:r>
          </a:p>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 Must perform one-tailed test.</a:t>
            </a:r>
          </a:p>
        </p:txBody>
      </p:sp>
      <p:sp>
        <p:nvSpPr>
          <p:cNvPr id="4104" name="Rectangle 75">
            <a:extLst>
              <a:ext uri="{FF2B5EF4-FFF2-40B4-BE49-F238E27FC236}">
                <a16:creationId xmlns:a16="http://schemas.microsoft.com/office/drawing/2014/main" id="{B632AE7B-9F64-4DA0-908C-FF0274747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102" name="Picture 4101" descr="Graphical user interface, text, application&#10;&#10;Description automatically generated">
            <a:extLst>
              <a:ext uri="{FF2B5EF4-FFF2-40B4-BE49-F238E27FC236}">
                <a16:creationId xmlns:a16="http://schemas.microsoft.com/office/drawing/2014/main" id="{C4A95A69-F006-4F3C-853C-DC31773EC611}"/>
              </a:ext>
            </a:extLst>
          </p:cNvPr>
          <p:cNvPicPr>
            <a:picLocks noChangeAspect="1"/>
          </p:cNvPicPr>
          <p:nvPr/>
        </p:nvPicPr>
        <p:blipFill rotWithShape="1">
          <a:blip r:embed="rId3">
            <a:extLst>
              <a:ext uri="{28A0092B-C50C-407E-A947-70E740481C1C}">
                <a14:useLocalDpi xmlns:a14="http://schemas.microsoft.com/office/drawing/2010/main" val="0"/>
              </a:ext>
            </a:extLst>
          </a:blip>
          <a:srcRect l="7624" r="52003" b="78167"/>
          <a:stretch/>
        </p:blipFill>
        <p:spPr>
          <a:xfrm>
            <a:off x="444615" y="2676598"/>
            <a:ext cx="4169329" cy="622015"/>
          </a:xfrm>
          <a:prstGeom prst="rect">
            <a:avLst/>
          </a:prstGeom>
        </p:spPr>
      </p:pic>
      <p:sp>
        <p:nvSpPr>
          <p:cNvPr id="4100" name="Rectangle 32">
            <a:extLst>
              <a:ext uri="{FF2B5EF4-FFF2-40B4-BE49-F238E27FC236}">
                <a16:creationId xmlns:a16="http://schemas.microsoft.com/office/drawing/2014/main" id="{5FBC64DA-0142-4F7D-99E0-F8FC7E24B768}"/>
              </a:ext>
            </a:extLst>
          </p:cNvPr>
          <p:cNvSpPr>
            <a:spLocks noChangeArrowheads="1"/>
          </p:cNvSpPr>
          <p:nvPr/>
        </p:nvSpPr>
        <p:spPr bwMode="auto">
          <a:xfrm>
            <a:off x="629173" y="3473610"/>
            <a:ext cx="9581641" cy="2110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598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US" altLang="en-US" sz="1200" i="0" u="none" strike="noStrike" cap="none" normalizeH="0" baseline="0" dirty="0">
                <a:ln>
                  <a:noFill/>
                </a:ln>
                <a:solidFill>
                  <a:srgbClr val="000000"/>
                </a:solidFill>
                <a:effectLst/>
                <a:latin typeface="Helvetica Neue"/>
                <a:cs typeface="Courier New" panose="02070309020205020404" pitchFamily="49" charset="0"/>
              </a:rPr>
              <a:t>Level of significance: 0.05 </a:t>
            </a:r>
          </a:p>
          <a:p>
            <a:pPr marL="0" marR="0" lvl="0" indent="0" algn="l" defTabSz="914400" rtl="0" eaLnBrk="0" fontAlgn="base" latinLnBrk="0" hangingPunct="0">
              <a:spcBef>
                <a:spcPct val="0"/>
              </a:spcBef>
              <a:spcAft>
                <a:spcPts val="600"/>
              </a:spcAft>
              <a:buClrTx/>
              <a:buSzTx/>
              <a:buFontTx/>
              <a:buNone/>
              <a:tabLst/>
            </a:pPr>
            <a:endParaRPr lang="en-US" altLang="en-US" sz="1200" dirty="0">
              <a:solidFill>
                <a:srgbClr val="000000"/>
              </a:solidFill>
              <a:latin typeface="Helvetica Neue"/>
              <a:cs typeface="Courier New" panose="02070309020205020404" pitchFamily="49" charset="0"/>
            </a:endParaRPr>
          </a:p>
          <a:p>
            <a:pPr marL="0" marR="0" lvl="0" indent="0" algn="l" defTabSz="914400" rtl="0" eaLnBrk="0" fontAlgn="base" latinLnBrk="0" hangingPunct="0">
              <a:spcBef>
                <a:spcPct val="0"/>
              </a:spcBef>
              <a:spcAft>
                <a:spcPts val="600"/>
              </a:spcAft>
              <a:buClrTx/>
              <a:buSzTx/>
              <a:buFontTx/>
              <a:buNone/>
              <a:tabLst/>
            </a:pPr>
            <a:r>
              <a:rPr kumimoji="0" lang="en-US" altLang="en-US" sz="1200" i="0" u="none" strike="noStrike" cap="none" normalizeH="0" baseline="0" dirty="0">
                <a:ln>
                  <a:noFill/>
                </a:ln>
                <a:solidFill>
                  <a:srgbClr val="000000"/>
                </a:solidFill>
                <a:effectLst/>
                <a:latin typeface="Helvetica Neue"/>
                <a:cs typeface="Courier New" panose="02070309020205020404" pitchFamily="49" charset="0"/>
              </a:rPr>
              <a:t>We have evidence to reject the null hypothesis since p value is less than the Level of significance. Therefore, </a:t>
            </a:r>
            <a:r>
              <a:rPr lang="en-US" altLang="en-US" sz="1200" dirty="0">
                <a:solidFill>
                  <a:srgbClr val="000000"/>
                </a:solidFill>
                <a:latin typeface="Helvetica Neue"/>
                <a:cs typeface="Courier New" panose="02070309020205020404" pitchFamily="49" charset="0"/>
              </a:rPr>
              <a:t>w</a:t>
            </a:r>
            <a:r>
              <a:rPr kumimoji="0" lang="en-US" altLang="en-US" sz="1200" i="0" u="none" strike="noStrike" cap="none" normalizeH="0" baseline="0" dirty="0">
                <a:ln>
                  <a:noFill/>
                </a:ln>
                <a:solidFill>
                  <a:srgbClr val="000000"/>
                </a:solidFill>
                <a:effectLst/>
                <a:latin typeface="Helvetica Neue"/>
              </a:rPr>
              <a:t>e reject the null hypothesis at 5% level of significance.</a:t>
            </a:r>
          </a:p>
          <a:p>
            <a:pPr marL="0" marR="0" lvl="0" indent="0" algn="l" defTabSz="914400" rtl="0" eaLnBrk="0" fontAlgn="base" latinLnBrk="0" hangingPunct="0">
              <a:spcBef>
                <a:spcPct val="0"/>
              </a:spcBef>
              <a:spcAft>
                <a:spcPts val="600"/>
              </a:spcAft>
              <a:buClrTx/>
              <a:buSzTx/>
              <a:buFontTx/>
              <a:buNone/>
              <a:tabLst/>
            </a:pPr>
            <a:endParaRPr kumimoji="0" lang="en-US" altLang="en-US" sz="120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spcBef>
                <a:spcPct val="0"/>
              </a:spcBef>
              <a:spcAft>
                <a:spcPts val="600"/>
              </a:spcAft>
              <a:buClrTx/>
              <a:buSzTx/>
              <a:buFontTx/>
              <a:buNone/>
              <a:tabLst/>
            </a:pPr>
            <a:r>
              <a:rPr kumimoji="0" lang="en-US" altLang="en-US" sz="1200" i="0" u="none" strike="noStrike" cap="none" normalizeH="0" baseline="0" dirty="0">
                <a:ln>
                  <a:noFill/>
                </a:ln>
                <a:solidFill>
                  <a:srgbClr val="000000"/>
                </a:solidFill>
                <a:effectLst/>
                <a:latin typeface="Helvetica Neue"/>
              </a:rPr>
              <a:t>So, at 95% confidence level, there is sufficient evidence to prove that medical claims made by the people who smoke is greater than who don't.</a:t>
            </a:r>
          </a:p>
          <a:p>
            <a:pPr marL="0" marR="0" lvl="0" indent="0" algn="l" defTabSz="914400" rtl="0" eaLnBrk="0" fontAlgn="base" latinLnBrk="0" hangingPunct="0">
              <a:spcBef>
                <a:spcPct val="0"/>
              </a:spcBef>
              <a:spcAft>
                <a:spcPts val="600"/>
              </a:spcAft>
              <a:buClrTx/>
              <a:buSzTx/>
              <a:buFontTx/>
              <a:buNone/>
              <a:tabLst/>
            </a:pPr>
            <a:endParaRPr kumimoji="0" lang="en-US" altLang="en-US" sz="1200" i="0" u="none" strike="noStrike" cap="none" normalizeH="0" baseline="0" dirty="0">
              <a:ln>
                <a:noFill/>
              </a:ln>
              <a:solidFill>
                <a:schemeClr val="tx1"/>
              </a:solidFill>
              <a:effectLst/>
              <a:latin typeface="Helvetica Neue"/>
            </a:endParaRPr>
          </a:p>
        </p:txBody>
      </p:sp>
      <p:sp>
        <p:nvSpPr>
          <p:cNvPr id="9" name="Rectangle 5">
            <a:extLst>
              <a:ext uri="{FF2B5EF4-FFF2-40B4-BE49-F238E27FC236}">
                <a16:creationId xmlns:a16="http://schemas.microsoft.com/office/drawing/2014/main" id="{9C9D12A0-37CB-4F28-82E5-84A9D6CB9B4C}"/>
              </a:ext>
            </a:extLst>
          </p:cNvPr>
          <p:cNvSpPr>
            <a:spLocks noChangeArrowheads="1"/>
          </p:cNvSpPr>
          <p:nvPr/>
        </p:nvSpPr>
        <p:spPr bwMode="auto">
          <a:xfrm>
            <a:off x="0" y="-253915"/>
            <a:ext cx="65"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a:ln>
                  <a:noFill/>
                </a:ln>
                <a:solidFill>
                  <a:srgbClr val="000000"/>
                </a:solidFill>
                <a:effectLst/>
                <a:latin typeface="inherit"/>
                <a:cs typeface="Courier New" panose="02070309020205020404" pitchFamily="49" charset="0"/>
              </a:rPr>
              <a:t>​</a:t>
            </a: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0792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87EE-83EC-45EB-8D7A-CA2B02876FC4}"/>
              </a:ext>
            </a:extLst>
          </p:cNvPr>
          <p:cNvSpPr>
            <a:spLocks noGrp="1"/>
          </p:cNvSpPr>
          <p:nvPr>
            <p:ph type="title"/>
          </p:nvPr>
        </p:nvSpPr>
        <p:spPr>
          <a:xfrm>
            <a:off x="80342" y="65010"/>
            <a:ext cx="11060061" cy="507832"/>
          </a:xfrm>
        </p:spPr>
        <p:txBody>
          <a:bodyPr vert="horz" lIns="91440" tIns="45720" rIns="91440" bIns="45720" rtlCol="0" anchor="b">
            <a:normAutofit/>
          </a:bodyPr>
          <a:lstStyle/>
          <a:p>
            <a:pPr fontAlgn="base">
              <a:spcAft>
                <a:spcPct val="0"/>
              </a:spcAft>
            </a:pPr>
            <a:r>
              <a:rPr lang="en-US" sz="1800" b="1" dirty="0">
                <a:solidFill>
                  <a:schemeClr val="accent3">
                    <a:lumMod val="75000"/>
                  </a:schemeClr>
                </a:solidFill>
              </a:rPr>
              <a:t>Proven with statistical evidence that the BMI of females is not different from that of males</a:t>
            </a:r>
          </a:p>
        </p:txBody>
      </p:sp>
      <p:sp>
        <p:nvSpPr>
          <p:cNvPr id="4104" name="Rectangle 75">
            <a:extLst>
              <a:ext uri="{FF2B5EF4-FFF2-40B4-BE49-F238E27FC236}">
                <a16:creationId xmlns:a16="http://schemas.microsoft.com/office/drawing/2014/main" id="{B632AE7B-9F64-4DA0-908C-FF0274747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5">
            <a:extLst>
              <a:ext uri="{FF2B5EF4-FFF2-40B4-BE49-F238E27FC236}">
                <a16:creationId xmlns:a16="http://schemas.microsoft.com/office/drawing/2014/main" id="{9C9D12A0-37CB-4F28-82E5-84A9D6CB9B4C}"/>
              </a:ext>
            </a:extLst>
          </p:cNvPr>
          <p:cNvSpPr>
            <a:spLocks noChangeArrowheads="1"/>
          </p:cNvSpPr>
          <p:nvPr/>
        </p:nvSpPr>
        <p:spPr bwMode="auto">
          <a:xfrm>
            <a:off x="0" y="-253915"/>
            <a:ext cx="65"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a:ln>
                  <a:noFill/>
                </a:ln>
                <a:solidFill>
                  <a:srgbClr val="000000"/>
                </a:solidFill>
                <a:effectLst/>
                <a:latin typeface="inherit"/>
                <a:cs typeface="Courier New" panose="02070309020205020404" pitchFamily="49" charset="0"/>
              </a:rPr>
              <a:t>​</a:t>
            </a: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EE79734-A54F-4A75-AB80-F8D79BCD7DC5}"/>
              </a:ext>
            </a:extLst>
          </p:cNvPr>
          <p:cNvSpPr>
            <a:spLocks noChangeArrowheads="1"/>
          </p:cNvSpPr>
          <p:nvPr/>
        </p:nvSpPr>
        <p:spPr bwMode="auto">
          <a:xfrm>
            <a:off x="668922" y="681844"/>
            <a:ext cx="5122452" cy="174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5985" rIns="0" bIns="0" numCol="1" anchor="ctr" anchorCtr="0" compatLnSpc="1">
            <a:prstTxWarp prst="textNoShape">
              <a:avLst/>
            </a:prstTxWarp>
            <a:spAutoFit/>
          </a:bodyPr>
          <a:lstStyle/>
          <a:p>
            <a:pPr defTabSz="914400" eaLnBrk="0" fontAlgn="base" hangingPunct="0">
              <a:spcBef>
                <a:spcPct val="0"/>
              </a:spcBef>
              <a:spcAft>
                <a:spcPts val="600"/>
              </a:spcAft>
            </a:pPr>
            <a:endParaRPr lang="en-US" altLang="en-US" sz="1200" dirty="0">
              <a:solidFill>
                <a:srgbClr val="000000"/>
              </a:solidFill>
              <a:latin typeface="Helvetica Neue"/>
              <a:cs typeface="Courier New" panose="02070309020205020404" pitchFamily="49" charset="0"/>
            </a:endParaRPr>
          </a:p>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Ho: Females BMI = 𝑀𝑎𝑙𝑒𝑠 𝐵𝑀𝐼 − 𝑁𝑢𝑙𝑙 𝐻𝑦𝑝𝑜𝑡ℎ𝑒𝑠𝑖𝑠</a:t>
            </a:r>
          </a:p>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Ha: Females BMI ≠≠ 𝑀𝑎𝑙𝑒𝑠 𝐵𝑀𝐼 − 𝐴𝑙𝑡𝑒𝑟𝑛𝑎𝑡𝑒 𝐻𝑦𝑝𝑜𝑡ℎ𝑒𝑠𝑖𝑠</a:t>
            </a:r>
          </a:p>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Significance level - 0.05 (Alpha value)</a:t>
            </a:r>
          </a:p>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Must perform two-tailed test</a:t>
            </a:r>
          </a:p>
          <a:p>
            <a:pPr defTabSz="914400" eaLnBrk="0" fontAlgn="base" hangingPunct="0">
              <a:spcBef>
                <a:spcPct val="0"/>
              </a:spcBef>
              <a:spcAft>
                <a:spcPts val="600"/>
              </a:spcAft>
            </a:pPr>
            <a:endParaRPr lang="en-US" altLang="en-US" sz="1200" dirty="0">
              <a:solidFill>
                <a:srgbClr val="000000"/>
              </a:solidFill>
              <a:latin typeface="Helvetica Neue"/>
              <a:cs typeface="Courier New" panose="02070309020205020404" pitchFamily="49" charset="0"/>
            </a:endParaRPr>
          </a:p>
        </p:txBody>
      </p:sp>
      <p:pic>
        <p:nvPicPr>
          <p:cNvPr id="6" name="Picture 5" descr="Text&#10;&#10;Description automatically generated">
            <a:extLst>
              <a:ext uri="{FF2B5EF4-FFF2-40B4-BE49-F238E27FC236}">
                <a16:creationId xmlns:a16="http://schemas.microsoft.com/office/drawing/2014/main" id="{A71D29AF-51EF-4E09-9F34-233CF71532D4}"/>
              </a:ext>
            </a:extLst>
          </p:cNvPr>
          <p:cNvPicPr>
            <a:picLocks noChangeAspect="1"/>
          </p:cNvPicPr>
          <p:nvPr/>
        </p:nvPicPr>
        <p:blipFill rotWithShape="1">
          <a:blip r:embed="rId2">
            <a:extLst>
              <a:ext uri="{28A0092B-C50C-407E-A947-70E740481C1C}">
                <a14:useLocalDpi xmlns:a14="http://schemas.microsoft.com/office/drawing/2010/main" val="0"/>
              </a:ext>
            </a:extLst>
          </a:blip>
          <a:srcRect t="18018" b="60176"/>
          <a:stretch/>
        </p:blipFill>
        <p:spPr>
          <a:xfrm>
            <a:off x="440127" y="2422948"/>
            <a:ext cx="9526432" cy="836100"/>
          </a:xfrm>
          <a:prstGeom prst="rect">
            <a:avLst/>
          </a:prstGeom>
        </p:spPr>
      </p:pic>
      <p:sp>
        <p:nvSpPr>
          <p:cNvPr id="8" name="Rectangle 5">
            <a:extLst>
              <a:ext uri="{FF2B5EF4-FFF2-40B4-BE49-F238E27FC236}">
                <a16:creationId xmlns:a16="http://schemas.microsoft.com/office/drawing/2014/main" id="{0FB0AFD4-1BC9-4F7B-BE4B-BC4D63523B8B}"/>
              </a:ext>
            </a:extLst>
          </p:cNvPr>
          <p:cNvSpPr>
            <a:spLocks noChangeArrowheads="1"/>
          </p:cNvSpPr>
          <p:nvPr/>
        </p:nvSpPr>
        <p:spPr bwMode="auto">
          <a:xfrm>
            <a:off x="716964" y="3166970"/>
            <a:ext cx="10134600" cy="2264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5985" rIns="0" bIns="0" numCol="1" anchor="ctr" anchorCtr="0" compatLnSpc="1">
            <a:prstTxWarp prst="textNoShape">
              <a:avLst/>
            </a:prstTxWarp>
            <a:spAutoFit/>
          </a:bodyPr>
          <a:lstStyle/>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Level of significance: 0.05</a:t>
            </a:r>
          </a:p>
          <a:p>
            <a:pPr defTabSz="914400" eaLnBrk="0" fontAlgn="base" hangingPunct="0">
              <a:spcBef>
                <a:spcPct val="0"/>
              </a:spcBef>
              <a:spcAft>
                <a:spcPts val="600"/>
              </a:spcAft>
            </a:pPr>
            <a:endParaRPr lang="en-US" altLang="en-US" sz="1200" dirty="0">
              <a:solidFill>
                <a:srgbClr val="000000"/>
              </a:solidFill>
              <a:latin typeface="Helvetica Neue"/>
              <a:cs typeface="Courier New" panose="02070309020205020404" pitchFamily="49" charset="0"/>
            </a:endParaRPr>
          </a:p>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We have no evidence to reject the null hypothesis since p value is greater than the level of significance. </a:t>
            </a:r>
          </a:p>
          <a:p>
            <a:pPr defTabSz="914400" eaLnBrk="0" fontAlgn="base" hangingPunct="0">
              <a:spcBef>
                <a:spcPct val="0"/>
              </a:spcBef>
              <a:spcAft>
                <a:spcPts val="600"/>
              </a:spcAft>
            </a:pPr>
            <a:endParaRPr lang="en-US" altLang="en-US" sz="1200" dirty="0">
              <a:solidFill>
                <a:srgbClr val="000000"/>
              </a:solidFill>
              <a:latin typeface="Helvetica Neue"/>
              <a:cs typeface="Courier New" panose="02070309020205020404" pitchFamily="49" charset="0"/>
            </a:endParaRPr>
          </a:p>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Therefore, we fail to reject the null hypothesis at 5% level of significance.</a:t>
            </a:r>
          </a:p>
          <a:p>
            <a:pPr defTabSz="914400" eaLnBrk="0" fontAlgn="base" hangingPunct="0">
              <a:spcBef>
                <a:spcPct val="0"/>
              </a:spcBef>
              <a:spcAft>
                <a:spcPts val="600"/>
              </a:spcAft>
            </a:pPr>
            <a:endParaRPr lang="en-US" altLang="en-US" sz="1200" dirty="0">
              <a:solidFill>
                <a:srgbClr val="000000"/>
              </a:solidFill>
              <a:latin typeface="Helvetica Neue"/>
              <a:cs typeface="Courier New" panose="02070309020205020404" pitchFamily="49" charset="0"/>
            </a:endParaRPr>
          </a:p>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So, at 95% confidence level, there is sufficient evidence to prove that BMI of females is equal to males.</a:t>
            </a:r>
          </a:p>
          <a:p>
            <a:pPr defTabSz="914400" eaLnBrk="0" fontAlgn="base" hangingPunct="0">
              <a:spcBef>
                <a:spcPct val="0"/>
              </a:spcBef>
              <a:spcAft>
                <a:spcPts val="600"/>
              </a:spcAft>
            </a:pPr>
            <a:endParaRPr lang="en-US" altLang="en-US" sz="1200" dirty="0">
              <a:solidFill>
                <a:srgbClr val="000000"/>
              </a:solidFill>
              <a:latin typeface="Helvetica Neue"/>
              <a:cs typeface="Courier New" panose="02070309020205020404" pitchFamily="49" charset="0"/>
            </a:endParaRPr>
          </a:p>
        </p:txBody>
      </p:sp>
      <p:pic>
        <p:nvPicPr>
          <p:cNvPr id="2055" name="Picture 7">
            <a:extLst>
              <a:ext uri="{FF2B5EF4-FFF2-40B4-BE49-F238E27FC236}">
                <a16:creationId xmlns:a16="http://schemas.microsoft.com/office/drawing/2014/main" id="{E1B71B24-3C15-4C20-965C-5E1756027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933030"/>
            <a:ext cx="36385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59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A6778-1ECA-4F7D-8FF7-78BF37B04004}"/>
              </a:ext>
            </a:extLst>
          </p:cNvPr>
          <p:cNvSpPr>
            <a:spLocks noGrp="1"/>
          </p:cNvSpPr>
          <p:nvPr>
            <p:ph type="title"/>
          </p:nvPr>
        </p:nvSpPr>
        <p:spPr/>
        <p:txBody>
          <a:bodyPr>
            <a:normAutofit/>
          </a:bodyPr>
          <a:lstStyle/>
          <a:p>
            <a:r>
              <a:rPr lang="en-US" sz="2400" b="1" dirty="0">
                <a:solidFill>
                  <a:schemeClr val="accent3">
                    <a:lumMod val="75000"/>
                  </a:schemeClr>
                </a:solidFill>
              </a:rPr>
              <a:t>Objective</a:t>
            </a:r>
            <a:endParaRPr lang="en-CA" sz="2400" b="1" dirty="0">
              <a:solidFill>
                <a:schemeClr val="accent3">
                  <a:lumMod val="75000"/>
                </a:schemeClr>
              </a:solidFill>
            </a:endParaRPr>
          </a:p>
        </p:txBody>
      </p:sp>
      <p:sp>
        <p:nvSpPr>
          <p:cNvPr id="3" name="Content Placeholder 2">
            <a:extLst>
              <a:ext uri="{FF2B5EF4-FFF2-40B4-BE49-F238E27FC236}">
                <a16:creationId xmlns:a16="http://schemas.microsoft.com/office/drawing/2014/main" id="{FEC522CE-D180-4133-9278-2C8B214677CB}"/>
              </a:ext>
            </a:extLst>
          </p:cNvPr>
          <p:cNvSpPr>
            <a:spLocks noGrp="1"/>
          </p:cNvSpPr>
          <p:nvPr>
            <p:ph idx="1"/>
          </p:nvPr>
        </p:nvSpPr>
        <p:spPr>
          <a:xfrm>
            <a:off x="1261872" y="1979803"/>
            <a:ext cx="8595360" cy="3906720"/>
          </a:xfrm>
        </p:spPr>
        <p:txBody>
          <a:bodyPr/>
          <a:lstStyle/>
          <a:p>
            <a:pPr marL="0" indent="0" algn="l">
              <a:buNone/>
            </a:pPr>
            <a:r>
              <a:rPr lang="en-US" sz="1400" dirty="0">
                <a:solidFill>
                  <a:srgbClr val="000000"/>
                </a:solidFill>
                <a:latin typeface="Helvetica Neue"/>
              </a:rPr>
              <a:t>For the given data set of Axis Insurance Company,</a:t>
            </a:r>
          </a:p>
          <a:p>
            <a:pPr algn="l"/>
            <a:r>
              <a:rPr lang="en-US" sz="1400" dirty="0">
                <a:solidFill>
                  <a:srgbClr val="000000"/>
                </a:solidFill>
                <a:latin typeface="Helvetica Neue"/>
              </a:rPr>
              <a:t>E</a:t>
            </a:r>
            <a:r>
              <a:rPr lang="en-US" sz="1400" b="0" i="0" dirty="0">
                <a:solidFill>
                  <a:srgbClr val="000000"/>
                </a:solidFill>
                <a:effectLst/>
                <a:latin typeface="Helvetica Neue"/>
              </a:rPr>
              <a:t>xplore the data and extract actionable insights using exploratory data analysis and perform statistical analysis of business data</a:t>
            </a:r>
          </a:p>
          <a:p>
            <a:pPr algn="l"/>
            <a:r>
              <a:rPr lang="en-US" sz="1400" dirty="0">
                <a:solidFill>
                  <a:srgbClr val="000000"/>
                </a:solidFill>
                <a:latin typeface="Helvetica Neue"/>
              </a:rPr>
              <a:t>P</a:t>
            </a:r>
            <a:r>
              <a:rPr lang="en-US" sz="1400" b="0" i="0" dirty="0">
                <a:solidFill>
                  <a:srgbClr val="000000"/>
                </a:solidFill>
                <a:effectLst/>
                <a:latin typeface="Helvetica Neue"/>
              </a:rPr>
              <a:t>rove (or disprove) </a:t>
            </a:r>
            <a:r>
              <a:rPr lang="en-US" sz="1400" dirty="0">
                <a:solidFill>
                  <a:srgbClr val="000000"/>
                </a:solidFill>
                <a:latin typeface="Helvetica Neue"/>
              </a:rPr>
              <a:t>that </a:t>
            </a:r>
            <a:r>
              <a:rPr lang="en-US" sz="1400" b="0" i="0" dirty="0">
                <a:solidFill>
                  <a:srgbClr val="000000"/>
                </a:solidFill>
                <a:effectLst/>
                <a:latin typeface="Helvetica Neue"/>
              </a:rPr>
              <a:t>the medical claims made by the people who smoke is greater than those who don’t</a:t>
            </a:r>
          </a:p>
          <a:p>
            <a:pPr algn="l"/>
            <a:r>
              <a:rPr lang="en-US" sz="1400" dirty="0">
                <a:solidFill>
                  <a:srgbClr val="000000"/>
                </a:solidFill>
                <a:latin typeface="Helvetica Neue"/>
              </a:rPr>
              <a:t>P</a:t>
            </a:r>
            <a:r>
              <a:rPr lang="en-US" sz="1400" b="0" i="0" dirty="0">
                <a:solidFill>
                  <a:srgbClr val="000000"/>
                </a:solidFill>
                <a:effectLst/>
                <a:latin typeface="Helvetica Neue"/>
              </a:rPr>
              <a:t>rove (or disprove) with statistical evidence that the BMI of females is different from that of males</a:t>
            </a:r>
          </a:p>
          <a:p>
            <a:pPr algn="l"/>
            <a:r>
              <a:rPr lang="en-US" sz="1400" b="0" i="0" dirty="0">
                <a:solidFill>
                  <a:srgbClr val="000000"/>
                </a:solidFill>
                <a:effectLst/>
                <a:latin typeface="Helvetica Neue"/>
              </a:rPr>
              <a:t>Find if the proportion of smokers significantly different across different regions</a:t>
            </a:r>
          </a:p>
          <a:p>
            <a:pPr algn="l"/>
            <a:r>
              <a:rPr lang="en-US" sz="1400" b="0" i="0" dirty="0">
                <a:solidFill>
                  <a:srgbClr val="000000"/>
                </a:solidFill>
                <a:effectLst/>
                <a:latin typeface="Helvetica Neue"/>
              </a:rPr>
              <a:t>Find if the mean BMI of women with no children, one child, and two children the same</a:t>
            </a:r>
          </a:p>
          <a:p>
            <a:pPr marL="0" indent="0" algn="l">
              <a:buNone/>
            </a:pPr>
            <a:r>
              <a:rPr lang="en-US" sz="1100" i="0" dirty="0">
                <a:solidFill>
                  <a:srgbClr val="000000"/>
                </a:solidFill>
                <a:effectLst/>
                <a:latin typeface="Helvetica Neue"/>
              </a:rPr>
              <a:t>(by considering a significance level of 0.05 for all tests)</a:t>
            </a:r>
            <a:endParaRPr lang="en-US" sz="1400" i="0" dirty="0">
              <a:solidFill>
                <a:srgbClr val="000000"/>
              </a:solidFill>
              <a:effectLst/>
              <a:latin typeface="Helvetica Neue"/>
            </a:endParaRPr>
          </a:p>
        </p:txBody>
      </p:sp>
    </p:spTree>
    <p:extLst>
      <p:ext uri="{BB962C8B-B14F-4D97-AF65-F5344CB8AC3E}">
        <p14:creationId xmlns:p14="http://schemas.microsoft.com/office/powerpoint/2010/main" val="1047918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87EE-83EC-45EB-8D7A-CA2B02876FC4}"/>
              </a:ext>
            </a:extLst>
          </p:cNvPr>
          <p:cNvSpPr>
            <a:spLocks noGrp="1"/>
          </p:cNvSpPr>
          <p:nvPr>
            <p:ph type="title"/>
          </p:nvPr>
        </p:nvSpPr>
        <p:spPr>
          <a:xfrm>
            <a:off x="80342" y="65010"/>
            <a:ext cx="11060061" cy="507832"/>
          </a:xfrm>
        </p:spPr>
        <p:txBody>
          <a:bodyPr vert="horz" lIns="91440" tIns="45720" rIns="91440" bIns="45720" rtlCol="0" anchor="b">
            <a:normAutofit/>
          </a:bodyPr>
          <a:lstStyle/>
          <a:p>
            <a:pPr fontAlgn="base">
              <a:spcAft>
                <a:spcPct val="0"/>
              </a:spcAft>
            </a:pPr>
            <a:r>
              <a:rPr lang="en-US" sz="1800" b="1" dirty="0">
                <a:solidFill>
                  <a:schemeClr val="accent3">
                    <a:lumMod val="75000"/>
                  </a:schemeClr>
                </a:solidFill>
              </a:rPr>
              <a:t>Proven with statistical evidence that </a:t>
            </a:r>
            <a:r>
              <a:rPr lang="en-US" altLang="en-US" sz="1800" b="1" dirty="0">
                <a:solidFill>
                  <a:schemeClr val="accent3">
                    <a:lumMod val="75000"/>
                  </a:schemeClr>
                </a:solidFill>
              </a:rPr>
              <a:t>smokers are not significantly different across regions</a:t>
            </a:r>
            <a:endParaRPr lang="en-US" sz="1800" b="1" dirty="0">
              <a:solidFill>
                <a:schemeClr val="accent3">
                  <a:lumMod val="75000"/>
                </a:schemeClr>
              </a:solidFill>
            </a:endParaRPr>
          </a:p>
        </p:txBody>
      </p:sp>
      <p:sp>
        <p:nvSpPr>
          <p:cNvPr id="4104" name="Rectangle 75">
            <a:extLst>
              <a:ext uri="{FF2B5EF4-FFF2-40B4-BE49-F238E27FC236}">
                <a16:creationId xmlns:a16="http://schemas.microsoft.com/office/drawing/2014/main" id="{B632AE7B-9F64-4DA0-908C-FF0274747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5">
            <a:extLst>
              <a:ext uri="{FF2B5EF4-FFF2-40B4-BE49-F238E27FC236}">
                <a16:creationId xmlns:a16="http://schemas.microsoft.com/office/drawing/2014/main" id="{9C9D12A0-37CB-4F28-82E5-84A9D6CB9B4C}"/>
              </a:ext>
            </a:extLst>
          </p:cNvPr>
          <p:cNvSpPr>
            <a:spLocks noChangeArrowheads="1"/>
          </p:cNvSpPr>
          <p:nvPr/>
        </p:nvSpPr>
        <p:spPr bwMode="auto">
          <a:xfrm>
            <a:off x="0" y="-253915"/>
            <a:ext cx="65"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a:ln>
                  <a:noFill/>
                </a:ln>
                <a:solidFill>
                  <a:srgbClr val="000000"/>
                </a:solidFill>
                <a:effectLst/>
                <a:latin typeface="inherit"/>
                <a:cs typeface="Courier New" panose="02070309020205020404" pitchFamily="49" charset="0"/>
              </a:rPr>
              <a:t>​</a:t>
            </a: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EE79734-A54F-4A75-AB80-F8D79BCD7DC5}"/>
              </a:ext>
            </a:extLst>
          </p:cNvPr>
          <p:cNvSpPr>
            <a:spLocks noChangeArrowheads="1"/>
          </p:cNvSpPr>
          <p:nvPr/>
        </p:nvSpPr>
        <p:spPr bwMode="auto">
          <a:xfrm>
            <a:off x="745178" y="808665"/>
            <a:ext cx="5915680" cy="1479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5985" rIns="0" bIns="0" numCol="1" anchor="ctr" anchorCtr="0" compatLnSpc="1">
            <a:prstTxWarp prst="textNoShape">
              <a:avLst/>
            </a:prstTxWarp>
            <a:spAutoFit/>
          </a:bodyPr>
          <a:lstStyle/>
          <a:p>
            <a:pPr defTabSz="914400" eaLnBrk="0" fontAlgn="base" hangingPunct="0">
              <a:spcBef>
                <a:spcPct val="0"/>
              </a:spcBef>
              <a:spcAft>
                <a:spcPts val="600"/>
              </a:spcAft>
            </a:pPr>
            <a:r>
              <a:rPr lang="en-US" sz="1200" dirty="0">
                <a:solidFill>
                  <a:srgbClr val="000000"/>
                </a:solidFill>
                <a:latin typeface="Helvetica Neue"/>
                <a:cs typeface="Courier New" panose="02070309020205020404" pitchFamily="49" charset="0"/>
              </a:rPr>
              <a:t>Ho: Smokers are not significantly different across the regions - Null Hypothesis</a:t>
            </a:r>
          </a:p>
          <a:p>
            <a:pPr defTabSz="914400" eaLnBrk="0" fontAlgn="base" hangingPunct="0">
              <a:spcBef>
                <a:spcPct val="0"/>
              </a:spcBef>
              <a:spcAft>
                <a:spcPts val="600"/>
              </a:spcAft>
            </a:pPr>
            <a:r>
              <a:rPr lang="en-US" sz="1200" dirty="0">
                <a:solidFill>
                  <a:srgbClr val="000000"/>
                </a:solidFill>
                <a:latin typeface="Helvetica Neue"/>
                <a:cs typeface="Courier New" panose="02070309020205020404" pitchFamily="49" charset="0"/>
              </a:rPr>
              <a:t>Ha: Smokers are significantly different across the regions - Alternate Hypothesis</a:t>
            </a:r>
          </a:p>
          <a:p>
            <a:pPr defTabSz="914400" eaLnBrk="0" fontAlgn="base" hangingPunct="0">
              <a:spcBef>
                <a:spcPct val="0"/>
              </a:spcBef>
              <a:spcAft>
                <a:spcPts val="600"/>
              </a:spcAft>
            </a:pPr>
            <a:r>
              <a:rPr lang="en-US" sz="1200" dirty="0">
                <a:solidFill>
                  <a:srgbClr val="000000"/>
                </a:solidFill>
                <a:latin typeface="Helvetica Neue"/>
                <a:cs typeface="Courier New" panose="02070309020205020404" pitchFamily="49" charset="0"/>
              </a:rPr>
              <a:t>Significance level - 0.05 (Alpha value)</a:t>
            </a:r>
          </a:p>
          <a:p>
            <a:pPr defTabSz="914400" eaLnBrk="0" fontAlgn="base" hangingPunct="0">
              <a:spcBef>
                <a:spcPct val="0"/>
              </a:spcBef>
              <a:spcAft>
                <a:spcPts val="600"/>
              </a:spcAft>
            </a:pPr>
            <a:r>
              <a:rPr lang="en-US" sz="1200" dirty="0">
                <a:solidFill>
                  <a:srgbClr val="000000"/>
                </a:solidFill>
                <a:latin typeface="Helvetica Neue"/>
                <a:cs typeface="Courier New" panose="02070309020205020404" pitchFamily="49" charset="0"/>
              </a:rPr>
              <a:t>Must perform two-tailed test</a:t>
            </a:r>
          </a:p>
          <a:p>
            <a:pPr defTabSz="914400" eaLnBrk="0" fontAlgn="base" hangingPunct="0">
              <a:spcBef>
                <a:spcPct val="0"/>
              </a:spcBef>
              <a:spcAft>
                <a:spcPts val="600"/>
              </a:spcAft>
            </a:pPr>
            <a:endParaRPr lang="en-US" altLang="en-US" sz="1200" dirty="0">
              <a:solidFill>
                <a:srgbClr val="000000"/>
              </a:solidFill>
              <a:latin typeface="Helvetica Neue"/>
              <a:cs typeface="Courier New" panose="02070309020205020404" pitchFamily="49" charset="0"/>
            </a:endParaRPr>
          </a:p>
        </p:txBody>
      </p:sp>
      <p:sp>
        <p:nvSpPr>
          <p:cNvPr id="5" name="Rectangle 4">
            <a:extLst>
              <a:ext uri="{FF2B5EF4-FFF2-40B4-BE49-F238E27FC236}">
                <a16:creationId xmlns:a16="http://schemas.microsoft.com/office/drawing/2014/main" id="{4FB067B8-4981-482E-AAE4-8CF3E1B7624E}"/>
              </a:ext>
            </a:extLst>
          </p:cNvPr>
          <p:cNvSpPr>
            <a:spLocks noChangeArrowheads="1"/>
          </p:cNvSpPr>
          <p:nvPr/>
        </p:nvSpPr>
        <p:spPr bwMode="auto">
          <a:xfrm>
            <a:off x="745178" y="3930727"/>
            <a:ext cx="8868262" cy="174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5985" rIns="0" bIns="0" numCol="1" anchor="ctr" anchorCtr="0" compatLnSpc="1">
            <a:prstTxWarp prst="textNoShape">
              <a:avLst/>
            </a:prstTxWarp>
            <a:spAutoFit/>
          </a:bodyPr>
          <a:lstStyle/>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Level of significance: 0.05 We have no evidence to reject the null hypothesis since p value is greater than the Level of significance. </a:t>
            </a:r>
          </a:p>
          <a:p>
            <a:pPr defTabSz="914400" eaLnBrk="0" fontAlgn="base" hangingPunct="0">
              <a:spcBef>
                <a:spcPct val="0"/>
              </a:spcBef>
              <a:spcAft>
                <a:spcPts val="600"/>
              </a:spcAft>
            </a:pPr>
            <a:endParaRPr lang="en-US" altLang="en-US" sz="1200" dirty="0">
              <a:solidFill>
                <a:srgbClr val="000000"/>
              </a:solidFill>
              <a:latin typeface="Helvetica Neue"/>
              <a:cs typeface="Courier New" panose="02070309020205020404" pitchFamily="49" charset="0"/>
            </a:endParaRPr>
          </a:p>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Therefore, we fail to reject the null hypothesis at 5% level of significance.</a:t>
            </a:r>
          </a:p>
          <a:p>
            <a:pPr defTabSz="914400" eaLnBrk="0" fontAlgn="base" hangingPunct="0">
              <a:spcBef>
                <a:spcPct val="0"/>
              </a:spcBef>
              <a:spcAft>
                <a:spcPts val="600"/>
              </a:spcAft>
            </a:pPr>
            <a:endParaRPr lang="en-US" altLang="en-US" sz="1200" dirty="0">
              <a:solidFill>
                <a:srgbClr val="000000"/>
              </a:solidFill>
              <a:latin typeface="Helvetica Neue"/>
              <a:cs typeface="Courier New" panose="02070309020205020404" pitchFamily="49" charset="0"/>
            </a:endParaRPr>
          </a:p>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So, at 95% confidence level, there is sufficient evidence to prove that smokers are not significantly different across regions.</a:t>
            </a:r>
          </a:p>
          <a:p>
            <a:pPr defTabSz="914400" eaLnBrk="0" fontAlgn="base" hangingPunct="0">
              <a:spcBef>
                <a:spcPct val="0"/>
              </a:spcBef>
              <a:spcAft>
                <a:spcPts val="600"/>
              </a:spcAft>
            </a:pPr>
            <a:endParaRPr lang="en-US" altLang="en-US" sz="1200" dirty="0">
              <a:solidFill>
                <a:srgbClr val="000000"/>
              </a:solidFill>
              <a:latin typeface="Helvetica Neue"/>
              <a:cs typeface="Courier New" panose="02070309020205020404" pitchFamily="49" charset="0"/>
            </a:endParaRPr>
          </a:p>
        </p:txBody>
      </p:sp>
      <p:pic>
        <p:nvPicPr>
          <p:cNvPr id="10" name="Picture 9" descr="Graphical user interface, text, application&#10;&#10;Description automatically generated">
            <a:extLst>
              <a:ext uri="{FF2B5EF4-FFF2-40B4-BE49-F238E27FC236}">
                <a16:creationId xmlns:a16="http://schemas.microsoft.com/office/drawing/2014/main" id="{3FE1195F-BEAD-47F0-97E7-C36EB8419D4D}"/>
              </a:ext>
            </a:extLst>
          </p:cNvPr>
          <p:cNvPicPr>
            <a:picLocks noChangeAspect="1"/>
          </p:cNvPicPr>
          <p:nvPr/>
        </p:nvPicPr>
        <p:blipFill rotWithShape="1">
          <a:blip r:embed="rId2">
            <a:extLst>
              <a:ext uri="{28A0092B-C50C-407E-A947-70E740481C1C}">
                <a14:useLocalDpi xmlns:a14="http://schemas.microsoft.com/office/drawing/2010/main" val="0"/>
              </a:ext>
            </a:extLst>
          </a:blip>
          <a:srcRect t="3568" b="58640"/>
          <a:stretch/>
        </p:blipFill>
        <p:spPr>
          <a:xfrm>
            <a:off x="677848" y="2412943"/>
            <a:ext cx="10462555" cy="1323715"/>
          </a:xfrm>
          <a:prstGeom prst="rect">
            <a:avLst/>
          </a:prstGeom>
        </p:spPr>
      </p:pic>
      <p:pic>
        <p:nvPicPr>
          <p:cNvPr id="4098" name="Picture 2">
            <a:extLst>
              <a:ext uri="{FF2B5EF4-FFF2-40B4-BE49-F238E27FC236}">
                <a16:creationId xmlns:a16="http://schemas.microsoft.com/office/drawing/2014/main" id="{0A011E31-574E-4696-8DF8-7AD4D896E3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2627" y="933450"/>
            <a:ext cx="35052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999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87EE-83EC-45EB-8D7A-CA2B02876FC4}"/>
              </a:ext>
            </a:extLst>
          </p:cNvPr>
          <p:cNvSpPr>
            <a:spLocks noGrp="1"/>
          </p:cNvSpPr>
          <p:nvPr>
            <p:ph type="title"/>
          </p:nvPr>
        </p:nvSpPr>
        <p:spPr>
          <a:xfrm>
            <a:off x="0" y="85698"/>
            <a:ext cx="11215886" cy="507831"/>
          </a:xfrm>
        </p:spPr>
        <p:txBody>
          <a:bodyPr vert="horz" lIns="91440" tIns="45720" rIns="91440" bIns="45720" rtlCol="0" anchor="b">
            <a:normAutofit fontScale="90000"/>
          </a:bodyPr>
          <a:lstStyle/>
          <a:p>
            <a:pPr fontAlgn="base">
              <a:spcAft>
                <a:spcPct val="0"/>
              </a:spcAft>
            </a:pPr>
            <a:r>
              <a:rPr lang="en-US" sz="1800" b="1" dirty="0">
                <a:solidFill>
                  <a:schemeClr val="accent3">
                    <a:lumMod val="75000"/>
                  </a:schemeClr>
                </a:solidFill>
              </a:rPr>
              <a:t>Proven with statistical evidence that </a:t>
            </a:r>
            <a:r>
              <a:rPr lang="en-US" altLang="en-US" sz="1800" b="1" dirty="0">
                <a:solidFill>
                  <a:schemeClr val="accent3">
                    <a:lumMod val="75000"/>
                  </a:schemeClr>
                </a:solidFill>
              </a:rPr>
              <a:t>the BMI of women with no children, one child, and two children are same</a:t>
            </a:r>
            <a:endParaRPr lang="en-US" sz="1800" b="1" dirty="0">
              <a:solidFill>
                <a:schemeClr val="accent3">
                  <a:lumMod val="75000"/>
                </a:schemeClr>
              </a:solidFill>
            </a:endParaRPr>
          </a:p>
        </p:txBody>
      </p:sp>
      <p:sp>
        <p:nvSpPr>
          <p:cNvPr id="4104" name="Rectangle 75">
            <a:extLst>
              <a:ext uri="{FF2B5EF4-FFF2-40B4-BE49-F238E27FC236}">
                <a16:creationId xmlns:a16="http://schemas.microsoft.com/office/drawing/2014/main" id="{B632AE7B-9F64-4DA0-908C-FF0274747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5">
            <a:extLst>
              <a:ext uri="{FF2B5EF4-FFF2-40B4-BE49-F238E27FC236}">
                <a16:creationId xmlns:a16="http://schemas.microsoft.com/office/drawing/2014/main" id="{9C9D12A0-37CB-4F28-82E5-84A9D6CB9B4C}"/>
              </a:ext>
            </a:extLst>
          </p:cNvPr>
          <p:cNvSpPr>
            <a:spLocks noChangeArrowheads="1"/>
          </p:cNvSpPr>
          <p:nvPr/>
        </p:nvSpPr>
        <p:spPr bwMode="auto">
          <a:xfrm>
            <a:off x="0" y="-253915"/>
            <a:ext cx="65"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a:ln>
                  <a:noFill/>
                </a:ln>
                <a:solidFill>
                  <a:srgbClr val="000000"/>
                </a:solidFill>
                <a:effectLst/>
                <a:latin typeface="inherit"/>
                <a:cs typeface="Courier New" panose="02070309020205020404" pitchFamily="49" charset="0"/>
              </a:rPr>
              <a:t>​</a:t>
            </a: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7B646420-1693-4B7B-B5D8-FBDE9D41139F}"/>
              </a:ext>
            </a:extLst>
          </p:cNvPr>
          <p:cNvSpPr>
            <a:spLocks noChangeArrowheads="1"/>
          </p:cNvSpPr>
          <p:nvPr/>
        </p:nvSpPr>
        <p:spPr bwMode="auto">
          <a:xfrm>
            <a:off x="580727" y="882860"/>
            <a:ext cx="4957171" cy="2002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5985" rIns="0" bIns="0" numCol="1" anchor="ctr" anchorCtr="0" compatLnSpc="1">
            <a:prstTxWarp prst="textNoShape">
              <a:avLst/>
            </a:prstTxWarp>
            <a:spAutoFit/>
          </a:bodyPr>
          <a:lstStyle/>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Ho: 𝜇0𝑐 = 𝜇1𝑐 = 𝜇2𝑐 - 𝑁𝑢𝑙𝑙 𝐻𝑦𝑝𝑜𝑡ℎ𝑒𝑠𝑖𝑠</a:t>
            </a:r>
          </a:p>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Ha: 𝜇0𝑐 ≠≠ 𝜇1𝑐 ≠≠ 𝜇2𝑐 - 𝐴𝑙𝑡𝑒𝑟𝑛𝑎𝑡𝑒 𝐻𝑦𝑝𝑜𝑡ℎ𝑒𝑠𝑖𝑠</a:t>
            </a:r>
          </a:p>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Significance level - 0.05 (Alpha value)</a:t>
            </a:r>
          </a:p>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Must perform one-way ANOVA test</a:t>
            </a:r>
          </a:p>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𝜇0𝑐 = Mean BMI of female with no children</a:t>
            </a:r>
          </a:p>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𝜇1𝑐  = Mean BMI of a female with 1 child.</a:t>
            </a:r>
          </a:p>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𝜇2𝑐 = Mean BMI of a female with 2 children.</a:t>
            </a:r>
          </a:p>
        </p:txBody>
      </p:sp>
      <p:sp>
        <p:nvSpPr>
          <p:cNvPr id="6" name="Rectangle 4">
            <a:extLst>
              <a:ext uri="{FF2B5EF4-FFF2-40B4-BE49-F238E27FC236}">
                <a16:creationId xmlns:a16="http://schemas.microsoft.com/office/drawing/2014/main" id="{CACE5C1F-D417-438F-8A76-82B805A80C77}"/>
              </a:ext>
            </a:extLst>
          </p:cNvPr>
          <p:cNvSpPr>
            <a:spLocks noChangeArrowheads="1"/>
          </p:cNvSpPr>
          <p:nvPr/>
        </p:nvSpPr>
        <p:spPr bwMode="auto">
          <a:xfrm>
            <a:off x="703506" y="3860055"/>
            <a:ext cx="9925345" cy="2264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5985" rIns="0" bIns="0" numCol="1" anchor="ctr" anchorCtr="0" compatLnSpc="1">
            <a:prstTxWarp prst="textNoShape">
              <a:avLst/>
            </a:prstTxWarp>
            <a:spAutoFit/>
          </a:bodyPr>
          <a:lstStyle/>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Level of significance: 0.05</a:t>
            </a:r>
          </a:p>
          <a:p>
            <a:pPr defTabSz="914400" eaLnBrk="0" fontAlgn="base" hangingPunct="0">
              <a:spcBef>
                <a:spcPct val="0"/>
              </a:spcBef>
              <a:spcAft>
                <a:spcPts val="600"/>
              </a:spcAft>
            </a:pPr>
            <a:endParaRPr lang="en-US" altLang="en-US" sz="1200" dirty="0">
              <a:solidFill>
                <a:srgbClr val="000000"/>
              </a:solidFill>
              <a:latin typeface="Helvetica Neue"/>
              <a:cs typeface="Courier New" panose="02070309020205020404" pitchFamily="49" charset="0"/>
            </a:endParaRPr>
          </a:p>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We have no evidence to reject the null hypothesis since p value is greater than the Level of significance.</a:t>
            </a:r>
          </a:p>
          <a:p>
            <a:pPr defTabSz="914400" eaLnBrk="0" fontAlgn="base" hangingPunct="0">
              <a:spcBef>
                <a:spcPct val="0"/>
              </a:spcBef>
              <a:spcAft>
                <a:spcPts val="600"/>
              </a:spcAft>
            </a:pPr>
            <a:endParaRPr lang="en-US" altLang="en-US" sz="1200" dirty="0">
              <a:solidFill>
                <a:srgbClr val="000000"/>
              </a:solidFill>
              <a:latin typeface="Helvetica Neue"/>
              <a:cs typeface="Courier New" panose="02070309020205020404" pitchFamily="49" charset="0"/>
            </a:endParaRPr>
          </a:p>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Therefore, we fail to reject the null hypothesis at 5% level of significance.</a:t>
            </a:r>
          </a:p>
          <a:p>
            <a:pPr defTabSz="914400" eaLnBrk="0" fontAlgn="base" hangingPunct="0">
              <a:spcBef>
                <a:spcPct val="0"/>
              </a:spcBef>
              <a:spcAft>
                <a:spcPts val="600"/>
              </a:spcAft>
            </a:pPr>
            <a:endParaRPr lang="en-US" altLang="en-US" sz="1200" dirty="0">
              <a:solidFill>
                <a:srgbClr val="000000"/>
              </a:solidFill>
              <a:latin typeface="Helvetica Neue"/>
              <a:cs typeface="Courier New" panose="02070309020205020404" pitchFamily="49" charset="0"/>
            </a:endParaRPr>
          </a:p>
          <a:p>
            <a:pPr defTabSz="914400" eaLnBrk="0" fontAlgn="base" hangingPunct="0">
              <a:spcBef>
                <a:spcPct val="0"/>
              </a:spcBef>
              <a:spcAft>
                <a:spcPts val="600"/>
              </a:spcAft>
            </a:pPr>
            <a:r>
              <a:rPr lang="en-US" altLang="en-US" sz="1200" dirty="0">
                <a:solidFill>
                  <a:srgbClr val="000000"/>
                </a:solidFill>
                <a:latin typeface="Helvetica Neue"/>
                <a:cs typeface="Courier New" panose="02070309020205020404" pitchFamily="49" charset="0"/>
              </a:rPr>
              <a:t>So, at 95% confidence level, there is sufficient evidence to prove that the BMI of women with no children, one child, and two children are same.</a:t>
            </a:r>
          </a:p>
          <a:p>
            <a:pPr defTabSz="914400" eaLnBrk="0" fontAlgn="base" hangingPunct="0">
              <a:spcBef>
                <a:spcPct val="0"/>
              </a:spcBef>
              <a:spcAft>
                <a:spcPts val="600"/>
              </a:spcAft>
            </a:pPr>
            <a:endParaRPr lang="en-US" altLang="en-US" sz="1200" dirty="0">
              <a:solidFill>
                <a:srgbClr val="000000"/>
              </a:solidFill>
              <a:latin typeface="Helvetica Neue"/>
              <a:cs typeface="Courier New" panose="02070309020205020404" pitchFamily="49" charset="0"/>
            </a:endParaRPr>
          </a:p>
        </p:txBody>
      </p:sp>
      <p:pic>
        <p:nvPicPr>
          <p:cNvPr id="8" name="Picture 7" descr="Graphical user interface, text, application&#10;&#10;Description automatically generated">
            <a:extLst>
              <a:ext uri="{FF2B5EF4-FFF2-40B4-BE49-F238E27FC236}">
                <a16:creationId xmlns:a16="http://schemas.microsoft.com/office/drawing/2014/main" id="{4F7C5408-CD38-4627-AFA6-59DE7EAEA642}"/>
              </a:ext>
            </a:extLst>
          </p:cNvPr>
          <p:cNvPicPr>
            <a:picLocks noChangeAspect="1"/>
          </p:cNvPicPr>
          <p:nvPr/>
        </p:nvPicPr>
        <p:blipFill rotWithShape="1">
          <a:blip r:embed="rId2">
            <a:extLst>
              <a:ext uri="{28A0092B-C50C-407E-A947-70E740481C1C}">
                <a14:useLocalDpi xmlns:a14="http://schemas.microsoft.com/office/drawing/2010/main" val="0"/>
              </a:ext>
            </a:extLst>
          </a:blip>
          <a:srcRect b="74794"/>
          <a:stretch/>
        </p:blipFill>
        <p:spPr>
          <a:xfrm>
            <a:off x="580727" y="3149228"/>
            <a:ext cx="8740955" cy="855243"/>
          </a:xfrm>
          <a:prstGeom prst="rect">
            <a:avLst/>
          </a:prstGeom>
        </p:spPr>
      </p:pic>
      <p:pic>
        <p:nvPicPr>
          <p:cNvPr id="5126" name="Picture 6">
            <a:extLst>
              <a:ext uri="{FF2B5EF4-FFF2-40B4-BE49-F238E27FC236}">
                <a16:creationId xmlns:a16="http://schemas.microsoft.com/office/drawing/2014/main" id="{ACF5B0C9-E7A8-40C6-944C-3926EE239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32" y="993930"/>
            <a:ext cx="3818732" cy="229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995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FD82C-C51D-4832-8822-6A6B7B281849}"/>
              </a:ext>
            </a:extLst>
          </p:cNvPr>
          <p:cNvSpPr>
            <a:spLocks noGrp="1"/>
          </p:cNvSpPr>
          <p:nvPr>
            <p:ph type="title"/>
          </p:nvPr>
        </p:nvSpPr>
        <p:spPr>
          <a:xfrm>
            <a:off x="261747" y="313055"/>
            <a:ext cx="9692640" cy="729615"/>
          </a:xfrm>
        </p:spPr>
        <p:txBody>
          <a:bodyPr>
            <a:noAutofit/>
          </a:bodyPr>
          <a:lstStyle/>
          <a:p>
            <a:r>
              <a:rPr lang="en-US" sz="4800" dirty="0"/>
              <a:t>Conclusion</a:t>
            </a:r>
            <a:endParaRPr lang="en-CA" sz="4800" dirty="0"/>
          </a:p>
        </p:txBody>
      </p:sp>
      <p:sp>
        <p:nvSpPr>
          <p:cNvPr id="3" name="Content Placeholder 2">
            <a:extLst>
              <a:ext uri="{FF2B5EF4-FFF2-40B4-BE49-F238E27FC236}">
                <a16:creationId xmlns:a16="http://schemas.microsoft.com/office/drawing/2014/main" id="{243FD514-242B-4F9E-8C9A-1EB4C11C3A0E}"/>
              </a:ext>
            </a:extLst>
          </p:cNvPr>
          <p:cNvSpPr>
            <a:spLocks noGrp="1"/>
          </p:cNvSpPr>
          <p:nvPr>
            <p:ph idx="1"/>
          </p:nvPr>
        </p:nvSpPr>
        <p:spPr>
          <a:xfrm>
            <a:off x="652653" y="1483766"/>
            <a:ext cx="10349103" cy="613569"/>
          </a:xfrm>
        </p:spPr>
        <p:txBody>
          <a:bodyPr>
            <a:normAutofit/>
          </a:bodyPr>
          <a:lstStyle/>
          <a:p>
            <a:pPr marL="0" indent="0">
              <a:buNone/>
            </a:pPr>
            <a:r>
              <a:rPr lang="en-US" sz="1200" b="1" dirty="0">
                <a:latin typeface="Helvetica Neue"/>
              </a:rPr>
              <a:t>Based on the exploratory data analysis and statistical analysis, we can conclude the following insights from the Axis Insurance data set:</a:t>
            </a:r>
            <a:endParaRPr lang="en-US" sz="1200" dirty="0">
              <a:latin typeface="Helvetica Neue"/>
            </a:endParaRPr>
          </a:p>
          <a:p>
            <a:pPr marL="0" indent="0">
              <a:buNone/>
            </a:pPr>
            <a:endParaRPr lang="en-US" sz="1200" dirty="0">
              <a:latin typeface="Helvetica Neue"/>
            </a:endParaRPr>
          </a:p>
          <a:p>
            <a:pPr marL="0" indent="0">
              <a:buNone/>
            </a:pPr>
            <a:endParaRPr lang="en-CA" sz="1200" dirty="0">
              <a:solidFill>
                <a:srgbClr val="000000"/>
              </a:solidFill>
              <a:latin typeface="Helvetica Neue"/>
            </a:endParaRPr>
          </a:p>
        </p:txBody>
      </p:sp>
      <p:sp>
        <p:nvSpPr>
          <p:cNvPr id="8" name="Content Placeholder 2">
            <a:extLst>
              <a:ext uri="{FF2B5EF4-FFF2-40B4-BE49-F238E27FC236}">
                <a16:creationId xmlns:a16="http://schemas.microsoft.com/office/drawing/2014/main" id="{1BFF3541-E13A-4341-AA24-85D25584DE55}"/>
              </a:ext>
            </a:extLst>
          </p:cNvPr>
          <p:cNvSpPr txBox="1">
            <a:spLocks/>
          </p:cNvSpPr>
          <p:nvPr/>
        </p:nvSpPr>
        <p:spPr>
          <a:xfrm>
            <a:off x="652652" y="1887524"/>
            <a:ext cx="9692639" cy="390672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1200" dirty="0">
                <a:solidFill>
                  <a:srgbClr val="000000"/>
                </a:solidFill>
                <a:latin typeface="Helvetica Neue"/>
              </a:rPr>
              <a:t>There are more male smokers than female smokers in the given dataset, and insurance charges for smokers is significantly higher than that of non-smokers. Also, charges show an increasing trend with age. Therefore, charges are dependent on age &amp; smoking-status.</a:t>
            </a:r>
          </a:p>
          <a:p>
            <a:r>
              <a:rPr lang="en-US" sz="1200" dirty="0">
                <a:solidFill>
                  <a:srgbClr val="000000"/>
                </a:solidFill>
                <a:latin typeface="Helvetica Neue"/>
              </a:rPr>
              <a:t>No significant correlation is observed for BMI with age or charges. However, it is observed that the Southeast region has the highest population, highest avg. BMI for both genders with males at a higher avg. than females, and that insurance charges for smokers is highest in this region compared to the rest.</a:t>
            </a:r>
          </a:p>
          <a:p>
            <a:r>
              <a:rPr lang="en-US" sz="1200" dirty="0">
                <a:solidFill>
                  <a:srgbClr val="000000"/>
                </a:solidFill>
                <a:latin typeface="Helvetica Neue"/>
              </a:rPr>
              <a:t>Medical claims made by the people who smoke is greater than those who don’t</a:t>
            </a:r>
          </a:p>
          <a:p>
            <a:r>
              <a:rPr lang="en-US" sz="1200" dirty="0">
                <a:solidFill>
                  <a:srgbClr val="000000"/>
                </a:solidFill>
                <a:latin typeface="Helvetica Neue"/>
              </a:rPr>
              <a:t>BMI of females is not different from that of males</a:t>
            </a:r>
          </a:p>
          <a:p>
            <a:r>
              <a:rPr lang="en-US" sz="1200" dirty="0">
                <a:solidFill>
                  <a:srgbClr val="000000"/>
                </a:solidFill>
                <a:latin typeface="Helvetica Neue"/>
              </a:rPr>
              <a:t>Proportion of smokers is not significantly different across different regions</a:t>
            </a:r>
          </a:p>
          <a:p>
            <a:r>
              <a:rPr lang="en-US" sz="1200" dirty="0">
                <a:solidFill>
                  <a:srgbClr val="000000"/>
                </a:solidFill>
                <a:latin typeface="Helvetica Neue"/>
              </a:rPr>
              <a:t>Mean BMI of women with no children, one child, and two children is the same</a:t>
            </a:r>
          </a:p>
        </p:txBody>
      </p:sp>
    </p:spTree>
    <p:extLst>
      <p:ext uri="{BB962C8B-B14F-4D97-AF65-F5344CB8AC3E}">
        <p14:creationId xmlns:p14="http://schemas.microsoft.com/office/powerpoint/2010/main" val="3472370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D6B0-C2D9-46A3-8654-6A21AC5FF163}"/>
              </a:ext>
            </a:extLst>
          </p:cNvPr>
          <p:cNvSpPr>
            <a:spLocks noGrp="1"/>
          </p:cNvSpPr>
          <p:nvPr>
            <p:ph type="title"/>
          </p:nvPr>
        </p:nvSpPr>
        <p:spPr>
          <a:xfrm>
            <a:off x="1064943" y="532257"/>
            <a:ext cx="10058400" cy="563118"/>
          </a:xfrm>
        </p:spPr>
        <p:txBody>
          <a:bodyPr>
            <a:normAutofit/>
          </a:bodyPr>
          <a:lstStyle/>
          <a:p>
            <a:r>
              <a:rPr lang="en-US" sz="2400" b="1" dirty="0"/>
              <a:t>Data Information</a:t>
            </a:r>
            <a:endParaRPr lang="en-CA" sz="2400" b="1" dirty="0"/>
          </a:p>
        </p:txBody>
      </p:sp>
      <p:sp>
        <p:nvSpPr>
          <p:cNvPr id="3" name="Content Placeholder 2">
            <a:extLst>
              <a:ext uri="{FF2B5EF4-FFF2-40B4-BE49-F238E27FC236}">
                <a16:creationId xmlns:a16="http://schemas.microsoft.com/office/drawing/2014/main" id="{211CFD36-6E9F-42DE-B2C5-FF64EF3E3190}"/>
              </a:ext>
            </a:extLst>
          </p:cNvPr>
          <p:cNvSpPr>
            <a:spLocks noGrp="1"/>
          </p:cNvSpPr>
          <p:nvPr>
            <p:ph idx="1"/>
          </p:nvPr>
        </p:nvSpPr>
        <p:spPr>
          <a:xfrm>
            <a:off x="1136523" y="1095375"/>
            <a:ext cx="10058400" cy="400050"/>
          </a:xfrm>
        </p:spPr>
        <p:txBody>
          <a:bodyPr>
            <a:normAutofit/>
          </a:bodyPr>
          <a:lstStyle/>
          <a:p>
            <a:pPr marL="0" indent="0">
              <a:buNone/>
            </a:pPr>
            <a:r>
              <a:rPr lang="en-US" sz="1400" dirty="0">
                <a:latin typeface="Helvetica Neue"/>
              </a:rPr>
              <a:t>Following are the data variables for the people insured with Axis Insurance:</a:t>
            </a:r>
            <a:endParaRPr lang="en-CA" sz="1400" dirty="0">
              <a:latin typeface="Helvetica Neue"/>
            </a:endParaRPr>
          </a:p>
        </p:txBody>
      </p:sp>
      <p:graphicFrame>
        <p:nvGraphicFramePr>
          <p:cNvPr id="4" name="Table 4">
            <a:extLst>
              <a:ext uri="{FF2B5EF4-FFF2-40B4-BE49-F238E27FC236}">
                <a16:creationId xmlns:a16="http://schemas.microsoft.com/office/drawing/2014/main" id="{F7D972CE-31AD-4D30-B67A-C33186FBB510}"/>
              </a:ext>
            </a:extLst>
          </p:cNvPr>
          <p:cNvGraphicFramePr>
            <a:graphicFrameLocks noGrp="1"/>
          </p:cNvGraphicFramePr>
          <p:nvPr>
            <p:extLst>
              <p:ext uri="{D42A27DB-BD31-4B8C-83A1-F6EECF244321}">
                <p14:modId xmlns:p14="http://schemas.microsoft.com/office/powerpoint/2010/main" val="1113707356"/>
              </p:ext>
            </p:extLst>
          </p:nvPr>
        </p:nvGraphicFramePr>
        <p:xfrm>
          <a:off x="1136522" y="1613780"/>
          <a:ext cx="4959477" cy="4794913"/>
        </p:xfrm>
        <a:graphic>
          <a:graphicData uri="http://schemas.openxmlformats.org/drawingml/2006/table">
            <a:tbl>
              <a:tblPr firstRow="1" bandRow="1">
                <a:tableStyleId>{5C22544A-7EE6-4342-B048-85BDC9FD1C3A}</a:tableStyleId>
              </a:tblPr>
              <a:tblGrid>
                <a:gridCol w="1785877">
                  <a:extLst>
                    <a:ext uri="{9D8B030D-6E8A-4147-A177-3AD203B41FA5}">
                      <a16:colId xmlns:a16="http://schemas.microsoft.com/office/drawing/2014/main" val="3651779831"/>
                    </a:ext>
                  </a:extLst>
                </a:gridCol>
                <a:gridCol w="3173600">
                  <a:extLst>
                    <a:ext uri="{9D8B030D-6E8A-4147-A177-3AD203B41FA5}">
                      <a16:colId xmlns:a16="http://schemas.microsoft.com/office/drawing/2014/main" val="105916792"/>
                    </a:ext>
                  </a:extLst>
                </a:gridCol>
              </a:tblGrid>
              <a:tr h="314353">
                <a:tc>
                  <a:txBody>
                    <a:bodyPr/>
                    <a:lstStyle/>
                    <a:p>
                      <a:pPr algn="ctr"/>
                      <a:r>
                        <a:rPr lang="en-US" sz="1400" b="1" dirty="0">
                          <a:solidFill>
                            <a:schemeClr val="tx1"/>
                          </a:solidFill>
                          <a:latin typeface="Helvetica Neue"/>
                        </a:rPr>
                        <a:t>Variable</a:t>
                      </a:r>
                      <a:endParaRPr lang="en-CA" sz="1400" b="1" dirty="0">
                        <a:solidFill>
                          <a:schemeClr val="tx1"/>
                        </a:solidFill>
                        <a:latin typeface="Helvetica Neue"/>
                      </a:endParaRPr>
                    </a:p>
                  </a:txBody>
                  <a:tcPr/>
                </a:tc>
                <a:tc>
                  <a:txBody>
                    <a:bodyPr/>
                    <a:lstStyle/>
                    <a:p>
                      <a:pPr algn="ctr"/>
                      <a:r>
                        <a:rPr lang="en-US" sz="1400" dirty="0">
                          <a:solidFill>
                            <a:schemeClr val="tx1"/>
                          </a:solidFill>
                          <a:latin typeface="Helvetica Neue"/>
                        </a:rPr>
                        <a:t>Description</a:t>
                      </a:r>
                      <a:endParaRPr lang="en-CA" sz="1400" dirty="0">
                        <a:solidFill>
                          <a:schemeClr val="tx1"/>
                        </a:solidFill>
                        <a:latin typeface="Helvetica Neue"/>
                      </a:endParaRPr>
                    </a:p>
                  </a:txBody>
                  <a:tcPr/>
                </a:tc>
                <a:extLst>
                  <a:ext uri="{0D108BD9-81ED-4DB2-BD59-A6C34878D82A}">
                    <a16:rowId xmlns:a16="http://schemas.microsoft.com/office/drawing/2014/main" val="4062407797"/>
                  </a:ext>
                </a:extLst>
              </a:tr>
              <a:tr h="405836">
                <a:tc>
                  <a:txBody>
                    <a:bodyPr/>
                    <a:lstStyle/>
                    <a:p>
                      <a:pPr algn="ctr"/>
                      <a:r>
                        <a:rPr lang="en-US" sz="1200" b="0" i="0" dirty="0">
                          <a:solidFill>
                            <a:srgbClr val="000000"/>
                          </a:solidFill>
                          <a:effectLst/>
                          <a:latin typeface="Helvetica Neue"/>
                        </a:rPr>
                        <a:t>Age </a:t>
                      </a:r>
                      <a:endParaRPr lang="en-CA" sz="1200" dirty="0">
                        <a:latin typeface="Helvetica Neue"/>
                      </a:endParaRPr>
                    </a:p>
                  </a:txBody>
                  <a:tcPr/>
                </a:tc>
                <a:tc>
                  <a:txBody>
                    <a:bodyPr/>
                    <a:lstStyle/>
                    <a:p>
                      <a:pPr algn="ctr"/>
                      <a:r>
                        <a:rPr lang="en-US" sz="1200" kern="1200" dirty="0">
                          <a:solidFill>
                            <a:schemeClr val="dk1"/>
                          </a:solidFill>
                          <a:latin typeface="Helvetica Neue"/>
                          <a:ea typeface="+mn-ea"/>
                          <a:cs typeface="+mn-cs"/>
                        </a:rPr>
                        <a:t>This is an integer indicating the age of the primary beneficiary</a:t>
                      </a:r>
                      <a:endParaRPr lang="en-CA" sz="1200" kern="1200" dirty="0">
                        <a:solidFill>
                          <a:schemeClr val="dk1"/>
                        </a:solidFill>
                        <a:latin typeface="Helvetica Neue"/>
                        <a:ea typeface="+mn-ea"/>
                        <a:cs typeface="+mn-cs"/>
                      </a:endParaRPr>
                    </a:p>
                  </a:txBody>
                  <a:tcPr/>
                </a:tc>
                <a:extLst>
                  <a:ext uri="{0D108BD9-81ED-4DB2-BD59-A6C34878D82A}">
                    <a16:rowId xmlns:a16="http://schemas.microsoft.com/office/drawing/2014/main" val="3195680781"/>
                  </a:ext>
                </a:extLst>
              </a:tr>
              <a:tr h="405836">
                <a:tc>
                  <a:txBody>
                    <a:bodyPr/>
                    <a:lstStyle/>
                    <a:p>
                      <a:pPr marL="0" algn="ctr" defTabSz="914400" rtl="0" eaLnBrk="1" latinLnBrk="0" hangingPunct="1"/>
                      <a:r>
                        <a:rPr lang="en-CA" sz="1200" b="0" i="0" kern="1200" dirty="0">
                          <a:solidFill>
                            <a:srgbClr val="000000"/>
                          </a:solidFill>
                          <a:effectLst/>
                          <a:latin typeface="Helvetica Neue"/>
                          <a:ea typeface="+mn-ea"/>
                          <a:cs typeface="+mn-cs"/>
                        </a:rPr>
                        <a:t>Sex </a:t>
                      </a:r>
                    </a:p>
                  </a:txBody>
                  <a:tcPr/>
                </a:tc>
                <a:tc>
                  <a:txBody>
                    <a:bodyPr/>
                    <a:lstStyle/>
                    <a:p>
                      <a:pPr algn="ctr"/>
                      <a:r>
                        <a:rPr lang="en-US" sz="1200" b="0" i="0" dirty="0">
                          <a:solidFill>
                            <a:srgbClr val="000000"/>
                          </a:solidFill>
                          <a:effectLst/>
                          <a:latin typeface="Helvetica Neue"/>
                        </a:rPr>
                        <a:t>This is the policy holder's gender, either male or female</a:t>
                      </a:r>
                      <a:endParaRPr lang="en-CA" sz="1200" dirty="0">
                        <a:latin typeface="Helvetica Neue"/>
                      </a:endParaRPr>
                    </a:p>
                  </a:txBody>
                  <a:tcPr/>
                </a:tc>
                <a:extLst>
                  <a:ext uri="{0D108BD9-81ED-4DB2-BD59-A6C34878D82A}">
                    <a16:rowId xmlns:a16="http://schemas.microsoft.com/office/drawing/2014/main" val="3111279561"/>
                  </a:ext>
                </a:extLst>
              </a:tr>
              <a:tr h="405836">
                <a:tc>
                  <a:txBody>
                    <a:bodyPr/>
                    <a:lstStyle/>
                    <a:p>
                      <a:pPr algn="ctr"/>
                      <a:r>
                        <a:rPr lang="en-US" sz="1200" b="0" i="0" dirty="0">
                          <a:solidFill>
                            <a:srgbClr val="000000"/>
                          </a:solidFill>
                          <a:effectLst/>
                          <a:latin typeface="Helvetica Neue"/>
                        </a:rPr>
                        <a:t>BMI</a:t>
                      </a:r>
                      <a:endParaRPr lang="en-CA" sz="1200" dirty="0">
                        <a:latin typeface="Helvetica Neue"/>
                      </a:endParaRPr>
                    </a:p>
                  </a:txBody>
                  <a:tcPr/>
                </a:tc>
                <a:tc>
                  <a:txBody>
                    <a:bodyPr/>
                    <a:lstStyle/>
                    <a:p>
                      <a:pPr algn="ctr">
                        <a:buFont typeface="Arial" panose="020B0604020202020204" pitchFamily="34" charset="0"/>
                        <a:buNone/>
                      </a:pPr>
                      <a:r>
                        <a:rPr lang="en-US" sz="1200" b="0" i="0" dirty="0">
                          <a:solidFill>
                            <a:srgbClr val="000000"/>
                          </a:solidFill>
                          <a:effectLst/>
                          <a:latin typeface="Helvetica Neue"/>
                        </a:rPr>
                        <a:t>This is the body mass index (BMI), which provides a sense of how over or under-weight a person is relative to their height. BMI is equal to weight (in kilograms) divided by height (in meters) squared. An ideal BMI is within the range of 18.5 to 24.9.</a:t>
                      </a:r>
                    </a:p>
                  </a:txBody>
                  <a:tcPr/>
                </a:tc>
                <a:extLst>
                  <a:ext uri="{0D108BD9-81ED-4DB2-BD59-A6C34878D82A}">
                    <a16:rowId xmlns:a16="http://schemas.microsoft.com/office/drawing/2014/main" val="620728450"/>
                  </a:ext>
                </a:extLst>
              </a:tr>
              <a:tr h="405836">
                <a:tc>
                  <a:txBody>
                    <a:bodyPr/>
                    <a:lstStyle/>
                    <a:p>
                      <a:pPr algn="ctr"/>
                      <a:r>
                        <a:rPr lang="en-US" sz="1200" b="0" i="0" dirty="0">
                          <a:solidFill>
                            <a:srgbClr val="000000"/>
                          </a:solidFill>
                          <a:effectLst/>
                          <a:latin typeface="Helvetica Neue"/>
                        </a:rPr>
                        <a:t>Children</a:t>
                      </a:r>
                      <a:endParaRPr lang="en-CA" sz="1200" dirty="0">
                        <a:latin typeface="Helvetica Neue"/>
                      </a:endParaRPr>
                    </a:p>
                  </a:txBody>
                  <a:tcPr/>
                </a:tc>
                <a:tc>
                  <a:txBody>
                    <a:bodyPr/>
                    <a:lstStyle/>
                    <a:p>
                      <a:pPr algn="ctr"/>
                      <a:r>
                        <a:rPr lang="en-US" sz="1200" b="0" i="0" dirty="0">
                          <a:solidFill>
                            <a:srgbClr val="000000"/>
                          </a:solidFill>
                          <a:effectLst/>
                          <a:latin typeface="Helvetica Neue"/>
                        </a:rPr>
                        <a:t>This is an integer indicating the number of children/dependents covered by the insurance plan</a:t>
                      </a:r>
                      <a:endParaRPr lang="en-CA" sz="1200" dirty="0">
                        <a:latin typeface="Helvetica Neue"/>
                      </a:endParaRPr>
                    </a:p>
                  </a:txBody>
                  <a:tcPr/>
                </a:tc>
                <a:extLst>
                  <a:ext uri="{0D108BD9-81ED-4DB2-BD59-A6C34878D82A}">
                    <a16:rowId xmlns:a16="http://schemas.microsoft.com/office/drawing/2014/main" val="3194435483"/>
                  </a:ext>
                </a:extLst>
              </a:tr>
              <a:tr h="405836">
                <a:tc>
                  <a:txBody>
                    <a:bodyPr/>
                    <a:lstStyle/>
                    <a:p>
                      <a:pPr algn="ctr"/>
                      <a:r>
                        <a:rPr lang="en-US" sz="1200" b="0" i="0" dirty="0">
                          <a:solidFill>
                            <a:srgbClr val="000000"/>
                          </a:solidFill>
                          <a:effectLst/>
                          <a:latin typeface="Helvetica Neue"/>
                        </a:rPr>
                        <a:t>Smoker</a:t>
                      </a:r>
                      <a:endParaRPr lang="en-CA" sz="1200" dirty="0">
                        <a:latin typeface="Helvetica Neue"/>
                      </a:endParaRPr>
                    </a:p>
                  </a:txBody>
                  <a:tcPr/>
                </a:tc>
                <a:tc>
                  <a:txBody>
                    <a:bodyPr/>
                    <a:lstStyle/>
                    <a:p>
                      <a:pPr algn="ctr"/>
                      <a:r>
                        <a:rPr lang="en-US" sz="1200" b="0" i="0" dirty="0">
                          <a:solidFill>
                            <a:srgbClr val="000000"/>
                          </a:solidFill>
                          <a:effectLst/>
                          <a:latin typeface="Helvetica Neue"/>
                        </a:rPr>
                        <a:t>This is yes or no depending on whether the insured regularly smokes tobacco</a:t>
                      </a:r>
                      <a:endParaRPr lang="en-CA" sz="1200" dirty="0">
                        <a:latin typeface="Helvetica Neue"/>
                      </a:endParaRPr>
                    </a:p>
                  </a:txBody>
                  <a:tcPr/>
                </a:tc>
                <a:extLst>
                  <a:ext uri="{0D108BD9-81ED-4DB2-BD59-A6C34878D82A}">
                    <a16:rowId xmlns:a16="http://schemas.microsoft.com/office/drawing/2014/main" val="1347264834"/>
                  </a:ext>
                </a:extLst>
              </a:tr>
              <a:tr h="405836">
                <a:tc>
                  <a:txBody>
                    <a:bodyPr/>
                    <a:lstStyle/>
                    <a:p>
                      <a:pPr algn="ctr"/>
                      <a:r>
                        <a:rPr lang="en-US" sz="1200" b="0" i="0" dirty="0">
                          <a:solidFill>
                            <a:srgbClr val="000000"/>
                          </a:solidFill>
                          <a:effectLst/>
                          <a:latin typeface="Helvetica Neue"/>
                        </a:rPr>
                        <a:t>Region</a:t>
                      </a:r>
                      <a:endParaRPr lang="en-CA" sz="1200" dirty="0">
                        <a:latin typeface="Helvetica Neue"/>
                      </a:endParaRPr>
                    </a:p>
                  </a:txBody>
                  <a:tcPr/>
                </a:tc>
                <a:tc>
                  <a:txBody>
                    <a:bodyPr/>
                    <a:lstStyle/>
                    <a:p>
                      <a:pPr algn="ctr"/>
                      <a:r>
                        <a:rPr lang="en-US" sz="1200" b="0" i="0" dirty="0">
                          <a:solidFill>
                            <a:srgbClr val="000000"/>
                          </a:solidFill>
                          <a:effectLst/>
                          <a:latin typeface="Helvetica Neue"/>
                        </a:rPr>
                        <a:t>This is the beneficiary's place of residence in the U.S., divided into four geographic regions - northeast, southeast, southwest, or northwest</a:t>
                      </a:r>
                      <a:endParaRPr lang="en-CA" sz="1200" dirty="0">
                        <a:latin typeface="Helvetica Neue"/>
                      </a:endParaRPr>
                    </a:p>
                  </a:txBody>
                  <a:tcPr/>
                </a:tc>
                <a:extLst>
                  <a:ext uri="{0D108BD9-81ED-4DB2-BD59-A6C34878D82A}">
                    <a16:rowId xmlns:a16="http://schemas.microsoft.com/office/drawing/2014/main" val="4188550439"/>
                  </a:ext>
                </a:extLst>
              </a:tr>
              <a:tr h="405836">
                <a:tc>
                  <a:txBody>
                    <a:bodyPr/>
                    <a:lstStyle/>
                    <a:p>
                      <a:pPr algn="ctr"/>
                      <a:r>
                        <a:rPr lang="en-US" sz="1200" b="0" i="0" dirty="0">
                          <a:solidFill>
                            <a:srgbClr val="000000"/>
                          </a:solidFill>
                          <a:effectLst/>
                          <a:latin typeface="Helvetica Neue"/>
                        </a:rPr>
                        <a:t>Charges</a:t>
                      </a:r>
                      <a:endParaRPr lang="en-CA" sz="1200" dirty="0">
                        <a:latin typeface="Helvetica Neue"/>
                      </a:endParaRPr>
                    </a:p>
                  </a:txBody>
                  <a:tcPr/>
                </a:tc>
                <a:tc>
                  <a:txBody>
                    <a:bodyPr/>
                    <a:lstStyle/>
                    <a:p>
                      <a:pPr algn="ctr"/>
                      <a:r>
                        <a:rPr lang="en-US" sz="1200" b="0" i="0" dirty="0">
                          <a:solidFill>
                            <a:srgbClr val="000000"/>
                          </a:solidFill>
                          <a:effectLst/>
                          <a:latin typeface="Helvetica Neue"/>
                        </a:rPr>
                        <a:t>Individual medical costs billed to health insurance</a:t>
                      </a:r>
                      <a:endParaRPr lang="en-CA" sz="1200" dirty="0">
                        <a:latin typeface="Helvetica Neue"/>
                      </a:endParaRPr>
                    </a:p>
                  </a:txBody>
                  <a:tcPr/>
                </a:tc>
                <a:extLst>
                  <a:ext uri="{0D108BD9-81ED-4DB2-BD59-A6C34878D82A}">
                    <a16:rowId xmlns:a16="http://schemas.microsoft.com/office/drawing/2014/main" val="3787531159"/>
                  </a:ext>
                </a:extLst>
              </a:tr>
            </a:tbl>
          </a:graphicData>
        </a:graphic>
      </p:graphicFrame>
      <p:graphicFrame>
        <p:nvGraphicFramePr>
          <p:cNvPr id="5" name="Table 5">
            <a:extLst>
              <a:ext uri="{FF2B5EF4-FFF2-40B4-BE49-F238E27FC236}">
                <a16:creationId xmlns:a16="http://schemas.microsoft.com/office/drawing/2014/main" id="{2FB4E893-AC18-4A5E-98C7-B2ECB1DC8E28}"/>
              </a:ext>
            </a:extLst>
          </p:cNvPr>
          <p:cNvGraphicFramePr>
            <a:graphicFrameLocks noGrp="1"/>
          </p:cNvGraphicFramePr>
          <p:nvPr>
            <p:extLst>
              <p:ext uri="{D42A27DB-BD31-4B8C-83A1-F6EECF244321}">
                <p14:modId xmlns:p14="http://schemas.microsoft.com/office/powerpoint/2010/main" val="1729969847"/>
              </p:ext>
            </p:extLst>
          </p:nvPr>
        </p:nvGraphicFramePr>
        <p:xfrm>
          <a:off x="6280669" y="1613780"/>
          <a:ext cx="4321176" cy="741680"/>
        </p:xfrm>
        <a:graphic>
          <a:graphicData uri="http://schemas.openxmlformats.org/drawingml/2006/table">
            <a:tbl>
              <a:tblPr firstRow="1" bandRow="1">
                <a:tableStyleId>{5C22544A-7EE6-4342-B048-85BDC9FD1C3A}</a:tableStyleId>
              </a:tblPr>
              <a:tblGrid>
                <a:gridCol w="1987550">
                  <a:extLst>
                    <a:ext uri="{9D8B030D-6E8A-4147-A177-3AD203B41FA5}">
                      <a16:colId xmlns:a16="http://schemas.microsoft.com/office/drawing/2014/main" val="3052335161"/>
                    </a:ext>
                  </a:extLst>
                </a:gridCol>
                <a:gridCol w="2333626">
                  <a:extLst>
                    <a:ext uri="{9D8B030D-6E8A-4147-A177-3AD203B41FA5}">
                      <a16:colId xmlns:a16="http://schemas.microsoft.com/office/drawing/2014/main" val="2272205808"/>
                    </a:ext>
                  </a:extLst>
                </a:gridCol>
              </a:tblGrid>
              <a:tr h="370840">
                <a:tc>
                  <a:txBody>
                    <a:bodyPr/>
                    <a:lstStyle/>
                    <a:p>
                      <a:pPr algn="ctr"/>
                      <a:r>
                        <a:rPr lang="en-US" sz="1400" dirty="0">
                          <a:solidFill>
                            <a:schemeClr val="tx1"/>
                          </a:solidFill>
                          <a:latin typeface="Helvetica Neue"/>
                        </a:rPr>
                        <a:t>Observations</a:t>
                      </a:r>
                      <a:endParaRPr lang="en-CA" sz="1400" dirty="0">
                        <a:solidFill>
                          <a:schemeClr val="tx1"/>
                        </a:solidFill>
                        <a:latin typeface="Helvetica Neue"/>
                      </a:endParaRPr>
                    </a:p>
                  </a:txBody>
                  <a:tcPr/>
                </a:tc>
                <a:tc>
                  <a:txBody>
                    <a:bodyPr/>
                    <a:lstStyle/>
                    <a:p>
                      <a:pPr algn="ctr"/>
                      <a:r>
                        <a:rPr lang="en-US" sz="1400" dirty="0">
                          <a:solidFill>
                            <a:schemeClr val="tx1"/>
                          </a:solidFill>
                          <a:latin typeface="Helvetica Neue"/>
                        </a:rPr>
                        <a:t>Variables</a:t>
                      </a:r>
                      <a:endParaRPr lang="en-CA" sz="1400" dirty="0">
                        <a:solidFill>
                          <a:schemeClr val="tx1"/>
                        </a:solidFill>
                        <a:latin typeface="Helvetica Neue"/>
                      </a:endParaRPr>
                    </a:p>
                  </a:txBody>
                  <a:tcPr/>
                </a:tc>
                <a:extLst>
                  <a:ext uri="{0D108BD9-81ED-4DB2-BD59-A6C34878D82A}">
                    <a16:rowId xmlns:a16="http://schemas.microsoft.com/office/drawing/2014/main" val="2277238237"/>
                  </a:ext>
                </a:extLst>
              </a:tr>
              <a:tr h="370840">
                <a:tc>
                  <a:txBody>
                    <a:bodyPr/>
                    <a:lstStyle/>
                    <a:p>
                      <a:pPr algn="ctr"/>
                      <a:r>
                        <a:rPr lang="en-US" sz="1200" dirty="0">
                          <a:latin typeface="Helvetica Neue"/>
                        </a:rPr>
                        <a:t>1338</a:t>
                      </a:r>
                      <a:endParaRPr lang="en-CA" sz="1200" dirty="0">
                        <a:latin typeface="Helvetica Neue"/>
                      </a:endParaRPr>
                    </a:p>
                  </a:txBody>
                  <a:tcPr/>
                </a:tc>
                <a:tc>
                  <a:txBody>
                    <a:bodyPr/>
                    <a:lstStyle/>
                    <a:p>
                      <a:pPr algn="ctr"/>
                      <a:r>
                        <a:rPr lang="en-US" sz="1400" dirty="0">
                          <a:latin typeface="Helvetica Neue"/>
                        </a:rPr>
                        <a:t>7</a:t>
                      </a:r>
                      <a:endParaRPr lang="en-CA" sz="1400" dirty="0">
                        <a:latin typeface="Helvetica Neue"/>
                      </a:endParaRPr>
                    </a:p>
                  </a:txBody>
                  <a:tcPr/>
                </a:tc>
                <a:extLst>
                  <a:ext uri="{0D108BD9-81ED-4DB2-BD59-A6C34878D82A}">
                    <a16:rowId xmlns:a16="http://schemas.microsoft.com/office/drawing/2014/main" val="3593903488"/>
                  </a:ext>
                </a:extLst>
              </a:tr>
            </a:tbl>
          </a:graphicData>
        </a:graphic>
      </p:graphicFrame>
    </p:spTree>
    <p:extLst>
      <p:ext uri="{BB962C8B-B14F-4D97-AF65-F5344CB8AC3E}">
        <p14:creationId xmlns:p14="http://schemas.microsoft.com/office/powerpoint/2010/main" val="1386141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0048-0AAB-408F-9FA5-94E32774A264}"/>
              </a:ext>
            </a:extLst>
          </p:cNvPr>
          <p:cNvSpPr>
            <a:spLocks noGrp="1"/>
          </p:cNvSpPr>
          <p:nvPr>
            <p:ph type="title"/>
          </p:nvPr>
        </p:nvSpPr>
        <p:spPr>
          <a:xfrm>
            <a:off x="328422" y="320222"/>
            <a:ext cx="9692640" cy="453390"/>
          </a:xfrm>
        </p:spPr>
        <p:txBody>
          <a:bodyPr>
            <a:normAutofit/>
          </a:bodyPr>
          <a:lstStyle/>
          <a:p>
            <a:r>
              <a:rPr lang="en-US" sz="2400" b="1" dirty="0"/>
              <a:t>Exploratory Data Analysis </a:t>
            </a:r>
            <a:endParaRPr lang="en-CA" sz="2400" b="1" dirty="0"/>
          </a:p>
        </p:txBody>
      </p:sp>
      <p:sp>
        <p:nvSpPr>
          <p:cNvPr id="3" name="Content Placeholder 2">
            <a:extLst>
              <a:ext uri="{FF2B5EF4-FFF2-40B4-BE49-F238E27FC236}">
                <a16:creationId xmlns:a16="http://schemas.microsoft.com/office/drawing/2014/main" id="{6B42F33F-E53D-4EA3-8F91-35E1378B1BE3}"/>
              </a:ext>
            </a:extLst>
          </p:cNvPr>
          <p:cNvSpPr>
            <a:spLocks noGrp="1"/>
          </p:cNvSpPr>
          <p:nvPr>
            <p:ph idx="1"/>
          </p:nvPr>
        </p:nvSpPr>
        <p:spPr>
          <a:xfrm>
            <a:off x="1045657" y="4059079"/>
            <a:ext cx="4247796" cy="2291795"/>
          </a:xfrm>
        </p:spPr>
        <p:txBody>
          <a:bodyPr>
            <a:normAutofit/>
          </a:bodyPr>
          <a:lstStyle/>
          <a:p>
            <a:pPr marL="0" indent="0">
              <a:buNone/>
            </a:pPr>
            <a:r>
              <a:rPr lang="en-CA" sz="1200" dirty="0">
                <a:latin typeface="Helvetica Neue"/>
              </a:rPr>
              <a:t>Observations:</a:t>
            </a:r>
          </a:p>
          <a:p>
            <a:pPr algn="l">
              <a:buFont typeface="Arial" panose="020B0604020202020204" pitchFamily="34" charset="0"/>
              <a:buChar char="•"/>
            </a:pPr>
            <a:r>
              <a:rPr lang="en-US" sz="1200" b="0" i="0" dirty="0">
                <a:solidFill>
                  <a:srgbClr val="000000"/>
                </a:solidFill>
                <a:effectLst/>
                <a:latin typeface="Helvetica Neue"/>
              </a:rPr>
              <a:t>Distribution of age variable is not skewed to any particular side.</a:t>
            </a:r>
          </a:p>
          <a:p>
            <a:pPr algn="l">
              <a:buFont typeface="Arial" panose="020B0604020202020204" pitchFamily="34" charset="0"/>
              <a:buChar char="•"/>
            </a:pPr>
            <a:r>
              <a:rPr lang="en-US" sz="1200" b="0" i="0" dirty="0">
                <a:solidFill>
                  <a:srgbClr val="000000"/>
                </a:solidFill>
                <a:effectLst/>
                <a:latin typeface="Helvetica Neue"/>
              </a:rPr>
              <a:t>No outliers in Age variable.</a:t>
            </a:r>
          </a:p>
          <a:p>
            <a:pPr algn="l">
              <a:buFont typeface="Arial" panose="020B0604020202020204" pitchFamily="34" charset="0"/>
              <a:buChar char="•"/>
            </a:pPr>
            <a:r>
              <a:rPr lang="en-US" sz="1200" b="0" i="0" dirty="0">
                <a:solidFill>
                  <a:srgbClr val="000000"/>
                </a:solidFill>
                <a:effectLst/>
                <a:latin typeface="Helvetica Neue"/>
              </a:rPr>
              <a:t>Majority of people are in the 18 to 22 age group.</a:t>
            </a:r>
            <a:endParaRPr lang="en-CA" sz="1200" b="1" dirty="0"/>
          </a:p>
        </p:txBody>
      </p:sp>
      <p:sp>
        <p:nvSpPr>
          <p:cNvPr id="4" name="TextBox 3">
            <a:extLst>
              <a:ext uri="{FF2B5EF4-FFF2-40B4-BE49-F238E27FC236}">
                <a16:creationId xmlns:a16="http://schemas.microsoft.com/office/drawing/2014/main" id="{C3A361EF-334D-4B44-ADAB-F9DD59EC9B6C}"/>
              </a:ext>
            </a:extLst>
          </p:cNvPr>
          <p:cNvSpPr txBox="1"/>
          <p:nvPr/>
        </p:nvSpPr>
        <p:spPr>
          <a:xfrm>
            <a:off x="7775822" y="1050000"/>
            <a:ext cx="800100" cy="369332"/>
          </a:xfrm>
          <a:prstGeom prst="rect">
            <a:avLst/>
          </a:prstGeom>
          <a:noFill/>
        </p:spPr>
        <p:txBody>
          <a:bodyPr wrap="square" rtlCol="0">
            <a:spAutoFit/>
          </a:bodyPr>
          <a:lstStyle/>
          <a:p>
            <a:pPr algn="ctr"/>
            <a:r>
              <a:rPr lang="en-US" b="1" dirty="0">
                <a:solidFill>
                  <a:schemeClr val="accent3">
                    <a:lumMod val="75000"/>
                  </a:schemeClr>
                </a:solidFill>
              </a:rPr>
              <a:t>BMI</a:t>
            </a:r>
            <a:endParaRPr lang="en-CA" b="1" dirty="0">
              <a:solidFill>
                <a:schemeClr val="accent3">
                  <a:lumMod val="75000"/>
                </a:schemeClr>
              </a:solidFill>
            </a:endParaRPr>
          </a:p>
        </p:txBody>
      </p:sp>
      <p:pic>
        <p:nvPicPr>
          <p:cNvPr id="6" name="Picture 5" descr="Chart, histogram, box and whisker chart&#10;&#10;Description automatically generated">
            <a:extLst>
              <a:ext uri="{FF2B5EF4-FFF2-40B4-BE49-F238E27FC236}">
                <a16:creationId xmlns:a16="http://schemas.microsoft.com/office/drawing/2014/main" id="{E1244384-ED44-44B4-BC1E-45E64A75B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566" y="1527786"/>
            <a:ext cx="4468401" cy="2531293"/>
          </a:xfrm>
          <a:prstGeom prst="rect">
            <a:avLst/>
          </a:prstGeom>
        </p:spPr>
      </p:pic>
      <p:pic>
        <p:nvPicPr>
          <p:cNvPr id="8" name="Picture 7">
            <a:extLst>
              <a:ext uri="{FF2B5EF4-FFF2-40B4-BE49-F238E27FC236}">
                <a16:creationId xmlns:a16="http://schemas.microsoft.com/office/drawing/2014/main" id="{17B347CE-7F75-4140-89D6-7D24662CB0EE}"/>
              </a:ext>
            </a:extLst>
          </p:cNvPr>
          <p:cNvPicPr>
            <a:picLocks noChangeAspect="1"/>
          </p:cNvPicPr>
          <p:nvPr/>
        </p:nvPicPr>
        <p:blipFill>
          <a:blip r:embed="rId3"/>
          <a:stretch>
            <a:fillRect/>
          </a:stretch>
        </p:blipFill>
        <p:spPr>
          <a:xfrm>
            <a:off x="6096000" y="1527786"/>
            <a:ext cx="4468401" cy="2348889"/>
          </a:xfrm>
          <a:prstGeom prst="rect">
            <a:avLst/>
          </a:prstGeom>
        </p:spPr>
      </p:pic>
      <p:sp>
        <p:nvSpPr>
          <p:cNvPr id="11" name="TextBox 10">
            <a:extLst>
              <a:ext uri="{FF2B5EF4-FFF2-40B4-BE49-F238E27FC236}">
                <a16:creationId xmlns:a16="http://schemas.microsoft.com/office/drawing/2014/main" id="{BAF7F697-DD78-4399-AE09-3FEA355AB6E8}"/>
              </a:ext>
            </a:extLst>
          </p:cNvPr>
          <p:cNvSpPr txBox="1"/>
          <p:nvPr/>
        </p:nvSpPr>
        <p:spPr>
          <a:xfrm>
            <a:off x="2578580" y="1050000"/>
            <a:ext cx="800100" cy="369332"/>
          </a:xfrm>
          <a:prstGeom prst="rect">
            <a:avLst/>
          </a:prstGeom>
          <a:noFill/>
        </p:spPr>
        <p:txBody>
          <a:bodyPr wrap="square" rtlCol="0">
            <a:spAutoFit/>
          </a:bodyPr>
          <a:lstStyle/>
          <a:p>
            <a:pPr algn="ctr"/>
            <a:r>
              <a:rPr lang="en-US" b="1" dirty="0">
                <a:solidFill>
                  <a:schemeClr val="accent3">
                    <a:lumMod val="75000"/>
                  </a:schemeClr>
                </a:solidFill>
              </a:rPr>
              <a:t>Age</a:t>
            </a:r>
            <a:endParaRPr lang="en-CA" b="1" dirty="0">
              <a:solidFill>
                <a:schemeClr val="accent3">
                  <a:lumMod val="75000"/>
                </a:schemeClr>
              </a:solidFill>
            </a:endParaRPr>
          </a:p>
        </p:txBody>
      </p:sp>
      <p:sp>
        <p:nvSpPr>
          <p:cNvPr id="13" name="TextBox 12">
            <a:extLst>
              <a:ext uri="{FF2B5EF4-FFF2-40B4-BE49-F238E27FC236}">
                <a16:creationId xmlns:a16="http://schemas.microsoft.com/office/drawing/2014/main" id="{1BB5FB35-BE0A-499C-8594-AEC850EF8C1D}"/>
              </a:ext>
            </a:extLst>
          </p:cNvPr>
          <p:cNvSpPr txBox="1"/>
          <p:nvPr/>
        </p:nvSpPr>
        <p:spPr>
          <a:xfrm>
            <a:off x="6311009" y="4059079"/>
            <a:ext cx="4759833" cy="1087477"/>
          </a:xfrm>
          <a:prstGeom prst="rect">
            <a:avLst/>
          </a:prstGeom>
          <a:noFill/>
        </p:spPr>
        <p:txBody>
          <a:bodyPr wrap="square">
            <a:spAutoFit/>
          </a:bodyPr>
          <a:lstStyle/>
          <a:p>
            <a:pPr marL="0" indent="0" defTabSz="914400">
              <a:lnSpc>
                <a:spcPct val="95000"/>
              </a:lnSpc>
              <a:spcBef>
                <a:spcPts val="1400"/>
              </a:spcBef>
              <a:spcAft>
                <a:spcPts val="200"/>
              </a:spcAft>
              <a:buClr>
                <a:schemeClr val="accent1"/>
              </a:buClr>
              <a:buSzPct val="80000"/>
              <a:buFont typeface="Arial" pitchFamily="34" charset="0"/>
              <a:buNone/>
            </a:pPr>
            <a:r>
              <a:rPr lang="en-CA" sz="1200" spc="10" dirty="0">
                <a:latin typeface="Helvetica Neue"/>
              </a:rPr>
              <a:t>Observations:</a:t>
            </a:r>
          </a:p>
          <a:p>
            <a:pPr marL="171450" indent="-171450" defTabSz="914400">
              <a:lnSpc>
                <a:spcPct val="95000"/>
              </a:lnSpc>
              <a:spcBef>
                <a:spcPts val="1400"/>
              </a:spcBef>
              <a:spcAft>
                <a:spcPts val="200"/>
              </a:spcAft>
              <a:buClr>
                <a:schemeClr val="accent1"/>
              </a:buClr>
              <a:buSzPct val="80000"/>
              <a:buFont typeface="Arial" panose="020B0604020202020204" pitchFamily="34" charset="0"/>
              <a:buChar char="•"/>
            </a:pPr>
            <a:r>
              <a:rPr lang="en-US" sz="1200" spc="10" dirty="0">
                <a:solidFill>
                  <a:srgbClr val="000000"/>
                </a:solidFill>
                <a:latin typeface="Helvetica Neue"/>
              </a:rPr>
              <a:t>There are some outliers in BMI variable.</a:t>
            </a:r>
          </a:p>
          <a:p>
            <a:pPr marL="182880" indent="-182880" defTabSz="914400">
              <a:lnSpc>
                <a:spcPct val="95000"/>
              </a:lnSpc>
              <a:spcBef>
                <a:spcPts val="1400"/>
              </a:spcBef>
              <a:spcAft>
                <a:spcPts val="200"/>
              </a:spcAft>
              <a:buClr>
                <a:schemeClr val="accent1"/>
              </a:buClr>
              <a:buSzPct val="80000"/>
              <a:buFont typeface="Arial" panose="020B0604020202020204" pitchFamily="34" charset="0"/>
              <a:buChar char="•"/>
            </a:pPr>
            <a:r>
              <a:rPr lang="en-US" sz="1200" spc="10" dirty="0">
                <a:solidFill>
                  <a:srgbClr val="000000"/>
                </a:solidFill>
                <a:latin typeface="Helvetica Neue"/>
              </a:rPr>
              <a:t> Distribution of BMI variable is normal</a:t>
            </a:r>
            <a:r>
              <a:rPr lang="en-US" sz="1400" spc="10" dirty="0"/>
              <a:t>.</a:t>
            </a:r>
            <a:endParaRPr lang="en-CA" sz="1400" spc="10" dirty="0"/>
          </a:p>
        </p:txBody>
      </p:sp>
    </p:spTree>
    <p:extLst>
      <p:ext uri="{BB962C8B-B14F-4D97-AF65-F5344CB8AC3E}">
        <p14:creationId xmlns:p14="http://schemas.microsoft.com/office/powerpoint/2010/main" val="3017303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87EE-83EC-45EB-8D7A-CA2B02876FC4}"/>
              </a:ext>
            </a:extLst>
          </p:cNvPr>
          <p:cNvSpPr>
            <a:spLocks noGrp="1"/>
          </p:cNvSpPr>
          <p:nvPr>
            <p:ph type="title"/>
          </p:nvPr>
        </p:nvSpPr>
        <p:spPr>
          <a:xfrm>
            <a:off x="423672" y="321132"/>
            <a:ext cx="9692640" cy="465750"/>
          </a:xfrm>
        </p:spPr>
        <p:txBody>
          <a:bodyPr>
            <a:normAutofit/>
          </a:bodyPr>
          <a:lstStyle/>
          <a:p>
            <a:r>
              <a:rPr lang="en-US" sz="2400" b="1" dirty="0"/>
              <a:t>Exploratory Data Analysis</a:t>
            </a:r>
            <a:endParaRPr lang="en-CA" sz="2400" dirty="0"/>
          </a:p>
        </p:txBody>
      </p:sp>
      <p:sp>
        <p:nvSpPr>
          <p:cNvPr id="4" name="TextBox 3">
            <a:extLst>
              <a:ext uri="{FF2B5EF4-FFF2-40B4-BE49-F238E27FC236}">
                <a16:creationId xmlns:a16="http://schemas.microsoft.com/office/drawing/2014/main" id="{613F32F1-7F67-43AD-B6D1-6AE0F4D45922}"/>
              </a:ext>
            </a:extLst>
          </p:cNvPr>
          <p:cNvSpPr txBox="1"/>
          <p:nvPr/>
        </p:nvSpPr>
        <p:spPr>
          <a:xfrm>
            <a:off x="1706544" y="1058978"/>
            <a:ext cx="2038350" cy="369332"/>
          </a:xfrm>
          <a:prstGeom prst="rect">
            <a:avLst/>
          </a:prstGeom>
          <a:noFill/>
        </p:spPr>
        <p:txBody>
          <a:bodyPr wrap="square" rtlCol="0">
            <a:spAutoFit/>
          </a:bodyPr>
          <a:lstStyle/>
          <a:p>
            <a:pPr algn="ctr"/>
            <a:r>
              <a:rPr lang="en-US" b="1" dirty="0">
                <a:solidFill>
                  <a:schemeClr val="accent3">
                    <a:lumMod val="75000"/>
                  </a:schemeClr>
                </a:solidFill>
              </a:rPr>
              <a:t>Children</a:t>
            </a:r>
            <a:endParaRPr lang="en-CA" b="1" dirty="0">
              <a:solidFill>
                <a:schemeClr val="accent3">
                  <a:lumMod val="75000"/>
                </a:schemeClr>
              </a:solidFill>
            </a:endParaRPr>
          </a:p>
        </p:txBody>
      </p:sp>
      <p:sp>
        <p:nvSpPr>
          <p:cNvPr id="9" name="TextBox 8">
            <a:extLst>
              <a:ext uri="{FF2B5EF4-FFF2-40B4-BE49-F238E27FC236}">
                <a16:creationId xmlns:a16="http://schemas.microsoft.com/office/drawing/2014/main" id="{3BBAA83F-4167-4181-86B3-EAEA5A0C3523}"/>
              </a:ext>
            </a:extLst>
          </p:cNvPr>
          <p:cNvSpPr txBox="1"/>
          <p:nvPr/>
        </p:nvSpPr>
        <p:spPr>
          <a:xfrm>
            <a:off x="7418428" y="1058978"/>
            <a:ext cx="1311277" cy="369332"/>
          </a:xfrm>
          <a:prstGeom prst="rect">
            <a:avLst/>
          </a:prstGeom>
          <a:noFill/>
        </p:spPr>
        <p:txBody>
          <a:bodyPr wrap="square" rtlCol="0">
            <a:spAutoFit/>
          </a:bodyPr>
          <a:lstStyle/>
          <a:p>
            <a:r>
              <a:rPr lang="en-US" b="1" dirty="0">
                <a:solidFill>
                  <a:schemeClr val="accent3">
                    <a:lumMod val="75000"/>
                  </a:schemeClr>
                </a:solidFill>
              </a:rPr>
              <a:t>Charges</a:t>
            </a:r>
            <a:endParaRPr lang="en-CA" b="1" dirty="0">
              <a:solidFill>
                <a:schemeClr val="accent3">
                  <a:lumMod val="75000"/>
                </a:schemeClr>
              </a:solidFill>
            </a:endParaRPr>
          </a:p>
        </p:txBody>
      </p:sp>
      <p:sp>
        <p:nvSpPr>
          <p:cNvPr id="11" name="TextBox 10">
            <a:extLst>
              <a:ext uri="{FF2B5EF4-FFF2-40B4-BE49-F238E27FC236}">
                <a16:creationId xmlns:a16="http://schemas.microsoft.com/office/drawing/2014/main" id="{11147D15-E3CF-4940-A2C0-82D44D1EDD88}"/>
              </a:ext>
            </a:extLst>
          </p:cNvPr>
          <p:cNvSpPr txBox="1"/>
          <p:nvPr/>
        </p:nvSpPr>
        <p:spPr>
          <a:xfrm>
            <a:off x="1291905" y="4598693"/>
            <a:ext cx="3256634" cy="1200329"/>
          </a:xfrm>
          <a:prstGeom prst="rect">
            <a:avLst/>
          </a:prstGeom>
          <a:noFill/>
        </p:spPr>
        <p:txBody>
          <a:bodyPr wrap="square">
            <a:spAutoFit/>
          </a:bodyPr>
          <a:lstStyle/>
          <a:p>
            <a:pPr algn="l"/>
            <a:r>
              <a:rPr lang="en-US" sz="1200" dirty="0">
                <a:solidFill>
                  <a:srgbClr val="000000"/>
                </a:solidFill>
                <a:latin typeface="Helvetica Neue"/>
              </a:rPr>
              <a:t>Observations:</a:t>
            </a:r>
          </a:p>
          <a:p>
            <a:pPr algn="l"/>
            <a:endParaRPr lang="en-US" sz="1200" dirty="0">
              <a:solidFill>
                <a:srgbClr val="000000"/>
              </a:solidFill>
              <a:latin typeface="Helvetica Neue"/>
            </a:endParaRPr>
          </a:p>
          <a:p>
            <a:pPr marL="285750" indent="-285750" algn="l">
              <a:buFont typeface="Arial" panose="020B0604020202020204" pitchFamily="34" charset="0"/>
              <a:buChar char="•"/>
            </a:pPr>
            <a:r>
              <a:rPr lang="en-US" sz="1200" dirty="0">
                <a:solidFill>
                  <a:srgbClr val="000000"/>
                </a:solidFill>
                <a:latin typeface="Helvetica Neue"/>
              </a:rPr>
              <a:t>Distribution of Children variable is rightly skewed.</a:t>
            </a:r>
          </a:p>
          <a:p>
            <a:pPr algn="l"/>
            <a:endParaRPr lang="en-US" sz="1200" dirty="0">
              <a:solidFill>
                <a:srgbClr val="000000"/>
              </a:solidFill>
              <a:latin typeface="Helvetica Neue"/>
            </a:endParaRPr>
          </a:p>
          <a:p>
            <a:pPr marL="285750" indent="-285750" algn="l">
              <a:buFont typeface="Arial" panose="020B0604020202020204" pitchFamily="34" charset="0"/>
              <a:buChar char="•"/>
            </a:pPr>
            <a:r>
              <a:rPr lang="en-US" sz="1200" dirty="0">
                <a:solidFill>
                  <a:srgbClr val="000000"/>
                </a:solidFill>
                <a:latin typeface="Helvetica Neue"/>
              </a:rPr>
              <a:t>Majority of people have no children.</a:t>
            </a:r>
            <a:endParaRPr lang="en-US" sz="1200" i="0" dirty="0">
              <a:solidFill>
                <a:srgbClr val="000000"/>
              </a:solidFill>
              <a:effectLst/>
              <a:latin typeface="Helvetica Neue"/>
            </a:endParaRPr>
          </a:p>
        </p:txBody>
      </p:sp>
      <p:sp>
        <p:nvSpPr>
          <p:cNvPr id="12" name="TextBox 11">
            <a:extLst>
              <a:ext uri="{FF2B5EF4-FFF2-40B4-BE49-F238E27FC236}">
                <a16:creationId xmlns:a16="http://schemas.microsoft.com/office/drawing/2014/main" id="{476CFBF6-E5EE-4EE3-8504-F8F7367BDD17}"/>
              </a:ext>
            </a:extLst>
          </p:cNvPr>
          <p:cNvSpPr txBox="1"/>
          <p:nvPr/>
        </p:nvSpPr>
        <p:spPr>
          <a:xfrm>
            <a:off x="6922010" y="4592410"/>
            <a:ext cx="3679312" cy="1754326"/>
          </a:xfrm>
          <a:prstGeom prst="rect">
            <a:avLst/>
          </a:prstGeom>
          <a:noFill/>
        </p:spPr>
        <p:txBody>
          <a:bodyPr wrap="square">
            <a:spAutoFit/>
          </a:bodyPr>
          <a:lstStyle/>
          <a:p>
            <a:pPr algn="l"/>
            <a:r>
              <a:rPr lang="en-US" sz="1200" b="0" i="0" dirty="0">
                <a:solidFill>
                  <a:srgbClr val="000000"/>
                </a:solidFill>
                <a:effectLst/>
                <a:latin typeface="Helvetica Neue"/>
              </a:rPr>
              <a:t>Observations:</a:t>
            </a:r>
          </a:p>
          <a:p>
            <a:pPr algn="l"/>
            <a:endParaRPr lang="en-US" sz="1200" b="0" i="0" dirty="0">
              <a:solidFill>
                <a:srgbClr val="000000"/>
              </a:solidFill>
              <a:effectLst/>
              <a:latin typeface="Helvetica Neue"/>
            </a:endParaRPr>
          </a:p>
          <a:p>
            <a:pPr algn="l">
              <a:buFont typeface="Arial" panose="020B0604020202020204" pitchFamily="34" charset="0"/>
              <a:buChar char="•"/>
            </a:pPr>
            <a:r>
              <a:rPr lang="en-US" sz="1200" b="0" i="0" dirty="0">
                <a:solidFill>
                  <a:srgbClr val="000000"/>
                </a:solidFill>
                <a:effectLst/>
                <a:latin typeface="Helvetica Neue"/>
              </a:rPr>
              <a:t> There are many outliers in Charges variable</a:t>
            </a:r>
          </a:p>
          <a:p>
            <a:pPr algn="l">
              <a:buFont typeface="Arial" panose="020B0604020202020204" pitchFamily="34" charset="0"/>
              <a:buChar char="•"/>
            </a:pPr>
            <a:endParaRPr lang="en-US" sz="1200" b="0" i="0" dirty="0">
              <a:solidFill>
                <a:srgbClr val="000000"/>
              </a:solidFill>
              <a:effectLst/>
              <a:latin typeface="Helvetica Neue"/>
            </a:endParaRPr>
          </a:p>
          <a:p>
            <a:pPr algn="l">
              <a:buFont typeface="Arial" panose="020B0604020202020204" pitchFamily="34" charset="0"/>
              <a:buChar char="•"/>
            </a:pPr>
            <a:r>
              <a:rPr lang="en-US" sz="1200" b="0" i="0" dirty="0">
                <a:solidFill>
                  <a:srgbClr val="000000"/>
                </a:solidFill>
                <a:effectLst/>
                <a:latin typeface="Helvetica Neue"/>
              </a:rPr>
              <a:t> Distribution of Charges variable is rightly skewed</a:t>
            </a:r>
          </a:p>
          <a:p>
            <a:pPr algn="l">
              <a:buFont typeface="Arial" panose="020B0604020202020204" pitchFamily="34" charset="0"/>
              <a:buChar char="•"/>
            </a:pPr>
            <a:endParaRPr lang="en-US" sz="1200" b="0" i="0" dirty="0">
              <a:solidFill>
                <a:srgbClr val="000000"/>
              </a:solidFill>
              <a:effectLst/>
              <a:latin typeface="Helvetica Neue"/>
            </a:endParaRPr>
          </a:p>
          <a:p>
            <a:pPr algn="l">
              <a:buFont typeface="Arial" panose="020B0604020202020204" pitchFamily="34" charset="0"/>
              <a:buChar char="•"/>
            </a:pPr>
            <a:r>
              <a:rPr lang="en-US" sz="1200" b="0" i="0" dirty="0">
                <a:solidFill>
                  <a:srgbClr val="000000"/>
                </a:solidFill>
                <a:effectLst/>
                <a:latin typeface="Helvetica Neue"/>
              </a:rPr>
              <a:t> Median is bit closer to 25th percentile</a:t>
            </a:r>
          </a:p>
          <a:p>
            <a:pPr algn="l">
              <a:buFont typeface="Arial" panose="020B0604020202020204" pitchFamily="34" charset="0"/>
              <a:buChar char="•"/>
            </a:pPr>
            <a:endParaRPr lang="en-US" sz="1200" b="0" i="0" dirty="0">
              <a:solidFill>
                <a:srgbClr val="000000"/>
              </a:solidFill>
              <a:effectLst/>
              <a:latin typeface="Helvetica Neue"/>
            </a:endParaRPr>
          </a:p>
          <a:p>
            <a:pPr algn="l">
              <a:buFont typeface="Arial" panose="020B0604020202020204" pitchFamily="34" charset="0"/>
              <a:buChar char="•"/>
            </a:pPr>
            <a:r>
              <a:rPr lang="en-US" sz="1200" b="0" i="0" dirty="0">
                <a:solidFill>
                  <a:srgbClr val="000000"/>
                </a:solidFill>
                <a:effectLst/>
                <a:latin typeface="Helvetica Neue"/>
              </a:rPr>
              <a:t> Most of the charges are below 13000</a:t>
            </a:r>
          </a:p>
        </p:txBody>
      </p:sp>
      <p:pic>
        <p:nvPicPr>
          <p:cNvPr id="6" name="Content Placeholder 5" descr="Chart, histogram&#10;&#10;Description automatically generated">
            <a:extLst>
              <a:ext uri="{FF2B5EF4-FFF2-40B4-BE49-F238E27FC236}">
                <a16:creationId xmlns:a16="http://schemas.microsoft.com/office/drawing/2014/main" id="{3FD09311-90A8-46E2-8707-EB5949B010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558" y="1860489"/>
            <a:ext cx="4505323" cy="2606724"/>
          </a:xfrm>
        </p:spPr>
      </p:pic>
      <p:pic>
        <p:nvPicPr>
          <p:cNvPr id="8" name="Picture 7" descr="Chart, histogram&#10;&#10;Description automatically generated">
            <a:extLst>
              <a:ext uri="{FF2B5EF4-FFF2-40B4-BE49-F238E27FC236}">
                <a16:creationId xmlns:a16="http://schemas.microsoft.com/office/drawing/2014/main" id="{165C588F-CF6B-4FA1-A502-77460DBA87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858110"/>
            <a:ext cx="4416767" cy="2606724"/>
          </a:xfrm>
          <a:prstGeom prst="rect">
            <a:avLst/>
          </a:prstGeom>
        </p:spPr>
      </p:pic>
    </p:spTree>
    <p:extLst>
      <p:ext uri="{BB962C8B-B14F-4D97-AF65-F5344CB8AC3E}">
        <p14:creationId xmlns:p14="http://schemas.microsoft.com/office/powerpoint/2010/main" val="4214797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87EE-83EC-45EB-8D7A-CA2B02876FC4}"/>
              </a:ext>
            </a:extLst>
          </p:cNvPr>
          <p:cNvSpPr>
            <a:spLocks noGrp="1"/>
          </p:cNvSpPr>
          <p:nvPr>
            <p:ph type="title"/>
          </p:nvPr>
        </p:nvSpPr>
        <p:spPr>
          <a:xfrm>
            <a:off x="230724" y="131424"/>
            <a:ext cx="8911687" cy="528415"/>
          </a:xfrm>
        </p:spPr>
        <p:txBody>
          <a:bodyPr>
            <a:normAutofit/>
          </a:bodyPr>
          <a:lstStyle/>
          <a:p>
            <a:r>
              <a:rPr lang="en-US" sz="2400" b="1" dirty="0"/>
              <a:t>Exploratory Data Analysis </a:t>
            </a:r>
            <a:endParaRPr lang="en-CA" sz="2400" dirty="0"/>
          </a:p>
        </p:txBody>
      </p:sp>
      <p:sp>
        <p:nvSpPr>
          <p:cNvPr id="4" name="TextBox 3">
            <a:extLst>
              <a:ext uri="{FF2B5EF4-FFF2-40B4-BE49-F238E27FC236}">
                <a16:creationId xmlns:a16="http://schemas.microsoft.com/office/drawing/2014/main" id="{613F32F1-7F67-43AD-B6D1-6AE0F4D45922}"/>
              </a:ext>
            </a:extLst>
          </p:cNvPr>
          <p:cNvSpPr txBox="1"/>
          <p:nvPr/>
        </p:nvSpPr>
        <p:spPr>
          <a:xfrm>
            <a:off x="957612" y="1128125"/>
            <a:ext cx="2038350" cy="369332"/>
          </a:xfrm>
          <a:prstGeom prst="rect">
            <a:avLst/>
          </a:prstGeom>
          <a:noFill/>
        </p:spPr>
        <p:txBody>
          <a:bodyPr wrap="square" rtlCol="0">
            <a:spAutoFit/>
          </a:bodyPr>
          <a:lstStyle/>
          <a:p>
            <a:pPr algn="ctr"/>
            <a:r>
              <a:rPr lang="en-US" b="1" dirty="0">
                <a:solidFill>
                  <a:schemeClr val="accent3">
                    <a:lumMod val="75000"/>
                  </a:schemeClr>
                </a:solidFill>
              </a:rPr>
              <a:t>Sex</a:t>
            </a:r>
            <a:endParaRPr lang="en-CA" b="1" dirty="0">
              <a:solidFill>
                <a:schemeClr val="accent3">
                  <a:lumMod val="75000"/>
                </a:schemeClr>
              </a:solidFill>
            </a:endParaRPr>
          </a:p>
        </p:txBody>
      </p:sp>
      <p:sp>
        <p:nvSpPr>
          <p:cNvPr id="9" name="TextBox 8">
            <a:extLst>
              <a:ext uri="{FF2B5EF4-FFF2-40B4-BE49-F238E27FC236}">
                <a16:creationId xmlns:a16="http://schemas.microsoft.com/office/drawing/2014/main" id="{3BBAA83F-4167-4181-86B3-EAEA5A0C3523}"/>
              </a:ext>
            </a:extLst>
          </p:cNvPr>
          <p:cNvSpPr txBox="1"/>
          <p:nvPr/>
        </p:nvSpPr>
        <p:spPr>
          <a:xfrm>
            <a:off x="4686568" y="1088908"/>
            <a:ext cx="2038350" cy="369332"/>
          </a:xfrm>
          <a:prstGeom prst="rect">
            <a:avLst/>
          </a:prstGeom>
          <a:noFill/>
        </p:spPr>
        <p:txBody>
          <a:bodyPr wrap="square" rtlCol="0">
            <a:spAutoFit/>
          </a:bodyPr>
          <a:lstStyle/>
          <a:p>
            <a:pPr algn="ctr"/>
            <a:r>
              <a:rPr lang="en-US" b="1" dirty="0">
                <a:solidFill>
                  <a:schemeClr val="accent3">
                    <a:lumMod val="75000"/>
                  </a:schemeClr>
                </a:solidFill>
              </a:rPr>
              <a:t>Smoker</a:t>
            </a:r>
            <a:endParaRPr lang="en-CA" b="1" dirty="0">
              <a:solidFill>
                <a:schemeClr val="accent3">
                  <a:lumMod val="75000"/>
                </a:schemeClr>
              </a:solidFill>
            </a:endParaRPr>
          </a:p>
        </p:txBody>
      </p:sp>
      <p:sp>
        <p:nvSpPr>
          <p:cNvPr id="11" name="TextBox 10">
            <a:extLst>
              <a:ext uri="{FF2B5EF4-FFF2-40B4-BE49-F238E27FC236}">
                <a16:creationId xmlns:a16="http://schemas.microsoft.com/office/drawing/2014/main" id="{11147D15-E3CF-4940-A2C0-82D44D1EDD88}"/>
              </a:ext>
            </a:extLst>
          </p:cNvPr>
          <p:cNvSpPr txBox="1"/>
          <p:nvPr/>
        </p:nvSpPr>
        <p:spPr>
          <a:xfrm>
            <a:off x="533215" y="4146390"/>
            <a:ext cx="3076762" cy="830997"/>
          </a:xfrm>
          <a:prstGeom prst="rect">
            <a:avLst/>
          </a:prstGeom>
          <a:noFill/>
        </p:spPr>
        <p:txBody>
          <a:bodyPr wrap="square">
            <a:spAutoFit/>
          </a:bodyPr>
          <a:lstStyle>
            <a:defPPr>
              <a:defRPr lang="en-US"/>
            </a:defPPr>
            <a:lvl1pPr>
              <a:defRPr sz="1200">
                <a:solidFill>
                  <a:srgbClr val="000000"/>
                </a:solidFill>
                <a:latin typeface="Helvetica Neue"/>
              </a:defRPr>
            </a:lvl1pPr>
          </a:lstStyle>
          <a:p>
            <a:r>
              <a:rPr lang="en-US" dirty="0"/>
              <a:t>Observations:</a:t>
            </a:r>
          </a:p>
          <a:p>
            <a:endParaRPr lang="en-US" dirty="0"/>
          </a:p>
          <a:p>
            <a:pPr marL="171450" indent="-171450">
              <a:buFont typeface="Arial" panose="020B0604020202020204" pitchFamily="34" charset="0"/>
              <a:buChar char="•"/>
            </a:pPr>
            <a:r>
              <a:rPr lang="en-US" dirty="0"/>
              <a:t>Male population is slightly higher than female</a:t>
            </a:r>
          </a:p>
        </p:txBody>
      </p:sp>
      <p:sp>
        <p:nvSpPr>
          <p:cNvPr id="12" name="TextBox 11">
            <a:extLst>
              <a:ext uri="{FF2B5EF4-FFF2-40B4-BE49-F238E27FC236}">
                <a16:creationId xmlns:a16="http://schemas.microsoft.com/office/drawing/2014/main" id="{476CFBF6-E5EE-4EE3-8504-F8F7367BDD17}"/>
              </a:ext>
            </a:extLst>
          </p:cNvPr>
          <p:cNvSpPr txBox="1"/>
          <p:nvPr/>
        </p:nvSpPr>
        <p:spPr>
          <a:xfrm>
            <a:off x="4221268" y="4142452"/>
            <a:ext cx="3150392" cy="1015663"/>
          </a:xfrm>
          <a:prstGeom prst="rect">
            <a:avLst/>
          </a:prstGeom>
          <a:noFill/>
        </p:spPr>
        <p:txBody>
          <a:bodyPr wrap="square">
            <a:spAutoFit/>
          </a:bodyPr>
          <a:lstStyle/>
          <a:p>
            <a:pPr algn="l"/>
            <a:r>
              <a:rPr lang="en-US" sz="1200" b="0" i="0" dirty="0">
                <a:solidFill>
                  <a:srgbClr val="000000"/>
                </a:solidFill>
                <a:effectLst/>
                <a:latin typeface="Helvetica Neue"/>
              </a:rPr>
              <a:t>Observations:</a:t>
            </a:r>
          </a:p>
          <a:p>
            <a:pPr algn="l"/>
            <a:endParaRPr lang="en-US" sz="1200" b="0" i="0" dirty="0">
              <a:solidFill>
                <a:srgbClr val="000000"/>
              </a:solidFill>
              <a:effectLst/>
              <a:latin typeface="Helvetica Neue"/>
            </a:endParaRPr>
          </a:p>
          <a:p>
            <a:pPr algn="l">
              <a:buFont typeface="Arial" panose="020B0604020202020204" pitchFamily="34" charset="0"/>
              <a:buChar char="•"/>
            </a:pPr>
            <a:r>
              <a:rPr lang="en-US" sz="1200" b="0" i="0" dirty="0">
                <a:solidFill>
                  <a:srgbClr val="000000"/>
                </a:solidFill>
                <a:effectLst/>
                <a:latin typeface="Helvetica Neue"/>
              </a:rPr>
              <a:t> Non-smokers are higher in number than the smokers</a:t>
            </a:r>
          </a:p>
          <a:p>
            <a:pPr algn="l"/>
            <a:endParaRPr lang="en-US" sz="1200" b="0" i="0" dirty="0">
              <a:solidFill>
                <a:srgbClr val="000000"/>
              </a:solidFill>
              <a:effectLst/>
              <a:latin typeface="Helvetica Neue"/>
            </a:endParaRPr>
          </a:p>
        </p:txBody>
      </p:sp>
      <p:sp>
        <p:nvSpPr>
          <p:cNvPr id="22" name="TextBox 21">
            <a:extLst>
              <a:ext uri="{FF2B5EF4-FFF2-40B4-BE49-F238E27FC236}">
                <a16:creationId xmlns:a16="http://schemas.microsoft.com/office/drawing/2014/main" id="{F6776458-003E-49F3-92D1-E405B576F16D}"/>
              </a:ext>
            </a:extLst>
          </p:cNvPr>
          <p:cNvSpPr txBox="1"/>
          <p:nvPr/>
        </p:nvSpPr>
        <p:spPr>
          <a:xfrm>
            <a:off x="8415524" y="1088908"/>
            <a:ext cx="2038350" cy="369332"/>
          </a:xfrm>
          <a:prstGeom prst="rect">
            <a:avLst/>
          </a:prstGeom>
          <a:noFill/>
        </p:spPr>
        <p:txBody>
          <a:bodyPr wrap="square" rtlCol="0">
            <a:spAutoFit/>
          </a:bodyPr>
          <a:lstStyle/>
          <a:p>
            <a:pPr algn="ctr"/>
            <a:r>
              <a:rPr lang="en-US" b="1" dirty="0">
                <a:solidFill>
                  <a:schemeClr val="accent3">
                    <a:lumMod val="75000"/>
                  </a:schemeClr>
                </a:solidFill>
              </a:rPr>
              <a:t>Region</a:t>
            </a:r>
            <a:endParaRPr lang="en-CA" b="1" dirty="0">
              <a:solidFill>
                <a:schemeClr val="accent3">
                  <a:lumMod val="75000"/>
                </a:schemeClr>
              </a:solidFill>
            </a:endParaRPr>
          </a:p>
        </p:txBody>
      </p:sp>
      <p:sp>
        <p:nvSpPr>
          <p:cNvPr id="26" name="TextBox 25">
            <a:extLst>
              <a:ext uri="{FF2B5EF4-FFF2-40B4-BE49-F238E27FC236}">
                <a16:creationId xmlns:a16="http://schemas.microsoft.com/office/drawing/2014/main" id="{6BF086E9-06A2-4046-AAE6-32BFD76DDF19}"/>
              </a:ext>
            </a:extLst>
          </p:cNvPr>
          <p:cNvSpPr txBox="1"/>
          <p:nvPr/>
        </p:nvSpPr>
        <p:spPr>
          <a:xfrm>
            <a:off x="7970733" y="4163037"/>
            <a:ext cx="3054685" cy="1015663"/>
          </a:xfrm>
          <a:prstGeom prst="rect">
            <a:avLst/>
          </a:prstGeom>
          <a:noFill/>
        </p:spPr>
        <p:txBody>
          <a:bodyPr wrap="square">
            <a:spAutoFit/>
          </a:bodyPr>
          <a:lstStyle/>
          <a:p>
            <a:pPr algn="l"/>
            <a:r>
              <a:rPr lang="en-US" sz="1200" b="0" i="0" dirty="0">
                <a:solidFill>
                  <a:srgbClr val="000000"/>
                </a:solidFill>
                <a:effectLst/>
                <a:latin typeface="Helvetica Neue"/>
              </a:rPr>
              <a:t>Observations:</a:t>
            </a:r>
          </a:p>
          <a:p>
            <a:pPr algn="l"/>
            <a:endParaRPr lang="en-US" sz="1200" b="0" i="0" dirty="0">
              <a:solidFill>
                <a:srgbClr val="000000"/>
              </a:solidFill>
              <a:effectLst/>
              <a:latin typeface="Helvetica Neue"/>
            </a:endParaRPr>
          </a:p>
          <a:p>
            <a:pPr marL="171450" indent="-171450" algn="l">
              <a:buFont typeface="Arial" panose="020B0604020202020204" pitchFamily="34" charset="0"/>
              <a:buChar char="•"/>
            </a:pPr>
            <a:r>
              <a:rPr lang="en-US" sz="1200" b="0" i="0" dirty="0">
                <a:solidFill>
                  <a:srgbClr val="000000"/>
                </a:solidFill>
                <a:effectLst/>
                <a:latin typeface="Helvetica Neue"/>
              </a:rPr>
              <a:t>Among the </a:t>
            </a:r>
            <a:r>
              <a:rPr lang="en-US" sz="1200" dirty="0">
                <a:solidFill>
                  <a:srgbClr val="000000"/>
                </a:solidFill>
                <a:latin typeface="Helvetica Neue"/>
              </a:rPr>
              <a:t>4</a:t>
            </a:r>
            <a:r>
              <a:rPr lang="en-US" sz="1200" b="0" i="0" dirty="0">
                <a:solidFill>
                  <a:srgbClr val="000000"/>
                </a:solidFill>
                <a:effectLst/>
                <a:latin typeface="Helvetica Neue"/>
              </a:rPr>
              <a:t> regions, Southeast region has slightly higher population than other 3 regions</a:t>
            </a:r>
            <a:endParaRPr lang="en-US" sz="1600" b="0" i="0" dirty="0">
              <a:solidFill>
                <a:srgbClr val="000000"/>
              </a:solidFill>
              <a:effectLst/>
              <a:latin typeface="Helvetica Neue"/>
            </a:endParaRPr>
          </a:p>
        </p:txBody>
      </p:sp>
      <p:pic>
        <p:nvPicPr>
          <p:cNvPr id="1026" name="Picture 2">
            <a:extLst>
              <a:ext uri="{FF2B5EF4-FFF2-40B4-BE49-F238E27FC236}">
                <a16:creationId xmlns:a16="http://schemas.microsoft.com/office/drawing/2014/main" id="{2CA2AFA1-2A33-43BF-B1F7-9DF96DA4D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0" y="1600569"/>
            <a:ext cx="3579686" cy="2505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69CC4FE-BBA9-4FBF-A7B9-2D6EBB0B26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8365" y="1610094"/>
            <a:ext cx="3579686" cy="23634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09099AE-9B9E-4E82-8886-CDC8C20DC0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0" y="1569348"/>
            <a:ext cx="3470273"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22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87EE-83EC-45EB-8D7A-CA2B02876FC4}"/>
              </a:ext>
            </a:extLst>
          </p:cNvPr>
          <p:cNvSpPr>
            <a:spLocks noGrp="1"/>
          </p:cNvSpPr>
          <p:nvPr>
            <p:ph type="title"/>
          </p:nvPr>
        </p:nvSpPr>
        <p:spPr>
          <a:xfrm>
            <a:off x="128612" y="192811"/>
            <a:ext cx="9999393" cy="528415"/>
          </a:xfrm>
        </p:spPr>
        <p:txBody>
          <a:bodyPr>
            <a:noAutofit/>
          </a:bodyPr>
          <a:lstStyle/>
          <a:p>
            <a:r>
              <a:rPr lang="en-US" sz="2400" b="1" dirty="0"/>
              <a:t>Exploratory Data Analysis – Correlation Matrix</a:t>
            </a:r>
            <a:endParaRPr lang="en-CA" sz="2400" dirty="0"/>
          </a:p>
        </p:txBody>
      </p:sp>
      <p:sp>
        <p:nvSpPr>
          <p:cNvPr id="3" name="Content Placeholder 2">
            <a:extLst>
              <a:ext uri="{FF2B5EF4-FFF2-40B4-BE49-F238E27FC236}">
                <a16:creationId xmlns:a16="http://schemas.microsoft.com/office/drawing/2014/main" id="{26BF3EA0-ED6A-4812-842A-D73EBAB9959C}"/>
              </a:ext>
            </a:extLst>
          </p:cNvPr>
          <p:cNvSpPr>
            <a:spLocks noGrp="1"/>
          </p:cNvSpPr>
          <p:nvPr>
            <p:ph idx="1"/>
          </p:nvPr>
        </p:nvSpPr>
        <p:spPr>
          <a:xfrm>
            <a:off x="5758124" y="4219661"/>
            <a:ext cx="5079358" cy="2445527"/>
          </a:xfrm>
        </p:spPr>
        <p:txBody>
          <a:bodyPr>
            <a:noAutofit/>
          </a:bodyPr>
          <a:lstStyle/>
          <a:p>
            <a:pPr marL="0" indent="0" algn="l">
              <a:buNone/>
            </a:pPr>
            <a:r>
              <a:rPr lang="en-US" sz="1200" b="0" i="0" dirty="0">
                <a:solidFill>
                  <a:srgbClr val="000000"/>
                </a:solidFill>
                <a:effectLst/>
                <a:latin typeface="Helvetica Neue"/>
              </a:rPr>
              <a:t>Observations:</a:t>
            </a:r>
          </a:p>
          <a:p>
            <a:r>
              <a:rPr lang="en-US" sz="1200" b="0" i="0" dirty="0">
                <a:solidFill>
                  <a:srgbClr val="000000"/>
                </a:solidFill>
                <a:effectLst/>
                <a:latin typeface="Helvetica Neue"/>
              </a:rPr>
              <a:t>Age has correlation with charges; older people are billing more medical costs to the health insurance.</a:t>
            </a:r>
          </a:p>
          <a:p>
            <a:pPr algn="l">
              <a:buFont typeface="Arial" panose="020B0604020202020204" pitchFamily="34" charset="0"/>
              <a:buChar char="•"/>
            </a:pPr>
            <a:r>
              <a:rPr lang="en-US" sz="1200" b="0" i="0" dirty="0">
                <a:solidFill>
                  <a:srgbClr val="000000"/>
                </a:solidFill>
                <a:effectLst/>
                <a:latin typeface="Helvetica Neue"/>
              </a:rPr>
              <a:t>BMI and charges also have some positive correlation. Higher BMI people are also billing medical costs to the health insurance.</a:t>
            </a:r>
          </a:p>
          <a:p>
            <a:pPr algn="l">
              <a:buFont typeface="Arial" panose="020B0604020202020204" pitchFamily="34" charset="0"/>
              <a:buChar char="•"/>
            </a:pPr>
            <a:r>
              <a:rPr lang="en-US" sz="1200" b="0" i="0" dirty="0">
                <a:solidFill>
                  <a:srgbClr val="000000"/>
                </a:solidFill>
                <a:effectLst/>
                <a:latin typeface="Helvetica Neue"/>
              </a:rPr>
              <a:t>Age and BMI also have some correlation that needs to be investigated further.</a:t>
            </a:r>
          </a:p>
          <a:p>
            <a:pPr algn="l">
              <a:buFont typeface="Arial" panose="020B0604020202020204" pitchFamily="34" charset="0"/>
              <a:buChar char="•"/>
            </a:pPr>
            <a:r>
              <a:rPr lang="en-US" sz="1200" b="0" i="0" dirty="0">
                <a:solidFill>
                  <a:srgbClr val="000000"/>
                </a:solidFill>
                <a:effectLst/>
                <a:latin typeface="Helvetica Neue"/>
              </a:rPr>
              <a:t>People </a:t>
            </a:r>
            <a:r>
              <a:rPr lang="en-US" sz="1200" dirty="0">
                <a:solidFill>
                  <a:srgbClr val="000000"/>
                </a:solidFill>
                <a:latin typeface="Helvetica Neue"/>
              </a:rPr>
              <a:t>with</a:t>
            </a:r>
            <a:r>
              <a:rPr lang="en-US" sz="1200" b="0" i="0" dirty="0">
                <a:solidFill>
                  <a:srgbClr val="000000"/>
                </a:solidFill>
                <a:effectLst/>
                <a:latin typeface="Helvetica Neue"/>
              </a:rPr>
              <a:t> </a:t>
            </a:r>
            <a:r>
              <a:rPr lang="en-US" sz="1200" dirty="0">
                <a:solidFill>
                  <a:srgbClr val="000000"/>
                </a:solidFill>
                <a:latin typeface="Helvetica Neue"/>
              </a:rPr>
              <a:t>any number of </a:t>
            </a:r>
            <a:r>
              <a:rPr lang="en-US" sz="1200" b="0" i="0" dirty="0">
                <a:solidFill>
                  <a:srgbClr val="000000"/>
                </a:solidFill>
                <a:effectLst/>
                <a:latin typeface="Helvetica Neue"/>
              </a:rPr>
              <a:t>children has almost no correlation with any other variables.</a:t>
            </a:r>
          </a:p>
          <a:p>
            <a:endParaRPr lang="en-CA" sz="1200" dirty="0"/>
          </a:p>
        </p:txBody>
      </p:sp>
      <p:pic>
        <p:nvPicPr>
          <p:cNvPr id="2050" name="Picture 2">
            <a:extLst>
              <a:ext uri="{FF2B5EF4-FFF2-40B4-BE49-F238E27FC236}">
                <a16:creationId xmlns:a16="http://schemas.microsoft.com/office/drawing/2014/main" id="{3093A008-6F5B-475E-8F66-E268ED793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1" y="841050"/>
            <a:ext cx="4976789" cy="5902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50623CC-043E-4B71-859C-104F51939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566" y="841050"/>
            <a:ext cx="5324475" cy="301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868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87EE-83EC-45EB-8D7A-CA2B02876FC4}"/>
              </a:ext>
            </a:extLst>
          </p:cNvPr>
          <p:cNvSpPr>
            <a:spLocks noGrp="1"/>
          </p:cNvSpPr>
          <p:nvPr>
            <p:ph type="title"/>
          </p:nvPr>
        </p:nvSpPr>
        <p:spPr>
          <a:xfrm>
            <a:off x="411700" y="251815"/>
            <a:ext cx="9999393" cy="528415"/>
          </a:xfrm>
        </p:spPr>
        <p:txBody>
          <a:bodyPr>
            <a:noAutofit/>
          </a:bodyPr>
          <a:lstStyle/>
          <a:p>
            <a:r>
              <a:rPr lang="en-US" sz="2400" b="1" dirty="0"/>
              <a:t>Exploratory Data Analysis </a:t>
            </a:r>
            <a:endParaRPr lang="en-CA" sz="2400" dirty="0"/>
          </a:p>
        </p:txBody>
      </p:sp>
      <p:sp>
        <p:nvSpPr>
          <p:cNvPr id="3" name="Content Placeholder 2">
            <a:extLst>
              <a:ext uri="{FF2B5EF4-FFF2-40B4-BE49-F238E27FC236}">
                <a16:creationId xmlns:a16="http://schemas.microsoft.com/office/drawing/2014/main" id="{26BF3EA0-ED6A-4812-842A-D73EBAB9959C}"/>
              </a:ext>
            </a:extLst>
          </p:cNvPr>
          <p:cNvSpPr>
            <a:spLocks noGrp="1"/>
          </p:cNvSpPr>
          <p:nvPr>
            <p:ph idx="1"/>
          </p:nvPr>
        </p:nvSpPr>
        <p:spPr>
          <a:xfrm>
            <a:off x="411700" y="4387272"/>
            <a:ext cx="3038475" cy="1178635"/>
          </a:xfrm>
        </p:spPr>
        <p:txBody>
          <a:bodyPr>
            <a:normAutofit/>
          </a:bodyPr>
          <a:lstStyle/>
          <a:p>
            <a:pPr marL="0" indent="0" algn="l">
              <a:buNone/>
            </a:pPr>
            <a:r>
              <a:rPr lang="en-US" sz="1200" i="0" dirty="0">
                <a:solidFill>
                  <a:srgbClr val="000000"/>
                </a:solidFill>
                <a:effectLst/>
                <a:latin typeface="Helvetica Neue"/>
              </a:rPr>
              <a:t>Observations:</a:t>
            </a:r>
          </a:p>
          <a:p>
            <a:pPr algn="l">
              <a:buFont typeface="Arial" panose="020B0604020202020204" pitchFamily="34" charset="0"/>
              <a:buChar char="•"/>
            </a:pPr>
            <a:r>
              <a:rPr lang="en-US" sz="1200" dirty="0">
                <a:solidFill>
                  <a:srgbClr val="000000"/>
                </a:solidFill>
                <a:latin typeface="Helvetica Neue"/>
              </a:rPr>
              <a:t>Average BMI of males is slightly higher than females.</a:t>
            </a:r>
          </a:p>
        </p:txBody>
      </p:sp>
      <p:sp>
        <p:nvSpPr>
          <p:cNvPr id="4" name="TextBox 3">
            <a:extLst>
              <a:ext uri="{FF2B5EF4-FFF2-40B4-BE49-F238E27FC236}">
                <a16:creationId xmlns:a16="http://schemas.microsoft.com/office/drawing/2014/main" id="{D0BFE754-616A-40C7-BF5E-E63D89466568}"/>
              </a:ext>
            </a:extLst>
          </p:cNvPr>
          <p:cNvSpPr txBox="1"/>
          <p:nvPr/>
        </p:nvSpPr>
        <p:spPr>
          <a:xfrm>
            <a:off x="125835" y="1001360"/>
            <a:ext cx="3569865" cy="369332"/>
          </a:xfrm>
          <a:prstGeom prst="rect">
            <a:avLst/>
          </a:prstGeom>
          <a:noFill/>
        </p:spPr>
        <p:txBody>
          <a:bodyPr wrap="square" rtlCol="0">
            <a:spAutoFit/>
          </a:bodyPr>
          <a:lstStyle/>
          <a:p>
            <a:pPr algn="ctr"/>
            <a:r>
              <a:rPr lang="en-US" sz="1800" b="1" dirty="0">
                <a:solidFill>
                  <a:schemeClr val="accent3">
                    <a:lumMod val="75000"/>
                  </a:schemeClr>
                </a:solidFill>
              </a:rPr>
              <a:t> BMI V</a:t>
            </a:r>
            <a:r>
              <a:rPr lang="en-US" b="1" dirty="0">
                <a:solidFill>
                  <a:schemeClr val="accent3">
                    <a:lumMod val="75000"/>
                  </a:schemeClr>
                </a:solidFill>
              </a:rPr>
              <a:t>s. Sex</a:t>
            </a:r>
            <a:endParaRPr lang="en-CA" dirty="0">
              <a:solidFill>
                <a:schemeClr val="accent3">
                  <a:lumMod val="75000"/>
                </a:schemeClr>
              </a:solidFill>
            </a:endParaRPr>
          </a:p>
        </p:txBody>
      </p:sp>
      <p:pic>
        <p:nvPicPr>
          <p:cNvPr id="1026" name="Picture 2">
            <a:extLst>
              <a:ext uri="{FF2B5EF4-FFF2-40B4-BE49-F238E27FC236}">
                <a16:creationId xmlns:a16="http://schemas.microsoft.com/office/drawing/2014/main" id="{D16243BF-2C2D-467E-98A6-71709CD4A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552575"/>
            <a:ext cx="3209925" cy="23954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35FF4C6-56EB-4448-80E4-085D266C1CEF}"/>
              </a:ext>
            </a:extLst>
          </p:cNvPr>
          <p:cNvSpPr txBox="1"/>
          <p:nvPr/>
        </p:nvSpPr>
        <p:spPr>
          <a:xfrm>
            <a:off x="3695700" y="981736"/>
            <a:ext cx="3476625" cy="369332"/>
          </a:xfrm>
          <a:prstGeom prst="rect">
            <a:avLst/>
          </a:prstGeom>
          <a:noFill/>
        </p:spPr>
        <p:txBody>
          <a:bodyPr wrap="square" rtlCol="0">
            <a:spAutoFit/>
          </a:bodyPr>
          <a:lstStyle/>
          <a:p>
            <a:pPr algn="ctr"/>
            <a:r>
              <a:rPr lang="en-US" sz="1800" b="1" dirty="0">
                <a:solidFill>
                  <a:schemeClr val="accent3">
                    <a:lumMod val="75000"/>
                  </a:schemeClr>
                </a:solidFill>
              </a:rPr>
              <a:t> BMI V</a:t>
            </a:r>
            <a:r>
              <a:rPr lang="en-US" b="1" dirty="0">
                <a:solidFill>
                  <a:schemeClr val="accent3">
                    <a:lumMod val="75000"/>
                  </a:schemeClr>
                </a:solidFill>
              </a:rPr>
              <a:t>s. Smoker</a:t>
            </a:r>
            <a:endParaRPr lang="en-CA" dirty="0">
              <a:solidFill>
                <a:schemeClr val="accent3">
                  <a:lumMod val="75000"/>
                </a:schemeClr>
              </a:solidFill>
            </a:endParaRPr>
          </a:p>
        </p:txBody>
      </p:sp>
      <p:sp>
        <p:nvSpPr>
          <p:cNvPr id="13" name="Content Placeholder 2">
            <a:extLst>
              <a:ext uri="{FF2B5EF4-FFF2-40B4-BE49-F238E27FC236}">
                <a16:creationId xmlns:a16="http://schemas.microsoft.com/office/drawing/2014/main" id="{5DB52F5E-00B3-4810-8219-729042215067}"/>
              </a:ext>
            </a:extLst>
          </p:cNvPr>
          <p:cNvSpPr txBox="1">
            <a:spLocks/>
          </p:cNvSpPr>
          <p:nvPr/>
        </p:nvSpPr>
        <p:spPr>
          <a:xfrm>
            <a:off x="3892158" y="4387271"/>
            <a:ext cx="3038475" cy="1178635"/>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1200" dirty="0">
                <a:solidFill>
                  <a:srgbClr val="000000"/>
                </a:solidFill>
                <a:latin typeface="Helvetica Neue"/>
              </a:rPr>
              <a:t>Observations:</a:t>
            </a:r>
          </a:p>
          <a:p>
            <a:pPr algn="l">
              <a:buFont typeface="Arial" panose="020B0604020202020204" pitchFamily="34" charset="0"/>
              <a:buChar char="•"/>
            </a:pPr>
            <a:r>
              <a:rPr lang="en-US" sz="1200" dirty="0">
                <a:solidFill>
                  <a:srgbClr val="000000"/>
                </a:solidFill>
                <a:latin typeface="Helvetica Neue"/>
              </a:rPr>
              <a:t>No significance difference between average BMI of smokers and non-smokers.</a:t>
            </a:r>
          </a:p>
        </p:txBody>
      </p:sp>
      <p:pic>
        <p:nvPicPr>
          <p:cNvPr id="1030" name="Picture 6">
            <a:extLst>
              <a:ext uri="{FF2B5EF4-FFF2-40B4-BE49-F238E27FC236}">
                <a16:creationId xmlns:a16="http://schemas.microsoft.com/office/drawing/2014/main" id="{EB4E438B-6DF7-41CA-A6A0-F1DAEF149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8063" y="1595830"/>
            <a:ext cx="3209926" cy="23954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1A264A2B-F173-4E3A-940F-ABE88E2DB9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8975" y="1552574"/>
            <a:ext cx="3638550" cy="239540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28D2342-065B-46FE-B796-A61392736043}"/>
              </a:ext>
            </a:extLst>
          </p:cNvPr>
          <p:cNvSpPr txBox="1"/>
          <p:nvPr/>
        </p:nvSpPr>
        <p:spPr>
          <a:xfrm>
            <a:off x="7549610" y="981736"/>
            <a:ext cx="3217353" cy="369332"/>
          </a:xfrm>
          <a:prstGeom prst="rect">
            <a:avLst/>
          </a:prstGeom>
          <a:noFill/>
        </p:spPr>
        <p:txBody>
          <a:bodyPr wrap="square" rtlCol="0">
            <a:spAutoFit/>
          </a:bodyPr>
          <a:lstStyle/>
          <a:p>
            <a:pPr algn="ctr"/>
            <a:r>
              <a:rPr lang="en-US" sz="1800" b="1" dirty="0">
                <a:solidFill>
                  <a:schemeClr val="accent3">
                    <a:lumMod val="75000"/>
                  </a:schemeClr>
                </a:solidFill>
              </a:rPr>
              <a:t> </a:t>
            </a:r>
            <a:r>
              <a:rPr lang="en-US" b="1" dirty="0">
                <a:solidFill>
                  <a:schemeClr val="accent3">
                    <a:lumMod val="75000"/>
                  </a:schemeClr>
                </a:solidFill>
              </a:rPr>
              <a:t>Age</a:t>
            </a:r>
            <a:r>
              <a:rPr lang="en-US" sz="1800" b="1" dirty="0">
                <a:solidFill>
                  <a:schemeClr val="accent3">
                    <a:lumMod val="75000"/>
                  </a:schemeClr>
                </a:solidFill>
              </a:rPr>
              <a:t> V</a:t>
            </a:r>
            <a:r>
              <a:rPr lang="en-US" b="1" dirty="0">
                <a:solidFill>
                  <a:schemeClr val="accent3">
                    <a:lumMod val="75000"/>
                  </a:schemeClr>
                </a:solidFill>
              </a:rPr>
              <a:t>s. Smoker</a:t>
            </a:r>
            <a:endParaRPr lang="en-CA" dirty="0">
              <a:solidFill>
                <a:schemeClr val="accent3">
                  <a:lumMod val="75000"/>
                </a:schemeClr>
              </a:solidFill>
            </a:endParaRPr>
          </a:p>
        </p:txBody>
      </p:sp>
      <p:sp>
        <p:nvSpPr>
          <p:cNvPr id="11" name="Content Placeholder 2">
            <a:extLst>
              <a:ext uri="{FF2B5EF4-FFF2-40B4-BE49-F238E27FC236}">
                <a16:creationId xmlns:a16="http://schemas.microsoft.com/office/drawing/2014/main" id="{AE988F97-6E02-434D-B181-429885E9D334}"/>
              </a:ext>
            </a:extLst>
          </p:cNvPr>
          <p:cNvSpPr txBox="1">
            <a:spLocks/>
          </p:cNvSpPr>
          <p:nvPr/>
        </p:nvSpPr>
        <p:spPr>
          <a:xfrm>
            <a:off x="7549610" y="4387272"/>
            <a:ext cx="3127915" cy="1070555"/>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1200" dirty="0">
                <a:solidFill>
                  <a:srgbClr val="000000"/>
                </a:solidFill>
                <a:latin typeface="Helvetica Neue"/>
              </a:rPr>
              <a:t>Observations:</a:t>
            </a:r>
          </a:p>
          <a:p>
            <a:pPr algn="l">
              <a:buFont typeface="Arial" panose="020B0604020202020204" pitchFamily="34" charset="0"/>
              <a:buChar char="•"/>
            </a:pPr>
            <a:r>
              <a:rPr lang="en-US" sz="1200" dirty="0">
                <a:solidFill>
                  <a:srgbClr val="000000"/>
                </a:solidFill>
                <a:latin typeface="Helvetica Neue"/>
              </a:rPr>
              <a:t>Average age of non-smokers is slightly higher than the smokers.</a:t>
            </a:r>
          </a:p>
        </p:txBody>
      </p:sp>
    </p:spTree>
    <p:extLst>
      <p:ext uri="{BB962C8B-B14F-4D97-AF65-F5344CB8AC3E}">
        <p14:creationId xmlns:p14="http://schemas.microsoft.com/office/powerpoint/2010/main" val="3793561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87EE-83EC-45EB-8D7A-CA2B02876FC4}"/>
              </a:ext>
            </a:extLst>
          </p:cNvPr>
          <p:cNvSpPr>
            <a:spLocks noGrp="1"/>
          </p:cNvSpPr>
          <p:nvPr>
            <p:ph type="title"/>
          </p:nvPr>
        </p:nvSpPr>
        <p:spPr>
          <a:xfrm>
            <a:off x="411700" y="251815"/>
            <a:ext cx="9999393" cy="528415"/>
          </a:xfrm>
        </p:spPr>
        <p:txBody>
          <a:bodyPr>
            <a:noAutofit/>
          </a:bodyPr>
          <a:lstStyle/>
          <a:p>
            <a:r>
              <a:rPr lang="en-US" sz="2400" b="1" dirty="0"/>
              <a:t>Exploratory Data Analysis </a:t>
            </a:r>
            <a:endParaRPr lang="en-CA" sz="2400" dirty="0"/>
          </a:p>
        </p:txBody>
      </p:sp>
      <p:sp>
        <p:nvSpPr>
          <p:cNvPr id="3" name="Content Placeholder 2">
            <a:extLst>
              <a:ext uri="{FF2B5EF4-FFF2-40B4-BE49-F238E27FC236}">
                <a16:creationId xmlns:a16="http://schemas.microsoft.com/office/drawing/2014/main" id="{26BF3EA0-ED6A-4812-842A-D73EBAB9959C}"/>
              </a:ext>
            </a:extLst>
          </p:cNvPr>
          <p:cNvSpPr>
            <a:spLocks noGrp="1"/>
          </p:cNvSpPr>
          <p:nvPr>
            <p:ph idx="1"/>
          </p:nvPr>
        </p:nvSpPr>
        <p:spPr>
          <a:xfrm>
            <a:off x="411700" y="4387272"/>
            <a:ext cx="3038475" cy="1178635"/>
          </a:xfrm>
        </p:spPr>
        <p:txBody>
          <a:bodyPr>
            <a:normAutofit/>
          </a:bodyPr>
          <a:lstStyle/>
          <a:p>
            <a:pPr marL="0" indent="0" algn="l">
              <a:buNone/>
            </a:pPr>
            <a:r>
              <a:rPr lang="en-US" sz="1200" i="0" dirty="0">
                <a:solidFill>
                  <a:srgbClr val="000000"/>
                </a:solidFill>
                <a:effectLst/>
                <a:latin typeface="Helvetica Neue"/>
              </a:rPr>
              <a:t>Observations:</a:t>
            </a:r>
          </a:p>
          <a:p>
            <a:pPr algn="l">
              <a:buFont typeface="Arial" panose="020B0604020202020204" pitchFamily="34" charset="0"/>
              <a:buChar char="•"/>
            </a:pPr>
            <a:r>
              <a:rPr lang="en-US" sz="1200" dirty="0">
                <a:solidFill>
                  <a:srgbClr val="000000"/>
                </a:solidFill>
                <a:latin typeface="Helvetica Neue"/>
              </a:rPr>
              <a:t>Average insurance charges of smokers are higher than non-smokers.</a:t>
            </a:r>
          </a:p>
        </p:txBody>
      </p:sp>
      <p:sp>
        <p:nvSpPr>
          <p:cNvPr id="4" name="TextBox 3">
            <a:extLst>
              <a:ext uri="{FF2B5EF4-FFF2-40B4-BE49-F238E27FC236}">
                <a16:creationId xmlns:a16="http://schemas.microsoft.com/office/drawing/2014/main" id="{D0BFE754-616A-40C7-BF5E-E63D89466568}"/>
              </a:ext>
            </a:extLst>
          </p:cNvPr>
          <p:cNvSpPr txBox="1"/>
          <p:nvPr/>
        </p:nvSpPr>
        <p:spPr>
          <a:xfrm>
            <a:off x="19050" y="1040690"/>
            <a:ext cx="3676650" cy="369332"/>
          </a:xfrm>
          <a:prstGeom prst="rect">
            <a:avLst/>
          </a:prstGeom>
          <a:noFill/>
        </p:spPr>
        <p:txBody>
          <a:bodyPr wrap="square" rtlCol="0">
            <a:spAutoFit/>
          </a:bodyPr>
          <a:lstStyle/>
          <a:p>
            <a:pPr algn="ctr"/>
            <a:r>
              <a:rPr lang="en-US" sz="1800" b="1" dirty="0">
                <a:solidFill>
                  <a:schemeClr val="accent3">
                    <a:lumMod val="75000"/>
                  </a:schemeClr>
                </a:solidFill>
              </a:rPr>
              <a:t> </a:t>
            </a:r>
            <a:r>
              <a:rPr lang="en-US" b="1" dirty="0">
                <a:solidFill>
                  <a:schemeClr val="accent3">
                    <a:lumMod val="75000"/>
                  </a:schemeClr>
                </a:solidFill>
              </a:rPr>
              <a:t>Charges</a:t>
            </a:r>
            <a:r>
              <a:rPr lang="en-US" sz="1800" b="1" dirty="0">
                <a:solidFill>
                  <a:schemeClr val="accent3">
                    <a:lumMod val="75000"/>
                  </a:schemeClr>
                </a:solidFill>
              </a:rPr>
              <a:t> V</a:t>
            </a:r>
            <a:r>
              <a:rPr lang="en-US" b="1" dirty="0">
                <a:solidFill>
                  <a:schemeClr val="accent3">
                    <a:lumMod val="75000"/>
                  </a:schemeClr>
                </a:solidFill>
              </a:rPr>
              <a:t>s. Smoker</a:t>
            </a:r>
            <a:endParaRPr lang="en-CA" dirty="0">
              <a:solidFill>
                <a:schemeClr val="accent3">
                  <a:lumMod val="75000"/>
                </a:schemeClr>
              </a:solidFill>
            </a:endParaRPr>
          </a:p>
        </p:txBody>
      </p:sp>
      <p:pic>
        <p:nvPicPr>
          <p:cNvPr id="2050" name="Picture 2">
            <a:extLst>
              <a:ext uri="{FF2B5EF4-FFF2-40B4-BE49-F238E27FC236}">
                <a16:creationId xmlns:a16="http://schemas.microsoft.com/office/drawing/2014/main" id="{98FA0421-BC53-4573-BD0E-8B93473D9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2573"/>
            <a:ext cx="3676650" cy="239540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a:extLst>
              <a:ext uri="{FF2B5EF4-FFF2-40B4-BE49-F238E27FC236}">
                <a16:creationId xmlns:a16="http://schemas.microsoft.com/office/drawing/2014/main" id="{F77A10A4-07D0-4981-AF8C-39F24D1609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9050" y="1552574"/>
            <a:ext cx="3562350" cy="239540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FAD1E3BD-3008-4C24-9AB3-DB0E698D5B88}"/>
              </a:ext>
            </a:extLst>
          </p:cNvPr>
          <p:cNvSpPr txBox="1"/>
          <p:nvPr/>
        </p:nvSpPr>
        <p:spPr>
          <a:xfrm>
            <a:off x="4144161" y="1012437"/>
            <a:ext cx="3471077" cy="369332"/>
          </a:xfrm>
          <a:prstGeom prst="rect">
            <a:avLst/>
          </a:prstGeom>
          <a:noFill/>
        </p:spPr>
        <p:txBody>
          <a:bodyPr wrap="square" rtlCol="0">
            <a:spAutoFit/>
          </a:bodyPr>
          <a:lstStyle/>
          <a:p>
            <a:pPr algn="ctr"/>
            <a:r>
              <a:rPr lang="en-US" sz="1800" b="1" dirty="0">
                <a:solidFill>
                  <a:schemeClr val="accent3">
                    <a:lumMod val="75000"/>
                  </a:schemeClr>
                </a:solidFill>
              </a:rPr>
              <a:t> </a:t>
            </a:r>
            <a:r>
              <a:rPr lang="en-US" b="1" dirty="0">
                <a:solidFill>
                  <a:schemeClr val="accent3">
                    <a:lumMod val="75000"/>
                  </a:schemeClr>
                </a:solidFill>
              </a:rPr>
              <a:t>Charges</a:t>
            </a:r>
            <a:r>
              <a:rPr lang="en-US" sz="1800" b="1" dirty="0">
                <a:solidFill>
                  <a:schemeClr val="accent3">
                    <a:lumMod val="75000"/>
                  </a:schemeClr>
                </a:solidFill>
              </a:rPr>
              <a:t> V</a:t>
            </a:r>
            <a:r>
              <a:rPr lang="en-US" b="1" dirty="0">
                <a:solidFill>
                  <a:schemeClr val="accent3">
                    <a:lumMod val="75000"/>
                  </a:schemeClr>
                </a:solidFill>
              </a:rPr>
              <a:t>s. Sex</a:t>
            </a:r>
            <a:endParaRPr lang="en-CA" dirty="0">
              <a:solidFill>
                <a:schemeClr val="accent3">
                  <a:lumMod val="75000"/>
                </a:schemeClr>
              </a:solidFill>
            </a:endParaRPr>
          </a:p>
        </p:txBody>
      </p:sp>
      <p:sp>
        <p:nvSpPr>
          <p:cNvPr id="22" name="Content Placeholder 2">
            <a:extLst>
              <a:ext uri="{FF2B5EF4-FFF2-40B4-BE49-F238E27FC236}">
                <a16:creationId xmlns:a16="http://schemas.microsoft.com/office/drawing/2014/main" id="{0A5C75BD-D0FD-45DA-BED8-2C2A4D262B72}"/>
              </a:ext>
            </a:extLst>
          </p:cNvPr>
          <p:cNvSpPr txBox="1">
            <a:spLocks/>
          </p:cNvSpPr>
          <p:nvPr/>
        </p:nvSpPr>
        <p:spPr>
          <a:xfrm>
            <a:off x="4000500" y="4364469"/>
            <a:ext cx="3038475" cy="1178635"/>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1200" dirty="0">
                <a:solidFill>
                  <a:srgbClr val="000000"/>
                </a:solidFill>
                <a:latin typeface="Helvetica Neue"/>
              </a:rPr>
              <a:t>Observations:</a:t>
            </a:r>
          </a:p>
          <a:p>
            <a:r>
              <a:rPr lang="en-US" sz="1200" dirty="0">
                <a:solidFill>
                  <a:srgbClr val="000000"/>
                </a:solidFill>
                <a:latin typeface="Helvetica Neue"/>
              </a:rPr>
              <a:t>Average insurance charges of males are higher than females.</a:t>
            </a:r>
          </a:p>
        </p:txBody>
      </p:sp>
      <p:pic>
        <p:nvPicPr>
          <p:cNvPr id="9" name="Picture 4">
            <a:extLst>
              <a:ext uri="{FF2B5EF4-FFF2-40B4-BE49-F238E27FC236}">
                <a16:creationId xmlns:a16="http://schemas.microsoft.com/office/drawing/2014/main" id="{F05311D3-7BB9-4B13-B12A-890EDAD328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2363" y="1552572"/>
            <a:ext cx="3638550" cy="239540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1CFD455-3C05-427C-95EA-38D25DF8A51A}"/>
              </a:ext>
            </a:extLst>
          </p:cNvPr>
          <p:cNvSpPr txBox="1"/>
          <p:nvPr/>
        </p:nvSpPr>
        <p:spPr>
          <a:xfrm>
            <a:off x="7615236" y="981735"/>
            <a:ext cx="3638551" cy="369332"/>
          </a:xfrm>
          <a:prstGeom prst="rect">
            <a:avLst/>
          </a:prstGeom>
          <a:noFill/>
        </p:spPr>
        <p:txBody>
          <a:bodyPr wrap="square" rtlCol="0">
            <a:spAutoFit/>
          </a:bodyPr>
          <a:lstStyle/>
          <a:p>
            <a:pPr algn="ctr"/>
            <a:r>
              <a:rPr lang="en-US" sz="1800" b="1" dirty="0">
                <a:solidFill>
                  <a:schemeClr val="accent3">
                    <a:lumMod val="75000"/>
                  </a:schemeClr>
                </a:solidFill>
              </a:rPr>
              <a:t> Age V</a:t>
            </a:r>
            <a:r>
              <a:rPr lang="en-US" b="1" dirty="0">
                <a:solidFill>
                  <a:schemeClr val="accent3">
                    <a:lumMod val="75000"/>
                  </a:schemeClr>
                </a:solidFill>
              </a:rPr>
              <a:t>s. Sex</a:t>
            </a:r>
            <a:endParaRPr lang="en-CA" dirty="0">
              <a:solidFill>
                <a:schemeClr val="accent3">
                  <a:lumMod val="75000"/>
                </a:schemeClr>
              </a:solidFill>
            </a:endParaRPr>
          </a:p>
        </p:txBody>
      </p:sp>
      <p:sp>
        <p:nvSpPr>
          <p:cNvPr id="11" name="Content Placeholder 2">
            <a:extLst>
              <a:ext uri="{FF2B5EF4-FFF2-40B4-BE49-F238E27FC236}">
                <a16:creationId xmlns:a16="http://schemas.microsoft.com/office/drawing/2014/main" id="{F489D604-07F5-4182-BD78-062BBDE7B23E}"/>
              </a:ext>
            </a:extLst>
          </p:cNvPr>
          <p:cNvSpPr txBox="1">
            <a:spLocks/>
          </p:cNvSpPr>
          <p:nvPr/>
        </p:nvSpPr>
        <p:spPr>
          <a:xfrm>
            <a:off x="7848600" y="4364468"/>
            <a:ext cx="3038475" cy="1178635"/>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1200" dirty="0">
                <a:solidFill>
                  <a:srgbClr val="000000"/>
                </a:solidFill>
                <a:latin typeface="Helvetica Neue"/>
              </a:rPr>
              <a:t>Observations:</a:t>
            </a:r>
          </a:p>
          <a:p>
            <a:pPr algn="l">
              <a:buFont typeface="Arial" panose="020B0604020202020204" pitchFamily="34" charset="0"/>
              <a:buChar char="•"/>
            </a:pPr>
            <a:r>
              <a:rPr lang="en-US" sz="1200" dirty="0">
                <a:solidFill>
                  <a:srgbClr val="000000"/>
                </a:solidFill>
                <a:latin typeface="Helvetica Neue"/>
              </a:rPr>
              <a:t>Average age of females is slightly higher than males.</a:t>
            </a:r>
          </a:p>
        </p:txBody>
      </p:sp>
    </p:spTree>
    <p:extLst>
      <p:ext uri="{BB962C8B-B14F-4D97-AF65-F5344CB8AC3E}">
        <p14:creationId xmlns:p14="http://schemas.microsoft.com/office/powerpoint/2010/main" val="104380469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1263</TotalTime>
  <Words>1756</Words>
  <Application>Microsoft Office PowerPoint</Application>
  <PresentationFormat>Widescreen</PresentationFormat>
  <Paragraphs>205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Century Schoolbook</vt:lpstr>
      <vt:lpstr>Courier New</vt:lpstr>
      <vt:lpstr>Helvetica Neue</vt:lpstr>
      <vt:lpstr>inherit</vt:lpstr>
      <vt:lpstr>Wingdings 2</vt:lpstr>
      <vt:lpstr>View</vt:lpstr>
      <vt:lpstr>Business Statistics Axis Insurance Project</vt:lpstr>
      <vt:lpstr>Objective</vt:lpstr>
      <vt:lpstr>Data Information</vt:lpstr>
      <vt:lpstr>Exploratory Data Analysis </vt:lpstr>
      <vt:lpstr>Exploratory Data Analysis</vt:lpstr>
      <vt:lpstr>Exploratory Data Analysis </vt:lpstr>
      <vt:lpstr>Exploratory Data Analysis – Correlation Matrix</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Proven that claims made by the people who smoke is greater than those who don’t</vt:lpstr>
      <vt:lpstr>Proven with statistical evidence that the BMI of females is not different from that of males</vt:lpstr>
      <vt:lpstr>Proven with statistical evidence that smokers are not significantly different across regions</vt:lpstr>
      <vt:lpstr>Proven with statistical evidence that the BMI of women with no children, one child, and two children are same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Statistics -Axis Insurance Project</dc:title>
  <dc:creator>Naveen Pusuluri</dc:creator>
  <cp:lastModifiedBy>Naveen Pusuluri</cp:lastModifiedBy>
  <cp:revision>36</cp:revision>
  <dcterms:created xsi:type="dcterms:W3CDTF">2021-01-28T23:13:35Z</dcterms:created>
  <dcterms:modified xsi:type="dcterms:W3CDTF">2021-01-30T04:35:58Z</dcterms:modified>
</cp:coreProperties>
</file>