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989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0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8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07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7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0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3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93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2883FA-B224-4490-92AE-1FB322F7123D}" type="datetimeFigureOut">
              <a:rPr lang="en-CA" smtClean="0"/>
              <a:t>2020-12-09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6EAD38-FA96-4EC4-B511-9C81FE9CD0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4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9DE4-0001-44CE-B60F-194C3B87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85950"/>
            <a:ext cx="10434763" cy="2262781"/>
          </a:xfrm>
        </p:spPr>
        <p:txBody>
          <a:bodyPr/>
          <a:lstStyle/>
          <a:p>
            <a:r>
              <a:rPr lang="en-US" sz="8000" b="1" dirty="0"/>
              <a:t>Cardio Good Fitness Project</a:t>
            </a:r>
            <a:endParaRPr lang="en-CA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50D33-8D6B-45E7-ADA9-74EE8C5DB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Data Analysis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12A32-CC8C-4429-A106-85C22C736849}"/>
              </a:ext>
            </a:extLst>
          </p:cNvPr>
          <p:cNvSpPr txBox="1"/>
          <p:nvPr/>
        </p:nvSpPr>
        <p:spPr>
          <a:xfrm>
            <a:off x="9609136" y="5333999"/>
            <a:ext cx="214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Naveen Pusuluri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50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73" y="362436"/>
            <a:ext cx="9999393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Product Preference based on Customer Income Category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21" y="4552949"/>
            <a:ext cx="9410699" cy="213896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the customers are in the medium income range.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the medium income customers, most of them use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and only a few customers use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High income customers use only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indicating that it is a premium product.</a:t>
            </a:r>
          </a:p>
          <a:p>
            <a:pPr lvl="1">
              <a:buFont typeface="Arial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Low income customers use only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or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with majority of them using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C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B4A504-F9D5-487E-8598-7C2425D5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837001"/>
            <a:ext cx="45339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F32DB-C7B5-42FD-8664-40F00BD26E95}"/>
              </a:ext>
            </a:extLst>
          </p:cNvPr>
          <p:cNvSpPr txBox="1"/>
          <p:nvPr/>
        </p:nvSpPr>
        <p:spPr>
          <a:xfrm>
            <a:off x="8015288" y="3150089"/>
            <a:ext cx="2490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</a:t>
            </a:r>
            <a:r>
              <a:rPr lang="en-US" sz="1200" dirty="0"/>
              <a:t>Created a new column in dataset as “Income Category” by creating bins with labels on Income variable.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FAC42-499B-461A-B736-70D5E0513D22}"/>
              </a:ext>
            </a:extLst>
          </p:cNvPr>
          <p:cNvSpPr txBox="1"/>
          <p:nvPr/>
        </p:nvSpPr>
        <p:spPr>
          <a:xfrm>
            <a:off x="2943225" y="1431937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Product Vs. Income Level</a:t>
            </a:r>
            <a:endParaRPr lang="en-CA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3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25" y="108412"/>
            <a:ext cx="10532525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Product preference by Customer Age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4467224"/>
            <a:ext cx="5219968" cy="213896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lvl="1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Majority of customers are under 30 years of age and most of them preferred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followed by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T798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Among 31-40 age group,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is the most preferred product followed by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There are very few customers in between 41-50 age group, and they preferred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the most followed by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Helvetica Neue"/>
              </a:rPr>
              <a:t>T498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CA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F32DB-C7B5-42FD-8664-40F00BD26E95}"/>
              </a:ext>
            </a:extLst>
          </p:cNvPr>
          <p:cNvSpPr txBox="1"/>
          <p:nvPr/>
        </p:nvSpPr>
        <p:spPr>
          <a:xfrm>
            <a:off x="8353425" y="2667000"/>
            <a:ext cx="2924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Note: </a:t>
            </a:r>
            <a:r>
              <a:rPr lang="en-US" sz="1200" dirty="0"/>
              <a:t>Created a new column in dataset as “Age Category” by creating bins with labels on Age variable.</a:t>
            </a:r>
            <a:endParaRPr lang="en-CA" sz="12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C56E4D3-A266-41E2-B7C3-663594B3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12761"/>
            <a:ext cx="40767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D0D38-ACF3-4B90-953F-36D58A3D14DC}"/>
              </a:ext>
            </a:extLst>
          </p:cNvPr>
          <p:cNvSpPr txBox="1"/>
          <p:nvPr/>
        </p:nvSpPr>
        <p:spPr>
          <a:xfrm>
            <a:off x="2590800" y="1085850"/>
            <a:ext cx="36195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Product Vs. Customer Age</a:t>
            </a:r>
            <a:endParaRPr lang="en-CA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0" y="489033"/>
            <a:ext cx="9999393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Product Preference based on Customer Gender &amp; Marital Status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4524719"/>
            <a:ext cx="3638550" cy="116205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74320" lvl="1" indent="0"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is largely preferred by Male customers, while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are preferred by both male &amp; female customers equally.</a:t>
            </a:r>
          </a:p>
          <a:p>
            <a:endParaRPr lang="en-CA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35F4D31-4535-4FF9-BFB7-049D4207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17" y="1876403"/>
            <a:ext cx="3869311" cy="24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0C8257-77F5-471B-A0E7-032CC2641AED}"/>
              </a:ext>
            </a:extLst>
          </p:cNvPr>
          <p:cNvSpPr txBox="1"/>
          <p:nvPr/>
        </p:nvSpPr>
        <p:spPr>
          <a:xfrm>
            <a:off x="5657851" y="4458389"/>
            <a:ext cx="4171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more partnered customers than single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Both partnered and single customers preferred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the most 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E091FFC-07CA-488C-958C-DFA700D5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405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D6C100-9220-4B6D-BD3A-8E56450C8B0B}"/>
              </a:ext>
            </a:extLst>
          </p:cNvPr>
          <p:cNvSpPr txBox="1"/>
          <p:nvPr/>
        </p:nvSpPr>
        <p:spPr>
          <a:xfrm>
            <a:off x="1287999" y="1498950"/>
            <a:ext cx="40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Product Vs. Customer Gender</a:t>
            </a:r>
            <a:endParaRPr lang="en-CA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A313C-B8DF-4B90-9765-C4D3DDD191A7}"/>
              </a:ext>
            </a:extLst>
          </p:cNvPr>
          <p:cNvSpPr txBox="1"/>
          <p:nvPr/>
        </p:nvSpPr>
        <p:spPr>
          <a:xfrm>
            <a:off x="5855028" y="1507071"/>
            <a:ext cx="45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Product Vs. Customer Marital Status</a:t>
            </a:r>
            <a:endParaRPr lang="en-CA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75" y="366116"/>
            <a:ext cx="9999393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Fitness Level of Customer based on Product choice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866" y="4960729"/>
            <a:ext cx="6915151" cy="124777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lvl="1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customers who owned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are at fitness level 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customers who owned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are at above fitness level 4 and above.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2BDC2C-A25D-48C5-B6E6-8C1420E3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17" y="1831836"/>
            <a:ext cx="4105007" cy="28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8D362-784B-4CB8-B45F-E013FA046E5A}"/>
              </a:ext>
            </a:extLst>
          </p:cNvPr>
          <p:cNvSpPr txBox="1"/>
          <p:nvPr/>
        </p:nvSpPr>
        <p:spPr>
          <a:xfrm>
            <a:off x="3381641" y="1305796"/>
            <a:ext cx="455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Product Vs. Customer Fitness Level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0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D82C-C51D-4832-8822-6A6B7B28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47" y="313055"/>
            <a:ext cx="9692640" cy="729615"/>
          </a:xfrm>
        </p:spPr>
        <p:txBody>
          <a:bodyPr>
            <a:noAutofit/>
          </a:bodyPr>
          <a:lstStyle/>
          <a:p>
            <a:r>
              <a:rPr lang="en-US" sz="4800" dirty="0"/>
              <a:t>Conclusion</a:t>
            </a:r>
            <a:endParaRPr lang="en-C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D514-242B-4F9E-8C9A-1EB4C11C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53" y="1483766"/>
            <a:ext cx="10349103" cy="61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Helvetica Neue"/>
              </a:rPr>
              <a:t>Based on the analysis, we can conclude the following customer characteristics for the different Cardio Good Fitness products:</a:t>
            </a:r>
          </a:p>
          <a:p>
            <a:pPr marL="0" indent="0">
              <a:buNone/>
            </a:pPr>
            <a:endParaRPr lang="en-US" sz="1200" dirty="0">
              <a:latin typeface="Helvetica Neue"/>
            </a:endParaRPr>
          </a:p>
          <a:p>
            <a:pPr marL="0" indent="0">
              <a:buNone/>
            </a:pPr>
            <a:endParaRPr lang="en-CA" sz="1200" dirty="0"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CB74B-3E18-44FE-A339-82DB1BA73050}"/>
              </a:ext>
            </a:extLst>
          </p:cNvPr>
          <p:cNvSpPr txBox="1"/>
          <p:nvPr/>
        </p:nvSpPr>
        <p:spPr>
          <a:xfrm>
            <a:off x="561976" y="2077561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TM195: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/>
              </a:rPr>
              <a:t>Used by ~44% of the customers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/>
              </a:rPr>
              <a:t>Mainly low-medium income level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/>
              </a:rPr>
              <a:t>Product usage/week is low &amp; customer fitness level is average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DACD7-5CA3-40BC-A51D-29CE92F30AEC}"/>
              </a:ext>
            </a:extLst>
          </p:cNvPr>
          <p:cNvSpPr txBox="1"/>
          <p:nvPr/>
        </p:nvSpPr>
        <p:spPr>
          <a:xfrm>
            <a:off x="109347" y="3472417"/>
            <a:ext cx="10629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Good Cardio Fitness’s customers are under 30 years of age and most of them preferred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Among 31-40 age group,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is the most preferred product 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very few customers in between 41-50 age group, and they preferred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the most 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endParaRPr lang="en-US" sz="1200" b="1" dirty="0">
              <a:solidFill>
                <a:srgbClr val="000000"/>
              </a:solidFill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is largely preferred by Male customers, while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are preferred by both male &amp; female customers equally.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more partnered customers than single customers.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Both partnered and single customers preferred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the most 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It is observed that customers who have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TM195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&amp;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TM498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do not use the product more number of times per week compared to the customer who have TM798, because of which fitness level of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TM195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&amp; 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TM498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customers is average.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0862A-1436-4611-A530-C8FA54A3D937}"/>
              </a:ext>
            </a:extLst>
          </p:cNvPr>
          <p:cNvSpPr txBox="1"/>
          <p:nvPr/>
        </p:nvSpPr>
        <p:spPr>
          <a:xfrm>
            <a:off x="3981832" y="2023327"/>
            <a:ext cx="3086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TM498:</a:t>
            </a:r>
          </a:p>
          <a:p>
            <a:pPr marL="285750" indent="-285750">
              <a:buFontTx/>
              <a:buChar char="-"/>
            </a:pPr>
            <a:r>
              <a:rPr lang="en-CA" sz="1200" dirty="0">
                <a:latin typeface="Helvetica Neue"/>
              </a:rPr>
              <a:t>Used by ~33% of the customers</a:t>
            </a:r>
          </a:p>
          <a:p>
            <a:pPr marL="285750" indent="-285750">
              <a:buFontTx/>
              <a:buChar char="-"/>
            </a:pPr>
            <a:r>
              <a:rPr lang="en-CA" sz="1200" dirty="0">
                <a:latin typeface="Helvetica Neue"/>
              </a:rPr>
              <a:t>Low-medium income level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/>
              </a:rPr>
              <a:t>Product usage/week is low &amp; their customer fitness level is average </a:t>
            </a:r>
          </a:p>
          <a:p>
            <a:pPr marL="285750" indent="-285750">
              <a:buFontTx/>
              <a:buChar char="-"/>
            </a:pPr>
            <a:endParaRPr lang="en-CA" sz="1200" dirty="0"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A423C-2424-4871-B7DE-D21BAB856F36}"/>
              </a:ext>
            </a:extLst>
          </p:cNvPr>
          <p:cNvSpPr txBox="1"/>
          <p:nvPr/>
        </p:nvSpPr>
        <p:spPr>
          <a:xfrm>
            <a:off x="7687437" y="2023327"/>
            <a:ext cx="334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TM798:</a:t>
            </a:r>
          </a:p>
          <a:p>
            <a:pPr marL="285750" indent="-285750">
              <a:buFontTx/>
              <a:buChar char="-"/>
            </a:pPr>
            <a:r>
              <a:rPr lang="en-CA" sz="1200" dirty="0">
                <a:latin typeface="Helvetica Neue"/>
              </a:rPr>
              <a:t>Used by ~23% of the customers</a:t>
            </a:r>
          </a:p>
          <a:p>
            <a:pPr marL="285750" indent="-285750">
              <a:buFontTx/>
              <a:buChar char="-"/>
            </a:pPr>
            <a:r>
              <a:rPr lang="en-CA" sz="1200" dirty="0">
                <a:latin typeface="Helvetica Neue"/>
              </a:rPr>
              <a:t>High-income customers preferred only TM198, not other two products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/>
              </a:rPr>
              <a:t>Product usage/week is high &amp; customer fitness level is very good</a:t>
            </a:r>
            <a:endParaRPr lang="en-CA" sz="1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723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0C3E-EEC1-48FC-BBFD-1BDB9CEE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2" y="203835"/>
            <a:ext cx="9692640" cy="720090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DAC5-9BF9-46A1-9482-B69509E0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72" y="1253331"/>
            <a:ext cx="999667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Helvetica Neue"/>
              </a:rPr>
              <a:t>TM195</a:t>
            </a:r>
            <a:r>
              <a:rPr lang="en-US" sz="1400" dirty="0">
                <a:latin typeface="Helvetica Neue"/>
              </a:rPr>
              <a:t> has the highest demand among the three products sold by Cardio Good Fitness followed by </a:t>
            </a:r>
            <a:r>
              <a:rPr lang="en-US" sz="1400" b="1" dirty="0">
                <a:latin typeface="Helvetica Neue"/>
              </a:rPr>
              <a:t>TM498</a:t>
            </a:r>
            <a:r>
              <a:rPr lang="en-US" sz="1400" dirty="0">
                <a:latin typeface="Helvetica Neue"/>
              </a:rPr>
              <a:t>. While </a:t>
            </a:r>
            <a:r>
              <a:rPr lang="en-US" sz="1400" b="1" dirty="0">
                <a:latin typeface="Helvetica Neue"/>
              </a:rPr>
              <a:t>TM195 </a:t>
            </a:r>
            <a:r>
              <a:rPr lang="en-US" sz="1400" dirty="0">
                <a:latin typeface="Helvetica Neue"/>
              </a:rPr>
              <a:t>&amp; </a:t>
            </a:r>
            <a:r>
              <a:rPr lang="en-US" sz="1400" b="1" dirty="0">
                <a:latin typeface="Helvetica Neue"/>
              </a:rPr>
              <a:t>TM498</a:t>
            </a:r>
            <a:r>
              <a:rPr lang="en-US" sz="1400" dirty="0">
                <a:latin typeface="Helvetica Neue"/>
              </a:rPr>
              <a:t> share almost similar customer profiles, </a:t>
            </a:r>
            <a:r>
              <a:rPr lang="en-US" sz="1400" b="1" dirty="0">
                <a:latin typeface="Helvetica Neue"/>
              </a:rPr>
              <a:t>TM798</a:t>
            </a:r>
            <a:r>
              <a:rPr lang="en-US" sz="1400" dirty="0">
                <a:latin typeface="Helvetica Neue"/>
              </a:rPr>
              <a:t> is preferred only by high-income customers &amp; a few medium-income customers.</a:t>
            </a:r>
          </a:p>
          <a:p>
            <a:pPr marL="0" indent="0">
              <a:buNone/>
            </a:pPr>
            <a:r>
              <a:rPr lang="en-US" sz="1400" dirty="0">
                <a:latin typeface="Helvetica Neue"/>
              </a:rPr>
              <a:t>Cardio Good Fitness must promote </a:t>
            </a:r>
            <a:r>
              <a:rPr lang="en-US" sz="1400" b="1" dirty="0">
                <a:latin typeface="Helvetica Neue"/>
              </a:rPr>
              <a:t>TM195</a:t>
            </a:r>
            <a:r>
              <a:rPr lang="en-US" sz="1400" dirty="0">
                <a:latin typeface="Helvetica Neue"/>
              </a:rPr>
              <a:t> &amp; </a:t>
            </a:r>
            <a:r>
              <a:rPr lang="en-US" sz="1400" b="1" dirty="0">
                <a:latin typeface="Helvetica Neue"/>
              </a:rPr>
              <a:t>TM498</a:t>
            </a:r>
            <a:r>
              <a:rPr lang="en-US" sz="1400" dirty="0">
                <a:latin typeface="Helvetica Neue"/>
              </a:rPr>
              <a:t> products to the low-medium income level customers.</a:t>
            </a:r>
          </a:p>
          <a:p>
            <a:pPr marL="0" indent="0">
              <a:buNone/>
            </a:pPr>
            <a:r>
              <a:rPr lang="en-US" sz="1400" dirty="0">
                <a:latin typeface="Helvetica Neue"/>
              </a:rPr>
              <a:t>Cardio Good Fitness must promote </a:t>
            </a:r>
            <a:r>
              <a:rPr lang="en-US" sz="1400" b="1" dirty="0">
                <a:latin typeface="Helvetica Neue"/>
              </a:rPr>
              <a:t>TM798</a:t>
            </a:r>
            <a:r>
              <a:rPr lang="en-US" sz="1400" dirty="0">
                <a:latin typeface="Helvetica Neue"/>
              </a:rPr>
              <a:t> to male high-income level customers.</a:t>
            </a:r>
          </a:p>
        </p:txBody>
      </p:sp>
    </p:spTree>
    <p:extLst>
      <p:ext uri="{BB962C8B-B14F-4D97-AF65-F5344CB8AC3E}">
        <p14:creationId xmlns:p14="http://schemas.microsoft.com/office/powerpoint/2010/main" val="408938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6778-1ECA-4F7D-8FF7-78BF37B0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Objective</a:t>
            </a:r>
            <a:endParaRPr lang="en-CA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22CE-D180-4133-9278-2C8B2146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Helvetica Neue"/>
              </a:rPr>
              <a:t>To conduct preliminary Data Analysis by exploring and extracting basic observations from the given set of data, and create a customer profile of the different products offered by Cardio Good Fitness retail store.</a:t>
            </a:r>
          </a:p>
          <a:p>
            <a:pPr marL="0" indent="0">
              <a:buNone/>
            </a:pPr>
            <a:r>
              <a:rPr lang="en-US" sz="1400" dirty="0">
                <a:latin typeface="Helvetica Neue"/>
              </a:rPr>
              <a:t>This will be done by:</a:t>
            </a:r>
            <a:endParaRPr lang="en-US" sz="1200" dirty="0">
              <a:latin typeface="Helvetica Neue"/>
            </a:endParaRPr>
          </a:p>
          <a:p>
            <a:pPr lvl="1"/>
            <a:r>
              <a:rPr lang="en-US" sz="1400" dirty="0">
                <a:latin typeface="Helvetica Neue"/>
              </a:rPr>
              <a:t>Performing univariate, bivariate, and multivariate analyses</a:t>
            </a:r>
          </a:p>
          <a:p>
            <a:pPr lvl="1"/>
            <a:r>
              <a:rPr lang="en-US" sz="1400" dirty="0">
                <a:latin typeface="Helvetica Neue"/>
              </a:rPr>
              <a:t>Analyzing variables that influence characteristics of a customer for different products</a:t>
            </a:r>
          </a:p>
          <a:p>
            <a:pPr lvl="1"/>
            <a:r>
              <a:rPr lang="en-US" sz="1400" dirty="0">
                <a:latin typeface="Helvetica Neue"/>
              </a:rPr>
              <a:t>Generating a set of insights and recommendations which will help the company in targeting new customers</a:t>
            </a:r>
            <a:endParaRPr lang="en-CA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791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D6B0-C2D9-46A3-8654-6A21AC5F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943" y="532257"/>
            <a:ext cx="10058400" cy="563118"/>
          </a:xfrm>
        </p:spPr>
        <p:txBody>
          <a:bodyPr>
            <a:normAutofit/>
          </a:bodyPr>
          <a:lstStyle/>
          <a:p>
            <a:r>
              <a:rPr lang="en-US" sz="2400" b="1" dirty="0"/>
              <a:t>Data Information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FD36-6E9F-42DE-B2C5-FF64EF3E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523" y="1095375"/>
            <a:ext cx="10058400" cy="40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Helvetica Neue"/>
              </a:rPr>
              <a:t>Following are the data variables for customers of the treadmill product(s) of a retail store called Cardio Good Fitness</a:t>
            </a:r>
            <a:endParaRPr lang="en-CA" sz="1400" dirty="0">
              <a:latin typeface="Helvetica Neue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D972CE-31AD-4D30-B67A-C33186FB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80712"/>
              </p:ext>
            </p:extLst>
          </p:nvPr>
        </p:nvGraphicFramePr>
        <p:xfrm>
          <a:off x="1272634" y="1765037"/>
          <a:ext cx="4554808" cy="40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158">
                  <a:extLst>
                    <a:ext uri="{9D8B030D-6E8A-4147-A177-3AD203B41FA5}">
                      <a16:colId xmlns:a16="http://schemas.microsoft.com/office/drawing/2014/main" val="365177983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5916792"/>
                    </a:ext>
                  </a:extLst>
                </a:gridCol>
              </a:tblGrid>
              <a:tr h="31435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/>
                        </a:rPr>
                        <a:t>Variable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Description</a:t>
                      </a:r>
                      <a:endParaRPr lang="en-CA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07797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Product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model no. of the treadmill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80781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Age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In no of years, of the customer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79561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Gender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 Neue"/>
                        </a:rPr>
                        <a:t>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28450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Education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In no. of years, of the customer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35483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Marital status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 Neue"/>
                        </a:rPr>
                        <a:t>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64834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Usage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Avg. # times the customer wants to use the treadmill every week 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50439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Fitness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Self rated fitness score of the customer (5 - very fit, 1 - very unfit)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31159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Income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 Neue"/>
                        </a:rPr>
                        <a:t>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10274"/>
                  </a:ext>
                </a:extLst>
              </a:tr>
              <a:tr h="4058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Miles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Helvetica Neue"/>
                        </a:rPr>
                        <a:t>expected to run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953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B4E893-AC18-4A5E-98C7-B2ECB1DC8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70402"/>
              </p:ext>
            </p:extLst>
          </p:nvPr>
        </p:nvGraphicFramePr>
        <p:xfrm>
          <a:off x="6364559" y="1765037"/>
          <a:ext cx="4321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3052335161"/>
                    </a:ext>
                  </a:extLst>
                </a:gridCol>
                <a:gridCol w="2333626">
                  <a:extLst>
                    <a:ext uri="{9D8B030D-6E8A-4147-A177-3AD203B41FA5}">
                      <a16:colId xmlns:a16="http://schemas.microsoft.com/office/drawing/2014/main" val="22722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Observations</a:t>
                      </a:r>
                      <a:endParaRPr lang="en-CA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Variables</a:t>
                      </a:r>
                      <a:endParaRPr lang="en-CA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/>
                        </a:rPr>
                        <a:t>180</a:t>
                      </a:r>
                      <a:endParaRPr lang="en-CA" sz="1200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/>
                        </a:rPr>
                        <a:t>9</a:t>
                      </a:r>
                      <a:endParaRPr lang="en-CA" sz="1400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0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048-0AAB-408F-9FA5-94E32774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2" y="320222"/>
            <a:ext cx="9692640" cy="453390"/>
          </a:xfrm>
        </p:spPr>
        <p:txBody>
          <a:bodyPr>
            <a:normAutofit/>
          </a:bodyPr>
          <a:lstStyle/>
          <a:p>
            <a:r>
              <a:rPr lang="en-US" sz="2400" b="1" dirty="0"/>
              <a:t>Exploratory Data Analysis – Age Variable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F33F-E53D-4EA3-8F91-35E1378B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367" y="1419225"/>
            <a:ext cx="559803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/>
              <a:t>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distribution of Age is moderately right skewed.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Most of the customers fall in the 20 to 40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the customers are in the 23 to 28 age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some outliers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in the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Age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Median is close to 25th percentile.</a:t>
            </a:r>
          </a:p>
          <a:p>
            <a:endParaRPr lang="en-CA" sz="1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D3FD4-1A61-4E88-BC36-3861F0D5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6365"/>
            <a:ext cx="36004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51DE8C-B592-4999-93BD-B2148B97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22" y="3977640"/>
            <a:ext cx="3462528" cy="233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361EF-334D-4B44-ADAB-F9DD59EC9B6C}"/>
              </a:ext>
            </a:extLst>
          </p:cNvPr>
          <p:cNvSpPr txBox="1"/>
          <p:nvPr/>
        </p:nvSpPr>
        <p:spPr>
          <a:xfrm>
            <a:off x="2459736" y="97155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Age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0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2" y="321132"/>
            <a:ext cx="9692640" cy="465750"/>
          </a:xfrm>
        </p:spPr>
        <p:txBody>
          <a:bodyPr>
            <a:normAutofit/>
          </a:bodyPr>
          <a:lstStyle/>
          <a:p>
            <a:r>
              <a:rPr lang="en-US" sz="2400" b="1" dirty="0"/>
              <a:t>Exploratory Data Analysis – Education &amp; Income</a:t>
            </a:r>
            <a:endParaRPr lang="en-CA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467C54-25EE-4D27-971F-1FE6CB4A37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147" y="1367050"/>
            <a:ext cx="3250147" cy="22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96F9BE-AA87-4A9C-A6CC-6058AEA1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9" y="3687234"/>
            <a:ext cx="3852491" cy="175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DD8056-F4AC-470C-8EE5-B138D432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7" y="1332304"/>
            <a:ext cx="4462004" cy="208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027D93B-4832-410A-86F5-95B18840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444" y="3597801"/>
            <a:ext cx="4085957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F32F1-7F67-43AD-B6D1-6AE0F4D45922}"/>
              </a:ext>
            </a:extLst>
          </p:cNvPr>
          <p:cNvSpPr txBox="1"/>
          <p:nvPr/>
        </p:nvSpPr>
        <p:spPr>
          <a:xfrm>
            <a:off x="1782045" y="9072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Education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AA83F-4167-4181-86B3-EAEA5A0C3523}"/>
              </a:ext>
            </a:extLst>
          </p:cNvPr>
          <p:cNvSpPr txBox="1"/>
          <p:nvPr/>
        </p:nvSpPr>
        <p:spPr>
          <a:xfrm>
            <a:off x="7594597" y="971548"/>
            <a:ext cx="131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Income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47D15-E3CF-4940-A2C0-82D44D1EDD88}"/>
              </a:ext>
            </a:extLst>
          </p:cNvPr>
          <p:cNvSpPr txBox="1"/>
          <p:nvPr/>
        </p:nvSpPr>
        <p:spPr>
          <a:xfrm>
            <a:off x="945278" y="5540821"/>
            <a:ext cx="45053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Helvetica Neue"/>
              </a:rPr>
              <a:t>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Education Variable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has some skewness on right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the customers have 16 years of education.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Very few outliers in Education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Median is at 75th percentile.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CFBF6-E5EE-4EE3-8504-F8F7367BDD17}"/>
              </a:ext>
            </a:extLst>
          </p:cNvPr>
          <p:cNvSpPr txBox="1"/>
          <p:nvPr/>
        </p:nvSpPr>
        <p:spPr>
          <a:xfrm>
            <a:off x="6007444" y="5506114"/>
            <a:ext cx="5276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Income variable has right skewness.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Most of the customer income is in the range of 30000 to 60000 Income.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many outliers in Income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Median is around 50th percentile.</a:t>
            </a:r>
          </a:p>
        </p:txBody>
      </p:sp>
    </p:spTree>
    <p:extLst>
      <p:ext uri="{BB962C8B-B14F-4D97-AF65-F5344CB8AC3E}">
        <p14:creationId xmlns:p14="http://schemas.microsoft.com/office/powerpoint/2010/main" val="421479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2" y="163552"/>
            <a:ext cx="8911687" cy="528415"/>
          </a:xfrm>
        </p:spPr>
        <p:txBody>
          <a:bodyPr>
            <a:normAutofit/>
          </a:bodyPr>
          <a:lstStyle/>
          <a:p>
            <a:r>
              <a:rPr lang="en-US" sz="2400" b="1" dirty="0"/>
              <a:t>Exploratory Data Analysis – Usage, Fitness &amp; Miles</a:t>
            </a:r>
            <a:endParaRPr lang="en-CA" sz="2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C3E92B-EE8A-451F-A6A7-1F34349B5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2" y="1311757"/>
            <a:ext cx="2921793" cy="19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96F9BE-AA87-4A9C-A6CC-6058AEA1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8" y="3271237"/>
            <a:ext cx="2954209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F32F1-7F67-43AD-B6D1-6AE0F4D45922}"/>
              </a:ext>
            </a:extLst>
          </p:cNvPr>
          <p:cNvSpPr txBox="1"/>
          <p:nvPr/>
        </p:nvSpPr>
        <p:spPr>
          <a:xfrm>
            <a:off x="1507326" y="93529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Usage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AA83F-4167-4181-86B3-EAEA5A0C3523}"/>
              </a:ext>
            </a:extLst>
          </p:cNvPr>
          <p:cNvSpPr txBox="1"/>
          <p:nvPr/>
        </p:nvSpPr>
        <p:spPr>
          <a:xfrm>
            <a:off x="4798217" y="93529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Fitness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47D15-E3CF-4940-A2C0-82D44D1EDD88}"/>
              </a:ext>
            </a:extLst>
          </p:cNvPr>
          <p:cNvSpPr txBox="1"/>
          <p:nvPr/>
        </p:nvSpPr>
        <p:spPr>
          <a:xfrm>
            <a:off x="896839" y="5083611"/>
            <a:ext cx="3150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Distribution has right skewness.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Average expected usage of the product is between 3 and 4 times per week.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Very few outliers in Usage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Median is at 25th percentile.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CFBF6-E5EE-4EE3-8504-F8F7367BDD17}"/>
              </a:ext>
            </a:extLst>
          </p:cNvPr>
          <p:cNvSpPr txBox="1"/>
          <p:nvPr/>
        </p:nvSpPr>
        <p:spPr>
          <a:xfrm>
            <a:off x="4171950" y="5121559"/>
            <a:ext cx="31503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r>
              <a:rPr lang="en-US" dirty="0"/>
              <a:t>Observations: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Majority of the customers are at medium fitness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few outliers towards bottom for the fitness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Median is at 25th percentile.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CC399F3-CED3-49FF-8DDC-C0070A0E4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30" y="1287062"/>
            <a:ext cx="3069890" cy="18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1719DCE-8B7F-46A9-9F8C-D9E246CA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204822"/>
            <a:ext cx="306989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776458-003E-49F3-92D1-E405B576F16D}"/>
              </a:ext>
            </a:extLst>
          </p:cNvPr>
          <p:cNvSpPr txBox="1"/>
          <p:nvPr/>
        </p:nvSpPr>
        <p:spPr>
          <a:xfrm>
            <a:off x="7999669" y="9030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Miles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692C3611-FA0F-4C63-B321-85662077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744" y="1268519"/>
            <a:ext cx="3321844" cy="19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971A02C-5555-469A-9F4F-AC9D4EB8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56" y="3163773"/>
            <a:ext cx="3294189" cy="167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F086E9-06A2-4046-AAE6-32BFD76DDF19}"/>
              </a:ext>
            </a:extLst>
          </p:cNvPr>
          <p:cNvSpPr txBox="1"/>
          <p:nvPr/>
        </p:nvSpPr>
        <p:spPr>
          <a:xfrm>
            <a:off x="7626042" y="5052412"/>
            <a:ext cx="342918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Miles variable has right skewness.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Mean is 103 and median is 94 indicating that majority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customers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expect to run around 100 miles in week.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There are many outliers in Miles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Median is slightly close to the 75th percentile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853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24" y="131424"/>
            <a:ext cx="8911687" cy="52841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Exploratory Data Analysis – Product, Gender &amp; Marital Status</a:t>
            </a:r>
            <a:endParaRPr lang="en-CA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C47956-05CA-4DA0-9D61-FE9FB76B91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" y="1591413"/>
            <a:ext cx="2730127" cy="24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F32F1-7F67-43AD-B6D1-6AE0F4D45922}"/>
              </a:ext>
            </a:extLst>
          </p:cNvPr>
          <p:cNvSpPr txBox="1"/>
          <p:nvPr/>
        </p:nvSpPr>
        <p:spPr>
          <a:xfrm>
            <a:off x="957612" y="112812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Product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AA83F-4167-4181-86B3-EAEA5A0C3523}"/>
              </a:ext>
            </a:extLst>
          </p:cNvPr>
          <p:cNvSpPr txBox="1"/>
          <p:nvPr/>
        </p:nvSpPr>
        <p:spPr>
          <a:xfrm>
            <a:off x="4686568" y="1088908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Gender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47D15-E3CF-4940-A2C0-82D44D1EDD88}"/>
              </a:ext>
            </a:extLst>
          </p:cNvPr>
          <p:cNvSpPr txBox="1"/>
          <p:nvPr/>
        </p:nvSpPr>
        <p:spPr>
          <a:xfrm>
            <a:off x="533214" y="4146390"/>
            <a:ext cx="3388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Majority of the customers have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followed by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CFBF6-E5EE-4EE3-8504-F8F7367BDD17}"/>
              </a:ext>
            </a:extLst>
          </p:cNvPr>
          <p:cNvSpPr txBox="1"/>
          <p:nvPr/>
        </p:nvSpPr>
        <p:spPr>
          <a:xfrm>
            <a:off x="4221268" y="4142452"/>
            <a:ext cx="3150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Of the total 180 customers, 104 are male and 76 are female.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76458-003E-49F3-92D1-E405B576F16D}"/>
              </a:ext>
            </a:extLst>
          </p:cNvPr>
          <p:cNvSpPr txBox="1"/>
          <p:nvPr/>
        </p:nvSpPr>
        <p:spPr>
          <a:xfrm>
            <a:off x="8415524" y="1088908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Marital Status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F086E9-06A2-4046-AAE6-32BFD76DDF19}"/>
              </a:ext>
            </a:extLst>
          </p:cNvPr>
          <p:cNvSpPr txBox="1"/>
          <p:nvPr/>
        </p:nvSpPr>
        <p:spPr>
          <a:xfrm>
            <a:off x="7970733" y="4163037"/>
            <a:ext cx="3054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107 customers are partnered and 73 customers are single.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D71DB90-402F-4C42-96F8-B4612EE3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52" y="1600569"/>
            <a:ext cx="3321845" cy="24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B0F74C9-7B7E-476C-A8F8-7DCF7954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17" y="1645791"/>
            <a:ext cx="3467101" cy="23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12" y="192811"/>
            <a:ext cx="9999393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Correlation Matrix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675" y="4333875"/>
            <a:ext cx="5458093" cy="2138960"/>
          </a:xfrm>
        </p:spPr>
        <p:txBody>
          <a:bodyPr>
            <a:normAutofit/>
          </a:bodyPr>
          <a:lstStyle/>
          <a:p>
            <a:pPr marL="274320" lvl="1" indent="0" defTabSz="457200">
              <a:buNone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Observations: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Helvetica Neue"/>
              </a:rPr>
              <a:t>As expected, Usage and Miles have good correlation.</a:t>
            </a:r>
          </a:p>
          <a:p>
            <a:pPr lvl="1" defTabSz="457200"/>
            <a:r>
              <a:rPr lang="en-US" sz="1200" dirty="0">
                <a:solidFill>
                  <a:srgbClr val="000000"/>
                </a:solidFill>
                <a:latin typeface="Helvetica Neue"/>
              </a:rPr>
              <a:t>Fitness has strong correlation with Miles and Usage.</a:t>
            </a:r>
          </a:p>
          <a:p>
            <a:pPr lvl="1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While education and Income correlate well with each other, Education doesn't have much correlation with other variables.</a:t>
            </a:r>
          </a:p>
          <a:p>
            <a:pPr lvl="1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Income shows a decent correlation with all variables.</a:t>
            </a:r>
          </a:p>
          <a:p>
            <a:pPr lvl="1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Age has decent correlation with income and some correlation with Education. Age has no influence on Usage, Fitness, and Miles.</a:t>
            </a:r>
          </a:p>
          <a:p>
            <a:endParaRPr lang="en-CA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7118DA-828F-44B2-8A9D-6D99DDFB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2" y="956854"/>
            <a:ext cx="4767650" cy="517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6007B81-696E-4AC7-AC6A-A906F6C3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766477"/>
            <a:ext cx="6315075" cy="333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7EE-83EC-45EB-8D7A-CA2B0287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00" y="251815"/>
            <a:ext cx="9999393" cy="528415"/>
          </a:xfrm>
        </p:spPr>
        <p:txBody>
          <a:bodyPr>
            <a:noAutofit/>
          </a:bodyPr>
          <a:lstStyle/>
          <a:p>
            <a:r>
              <a:rPr lang="en-US" sz="2400" b="1" dirty="0"/>
              <a:t>Exploratory Data Analysis – Usage across Product by Gender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EA0-ED6A-4812-842A-D73EBAB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5" y="4967065"/>
            <a:ext cx="6096000" cy="1438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Observations:</a:t>
            </a: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Comparing weekly usage with the product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is used more often than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Female customers use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TM798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TM498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slightly more than male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Male customers use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TM195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slightly more than Female customers.</a:t>
            </a:r>
          </a:p>
          <a:p>
            <a:endParaRPr lang="en-CA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151E83-9087-43EC-BA41-DA6C1D82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676400"/>
            <a:ext cx="4610367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FE754-616A-40C7-BF5E-E63D89466568}"/>
              </a:ext>
            </a:extLst>
          </p:cNvPr>
          <p:cNvSpPr txBox="1"/>
          <p:nvPr/>
        </p:nvSpPr>
        <p:spPr>
          <a:xfrm>
            <a:off x="3467367" y="1171448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 Product Usage Vs. Gender</a:t>
            </a:r>
            <a:endParaRPr lang="en-CA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615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1759</TotalTime>
  <Words>1298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Helvetica Neue</vt:lpstr>
      <vt:lpstr>Wingdings 2</vt:lpstr>
      <vt:lpstr>View</vt:lpstr>
      <vt:lpstr>Cardio Good Fitness Project</vt:lpstr>
      <vt:lpstr>Objective</vt:lpstr>
      <vt:lpstr>Data Information</vt:lpstr>
      <vt:lpstr>Exploratory Data Analysis – Age Variable</vt:lpstr>
      <vt:lpstr>Exploratory Data Analysis – Education &amp; Income</vt:lpstr>
      <vt:lpstr>Exploratory Data Analysis – Usage, Fitness &amp; Miles</vt:lpstr>
      <vt:lpstr>Exploratory Data Analysis – Product, Gender &amp; Marital Status</vt:lpstr>
      <vt:lpstr>Exploratory Data Analysis – Correlation Matrix</vt:lpstr>
      <vt:lpstr>Exploratory Data Analysis – Usage across Product by Gender</vt:lpstr>
      <vt:lpstr>Exploratory Data Analysis – Product Preference based on Customer Income Category</vt:lpstr>
      <vt:lpstr>Exploratory Data Analysis – Product preference by Customer Age</vt:lpstr>
      <vt:lpstr>Exploratory Data Analysis – Product Preference based on Customer Gender &amp; Marital Status</vt:lpstr>
      <vt:lpstr>Exploratory Data Analysis – Fitness Level of Customer based on Product choice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Naveen Pusuluri</dc:creator>
  <cp:lastModifiedBy>Naveen Pusuluri</cp:lastModifiedBy>
  <cp:revision>35</cp:revision>
  <dcterms:created xsi:type="dcterms:W3CDTF">2020-12-10T04:51:49Z</dcterms:created>
  <dcterms:modified xsi:type="dcterms:W3CDTF">2020-12-11T10:11:00Z</dcterms:modified>
</cp:coreProperties>
</file>