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25"/>
  </p:notesMasterIdLst>
  <p:handoutMasterIdLst>
    <p:handoutMasterId r:id="rId26"/>
  </p:handoutMasterIdLst>
  <p:sldIdLst>
    <p:sldId id="256" r:id="rId2"/>
    <p:sldId id="258" r:id="rId3"/>
    <p:sldId id="287" r:id="rId4"/>
    <p:sldId id="276" r:id="rId5"/>
    <p:sldId id="302" r:id="rId6"/>
    <p:sldId id="301" r:id="rId7"/>
    <p:sldId id="300" r:id="rId8"/>
    <p:sldId id="299" r:id="rId9"/>
    <p:sldId id="298" r:id="rId10"/>
    <p:sldId id="297" r:id="rId11"/>
    <p:sldId id="296" r:id="rId12"/>
    <p:sldId id="295" r:id="rId13"/>
    <p:sldId id="294" r:id="rId14"/>
    <p:sldId id="293" r:id="rId15"/>
    <p:sldId id="304" r:id="rId16"/>
    <p:sldId id="305" r:id="rId17"/>
    <p:sldId id="306" r:id="rId18"/>
    <p:sldId id="307" r:id="rId19"/>
    <p:sldId id="308" r:id="rId20"/>
    <p:sldId id="309" r:id="rId21"/>
    <p:sldId id="310" r:id="rId22"/>
    <p:sldId id="311" r:id="rId23"/>
    <p:sldId id="30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sorterViewPr>
    <p:cViewPr>
      <p:scale>
        <a:sx n="100" d="100"/>
        <a:sy n="100" d="100"/>
      </p:scale>
      <p:origin x="0" y="-828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26E9BFB-B4BB-4793-BF71-C232457CB14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E5886989-6B14-4082-8229-A2F04F08F83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EB652-D0B9-49DD-9102-04E53334D2FC}" type="datetimeFigureOut">
              <a:rPr lang="en-CA" smtClean="0"/>
              <a:t>2021-02-25</a:t>
            </a:fld>
            <a:endParaRPr lang="en-CA"/>
          </a:p>
        </p:txBody>
      </p:sp>
      <p:sp>
        <p:nvSpPr>
          <p:cNvPr id="4" name="Footer Placeholder 3">
            <a:extLst>
              <a:ext uri="{FF2B5EF4-FFF2-40B4-BE49-F238E27FC236}">
                <a16:creationId xmlns:a16="http://schemas.microsoft.com/office/drawing/2014/main" id="{09276CBF-4E98-47C1-9620-6E9D1487CA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103DF79F-5787-4143-B6D8-4C6803AE837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BB2BC17-A198-4BC9-8283-369B458897A3}" type="slidenum">
              <a:rPr lang="en-CA" smtClean="0"/>
              <a:t>‹#›</a:t>
            </a:fld>
            <a:endParaRPr lang="en-CA"/>
          </a:p>
        </p:txBody>
      </p:sp>
    </p:spTree>
    <p:extLst>
      <p:ext uri="{BB962C8B-B14F-4D97-AF65-F5344CB8AC3E}">
        <p14:creationId xmlns:p14="http://schemas.microsoft.com/office/powerpoint/2010/main" val="341192329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94F701-DF90-45B3-9694-B2B482B104B7}" type="datetimeFigureOut">
              <a:rPr lang="en-CA" smtClean="0"/>
              <a:t>2021-02-25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3D05F9-E119-47E8-BF88-2DDF692CE58D}" type="slidenum">
              <a:rPr lang="en-CA" smtClean="0"/>
              <a:t>‹#›</a:t>
            </a:fld>
            <a:endParaRPr lang="en-CA"/>
          </a:p>
        </p:txBody>
      </p:sp>
    </p:spTree>
    <p:extLst>
      <p:ext uri="{BB962C8B-B14F-4D97-AF65-F5344CB8AC3E}">
        <p14:creationId xmlns:p14="http://schemas.microsoft.com/office/powerpoint/2010/main" val="345153671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BF5C82-E2C7-44C9-87E1-6877A98EA94A}" type="datetimeFigureOut">
              <a:rPr lang="en-CA" smtClean="0"/>
              <a:t>2021-02-25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6D39CA0-8E66-4D16-8BAC-F429B3BA9A6D}"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0747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BF5C82-E2C7-44C9-87E1-6877A98EA94A}" type="datetimeFigureOut">
              <a:rPr lang="en-CA" smtClean="0"/>
              <a:t>2021-02-25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6D39CA0-8E66-4D16-8BAC-F429B3BA9A6D}" type="slidenum">
              <a:rPr lang="en-CA" smtClean="0"/>
              <a:t>‹#›</a:t>
            </a:fld>
            <a:endParaRPr lang="en-CA"/>
          </a:p>
        </p:txBody>
      </p:sp>
    </p:spTree>
    <p:extLst>
      <p:ext uri="{BB962C8B-B14F-4D97-AF65-F5344CB8AC3E}">
        <p14:creationId xmlns:p14="http://schemas.microsoft.com/office/powerpoint/2010/main" val="1702018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BF5C82-E2C7-44C9-87E1-6877A98EA94A}" type="datetimeFigureOut">
              <a:rPr lang="en-CA" smtClean="0"/>
              <a:t>2021-02-25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6D39CA0-8E66-4D16-8BAC-F429B3BA9A6D}" type="slidenum">
              <a:rPr lang="en-CA" smtClean="0"/>
              <a:t>‹#›</a:t>
            </a:fld>
            <a:endParaRPr lang="en-CA"/>
          </a:p>
        </p:txBody>
      </p:sp>
    </p:spTree>
    <p:extLst>
      <p:ext uri="{BB962C8B-B14F-4D97-AF65-F5344CB8AC3E}">
        <p14:creationId xmlns:p14="http://schemas.microsoft.com/office/powerpoint/2010/main" val="3745774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BF5C82-E2C7-44C9-87E1-6877A98EA94A}" type="datetimeFigureOut">
              <a:rPr lang="en-CA" smtClean="0"/>
              <a:t>2021-02-25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6D39CA0-8E66-4D16-8BAC-F429B3BA9A6D}" type="slidenum">
              <a:rPr lang="en-CA" smtClean="0"/>
              <a:t>‹#›</a:t>
            </a:fld>
            <a:endParaRPr lang="en-CA"/>
          </a:p>
        </p:txBody>
      </p:sp>
    </p:spTree>
    <p:extLst>
      <p:ext uri="{BB962C8B-B14F-4D97-AF65-F5344CB8AC3E}">
        <p14:creationId xmlns:p14="http://schemas.microsoft.com/office/powerpoint/2010/main" val="3505224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BF5C82-E2C7-44C9-87E1-6877A98EA94A}" type="datetimeFigureOut">
              <a:rPr lang="en-CA" smtClean="0"/>
              <a:t>2021-02-25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6D39CA0-8E66-4D16-8BAC-F429B3BA9A6D}"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770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BF5C82-E2C7-44C9-87E1-6877A98EA94A}" type="datetimeFigureOut">
              <a:rPr lang="en-CA" smtClean="0"/>
              <a:t>2021-02-25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6D39CA0-8E66-4D16-8BAC-F429B3BA9A6D}" type="slidenum">
              <a:rPr lang="en-CA" smtClean="0"/>
              <a:t>‹#›</a:t>
            </a:fld>
            <a:endParaRPr lang="en-CA"/>
          </a:p>
        </p:txBody>
      </p:sp>
    </p:spTree>
    <p:extLst>
      <p:ext uri="{BB962C8B-B14F-4D97-AF65-F5344CB8AC3E}">
        <p14:creationId xmlns:p14="http://schemas.microsoft.com/office/powerpoint/2010/main" val="4205813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BF5C82-E2C7-44C9-87E1-6877A98EA94A}" type="datetimeFigureOut">
              <a:rPr lang="en-CA" smtClean="0"/>
              <a:t>2021-02-25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6D39CA0-8E66-4D16-8BAC-F429B3BA9A6D}" type="slidenum">
              <a:rPr lang="en-CA" smtClean="0"/>
              <a:t>‹#›</a:t>
            </a:fld>
            <a:endParaRPr lang="en-CA"/>
          </a:p>
        </p:txBody>
      </p:sp>
    </p:spTree>
    <p:extLst>
      <p:ext uri="{BB962C8B-B14F-4D97-AF65-F5344CB8AC3E}">
        <p14:creationId xmlns:p14="http://schemas.microsoft.com/office/powerpoint/2010/main" val="2773812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BF5C82-E2C7-44C9-87E1-6877A98EA94A}" type="datetimeFigureOut">
              <a:rPr lang="en-CA" smtClean="0"/>
              <a:t>2021-02-25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F6D39CA0-8E66-4D16-8BAC-F429B3BA9A6D}" type="slidenum">
              <a:rPr lang="en-CA" smtClean="0"/>
              <a:t>‹#›</a:t>
            </a:fld>
            <a:endParaRPr lang="en-CA"/>
          </a:p>
        </p:txBody>
      </p:sp>
    </p:spTree>
    <p:extLst>
      <p:ext uri="{BB962C8B-B14F-4D97-AF65-F5344CB8AC3E}">
        <p14:creationId xmlns:p14="http://schemas.microsoft.com/office/powerpoint/2010/main" val="3985567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DBF5C82-E2C7-44C9-87E1-6877A98EA94A}" type="datetimeFigureOut">
              <a:rPr lang="en-CA" smtClean="0"/>
              <a:t>2021-02-25</a:t>
            </a:fld>
            <a:endParaRPr lang="en-C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CA"/>
          </a:p>
        </p:txBody>
      </p:sp>
      <p:sp>
        <p:nvSpPr>
          <p:cNvPr id="9" name="Slide Number Placeholder 8"/>
          <p:cNvSpPr>
            <a:spLocks noGrp="1"/>
          </p:cNvSpPr>
          <p:nvPr>
            <p:ph type="sldNum" sz="quarter" idx="12"/>
          </p:nvPr>
        </p:nvSpPr>
        <p:spPr/>
        <p:txBody>
          <a:bodyPr/>
          <a:lstStyle/>
          <a:p>
            <a:fld id="{F6D39CA0-8E66-4D16-8BAC-F429B3BA9A6D}" type="slidenum">
              <a:rPr lang="en-CA" smtClean="0"/>
              <a:t>‹#›</a:t>
            </a:fld>
            <a:endParaRPr lang="en-CA"/>
          </a:p>
        </p:txBody>
      </p:sp>
    </p:spTree>
    <p:extLst>
      <p:ext uri="{BB962C8B-B14F-4D97-AF65-F5344CB8AC3E}">
        <p14:creationId xmlns:p14="http://schemas.microsoft.com/office/powerpoint/2010/main" val="1760592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DBF5C82-E2C7-44C9-87E1-6877A98EA94A}" type="datetimeFigureOut">
              <a:rPr lang="en-CA" smtClean="0"/>
              <a:t>2021-02-25</a:t>
            </a:fld>
            <a:endParaRPr lang="en-C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C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6D39CA0-8E66-4D16-8BAC-F429B3BA9A6D}" type="slidenum">
              <a:rPr lang="en-CA" smtClean="0"/>
              <a:t>‹#›</a:t>
            </a:fld>
            <a:endParaRPr lang="en-CA"/>
          </a:p>
        </p:txBody>
      </p:sp>
    </p:spTree>
    <p:extLst>
      <p:ext uri="{BB962C8B-B14F-4D97-AF65-F5344CB8AC3E}">
        <p14:creationId xmlns:p14="http://schemas.microsoft.com/office/powerpoint/2010/main" val="1267458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BF5C82-E2C7-44C9-87E1-6877A98EA94A}" type="datetimeFigureOut">
              <a:rPr lang="en-CA" smtClean="0"/>
              <a:t>2021-02-25</a:t>
            </a:fld>
            <a:endParaRPr lang="en-CA"/>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D39CA0-8E66-4D16-8BAC-F429B3BA9A6D}" type="slidenum">
              <a:rPr lang="en-CA" smtClean="0"/>
              <a:t>‹#›</a:t>
            </a:fld>
            <a:endParaRPr lang="en-CA"/>
          </a:p>
        </p:txBody>
      </p:sp>
    </p:spTree>
    <p:extLst>
      <p:ext uri="{BB962C8B-B14F-4D97-AF65-F5344CB8AC3E}">
        <p14:creationId xmlns:p14="http://schemas.microsoft.com/office/powerpoint/2010/main" val="279401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DBF5C82-E2C7-44C9-87E1-6877A98EA94A}" type="datetimeFigureOut">
              <a:rPr lang="en-CA" smtClean="0"/>
              <a:t>2021-02-25</a:t>
            </a:fld>
            <a:endParaRPr lang="en-C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C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6D39CA0-8E66-4D16-8BAC-F429B3BA9A6D}" type="slidenum">
              <a:rPr lang="en-CA" smtClean="0"/>
              <a:t>‹#›</a:t>
            </a:fld>
            <a:endParaRPr lang="en-C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3053900"/>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30ECB-4B1F-4C20-806F-FE77433F5EEB}"/>
              </a:ext>
            </a:extLst>
          </p:cNvPr>
          <p:cNvSpPr>
            <a:spLocks noGrp="1"/>
          </p:cNvSpPr>
          <p:nvPr>
            <p:ph type="ctrTitle"/>
          </p:nvPr>
        </p:nvSpPr>
        <p:spPr/>
        <p:txBody>
          <a:bodyPr>
            <a:normAutofit/>
          </a:bodyPr>
          <a:lstStyle/>
          <a:p>
            <a:r>
              <a:rPr lang="en-CA" sz="4400" b="1" i="0" dirty="0">
                <a:solidFill>
                  <a:srgbClr val="000000"/>
                </a:solidFill>
                <a:effectLst/>
                <a:latin typeface="Century Schoolbook" panose="02040604050505020304" pitchFamily="18" charset="0"/>
              </a:rPr>
              <a:t>Supervised Learning - Foundations</a:t>
            </a:r>
            <a:br>
              <a:rPr lang="en-CA" sz="4400" b="1" i="0" dirty="0">
                <a:solidFill>
                  <a:srgbClr val="000000"/>
                </a:solidFill>
                <a:effectLst/>
                <a:latin typeface="Century Schoolbook" panose="02040604050505020304" pitchFamily="18" charset="0"/>
              </a:rPr>
            </a:br>
            <a:endParaRPr lang="en-CA" sz="4400" dirty="0">
              <a:latin typeface="Century Schoolbook" panose="02040604050505020304" pitchFamily="18" charset="0"/>
            </a:endParaRPr>
          </a:p>
        </p:txBody>
      </p:sp>
      <p:sp>
        <p:nvSpPr>
          <p:cNvPr id="3" name="Subtitle 2">
            <a:extLst>
              <a:ext uri="{FF2B5EF4-FFF2-40B4-BE49-F238E27FC236}">
                <a16:creationId xmlns:a16="http://schemas.microsoft.com/office/drawing/2014/main" id="{479BDE10-2278-4BF3-A941-F10B56824887}"/>
              </a:ext>
            </a:extLst>
          </p:cNvPr>
          <p:cNvSpPr>
            <a:spLocks noGrp="1"/>
          </p:cNvSpPr>
          <p:nvPr>
            <p:ph type="subTitle" idx="1"/>
          </p:nvPr>
        </p:nvSpPr>
        <p:spPr/>
        <p:txBody>
          <a:bodyPr>
            <a:normAutofit/>
          </a:bodyPr>
          <a:lstStyle/>
          <a:p>
            <a:r>
              <a:rPr lang="en-CA" sz="4400" b="1" spc="-50" dirty="0">
                <a:solidFill>
                  <a:srgbClr val="000000"/>
                </a:solidFill>
                <a:latin typeface="Century Schoolbook" panose="02040604050505020304" pitchFamily="18" charset="0"/>
                <a:ea typeface="+mj-ea"/>
                <a:cs typeface="+mj-cs"/>
              </a:rPr>
              <a:t>Cars4U Project</a:t>
            </a:r>
          </a:p>
        </p:txBody>
      </p:sp>
      <p:sp>
        <p:nvSpPr>
          <p:cNvPr id="7" name="TextBox 6">
            <a:extLst>
              <a:ext uri="{FF2B5EF4-FFF2-40B4-BE49-F238E27FC236}">
                <a16:creationId xmlns:a16="http://schemas.microsoft.com/office/drawing/2014/main" id="{3CF6B62D-38FD-4126-BFBE-78FECF4F33D4}"/>
              </a:ext>
            </a:extLst>
          </p:cNvPr>
          <p:cNvSpPr txBox="1"/>
          <p:nvPr/>
        </p:nvSpPr>
        <p:spPr>
          <a:xfrm>
            <a:off x="10048875" y="5598620"/>
            <a:ext cx="6096000" cy="646331"/>
          </a:xfrm>
          <a:prstGeom prst="rect">
            <a:avLst/>
          </a:prstGeom>
          <a:noFill/>
        </p:spPr>
        <p:txBody>
          <a:bodyPr wrap="square">
            <a:spAutoFit/>
          </a:bodyPr>
          <a:lstStyle/>
          <a:p>
            <a:r>
              <a:rPr lang="en-US" dirty="0">
                <a:latin typeface="Century Schoolbook" panose="02040604050505020304" pitchFamily="18" charset="0"/>
              </a:rPr>
              <a:t>Submitted by:</a:t>
            </a:r>
          </a:p>
          <a:p>
            <a:r>
              <a:rPr lang="en-US" dirty="0">
                <a:latin typeface="Century Schoolbook" panose="02040604050505020304" pitchFamily="18" charset="0"/>
              </a:rPr>
              <a:t>Naveen Pusuluri</a:t>
            </a:r>
            <a:endParaRPr lang="en-CA" dirty="0">
              <a:latin typeface="Century Schoolbook" panose="02040604050505020304" pitchFamily="18" charset="0"/>
            </a:endParaRPr>
          </a:p>
        </p:txBody>
      </p:sp>
    </p:spTree>
    <p:extLst>
      <p:ext uri="{BB962C8B-B14F-4D97-AF65-F5344CB8AC3E}">
        <p14:creationId xmlns:p14="http://schemas.microsoft.com/office/powerpoint/2010/main" val="1837473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2C1715-E590-4982-B3FC-D1D7B4D83330}"/>
              </a:ext>
            </a:extLst>
          </p:cNvPr>
          <p:cNvSpPr txBox="1"/>
          <p:nvPr/>
        </p:nvSpPr>
        <p:spPr>
          <a:xfrm>
            <a:off x="571500" y="386834"/>
            <a:ext cx="6096000" cy="461665"/>
          </a:xfrm>
          <a:prstGeom prst="rect">
            <a:avLst/>
          </a:prstGeom>
          <a:noFill/>
        </p:spPr>
        <p:txBody>
          <a:bodyPr wrap="square">
            <a:spAutoFit/>
          </a:bodyPr>
          <a:lstStyle/>
          <a:p>
            <a:r>
              <a:rPr lang="en-US" sz="2400" b="1" dirty="0">
                <a:solidFill>
                  <a:schemeClr val="accent3">
                    <a:lumMod val="75000"/>
                  </a:schemeClr>
                </a:solidFill>
                <a:latin typeface="Century Schoolbook" panose="02040604050505020304" pitchFamily="18" charset="0"/>
              </a:rPr>
              <a:t>Exploratory Data Analysis: </a:t>
            </a:r>
            <a:endParaRPr lang="en-CA" sz="2400" b="1" dirty="0">
              <a:solidFill>
                <a:schemeClr val="accent3">
                  <a:lumMod val="75000"/>
                </a:schemeClr>
              </a:solidFill>
              <a:latin typeface="Century Schoolbook" panose="02040604050505020304" pitchFamily="18" charset="0"/>
            </a:endParaRPr>
          </a:p>
        </p:txBody>
      </p:sp>
      <p:sp>
        <p:nvSpPr>
          <p:cNvPr id="5" name="TextBox 4">
            <a:extLst>
              <a:ext uri="{FF2B5EF4-FFF2-40B4-BE49-F238E27FC236}">
                <a16:creationId xmlns:a16="http://schemas.microsoft.com/office/drawing/2014/main" id="{AED196BB-2DD9-4E59-9904-B0C988BB199B}"/>
              </a:ext>
            </a:extLst>
          </p:cNvPr>
          <p:cNvSpPr txBox="1"/>
          <p:nvPr/>
        </p:nvSpPr>
        <p:spPr>
          <a:xfrm>
            <a:off x="3619500" y="796573"/>
            <a:ext cx="6096000" cy="369332"/>
          </a:xfrm>
          <a:prstGeom prst="rect">
            <a:avLst/>
          </a:prstGeom>
          <a:noFill/>
        </p:spPr>
        <p:txBody>
          <a:bodyPr wrap="square">
            <a:spAutoFit/>
          </a:bodyPr>
          <a:lstStyle/>
          <a:p>
            <a:pPr algn="l"/>
            <a:r>
              <a:rPr lang="en-US" b="1" dirty="0">
                <a:solidFill>
                  <a:schemeClr val="accent3">
                    <a:lumMod val="75000"/>
                  </a:schemeClr>
                </a:solidFill>
                <a:latin typeface="Century Schoolbook" panose="02040604050505020304" pitchFamily="18" charset="0"/>
              </a:rPr>
              <a:t>Variables that are correlated with Price variable</a:t>
            </a:r>
            <a:endParaRPr lang="en-CA" b="1" dirty="0">
              <a:solidFill>
                <a:schemeClr val="accent3">
                  <a:lumMod val="75000"/>
                </a:schemeClr>
              </a:solidFill>
              <a:latin typeface="Century Schoolbook" panose="02040604050505020304" pitchFamily="18" charset="0"/>
            </a:endParaRPr>
          </a:p>
        </p:txBody>
      </p:sp>
      <p:sp>
        <p:nvSpPr>
          <p:cNvPr id="6" name="TextBox 5">
            <a:extLst>
              <a:ext uri="{FF2B5EF4-FFF2-40B4-BE49-F238E27FC236}">
                <a16:creationId xmlns:a16="http://schemas.microsoft.com/office/drawing/2014/main" id="{F9381110-38AC-4509-917A-3AEC2FCB14EC}"/>
              </a:ext>
            </a:extLst>
          </p:cNvPr>
          <p:cNvSpPr txBox="1"/>
          <p:nvPr/>
        </p:nvSpPr>
        <p:spPr>
          <a:xfrm>
            <a:off x="228600" y="1372582"/>
            <a:ext cx="4195761" cy="369332"/>
          </a:xfrm>
          <a:prstGeom prst="rect">
            <a:avLst/>
          </a:prstGeom>
          <a:noFill/>
        </p:spPr>
        <p:txBody>
          <a:bodyPr wrap="square">
            <a:spAutoFit/>
          </a:bodyPr>
          <a:lstStyle/>
          <a:p>
            <a:pPr algn="l"/>
            <a:r>
              <a:rPr lang="en-US" b="1" dirty="0">
                <a:solidFill>
                  <a:schemeClr val="accent3">
                    <a:lumMod val="75000"/>
                  </a:schemeClr>
                </a:solidFill>
                <a:latin typeface="Century Schoolbook" panose="02040604050505020304" pitchFamily="18" charset="0"/>
              </a:rPr>
              <a:t>Year Vs Price Vs Transmission</a:t>
            </a:r>
          </a:p>
        </p:txBody>
      </p:sp>
      <p:pic>
        <p:nvPicPr>
          <p:cNvPr id="8194" name="Picture 2">
            <a:extLst>
              <a:ext uri="{FF2B5EF4-FFF2-40B4-BE49-F238E27FC236}">
                <a16:creationId xmlns:a16="http://schemas.microsoft.com/office/drawing/2014/main" id="{EF0169E8-3458-4F72-AB3A-55007F693A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785937"/>
            <a:ext cx="5286375" cy="32861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2F7B5C0-CC05-40AA-A811-8697A9C30ADB}"/>
              </a:ext>
            </a:extLst>
          </p:cNvPr>
          <p:cNvSpPr txBox="1"/>
          <p:nvPr/>
        </p:nvSpPr>
        <p:spPr>
          <a:xfrm>
            <a:off x="228599" y="5199653"/>
            <a:ext cx="4997741" cy="1077218"/>
          </a:xfrm>
          <a:prstGeom prst="rect">
            <a:avLst/>
          </a:prstGeom>
          <a:noFill/>
        </p:spPr>
        <p:txBody>
          <a:bodyPr wrap="square">
            <a:spAutoFit/>
          </a:bodyPr>
          <a:lstStyle/>
          <a:p>
            <a:pPr algn="l"/>
            <a:r>
              <a:rPr lang="en-US" sz="1400" i="0" dirty="0">
                <a:solidFill>
                  <a:srgbClr val="000000"/>
                </a:solidFill>
                <a:effectLst/>
                <a:latin typeface="Helvetica Neue"/>
              </a:rPr>
              <a:t>Observations:</a:t>
            </a:r>
          </a:p>
          <a:p>
            <a:pPr algn="l"/>
            <a:endParaRPr lang="en-US" sz="1400" i="0" dirty="0">
              <a:solidFill>
                <a:srgbClr val="000000"/>
              </a:solidFill>
              <a:effectLst/>
              <a:latin typeface="Helvetica Neue"/>
            </a:endParaRPr>
          </a:p>
          <a:p>
            <a:pPr marL="171450" indent="-171450" algn="l">
              <a:buFont typeface="Arial" panose="020B0604020202020204" pitchFamily="34" charset="0"/>
              <a:buChar char="•"/>
            </a:pPr>
            <a:r>
              <a:rPr lang="en-US" sz="1200" b="0" i="0" dirty="0">
                <a:solidFill>
                  <a:srgbClr val="000000"/>
                </a:solidFill>
                <a:effectLst/>
                <a:latin typeface="Helvetica Neue"/>
              </a:rPr>
              <a:t>As expected, the latest year model used cars' price are higher than older year models in which automatic transmission vehicle have a higher price than manual transmission vehicles.</a:t>
            </a:r>
          </a:p>
        </p:txBody>
      </p:sp>
      <p:sp>
        <p:nvSpPr>
          <p:cNvPr id="10" name="TextBox 9">
            <a:extLst>
              <a:ext uri="{FF2B5EF4-FFF2-40B4-BE49-F238E27FC236}">
                <a16:creationId xmlns:a16="http://schemas.microsoft.com/office/drawing/2014/main" id="{7048460E-3B91-41CE-A68F-76DCDBBAAC6E}"/>
              </a:ext>
            </a:extLst>
          </p:cNvPr>
          <p:cNvSpPr txBox="1"/>
          <p:nvPr/>
        </p:nvSpPr>
        <p:spPr>
          <a:xfrm>
            <a:off x="7067550" y="1379487"/>
            <a:ext cx="3943350" cy="369332"/>
          </a:xfrm>
          <a:prstGeom prst="rect">
            <a:avLst/>
          </a:prstGeom>
          <a:noFill/>
        </p:spPr>
        <p:txBody>
          <a:bodyPr wrap="square">
            <a:spAutoFit/>
          </a:bodyPr>
          <a:lstStyle/>
          <a:p>
            <a:pPr algn="l"/>
            <a:r>
              <a:rPr lang="en-US" b="1" dirty="0">
                <a:solidFill>
                  <a:schemeClr val="accent3">
                    <a:lumMod val="75000"/>
                  </a:schemeClr>
                </a:solidFill>
                <a:latin typeface="Century Schoolbook" panose="02040604050505020304" pitchFamily="18" charset="0"/>
              </a:rPr>
              <a:t>Year Vs Price Vs Fuel_Type</a:t>
            </a:r>
          </a:p>
        </p:txBody>
      </p:sp>
      <p:pic>
        <p:nvPicPr>
          <p:cNvPr id="8196" name="Picture 4">
            <a:extLst>
              <a:ext uri="{FF2B5EF4-FFF2-40B4-BE49-F238E27FC236}">
                <a16:creationId xmlns:a16="http://schemas.microsoft.com/office/drawing/2014/main" id="{388EC1B4-3C70-4470-AC1D-AC86A9D604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2150" y="1785937"/>
            <a:ext cx="5534026" cy="328283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3C9C1B8D-7ADE-4AF0-B1AA-62451220CD7D}"/>
              </a:ext>
            </a:extLst>
          </p:cNvPr>
          <p:cNvSpPr txBox="1"/>
          <p:nvPr/>
        </p:nvSpPr>
        <p:spPr>
          <a:xfrm>
            <a:off x="6096000" y="5165585"/>
            <a:ext cx="4819650" cy="1046440"/>
          </a:xfrm>
          <a:prstGeom prst="rect">
            <a:avLst/>
          </a:prstGeom>
          <a:noFill/>
        </p:spPr>
        <p:txBody>
          <a:bodyPr wrap="square">
            <a:spAutoFit/>
          </a:bodyPr>
          <a:lstStyle/>
          <a:p>
            <a:pPr algn="l"/>
            <a:r>
              <a:rPr lang="en-US" sz="1400" i="0" dirty="0">
                <a:solidFill>
                  <a:srgbClr val="000000"/>
                </a:solidFill>
                <a:effectLst/>
                <a:latin typeface="Helvetica Neue"/>
              </a:rPr>
              <a:t>Observations:</a:t>
            </a:r>
          </a:p>
          <a:p>
            <a:pPr algn="l"/>
            <a:endParaRPr lang="en-US" sz="1200" b="0" i="0" dirty="0">
              <a:solidFill>
                <a:srgbClr val="000000"/>
              </a:solidFill>
              <a:effectLst/>
              <a:latin typeface="Helvetica Neue"/>
            </a:endParaRPr>
          </a:p>
          <a:p>
            <a:pPr marL="171450" indent="-171450" algn="l">
              <a:buFont typeface="Arial" panose="020B0604020202020204" pitchFamily="34" charset="0"/>
              <a:buChar char="•"/>
            </a:pPr>
            <a:r>
              <a:rPr lang="en-US" sz="1200" b="0" i="0" dirty="0">
                <a:solidFill>
                  <a:srgbClr val="000000"/>
                </a:solidFill>
                <a:effectLst/>
                <a:latin typeface="Helvetica Neue"/>
              </a:rPr>
              <a:t>Among the five fuel types, the latest year model car prices are higher than previous models in which diesel vehicles have higher prices than other fuel type vehicles.</a:t>
            </a:r>
          </a:p>
        </p:txBody>
      </p:sp>
    </p:spTree>
    <p:extLst>
      <p:ext uri="{BB962C8B-B14F-4D97-AF65-F5344CB8AC3E}">
        <p14:creationId xmlns:p14="http://schemas.microsoft.com/office/powerpoint/2010/main" val="3112081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2C1715-E590-4982-B3FC-D1D7B4D83330}"/>
              </a:ext>
            </a:extLst>
          </p:cNvPr>
          <p:cNvSpPr txBox="1"/>
          <p:nvPr/>
        </p:nvSpPr>
        <p:spPr>
          <a:xfrm>
            <a:off x="571500" y="386834"/>
            <a:ext cx="6096000" cy="461665"/>
          </a:xfrm>
          <a:prstGeom prst="rect">
            <a:avLst/>
          </a:prstGeom>
          <a:noFill/>
        </p:spPr>
        <p:txBody>
          <a:bodyPr wrap="square">
            <a:spAutoFit/>
          </a:bodyPr>
          <a:lstStyle/>
          <a:p>
            <a:r>
              <a:rPr lang="en-US" sz="2400" b="1" dirty="0">
                <a:solidFill>
                  <a:schemeClr val="accent3">
                    <a:lumMod val="75000"/>
                  </a:schemeClr>
                </a:solidFill>
                <a:latin typeface="Century Schoolbook" panose="02040604050505020304" pitchFamily="18" charset="0"/>
              </a:rPr>
              <a:t>Exploratory Data Analysis: </a:t>
            </a:r>
            <a:endParaRPr lang="en-CA" sz="2400" b="1" dirty="0">
              <a:solidFill>
                <a:schemeClr val="accent3">
                  <a:lumMod val="75000"/>
                </a:schemeClr>
              </a:solidFill>
              <a:latin typeface="Century Schoolbook" panose="02040604050505020304" pitchFamily="18" charset="0"/>
            </a:endParaRPr>
          </a:p>
        </p:txBody>
      </p:sp>
      <p:sp>
        <p:nvSpPr>
          <p:cNvPr id="4" name="TextBox 3">
            <a:extLst>
              <a:ext uri="{FF2B5EF4-FFF2-40B4-BE49-F238E27FC236}">
                <a16:creationId xmlns:a16="http://schemas.microsoft.com/office/drawing/2014/main" id="{D6ACC86D-FA3F-4019-9078-BE2E7EF9B41E}"/>
              </a:ext>
            </a:extLst>
          </p:cNvPr>
          <p:cNvSpPr txBox="1"/>
          <p:nvPr/>
        </p:nvSpPr>
        <p:spPr>
          <a:xfrm>
            <a:off x="4838700" y="848499"/>
            <a:ext cx="4195761" cy="369332"/>
          </a:xfrm>
          <a:prstGeom prst="rect">
            <a:avLst/>
          </a:prstGeom>
          <a:noFill/>
        </p:spPr>
        <p:txBody>
          <a:bodyPr wrap="square">
            <a:spAutoFit/>
          </a:bodyPr>
          <a:lstStyle/>
          <a:p>
            <a:pPr algn="l"/>
            <a:r>
              <a:rPr lang="en-US" b="1" dirty="0">
                <a:solidFill>
                  <a:schemeClr val="accent3">
                    <a:lumMod val="75000"/>
                  </a:schemeClr>
                </a:solidFill>
                <a:latin typeface="Century Schoolbook" panose="02040604050505020304" pitchFamily="18" charset="0"/>
              </a:rPr>
              <a:t>Year Vs Price Vs Owner_Type</a:t>
            </a:r>
          </a:p>
        </p:txBody>
      </p:sp>
      <p:pic>
        <p:nvPicPr>
          <p:cNvPr id="9218" name="Picture 2">
            <a:extLst>
              <a:ext uri="{FF2B5EF4-FFF2-40B4-BE49-F238E27FC236}">
                <a16:creationId xmlns:a16="http://schemas.microsoft.com/office/drawing/2014/main" id="{4D748777-F320-4CDE-944B-FCE66E8C72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712" y="1366465"/>
            <a:ext cx="9172575" cy="340179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F8134C9-90FF-453D-896A-B31231933468}"/>
              </a:ext>
            </a:extLst>
          </p:cNvPr>
          <p:cNvSpPr txBox="1"/>
          <p:nvPr/>
        </p:nvSpPr>
        <p:spPr>
          <a:xfrm>
            <a:off x="1509712" y="4732152"/>
            <a:ext cx="10810873" cy="1446550"/>
          </a:xfrm>
          <a:prstGeom prst="rect">
            <a:avLst/>
          </a:prstGeom>
          <a:noFill/>
        </p:spPr>
        <p:txBody>
          <a:bodyPr wrap="square">
            <a:spAutoFit/>
          </a:bodyPr>
          <a:lstStyle/>
          <a:p>
            <a:pPr>
              <a:spcBef>
                <a:spcPts val="0"/>
              </a:spcBef>
              <a:spcAft>
                <a:spcPts val="0"/>
              </a:spcAft>
            </a:pPr>
            <a:r>
              <a:rPr lang="en-US" sz="1400" dirty="0">
                <a:solidFill>
                  <a:srgbClr val="0E101A"/>
                </a:solidFill>
                <a:effectLst/>
                <a:latin typeface="Helvetica Neue"/>
              </a:rPr>
              <a:t>Observations:</a:t>
            </a:r>
          </a:p>
          <a:p>
            <a:pPr>
              <a:spcBef>
                <a:spcPts val="0"/>
              </a:spcBef>
              <a:spcAft>
                <a:spcPts val="0"/>
              </a:spcAft>
            </a:pPr>
            <a:endParaRPr lang="en-US" sz="1400" dirty="0">
              <a:solidFill>
                <a:srgbClr val="0E101A"/>
              </a:solidFill>
              <a:effectLst/>
              <a:latin typeface="Helvetica Neue"/>
            </a:endParaRPr>
          </a:p>
          <a:p>
            <a:pPr marL="171450" indent="-171450">
              <a:spcBef>
                <a:spcPts val="0"/>
              </a:spcBef>
              <a:spcAft>
                <a:spcPts val="0"/>
              </a:spcAft>
              <a:buFont typeface="Arial" panose="020B0604020202020204" pitchFamily="34" charset="0"/>
              <a:buChar char="•"/>
            </a:pPr>
            <a:r>
              <a:rPr lang="en-US" sz="1200" dirty="0">
                <a:solidFill>
                  <a:srgbClr val="0E101A"/>
                </a:solidFill>
                <a:effectLst/>
                <a:latin typeface="Helvetica Neue"/>
              </a:rPr>
              <a:t>Until the year 2016, both the first and second owner type car prices are almost equal, then after second owner type car prices have decreased significantly while the first owner type car price is increased.</a:t>
            </a:r>
          </a:p>
          <a:p>
            <a:pPr marL="171450" indent="-171450">
              <a:spcBef>
                <a:spcPts val="0"/>
              </a:spcBef>
              <a:spcAft>
                <a:spcPts val="0"/>
              </a:spcAft>
              <a:buFont typeface="Arial" panose="020B0604020202020204" pitchFamily="34" charset="0"/>
              <a:buChar char="•"/>
            </a:pPr>
            <a:endParaRPr lang="en-US" sz="1200" dirty="0">
              <a:solidFill>
                <a:srgbClr val="0E101A"/>
              </a:solidFill>
              <a:effectLst/>
              <a:latin typeface="Helvetica Neue"/>
            </a:endParaRPr>
          </a:p>
          <a:p>
            <a:pPr marL="171450" indent="-171450">
              <a:spcBef>
                <a:spcPts val="0"/>
              </a:spcBef>
              <a:spcAft>
                <a:spcPts val="0"/>
              </a:spcAft>
              <a:buFont typeface="Arial" panose="020B0604020202020204" pitchFamily="34" charset="0"/>
              <a:buChar char="•"/>
            </a:pPr>
            <a:r>
              <a:rPr lang="en-US" sz="1200" dirty="0">
                <a:solidFill>
                  <a:srgbClr val="0E101A"/>
                </a:solidFill>
                <a:effectLst/>
                <a:latin typeface="Helvetica Neue"/>
              </a:rPr>
              <a:t>From the year 2009 till 2012, third-owner-type vehicles have higher prices than other types, then prices started decreasing till the end of 2013 and then increased significantly in 2014 and then again started dropping in 2015.</a:t>
            </a:r>
          </a:p>
        </p:txBody>
      </p:sp>
    </p:spTree>
    <p:extLst>
      <p:ext uri="{BB962C8B-B14F-4D97-AF65-F5344CB8AC3E}">
        <p14:creationId xmlns:p14="http://schemas.microsoft.com/office/powerpoint/2010/main" val="1546205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2C1715-E590-4982-B3FC-D1D7B4D83330}"/>
              </a:ext>
            </a:extLst>
          </p:cNvPr>
          <p:cNvSpPr txBox="1"/>
          <p:nvPr/>
        </p:nvSpPr>
        <p:spPr>
          <a:xfrm>
            <a:off x="571500" y="386834"/>
            <a:ext cx="6096000" cy="461665"/>
          </a:xfrm>
          <a:prstGeom prst="rect">
            <a:avLst/>
          </a:prstGeom>
          <a:noFill/>
        </p:spPr>
        <p:txBody>
          <a:bodyPr wrap="square">
            <a:spAutoFit/>
          </a:bodyPr>
          <a:lstStyle/>
          <a:p>
            <a:r>
              <a:rPr lang="en-US" sz="2400" b="1" dirty="0">
                <a:solidFill>
                  <a:schemeClr val="accent3">
                    <a:lumMod val="75000"/>
                  </a:schemeClr>
                </a:solidFill>
                <a:latin typeface="Century Schoolbook" panose="02040604050505020304" pitchFamily="18" charset="0"/>
              </a:rPr>
              <a:t>Exploratory Data Analysis: </a:t>
            </a:r>
            <a:endParaRPr lang="en-CA" sz="2400" b="1" dirty="0">
              <a:solidFill>
                <a:schemeClr val="accent3">
                  <a:lumMod val="75000"/>
                </a:schemeClr>
              </a:solidFill>
              <a:latin typeface="Century Schoolbook" panose="02040604050505020304" pitchFamily="18" charset="0"/>
            </a:endParaRPr>
          </a:p>
        </p:txBody>
      </p:sp>
      <p:sp>
        <p:nvSpPr>
          <p:cNvPr id="6" name="TextBox 5">
            <a:extLst>
              <a:ext uri="{FF2B5EF4-FFF2-40B4-BE49-F238E27FC236}">
                <a16:creationId xmlns:a16="http://schemas.microsoft.com/office/drawing/2014/main" id="{DB2E52CE-2DAF-47C3-AC8C-054E94564FE2}"/>
              </a:ext>
            </a:extLst>
          </p:cNvPr>
          <p:cNvSpPr txBox="1"/>
          <p:nvPr/>
        </p:nvSpPr>
        <p:spPr>
          <a:xfrm>
            <a:off x="857249" y="1076325"/>
            <a:ext cx="4486275" cy="369332"/>
          </a:xfrm>
          <a:prstGeom prst="rect">
            <a:avLst/>
          </a:prstGeom>
          <a:noFill/>
        </p:spPr>
        <p:txBody>
          <a:bodyPr wrap="square">
            <a:spAutoFit/>
          </a:bodyPr>
          <a:lstStyle/>
          <a:p>
            <a:pPr algn="l"/>
            <a:r>
              <a:rPr lang="en-US" b="1" dirty="0">
                <a:solidFill>
                  <a:schemeClr val="accent3">
                    <a:lumMod val="75000"/>
                  </a:schemeClr>
                </a:solidFill>
                <a:latin typeface="Century Schoolbook" panose="02040604050505020304" pitchFamily="18" charset="0"/>
              </a:rPr>
              <a:t>Engine Vs Price Vs Transmission</a:t>
            </a:r>
          </a:p>
        </p:txBody>
      </p:sp>
      <p:pic>
        <p:nvPicPr>
          <p:cNvPr id="10242" name="Picture 2">
            <a:extLst>
              <a:ext uri="{FF2B5EF4-FFF2-40B4-BE49-F238E27FC236}">
                <a16:creationId xmlns:a16="http://schemas.microsoft.com/office/drawing/2014/main" id="{72EEC252-6AA7-4997-8744-990CBE90B1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445657"/>
            <a:ext cx="4772024" cy="348509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E991DDB-46E0-44F3-A925-BC44BCD7B9B4}"/>
              </a:ext>
            </a:extLst>
          </p:cNvPr>
          <p:cNvSpPr txBox="1"/>
          <p:nvPr/>
        </p:nvSpPr>
        <p:spPr>
          <a:xfrm>
            <a:off x="6667500" y="1076325"/>
            <a:ext cx="4486275" cy="369332"/>
          </a:xfrm>
          <a:prstGeom prst="rect">
            <a:avLst/>
          </a:prstGeom>
          <a:noFill/>
        </p:spPr>
        <p:txBody>
          <a:bodyPr wrap="square">
            <a:spAutoFit/>
          </a:bodyPr>
          <a:lstStyle/>
          <a:p>
            <a:pPr algn="l"/>
            <a:r>
              <a:rPr lang="en-US" b="1" dirty="0">
                <a:solidFill>
                  <a:schemeClr val="accent3">
                    <a:lumMod val="75000"/>
                  </a:schemeClr>
                </a:solidFill>
                <a:latin typeface="Century Schoolbook" panose="02040604050505020304" pitchFamily="18" charset="0"/>
              </a:rPr>
              <a:t>Power Vs Price Vs Transmission</a:t>
            </a:r>
          </a:p>
        </p:txBody>
      </p:sp>
      <p:pic>
        <p:nvPicPr>
          <p:cNvPr id="10244" name="Picture 4">
            <a:extLst>
              <a:ext uri="{FF2B5EF4-FFF2-40B4-BE49-F238E27FC236}">
                <a16:creationId xmlns:a16="http://schemas.microsoft.com/office/drawing/2014/main" id="{1619AB42-C0A4-41CF-9480-42E2DF19EB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5038" y="1445657"/>
            <a:ext cx="5481637" cy="34850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22AA2AF-E07E-4C1E-9229-C7D060924A6B}"/>
              </a:ext>
            </a:extLst>
          </p:cNvPr>
          <p:cNvSpPr txBox="1"/>
          <p:nvPr/>
        </p:nvSpPr>
        <p:spPr>
          <a:xfrm>
            <a:off x="571500" y="5045677"/>
            <a:ext cx="4772023" cy="1077218"/>
          </a:xfrm>
          <a:prstGeom prst="rect">
            <a:avLst/>
          </a:prstGeom>
          <a:noFill/>
        </p:spPr>
        <p:txBody>
          <a:bodyPr wrap="square">
            <a:spAutoFit/>
          </a:bodyPr>
          <a:lstStyle/>
          <a:p>
            <a:pPr algn="l"/>
            <a:r>
              <a:rPr lang="en-US" sz="1400" i="0" dirty="0">
                <a:solidFill>
                  <a:srgbClr val="000000"/>
                </a:solidFill>
                <a:effectLst/>
                <a:latin typeface="Helvetica Neue"/>
              </a:rPr>
              <a:t>Observations:</a:t>
            </a:r>
          </a:p>
          <a:p>
            <a:pPr algn="l"/>
            <a:endParaRPr lang="en-US" sz="1400" i="0" dirty="0">
              <a:solidFill>
                <a:srgbClr val="000000"/>
              </a:solidFill>
              <a:effectLst/>
              <a:latin typeface="Helvetica Neue"/>
            </a:endParaRPr>
          </a:p>
          <a:p>
            <a:pPr marL="171450" indent="-171450" algn="l">
              <a:buFont typeface="Arial" panose="020B0604020202020204" pitchFamily="34" charset="0"/>
              <a:buChar char="•"/>
            </a:pPr>
            <a:r>
              <a:rPr lang="en-US" sz="1200" b="0" i="0" dirty="0">
                <a:solidFill>
                  <a:srgbClr val="000000"/>
                </a:solidFill>
                <a:effectLst/>
                <a:latin typeface="Helvetica Neue"/>
              </a:rPr>
              <a:t>Vehicles with more engine capacity have higher prices in which automatic transmission vehicles lead the used-car market than manual transmission vehicles.</a:t>
            </a:r>
          </a:p>
        </p:txBody>
      </p:sp>
      <p:sp>
        <p:nvSpPr>
          <p:cNvPr id="12" name="TextBox 11">
            <a:extLst>
              <a:ext uri="{FF2B5EF4-FFF2-40B4-BE49-F238E27FC236}">
                <a16:creationId xmlns:a16="http://schemas.microsoft.com/office/drawing/2014/main" id="{4E286305-4038-4834-807D-260DF903620F}"/>
              </a:ext>
            </a:extLst>
          </p:cNvPr>
          <p:cNvSpPr txBox="1"/>
          <p:nvPr/>
        </p:nvSpPr>
        <p:spPr>
          <a:xfrm>
            <a:off x="6015038" y="4953344"/>
            <a:ext cx="6096000" cy="1077218"/>
          </a:xfrm>
          <a:prstGeom prst="rect">
            <a:avLst/>
          </a:prstGeom>
          <a:noFill/>
        </p:spPr>
        <p:txBody>
          <a:bodyPr wrap="square">
            <a:spAutoFit/>
          </a:bodyPr>
          <a:lstStyle/>
          <a:p>
            <a:pPr>
              <a:spcBef>
                <a:spcPts val="0"/>
              </a:spcBef>
              <a:spcAft>
                <a:spcPts val="0"/>
              </a:spcAft>
            </a:pPr>
            <a:r>
              <a:rPr lang="en-US" sz="1400" dirty="0">
                <a:solidFill>
                  <a:srgbClr val="0E101A"/>
                </a:solidFill>
                <a:effectLst/>
                <a:latin typeface="Helvetica Neue"/>
              </a:rPr>
              <a:t>Observations:</a:t>
            </a:r>
          </a:p>
          <a:p>
            <a:pPr>
              <a:spcBef>
                <a:spcPts val="0"/>
              </a:spcBef>
              <a:spcAft>
                <a:spcPts val="0"/>
              </a:spcAft>
            </a:pPr>
            <a:endParaRPr lang="en-US" sz="1400" dirty="0">
              <a:solidFill>
                <a:srgbClr val="0E101A"/>
              </a:solidFill>
              <a:effectLst/>
              <a:latin typeface="Helvetica Neue"/>
            </a:endParaRPr>
          </a:p>
          <a:p>
            <a:pPr marL="171450" indent="-171450">
              <a:spcBef>
                <a:spcPts val="0"/>
              </a:spcBef>
              <a:spcAft>
                <a:spcPts val="0"/>
              </a:spcAft>
              <a:buFont typeface="Arial" panose="020B0604020202020204" pitchFamily="34" charset="0"/>
              <a:buChar char="•"/>
            </a:pPr>
            <a:r>
              <a:rPr lang="en-US" sz="1200" dirty="0">
                <a:solidFill>
                  <a:srgbClr val="0E101A"/>
                </a:solidFill>
                <a:effectLst/>
                <a:latin typeface="Helvetica Neue"/>
              </a:rPr>
              <a:t>Vehicles with more power have higher prices in which automatic transmission vehicles lead the used-car market than manual transmission vehicles.</a:t>
            </a:r>
          </a:p>
          <a:p>
            <a:pPr marL="171450" indent="-171450">
              <a:spcBef>
                <a:spcPts val="0"/>
              </a:spcBef>
              <a:spcAft>
                <a:spcPts val="0"/>
              </a:spcAft>
              <a:buFont typeface="Arial" panose="020B0604020202020204" pitchFamily="34" charset="0"/>
              <a:buChar char="•"/>
            </a:pPr>
            <a:r>
              <a:rPr lang="en-US" sz="1200" dirty="0">
                <a:solidFill>
                  <a:srgbClr val="0E101A"/>
                </a:solidFill>
                <a:effectLst/>
                <a:latin typeface="Helvetica Neue"/>
              </a:rPr>
              <a:t>Most manual transmission vehicles are below 250 bhp in power.</a:t>
            </a:r>
          </a:p>
        </p:txBody>
      </p:sp>
    </p:spTree>
    <p:extLst>
      <p:ext uri="{BB962C8B-B14F-4D97-AF65-F5344CB8AC3E}">
        <p14:creationId xmlns:p14="http://schemas.microsoft.com/office/powerpoint/2010/main" val="1157207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2C1715-E590-4982-B3FC-D1D7B4D83330}"/>
              </a:ext>
            </a:extLst>
          </p:cNvPr>
          <p:cNvSpPr txBox="1"/>
          <p:nvPr/>
        </p:nvSpPr>
        <p:spPr>
          <a:xfrm>
            <a:off x="571500" y="386834"/>
            <a:ext cx="6096000" cy="461665"/>
          </a:xfrm>
          <a:prstGeom prst="rect">
            <a:avLst/>
          </a:prstGeom>
          <a:noFill/>
        </p:spPr>
        <p:txBody>
          <a:bodyPr wrap="square">
            <a:spAutoFit/>
          </a:bodyPr>
          <a:lstStyle/>
          <a:p>
            <a:r>
              <a:rPr lang="en-US" sz="2400" b="1" dirty="0">
                <a:solidFill>
                  <a:schemeClr val="accent3">
                    <a:lumMod val="75000"/>
                  </a:schemeClr>
                </a:solidFill>
                <a:latin typeface="Century Schoolbook" panose="02040604050505020304" pitchFamily="18" charset="0"/>
              </a:rPr>
              <a:t>Exploratory Data Analysis: </a:t>
            </a:r>
            <a:endParaRPr lang="en-CA" sz="2400" b="1" dirty="0">
              <a:solidFill>
                <a:schemeClr val="accent3">
                  <a:lumMod val="75000"/>
                </a:schemeClr>
              </a:solidFill>
              <a:latin typeface="Century Schoolbook" panose="02040604050505020304" pitchFamily="18" charset="0"/>
            </a:endParaRPr>
          </a:p>
        </p:txBody>
      </p:sp>
      <p:sp>
        <p:nvSpPr>
          <p:cNvPr id="6" name="TextBox 5">
            <a:extLst>
              <a:ext uri="{FF2B5EF4-FFF2-40B4-BE49-F238E27FC236}">
                <a16:creationId xmlns:a16="http://schemas.microsoft.com/office/drawing/2014/main" id="{C8E81432-2C92-4CA7-9708-5DDC5FE80C2C}"/>
              </a:ext>
            </a:extLst>
          </p:cNvPr>
          <p:cNvSpPr txBox="1"/>
          <p:nvPr/>
        </p:nvSpPr>
        <p:spPr>
          <a:xfrm>
            <a:off x="571500" y="1244084"/>
            <a:ext cx="3743325" cy="338554"/>
          </a:xfrm>
          <a:prstGeom prst="rect">
            <a:avLst/>
          </a:prstGeom>
          <a:noFill/>
        </p:spPr>
        <p:txBody>
          <a:bodyPr wrap="square">
            <a:spAutoFit/>
          </a:bodyPr>
          <a:lstStyle/>
          <a:p>
            <a:pPr algn="l"/>
            <a:r>
              <a:rPr lang="en-US" sz="1600" b="1" dirty="0">
                <a:solidFill>
                  <a:schemeClr val="accent3">
                    <a:lumMod val="75000"/>
                  </a:schemeClr>
                </a:solidFill>
                <a:latin typeface="Century Schoolbook" panose="02040604050505020304" pitchFamily="18" charset="0"/>
              </a:rPr>
              <a:t>Engine Vs Price Vs Fuel_Type</a:t>
            </a:r>
          </a:p>
        </p:txBody>
      </p:sp>
      <p:sp>
        <p:nvSpPr>
          <p:cNvPr id="7" name="TextBox 6">
            <a:extLst>
              <a:ext uri="{FF2B5EF4-FFF2-40B4-BE49-F238E27FC236}">
                <a16:creationId xmlns:a16="http://schemas.microsoft.com/office/drawing/2014/main" id="{54213DEC-B56A-4E81-9741-35427A765D2D}"/>
              </a:ext>
            </a:extLst>
          </p:cNvPr>
          <p:cNvSpPr txBox="1"/>
          <p:nvPr/>
        </p:nvSpPr>
        <p:spPr>
          <a:xfrm>
            <a:off x="4448174" y="1244084"/>
            <a:ext cx="3676651" cy="338554"/>
          </a:xfrm>
          <a:prstGeom prst="rect">
            <a:avLst/>
          </a:prstGeom>
          <a:noFill/>
        </p:spPr>
        <p:txBody>
          <a:bodyPr wrap="square">
            <a:spAutoFit/>
          </a:bodyPr>
          <a:lstStyle/>
          <a:p>
            <a:pPr algn="l"/>
            <a:r>
              <a:rPr lang="en-US" sz="1600" b="1" dirty="0">
                <a:solidFill>
                  <a:schemeClr val="accent3">
                    <a:lumMod val="75000"/>
                  </a:schemeClr>
                </a:solidFill>
                <a:latin typeface="Century Schoolbook" panose="02040604050505020304" pitchFamily="18" charset="0"/>
              </a:rPr>
              <a:t>Power Vs Price Vs Fuel_Type</a:t>
            </a:r>
          </a:p>
        </p:txBody>
      </p:sp>
      <p:pic>
        <p:nvPicPr>
          <p:cNvPr id="11268" name="Picture 4">
            <a:extLst>
              <a:ext uri="{FF2B5EF4-FFF2-40B4-BE49-F238E27FC236}">
                <a16:creationId xmlns:a16="http://schemas.microsoft.com/office/drawing/2014/main" id="{38E5C4EB-371A-435C-AB10-992AC2289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 y="1685925"/>
            <a:ext cx="3495675" cy="2760643"/>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a:extLst>
              <a:ext uri="{FF2B5EF4-FFF2-40B4-BE49-F238E27FC236}">
                <a16:creationId xmlns:a16="http://schemas.microsoft.com/office/drawing/2014/main" id="{F26F600F-7C9E-43B0-97A2-58E21369EC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4261" y="1695746"/>
            <a:ext cx="3672649" cy="275558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E1E4CC70-01BE-40A8-BE7C-64AEA5B3117C}"/>
              </a:ext>
            </a:extLst>
          </p:cNvPr>
          <p:cNvSpPr txBox="1"/>
          <p:nvPr/>
        </p:nvSpPr>
        <p:spPr>
          <a:xfrm>
            <a:off x="8124825" y="1244084"/>
            <a:ext cx="3743325" cy="338554"/>
          </a:xfrm>
          <a:prstGeom prst="rect">
            <a:avLst/>
          </a:prstGeom>
          <a:noFill/>
        </p:spPr>
        <p:txBody>
          <a:bodyPr wrap="square">
            <a:spAutoFit/>
          </a:bodyPr>
          <a:lstStyle/>
          <a:p>
            <a:pPr algn="l"/>
            <a:r>
              <a:rPr lang="en-US" sz="1600" b="1" dirty="0">
                <a:solidFill>
                  <a:schemeClr val="accent3">
                    <a:lumMod val="75000"/>
                  </a:schemeClr>
                </a:solidFill>
                <a:latin typeface="Century Schoolbook" panose="02040604050505020304" pitchFamily="18" charset="0"/>
              </a:rPr>
              <a:t>Power Vs Price Vs Fuel_Type</a:t>
            </a:r>
          </a:p>
        </p:txBody>
      </p:sp>
      <p:pic>
        <p:nvPicPr>
          <p:cNvPr id="11274" name="Picture 10">
            <a:extLst>
              <a:ext uri="{FF2B5EF4-FFF2-40B4-BE49-F238E27FC236}">
                <a16:creationId xmlns:a16="http://schemas.microsoft.com/office/drawing/2014/main" id="{71268F14-2CFE-4C98-9FB2-5797245422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0671" y="1781174"/>
            <a:ext cx="4092280" cy="2665394"/>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D8BDF617-4D34-465D-B1B8-D4A4344929C2}"/>
              </a:ext>
            </a:extLst>
          </p:cNvPr>
          <p:cNvSpPr txBox="1"/>
          <p:nvPr/>
        </p:nvSpPr>
        <p:spPr>
          <a:xfrm>
            <a:off x="419100" y="4594385"/>
            <a:ext cx="3495674" cy="1077218"/>
          </a:xfrm>
          <a:prstGeom prst="rect">
            <a:avLst/>
          </a:prstGeom>
          <a:noFill/>
        </p:spPr>
        <p:txBody>
          <a:bodyPr wrap="square">
            <a:spAutoFit/>
          </a:bodyPr>
          <a:lstStyle/>
          <a:p>
            <a:pPr algn="l"/>
            <a:r>
              <a:rPr lang="en-US" sz="1400" i="0" dirty="0">
                <a:solidFill>
                  <a:srgbClr val="000000"/>
                </a:solidFill>
                <a:effectLst/>
                <a:latin typeface="Helvetica Neue"/>
              </a:rPr>
              <a:t>Observations:</a:t>
            </a:r>
          </a:p>
          <a:p>
            <a:pPr algn="l"/>
            <a:endParaRPr lang="en-US" sz="1400" i="0" dirty="0">
              <a:solidFill>
                <a:srgbClr val="000000"/>
              </a:solidFill>
              <a:effectLst/>
              <a:latin typeface="Helvetica Neue"/>
            </a:endParaRPr>
          </a:p>
          <a:p>
            <a:pPr marL="171450" indent="-171450" algn="l">
              <a:buFont typeface="Arial" panose="020B0604020202020204" pitchFamily="34" charset="0"/>
              <a:buChar char="•"/>
            </a:pPr>
            <a:r>
              <a:rPr lang="en-US" sz="1200" b="0" i="0" dirty="0">
                <a:solidFill>
                  <a:srgbClr val="000000"/>
                </a:solidFill>
                <a:effectLst/>
                <a:latin typeface="Helvetica Neue"/>
              </a:rPr>
              <a:t>Petrol fuel type cars have the highest engine power among five fuel type vehicles, followed by diesel type vehicles.</a:t>
            </a:r>
          </a:p>
        </p:txBody>
      </p:sp>
      <p:sp>
        <p:nvSpPr>
          <p:cNvPr id="20" name="TextBox 19">
            <a:extLst>
              <a:ext uri="{FF2B5EF4-FFF2-40B4-BE49-F238E27FC236}">
                <a16:creationId xmlns:a16="http://schemas.microsoft.com/office/drawing/2014/main" id="{9A1D5733-556E-469A-BB21-E9D7A2148E09}"/>
              </a:ext>
            </a:extLst>
          </p:cNvPr>
          <p:cNvSpPr txBox="1"/>
          <p:nvPr/>
        </p:nvSpPr>
        <p:spPr>
          <a:xfrm>
            <a:off x="4189986" y="4597720"/>
            <a:ext cx="3586924" cy="1077218"/>
          </a:xfrm>
          <a:prstGeom prst="rect">
            <a:avLst/>
          </a:prstGeom>
          <a:noFill/>
        </p:spPr>
        <p:txBody>
          <a:bodyPr wrap="square">
            <a:spAutoFit/>
          </a:bodyPr>
          <a:lstStyle/>
          <a:p>
            <a:pPr algn="l"/>
            <a:r>
              <a:rPr lang="en-US" sz="1400" i="0" dirty="0">
                <a:solidFill>
                  <a:srgbClr val="000000"/>
                </a:solidFill>
                <a:effectLst/>
                <a:latin typeface="Helvetica Neue"/>
              </a:rPr>
              <a:t>Observations:</a:t>
            </a:r>
          </a:p>
          <a:p>
            <a:pPr algn="l"/>
            <a:endParaRPr lang="en-US" sz="1400" i="0" dirty="0">
              <a:solidFill>
                <a:srgbClr val="000000"/>
              </a:solidFill>
              <a:effectLst/>
              <a:latin typeface="Helvetica Neue"/>
            </a:endParaRPr>
          </a:p>
          <a:p>
            <a:pPr marL="171450" indent="-171450" algn="l">
              <a:buFont typeface="Arial" panose="020B0604020202020204" pitchFamily="34" charset="0"/>
              <a:buChar char="•"/>
            </a:pPr>
            <a:r>
              <a:rPr lang="en-US" sz="1200" b="0" i="0" dirty="0">
                <a:solidFill>
                  <a:srgbClr val="000000"/>
                </a:solidFill>
                <a:effectLst/>
                <a:latin typeface="Helvetica Neue"/>
              </a:rPr>
              <a:t>Petrol fuel type cars have the highest horsepower among five fuel type vehicles, followed by diesel type vehicles.</a:t>
            </a:r>
          </a:p>
        </p:txBody>
      </p:sp>
      <p:sp>
        <p:nvSpPr>
          <p:cNvPr id="22" name="TextBox 21">
            <a:extLst>
              <a:ext uri="{FF2B5EF4-FFF2-40B4-BE49-F238E27FC236}">
                <a16:creationId xmlns:a16="http://schemas.microsoft.com/office/drawing/2014/main" id="{B35BF29F-890C-46B0-B13D-71559639123F}"/>
              </a:ext>
            </a:extLst>
          </p:cNvPr>
          <p:cNvSpPr txBox="1"/>
          <p:nvPr/>
        </p:nvSpPr>
        <p:spPr>
          <a:xfrm>
            <a:off x="8124825" y="4594385"/>
            <a:ext cx="3848126" cy="1261884"/>
          </a:xfrm>
          <a:prstGeom prst="rect">
            <a:avLst/>
          </a:prstGeom>
          <a:noFill/>
        </p:spPr>
        <p:txBody>
          <a:bodyPr wrap="square">
            <a:spAutoFit/>
          </a:bodyPr>
          <a:lstStyle/>
          <a:p>
            <a:pPr algn="l"/>
            <a:r>
              <a:rPr lang="en-US" sz="1400" i="0" dirty="0">
                <a:solidFill>
                  <a:srgbClr val="000000"/>
                </a:solidFill>
                <a:effectLst/>
                <a:latin typeface="Helvetica Neue"/>
              </a:rPr>
              <a:t>Observations:</a:t>
            </a:r>
          </a:p>
          <a:p>
            <a:pPr algn="l"/>
            <a:endParaRPr lang="en-US" sz="1400" i="0" dirty="0">
              <a:solidFill>
                <a:srgbClr val="000000"/>
              </a:solidFill>
              <a:effectLst/>
              <a:latin typeface="Helvetica Neue"/>
            </a:endParaRPr>
          </a:p>
          <a:p>
            <a:pPr marL="171450" indent="-171450" algn="l">
              <a:buFont typeface="Arial" panose="020B0604020202020204" pitchFamily="34" charset="0"/>
              <a:buChar char="•"/>
            </a:pPr>
            <a:r>
              <a:rPr lang="en-US" sz="1200" b="0" i="0" dirty="0">
                <a:solidFill>
                  <a:srgbClr val="000000"/>
                </a:solidFill>
                <a:effectLst/>
                <a:latin typeface="Helvetica Neue"/>
              </a:rPr>
              <a:t>Among four owner-type vehicles, both first and second-owner-type cars are spread across all engine power(max 6000), where the highest number of vehicles are at 3000 Engine power.</a:t>
            </a:r>
          </a:p>
        </p:txBody>
      </p:sp>
    </p:spTree>
    <p:extLst>
      <p:ext uri="{BB962C8B-B14F-4D97-AF65-F5344CB8AC3E}">
        <p14:creationId xmlns:p14="http://schemas.microsoft.com/office/powerpoint/2010/main" val="4088814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2C1715-E590-4982-B3FC-D1D7B4D83330}"/>
              </a:ext>
            </a:extLst>
          </p:cNvPr>
          <p:cNvSpPr txBox="1"/>
          <p:nvPr/>
        </p:nvSpPr>
        <p:spPr>
          <a:xfrm>
            <a:off x="228600" y="396359"/>
            <a:ext cx="6096000" cy="461665"/>
          </a:xfrm>
          <a:prstGeom prst="rect">
            <a:avLst/>
          </a:prstGeom>
          <a:noFill/>
        </p:spPr>
        <p:txBody>
          <a:bodyPr wrap="square">
            <a:spAutoFit/>
          </a:bodyPr>
          <a:lstStyle/>
          <a:p>
            <a:r>
              <a:rPr lang="en-US" sz="2400" b="1" dirty="0">
                <a:solidFill>
                  <a:schemeClr val="accent3">
                    <a:lumMod val="75000"/>
                  </a:schemeClr>
                </a:solidFill>
                <a:latin typeface="Century Schoolbook" panose="02040604050505020304" pitchFamily="18" charset="0"/>
              </a:rPr>
              <a:t>Linear Regression Model  </a:t>
            </a:r>
            <a:endParaRPr lang="en-CA" sz="2400" b="1" dirty="0">
              <a:solidFill>
                <a:schemeClr val="accent3">
                  <a:lumMod val="75000"/>
                </a:schemeClr>
              </a:solidFill>
              <a:latin typeface="Century Schoolbook" panose="02040604050505020304" pitchFamily="18" charset="0"/>
            </a:endParaRPr>
          </a:p>
        </p:txBody>
      </p:sp>
      <p:sp>
        <p:nvSpPr>
          <p:cNvPr id="5" name="TextBox 4">
            <a:extLst>
              <a:ext uri="{FF2B5EF4-FFF2-40B4-BE49-F238E27FC236}">
                <a16:creationId xmlns:a16="http://schemas.microsoft.com/office/drawing/2014/main" id="{AED196BB-2DD9-4E59-9904-B0C988BB199B}"/>
              </a:ext>
            </a:extLst>
          </p:cNvPr>
          <p:cNvSpPr txBox="1"/>
          <p:nvPr/>
        </p:nvSpPr>
        <p:spPr>
          <a:xfrm>
            <a:off x="228600" y="1312286"/>
            <a:ext cx="6096000" cy="307777"/>
          </a:xfrm>
          <a:prstGeom prst="rect">
            <a:avLst/>
          </a:prstGeom>
          <a:noFill/>
        </p:spPr>
        <p:txBody>
          <a:bodyPr wrap="square">
            <a:spAutoFit/>
          </a:bodyPr>
          <a:lstStyle/>
          <a:p>
            <a:pPr algn="l"/>
            <a:r>
              <a:rPr lang="en-US" sz="1400" b="1" dirty="0">
                <a:latin typeface="Century Schoolbook" panose="02040604050505020304" pitchFamily="18" charset="0"/>
              </a:rPr>
              <a:t>Dependent Variable = </a:t>
            </a:r>
            <a:r>
              <a:rPr lang="en-US" sz="1400" dirty="0">
                <a:latin typeface="Century Schoolbook" panose="02040604050505020304" pitchFamily="18" charset="0"/>
              </a:rPr>
              <a:t>Price</a:t>
            </a:r>
          </a:p>
        </p:txBody>
      </p:sp>
      <p:sp>
        <p:nvSpPr>
          <p:cNvPr id="7" name="TextBox 6">
            <a:extLst>
              <a:ext uri="{FF2B5EF4-FFF2-40B4-BE49-F238E27FC236}">
                <a16:creationId xmlns:a16="http://schemas.microsoft.com/office/drawing/2014/main" id="{5EBD2997-DD67-4D3A-8717-C3FA0DD282A3}"/>
              </a:ext>
            </a:extLst>
          </p:cNvPr>
          <p:cNvSpPr txBox="1"/>
          <p:nvPr/>
        </p:nvSpPr>
        <p:spPr>
          <a:xfrm>
            <a:off x="219075" y="1910030"/>
            <a:ext cx="11753850" cy="738664"/>
          </a:xfrm>
          <a:prstGeom prst="rect">
            <a:avLst/>
          </a:prstGeom>
          <a:noFill/>
        </p:spPr>
        <p:txBody>
          <a:bodyPr wrap="square">
            <a:spAutoFit/>
          </a:bodyPr>
          <a:lstStyle/>
          <a:p>
            <a:pPr algn="l"/>
            <a:r>
              <a:rPr lang="en-US" sz="1400" b="1" dirty="0">
                <a:latin typeface="Century Schoolbook" panose="02040604050505020304" pitchFamily="18" charset="0"/>
              </a:rPr>
              <a:t>Independent Variables = </a:t>
            </a:r>
            <a:r>
              <a:rPr lang="en-US" sz="1400" dirty="0">
                <a:latin typeface="Century Schoolbook" panose="02040604050505020304" pitchFamily="18" charset="0"/>
              </a:rPr>
              <a:t>Year, Kilometers_Driven, Mileage, Engine, Power, Fuel_Type, Transmission, Owner_Type, Seats, Name, Location and Brand</a:t>
            </a:r>
          </a:p>
          <a:p>
            <a:pPr algn="l"/>
            <a:endParaRPr lang="en-US" sz="1400" dirty="0">
              <a:latin typeface="Century Schoolbook" panose="02040604050505020304" pitchFamily="18" charset="0"/>
            </a:endParaRPr>
          </a:p>
        </p:txBody>
      </p:sp>
      <p:sp>
        <p:nvSpPr>
          <p:cNvPr id="8" name="Rectangle 2">
            <a:extLst>
              <a:ext uri="{FF2B5EF4-FFF2-40B4-BE49-F238E27FC236}">
                <a16:creationId xmlns:a16="http://schemas.microsoft.com/office/drawing/2014/main" id="{47A315A8-B1A6-4D67-9E99-258462786153}"/>
              </a:ext>
            </a:extLst>
          </p:cNvPr>
          <p:cNvSpPr>
            <a:spLocks noChangeArrowheads="1"/>
          </p:cNvSpPr>
          <p:nvPr/>
        </p:nvSpPr>
        <p:spPr bwMode="auto">
          <a:xfrm rot="10800000" flipV="1">
            <a:off x="403430" y="3532199"/>
            <a:ext cx="9694606" cy="8925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Helvetica Neue"/>
                <a:cs typeface="Courier New" panose="02070309020205020404" pitchFamily="49" charset="0"/>
              </a:rPr>
              <a:t>Intercept of the linear equation: [804621.43262718]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Helvetica Neue"/>
                <a:cs typeface="Courier New" panose="02070309020205020404" pitchFamily="49" charset="0"/>
              </a:rPr>
              <a:t>Coefficients of the equation are: [[ 58846.8376592 -162450.94552708 -30621.69855254 17930.74949299 40292.89633916 493478.06310331 1675.47892628 7927.97089351 -1075.17297348 -27628.40549426 -15833.89867571 -5941.23688665 -1714.84727112 -1581.8036869 ]]</a:t>
            </a:r>
            <a:r>
              <a:rPr kumimoji="0" lang="en-US" altLang="en-US" sz="1200" b="1" i="0" u="none" strike="noStrike" cap="none" normalizeH="0" baseline="0" dirty="0">
                <a:ln>
                  <a:noFill/>
                </a:ln>
                <a:solidFill>
                  <a:schemeClr val="tx1"/>
                </a:solidFill>
                <a:effectLst/>
                <a:latin typeface="Helvetica Neue"/>
              </a:rPr>
              <a:t> </a:t>
            </a:r>
          </a:p>
        </p:txBody>
      </p:sp>
      <p:sp>
        <p:nvSpPr>
          <p:cNvPr id="10" name="TextBox 9">
            <a:extLst>
              <a:ext uri="{FF2B5EF4-FFF2-40B4-BE49-F238E27FC236}">
                <a16:creationId xmlns:a16="http://schemas.microsoft.com/office/drawing/2014/main" id="{6274BDD7-8F93-4FFE-8973-89F5798DF4EA}"/>
              </a:ext>
            </a:extLst>
          </p:cNvPr>
          <p:cNvSpPr txBox="1"/>
          <p:nvPr/>
        </p:nvSpPr>
        <p:spPr>
          <a:xfrm>
            <a:off x="228599" y="2838926"/>
            <a:ext cx="9153525" cy="369332"/>
          </a:xfrm>
          <a:prstGeom prst="rect">
            <a:avLst/>
          </a:prstGeom>
          <a:noFill/>
        </p:spPr>
        <p:txBody>
          <a:bodyPr wrap="square">
            <a:spAutoFit/>
          </a:bodyPr>
          <a:lstStyle/>
          <a:p>
            <a:r>
              <a:rPr lang="en-CA" dirty="0"/>
              <a:t>Given below are values obtained after fitting a linear model on the training dataset.</a:t>
            </a:r>
          </a:p>
        </p:txBody>
      </p:sp>
      <p:sp>
        <p:nvSpPr>
          <p:cNvPr id="12" name="TextBox 11">
            <a:extLst>
              <a:ext uri="{FF2B5EF4-FFF2-40B4-BE49-F238E27FC236}">
                <a16:creationId xmlns:a16="http://schemas.microsoft.com/office/drawing/2014/main" id="{C6892A6B-BEB3-46E9-AF3D-C20B06442AF0}"/>
              </a:ext>
            </a:extLst>
          </p:cNvPr>
          <p:cNvSpPr txBox="1"/>
          <p:nvPr/>
        </p:nvSpPr>
        <p:spPr>
          <a:xfrm>
            <a:off x="295274" y="4939010"/>
            <a:ext cx="8886825" cy="738664"/>
          </a:xfrm>
          <a:prstGeom prst="rect">
            <a:avLst/>
          </a:prstGeom>
          <a:noFill/>
        </p:spPr>
        <p:txBody>
          <a:bodyPr wrap="square">
            <a:spAutoFit/>
          </a:bodyPr>
          <a:lstStyle/>
          <a:p>
            <a:pPr>
              <a:spcBef>
                <a:spcPts val="0"/>
              </a:spcBef>
              <a:spcAft>
                <a:spcPts val="0"/>
              </a:spcAft>
            </a:pPr>
            <a:r>
              <a:rPr lang="en-US" sz="1400" dirty="0">
                <a:solidFill>
                  <a:srgbClr val="0E101A"/>
                </a:solidFill>
                <a:effectLst/>
                <a:latin typeface="Helvetica Neue"/>
              </a:rPr>
              <a:t>Observations:</a:t>
            </a:r>
          </a:p>
          <a:p>
            <a:pPr>
              <a:spcBef>
                <a:spcPts val="0"/>
              </a:spcBef>
              <a:spcAft>
                <a:spcPts val="0"/>
              </a:spcAft>
            </a:pPr>
            <a:endParaRPr lang="en-US" sz="1400" dirty="0">
              <a:solidFill>
                <a:srgbClr val="0E101A"/>
              </a:solidFill>
              <a:effectLst/>
              <a:latin typeface="Helvetica Neue"/>
            </a:endParaRPr>
          </a:p>
          <a:p>
            <a:pPr marL="285750" indent="-285750">
              <a:spcBef>
                <a:spcPts val="0"/>
              </a:spcBef>
              <a:spcAft>
                <a:spcPts val="0"/>
              </a:spcAft>
              <a:buFont typeface="Arial" panose="020B0604020202020204" pitchFamily="34" charset="0"/>
              <a:buChar char="•"/>
            </a:pPr>
            <a:r>
              <a:rPr lang="en-US" sz="1400" dirty="0">
                <a:solidFill>
                  <a:srgbClr val="0E101A"/>
                </a:solidFill>
                <a:effectLst/>
                <a:latin typeface="Helvetica Neue"/>
              </a:rPr>
              <a:t>If all the independent variables are 0, then the Predicted Price is ~ 8.05 Lakhs.</a:t>
            </a:r>
          </a:p>
        </p:txBody>
      </p:sp>
    </p:spTree>
    <p:extLst>
      <p:ext uri="{BB962C8B-B14F-4D97-AF65-F5344CB8AC3E}">
        <p14:creationId xmlns:p14="http://schemas.microsoft.com/office/powerpoint/2010/main" val="2383888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2C1715-E590-4982-B3FC-D1D7B4D83330}"/>
              </a:ext>
            </a:extLst>
          </p:cNvPr>
          <p:cNvSpPr txBox="1"/>
          <p:nvPr/>
        </p:nvSpPr>
        <p:spPr>
          <a:xfrm>
            <a:off x="228600" y="396359"/>
            <a:ext cx="6096000" cy="461665"/>
          </a:xfrm>
          <a:prstGeom prst="rect">
            <a:avLst/>
          </a:prstGeom>
          <a:noFill/>
        </p:spPr>
        <p:txBody>
          <a:bodyPr wrap="square">
            <a:spAutoFit/>
          </a:bodyPr>
          <a:lstStyle/>
          <a:p>
            <a:r>
              <a:rPr lang="en-US" sz="2400" b="1" dirty="0">
                <a:solidFill>
                  <a:schemeClr val="accent3">
                    <a:lumMod val="75000"/>
                  </a:schemeClr>
                </a:solidFill>
                <a:latin typeface="Century Schoolbook" panose="02040604050505020304" pitchFamily="18" charset="0"/>
              </a:rPr>
              <a:t>Linear Regression Model  </a:t>
            </a:r>
            <a:endParaRPr lang="en-CA" sz="2400" b="1" dirty="0">
              <a:solidFill>
                <a:schemeClr val="accent3">
                  <a:lumMod val="75000"/>
                </a:schemeClr>
              </a:solidFill>
              <a:latin typeface="Century Schoolbook" panose="02040604050505020304" pitchFamily="18" charset="0"/>
            </a:endParaRPr>
          </a:p>
        </p:txBody>
      </p:sp>
      <p:sp>
        <p:nvSpPr>
          <p:cNvPr id="5" name="TextBox 4">
            <a:extLst>
              <a:ext uri="{FF2B5EF4-FFF2-40B4-BE49-F238E27FC236}">
                <a16:creationId xmlns:a16="http://schemas.microsoft.com/office/drawing/2014/main" id="{AED196BB-2DD9-4E59-9904-B0C988BB199B}"/>
              </a:ext>
            </a:extLst>
          </p:cNvPr>
          <p:cNvSpPr txBox="1"/>
          <p:nvPr/>
        </p:nvSpPr>
        <p:spPr>
          <a:xfrm>
            <a:off x="4352925" y="1047427"/>
            <a:ext cx="6096000" cy="369332"/>
          </a:xfrm>
          <a:prstGeom prst="rect">
            <a:avLst/>
          </a:prstGeom>
          <a:noFill/>
        </p:spPr>
        <p:txBody>
          <a:bodyPr wrap="square">
            <a:spAutoFit/>
          </a:bodyPr>
          <a:lstStyle/>
          <a:p>
            <a:pPr algn="l"/>
            <a:r>
              <a:rPr lang="en-CA" b="1" dirty="0">
                <a:solidFill>
                  <a:schemeClr val="accent3">
                    <a:lumMod val="75000"/>
                  </a:schemeClr>
                </a:solidFill>
                <a:latin typeface="Century Schoolbook" panose="02040604050505020304" pitchFamily="18" charset="0"/>
              </a:rPr>
              <a:t>Model Performances</a:t>
            </a:r>
          </a:p>
        </p:txBody>
      </p:sp>
      <p:sp>
        <p:nvSpPr>
          <p:cNvPr id="10" name="TextBox 9">
            <a:extLst>
              <a:ext uri="{FF2B5EF4-FFF2-40B4-BE49-F238E27FC236}">
                <a16:creationId xmlns:a16="http://schemas.microsoft.com/office/drawing/2014/main" id="{6274BDD7-8F93-4FFE-8973-89F5798DF4EA}"/>
              </a:ext>
            </a:extLst>
          </p:cNvPr>
          <p:cNvSpPr txBox="1"/>
          <p:nvPr/>
        </p:nvSpPr>
        <p:spPr>
          <a:xfrm>
            <a:off x="304799" y="1733466"/>
            <a:ext cx="9153525" cy="307777"/>
          </a:xfrm>
          <a:prstGeom prst="rect">
            <a:avLst/>
          </a:prstGeom>
          <a:noFill/>
        </p:spPr>
        <p:txBody>
          <a:bodyPr wrap="square">
            <a:spAutoFit/>
          </a:bodyPr>
          <a:lstStyle/>
          <a:p>
            <a:r>
              <a:rPr lang="en-CA" sz="1400" b="1" dirty="0">
                <a:latin typeface="Helvetica Neue"/>
              </a:rPr>
              <a:t>Mean Absolute Error:</a:t>
            </a:r>
            <a:r>
              <a:rPr lang="en-CA" sz="1400" dirty="0">
                <a:latin typeface="Helvetica Neue"/>
              </a:rPr>
              <a:t> 71715.64667904284</a:t>
            </a:r>
          </a:p>
        </p:txBody>
      </p:sp>
      <p:sp>
        <p:nvSpPr>
          <p:cNvPr id="11" name="TextBox 10">
            <a:extLst>
              <a:ext uri="{FF2B5EF4-FFF2-40B4-BE49-F238E27FC236}">
                <a16:creationId xmlns:a16="http://schemas.microsoft.com/office/drawing/2014/main" id="{69C7FD72-DAF0-4EC0-B6F9-CF970523E190}"/>
              </a:ext>
            </a:extLst>
          </p:cNvPr>
          <p:cNvSpPr txBox="1"/>
          <p:nvPr/>
        </p:nvSpPr>
        <p:spPr>
          <a:xfrm>
            <a:off x="304799" y="2185458"/>
            <a:ext cx="10829925" cy="677108"/>
          </a:xfrm>
          <a:prstGeom prst="rect">
            <a:avLst/>
          </a:prstGeom>
          <a:noFill/>
        </p:spPr>
        <p:txBody>
          <a:bodyPr wrap="square">
            <a:spAutoFit/>
          </a:bodyPr>
          <a:lstStyle/>
          <a:p>
            <a:pPr algn="l"/>
            <a:r>
              <a:rPr lang="en-US" sz="1400" i="0" dirty="0">
                <a:solidFill>
                  <a:srgbClr val="000000"/>
                </a:solidFill>
                <a:effectLst/>
                <a:latin typeface="Helvetica Neue"/>
              </a:rPr>
              <a:t>Observations:</a:t>
            </a:r>
          </a:p>
          <a:p>
            <a:pPr algn="l"/>
            <a:endParaRPr lang="en-US" sz="1200" b="0" i="0" dirty="0">
              <a:solidFill>
                <a:srgbClr val="000000"/>
              </a:solidFill>
              <a:effectLst/>
              <a:latin typeface="Helvetica Neue"/>
            </a:endParaRPr>
          </a:p>
          <a:p>
            <a:pPr marL="171450" indent="-171450" algn="l">
              <a:buFont typeface="Arial" panose="020B0604020202020204" pitchFamily="34" charset="0"/>
              <a:buChar char="•"/>
            </a:pPr>
            <a:r>
              <a:rPr lang="en-US" sz="1200" b="0" i="0" dirty="0">
                <a:solidFill>
                  <a:srgbClr val="000000"/>
                </a:solidFill>
                <a:effectLst/>
                <a:latin typeface="Helvetica Neue"/>
              </a:rPr>
              <a:t> Average difference between predicted and actual price is Rupees 71,715.65.</a:t>
            </a:r>
          </a:p>
        </p:txBody>
      </p:sp>
      <p:sp>
        <p:nvSpPr>
          <p:cNvPr id="13" name="TextBox 12">
            <a:extLst>
              <a:ext uri="{FF2B5EF4-FFF2-40B4-BE49-F238E27FC236}">
                <a16:creationId xmlns:a16="http://schemas.microsoft.com/office/drawing/2014/main" id="{CD11A94C-3B05-47D3-899B-517ACCD818BC}"/>
              </a:ext>
            </a:extLst>
          </p:cNvPr>
          <p:cNvSpPr txBox="1"/>
          <p:nvPr/>
        </p:nvSpPr>
        <p:spPr>
          <a:xfrm>
            <a:off x="304799" y="3002391"/>
            <a:ext cx="6096000" cy="523220"/>
          </a:xfrm>
          <a:prstGeom prst="rect">
            <a:avLst/>
          </a:prstGeom>
          <a:noFill/>
        </p:spPr>
        <p:txBody>
          <a:bodyPr wrap="square">
            <a:spAutoFit/>
          </a:bodyPr>
          <a:lstStyle/>
          <a:p>
            <a:endParaRPr lang="en-US" sz="1400" b="1" dirty="0">
              <a:latin typeface="Helvetica Neue"/>
            </a:endParaRPr>
          </a:p>
          <a:p>
            <a:r>
              <a:rPr lang="en-US" sz="1400" b="1" dirty="0">
                <a:latin typeface="Helvetica Neue"/>
              </a:rPr>
              <a:t>R</a:t>
            </a:r>
            <a:r>
              <a:rPr lang="en-CA" sz="1400" b="1" dirty="0">
                <a:latin typeface="Helvetica Neue"/>
              </a:rPr>
              <a:t>oot Mean Square Error:</a:t>
            </a:r>
            <a:r>
              <a:rPr lang="en-CA" sz="1400" dirty="0">
                <a:latin typeface="Helvetica Neue"/>
              </a:rPr>
              <a:t> 122778.7032441567</a:t>
            </a:r>
          </a:p>
        </p:txBody>
      </p:sp>
      <p:sp>
        <p:nvSpPr>
          <p:cNvPr id="15" name="TextBox 14">
            <a:extLst>
              <a:ext uri="{FF2B5EF4-FFF2-40B4-BE49-F238E27FC236}">
                <a16:creationId xmlns:a16="http://schemas.microsoft.com/office/drawing/2014/main" id="{C6ECCA1C-8D7D-421B-A992-DEF4B336FAE7}"/>
              </a:ext>
            </a:extLst>
          </p:cNvPr>
          <p:cNvSpPr txBox="1"/>
          <p:nvPr/>
        </p:nvSpPr>
        <p:spPr>
          <a:xfrm>
            <a:off x="228600" y="3402692"/>
            <a:ext cx="9686925" cy="954107"/>
          </a:xfrm>
          <a:prstGeom prst="rect">
            <a:avLst/>
          </a:prstGeom>
          <a:noFill/>
        </p:spPr>
        <p:txBody>
          <a:bodyPr wrap="square">
            <a:spAutoFit/>
          </a:bodyPr>
          <a:lstStyle/>
          <a:p>
            <a:pPr algn="l"/>
            <a:endParaRPr lang="en-US" sz="1400" i="0" dirty="0">
              <a:solidFill>
                <a:srgbClr val="000000"/>
              </a:solidFill>
              <a:effectLst/>
              <a:latin typeface="Helvetica Neue"/>
            </a:endParaRPr>
          </a:p>
          <a:p>
            <a:pPr algn="l"/>
            <a:r>
              <a:rPr lang="en-US" sz="1400" i="0" dirty="0">
                <a:solidFill>
                  <a:srgbClr val="000000"/>
                </a:solidFill>
                <a:effectLst/>
                <a:latin typeface="Helvetica Neue"/>
              </a:rPr>
              <a:t>Observations:</a:t>
            </a:r>
          </a:p>
          <a:p>
            <a:pPr algn="l"/>
            <a:endParaRPr lang="en-US" sz="1400" b="0" i="0" dirty="0">
              <a:solidFill>
                <a:srgbClr val="000000"/>
              </a:solidFill>
              <a:effectLst/>
              <a:latin typeface="Helvetica Neue"/>
            </a:endParaRPr>
          </a:p>
          <a:p>
            <a:pPr marL="285750" indent="-285750" algn="l">
              <a:buFont typeface="Arial" panose="020B0604020202020204" pitchFamily="34" charset="0"/>
              <a:buChar char="•"/>
            </a:pPr>
            <a:r>
              <a:rPr lang="en-US" sz="1400" b="0" i="0" dirty="0">
                <a:solidFill>
                  <a:srgbClr val="000000"/>
                </a:solidFill>
                <a:effectLst/>
                <a:latin typeface="Helvetica Neue"/>
              </a:rPr>
              <a:t> </a:t>
            </a:r>
            <a:r>
              <a:rPr lang="en-US" sz="1200" b="0" i="0" dirty="0">
                <a:solidFill>
                  <a:srgbClr val="000000"/>
                </a:solidFill>
                <a:effectLst/>
                <a:latin typeface="Helvetica Neue"/>
              </a:rPr>
              <a:t>The standard deviation of the residuals(prediction errors) is 122,778.70(in rupees).</a:t>
            </a:r>
          </a:p>
        </p:txBody>
      </p:sp>
      <p:sp>
        <p:nvSpPr>
          <p:cNvPr id="16" name="Rectangle 3">
            <a:extLst>
              <a:ext uri="{FF2B5EF4-FFF2-40B4-BE49-F238E27FC236}">
                <a16:creationId xmlns:a16="http://schemas.microsoft.com/office/drawing/2014/main" id="{C5E34803-EA91-4C58-82DF-12A582B79B21}"/>
              </a:ext>
            </a:extLst>
          </p:cNvPr>
          <p:cNvSpPr>
            <a:spLocks noChangeArrowheads="1"/>
          </p:cNvSpPr>
          <p:nvPr/>
        </p:nvSpPr>
        <p:spPr bwMode="auto">
          <a:xfrm>
            <a:off x="419099" y="4681482"/>
            <a:ext cx="2648161"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latin typeface="Helvetica Neue"/>
              </a:rPr>
              <a:t>R2 Score: </a:t>
            </a:r>
            <a:r>
              <a:rPr lang="en-US" altLang="en-US" sz="1400" dirty="0">
                <a:latin typeface="Helvetica Neue"/>
              </a:rPr>
              <a:t>0.9595587571867508</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TextBox 17">
            <a:extLst>
              <a:ext uri="{FF2B5EF4-FFF2-40B4-BE49-F238E27FC236}">
                <a16:creationId xmlns:a16="http://schemas.microsoft.com/office/drawing/2014/main" id="{B4EE3C35-E497-4987-8894-C2FE74FB7F85}"/>
              </a:ext>
            </a:extLst>
          </p:cNvPr>
          <p:cNvSpPr txBox="1"/>
          <p:nvPr/>
        </p:nvSpPr>
        <p:spPr>
          <a:xfrm>
            <a:off x="304798" y="5129084"/>
            <a:ext cx="11791951" cy="707886"/>
          </a:xfrm>
          <a:prstGeom prst="rect">
            <a:avLst/>
          </a:prstGeom>
          <a:noFill/>
        </p:spPr>
        <p:txBody>
          <a:bodyPr wrap="square">
            <a:spAutoFit/>
          </a:bodyPr>
          <a:lstStyle/>
          <a:p>
            <a:pPr algn="l"/>
            <a:r>
              <a:rPr lang="en-US" sz="1400" dirty="0">
                <a:latin typeface="Helvetica Neue"/>
              </a:rPr>
              <a:t>Observations:</a:t>
            </a:r>
          </a:p>
          <a:p>
            <a:pPr algn="l"/>
            <a:endParaRPr lang="en-US" sz="1400" b="1" dirty="0">
              <a:latin typeface="Helvetica Neue"/>
            </a:endParaRPr>
          </a:p>
          <a:p>
            <a:pPr marL="171450" indent="-171450" algn="l">
              <a:buFont typeface="Arial" panose="020B0604020202020204" pitchFamily="34" charset="0"/>
              <a:buChar char="•"/>
            </a:pPr>
            <a:r>
              <a:rPr lang="en-US" sz="1200" dirty="0">
                <a:solidFill>
                  <a:srgbClr val="000000"/>
                </a:solidFill>
                <a:latin typeface="Helvetica Neue"/>
              </a:rPr>
              <a:t> R^2 value is 0.9595 which means that in this model independent variables can explain 96% of variances in dependent variable.</a:t>
            </a:r>
          </a:p>
        </p:txBody>
      </p:sp>
    </p:spTree>
    <p:extLst>
      <p:ext uri="{BB962C8B-B14F-4D97-AF65-F5344CB8AC3E}">
        <p14:creationId xmlns:p14="http://schemas.microsoft.com/office/powerpoint/2010/main" val="3546928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2C1715-E590-4982-B3FC-D1D7B4D83330}"/>
              </a:ext>
            </a:extLst>
          </p:cNvPr>
          <p:cNvSpPr txBox="1"/>
          <p:nvPr/>
        </p:nvSpPr>
        <p:spPr>
          <a:xfrm>
            <a:off x="228600" y="396359"/>
            <a:ext cx="7886700" cy="461665"/>
          </a:xfrm>
          <a:prstGeom prst="rect">
            <a:avLst/>
          </a:prstGeom>
          <a:noFill/>
        </p:spPr>
        <p:txBody>
          <a:bodyPr wrap="square">
            <a:spAutoFit/>
          </a:bodyPr>
          <a:lstStyle/>
          <a:p>
            <a:r>
              <a:rPr lang="en-US" sz="2400" b="1" dirty="0">
                <a:solidFill>
                  <a:schemeClr val="accent3">
                    <a:lumMod val="75000"/>
                  </a:schemeClr>
                </a:solidFill>
                <a:latin typeface="Century Schoolbook" panose="02040604050505020304" pitchFamily="18" charset="0"/>
              </a:rPr>
              <a:t>Linear Regression Model using Stats Model:</a:t>
            </a:r>
            <a:endParaRPr lang="en-CA" sz="2400" b="1" dirty="0">
              <a:solidFill>
                <a:schemeClr val="accent3">
                  <a:lumMod val="75000"/>
                </a:schemeClr>
              </a:solidFill>
              <a:latin typeface="Century Schoolbook" panose="02040604050505020304" pitchFamily="18" charset="0"/>
            </a:endParaRPr>
          </a:p>
        </p:txBody>
      </p:sp>
      <p:pic>
        <p:nvPicPr>
          <p:cNvPr id="6" name="Picture 5">
            <a:extLst>
              <a:ext uri="{FF2B5EF4-FFF2-40B4-BE49-F238E27FC236}">
                <a16:creationId xmlns:a16="http://schemas.microsoft.com/office/drawing/2014/main" id="{EE63F5CA-75B8-4ED2-A14F-54BE5BCEA6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627" y="1676400"/>
            <a:ext cx="4162193" cy="3873614"/>
          </a:xfrm>
          <a:prstGeom prst="rect">
            <a:avLst/>
          </a:prstGeom>
        </p:spPr>
      </p:pic>
      <p:sp>
        <p:nvSpPr>
          <p:cNvPr id="14" name="TextBox 13">
            <a:extLst>
              <a:ext uri="{FF2B5EF4-FFF2-40B4-BE49-F238E27FC236}">
                <a16:creationId xmlns:a16="http://schemas.microsoft.com/office/drawing/2014/main" id="{4A7A3FA0-29B2-4056-BE1D-881BDF3C552F}"/>
              </a:ext>
            </a:extLst>
          </p:cNvPr>
          <p:cNvSpPr txBox="1"/>
          <p:nvPr/>
        </p:nvSpPr>
        <p:spPr>
          <a:xfrm>
            <a:off x="5353050" y="1905046"/>
            <a:ext cx="6486526" cy="2369880"/>
          </a:xfrm>
          <a:prstGeom prst="rect">
            <a:avLst/>
          </a:prstGeom>
          <a:noFill/>
        </p:spPr>
        <p:txBody>
          <a:bodyPr wrap="square">
            <a:spAutoFit/>
          </a:bodyPr>
          <a:lstStyle/>
          <a:p>
            <a:pPr>
              <a:spcBef>
                <a:spcPts val="0"/>
              </a:spcBef>
              <a:spcAft>
                <a:spcPts val="0"/>
              </a:spcAft>
            </a:pPr>
            <a:r>
              <a:rPr lang="en-US" sz="1400" dirty="0">
                <a:solidFill>
                  <a:srgbClr val="0E101A"/>
                </a:solidFill>
                <a:effectLst/>
                <a:latin typeface="Helvetica Neue"/>
              </a:rPr>
              <a:t>Observations:</a:t>
            </a:r>
          </a:p>
          <a:p>
            <a:pPr>
              <a:spcBef>
                <a:spcPts val="0"/>
              </a:spcBef>
              <a:spcAft>
                <a:spcPts val="0"/>
              </a:spcAft>
            </a:pPr>
            <a:endParaRPr lang="en-US" sz="1400" dirty="0">
              <a:solidFill>
                <a:srgbClr val="0E101A"/>
              </a:solidFill>
              <a:effectLst/>
              <a:latin typeface="Helvetica Neue"/>
            </a:endParaRPr>
          </a:p>
          <a:p>
            <a:pPr marL="171450" indent="-171450">
              <a:spcBef>
                <a:spcPts val="0"/>
              </a:spcBef>
              <a:spcAft>
                <a:spcPts val="0"/>
              </a:spcAft>
              <a:buFont typeface="Arial" panose="020B0604020202020204" pitchFamily="34" charset="0"/>
              <a:buChar char="•"/>
            </a:pPr>
            <a:r>
              <a:rPr lang="en-US" sz="1200" dirty="0">
                <a:solidFill>
                  <a:srgbClr val="0E101A"/>
                </a:solidFill>
                <a:effectLst/>
                <a:latin typeface="Helvetica Neue"/>
              </a:rPr>
              <a:t>The P-value of a variable indicates if the variable is significant or not. Suppose we consider the significance level to be 0.05 (5%), then any variable with p-values less than 0.05 would be considered significant.</a:t>
            </a:r>
          </a:p>
          <a:p>
            <a:pPr marL="171450" indent="-171450">
              <a:spcBef>
                <a:spcPts val="0"/>
              </a:spcBef>
              <a:spcAft>
                <a:spcPts val="0"/>
              </a:spcAft>
              <a:buFont typeface="Arial" panose="020B0604020202020204" pitchFamily="34" charset="0"/>
              <a:buChar char="•"/>
            </a:pPr>
            <a:endParaRPr lang="en-US" sz="1200" dirty="0">
              <a:solidFill>
                <a:srgbClr val="0E101A"/>
              </a:solidFill>
              <a:effectLst/>
              <a:latin typeface="Helvetica Neue"/>
            </a:endParaRPr>
          </a:p>
          <a:p>
            <a:pPr marL="171450" indent="-171450">
              <a:spcBef>
                <a:spcPts val="0"/>
              </a:spcBef>
              <a:spcAft>
                <a:spcPts val="0"/>
              </a:spcAft>
              <a:buFont typeface="Arial" panose="020B0604020202020204" pitchFamily="34" charset="0"/>
              <a:buChar char="•"/>
            </a:pPr>
            <a:r>
              <a:rPr lang="en-US" sz="1200" dirty="0">
                <a:solidFill>
                  <a:srgbClr val="0E101A"/>
                </a:solidFill>
                <a:effectLst/>
                <a:latin typeface="Helvetica Neue"/>
              </a:rPr>
              <a:t>Negative values of coefficient show that Price decreases with their increase.</a:t>
            </a:r>
          </a:p>
          <a:p>
            <a:pPr marL="171450" indent="-171450">
              <a:spcBef>
                <a:spcPts val="0"/>
              </a:spcBef>
              <a:spcAft>
                <a:spcPts val="0"/>
              </a:spcAft>
              <a:buFont typeface="Arial" panose="020B0604020202020204" pitchFamily="34" charset="0"/>
              <a:buChar char="•"/>
            </a:pPr>
            <a:endParaRPr lang="en-US" sz="1200" dirty="0">
              <a:solidFill>
                <a:srgbClr val="0E101A"/>
              </a:solidFill>
              <a:effectLst/>
              <a:latin typeface="Helvetica Neue"/>
            </a:endParaRPr>
          </a:p>
          <a:p>
            <a:pPr marL="171450" indent="-171450">
              <a:spcBef>
                <a:spcPts val="0"/>
              </a:spcBef>
              <a:spcAft>
                <a:spcPts val="0"/>
              </a:spcAft>
              <a:buFont typeface="Arial" panose="020B0604020202020204" pitchFamily="34" charset="0"/>
              <a:buChar char="•"/>
            </a:pPr>
            <a:r>
              <a:rPr lang="en-US" sz="1200" dirty="0">
                <a:solidFill>
                  <a:srgbClr val="0E101A"/>
                </a:solidFill>
                <a:effectLst/>
                <a:latin typeface="Helvetica Neue"/>
              </a:rPr>
              <a:t>Positive values of coefficient show that, Price increases with their increase.</a:t>
            </a:r>
          </a:p>
          <a:p>
            <a:pPr marL="171450" indent="-171450">
              <a:spcBef>
                <a:spcPts val="0"/>
              </a:spcBef>
              <a:spcAft>
                <a:spcPts val="0"/>
              </a:spcAft>
              <a:buFont typeface="Arial" panose="020B0604020202020204" pitchFamily="34" charset="0"/>
              <a:buChar char="•"/>
            </a:pPr>
            <a:endParaRPr lang="en-US" sz="1200" dirty="0">
              <a:solidFill>
                <a:srgbClr val="0E101A"/>
              </a:solidFill>
              <a:effectLst/>
              <a:latin typeface="Helvetica Neue"/>
            </a:endParaRPr>
          </a:p>
          <a:p>
            <a:pPr marL="171450" indent="-171450">
              <a:spcBef>
                <a:spcPts val="0"/>
              </a:spcBef>
              <a:spcAft>
                <a:spcPts val="0"/>
              </a:spcAft>
              <a:buFont typeface="Arial" panose="020B0604020202020204" pitchFamily="34" charset="0"/>
              <a:buChar char="•"/>
            </a:pPr>
            <a:r>
              <a:rPr lang="en-US" sz="1200" dirty="0">
                <a:solidFill>
                  <a:srgbClr val="0E101A"/>
                </a:solidFill>
                <a:effectLst/>
                <a:latin typeface="Helvetica Neue"/>
              </a:rPr>
              <a:t>Based on the P-value, Fuel_Type_Diesel,Fuel_Type_LPG,Owner_Type_Fourth&amp;Above and Owner_Type_Second are not significant.</a:t>
            </a:r>
          </a:p>
        </p:txBody>
      </p:sp>
    </p:spTree>
    <p:extLst>
      <p:ext uri="{BB962C8B-B14F-4D97-AF65-F5344CB8AC3E}">
        <p14:creationId xmlns:p14="http://schemas.microsoft.com/office/powerpoint/2010/main" val="2382310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2C1715-E590-4982-B3FC-D1D7B4D83330}"/>
              </a:ext>
            </a:extLst>
          </p:cNvPr>
          <p:cNvSpPr txBox="1"/>
          <p:nvPr/>
        </p:nvSpPr>
        <p:spPr>
          <a:xfrm>
            <a:off x="228600" y="396359"/>
            <a:ext cx="7886700" cy="461665"/>
          </a:xfrm>
          <a:prstGeom prst="rect">
            <a:avLst/>
          </a:prstGeom>
          <a:noFill/>
        </p:spPr>
        <p:txBody>
          <a:bodyPr wrap="square">
            <a:spAutoFit/>
          </a:bodyPr>
          <a:lstStyle/>
          <a:p>
            <a:r>
              <a:rPr lang="en-US" sz="2400" b="1" dirty="0">
                <a:solidFill>
                  <a:schemeClr val="accent3">
                    <a:lumMod val="75000"/>
                  </a:schemeClr>
                </a:solidFill>
                <a:latin typeface="Century Schoolbook" panose="02040604050505020304" pitchFamily="18" charset="0"/>
              </a:rPr>
              <a:t>Linear Regression Model using Stats Model:</a:t>
            </a:r>
            <a:endParaRPr lang="en-CA" sz="2400" b="1" dirty="0">
              <a:solidFill>
                <a:schemeClr val="accent3">
                  <a:lumMod val="75000"/>
                </a:schemeClr>
              </a:solidFill>
              <a:latin typeface="Century Schoolbook" panose="02040604050505020304" pitchFamily="18" charset="0"/>
            </a:endParaRPr>
          </a:p>
        </p:txBody>
      </p:sp>
      <p:sp>
        <p:nvSpPr>
          <p:cNvPr id="7" name="TextBox 6">
            <a:extLst>
              <a:ext uri="{FF2B5EF4-FFF2-40B4-BE49-F238E27FC236}">
                <a16:creationId xmlns:a16="http://schemas.microsoft.com/office/drawing/2014/main" id="{E4867084-8E56-43C0-9CDE-D548369D5F48}"/>
              </a:ext>
            </a:extLst>
          </p:cNvPr>
          <p:cNvSpPr txBox="1"/>
          <p:nvPr/>
        </p:nvSpPr>
        <p:spPr>
          <a:xfrm>
            <a:off x="1104899" y="1232093"/>
            <a:ext cx="8010525" cy="4524315"/>
          </a:xfrm>
          <a:prstGeom prst="rect">
            <a:avLst/>
          </a:prstGeom>
          <a:noFill/>
        </p:spPr>
        <p:txBody>
          <a:bodyPr wrap="square">
            <a:spAutoFit/>
          </a:bodyPr>
          <a:lstStyle/>
          <a:p>
            <a:pPr algn="l"/>
            <a:r>
              <a:rPr lang="en-US" b="1" dirty="0">
                <a:solidFill>
                  <a:schemeClr val="accent3">
                    <a:lumMod val="75000"/>
                  </a:schemeClr>
                </a:solidFill>
                <a:latin typeface="Century Schoolbook" panose="02040604050505020304" pitchFamily="18" charset="0"/>
              </a:rPr>
              <a:t>Interpreting the Regression Results:</a:t>
            </a:r>
          </a:p>
          <a:p>
            <a:pPr algn="l"/>
            <a:endParaRPr lang="en-US" b="1" dirty="0">
              <a:solidFill>
                <a:schemeClr val="accent3">
                  <a:lumMod val="75000"/>
                </a:schemeClr>
              </a:solidFill>
              <a:latin typeface="Century Schoolbook" panose="02040604050505020304" pitchFamily="18" charset="0"/>
            </a:endParaRPr>
          </a:p>
          <a:p>
            <a:pPr marL="285750" indent="-285750" algn="l">
              <a:buFont typeface="Arial" panose="020B0604020202020204" pitchFamily="34" charset="0"/>
              <a:buChar char="•"/>
            </a:pPr>
            <a:r>
              <a:rPr lang="en-US" sz="1400" b="1" i="0" dirty="0">
                <a:solidFill>
                  <a:srgbClr val="000000"/>
                </a:solidFill>
                <a:effectLst/>
                <a:latin typeface="Helvetica Neue"/>
              </a:rPr>
              <a:t>Adjusted. R-squared</a:t>
            </a:r>
            <a:r>
              <a:rPr lang="en-US" sz="1400" b="0" i="0" dirty="0">
                <a:solidFill>
                  <a:srgbClr val="000000"/>
                </a:solidFill>
                <a:effectLst/>
                <a:latin typeface="Helvetica Neue"/>
              </a:rPr>
              <a:t>: It reflects the fit of the model. R-squared values range from 0 to 1, where a higher value generally indicates a better fit. In our case, the value for Adj. R-squared is </a:t>
            </a:r>
            <a:r>
              <a:rPr lang="en-US" sz="1400" b="1" i="0" dirty="0">
                <a:solidFill>
                  <a:srgbClr val="000000"/>
                </a:solidFill>
                <a:effectLst/>
                <a:latin typeface="Helvetica Neue"/>
              </a:rPr>
              <a:t>0.959</a:t>
            </a:r>
            <a:r>
              <a:rPr lang="en-US" sz="1400" b="0" i="0" dirty="0">
                <a:solidFill>
                  <a:srgbClr val="000000"/>
                </a:solidFill>
                <a:effectLst/>
                <a:latin typeface="Helvetica Neue"/>
              </a:rPr>
              <a:t>, which is good!</a:t>
            </a:r>
          </a:p>
          <a:p>
            <a:pPr marL="285750" indent="-285750" algn="l">
              <a:buFont typeface="Arial" panose="020B0604020202020204" pitchFamily="34" charset="0"/>
              <a:buChar char="•"/>
            </a:pPr>
            <a:endParaRPr lang="en-US" sz="1400" b="0" i="0" dirty="0">
              <a:solidFill>
                <a:srgbClr val="000000"/>
              </a:solidFill>
              <a:effectLst/>
              <a:latin typeface="Helvetica Neue"/>
            </a:endParaRPr>
          </a:p>
          <a:p>
            <a:pPr marL="285750" indent="-285750" algn="l">
              <a:buFont typeface="Arial" panose="020B0604020202020204" pitchFamily="34" charset="0"/>
              <a:buChar char="•"/>
            </a:pPr>
            <a:r>
              <a:rPr lang="en-US" sz="1400" b="1" i="0" dirty="0">
                <a:solidFill>
                  <a:srgbClr val="000000"/>
                </a:solidFill>
                <a:effectLst/>
                <a:latin typeface="Helvetica Neue"/>
              </a:rPr>
              <a:t>Std err</a:t>
            </a:r>
            <a:r>
              <a:rPr lang="en-US" sz="1400" b="0" i="0" dirty="0">
                <a:solidFill>
                  <a:srgbClr val="000000"/>
                </a:solidFill>
                <a:effectLst/>
                <a:latin typeface="Helvetica Neue"/>
              </a:rPr>
              <a:t>: It reflects the level of accuracy of the coefficients. The lower it is, the higher is the level of accuracy.</a:t>
            </a:r>
          </a:p>
          <a:p>
            <a:pPr marL="285750" indent="-285750" algn="l">
              <a:buFont typeface="Arial" panose="020B0604020202020204" pitchFamily="34" charset="0"/>
              <a:buChar char="•"/>
            </a:pPr>
            <a:endParaRPr lang="en-US" sz="1400" b="0" i="0" dirty="0">
              <a:solidFill>
                <a:srgbClr val="000000"/>
              </a:solidFill>
              <a:effectLst/>
              <a:latin typeface="Helvetica Neue"/>
            </a:endParaRPr>
          </a:p>
          <a:p>
            <a:pPr marL="285750" indent="-285750" algn="l">
              <a:buFont typeface="Arial" panose="020B0604020202020204" pitchFamily="34" charset="0"/>
              <a:buChar char="•"/>
            </a:pPr>
            <a:r>
              <a:rPr lang="en-US" sz="1400" b="1" i="0" dirty="0">
                <a:solidFill>
                  <a:srgbClr val="000000"/>
                </a:solidFill>
                <a:effectLst/>
                <a:latin typeface="Helvetica Neue"/>
              </a:rPr>
              <a:t>Pr(&gt;|t|) </a:t>
            </a:r>
            <a:r>
              <a:rPr lang="en-US" sz="1400" b="0" i="0" dirty="0">
                <a:solidFill>
                  <a:srgbClr val="000000"/>
                </a:solidFill>
                <a:effectLst/>
                <a:latin typeface="Helvetica Neue"/>
              </a:rPr>
              <a:t>: For each independent feature there is a null hypothesis and alternate hypothesis</a:t>
            </a:r>
          </a:p>
          <a:p>
            <a:pPr lvl="1">
              <a:buFont typeface="Arial" panose="020B0604020202020204" pitchFamily="34" charset="0"/>
              <a:buChar char="•"/>
            </a:pPr>
            <a:r>
              <a:rPr lang="en-US" sz="1400" b="0" i="0" dirty="0">
                <a:solidFill>
                  <a:srgbClr val="000000"/>
                </a:solidFill>
                <a:effectLst/>
                <a:latin typeface="Helvetica Neue"/>
              </a:rPr>
              <a:t> Ho : Independent feature is not significant</a:t>
            </a:r>
          </a:p>
          <a:p>
            <a:pPr lvl="1">
              <a:buFont typeface="Arial" panose="020B0604020202020204" pitchFamily="34" charset="0"/>
              <a:buChar char="•"/>
            </a:pPr>
            <a:r>
              <a:rPr lang="en-US" sz="1400" b="0" i="0" dirty="0">
                <a:solidFill>
                  <a:srgbClr val="000000"/>
                </a:solidFill>
                <a:effectLst/>
                <a:latin typeface="Helvetica Neue"/>
              </a:rPr>
              <a:t> Ha : Independent feature is that it is significant</a:t>
            </a:r>
          </a:p>
          <a:p>
            <a:pPr algn="l">
              <a:buFont typeface="Arial" panose="020B0604020202020204" pitchFamily="34" charset="0"/>
              <a:buChar char="•"/>
            </a:pPr>
            <a:endParaRPr lang="en-US" sz="1400" b="0" i="0" dirty="0">
              <a:solidFill>
                <a:srgbClr val="000000"/>
              </a:solidFill>
              <a:effectLst/>
              <a:latin typeface="Helvetica Neue"/>
            </a:endParaRPr>
          </a:p>
          <a:p>
            <a:pPr marL="285750" indent="-285750" algn="l">
              <a:buFont typeface="Arial" panose="020B0604020202020204" pitchFamily="34" charset="0"/>
              <a:buChar char="•"/>
            </a:pPr>
            <a:r>
              <a:rPr lang="en-US" sz="1400" b="0" i="0" dirty="0">
                <a:solidFill>
                  <a:srgbClr val="000000"/>
                </a:solidFill>
                <a:effectLst/>
                <a:latin typeface="Helvetica Neue"/>
              </a:rPr>
              <a:t>Pr(&gt;|t|) gives P-value for each independent feature to check that null hypothesis. we are considering 0.05 (5%) as significance level</a:t>
            </a:r>
          </a:p>
          <a:p>
            <a:pPr marL="285750" indent="-285750" algn="l">
              <a:buFont typeface="Arial" panose="020B0604020202020204" pitchFamily="34" charset="0"/>
              <a:buChar char="•"/>
            </a:pPr>
            <a:endParaRPr lang="en-US" sz="1400" b="0" i="0" dirty="0">
              <a:solidFill>
                <a:srgbClr val="000000"/>
              </a:solidFill>
              <a:effectLst/>
              <a:latin typeface="Helvetica Neue"/>
            </a:endParaRPr>
          </a:p>
          <a:p>
            <a:pPr algn="l">
              <a:buFont typeface="Arial" panose="020B0604020202020204" pitchFamily="34" charset="0"/>
              <a:buChar char="•"/>
            </a:pPr>
            <a:r>
              <a:rPr lang="en-US" sz="1400" b="0" i="0" dirty="0">
                <a:solidFill>
                  <a:srgbClr val="000000"/>
                </a:solidFill>
                <a:effectLst/>
                <a:latin typeface="Helvetica Neue"/>
              </a:rPr>
              <a:t>     A p-value of less than 0.05 is statistically significant.</a:t>
            </a:r>
          </a:p>
          <a:p>
            <a:pPr algn="l">
              <a:buFont typeface="Arial" panose="020B0604020202020204" pitchFamily="34" charset="0"/>
              <a:buChar char="•"/>
            </a:pPr>
            <a:endParaRPr lang="en-US" sz="1400" b="0" i="0" dirty="0">
              <a:solidFill>
                <a:srgbClr val="000000"/>
              </a:solidFill>
              <a:effectLst/>
              <a:latin typeface="Helvetica Neue"/>
            </a:endParaRPr>
          </a:p>
          <a:p>
            <a:pPr marL="285750" indent="-285750" algn="l">
              <a:buFont typeface="Arial" panose="020B0604020202020204" pitchFamily="34" charset="0"/>
              <a:buChar char="•"/>
            </a:pPr>
            <a:r>
              <a:rPr lang="en-US" sz="1400" b="1" i="0" dirty="0">
                <a:solidFill>
                  <a:srgbClr val="000000"/>
                </a:solidFill>
                <a:effectLst/>
                <a:latin typeface="Helvetica Neue"/>
              </a:rPr>
              <a:t>Confidence Interval</a:t>
            </a:r>
            <a:r>
              <a:rPr lang="en-US" sz="1400" b="0" i="0" dirty="0">
                <a:solidFill>
                  <a:srgbClr val="000000"/>
                </a:solidFill>
                <a:effectLst/>
                <a:latin typeface="Helvetica Neue"/>
              </a:rPr>
              <a:t>: It represents the range in which our coefficients are likely to fall (with a likelihood of 95%)</a:t>
            </a:r>
          </a:p>
        </p:txBody>
      </p:sp>
    </p:spTree>
    <p:extLst>
      <p:ext uri="{BB962C8B-B14F-4D97-AF65-F5344CB8AC3E}">
        <p14:creationId xmlns:p14="http://schemas.microsoft.com/office/powerpoint/2010/main" val="25536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2C1715-E590-4982-B3FC-D1D7B4D83330}"/>
              </a:ext>
            </a:extLst>
          </p:cNvPr>
          <p:cNvSpPr txBox="1"/>
          <p:nvPr/>
        </p:nvSpPr>
        <p:spPr>
          <a:xfrm>
            <a:off x="228600" y="377309"/>
            <a:ext cx="7886700" cy="461665"/>
          </a:xfrm>
          <a:prstGeom prst="rect">
            <a:avLst/>
          </a:prstGeom>
          <a:noFill/>
        </p:spPr>
        <p:txBody>
          <a:bodyPr wrap="square">
            <a:spAutoFit/>
          </a:bodyPr>
          <a:lstStyle/>
          <a:p>
            <a:r>
              <a:rPr lang="en-US" sz="2400" b="1" dirty="0">
                <a:solidFill>
                  <a:schemeClr val="accent3">
                    <a:lumMod val="75000"/>
                  </a:schemeClr>
                </a:solidFill>
                <a:latin typeface="Century Schoolbook" panose="02040604050505020304" pitchFamily="18" charset="0"/>
              </a:rPr>
              <a:t>Linear Regression Assumptions:</a:t>
            </a:r>
            <a:endParaRPr lang="en-CA" sz="2400" b="1" dirty="0">
              <a:solidFill>
                <a:schemeClr val="accent3">
                  <a:lumMod val="75000"/>
                </a:schemeClr>
              </a:solidFill>
              <a:latin typeface="Century Schoolbook" panose="02040604050505020304" pitchFamily="18" charset="0"/>
            </a:endParaRPr>
          </a:p>
        </p:txBody>
      </p:sp>
      <p:sp>
        <p:nvSpPr>
          <p:cNvPr id="7" name="TextBox 6">
            <a:extLst>
              <a:ext uri="{FF2B5EF4-FFF2-40B4-BE49-F238E27FC236}">
                <a16:creationId xmlns:a16="http://schemas.microsoft.com/office/drawing/2014/main" id="{E4867084-8E56-43C0-9CDE-D548369D5F48}"/>
              </a:ext>
            </a:extLst>
          </p:cNvPr>
          <p:cNvSpPr txBox="1"/>
          <p:nvPr/>
        </p:nvSpPr>
        <p:spPr>
          <a:xfrm>
            <a:off x="1104899" y="1232093"/>
            <a:ext cx="8010525" cy="369332"/>
          </a:xfrm>
          <a:prstGeom prst="rect">
            <a:avLst/>
          </a:prstGeom>
          <a:noFill/>
        </p:spPr>
        <p:txBody>
          <a:bodyPr wrap="square">
            <a:spAutoFit/>
          </a:bodyPr>
          <a:lstStyle/>
          <a:p>
            <a:pPr marL="342900" indent="-342900" algn="l">
              <a:buFont typeface="+mj-lt"/>
              <a:buAutoNum type="arabicPeriod"/>
            </a:pPr>
            <a:r>
              <a:rPr lang="en-US" b="1" dirty="0">
                <a:solidFill>
                  <a:schemeClr val="accent3">
                    <a:lumMod val="75000"/>
                  </a:schemeClr>
                </a:solidFill>
                <a:latin typeface="Century Schoolbook" panose="02040604050505020304" pitchFamily="18" charset="0"/>
              </a:rPr>
              <a:t>No Multicollinearity:</a:t>
            </a:r>
          </a:p>
        </p:txBody>
      </p:sp>
      <p:sp>
        <p:nvSpPr>
          <p:cNvPr id="5" name="TextBox 4">
            <a:extLst>
              <a:ext uri="{FF2B5EF4-FFF2-40B4-BE49-F238E27FC236}">
                <a16:creationId xmlns:a16="http://schemas.microsoft.com/office/drawing/2014/main" id="{6F1DDBC3-5AC9-4CBF-BB27-CC503A2EFEFA}"/>
              </a:ext>
            </a:extLst>
          </p:cNvPr>
          <p:cNvSpPr txBox="1"/>
          <p:nvPr/>
        </p:nvSpPr>
        <p:spPr>
          <a:xfrm>
            <a:off x="1314449" y="1674674"/>
            <a:ext cx="10010775" cy="1107996"/>
          </a:xfrm>
          <a:prstGeom prst="rect">
            <a:avLst/>
          </a:prstGeom>
          <a:noFill/>
        </p:spPr>
        <p:txBody>
          <a:bodyPr wrap="square">
            <a:spAutoFit/>
          </a:bodyPr>
          <a:lstStyle/>
          <a:p>
            <a:pPr marL="285750" indent="-285750">
              <a:buFont typeface="Arial" panose="020B0604020202020204" pitchFamily="34" charset="0"/>
              <a:buChar char="•"/>
            </a:pPr>
            <a:r>
              <a:rPr lang="en-US" sz="1200" dirty="0">
                <a:solidFill>
                  <a:srgbClr val="0E101A"/>
                </a:solidFill>
                <a:effectLst/>
                <a:latin typeface="Helvetica Neue"/>
              </a:rPr>
              <a:t>After removing the variable (Fuel_Type_Petrol) with high VIF score, VIF has come down to quite a reasonable limit with all other variables, and now we can say features are not correlated.</a:t>
            </a:r>
          </a:p>
          <a:p>
            <a:pPr marL="285750" indent="-285750">
              <a:buFont typeface="Arial" panose="020B0604020202020204" pitchFamily="34" charset="0"/>
              <a:buChar char="•"/>
            </a:pPr>
            <a:endParaRPr lang="en-US" sz="1200" dirty="0">
              <a:solidFill>
                <a:srgbClr val="0E101A"/>
              </a:solidFill>
              <a:latin typeface="Helvetica Neue"/>
            </a:endParaRPr>
          </a:p>
          <a:p>
            <a:pPr marL="285750" indent="-285750">
              <a:buFont typeface="Arial" panose="020B0604020202020204" pitchFamily="34" charset="0"/>
              <a:buChar char="•"/>
            </a:pPr>
            <a:endParaRPr lang="en-US" sz="1200" dirty="0">
              <a:solidFill>
                <a:srgbClr val="0E101A"/>
              </a:solidFill>
              <a:effectLst/>
              <a:latin typeface="Helvetica Neue"/>
            </a:endParaRPr>
          </a:p>
          <a:p>
            <a:pPr algn="l"/>
            <a:endParaRPr lang="en-US" b="0" i="0" dirty="0">
              <a:solidFill>
                <a:srgbClr val="000000"/>
              </a:solidFill>
              <a:effectLst/>
              <a:latin typeface="Helvetica Neue"/>
            </a:endParaRPr>
          </a:p>
        </p:txBody>
      </p:sp>
      <p:pic>
        <p:nvPicPr>
          <p:cNvPr id="6" name="Picture 5">
            <a:extLst>
              <a:ext uri="{FF2B5EF4-FFF2-40B4-BE49-F238E27FC236}">
                <a16:creationId xmlns:a16="http://schemas.microsoft.com/office/drawing/2014/main" id="{D65122D5-CC3A-492E-8E1C-73281BFC6A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920" y="2409714"/>
            <a:ext cx="4461005" cy="3802183"/>
          </a:xfrm>
          <a:prstGeom prst="rect">
            <a:avLst/>
          </a:prstGeom>
        </p:spPr>
      </p:pic>
      <p:sp>
        <p:nvSpPr>
          <p:cNvPr id="9" name="TextBox 8">
            <a:extLst>
              <a:ext uri="{FF2B5EF4-FFF2-40B4-BE49-F238E27FC236}">
                <a16:creationId xmlns:a16="http://schemas.microsoft.com/office/drawing/2014/main" id="{DE6BEA45-15CB-498E-AEB5-B4128CC1D4D5}"/>
              </a:ext>
            </a:extLst>
          </p:cNvPr>
          <p:cNvSpPr txBox="1"/>
          <p:nvPr/>
        </p:nvSpPr>
        <p:spPr>
          <a:xfrm>
            <a:off x="5705474" y="3429000"/>
            <a:ext cx="5619750" cy="1446550"/>
          </a:xfrm>
          <a:prstGeom prst="rect">
            <a:avLst/>
          </a:prstGeom>
          <a:noFill/>
        </p:spPr>
        <p:txBody>
          <a:bodyPr wrap="square">
            <a:spAutoFit/>
          </a:bodyPr>
          <a:lstStyle/>
          <a:p>
            <a:pPr>
              <a:spcBef>
                <a:spcPts val="0"/>
              </a:spcBef>
              <a:spcAft>
                <a:spcPts val="0"/>
              </a:spcAft>
            </a:pPr>
            <a:r>
              <a:rPr lang="en-US" sz="1400" dirty="0">
                <a:solidFill>
                  <a:srgbClr val="0E101A"/>
                </a:solidFill>
                <a:effectLst/>
                <a:latin typeface="Helvetica Neue"/>
              </a:rPr>
              <a:t>Observations:</a:t>
            </a:r>
          </a:p>
          <a:p>
            <a:pPr>
              <a:spcBef>
                <a:spcPts val="0"/>
              </a:spcBef>
              <a:spcAft>
                <a:spcPts val="0"/>
              </a:spcAft>
            </a:pPr>
            <a:endParaRPr lang="en-US" sz="1400" dirty="0">
              <a:solidFill>
                <a:srgbClr val="0E101A"/>
              </a:solidFill>
              <a:effectLst/>
              <a:latin typeface="Helvetica Neue"/>
            </a:endParaRPr>
          </a:p>
          <a:p>
            <a:pPr marL="171450" indent="-171450">
              <a:spcBef>
                <a:spcPts val="0"/>
              </a:spcBef>
              <a:spcAft>
                <a:spcPts val="0"/>
              </a:spcAft>
              <a:buFont typeface="Arial" panose="020B0604020202020204" pitchFamily="34" charset="0"/>
              <a:buChar char="•"/>
            </a:pPr>
            <a:r>
              <a:rPr lang="en-US" sz="1200" dirty="0">
                <a:solidFill>
                  <a:srgbClr val="0E101A"/>
                </a:solidFill>
                <a:effectLst/>
                <a:latin typeface="Helvetica Neue"/>
              </a:rPr>
              <a:t>The R-squared value was the same on both the models, and it seems quite promising.</a:t>
            </a:r>
          </a:p>
          <a:p>
            <a:pPr marL="171450" indent="-171450">
              <a:spcBef>
                <a:spcPts val="0"/>
              </a:spcBef>
              <a:spcAft>
                <a:spcPts val="0"/>
              </a:spcAft>
              <a:buFont typeface="Arial" panose="020B0604020202020204" pitchFamily="34" charset="0"/>
              <a:buChar char="•"/>
            </a:pPr>
            <a:endParaRPr lang="en-US" sz="1200" dirty="0">
              <a:solidFill>
                <a:srgbClr val="0E101A"/>
              </a:solidFill>
              <a:effectLst/>
              <a:latin typeface="Helvetica Neue"/>
            </a:endParaRPr>
          </a:p>
          <a:p>
            <a:pPr marL="171450" indent="-171450">
              <a:spcBef>
                <a:spcPts val="0"/>
              </a:spcBef>
              <a:spcAft>
                <a:spcPts val="0"/>
              </a:spcAft>
              <a:buFont typeface="Arial" panose="020B0604020202020204" pitchFamily="34" charset="0"/>
              <a:buChar char="•"/>
            </a:pPr>
            <a:r>
              <a:rPr lang="en-US" sz="1200" dirty="0" err="1">
                <a:solidFill>
                  <a:srgbClr val="0E101A"/>
                </a:solidFill>
                <a:effectLst/>
                <a:latin typeface="Helvetica Neue"/>
              </a:rPr>
              <a:t>Fuel_Type_LPG</a:t>
            </a:r>
            <a:r>
              <a:rPr lang="en-US" sz="1200" dirty="0">
                <a:solidFill>
                  <a:srgbClr val="0E101A"/>
                </a:solidFill>
                <a:effectLst/>
                <a:latin typeface="Helvetica Neue"/>
              </a:rPr>
              <a:t>, Owner_Type_Second and Owner_type_third have p-value greater than 0.05, so they are not significant. We will drop them.</a:t>
            </a:r>
          </a:p>
        </p:txBody>
      </p:sp>
    </p:spTree>
    <p:extLst>
      <p:ext uri="{BB962C8B-B14F-4D97-AF65-F5344CB8AC3E}">
        <p14:creationId xmlns:p14="http://schemas.microsoft.com/office/powerpoint/2010/main" val="3464567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2C1715-E590-4982-B3FC-D1D7B4D83330}"/>
              </a:ext>
            </a:extLst>
          </p:cNvPr>
          <p:cNvSpPr txBox="1"/>
          <p:nvPr/>
        </p:nvSpPr>
        <p:spPr>
          <a:xfrm>
            <a:off x="228600" y="377309"/>
            <a:ext cx="7886700" cy="461665"/>
          </a:xfrm>
          <a:prstGeom prst="rect">
            <a:avLst/>
          </a:prstGeom>
          <a:noFill/>
        </p:spPr>
        <p:txBody>
          <a:bodyPr wrap="square">
            <a:spAutoFit/>
          </a:bodyPr>
          <a:lstStyle/>
          <a:p>
            <a:r>
              <a:rPr lang="en-US" sz="2400" b="1" dirty="0">
                <a:solidFill>
                  <a:schemeClr val="accent3">
                    <a:lumMod val="75000"/>
                  </a:schemeClr>
                </a:solidFill>
                <a:latin typeface="Century Schoolbook" panose="02040604050505020304" pitchFamily="18" charset="0"/>
              </a:rPr>
              <a:t>Linear Regression Assumptions:</a:t>
            </a:r>
            <a:endParaRPr lang="en-CA" sz="2400" b="1" dirty="0">
              <a:solidFill>
                <a:schemeClr val="accent3">
                  <a:lumMod val="75000"/>
                </a:schemeClr>
              </a:solidFill>
              <a:latin typeface="Century Schoolbook" panose="02040604050505020304" pitchFamily="18" charset="0"/>
            </a:endParaRPr>
          </a:p>
        </p:txBody>
      </p:sp>
      <p:pic>
        <p:nvPicPr>
          <p:cNvPr id="4" name="Picture 3">
            <a:extLst>
              <a:ext uri="{FF2B5EF4-FFF2-40B4-BE49-F238E27FC236}">
                <a16:creationId xmlns:a16="http://schemas.microsoft.com/office/drawing/2014/main" id="{18D440C4-E462-4241-B707-77FD6BBF64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517547"/>
            <a:ext cx="5295900" cy="4206978"/>
          </a:xfrm>
          <a:prstGeom prst="rect">
            <a:avLst/>
          </a:prstGeom>
        </p:spPr>
      </p:pic>
      <p:sp>
        <p:nvSpPr>
          <p:cNvPr id="8" name="TextBox 7">
            <a:extLst>
              <a:ext uri="{FF2B5EF4-FFF2-40B4-BE49-F238E27FC236}">
                <a16:creationId xmlns:a16="http://schemas.microsoft.com/office/drawing/2014/main" id="{B8D3AB45-792E-4577-ABBF-0189643EA8F4}"/>
              </a:ext>
            </a:extLst>
          </p:cNvPr>
          <p:cNvSpPr txBox="1"/>
          <p:nvPr/>
        </p:nvSpPr>
        <p:spPr>
          <a:xfrm>
            <a:off x="5843587" y="2308563"/>
            <a:ext cx="6119813" cy="2185214"/>
          </a:xfrm>
          <a:prstGeom prst="rect">
            <a:avLst/>
          </a:prstGeom>
          <a:noFill/>
        </p:spPr>
        <p:txBody>
          <a:bodyPr wrap="square">
            <a:spAutoFit/>
          </a:bodyPr>
          <a:lstStyle/>
          <a:p>
            <a:pPr marL="171450" indent="-171450">
              <a:buFont typeface="Arial" panose="020B0604020202020204" pitchFamily="34" charset="0"/>
              <a:buChar char="•"/>
            </a:pPr>
            <a:r>
              <a:rPr lang="en-US" sz="1200" dirty="0">
                <a:solidFill>
                  <a:srgbClr val="0E101A"/>
                </a:solidFill>
                <a:effectLst/>
                <a:latin typeface="Helvetica Neue"/>
              </a:rPr>
              <a:t>Removed Fuel_Type_LPG, Owner_Type_Third and Owner_Type_Second features as the P value &gt; 0.05.</a:t>
            </a:r>
            <a:endParaRPr lang="en-US" sz="1200" dirty="0">
              <a:solidFill>
                <a:srgbClr val="000000"/>
              </a:solidFill>
              <a:latin typeface="Helvetica Neue"/>
            </a:endParaRPr>
          </a:p>
          <a:p>
            <a:pPr marL="171450" indent="-171450" algn="l">
              <a:buFont typeface="Arial" panose="020B0604020202020204" pitchFamily="34" charset="0"/>
              <a:buChar char="•"/>
            </a:pPr>
            <a:r>
              <a:rPr lang="en-US" sz="1200" i="0" dirty="0">
                <a:solidFill>
                  <a:srgbClr val="000000"/>
                </a:solidFill>
                <a:effectLst/>
                <a:latin typeface="Helvetica Neue"/>
              </a:rPr>
              <a:t>Now no feature has p value greater than 0.05, so we'll consider features in X_train5 as the final ones and olsres4 as final model.</a:t>
            </a:r>
          </a:p>
          <a:p>
            <a:pPr marL="171450" indent="-171450" algn="l">
              <a:buFont typeface="Arial" panose="020B0604020202020204" pitchFamily="34" charset="0"/>
              <a:buChar char="•"/>
            </a:pPr>
            <a:endParaRPr lang="en-US" sz="1200" b="1" dirty="0">
              <a:solidFill>
                <a:srgbClr val="000000"/>
              </a:solidFill>
              <a:latin typeface="Helvetica Neue"/>
            </a:endParaRPr>
          </a:p>
          <a:p>
            <a:pPr marL="171450" indent="-171450" algn="l">
              <a:buFont typeface="Arial" panose="020B0604020202020204" pitchFamily="34" charset="0"/>
              <a:buChar char="•"/>
            </a:pPr>
            <a:endParaRPr lang="en-US" sz="1200" b="1" i="0" dirty="0">
              <a:solidFill>
                <a:srgbClr val="000000"/>
              </a:solidFill>
              <a:effectLst/>
              <a:latin typeface="Helvetica Neue"/>
            </a:endParaRPr>
          </a:p>
          <a:p>
            <a:pPr marL="171450" indent="-171450" algn="l">
              <a:buFont typeface="Arial" panose="020B0604020202020204" pitchFamily="34" charset="0"/>
              <a:buChar char="•"/>
            </a:pPr>
            <a:endParaRPr lang="en-US" sz="1200" b="1" dirty="0">
              <a:solidFill>
                <a:srgbClr val="000000"/>
              </a:solidFill>
              <a:latin typeface="Helvetica Neue"/>
            </a:endParaRPr>
          </a:p>
          <a:p>
            <a:pPr algn="l"/>
            <a:r>
              <a:rPr lang="en-US" sz="1400" dirty="0">
                <a:solidFill>
                  <a:srgbClr val="000000"/>
                </a:solidFill>
                <a:latin typeface="Helvetica Neue"/>
              </a:rPr>
              <a:t>Ob</a:t>
            </a:r>
            <a:r>
              <a:rPr lang="en-US" sz="1400" i="0" dirty="0">
                <a:solidFill>
                  <a:srgbClr val="000000"/>
                </a:solidFill>
                <a:effectLst/>
                <a:latin typeface="Helvetica Neue"/>
              </a:rPr>
              <a:t>servations:</a:t>
            </a:r>
          </a:p>
          <a:p>
            <a:pPr marL="285750" indent="-285750" algn="l">
              <a:buFont typeface="Arial" panose="020B0604020202020204" pitchFamily="34" charset="0"/>
              <a:buChar char="•"/>
            </a:pPr>
            <a:endParaRPr lang="en-US" sz="1400" i="0" dirty="0">
              <a:solidFill>
                <a:srgbClr val="000000"/>
              </a:solidFill>
              <a:effectLst/>
              <a:latin typeface="Helvetica Neue"/>
            </a:endParaRPr>
          </a:p>
          <a:p>
            <a:pPr marL="171450" indent="-171450" algn="l">
              <a:buFont typeface="Arial" panose="020B0604020202020204" pitchFamily="34" charset="0"/>
              <a:buChar char="•"/>
            </a:pPr>
            <a:r>
              <a:rPr lang="en-US" sz="1200" b="0" i="0" dirty="0">
                <a:solidFill>
                  <a:srgbClr val="000000"/>
                </a:solidFill>
                <a:effectLst/>
                <a:latin typeface="Helvetica Neue"/>
              </a:rPr>
              <a:t>It doesn't see any change in the Adjusted-R square value; our model can explain 96% of variance that shows the model is good.</a:t>
            </a:r>
          </a:p>
        </p:txBody>
      </p:sp>
    </p:spTree>
    <p:extLst>
      <p:ext uri="{BB962C8B-B14F-4D97-AF65-F5344CB8AC3E}">
        <p14:creationId xmlns:p14="http://schemas.microsoft.com/office/powerpoint/2010/main" val="2867772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8FBD12-D052-4EAD-9E22-1997AFB4000B}"/>
              </a:ext>
            </a:extLst>
          </p:cNvPr>
          <p:cNvSpPr txBox="1"/>
          <p:nvPr/>
        </p:nvSpPr>
        <p:spPr>
          <a:xfrm>
            <a:off x="923923" y="690682"/>
            <a:ext cx="8943975" cy="1015663"/>
          </a:xfrm>
          <a:prstGeom prst="rect">
            <a:avLst/>
          </a:prstGeom>
          <a:noFill/>
        </p:spPr>
        <p:txBody>
          <a:bodyPr wrap="square">
            <a:spAutoFit/>
          </a:bodyPr>
          <a:lstStyle/>
          <a:p>
            <a:pPr marL="171450" indent="-171450" algn="l">
              <a:buFont typeface="Arial" panose="020B0604020202020204" pitchFamily="34" charset="0"/>
              <a:buChar char="•"/>
            </a:pPr>
            <a:r>
              <a:rPr lang="en-US" sz="1200" b="0" i="0" dirty="0">
                <a:solidFill>
                  <a:srgbClr val="000000"/>
                </a:solidFill>
                <a:effectLst/>
                <a:latin typeface="Helvetica Neue"/>
              </a:rPr>
              <a:t> Explore the data and visualize using exploratory data analysis.</a:t>
            </a:r>
          </a:p>
          <a:p>
            <a:pPr marL="171450" indent="-171450" algn="l">
              <a:buFont typeface="Arial" panose="020B0604020202020204" pitchFamily="34" charset="0"/>
              <a:buChar char="•"/>
            </a:pPr>
            <a:endParaRPr lang="en-US" sz="1200" b="0" i="0" dirty="0">
              <a:solidFill>
                <a:srgbClr val="000000"/>
              </a:solidFill>
              <a:effectLst/>
              <a:latin typeface="Helvetica Neue"/>
            </a:endParaRPr>
          </a:p>
          <a:p>
            <a:pPr marL="171450" indent="-171450">
              <a:buFont typeface="Arial" panose="020B0604020202020204" pitchFamily="34" charset="0"/>
              <a:buChar char="•"/>
            </a:pPr>
            <a:r>
              <a:rPr lang="en-US" sz="1200" dirty="0">
                <a:solidFill>
                  <a:srgbClr val="000000"/>
                </a:solidFill>
                <a:latin typeface="Helvetica Neue"/>
              </a:rPr>
              <a:t> Build a linear regression model to predict the prices of used cars.</a:t>
            </a:r>
          </a:p>
          <a:p>
            <a:pPr marL="171450" indent="-171450">
              <a:buFont typeface="Arial" panose="020B0604020202020204" pitchFamily="34" charset="0"/>
              <a:buChar char="•"/>
            </a:pPr>
            <a:endParaRPr lang="en-US" sz="1200" dirty="0">
              <a:solidFill>
                <a:srgbClr val="000000"/>
              </a:solidFill>
              <a:latin typeface="Helvetica Neue"/>
            </a:endParaRPr>
          </a:p>
          <a:p>
            <a:pPr marL="171450" indent="-171450" algn="l">
              <a:buFont typeface="Arial" panose="020B0604020202020204" pitchFamily="34" charset="0"/>
              <a:buChar char="•"/>
            </a:pPr>
            <a:r>
              <a:rPr lang="en-US" sz="1200" b="0" i="0" dirty="0">
                <a:solidFill>
                  <a:srgbClr val="000000"/>
                </a:solidFill>
                <a:effectLst/>
                <a:latin typeface="Helvetica Neue"/>
              </a:rPr>
              <a:t> Generating a set of insights and recommendations which will help the company.</a:t>
            </a:r>
          </a:p>
        </p:txBody>
      </p:sp>
      <p:sp>
        <p:nvSpPr>
          <p:cNvPr id="5" name="TextBox 4">
            <a:extLst>
              <a:ext uri="{FF2B5EF4-FFF2-40B4-BE49-F238E27FC236}">
                <a16:creationId xmlns:a16="http://schemas.microsoft.com/office/drawing/2014/main" id="{714C3B19-DD0A-417E-BA4F-01BC2F58FFCC}"/>
              </a:ext>
            </a:extLst>
          </p:cNvPr>
          <p:cNvSpPr txBox="1"/>
          <p:nvPr/>
        </p:nvSpPr>
        <p:spPr>
          <a:xfrm>
            <a:off x="885824" y="229017"/>
            <a:ext cx="6096000" cy="461665"/>
          </a:xfrm>
          <a:prstGeom prst="rect">
            <a:avLst/>
          </a:prstGeom>
          <a:noFill/>
        </p:spPr>
        <p:txBody>
          <a:bodyPr wrap="square">
            <a:spAutoFit/>
          </a:bodyPr>
          <a:lstStyle/>
          <a:p>
            <a:r>
              <a:rPr lang="en-US" sz="2400" b="1" dirty="0">
                <a:solidFill>
                  <a:schemeClr val="accent3">
                    <a:lumMod val="75000"/>
                  </a:schemeClr>
                </a:solidFill>
                <a:latin typeface="Century Schoolbook" panose="02040604050505020304" pitchFamily="18" charset="0"/>
              </a:rPr>
              <a:t>Objective:</a:t>
            </a:r>
            <a:endParaRPr lang="en-CA" sz="2400" b="1" dirty="0">
              <a:solidFill>
                <a:schemeClr val="accent3">
                  <a:lumMod val="75000"/>
                </a:schemeClr>
              </a:solidFill>
              <a:latin typeface="Century Schoolbook" panose="02040604050505020304" pitchFamily="18" charset="0"/>
            </a:endParaRPr>
          </a:p>
        </p:txBody>
      </p:sp>
      <p:sp>
        <p:nvSpPr>
          <p:cNvPr id="9" name="TextBox 8">
            <a:extLst>
              <a:ext uri="{FF2B5EF4-FFF2-40B4-BE49-F238E27FC236}">
                <a16:creationId xmlns:a16="http://schemas.microsoft.com/office/drawing/2014/main" id="{8340F840-555F-4C52-BFCA-5ED2982908CF}"/>
              </a:ext>
            </a:extLst>
          </p:cNvPr>
          <p:cNvSpPr txBox="1"/>
          <p:nvPr/>
        </p:nvSpPr>
        <p:spPr>
          <a:xfrm>
            <a:off x="885824" y="1983344"/>
            <a:ext cx="6096000" cy="461665"/>
          </a:xfrm>
          <a:prstGeom prst="rect">
            <a:avLst/>
          </a:prstGeom>
          <a:noFill/>
        </p:spPr>
        <p:txBody>
          <a:bodyPr wrap="square">
            <a:spAutoFit/>
          </a:bodyPr>
          <a:lstStyle/>
          <a:p>
            <a:r>
              <a:rPr lang="en-US" sz="2400" b="1" dirty="0">
                <a:solidFill>
                  <a:schemeClr val="accent3">
                    <a:lumMod val="75000"/>
                  </a:schemeClr>
                </a:solidFill>
                <a:latin typeface="Century Schoolbook" panose="02040604050505020304" pitchFamily="18" charset="0"/>
              </a:rPr>
              <a:t>Data Information:</a:t>
            </a:r>
            <a:endParaRPr lang="en-CA" sz="2400" b="1" dirty="0">
              <a:solidFill>
                <a:schemeClr val="accent3">
                  <a:lumMod val="75000"/>
                </a:schemeClr>
              </a:solidFill>
              <a:latin typeface="Century Schoolbook" panose="02040604050505020304" pitchFamily="18" charset="0"/>
            </a:endParaRPr>
          </a:p>
        </p:txBody>
      </p:sp>
      <p:sp>
        <p:nvSpPr>
          <p:cNvPr id="11" name="TextBox 10">
            <a:extLst>
              <a:ext uri="{FF2B5EF4-FFF2-40B4-BE49-F238E27FC236}">
                <a16:creationId xmlns:a16="http://schemas.microsoft.com/office/drawing/2014/main" id="{168D9AD1-5632-4746-A8E5-B4B1BE1ED43C}"/>
              </a:ext>
            </a:extLst>
          </p:cNvPr>
          <p:cNvSpPr txBox="1"/>
          <p:nvPr/>
        </p:nvSpPr>
        <p:spPr>
          <a:xfrm>
            <a:off x="923923" y="2532519"/>
            <a:ext cx="11106151" cy="2677656"/>
          </a:xfrm>
          <a:prstGeom prst="rect">
            <a:avLst/>
          </a:prstGeom>
          <a:noFill/>
        </p:spPr>
        <p:txBody>
          <a:bodyPr wrap="square">
            <a:spAutoFit/>
          </a:bodyPr>
          <a:lstStyle/>
          <a:p>
            <a:pPr marL="285750" indent="-285750">
              <a:buFont typeface="Arial" panose="020B0604020202020204" pitchFamily="34" charset="0"/>
              <a:buChar char="•"/>
            </a:pPr>
            <a:r>
              <a:rPr lang="en-US" sz="1200" b="1" dirty="0">
                <a:solidFill>
                  <a:srgbClr val="000000"/>
                </a:solidFill>
                <a:latin typeface="Helvetica Neue"/>
              </a:rPr>
              <a:t>S.No. : </a:t>
            </a:r>
            <a:r>
              <a:rPr lang="en-US" sz="1200" dirty="0">
                <a:solidFill>
                  <a:srgbClr val="000000"/>
                </a:solidFill>
                <a:latin typeface="Helvetica Neue"/>
              </a:rPr>
              <a:t>Serial Number.</a:t>
            </a:r>
          </a:p>
          <a:p>
            <a:pPr indent="-285750">
              <a:buFont typeface="Arial" panose="020B0604020202020204" pitchFamily="34" charset="0"/>
              <a:buChar char="•"/>
            </a:pPr>
            <a:r>
              <a:rPr lang="en-US" sz="1200" b="1" dirty="0">
                <a:solidFill>
                  <a:srgbClr val="000000"/>
                </a:solidFill>
                <a:latin typeface="Helvetica Neue"/>
              </a:rPr>
              <a:t>Name : </a:t>
            </a:r>
            <a:r>
              <a:rPr lang="en-US" sz="1200" dirty="0">
                <a:solidFill>
                  <a:srgbClr val="000000"/>
                </a:solidFill>
                <a:latin typeface="Helvetica Neue"/>
              </a:rPr>
              <a:t>Name of the car which includes Brand name and Model name.</a:t>
            </a:r>
          </a:p>
          <a:p>
            <a:pPr indent="-285750">
              <a:buFont typeface="Arial" panose="020B0604020202020204" pitchFamily="34" charset="0"/>
              <a:buChar char="•"/>
            </a:pPr>
            <a:r>
              <a:rPr lang="en-US" sz="1200" b="1" dirty="0">
                <a:solidFill>
                  <a:srgbClr val="000000"/>
                </a:solidFill>
                <a:latin typeface="Helvetica Neue"/>
              </a:rPr>
              <a:t>Location </a:t>
            </a:r>
            <a:r>
              <a:rPr lang="en-US" sz="1200" dirty="0">
                <a:solidFill>
                  <a:srgbClr val="000000"/>
                </a:solidFill>
                <a:latin typeface="Helvetica Neue"/>
              </a:rPr>
              <a:t>: The location in which the car is being sold or is available for purchase Cities.</a:t>
            </a:r>
          </a:p>
          <a:p>
            <a:pPr indent="-285750">
              <a:buFont typeface="Arial" panose="020B0604020202020204" pitchFamily="34" charset="0"/>
              <a:buChar char="•"/>
            </a:pPr>
            <a:r>
              <a:rPr lang="en-US" sz="1200" b="1" dirty="0">
                <a:solidFill>
                  <a:srgbClr val="000000"/>
                </a:solidFill>
                <a:latin typeface="Helvetica Neue"/>
              </a:rPr>
              <a:t>Year : </a:t>
            </a:r>
            <a:r>
              <a:rPr lang="en-US" sz="1200" dirty="0">
                <a:solidFill>
                  <a:srgbClr val="000000"/>
                </a:solidFill>
                <a:latin typeface="Helvetica Neue"/>
              </a:rPr>
              <a:t>Manufacturing year of the car.</a:t>
            </a:r>
          </a:p>
          <a:p>
            <a:pPr indent="-285750">
              <a:buFont typeface="Arial" panose="020B0604020202020204" pitchFamily="34" charset="0"/>
              <a:buChar char="•"/>
            </a:pPr>
            <a:r>
              <a:rPr lang="en-US" sz="1200" b="1" dirty="0">
                <a:solidFill>
                  <a:srgbClr val="000000"/>
                </a:solidFill>
                <a:latin typeface="Helvetica Neue"/>
              </a:rPr>
              <a:t>Kilometers driven : </a:t>
            </a:r>
            <a:r>
              <a:rPr lang="en-US" sz="1200" dirty="0">
                <a:solidFill>
                  <a:srgbClr val="000000"/>
                </a:solidFill>
                <a:latin typeface="Helvetica Neue"/>
              </a:rPr>
              <a:t>The total kilometers driven in the car by the previous owner(s) in KM.</a:t>
            </a:r>
          </a:p>
          <a:p>
            <a:pPr indent="-285750">
              <a:buFont typeface="Arial" panose="020B0604020202020204" pitchFamily="34" charset="0"/>
              <a:buChar char="•"/>
            </a:pPr>
            <a:r>
              <a:rPr lang="en-US" sz="1200" b="1" dirty="0">
                <a:solidFill>
                  <a:srgbClr val="000000"/>
                </a:solidFill>
                <a:latin typeface="Helvetica Neue"/>
              </a:rPr>
              <a:t>Fuel Type : </a:t>
            </a:r>
            <a:r>
              <a:rPr lang="en-US" sz="1200" dirty="0">
                <a:solidFill>
                  <a:srgbClr val="000000"/>
                </a:solidFill>
                <a:latin typeface="Helvetica Neue"/>
              </a:rPr>
              <a:t>The type of fuel used by the car (Petrol, Diesel, Electric, CNG, LPG).</a:t>
            </a:r>
          </a:p>
          <a:p>
            <a:pPr indent="-285750">
              <a:buFont typeface="Arial" panose="020B0604020202020204" pitchFamily="34" charset="0"/>
              <a:buChar char="•"/>
            </a:pPr>
            <a:r>
              <a:rPr lang="en-US" sz="1200" b="1" dirty="0">
                <a:solidFill>
                  <a:srgbClr val="000000"/>
                </a:solidFill>
                <a:latin typeface="Helvetica Neue"/>
              </a:rPr>
              <a:t>Transmission : </a:t>
            </a:r>
            <a:r>
              <a:rPr lang="en-US" sz="1200" dirty="0">
                <a:solidFill>
                  <a:srgbClr val="000000"/>
                </a:solidFill>
                <a:latin typeface="Helvetica Neue"/>
              </a:rPr>
              <a:t>The type of transmission used by the car (Automatic / Manual).</a:t>
            </a:r>
          </a:p>
          <a:p>
            <a:pPr indent="-285750">
              <a:buFont typeface="Arial" panose="020B0604020202020204" pitchFamily="34" charset="0"/>
              <a:buChar char="•"/>
            </a:pPr>
            <a:r>
              <a:rPr lang="en-US" sz="1200" b="1" dirty="0">
                <a:solidFill>
                  <a:srgbClr val="000000"/>
                </a:solidFill>
                <a:latin typeface="Helvetica Neue"/>
              </a:rPr>
              <a:t>Owner : </a:t>
            </a:r>
            <a:r>
              <a:rPr lang="en-US" sz="1200" dirty="0">
                <a:solidFill>
                  <a:srgbClr val="000000"/>
                </a:solidFill>
                <a:latin typeface="Helvetica Neue"/>
              </a:rPr>
              <a:t>Type of ownership.</a:t>
            </a:r>
          </a:p>
          <a:p>
            <a:pPr indent="-285750">
              <a:buFont typeface="Arial" panose="020B0604020202020204" pitchFamily="34" charset="0"/>
              <a:buChar char="•"/>
            </a:pPr>
            <a:r>
              <a:rPr lang="en-US" sz="1200" b="1" dirty="0">
                <a:solidFill>
                  <a:srgbClr val="000000"/>
                </a:solidFill>
                <a:latin typeface="Helvetica Neue"/>
              </a:rPr>
              <a:t>Mileage : </a:t>
            </a:r>
            <a:r>
              <a:rPr lang="en-US" sz="1200" dirty="0">
                <a:solidFill>
                  <a:srgbClr val="000000"/>
                </a:solidFill>
                <a:latin typeface="Helvetica Neue"/>
              </a:rPr>
              <a:t>The standard mileage offered by the car company in kmpl or km/kg.</a:t>
            </a:r>
          </a:p>
          <a:p>
            <a:pPr indent="-285750">
              <a:buFont typeface="Arial" panose="020B0604020202020204" pitchFamily="34" charset="0"/>
              <a:buChar char="•"/>
            </a:pPr>
            <a:r>
              <a:rPr lang="en-US" sz="1200" b="1" dirty="0">
                <a:solidFill>
                  <a:srgbClr val="000000"/>
                </a:solidFill>
                <a:latin typeface="Helvetica Neue"/>
              </a:rPr>
              <a:t>Engine : </a:t>
            </a:r>
            <a:r>
              <a:rPr lang="en-US" sz="1200" dirty="0">
                <a:solidFill>
                  <a:srgbClr val="000000"/>
                </a:solidFill>
                <a:latin typeface="Helvetica Neue"/>
              </a:rPr>
              <a:t>The displacement volume of the engine in CC.</a:t>
            </a:r>
          </a:p>
          <a:p>
            <a:pPr indent="-285750">
              <a:buFont typeface="Arial" panose="020B0604020202020204" pitchFamily="34" charset="0"/>
              <a:buChar char="•"/>
            </a:pPr>
            <a:r>
              <a:rPr lang="en-US" sz="1200" b="1" dirty="0">
                <a:solidFill>
                  <a:srgbClr val="000000"/>
                </a:solidFill>
                <a:latin typeface="Helvetica Neue"/>
              </a:rPr>
              <a:t>Power : </a:t>
            </a:r>
            <a:r>
              <a:rPr lang="en-US" sz="1200" dirty="0">
                <a:solidFill>
                  <a:srgbClr val="000000"/>
                </a:solidFill>
                <a:latin typeface="Helvetica Neue"/>
              </a:rPr>
              <a:t>The maximum power of the engine in bhp.</a:t>
            </a:r>
          </a:p>
          <a:p>
            <a:pPr indent="-285750">
              <a:buFont typeface="Arial" panose="020B0604020202020204" pitchFamily="34" charset="0"/>
              <a:buChar char="•"/>
            </a:pPr>
            <a:r>
              <a:rPr lang="en-US" sz="1200" b="1" dirty="0">
                <a:solidFill>
                  <a:srgbClr val="000000"/>
                </a:solidFill>
                <a:latin typeface="Helvetica Neue"/>
              </a:rPr>
              <a:t>Seats : </a:t>
            </a:r>
            <a:r>
              <a:rPr lang="en-US" sz="1200" dirty="0">
                <a:solidFill>
                  <a:srgbClr val="000000"/>
                </a:solidFill>
                <a:latin typeface="Helvetica Neue"/>
              </a:rPr>
              <a:t>The number of seats in the car.</a:t>
            </a:r>
          </a:p>
          <a:p>
            <a:pPr indent="-285750">
              <a:buFont typeface="Arial" panose="020B0604020202020204" pitchFamily="34" charset="0"/>
              <a:buChar char="•"/>
            </a:pPr>
            <a:r>
              <a:rPr lang="en-US" sz="1200" b="1" dirty="0">
                <a:solidFill>
                  <a:srgbClr val="000000"/>
                </a:solidFill>
                <a:latin typeface="Helvetica Neue"/>
              </a:rPr>
              <a:t>New Price : </a:t>
            </a:r>
            <a:r>
              <a:rPr lang="en-US" sz="1200" dirty="0">
                <a:solidFill>
                  <a:srgbClr val="000000"/>
                </a:solidFill>
                <a:latin typeface="Helvetica Neue"/>
              </a:rPr>
              <a:t>The price of a new car of the same model in INR Lakhs(1 Lakh = 100, 000).</a:t>
            </a:r>
          </a:p>
          <a:p>
            <a:pPr indent="-285750">
              <a:buFont typeface="Arial" panose="020B0604020202020204" pitchFamily="34" charset="0"/>
              <a:buChar char="•"/>
            </a:pPr>
            <a:r>
              <a:rPr lang="en-US" sz="1200" b="1" dirty="0">
                <a:solidFill>
                  <a:srgbClr val="000000"/>
                </a:solidFill>
                <a:latin typeface="Helvetica Neue"/>
              </a:rPr>
              <a:t>Price : </a:t>
            </a:r>
            <a:r>
              <a:rPr lang="en-US" sz="1200" dirty="0">
                <a:solidFill>
                  <a:srgbClr val="000000"/>
                </a:solidFill>
                <a:latin typeface="Helvetica Neue"/>
              </a:rPr>
              <a:t>The price of the used car in INR Lakhs (1 Lakh = 100, 000).</a:t>
            </a:r>
          </a:p>
        </p:txBody>
      </p:sp>
      <p:graphicFrame>
        <p:nvGraphicFramePr>
          <p:cNvPr id="12" name="Table 5">
            <a:extLst>
              <a:ext uri="{FF2B5EF4-FFF2-40B4-BE49-F238E27FC236}">
                <a16:creationId xmlns:a16="http://schemas.microsoft.com/office/drawing/2014/main" id="{8BF62163-834B-440D-86FB-5AFF6A42978B}"/>
              </a:ext>
            </a:extLst>
          </p:cNvPr>
          <p:cNvGraphicFramePr>
            <a:graphicFrameLocks noGrp="1"/>
          </p:cNvGraphicFramePr>
          <p:nvPr>
            <p:extLst>
              <p:ext uri="{D42A27DB-BD31-4B8C-83A1-F6EECF244321}">
                <p14:modId xmlns:p14="http://schemas.microsoft.com/office/powerpoint/2010/main" val="2224313773"/>
              </p:ext>
            </p:extLst>
          </p:nvPr>
        </p:nvGraphicFramePr>
        <p:xfrm>
          <a:off x="3778249" y="5425638"/>
          <a:ext cx="4321176" cy="741680"/>
        </p:xfrm>
        <a:graphic>
          <a:graphicData uri="http://schemas.openxmlformats.org/drawingml/2006/table">
            <a:tbl>
              <a:tblPr firstRow="1" bandRow="1">
                <a:tableStyleId>{5C22544A-7EE6-4342-B048-85BDC9FD1C3A}</a:tableStyleId>
              </a:tblPr>
              <a:tblGrid>
                <a:gridCol w="1987550">
                  <a:extLst>
                    <a:ext uri="{9D8B030D-6E8A-4147-A177-3AD203B41FA5}">
                      <a16:colId xmlns:a16="http://schemas.microsoft.com/office/drawing/2014/main" val="3052335161"/>
                    </a:ext>
                  </a:extLst>
                </a:gridCol>
                <a:gridCol w="2333626">
                  <a:extLst>
                    <a:ext uri="{9D8B030D-6E8A-4147-A177-3AD203B41FA5}">
                      <a16:colId xmlns:a16="http://schemas.microsoft.com/office/drawing/2014/main" val="2272205808"/>
                    </a:ext>
                  </a:extLst>
                </a:gridCol>
              </a:tblGrid>
              <a:tr h="370840">
                <a:tc>
                  <a:txBody>
                    <a:bodyPr/>
                    <a:lstStyle/>
                    <a:p>
                      <a:pPr algn="ctr"/>
                      <a:r>
                        <a:rPr lang="en-US" sz="1400" dirty="0">
                          <a:solidFill>
                            <a:schemeClr val="tx1"/>
                          </a:solidFill>
                          <a:latin typeface="Helvetica Neue"/>
                        </a:rPr>
                        <a:t>Observations</a:t>
                      </a:r>
                      <a:endParaRPr lang="en-CA" sz="1400" dirty="0">
                        <a:solidFill>
                          <a:schemeClr val="tx1"/>
                        </a:solidFill>
                        <a:latin typeface="Helvetica Neue"/>
                      </a:endParaRPr>
                    </a:p>
                  </a:txBody>
                  <a:tcPr/>
                </a:tc>
                <a:tc>
                  <a:txBody>
                    <a:bodyPr/>
                    <a:lstStyle/>
                    <a:p>
                      <a:pPr algn="ctr"/>
                      <a:r>
                        <a:rPr lang="en-US" sz="1400" dirty="0">
                          <a:solidFill>
                            <a:schemeClr val="tx1"/>
                          </a:solidFill>
                          <a:latin typeface="Helvetica Neue"/>
                        </a:rPr>
                        <a:t>Variables</a:t>
                      </a:r>
                      <a:endParaRPr lang="en-CA" sz="1400" dirty="0">
                        <a:solidFill>
                          <a:schemeClr val="tx1"/>
                        </a:solidFill>
                        <a:latin typeface="Helvetica Neue"/>
                      </a:endParaRPr>
                    </a:p>
                  </a:txBody>
                  <a:tcPr/>
                </a:tc>
                <a:extLst>
                  <a:ext uri="{0D108BD9-81ED-4DB2-BD59-A6C34878D82A}">
                    <a16:rowId xmlns:a16="http://schemas.microsoft.com/office/drawing/2014/main" val="2277238237"/>
                  </a:ext>
                </a:extLst>
              </a:tr>
              <a:tr h="370840">
                <a:tc>
                  <a:txBody>
                    <a:bodyPr/>
                    <a:lstStyle/>
                    <a:p>
                      <a:pPr algn="ctr"/>
                      <a:r>
                        <a:rPr lang="en-US" sz="1200" dirty="0">
                          <a:latin typeface="Helvetica Neue"/>
                        </a:rPr>
                        <a:t>7253</a:t>
                      </a:r>
                      <a:endParaRPr lang="en-CA" sz="1200" dirty="0">
                        <a:latin typeface="Helvetica Neue"/>
                      </a:endParaRPr>
                    </a:p>
                  </a:txBody>
                  <a:tcPr/>
                </a:tc>
                <a:tc>
                  <a:txBody>
                    <a:bodyPr/>
                    <a:lstStyle/>
                    <a:p>
                      <a:pPr algn="ctr"/>
                      <a:r>
                        <a:rPr lang="en-US" sz="1400" dirty="0">
                          <a:latin typeface="Helvetica Neue"/>
                        </a:rPr>
                        <a:t>14</a:t>
                      </a:r>
                      <a:endParaRPr lang="en-CA" sz="1400" dirty="0">
                        <a:latin typeface="Helvetica Neue"/>
                      </a:endParaRPr>
                    </a:p>
                  </a:txBody>
                  <a:tcPr/>
                </a:tc>
                <a:extLst>
                  <a:ext uri="{0D108BD9-81ED-4DB2-BD59-A6C34878D82A}">
                    <a16:rowId xmlns:a16="http://schemas.microsoft.com/office/drawing/2014/main" val="3593903488"/>
                  </a:ext>
                </a:extLst>
              </a:tr>
            </a:tbl>
          </a:graphicData>
        </a:graphic>
      </p:graphicFrame>
    </p:spTree>
    <p:extLst>
      <p:ext uri="{BB962C8B-B14F-4D97-AF65-F5344CB8AC3E}">
        <p14:creationId xmlns:p14="http://schemas.microsoft.com/office/powerpoint/2010/main" val="4029718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2C1715-E590-4982-B3FC-D1D7B4D83330}"/>
              </a:ext>
            </a:extLst>
          </p:cNvPr>
          <p:cNvSpPr txBox="1"/>
          <p:nvPr/>
        </p:nvSpPr>
        <p:spPr>
          <a:xfrm>
            <a:off x="228600" y="377309"/>
            <a:ext cx="7886700" cy="461665"/>
          </a:xfrm>
          <a:prstGeom prst="rect">
            <a:avLst/>
          </a:prstGeom>
          <a:noFill/>
        </p:spPr>
        <p:txBody>
          <a:bodyPr wrap="square">
            <a:spAutoFit/>
          </a:bodyPr>
          <a:lstStyle/>
          <a:p>
            <a:r>
              <a:rPr lang="en-US" sz="2400" b="1" dirty="0">
                <a:solidFill>
                  <a:schemeClr val="accent3">
                    <a:lumMod val="75000"/>
                  </a:schemeClr>
                </a:solidFill>
                <a:latin typeface="Century Schoolbook" panose="02040604050505020304" pitchFamily="18" charset="0"/>
              </a:rPr>
              <a:t>Linear Regression Assumptions:</a:t>
            </a:r>
            <a:endParaRPr lang="en-CA" sz="2400" b="1" dirty="0">
              <a:solidFill>
                <a:schemeClr val="accent3">
                  <a:lumMod val="75000"/>
                </a:schemeClr>
              </a:solidFill>
              <a:latin typeface="Century Schoolbook" panose="02040604050505020304" pitchFamily="18" charset="0"/>
            </a:endParaRPr>
          </a:p>
        </p:txBody>
      </p:sp>
      <p:sp>
        <p:nvSpPr>
          <p:cNvPr id="7" name="TextBox 6">
            <a:extLst>
              <a:ext uri="{FF2B5EF4-FFF2-40B4-BE49-F238E27FC236}">
                <a16:creationId xmlns:a16="http://schemas.microsoft.com/office/drawing/2014/main" id="{E4867084-8E56-43C0-9CDE-D548369D5F48}"/>
              </a:ext>
            </a:extLst>
          </p:cNvPr>
          <p:cNvSpPr txBox="1"/>
          <p:nvPr/>
        </p:nvSpPr>
        <p:spPr>
          <a:xfrm>
            <a:off x="1104899" y="1232093"/>
            <a:ext cx="8010525" cy="369332"/>
          </a:xfrm>
          <a:prstGeom prst="rect">
            <a:avLst/>
          </a:prstGeom>
          <a:noFill/>
        </p:spPr>
        <p:txBody>
          <a:bodyPr wrap="square">
            <a:spAutoFit/>
          </a:bodyPr>
          <a:lstStyle/>
          <a:p>
            <a:pPr algn="l"/>
            <a:r>
              <a:rPr lang="en-US" b="1" dirty="0">
                <a:solidFill>
                  <a:schemeClr val="accent3">
                    <a:lumMod val="75000"/>
                  </a:schemeClr>
                </a:solidFill>
                <a:latin typeface="Century Schoolbook" panose="02040604050505020304" pitchFamily="18" charset="0"/>
              </a:rPr>
              <a:t>2. Mean Of Residuals Should Be 0:</a:t>
            </a:r>
          </a:p>
        </p:txBody>
      </p:sp>
      <p:sp>
        <p:nvSpPr>
          <p:cNvPr id="9" name="TextBox 8">
            <a:extLst>
              <a:ext uri="{FF2B5EF4-FFF2-40B4-BE49-F238E27FC236}">
                <a16:creationId xmlns:a16="http://schemas.microsoft.com/office/drawing/2014/main" id="{DE6BEA45-15CB-498E-AEB5-B4128CC1D4D5}"/>
              </a:ext>
            </a:extLst>
          </p:cNvPr>
          <p:cNvSpPr txBox="1"/>
          <p:nvPr/>
        </p:nvSpPr>
        <p:spPr>
          <a:xfrm>
            <a:off x="1362075" y="1776548"/>
            <a:ext cx="5619750" cy="1292662"/>
          </a:xfrm>
          <a:prstGeom prst="rect">
            <a:avLst/>
          </a:prstGeom>
          <a:noFill/>
        </p:spPr>
        <p:txBody>
          <a:bodyPr wrap="square">
            <a:spAutoFit/>
          </a:bodyPr>
          <a:lstStyle/>
          <a:p>
            <a:r>
              <a:rPr lang="en-US" altLang="en-US" sz="1400" dirty="0">
                <a:solidFill>
                  <a:srgbClr val="000000"/>
                </a:solidFill>
                <a:latin typeface="Helvetica Neue"/>
                <a:cs typeface="Courier New" panose="02070309020205020404" pitchFamily="49" charset="0"/>
              </a:rPr>
              <a:t>Mean of residuals value: -</a:t>
            </a:r>
            <a:r>
              <a:rPr kumimoji="0" lang="en-US" altLang="en-US" sz="1400" b="0" i="0" u="none" strike="noStrike" cap="none" normalizeH="0" baseline="0" dirty="0">
                <a:ln>
                  <a:noFill/>
                </a:ln>
                <a:solidFill>
                  <a:srgbClr val="000000"/>
                </a:solidFill>
                <a:effectLst/>
                <a:latin typeface="Helvetica Neue"/>
                <a:cs typeface="Courier New" panose="02070309020205020404" pitchFamily="49" charset="0"/>
              </a:rPr>
              <a:t>2.5856602646781747e-06</a:t>
            </a:r>
            <a:r>
              <a:rPr kumimoji="0" lang="en-US" altLang="en-US" sz="9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a:spcBef>
                <a:spcPts val="0"/>
              </a:spcBef>
              <a:spcAft>
                <a:spcPts val="0"/>
              </a:spcAft>
            </a:pPr>
            <a:endParaRPr lang="en-US" sz="1400" dirty="0">
              <a:solidFill>
                <a:srgbClr val="0E101A"/>
              </a:solidFill>
              <a:effectLst/>
              <a:latin typeface="Helvetica Neue"/>
            </a:endParaRPr>
          </a:p>
          <a:p>
            <a:pPr>
              <a:spcBef>
                <a:spcPts val="0"/>
              </a:spcBef>
              <a:spcAft>
                <a:spcPts val="0"/>
              </a:spcAft>
            </a:pPr>
            <a:endParaRPr lang="en-US" sz="1400" dirty="0">
              <a:solidFill>
                <a:srgbClr val="0E101A"/>
              </a:solidFill>
              <a:latin typeface="Helvetica Neue"/>
            </a:endParaRPr>
          </a:p>
          <a:p>
            <a:pPr>
              <a:spcBef>
                <a:spcPts val="0"/>
              </a:spcBef>
              <a:spcAft>
                <a:spcPts val="0"/>
              </a:spcAft>
            </a:pPr>
            <a:r>
              <a:rPr lang="en-US" sz="1200" dirty="0">
                <a:solidFill>
                  <a:srgbClr val="0E101A"/>
                </a:solidFill>
                <a:effectLst/>
                <a:latin typeface="Helvetica Neue"/>
              </a:rPr>
              <a:t>Observations:</a:t>
            </a:r>
          </a:p>
          <a:p>
            <a:pPr>
              <a:spcBef>
                <a:spcPts val="0"/>
              </a:spcBef>
              <a:spcAft>
                <a:spcPts val="0"/>
              </a:spcAft>
            </a:pPr>
            <a:endParaRPr lang="en-US" sz="1200" dirty="0">
              <a:solidFill>
                <a:srgbClr val="0E101A"/>
              </a:solidFill>
              <a:effectLst/>
              <a:latin typeface="Helvetica Neue"/>
            </a:endParaRPr>
          </a:p>
          <a:p>
            <a:pPr marL="171450" indent="-171450" algn="l">
              <a:buFont typeface="Arial" panose="020B0604020202020204" pitchFamily="34" charset="0"/>
              <a:buChar char="•"/>
            </a:pPr>
            <a:r>
              <a:rPr lang="en-US" sz="1200" dirty="0">
                <a:solidFill>
                  <a:srgbClr val="0E101A"/>
                </a:solidFill>
                <a:effectLst/>
                <a:latin typeface="Helvetica Neue"/>
              </a:rPr>
              <a:t> </a:t>
            </a:r>
            <a:r>
              <a:rPr lang="en-US" sz="1200" b="0" i="0" dirty="0">
                <a:solidFill>
                  <a:srgbClr val="000000"/>
                </a:solidFill>
                <a:effectLst/>
                <a:latin typeface="Helvetica Neue"/>
              </a:rPr>
              <a:t>Mean of residuals is close to 0.</a:t>
            </a:r>
          </a:p>
        </p:txBody>
      </p:sp>
      <p:sp>
        <p:nvSpPr>
          <p:cNvPr id="10" name="TextBox 9">
            <a:extLst>
              <a:ext uri="{FF2B5EF4-FFF2-40B4-BE49-F238E27FC236}">
                <a16:creationId xmlns:a16="http://schemas.microsoft.com/office/drawing/2014/main" id="{D9E49EAF-F145-4907-AC77-67A3C016C7A6}"/>
              </a:ext>
            </a:extLst>
          </p:cNvPr>
          <p:cNvSpPr txBox="1"/>
          <p:nvPr/>
        </p:nvSpPr>
        <p:spPr>
          <a:xfrm>
            <a:off x="1104899" y="3419459"/>
            <a:ext cx="6096000" cy="369332"/>
          </a:xfrm>
          <a:prstGeom prst="rect">
            <a:avLst/>
          </a:prstGeom>
          <a:noFill/>
        </p:spPr>
        <p:txBody>
          <a:bodyPr wrap="square">
            <a:spAutoFit/>
          </a:bodyPr>
          <a:lstStyle/>
          <a:p>
            <a:pPr algn="l"/>
            <a:r>
              <a:rPr lang="en-US" b="1" dirty="0">
                <a:solidFill>
                  <a:schemeClr val="accent3">
                    <a:lumMod val="75000"/>
                  </a:schemeClr>
                </a:solidFill>
                <a:latin typeface="Century Schoolbook" panose="02040604050505020304" pitchFamily="18" charset="0"/>
              </a:rPr>
              <a:t>3. Linearity Of Variables:</a:t>
            </a:r>
          </a:p>
        </p:txBody>
      </p:sp>
      <p:pic>
        <p:nvPicPr>
          <p:cNvPr id="15363" name="Picture 3">
            <a:extLst>
              <a:ext uri="{FF2B5EF4-FFF2-40B4-BE49-F238E27FC236}">
                <a16:creationId xmlns:a16="http://schemas.microsoft.com/office/drawing/2014/main" id="{77CE5E63-D7F4-4947-917F-4EA52538B9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075" y="4067175"/>
            <a:ext cx="2917361" cy="202882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72344D35-5D5B-4A92-A9F5-63DB9A65F062}"/>
              </a:ext>
            </a:extLst>
          </p:cNvPr>
          <p:cNvSpPr txBox="1"/>
          <p:nvPr/>
        </p:nvSpPr>
        <p:spPr>
          <a:xfrm>
            <a:off x="4733925" y="4702577"/>
            <a:ext cx="6096000" cy="830997"/>
          </a:xfrm>
          <a:prstGeom prst="rect">
            <a:avLst/>
          </a:prstGeom>
          <a:noFill/>
        </p:spPr>
        <p:txBody>
          <a:bodyPr wrap="square">
            <a:spAutoFit/>
          </a:bodyPr>
          <a:lstStyle/>
          <a:p>
            <a:pPr algn="l"/>
            <a:r>
              <a:rPr lang="en-US" sz="1200" dirty="0">
                <a:solidFill>
                  <a:srgbClr val="000000"/>
                </a:solidFill>
                <a:latin typeface="Helvetica Neue"/>
              </a:rPr>
              <a:t>Observations: </a:t>
            </a:r>
          </a:p>
          <a:p>
            <a:pPr algn="l"/>
            <a:endParaRPr lang="en-US" sz="1200" b="0" i="0" dirty="0">
              <a:solidFill>
                <a:srgbClr val="000000"/>
              </a:solidFill>
              <a:effectLst/>
              <a:latin typeface="Helvetica Neue"/>
            </a:endParaRPr>
          </a:p>
          <a:p>
            <a:pPr marL="171450" indent="-171450" algn="l">
              <a:buFont typeface="Arial" panose="020B0604020202020204" pitchFamily="34" charset="0"/>
              <a:buChar char="•"/>
            </a:pPr>
            <a:r>
              <a:rPr lang="en-US" sz="1200" b="0" i="0" dirty="0">
                <a:solidFill>
                  <a:srgbClr val="000000"/>
                </a:solidFill>
                <a:effectLst/>
                <a:latin typeface="Helvetica Neue"/>
              </a:rPr>
              <a:t>The distribution of residuals (errors) vs fitted values (predicted values) shows the signs of non-linearity in the data.</a:t>
            </a:r>
          </a:p>
        </p:txBody>
      </p:sp>
    </p:spTree>
    <p:extLst>
      <p:ext uri="{BB962C8B-B14F-4D97-AF65-F5344CB8AC3E}">
        <p14:creationId xmlns:p14="http://schemas.microsoft.com/office/powerpoint/2010/main" val="1586545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2C1715-E590-4982-B3FC-D1D7B4D83330}"/>
              </a:ext>
            </a:extLst>
          </p:cNvPr>
          <p:cNvSpPr txBox="1"/>
          <p:nvPr/>
        </p:nvSpPr>
        <p:spPr>
          <a:xfrm>
            <a:off x="228600" y="377309"/>
            <a:ext cx="7886700" cy="461665"/>
          </a:xfrm>
          <a:prstGeom prst="rect">
            <a:avLst/>
          </a:prstGeom>
          <a:noFill/>
        </p:spPr>
        <p:txBody>
          <a:bodyPr wrap="square">
            <a:spAutoFit/>
          </a:bodyPr>
          <a:lstStyle/>
          <a:p>
            <a:r>
              <a:rPr lang="en-US" sz="2400" b="1" dirty="0">
                <a:solidFill>
                  <a:schemeClr val="accent3">
                    <a:lumMod val="75000"/>
                  </a:schemeClr>
                </a:solidFill>
                <a:latin typeface="Century Schoolbook" panose="02040604050505020304" pitchFamily="18" charset="0"/>
              </a:rPr>
              <a:t>Linear Regression Assumptions:</a:t>
            </a:r>
            <a:endParaRPr lang="en-CA" sz="2400" b="1" dirty="0">
              <a:solidFill>
                <a:schemeClr val="accent3">
                  <a:lumMod val="75000"/>
                </a:schemeClr>
              </a:solidFill>
              <a:latin typeface="Century Schoolbook" panose="02040604050505020304" pitchFamily="18" charset="0"/>
            </a:endParaRPr>
          </a:p>
        </p:txBody>
      </p:sp>
      <p:sp>
        <p:nvSpPr>
          <p:cNvPr id="7" name="TextBox 6">
            <a:extLst>
              <a:ext uri="{FF2B5EF4-FFF2-40B4-BE49-F238E27FC236}">
                <a16:creationId xmlns:a16="http://schemas.microsoft.com/office/drawing/2014/main" id="{E4867084-8E56-43C0-9CDE-D548369D5F48}"/>
              </a:ext>
            </a:extLst>
          </p:cNvPr>
          <p:cNvSpPr txBox="1"/>
          <p:nvPr/>
        </p:nvSpPr>
        <p:spPr>
          <a:xfrm>
            <a:off x="1104899" y="1232093"/>
            <a:ext cx="8010525" cy="369332"/>
          </a:xfrm>
          <a:prstGeom prst="rect">
            <a:avLst/>
          </a:prstGeom>
          <a:noFill/>
        </p:spPr>
        <p:txBody>
          <a:bodyPr wrap="square">
            <a:spAutoFit/>
          </a:bodyPr>
          <a:lstStyle/>
          <a:p>
            <a:pPr algn="l"/>
            <a:r>
              <a:rPr lang="en-US" b="1" dirty="0">
                <a:solidFill>
                  <a:schemeClr val="accent3">
                    <a:lumMod val="75000"/>
                  </a:schemeClr>
                </a:solidFill>
                <a:latin typeface="Century Schoolbook" panose="02040604050505020304" pitchFamily="18" charset="0"/>
              </a:rPr>
              <a:t>4. Test for Normality:</a:t>
            </a:r>
          </a:p>
        </p:txBody>
      </p:sp>
      <p:sp>
        <p:nvSpPr>
          <p:cNvPr id="12" name="TextBox 11">
            <a:extLst>
              <a:ext uri="{FF2B5EF4-FFF2-40B4-BE49-F238E27FC236}">
                <a16:creationId xmlns:a16="http://schemas.microsoft.com/office/drawing/2014/main" id="{72344D35-5D5B-4A92-A9F5-63DB9A65F062}"/>
              </a:ext>
            </a:extLst>
          </p:cNvPr>
          <p:cNvSpPr txBox="1"/>
          <p:nvPr/>
        </p:nvSpPr>
        <p:spPr>
          <a:xfrm>
            <a:off x="1266823" y="4711619"/>
            <a:ext cx="7686675" cy="1384995"/>
          </a:xfrm>
          <a:prstGeom prst="rect">
            <a:avLst/>
          </a:prstGeom>
          <a:noFill/>
        </p:spPr>
        <p:txBody>
          <a:bodyPr wrap="square">
            <a:spAutoFit/>
          </a:bodyPr>
          <a:lstStyle/>
          <a:p>
            <a:pPr algn="l"/>
            <a:r>
              <a:rPr lang="en-US" sz="1200" dirty="0">
                <a:solidFill>
                  <a:srgbClr val="000000"/>
                </a:solidFill>
                <a:latin typeface="Helvetica Neue"/>
              </a:rPr>
              <a:t>Observations: </a:t>
            </a:r>
          </a:p>
          <a:p>
            <a:pPr algn="l"/>
            <a:endParaRPr lang="en-US" sz="1200" b="0" i="0" dirty="0">
              <a:solidFill>
                <a:srgbClr val="000000"/>
              </a:solidFill>
              <a:effectLst/>
              <a:latin typeface="Helvetica Neue"/>
            </a:endParaRPr>
          </a:p>
          <a:p>
            <a:pPr marL="171450" indent="-171450">
              <a:spcBef>
                <a:spcPts val="0"/>
              </a:spcBef>
              <a:spcAft>
                <a:spcPts val="0"/>
              </a:spcAft>
              <a:buFont typeface="Arial" panose="020B0604020202020204" pitchFamily="34" charset="0"/>
              <a:buChar char="•"/>
            </a:pPr>
            <a:r>
              <a:rPr lang="en-US" sz="1200" dirty="0">
                <a:solidFill>
                  <a:srgbClr val="0E101A"/>
                </a:solidFill>
                <a:effectLst/>
                <a:latin typeface="Helvetica Neue"/>
              </a:rPr>
              <a:t>The plot is slightly left-skewed, which means residuals are not in normality</a:t>
            </a:r>
            <a:r>
              <a:rPr lang="en-US" sz="1200" dirty="0">
                <a:solidFill>
                  <a:srgbClr val="0E101A"/>
                </a:solidFill>
                <a:effectLst/>
              </a:rPr>
              <a:t>.</a:t>
            </a:r>
          </a:p>
          <a:p>
            <a:pPr marL="171450" indent="-171450">
              <a:spcBef>
                <a:spcPts val="0"/>
              </a:spcBef>
              <a:spcAft>
                <a:spcPts val="0"/>
              </a:spcAft>
              <a:buFont typeface="Arial" panose="020B0604020202020204" pitchFamily="34" charset="0"/>
              <a:buChar char="•"/>
            </a:pPr>
            <a:endParaRPr lang="en-US" sz="1200" dirty="0">
              <a:solidFill>
                <a:srgbClr val="0E101A"/>
              </a:solidFill>
            </a:endParaRPr>
          </a:p>
          <a:p>
            <a:pPr marL="171450" indent="-171450">
              <a:spcBef>
                <a:spcPts val="0"/>
              </a:spcBef>
              <a:spcAft>
                <a:spcPts val="0"/>
              </a:spcAft>
              <a:buFont typeface="Arial" panose="020B0604020202020204" pitchFamily="34" charset="0"/>
              <a:buChar char="•"/>
            </a:pPr>
            <a:r>
              <a:rPr lang="en-US" sz="1200" dirty="0">
                <a:solidFill>
                  <a:srgbClr val="0E101A"/>
                </a:solidFill>
                <a:effectLst/>
                <a:latin typeface="Helvetica Neue"/>
              </a:rPr>
              <a:t>The above QQ plot also shows that the data is not in normality.</a:t>
            </a:r>
          </a:p>
          <a:p>
            <a:pPr marL="171450" indent="-171450">
              <a:spcBef>
                <a:spcPts val="0"/>
              </a:spcBef>
              <a:spcAft>
                <a:spcPts val="0"/>
              </a:spcAft>
              <a:buFont typeface="Arial" panose="020B0604020202020204" pitchFamily="34" charset="0"/>
              <a:buChar char="•"/>
            </a:pPr>
            <a:endParaRPr lang="en-US" sz="1200" dirty="0">
              <a:solidFill>
                <a:srgbClr val="0E101A"/>
              </a:solidFill>
              <a:latin typeface="Helvetica Neue"/>
            </a:endParaRPr>
          </a:p>
          <a:p>
            <a:pPr marL="171450" indent="-171450">
              <a:spcBef>
                <a:spcPts val="0"/>
              </a:spcBef>
              <a:spcAft>
                <a:spcPts val="0"/>
              </a:spcAft>
              <a:buFont typeface="Arial" panose="020B0604020202020204" pitchFamily="34" charset="0"/>
              <a:buChar char="•"/>
            </a:pPr>
            <a:r>
              <a:rPr lang="en-US" sz="1200" dirty="0">
                <a:solidFill>
                  <a:srgbClr val="0E101A"/>
                </a:solidFill>
                <a:effectLst/>
                <a:latin typeface="Helvetica Neue"/>
              </a:rPr>
              <a:t>Failed to prove that there is normality in the Normality. Hence the assumption got forgotten</a:t>
            </a:r>
            <a:r>
              <a:rPr lang="en-US" sz="1200" dirty="0">
                <a:solidFill>
                  <a:srgbClr val="0E101A"/>
                </a:solidFill>
                <a:effectLst/>
              </a:rPr>
              <a:t>.</a:t>
            </a:r>
            <a:endParaRPr lang="en-US" sz="1200" dirty="0">
              <a:solidFill>
                <a:srgbClr val="0E101A"/>
              </a:solidFill>
              <a:effectLst/>
              <a:latin typeface="Helvetica Neue"/>
            </a:endParaRPr>
          </a:p>
        </p:txBody>
      </p:sp>
      <p:pic>
        <p:nvPicPr>
          <p:cNvPr id="16386" name="Picture 2">
            <a:extLst>
              <a:ext uri="{FF2B5EF4-FFF2-40B4-BE49-F238E27FC236}">
                <a16:creationId xmlns:a16="http://schemas.microsoft.com/office/drawing/2014/main" id="{255A2F67-CDF3-48B8-8060-0B7475C74A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899" y="2016367"/>
            <a:ext cx="3438525" cy="2600325"/>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a:extLst>
              <a:ext uri="{FF2B5EF4-FFF2-40B4-BE49-F238E27FC236}">
                <a16:creationId xmlns:a16="http://schemas.microsoft.com/office/drawing/2014/main" id="{CE4AE538-CC6A-49F3-8327-3D94A11D54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011" y="1994544"/>
            <a:ext cx="3767627" cy="2600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961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2C1715-E590-4982-B3FC-D1D7B4D83330}"/>
              </a:ext>
            </a:extLst>
          </p:cNvPr>
          <p:cNvSpPr txBox="1"/>
          <p:nvPr/>
        </p:nvSpPr>
        <p:spPr>
          <a:xfrm>
            <a:off x="228600" y="377309"/>
            <a:ext cx="7886700" cy="461665"/>
          </a:xfrm>
          <a:prstGeom prst="rect">
            <a:avLst/>
          </a:prstGeom>
          <a:noFill/>
        </p:spPr>
        <p:txBody>
          <a:bodyPr wrap="square">
            <a:spAutoFit/>
          </a:bodyPr>
          <a:lstStyle/>
          <a:p>
            <a:r>
              <a:rPr lang="en-US" sz="2400" b="1" dirty="0">
                <a:solidFill>
                  <a:schemeClr val="accent3">
                    <a:lumMod val="75000"/>
                  </a:schemeClr>
                </a:solidFill>
                <a:latin typeface="Century Schoolbook" panose="02040604050505020304" pitchFamily="18" charset="0"/>
              </a:rPr>
              <a:t>Linear Regression Assumptions:</a:t>
            </a:r>
            <a:endParaRPr lang="en-CA" sz="2400" b="1" dirty="0">
              <a:solidFill>
                <a:schemeClr val="accent3">
                  <a:lumMod val="75000"/>
                </a:schemeClr>
              </a:solidFill>
              <a:latin typeface="Century Schoolbook" panose="02040604050505020304" pitchFamily="18" charset="0"/>
            </a:endParaRPr>
          </a:p>
        </p:txBody>
      </p:sp>
      <p:sp>
        <p:nvSpPr>
          <p:cNvPr id="7" name="TextBox 6">
            <a:extLst>
              <a:ext uri="{FF2B5EF4-FFF2-40B4-BE49-F238E27FC236}">
                <a16:creationId xmlns:a16="http://schemas.microsoft.com/office/drawing/2014/main" id="{E4867084-8E56-43C0-9CDE-D548369D5F48}"/>
              </a:ext>
            </a:extLst>
          </p:cNvPr>
          <p:cNvSpPr txBox="1"/>
          <p:nvPr/>
        </p:nvSpPr>
        <p:spPr>
          <a:xfrm>
            <a:off x="1104899" y="1232093"/>
            <a:ext cx="8010525" cy="369332"/>
          </a:xfrm>
          <a:prstGeom prst="rect">
            <a:avLst/>
          </a:prstGeom>
          <a:noFill/>
        </p:spPr>
        <p:txBody>
          <a:bodyPr wrap="square">
            <a:spAutoFit/>
          </a:bodyPr>
          <a:lstStyle/>
          <a:p>
            <a:pPr algn="l"/>
            <a:r>
              <a:rPr lang="en-US" b="1" dirty="0">
                <a:solidFill>
                  <a:schemeClr val="accent3">
                    <a:lumMod val="75000"/>
                  </a:schemeClr>
                </a:solidFill>
                <a:latin typeface="Century Schoolbook" panose="02040604050505020304" pitchFamily="18" charset="0"/>
              </a:rPr>
              <a:t>4. No Heteroscedasticity:</a:t>
            </a:r>
          </a:p>
        </p:txBody>
      </p:sp>
      <p:sp>
        <p:nvSpPr>
          <p:cNvPr id="12" name="TextBox 11">
            <a:extLst>
              <a:ext uri="{FF2B5EF4-FFF2-40B4-BE49-F238E27FC236}">
                <a16:creationId xmlns:a16="http://schemas.microsoft.com/office/drawing/2014/main" id="{72344D35-5D5B-4A92-A9F5-63DB9A65F062}"/>
              </a:ext>
            </a:extLst>
          </p:cNvPr>
          <p:cNvSpPr txBox="1"/>
          <p:nvPr/>
        </p:nvSpPr>
        <p:spPr>
          <a:xfrm>
            <a:off x="1104899" y="3170138"/>
            <a:ext cx="7686675" cy="1015663"/>
          </a:xfrm>
          <a:prstGeom prst="rect">
            <a:avLst/>
          </a:prstGeom>
          <a:noFill/>
        </p:spPr>
        <p:txBody>
          <a:bodyPr wrap="square">
            <a:spAutoFit/>
          </a:bodyPr>
          <a:lstStyle/>
          <a:p>
            <a:pPr algn="l"/>
            <a:r>
              <a:rPr lang="en-US" sz="1200" dirty="0">
                <a:solidFill>
                  <a:srgbClr val="000000"/>
                </a:solidFill>
                <a:latin typeface="Helvetica Neue"/>
              </a:rPr>
              <a:t>Observations: </a:t>
            </a:r>
          </a:p>
          <a:p>
            <a:pPr algn="l"/>
            <a:endParaRPr lang="en-US" sz="1200" b="0" i="0" dirty="0">
              <a:solidFill>
                <a:srgbClr val="000000"/>
              </a:solidFill>
              <a:effectLst/>
              <a:latin typeface="Helvetica Neue"/>
            </a:endParaRPr>
          </a:p>
          <a:p>
            <a:pPr marL="171450" indent="-171450">
              <a:spcBef>
                <a:spcPts val="0"/>
              </a:spcBef>
              <a:spcAft>
                <a:spcPts val="0"/>
              </a:spcAft>
              <a:buFont typeface="Arial" panose="020B0604020202020204" pitchFamily="34" charset="0"/>
              <a:buChar char="•"/>
            </a:pPr>
            <a:r>
              <a:rPr lang="en-US" sz="1200" dirty="0">
                <a:solidFill>
                  <a:srgbClr val="0E101A"/>
                </a:solidFill>
                <a:effectLst/>
                <a:latin typeface="Helvetica Neue"/>
              </a:rPr>
              <a:t> Since p-value &lt; 0.05, we can say that the residuals are Heteroscedasticity.</a:t>
            </a:r>
          </a:p>
          <a:p>
            <a:pPr marL="171450" indent="-171450">
              <a:spcBef>
                <a:spcPts val="0"/>
              </a:spcBef>
              <a:spcAft>
                <a:spcPts val="0"/>
              </a:spcAft>
              <a:buFont typeface="Arial" panose="020B0604020202020204" pitchFamily="34" charset="0"/>
              <a:buChar char="•"/>
            </a:pPr>
            <a:endParaRPr lang="en-US" sz="1200" dirty="0">
              <a:solidFill>
                <a:srgbClr val="0E101A"/>
              </a:solidFill>
              <a:effectLst/>
              <a:latin typeface="Helvetica Neue"/>
            </a:endParaRPr>
          </a:p>
          <a:p>
            <a:pPr marL="171450" indent="-171450">
              <a:spcBef>
                <a:spcPts val="0"/>
              </a:spcBef>
              <a:spcAft>
                <a:spcPts val="0"/>
              </a:spcAft>
              <a:buFont typeface="Arial" panose="020B0604020202020204" pitchFamily="34" charset="0"/>
              <a:buChar char="•"/>
            </a:pPr>
            <a:r>
              <a:rPr lang="en-US" sz="1200" dirty="0">
                <a:solidFill>
                  <a:srgbClr val="0E101A"/>
                </a:solidFill>
                <a:effectLst/>
                <a:latin typeface="Helvetica Neue"/>
              </a:rPr>
              <a:t> Failed to prove that there is no heteroscedasticity in the data. Hence the assumption got forgotten</a:t>
            </a:r>
            <a:r>
              <a:rPr lang="en-US" sz="1200" dirty="0">
                <a:solidFill>
                  <a:srgbClr val="0E101A"/>
                </a:solidFill>
                <a:effectLst/>
              </a:rPr>
              <a:t>.</a:t>
            </a:r>
          </a:p>
        </p:txBody>
      </p:sp>
      <p:sp>
        <p:nvSpPr>
          <p:cNvPr id="8" name="TextBox 7">
            <a:extLst>
              <a:ext uri="{FF2B5EF4-FFF2-40B4-BE49-F238E27FC236}">
                <a16:creationId xmlns:a16="http://schemas.microsoft.com/office/drawing/2014/main" id="{BE33ECAC-EB10-4CD1-84D8-670AE5E5D3ED}"/>
              </a:ext>
            </a:extLst>
          </p:cNvPr>
          <p:cNvSpPr txBox="1"/>
          <p:nvPr/>
        </p:nvSpPr>
        <p:spPr>
          <a:xfrm>
            <a:off x="1238250" y="1745356"/>
            <a:ext cx="6343650" cy="2031325"/>
          </a:xfrm>
          <a:prstGeom prst="rect">
            <a:avLst/>
          </a:prstGeom>
          <a:noFill/>
        </p:spPr>
        <p:txBody>
          <a:bodyPr wrap="square">
            <a:spAutoFit/>
          </a:bodyPr>
          <a:lstStyle/>
          <a:p>
            <a:pPr algn="l"/>
            <a:r>
              <a:rPr lang="en-US" sz="1400" b="0" i="0" dirty="0">
                <a:solidFill>
                  <a:srgbClr val="000000"/>
                </a:solidFill>
                <a:effectLst/>
                <a:latin typeface="Helvetica Neue"/>
              </a:rPr>
              <a:t>Null hypothesis : Residuals are homoscedastic.</a:t>
            </a:r>
          </a:p>
          <a:p>
            <a:pPr algn="l"/>
            <a:endParaRPr lang="en-US" sz="1400" b="0" i="0" dirty="0">
              <a:solidFill>
                <a:srgbClr val="000000"/>
              </a:solidFill>
              <a:effectLst/>
              <a:latin typeface="Helvetica Neue"/>
            </a:endParaRPr>
          </a:p>
          <a:p>
            <a:pPr algn="l"/>
            <a:r>
              <a:rPr lang="en-US" sz="1400" b="0" i="0" dirty="0">
                <a:solidFill>
                  <a:srgbClr val="000000"/>
                </a:solidFill>
                <a:effectLst/>
                <a:latin typeface="Helvetica Neue"/>
              </a:rPr>
              <a:t>Alternate hypothesis : Residuals have heteroscedasticity.</a:t>
            </a:r>
          </a:p>
          <a:p>
            <a:pPr algn="l"/>
            <a:endParaRPr lang="en-US" sz="1400" dirty="0">
              <a:solidFill>
                <a:srgbClr val="000000"/>
              </a:solidFill>
              <a:latin typeface="Helvetica Neue"/>
            </a:endParaRPr>
          </a:p>
          <a:p>
            <a:pPr algn="l"/>
            <a:endParaRPr lang="en-US" sz="1400" dirty="0">
              <a:solidFill>
                <a:srgbClr val="000000"/>
              </a:solidFill>
              <a:latin typeface="Helvetica Neue"/>
            </a:endParaRPr>
          </a:p>
          <a:p>
            <a:pPr algn="l"/>
            <a:endParaRPr lang="en-US" sz="1400" dirty="0">
              <a:solidFill>
                <a:srgbClr val="000000"/>
              </a:solidFill>
              <a:latin typeface="Helvetica Neue"/>
            </a:endParaRPr>
          </a:p>
          <a:p>
            <a:pPr algn="l"/>
            <a:endParaRPr lang="en-US" sz="1400" b="0" i="0" dirty="0">
              <a:solidFill>
                <a:srgbClr val="000000"/>
              </a:solidFill>
              <a:effectLst/>
              <a:latin typeface="Helvetica Neue"/>
            </a:endParaRPr>
          </a:p>
          <a:p>
            <a:pPr algn="l"/>
            <a:endParaRPr lang="en-US" sz="1400" dirty="0">
              <a:solidFill>
                <a:srgbClr val="000000"/>
              </a:solidFill>
              <a:latin typeface="Helvetica Neue"/>
            </a:endParaRPr>
          </a:p>
          <a:p>
            <a:pPr algn="l"/>
            <a:endParaRPr lang="en-US" sz="1400" b="0" i="0" dirty="0">
              <a:solidFill>
                <a:srgbClr val="000000"/>
              </a:solidFill>
              <a:effectLst/>
              <a:latin typeface="Helvetica Neue"/>
            </a:endParaRPr>
          </a:p>
        </p:txBody>
      </p:sp>
      <p:sp>
        <p:nvSpPr>
          <p:cNvPr id="4" name="Rectangle 1">
            <a:extLst>
              <a:ext uri="{FF2B5EF4-FFF2-40B4-BE49-F238E27FC236}">
                <a16:creationId xmlns:a16="http://schemas.microsoft.com/office/drawing/2014/main" id="{EF4A3B46-9021-4F6A-99A1-0E544C244FB5}"/>
              </a:ext>
            </a:extLst>
          </p:cNvPr>
          <p:cNvSpPr>
            <a:spLocks noChangeArrowheads="1"/>
          </p:cNvSpPr>
          <p:nvPr/>
        </p:nvSpPr>
        <p:spPr bwMode="auto">
          <a:xfrm>
            <a:off x="1238250" y="2789163"/>
            <a:ext cx="5734050" cy="1692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0000"/>
                </a:solidFill>
                <a:effectLst/>
                <a:latin typeface="Helvetica Neue"/>
                <a:cs typeface="Courier New" panose="02070309020205020404" pitchFamily="49" charset="0"/>
              </a:rPr>
              <a:t>[('F statistic', 1.1877414299298936), ('p-value', 7.735678458888181e-06)]</a:t>
            </a:r>
            <a:r>
              <a:rPr kumimoji="0" lang="en-US" altLang="en-US" sz="1100" b="1" i="0" u="none" strike="noStrike" cap="none" normalizeH="0" baseline="0" dirty="0">
                <a:ln>
                  <a:noFill/>
                </a:ln>
                <a:solidFill>
                  <a:schemeClr val="tx1"/>
                </a:solidFill>
                <a:effectLst/>
                <a:latin typeface="Helvetica Neue"/>
              </a:rPr>
              <a:t> </a:t>
            </a:r>
          </a:p>
        </p:txBody>
      </p:sp>
      <p:sp>
        <p:nvSpPr>
          <p:cNvPr id="11" name="TextBox 10">
            <a:extLst>
              <a:ext uri="{FF2B5EF4-FFF2-40B4-BE49-F238E27FC236}">
                <a16:creationId xmlns:a16="http://schemas.microsoft.com/office/drawing/2014/main" id="{BEFE690C-6350-4318-81B6-1651CC67289E}"/>
              </a:ext>
            </a:extLst>
          </p:cNvPr>
          <p:cNvSpPr txBox="1"/>
          <p:nvPr/>
        </p:nvSpPr>
        <p:spPr>
          <a:xfrm>
            <a:off x="223836" y="4383222"/>
            <a:ext cx="9448799" cy="461665"/>
          </a:xfrm>
          <a:prstGeom prst="rect">
            <a:avLst/>
          </a:prstGeom>
          <a:noFill/>
        </p:spPr>
        <p:txBody>
          <a:bodyPr wrap="square">
            <a:spAutoFit/>
          </a:bodyPr>
          <a:lstStyle/>
          <a:p>
            <a:pPr algn="l"/>
            <a:r>
              <a:rPr lang="en-US" sz="2400" b="1" dirty="0">
                <a:solidFill>
                  <a:schemeClr val="accent3">
                    <a:lumMod val="75000"/>
                  </a:schemeClr>
                </a:solidFill>
                <a:latin typeface="Century Schoolbook" panose="02040604050505020304" pitchFamily="18" charset="0"/>
              </a:rPr>
              <a:t>Performance on train and test: metric used - RMSE</a:t>
            </a:r>
          </a:p>
        </p:txBody>
      </p:sp>
      <p:sp>
        <p:nvSpPr>
          <p:cNvPr id="13" name="TextBox 12">
            <a:extLst>
              <a:ext uri="{FF2B5EF4-FFF2-40B4-BE49-F238E27FC236}">
                <a16:creationId xmlns:a16="http://schemas.microsoft.com/office/drawing/2014/main" id="{E61E2D86-42AB-44A0-B94C-5A50F9B48FFB}"/>
              </a:ext>
            </a:extLst>
          </p:cNvPr>
          <p:cNvSpPr txBox="1"/>
          <p:nvPr/>
        </p:nvSpPr>
        <p:spPr>
          <a:xfrm>
            <a:off x="733426" y="5201463"/>
            <a:ext cx="3676651" cy="73866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Helvetica Neue"/>
                <a:cs typeface="Courier New" panose="02070309020205020404" pitchFamily="49" charset="0"/>
              </a:rPr>
              <a:t>Train error: 122867.12092074181</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000000"/>
              </a:solidFill>
              <a:latin typeface="Helvetica Neue"/>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Helvetica Neue"/>
                <a:cs typeface="Courier New" panose="02070309020205020404" pitchFamily="49" charset="0"/>
              </a:rPr>
              <a:t>Test error: 122705.28130905375</a:t>
            </a:r>
            <a:r>
              <a:rPr kumimoji="0" lang="en-US" altLang="en-US" sz="1400" b="0" i="0" u="none" strike="noStrike" cap="none" normalizeH="0" baseline="0" dirty="0">
                <a:ln>
                  <a:noFill/>
                </a:ln>
                <a:solidFill>
                  <a:schemeClr val="tx1"/>
                </a:solidFill>
                <a:effectLst/>
                <a:latin typeface="Helvetica Neue"/>
              </a:rPr>
              <a:t> </a:t>
            </a:r>
          </a:p>
        </p:txBody>
      </p:sp>
      <p:sp>
        <p:nvSpPr>
          <p:cNvPr id="15" name="TextBox 14">
            <a:extLst>
              <a:ext uri="{FF2B5EF4-FFF2-40B4-BE49-F238E27FC236}">
                <a16:creationId xmlns:a16="http://schemas.microsoft.com/office/drawing/2014/main" id="{CBE3FA5D-15D3-4E5B-80FD-D2D6C85D322C}"/>
              </a:ext>
            </a:extLst>
          </p:cNvPr>
          <p:cNvSpPr txBox="1"/>
          <p:nvPr/>
        </p:nvSpPr>
        <p:spPr>
          <a:xfrm>
            <a:off x="4305299" y="4985604"/>
            <a:ext cx="7153275" cy="1046440"/>
          </a:xfrm>
          <a:prstGeom prst="rect">
            <a:avLst/>
          </a:prstGeom>
          <a:noFill/>
        </p:spPr>
        <p:txBody>
          <a:bodyPr wrap="square">
            <a:spAutoFit/>
          </a:bodyPr>
          <a:lstStyle/>
          <a:p>
            <a:pPr>
              <a:spcBef>
                <a:spcPts val="0"/>
              </a:spcBef>
              <a:spcAft>
                <a:spcPts val="0"/>
              </a:spcAft>
            </a:pPr>
            <a:r>
              <a:rPr lang="en-US" sz="1400" dirty="0">
                <a:solidFill>
                  <a:srgbClr val="0E101A"/>
                </a:solidFill>
                <a:effectLst/>
                <a:latin typeface="Helvetica Neue"/>
              </a:rPr>
              <a:t>Observations:</a:t>
            </a:r>
          </a:p>
          <a:p>
            <a:pPr marL="285750" indent="-285750">
              <a:spcBef>
                <a:spcPts val="0"/>
              </a:spcBef>
              <a:spcAft>
                <a:spcPts val="0"/>
              </a:spcAft>
              <a:buFont typeface="Arial" panose="020B0604020202020204" pitchFamily="34" charset="0"/>
              <a:buChar char="•"/>
            </a:pPr>
            <a:endParaRPr lang="en-US" sz="1200" dirty="0">
              <a:solidFill>
                <a:srgbClr val="0E101A"/>
              </a:solidFill>
              <a:effectLst/>
              <a:latin typeface="Helvetica Neue"/>
            </a:endParaRPr>
          </a:p>
          <a:p>
            <a:pPr marL="285750" indent="-285750">
              <a:spcBef>
                <a:spcPts val="0"/>
              </a:spcBef>
              <a:spcAft>
                <a:spcPts val="0"/>
              </a:spcAft>
              <a:buFont typeface="Arial" panose="020B0604020202020204" pitchFamily="34" charset="0"/>
              <a:buChar char="•"/>
            </a:pPr>
            <a:r>
              <a:rPr lang="en-US" sz="1200" dirty="0">
                <a:solidFill>
                  <a:srgbClr val="0E101A"/>
                </a:solidFill>
                <a:effectLst/>
                <a:latin typeface="Helvetica Neue"/>
              </a:rPr>
              <a:t>Now we can finally see that we have high test and train error. </a:t>
            </a:r>
          </a:p>
          <a:p>
            <a:pPr marL="285750" indent="-285750">
              <a:spcBef>
                <a:spcPts val="0"/>
              </a:spcBef>
              <a:spcAft>
                <a:spcPts val="0"/>
              </a:spcAft>
              <a:buFont typeface="Arial" panose="020B0604020202020204" pitchFamily="34" charset="0"/>
              <a:buChar char="•"/>
            </a:pPr>
            <a:endParaRPr lang="en-US" sz="1200" dirty="0">
              <a:solidFill>
                <a:srgbClr val="0E101A"/>
              </a:solidFill>
              <a:effectLst/>
              <a:latin typeface="Helvetica Neue"/>
            </a:endParaRPr>
          </a:p>
          <a:p>
            <a:pPr marL="285750" indent="-285750">
              <a:spcBef>
                <a:spcPts val="0"/>
              </a:spcBef>
              <a:spcAft>
                <a:spcPts val="0"/>
              </a:spcAft>
              <a:buFont typeface="Arial" panose="020B0604020202020204" pitchFamily="34" charset="0"/>
              <a:buChar char="•"/>
            </a:pPr>
            <a:r>
              <a:rPr lang="en-US" sz="1200" dirty="0">
                <a:solidFill>
                  <a:srgbClr val="0E101A"/>
                </a:solidFill>
                <a:effectLst/>
                <a:latin typeface="Helvetica Neue"/>
              </a:rPr>
              <a:t>Hence, we can conclude the model is not suitable for prediction and inference purposes.</a:t>
            </a:r>
          </a:p>
        </p:txBody>
      </p:sp>
    </p:spTree>
    <p:extLst>
      <p:ext uri="{BB962C8B-B14F-4D97-AF65-F5344CB8AC3E}">
        <p14:creationId xmlns:p14="http://schemas.microsoft.com/office/powerpoint/2010/main" val="3583581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77605-B2AE-4F0F-89CF-BF429F09E38F}"/>
              </a:ext>
            </a:extLst>
          </p:cNvPr>
          <p:cNvSpPr>
            <a:spLocks noGrp="1"/>
          </p:cNvSpPr>
          <p:nvPr>
            <p:ph type="title"/>
          </p:nvPr>
        </p:nvSpPr>
        <p:spPr>
          <a:xfrm>
            <a:off x="1002030" y="702518"/>
            <a:ext cx="6332220" cy="1018322"/>
          </a:xfrm>
        </p:spPr>
        <p:txBody>
          <a:bodyPr>
            <a:normAutofit fontScale="90000"/>
          </a:bodyPr>
          <a:lstStyle/>
          <a:p>
            <a:r>
              <a:rPr lang="en-US" sz="2700" b="1" dirty="0">
                <a:solidFill>
                  <a:schemeClr val="accent3">
                    <a:lumMod val="75000"/>
                  </a:schemeClr>
                </a:solidFill>
                <a:latin typeface="Century Schoolbook" panose="02040604050505020304" pitchFamily="18" charset="0"/>
                <a:ea typeface="+mn-ea"/>
                <a:cs typeface="+mn-cs"/>
              </a:rPr>
              <a:t>Conclusion:</a:t>
            </a:r>
            <a:br>
              <a:rPr lang="en-US" b="1" dirty="0">
                <a:solidFill>
                  <a:srgbClr val="000000"/>
                </a:solidFill>
                <a:effectLst/>
                <a:latin typeface="inherit"/>
              </a:rPr>
            </a:br>
            <a:endParaRPr lang="en-CA" dirty="0"/>
          </a:p>
        </p:txBody>
      </p:sp>
      <p:sp>
        <p:nvSpPr>
          <p:cNvPr id="4" name="TextBox 3">
            <a:extLst>
              <a:ext uri="{FF2B5EF4-FFF2-40B4-BE49-F238E27FC236}">
                <a16:creationId xmlns:a16="http://schemas.microsoft.com/office/drawing/2014/main" id="{FFD64AFD-E0AE-4F44-833F-6A86DAA6082D}"/>
              </a:ext>
            </a:extLst>
          </p:cNvPr>
          <p:cNvSpPr txBox="1"/>
          <p:nvPr/>
        </p:nvSpPr>
        <p:spPr>
          <a:xfrm>
            <a:off x="1002029" y="2101839"/>
            <a:ext cx="9885045" cy="2585323"/>
          </a:xfrm>
          <a:prstGeom prst="rect">
            <a:avLst/>
          </a:prstGeom>
          <a:noFill/>
        </p:spPr>
        <p:txBody>
          <a:bodyPr wrap="square">
            <a:spAutoFit/>
          </a:bodyPr>
          <a:lstStyle/>
          <a:p>
            <a:pPr marL="285750" indent="-285750">
              <a:spcBef>
                <a:spcPts val="0"/>
              </a:spcBef>
              <a:spcAft>
                <a:spcPts val="0"/>
              </a:spcAft>
              <a:buFont typeface="Arial" panose="020B0604020202020204" pitchFamily="34" charset="0"/>
              <a:buChar char="•"/>
            </a:pPr>
            <a:r>
              <a:rPr lang="en-US" b="1" dirty="0">
                <a:solidFill>
                  <a:srgbClr val="0E101A"/>
                </a:solidFill>
                <a:effectLst/>
              </a:rPr>
              <a:t>As all the assumptions are not satisfied, we cannot conclude that the predicted values are correct. Hence the given data set is not suitable for the linear regression model; we must check with other machine learning models.</a:t>
            </a:r>
          </a:p>
          <a:p>
            <a:pPr marL="285750" indent="-285750">
              <a:spcBef>
                <a:spcPts val="0"/>
              </a:spcBef>
              <a:spcAft>
                <a:spcPts val="0"/>
              </a:spcAft>
              <a:buFont typeface="Arial" panose="020B0604020202020204" pitchFamily="34" charset="0"/>
              <a:buChar char="•"/>
            </a:pPr>
            <a:endParaRPr lang="en-US" b="1" dirty="0">
              <a:solidFill>
                <a:srgbClr val="0E101A"/>
              </a:solidFill>
              <a:effectLst/>
            </a:endParaRPr>
          </a:p>
          <a:p>
            <a:pPr marL="285750" indent="-285750">
              <a:spcBef>
                <a:spcPts val="0"/>
              </a:spcBef>
              <a:spcAft>
                <a:spcPts val="0"/>
              </a:spcAft>
              <a:buFont typeface="Arial" panose="020B0604020202020204" pitchFamily="34" charset="0"/>
              <a:buChar char="•"/>
            </a:pPr>
            <a:r>
              <a:rPr lang="en-US" b="1" dirty="0">
                <a:solidFill>
                  <a:srgbClr val="0E101A"/>
                </a:solidFill>
                <a:effectLst/>
              </a:rPr>
              <a:t>Cannot provide any recommendations depending on the linear regression model without applying other machine learning models to the given data. The linear regression model is not suitable for the given data set.</a:t>
            </a:r>
          </a:p>
          <a:p>
            <a:br>
              <a:rPr lang="en-US" b="0" i="0" dirty="0">
                <a:solidFill>
                  <a:srgbClr val="000000"/>
                </a:solidFill>
                <a:effectLst/>
                <a:latin typeface="Courier New" panose="02070309020205020404" pitchFamily="49" charset="0"/>
              </a:rPr>
            </a:br>
            <a:endParaRPr lang="en-CA" dirty="0"/>
          </a:p>
        </p:txBody>
      </p:sp>
    </p:spTree>
    <p:extLst>
      <p:ext uri="{BB962C8B-B14F-4D97-AF65-F5344CB8AC3E}">
        <p14:creationId xmlns:p14="http://schemas.microsoft.com/office/powerpoint/2010/main" val="3334272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2C1715-E590-4982-B3FC-D1D7B4D83330}"/>
              </a:ext>
            </a:extLst>
          </p:cNvPr>
          <p:cNvSpPr txBox="1"/>
          <p:nvPr/>
        </p:nvSpPr>
        <p:spPr>
          <a:xfrm>
            <a:off x="571500" y="386834"/>
            <a:ext cx="6096000" cy="461665"/>
          </a:xfrm>
          <a:prstGeom prst="rect">
            <a:avLst/>
          </a:prstGeom>
          <a:noFill/>
        </p:spPr>
        <p:txBody>
          <a:bodyPr wrap="square">
            <a:spAutoFit/>
          </a:bodyPr>
          <a:lstStyle/>
          <a:p>
            <a:r>
              <a:rPr lang="en-US" sz="2400" b="1" dirty="0">
                <a:solidFill>
                  <a:schemeClr val="accent3">
                    <a:lumMod val="75000"/>
                  </a:schemeClr>
                </a:solidFill>
                <a:latin typeface="Century Schoolbook" panose="02040604050505020304" pitchFamily="18" charset="0"/>
              </a:rPr>
              <a:t>Exploratory Data Analysis: </a:t>
            </a:r>
            <a:endParaRPr lang="en-CA" sz="2400" b="1" dirty="0">
              <a:solidFill>
                <a:schemeClr val="accent3">
                  <a:lumMod val="75000"/>
                </a:schemeClr>
              </a:solidFill>
              <a:latin typeface="Century Schoolbook" panose="02040604050505020304" pitchFamily="18" charset="0"/>
            </a:endParaRPr>
          </a:p>
        </p:txBody>
      </p:sp>
      <p:sp>
        <p:nvSpPr>
          <p:cNvPr id="5" name="TextBox 4">
            <a:extLst>
              <a:ext uri="{FF2B5EF4-FFF2-40B4-BE49-F238E27FC236}">
                <a16:creationId xmlns:a16="http://schemas.microsoft.com/office/drawing/2014/main" id="{AED196BB-2DD9-4E59-9904-B0C988BB199B}"/>
              </a:ext>
            </a:extLst>
          </p:cNvPr>
          <p:cNvSpPr txBox="1"/>
          <p:nvPr/>
        </p:nvSpPr>
        <p:spPr>
          <a:xfrm>
            <a:off x="3378912" y="956220"/>
            <a:ext cx="6096000" cy="369332"/>
          </a:xfrm>
          <a:prstGeom prst="rect">
            <a:avLst/>
          </a:prstGeom>
          <a:noFill/>
        </p:spPr>
        <p:txBody>
          <a:bodyPr wrap="square">
            <a:spAutoFit/>
          </a:bodyPr>
          <a:lstStyle/>
          <a:p>
            <a:pPr algn="ctr"/>
            <a:r>
              <a:rPr lang="en-US" b="1" dirty="0">
                <a:solidFill>
                  <a:schemeClr val="accent3">
                    <a:lumMod val="75000"/>
                  </a:schemeClr>
                </a:solidFill>
                <a:latin typeface="Century Schoolbook" panose="02040604050505020304" pitchFamily="18" charset="0"/>
              </a:rPr>
              <a:t>Dependent Variable PRICE</a:t>
            </a:r>
            <a:endParaRPr lang="en-CA" b="1" dirty="0">
              <a:solidFill>
                <a:schemeClr val="accent3">
                  <a:lumMod val="75000"/>
                </a:schemeClr>
              </a:solidFill>
              <a:latin typeface="Century Schoolbook" panose="02040604050505020304" pitchFamily="18" charset="0"/>
            </a:endParaRPr>
          </a:p>
        </p:txBody>
      </p:sp>
      <p:pic>
        <p:nvPicPr>
          <p:cNvPr id="1025" name="Picture 1">
            <a:extLst>
              <a:ext uri="{FF2B5EF4-FFF2-40B4-BE49-F238E27FC236}">
                <a16:creationId xmlns:a16="http://schemas.microsoft.com/office/drawing/2014/main" id="{B1B06D41-B9B0-4B6B-AD00-FA2898C354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8426" y="1433274"/>
            <a:ext cx="7696200" cy="365307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a:extLst>
              <a:ext uri="{FF2B5EF4-FFF2-40B4-BE49-F238E27FC236}">
                <a16:creationId xmlns:a16="http://schemas.microsoft.com/office/drawing/2014/main" id="{E8E9A230-1563-4721-8E96-2738929E62B9}"/>
              </a:ext>
            </a:extLst>
          </p:cNvPr>
          <p:cNvSpPr>
            <a:spLocks noChangeArrowheads="1"/>
          </p:cNvSpPr>
          <p:nvPr/>
        </p:nvSpPr>
        <p:spPr bwMode="auto">
          <a:xfrm>
            <a:off x="1676400" y="-338465"/>
            <a:ext cx="7798512"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Helvetica Neu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55789060-8044-4A45-A4FF-03AAA2D55CD8}"/>
              </a:ext>
            </a:extLst>
          </p:cNvPr>
          <p:cNvSpPr txBox="1"/>
          <p:nvPr/>
        </p:nvSpPr>
        <p:spPr>
          <a:xfrm>
            <a:off x="2638426" y="5105400"/>
            <a:ext cx="10882313" cy="1077218"/>
          </a:xfrm>
          <a:prstGeom prst="rect">
            <a:avLst/>
          </a:prstGeom>
          <a:noFill/>
        </p:spPr>
        <p:txBody>
          <a:bodyPr wrap="square">
            <a:spAutoFit/>
          </a:bodyPr>
          <a:lstStyle/>
          <a:p>
            <a:pPr algn="l"/>
            <a:r>
              <a:rPr lang="en-US" sz="1400" i="0" dirty="0">
                <a:solidFill>
                  <a:srgbClr val="000000"/>
                </a:solidFill>
                <a:effectLst/>
                <a:latin typeface="Helvetica Neue"/>
              </a:rPr>
              <a:t>Observations:</a:t>
            </a:r>
          </a:p>
          <a:p>
            <a:pPr algn="l"/>
            <a:endParaRPr lang="en-US" sz="1400" i="0" dirty="0">
              <a:solidFill>
                <a:srgbClr val="000000"/>
              </a:solidFill>
              <a:effectLst/>
              <a:latin typeface="Helvetica Neue"/>
            </a:endParaRPr>
          </a:p>
          <a:p>
            <a:pPr marL="171450" indent="-171450" algn="l">
              <a:buFont typeface="Arial" panose="020B0604020202020204" pitchFamily="34" charset="0"/>
              <a:buChar char="•"/>
            </a:pPr>
            <a:r>
              <a:rPr lang="en-US" sz="1200" b="0" i="0" dirty="0">
                <a:solidFill>
                  <a:srgbClr val="000000"/>
                </a:solidFill>
                <a:effectLst/>
                <a:latin typeface="Helvetica Neue"/>
              </a:rPr>
              <a:t> The price variable is rightly skewed, which means some of the used car prices are more than 10 Lakhs.</a:t>
            </a:r>
          </a:p>
          <a:p>
            <a:pPr marL="171450" indent="-171450" algn="l">
              <a:buFont typeface="Arial" panose="020B0604020202020204" pitchFamily="34" charset="0"/>
              <a:buChar char="•"/>
            </a:pPr>
            <a:endParaRPr lang="en-US" sz="1200" b="0" i="0" dirty="0">
              <a:solidFill>
                <a:srgbClr val="000000"/>
              </a:solidFill>
              <a:effectLst/>
              <a:latin typeface="Helvetica Neue"/>
            </a:endParaRPr>
          </a:p>
          <a:p>
            <a:pPr marL="171450" indent="-171450" algn="l">
              <a:buFont typeface="Arial" panose="020B0604020202020204" pitchFamily="34" charset="0"/>
              <a:buChar char="•"/>
            </a:pPr>
            <a:r>
              <a:rPr lang="en-US" sz="1200" b="0" i="0" dirty="0">
                <a:solidFill>
                  <a:srgbClr val="000000"/>
                </a:solidFill>
                <a:effectLst/>
                <a:latin typeface="Helvetica Neue"/>
              </a:rPr>
              <a:t> The mean price of a used car is between 8-9 Lakhs.</a:t>
            </a:r>
          </a:p>
        </p:txBody>
      </p:sp>
    </p:spTree>
    <p:extLst>
      <p:ext uri="{BB962C8B-B14F-4D97-AF65-F5344CB8AC3E}">
        <p14:creationId xmlns:p14="http://schemas.microsoft.com/office/powerpoint/2010/main" val="1251791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2C1715-E590-4982-B3FC-D1D7B4D83330}"/>
              </a:ext>
            </a:extLst>
          </p:cNvPr>
          <p:cNvSpPr txBox="1"/>
          <p:nvPr/>
        </p:nvSpPr>
        <p:spPr>
          <a:xfrm>
            <a:off x="571500" y="386834"/>
            <a:ext cx="6096000" cy="461665"/>
          </a:xfrm>
          <a:prstGeom prst="rect">
            <a:avLst/>
          </a:prstGeom>
          <a:noFill/>
        </p:spPr>
        <p:txBody>
          <a:bodyPr wrap="square">
            <a:spAutoFit/>
          </a:bodyPr>
          <a:lstStyle/>
          <a:p>
            <a:r>
              <a:rPr lang="en-US" sz="2400" b="1" dirty="0">
                <a:solidFill>
                  <a:schemeClr val="accent3">
                    <a:lumMod val="75000"/>
                  </a:schemeClr>
                </a:solidFill>
                <a:latin typeface="Century Schoolbook" panose="02040604050505020304" pitchFamily="18" charset="0"/>
              </a:rPr>
              <a:t>Exploratory Data Analysis: </a:t>
            </a:r>
            <a:endParaRPr lang="en-CA" sz="2400" b="1" dirty="0">
              <a:solidFill>
                <a:schemeClr val="accent3">
                  <a:lumMod val="75000"/>
                </a:schemeClr>
              </a:solidFill>
              <a:latin typeface="Century Schoolbook" panose="02040604050505020304" pitchFamily="18" charset="0"/>
            </a:endParaRPr>
          </a:p>
        </p:txBody>
      </p:sp>
      <p:sp>
        <p:nvSpPr>
          <p:cNvPr id="5" name="TextBox 4">
            <a:extLst>
              <a:ext uri="{FF2B5EF4-FFF2-40B4-BE49-F238E27FC236}">
                <a16:creationId xmlns:a16="http://schemas.microsoft.com/office/drawing/2014/main" id="{AED196BB-2DD9-4E59-9904-B0C988BB199B}"/>
              </a:ext>
            </a:extLst>
          </p:cNvPr>
          <p:cNvSpPr txBox="1"/>
          <p:nvPr/>
        </p:nvSpPr>
        <p:spPr>
          <a:xfrm>
            <a:off x="3200756" y="1019562"/>
            <a:ext cx="6096000" cy="369332"/>
          </a:xfrm>
          <a:prstGeom prst="rect">
            <a:avLst/>
          </a:prstGeom>
          <a:noFill/>
        </p:spPr>
        <p:txBody>
          <a:bodyPr wrap="square">
            <a:spAutoFit/>
          </a:bodyPr>
          <a:lstStyle/>
          <a:p>
            <a:pPr algn="ctr"/>
            <a:r>
              <a:rPr lang="en-CA" b="1" dirty="0">
                <a:solidFill>
                  <a:schemeClr val="accent3">
                    <a:lumMod val="75000"/>
                  </a:schemeClr>
                </a:solidFill>
                <a:latin typeface="Century Schoolbook" panose="02040604050505020304" pitchFamily="18" charset="0"/>
              </a:rPr>
              <a:t>Distribution of Numerical Variables</a:t>
            </a:r>
          </a:p>
        </p:txBody>
      </p:sp>
      <p:pic>
        <p:nvPicPr>
          <p:cNvPr id="2050" name="Picture 2">
            <a:extLst>
              <a:ext uri="{FF2B5EF4-FFF2-40B4-BE49-F238E27FC236}">
                <a16:creationId xmlns:a16="http://schemas.microsoft.com/office/drawing/2014/main" id="{908480E2-91AA-4F34-839C-109971EC50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1" y="1559958"/>
            <a:ext cx="5791200" cy="444954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DFA59C2-76E3-4A67-BAD2-D25520BB729C}"/>
              </a:ext>
            </a:extLst>
          </p:cNvPr>
          <p:cNvSpPr txBox="1"/>
          <p:nvPr/>
        </p:nvSpPr>
        <p:spPr>
          <a:xfrm>
            <a:off x="7305676" y="1679496"/>
            <a:ext cx="4572000" cy="1969770"/>
          </a:xfrm>
          <a:prstGeom prst="rect">
            <a:avLst/>
          </a:prstGeom>
          <a:noFill/>
        </p:spPr>
        <p:txBody>
          <a:bodyPr wrap="square">
            <a:spAutoFit/>
          </a:bodyPr>
          <a:lstStyle/>
          <a:p>
            <a:pPr algn="l"/>
            <a:r>
              <a:rPr lang="en-US" sz="1400" i="0" dirty="0">
                <a:solidFill>
                  <a:srgbClr val="000000"/>
                </a:solidFill>
                <a:effectLst/>
                <a:latin typeface="Helvetica Neue"/>
              </a:rPr>
              <a:t>Observations:</a:t>
            </a:r>
          </a:p>
          <a:p>
            <a:pPr algn="l"/>
            <a:endParaRPr lang="en-US" sz="1200" i="0" dirty="0">
              <a:solidFill>
                <a:srgbClr val="000000"/>
              </a:solidFill>
              <a:effectLst/>
              <a:latin typeface="Helvetica Neue"/>
            </a:endParaRPr>
          </a:p>
          <a:p>
            <a:pPr marL="171450" indent="-171450">
              <a:spcBef>
                <a:spcPts val="0"/>
              </a:spcBef>
              <a:spcAft>
                <a:spcPts val="0"/>
              </a:spcAft>
              <a:buFont typeface="Arial" panose="020B0604020202020204" pitchFamily="34" charset="0"/>
              <a:buChar char="•"/>
            </a:pPr>
            <a:r>
              <a:rPr lang="en-US" sz="1200" dirty="0">
                <a:solidFill>
                  <a:srgbClr val="0E101A"/>
                </a:solidFill>
                <a:effectLst/>
              </a:rPr>
              <a:t> </a:t>
            </a:r>
            <a:r>
              <a:rPr lang="en-US" sz="1200" dirty="0">
                <a:solidFill>
                  <a:srgbClr val="0E101A"/>
                </a:solidFill>
                <a:effectLst/>
                <a:latin typeface="Helvetica Neue"/>
              </a:rPr>
              <a:t>Year variable is left-skewed, which means most vehicles are between 2010 and 2019.</a:t>
            </a:r>
          </a:p>
          <a:p>
            <a:pPr marL="171450" indent="-171450">
              <a:spcBef>
                <a:spcPts val="0"/>
              </a:spcBef>
              <a:spcAft>
                <a:spcPts val="0"/>
              </a:spcAft>
              <a:buFont typeface="Arial" panose="020B0604020202020204" pitchFamily="34" charset="0"/>
              <a:buChar char="•"/>
            </a:pPr>
            <a:endParaRPr lang="en-US" sz="1200" dirty="0">
              <a:solidFill>
                <a:srgbClr val="0E101A"/>
              </a:solidFill>
              <a:effectLst/>
              <a:latin typeface="Helvetica Neue"/>
            </a:endParaRPr>
          </a:p>
          <a:p>
            <a:pPr marL="171450" indent="-171450">
              <a:spcBef>
                <a:spcPts val="0"/>
              </a:spcBef>
              <a:spcAft>
                <a:spcPts val="0"/>
              </a:spcAft>
              <a:buFont typeface="Arial" panose="020B0604020202020204" pitchFamily="34" charset="0"/>
              <a:buChar char="•"/>
            </a:pPr>
            <a:r>
              <a:rPr lang="en-US" sz="1200" dirty="0">
                <a:solidFill>
                  <a:srgbClr val="0E101A"/>
                </a:solidFill>
                <a:effectLst/>
                <a:latin typeface="Helvetica Neue"/>
              </a:rPr>
              <a:t> Mileage has a normal distribution.</a:t>
            </a:r>
          </a:p>
          <a:p>
            <a:pPr marL="171450" indent="-171450">
              <a:spcBef>
                <a:spcPts val="0"/>
              </a:spcBef>
              <a:spcAft>
                <a:spcPts val="0"/>
              </a:spcAft>
              <a:buFont typeface="Arial" panose="020B0604020202020204" pitchFamily="34" charset="0"/>
              <a:buChar char="•"/>
            </a:pPr>
            <a:endParaRPr lang="en-US" sz="1200" dirty="0">
              <a:solidFill>
                <a:srgbClr val="0E101A"/>
              </a:solidFill>
              <a:effectLst/>
              <a:latin typeface="Helvetica Neue"/>
            </a:endParaRPr>
          </a:p>
          <a:p>
            <a:pPr marL="171450" indent="-171450">
              <a:spcBef>
                <a:spcPts val="0"/>
              </a:spcBef>
              <a:spcAft>
                <a:spcPts val="0"/>
              </a:spcAft>
              <a:buFont typeface="Arial" panose="020B0604020202020204" pitchFamily="34" charset="0"/>
              <a:buChar char="•"/>
            </a:pPr>
            <a:r>
              <a:rPr lang="en-US" sz="1200" dirty="0">
                <a:solidFill>
                  <a:srgbClr val="0E101A"/>
                </a:solidFill>
                <a:effectLst/>
                <a:latin typeface="Helvetica Neue"/>
              </a:rPr>
              <a:t> The engine has a somewhat normal distribution.</a:t>
            </a:r>
          </a:p>
          <a:p>
            <a:pPr marL="171450" indent="-171450">
              <a:spcBef>
                <a:spcPts val="0"/>
              </a:spcBef>
              <a:spcAft>
                <a:spcPts val="0"/>
              </a:spcAft>
              <a:buFont typeface="Arial" panose="020B0604020202020204" pitchFamily="34" charset="0"/>
              <a:buChar char="•"/>
            </a:pPr>
            <a:endParaRPr lang="en-US" sz="1200" dirty="0">
              <a:solidFill>
                <a:srgbClr val="0E101A"/>
              </a:solidFill>
              <a:effectLst/>
              <a:latin typeface="Helvetica Neue"/>
            </a:endParaRPr>
          </a:p>
          <a:p>
            <a:pPr marL="171450" indent="-171450">
              <a:spcBef>
                <a:spcPts val="0"/>
              </a:spcBef>
              <a:spcAft>
                <a:spcPts val="0"/>
              </a:spcAft>
              <a:buFont typeface="Arial" panose="020B0604020202020204" pitchFamily="34" charset="0"/>
              <a:buChar char="•"/>
            </a:pPr>
            <a:r>
              <a:rPr lang="en-US" sz="1200" dirty="0">
                <a:solidFill>
                  <a:srgbClr val="0E101A"/>
                </a:solidFill>
                <a:effectLst/>
                <a:latin typeface="Helvetica Neue"/>
              </a:rPr>
              <a:t> Most of the cars are five-seaters.</a:t>
            </a:r>
          </a:p>
        </p:txBody>
      </p:sp>
    </p:spTree>
    <p:extLst>
      <p:ext uri="{BB962C8B-B14F-4D97-AF65-F5344CB8AC3E}">
        <p14:creationId xmlns:p14="http://schemas.microsoft.com/office/powerpoint/2010/main" val="4215639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2C1715-E590-4982-B3FC-D1D7B4D83330}"/>
              </a:ext>
            </a:extLst>
          </p:cNvPr>
          <p:cNvSpPr txBox="1"/>
          <p:nvPr/>
        </p:nvSpPr>
        <p:spPr>
          <a:xfrm>
            <a:off x="561975" y="310634"/>
            <a:ext cx="6096000" cy="461665"/>
          </a:xfrm>
          <a:prstGeom prst="rect">
            <a:avLst/>
          </a:prstGeom>
          <a:noFill/>
        </p:spPr>
        <p:txBody>
          <a:bodyPr wrap="square">
            <a:spAutoFit/>
          </a:bodyPr>
          <a:lstStyle/>
          <a:p>
            <a:r>
              <a:rPr lang="en-US" sz="2400" b="1" dirty="0">
                <a:solidFill>
                  <a:schemeClr val="accent3">
                    <a:lumMod val="75000"/>
                  </a:schemeClr>
                </a:solidFill>
                <a:latin typeface="Century Schoolbook" panose="02040604050505020304" pitchFamily="18" charset="0"/>
              </a:rPr>
              <a:t>Exploratory Data Analysis: </a:t>
            </a:r>
            <a:endParaRPr lang="en-CA" sz="2400" b="1" dirty="0">
              <a:solidFill>
                <a:schemeClr val="accent3">
                  <a:lumMod val="75000"/>
                </a:schemeClr>
              </a:solidFill>
              <a:latin typeface="Century Schoolbook" panose="02040604050505020304" pitchFamily="18" charset="0"/>
            </a:endParaRPr>
          </a:p>
        </p:txBody>
      </p:sp>
      <p:pic>
        <p:nvPicPr>
          <p:cNvPr id="3074" name="Picture 2">
            <a:extLst>
              <a:ext uri="{FF2B5EF4-FFF2-40B4-BE49-F238E27FC236}">
                <a16:creationId xmlns:a16="http://schemas.microsoft.com/office/drawing/2014/main" id="{59711706-EEAC-4BA4-93FE-C09D4764EF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276" y="1066801"/>
            <a:ext cx="5854700" cy="503078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4481B00-D78F-48B6-BC3D-3D7955CF89B8}"/>
              </a:ext>
            </a:extLst>
          </p:cNvPr>
          <p:cNvSpPr txBox="1"/>
          <p:nvPr/>
        </p:nvSpPr>
        <p:spPr>
          <a:xfrm>
            <a:off x="6877050" y="1119981"/>
            <a:ext cx="5057775" cy="2462213"/>
          </a:xfrm>
          <a:prstGeom prst="rect">
            <a:avLst/>
          </a:prstGeom>
          <a:noFill/>
        </p:spPr>
        <p:txBody>
          <a:bodyPr wrap="square">
            <a:spAutoFit/>
          </a:bodyPr>
          <a:lstStyle/>
          <a:p>
            <a:pPr>
              <a:spcBef>
                <a:spcPts val="0"/>
              </a:spcBef>
              <a:spcAft>
                <a:spcPts val="0"/>
              </a:spcAft>
            </a:pPr>
            <a:r>
              <a:rPr lang="en-US" sz="1400" dirty="0">
                <a:solidFill>
                  <a:srgbClr val="0E101A"/>
                </a:solidFill>
                <a:effectLst/>
                <a:latin typeface="Helvetica Neue"/>
              </a:rPr>
              <a:t>Observations:</a:t>
            </a:r>
          </a:p>
          <a:p>
            <a:pPr>
              <a:spcBef>
                <a:spcPts val="0"/>
              </a:spcBef>
              <a:spcAft>
                <a:spcPts val="0"/>
              </a:spcAft>
            </a:pPr>
            <a:endParaRPr lang="en-US" sz="1400" dirty="0">
              <a:solidFill>
                <a:srgbClr val="0E101A"/>
              </a:solidFill>
              <a:effectLst/>
              <a:latin typeface="Helvetica Neue"/>
            </a:endParaRPr>
          </a:p>
          <a:p>
            <a:pPr marL="171450" indent="-171450">
              <a:spcBef>
                <a:spcPts val="0"/>
              </a:spcBef>
              <a:spcAft>
                <a:spcPts val="0"/>
              </a:spcAft>
              <a:buFont typeface="Arial" panose="020B0604020202020204" pitchFamily="34" charset="0"/>
              <a:buChar char="•"/>
            </a:pPr>
            <a:r>
              <a:rPr lang="en-US" sz="1200" dirty="0">
                <a:solidFill>
                  <a:srgbClr val="0E101A"/>
                </a:solidFill>
                <a:effectLst/>
                <a:latin typeface="Helvetica Neue"/>
              </a:rPr>
              <a:t>There are outliers in every numerical variable.</a:t>
            </a:r>
          </a:p>
          <a:p>
            <a:pPr marL="171450" indent="-171450">
              <a:spcBef>
                <a:spcPts val="0"/>
              </a:spcBef>
              <a:spcAft>
                <a:spcPts val="0"/>
              </a:spcAft>
              <a:buFont typeface="Arial" panose="020B0604020202020204" pitchFamily="34" charset="0"/>
              <a:buChar char="•"/>
            </a:pPr>
            <a:endParaRPr lang="en-US" sz="1200" dirty="0">
              <a:solidFill>
                <a:srgbClr val="0E101A"/>
              </a:solidFill>
              <a:effectLst/>
              <a:latin typeface="Helvetica Neue"/>
            </a:endParaRPr>
          </a:p>
          <a:p>
            <a:pPr marL="171450" indent="-171450">
              <a:spcBef>
                <a:spcPts val="0"/>
              </a:spcBef>
              <a:spcAft>
                <a:spcPts val="0"/>
              </a:spcAft>
              <a:buFont typeface="Arial" panose="020B0604020202020204" pitchFamily="34" charset="0"/>
              <a:buChar char="•"/>
            </a:pPr>
            <a:r>
              <a:rPr lang="en-US" sz="1200" dirty="0">
                <a:solidFill>
                  <a:srgbClr val="0E101A"/>
                </a:solidFill>
                <a:effectLst/>
                <a:latin typeface="Helvetica Neue"/>
              </a:rPr>
              <a:t>Year variables have lower outliers.</a:t>
            </a:r>
          </a:p>
          <a:p>
            <a:pPr marL="171450" indent="-171450">
              <a:spcBef>
                <a:spcPts val="0"/>
              </a:spcBef>
              <a:spcAft>
                <a:spcPts val="0"/>
              </a:spcAft>
              <a:buFont typeface="Arial" panose="020B0604020202020204" pitchFamily="34" charset="0"/>
              <a:buChar char="•"/>
            </a:pPr>
            <a:endParaRPr lang="en-US" sz="1200" dirty="0">
              <a:solidFill>
                <a:srgbClr val="0E101A"/>
              </a:solidFill>
              <a:effectLst/>
              <a:latin typeface="Helvetica Neue"/>
            </a:endParaRPr>
          </a:p>
          <a:p>
            <a:pPr marL="171450" indent="-171450">
              <a:spcBef>
                <a:spcPts val="0"/>
              </a:spcBef>
              <a:spcAft>
                <a:spcPts val="0"/>
              </a:spcAft>
              <a:buFont typeface="Arial" panose="020B0604020202020204" pitchFamily="34" charset="0"/>
              <a:buChar char="•"/>
            </a:pPr>
            <a:r>
              <a:rPr lang="en-US" sz="1200" dirty="0">
                <a:solidFill>
                  <a:srgbClr val="0E101A"/>
                </a:solidFill>
                <a:effectLst/>
                <a:latin typeface="Helvetica Neue"/>
              </a:rPr>
              <a:t>Mileage and seat variables have both upper and lower outliers.</a:t>
            </a:r>
          </a:p>
          <a:p>
            <a:pPr marL="171450" indent="-171450">
              <a:spcBef>
                <a:spcPts val="0"/>
              </a:spcBef>
              <a:spcAft>
                <a:spcPts val="0"/>
              </a:spcAft>
              <a:buFont typeface="Arial" panose="020B0604020202020204" pitchFamily="34" charset="0"/>
              <a:buChar char="•"/>
            </a:pPr>
            <a:endParaRPr lang="en-US" sz="1200" dirty="0">
              <a:solidFill>
                <a:srgbClr val="0E101A"/>
              </a:solidFill>
              <a:effectLst/>
              <a:latin typeface="Helvetica Neue"/>
            </a:endParaRPr>
          </a:p>
          <a:p>
            <a:pPr marL="171450" indent="-171450">
              <a:spcBef>
                <a:spcPts val="0"/>
              </a:spcBef>
              <a:spcAft>
                <a:spcPts val="0"/>
              </a:spcAft>
              <a:buFont typeface="Arial" panose="020B0604020202020204" pitchFamily="34" charset="0"/>
              <a:buChar char="•"/>
            </a:pPr>
            <a:r>
              <a:rPr lang="en-US" sz="1200" dirty="0">
                <a:solidFill>
                  <a:srgbClr val="0E101A"/>
                </a:solidFill>
                <a:effectLst/>
                <a:latin typeface="Helvetica Neue"/>
              </a:rPr>
              <a:t>All other numerical variables have upper outliers.</a:t>
            </a:r>
          </a:p>
          <a:p>
            <a:pPr marL="171450" indent="-171450">
              <a:spcBef>
                <a:spcPts val="0"/>
              </a:spcBef>
              <a:spcAft>
                <a:spcPts val="0"/>
              </a:spcAft>
              <a:buFont typeface="Arial" panose="020B0604020202020204" pitchFamily="34" charset="0"/>
              <a:buChar char="•"/>
            </a:pPr>
            <a:endParaRPr lang="en-US" sz="1200" dirty="0">
              <a:solidFill>
                <a:srgbClr val="0E101A"/>
              </a:solidFill>
              <a:effectLst/>
              <a:latin typeface="Helvetica Neue"/>
            </a:endParaRPr>
          </a:p>
          <a:p>
            <a:pPr marL="171450" indent="-171450">
              <a:spcBef>
                <a:spcPts val="0"/>
              </a:spcBef>
              <a:spcAft>
                <a:spcPts val="0"/>
              </a:spcAft>
              <a:buFont typeface="Arial" panose="020B0604020202020204" pitchFamily="34" charset="0"/>
              <a:buChar char="•"/>
            </a:pPr>
            <a:r>
              <a:rPr lang="en-US" sz="1200" dirty="0">
                <a:solidFill>
                  <a:srgbClr val="0E101A"/>
                </a:solidFill>
                <a:effectLst/>
                <a:latin typeface="Helvetica Neue"/>
              </a:rPr>
              <a:t>We need to treat these outliers for further analysis because these might affect the predictive power of the linear model</a:t>
            </a:r>
            <a:r>
              <a:rPr lang="en-US" dirty="0">
                <a:solidFill>
                  <a:srgbClr val="0E101A"/>
                </a:solidFill>
                <a:effectLst/>
              </a:rPr>
              <a:t>.</a:t>
            </a:r>
          </a:p>
        </p:txBody>
      </p:sp>
    </p:spTree>
    <p:extLst>
      <p:ext uri="{BB962C8B-B14F-4D97-AF65-F5344CB8AC3E}">
        <p14:creationId xmlns:p14="http://schemas.microsoft.com/office/powerpoint/2010/main" val="3839142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2C1715-E590-4982-B3FC-D1D7B4D83330}"/>
              </a:ext>
            </a:extLst>
          </p:cNvPr>
          <p:cNvSpPr txBox="1"/>
          <p:nvPr/>
        </p:nvSpPr>
        <p:spPr>
          <a:xfrm>
            <a:off x="571500" y="386834"/>
            <a:ext cx="6096000" cy="461665"/>
          </a:xfrm>
          <a:prstGeom prst="rect">
            <a:avLst/>
          </a:prstGeom>
          <a:noFill/>
        </p:spPr>
        <p:txBody>
          <a:bodyPr wrap="square">
            <a:spAutoFit/>
          </a:bodyPr>
          <a:lstStyle/>
          <a:p>
            <a:r>
              <a:rPr lang="en-US" sz="2400" b="1" dirty="0">
                <a:solidFill>
                  <a:schemeClr val="accent3">
                    <a:lumMod val="75000"/>
                  </a:schemeClr>
                </a:solidFill>
                <a:latin typeface="Century Schoolbook" panose="02040604050505020304" pitchFamily="18" charset="0"/>
              </a:rPr>
              <a:t>Exploratory Data Analysis: </a:t>
            </a:r>
            <a:endParaRPr lang="en-CA" sz="2400" b="1" dirty="0">
              <a:solidFill>
                <a:schemeClr val="accent3">
                  <a:lumMod val="75000"/>
                </a:schemeClr>
              </a:solidFill>
              <a:latin typeface="Century Schoolbook" panose="02040604050505020304" pitchFamily="18" charset="0"/>
            </a:endParaRPr>
          </a:p>
        </p:txBody>
      </p:sp>
      <p:sp>
        <p:nvSpPr>
          <p:cNvPr id="4" name="TextBox 3">
            <a:extLst>
              <a:ext uri="{FF2B5EF4-FFF2-40B4-BE49-F238E27FC236}">
                <a16:creationId xmlns:a16="http://schemas.microsoft.com/office/drawing/2014/main" id="{37307CEC-F74F-48BE-A588-18A628E26287}"/>
              </a:ext>
            </a:extLst>
          </p:cNvPr>
          <p:cNvSpPr txBox="1"/>
          <p:nvPr/>
        </p:nvSpPr>
        <p:spPr>
          <a:xfrm>
            <a:off x="2714625" y="1123079"/>
            <a:ext cx="2038350" cy="369332"/>
          </a:xfrm>
          <a:prstGeom prst="rect">
            <a:avLst/>
          </a:prstGeom>
          <a:noFill/>
        </p:spPr>
        <p:txBody>
          <a:bodyPr wrap="square" rtlCol="0">
            <a:spAutoFit/>
          </a:bodyPr>
          <a:lstStyle/>
          <a:p>
            <a:pPr algn="ctr"/>
            <a:r>
              <a:rPr lang="en-US" b="1" dirty="0">
                <a:solidFill>
                  <a:schemeClr val="accent3">
                    <a:lumMod val="75000"/>
                  </a:schemeClr>
                </a:solidFill>
                <a:latin typeface="Century Schoolbook" panose="02040604050505020304" pitchFamily="18" charset="0"/>
              </a:rPr>
              <a:t>Location</a:t>
            </a:r>
            <a:endParaRPr lang="en-CA" b="1" dirty="0">
              <a:solidFill>
                <a:schemeClr val="accent3">
                  <a:lumMod val="75000"/>
                </a:schemeClr>
              </a:solidFill>
              <a:latin typeface="Century Schoolbook" panose="02040604050505020304" pitchFamily="18" charset="0"/>
            </a:endParaRPr>
          </a:p>
        </p:txBody>
      </p:sp>
      <p:pic>
        <p:nvPicPr>
          <p:cNvPr id="4098" name="Picture 2">
            <a:extLst>
              <a:ext uri="{FF2B5EF4-FFF2-40B4-BE49-F238E27FC236}">
                <a16:creationId xmlns:a16="http://schemas.microsoft.com/office/drawing/2014/main" id="{276767A4-95AC-47E6-85E7-BD98C5BA52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1776309"/>
            <a:ext cx="6381750" cy="40481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D8BCEBB-F8CF-4419-A0AE-343706D84EA3}"/>
              </a:ext>
            </a:extLst>
          </p:cNvPr>
          <p:cNvSpPr txBox="1"/>
          <p:nvPr/>
        </p:nvSpPr>
        <p:spPr>
          <a:xfrm>
            <a:off x="7353300" y="1776309"/>
            <a:ext cx="4953000" cy="1631216"/>
          </a:xfrm>
          <a:prstGeom prst="rect">
            <a:avLst/>
          </a:prstGeom>
          <a:noFill/>
        </p:spPr>
        <p:txBody>
          <a:bodyPr wrap="square">
            <a:spAutoFit/>
          </a:bodyPr>
          <a:lstStyle/>
          <a:p>
            <a:pPr>
              <a:spcBef>
                <a:spcPts val="0"/>
              </a:spcBef>
              <a:spcAft>
                <a:spcPts val="0"/>
              </a:spcAft>
            </a:pPr>
            <a:r>
              <a:rPr lang="en-US" sz="1400" dirty="0">
                <a:solidFill>
                  <a:srgbClr val="0E101A"/>
                </a:solidFill>
                <a:effectLst/>
                <a:latin typeface="Helvetica Neue"/>
              </a:rPr>
              <a:t>Observations:</a:t>
            </a:r>
          </a:p>
          <a:p>
            <a:pPr>
              <a:spcBef>
                <a:spcPts val="0"/>
              </a:spcBef>
              <a:spcAft>
                <a:spcPts val="0"/>
              </a:spcAft>
            </a:pPr>
            <a:endParaRPr lang="en-US" sz="1400" dirty="0">
              <a:solidFill>
                <a:srgbClr val="0E101A"/>
              </a:solidFill>
              <a:effectLst/>
              <a:latin typeface="Helvetica Neue"/>
            </a:endParaRPr>
          </a:p>
          <a:p>
            <a:pPr marL="171450" indent="-171450">
              <a:spcBef>
                <a:spcPts val="0"/>
              </a:spcBef>
              <a:spcAft>
                <a:spcPts val="0"/>
              </a:spcAft>
              <a:buFont typeface="Arial" panose="020B0604020202020204" pitchFamily="34" charset="0"/>
              <a:buChar char="•"/>
            </a:pPr>
            <a:r>
              <a:rPr lang="en-US" sz="1200" dirty="0">
                <a:solidFill>
                  <a:srgbClr val="0E101A"/>
                </a:solidFill>
                <a:effectLst/>
                <a:latin typeface="Helvetica Neue"/>
              </a:rPr>
              <a:t>The Mumbai region has the highest number of used cars for sale, followed by Hyderabad.</a:t>
            </a:r>
          </a:p>
          <a:p>
            <a:pPr marL="171450" indent="-171450">
              <a:spcBef>
                <a:spcPts val="0"/>
              </a:spcBef>
              <a:spcAft>
                <a:spcPts val="0"/>
              </a:spcAft>
              <a:buFont typeface="Arial" panose="020B0604020202020204" pitchFamily="34" charset="0"/>
              <a:buChar char="•"/>
            </a:pPr>
            <a:endParaRPr lang="en-US" sz="1200" dirty="0">
              <a:solidFill>
                <a:srgbClr val="0E101A"/>
              </a:solidFill>
              <a:effectLst/>
              <a:latin typeface="Helvetica Neue"/>
            </a:endParaRPr>
          </a:p>
          <a:p>
            <a:pPr marL="171450" indent="-171450">
              <a:spcBef>
                <a:spcPts val="0"/>
              </a:spcBef>
              <a:spcAft>
                <a:spcPts val="0"/>
              </a:spcAft>
              <a:buFont typeface="Arial" panose="020B0604020202020204" pitchFamily="34" charset="0"/>
              <a:buChar char="•"/>
            </a:pPr>
            <a:r>
              <a:rPr lang="en-US" sz="1200" dirty="0">
                <a:solidFill>
                  <a:srgbClr val="0E101A"/>
                </a:solidFill>
                <a:effectLst/>
                <a:latin typeface="Helvetica Neue"/>
              </a:rPr>
              <a:t> Kochi and Coimbatore stood in 3rd place.</a:t>
            </a:r>
          </a:p>
          <a:p>
            <a:pPr marL="171450" indent="-171450">
              <a:spcBef>
                <a:spcPts val="0"/>
              </a:spcBef>
              <a:spcAft>
                <a:spcPts val="0"/>
              </a:spcAft>
              <a:buFont typeface="Arial" panose="020B0604020202020204" pitchFamily="34" charset="0"/>
              <a:buChar char="•"/>
            </a:pPr>
            <a:endParaRPr lang="en-US" sz="1200" dirty="0">
              <a:solidFill>
                <a:srgbClr val="0E101A"/>
              </a:solidFill>
              <a:effectLst/>
              <a:latin typeface="Helvetica Neue"/>
            </a:endParaRPr>
          </a:p>
          <a:p>
            <a:pPr marL="171450" indent="-171450">
              <a:spcBef>
                <a:spcPts val="0"/>
              </a:spcBef>
              <a:spcAft>
                <a:spcPts val="0"/>
              </a:spcAft>
              <a:buFont typeface="Arial" panose="020B0604020202020204" pitchFamily="34" charset="0"/>
              <a:buChar char="•"/>
            </a:pPr>
            <a:r>
              <a:rPr lang="en-US" sz="1200" dirty="0">
                <a:solidFill>
                  <a:srgbClr val="0E101A"/>
                </a:solidFill>
                <a:effectLst/>
                <a:latin typeface="Helvetica Neue"/>
              </a:rPr>
              <a:t> Ahmedabad location has the least number of used cars for sale.</a:t>
            </a:r>
          </a:p>
        </p:txBody>
      </p:sp>
    </p:spTree>
    <p:extLst>
      <p:ext uri="{BB962C8B-B14F-4D97-AF65-F5344CB8AC3E}">
        <p14:creationId xmlns:p14="http://schemas.microsoft.com/office/powerpoint/2010/main" val="4035266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2C1715-E590-4982-B3FC-D1D7B4D83330}"/>
              </a:ext>
            </a:extLst>
          </p:cNvPr>
          <p:cNvSpPr txBox="1"/>
          <p:nvPr/>
        </p:nvSpPr>
        <p:spPr>
          <a:xfrm>
            <a:off x="571500" y="386834"/>
            <a:ext cx="6096000" cy="461665"/>
          </a:xfrm>
          <a:prstGeom prst="rect">
            <a:avLst/>
          </a:prstGeom>
          <a:noFill/>
        </p:spPr>
        <p:txBody>
          <a:bodyPr wrap="square">
            <a:spAutoFit/>
          </a:bodyPr>
          <a:lstStyle/>
          <a:p>
            <a:r>
              <a:rPr lang="en-US" sz="2400" b="1" dirty="0">
                <a:solidFill>
                  <a:schemeClr val="accent3">
                    <a:lumMod val="75000"/>
                  </a:schemeClr>
                </a:solidFill>
                <a:latin typeface="Century Schoolbook" panose="02040604050505020304" pitchFamily="18" charset="0"/>
              </a:rPr>
              <a:t>Exploratory Data Analysis: </a:t>
            </a:r>
            <a:endParaRPr lang="en-CA" sz="2400" b="1" dirty="0">
              <a:solidFill>
                <a:schemeClr val="accent3">
                  <a:lumMod val="75000"/>
                </a:schemeClr>
              </a:solidFill>
              <a:latin typeface="Century Schoolbook" panose="02040604050505020304" pitchFamily="18" charset="0"/>
            </a:endParaRPr>
          </a:p>
        </p:txBody>
      </p:sp>
      <p:sp>
        <p:nvSpPr>
          <p:cNvPr id="6" name="TextBox 5">
            <a:extLst>
              <a:ext uri="{FF2B5EF4-FFF2-40B4-BE49-F238E27FC236}">
                <a16:creationId xmlns:a16="http://schemas.microsoft.com/office/drawing/2014/main" id="{3C762439-0E8B-444F-BA35-4F2A1CB2B8AD}"/>
              </a:ext>
            </a:extLst>
          </p:cNvPr>
          <p:cNvSpPr txBox="1"/>
          <p:nvPr/>
        </p:nvSpPr>
        <p:spPr>
          <a:xfrm>
            <a:off x="-1390650" y="994767"/>
            <a:ext cx="6096000" cy="369332"/>
          </a:xfrm>
          <a:prstGeom prst="rect">
            <a:avLst/>
          </a:prstGeom>
          <a:noFill/>
        </p:spPr>
        <p:txBody>
          <a:bodyPr wrap="square">
            <a:spAutoFit/>
          </a:bodyPr>
          <a:lstStyle/>
          <a:p>
            <a:pPr algn="ctr"/>
            <a:r>
              <a:rPr lang="en-US" b="1" dirty="0">
                <a:solidFill>
                  <a:schemeClr val="accent3">
                    <a:lumMod val="75000"/>
                  </a:schemeClr>
                </a:solidFill>
                <a:latin typeface="Century Schoolbook" panose="02040604050505020304" pitchFamily="18" charset="0"/>
              </a:rPr>
              <a:t>Fuel Type</a:t>
            </a:r>
            <a:endParaRPr lang="en-CA" b="1" dirty="0">
              <a:solidFill>
                <a:schemeClr val="accent3">
                  <a:lumMod val="75000"/>
                </a:schemeClr>
              </a:solidFill>
              <a:latin typeface="Century Schoolbook" panose="02040604050505020304" pitchFamily="18" charset="0"/>
            </a:endParaRPr>
          </a:p>
        </p:txBody>
      </p:sp>
      <p:pic>
        <p:nvPicPr>
          <p:cNvPr id="5122" name="Picture 2">
            <a:extLst>
              <a:ext uri="{FF2B5EF4-FFF2-40B4-BE49-F238E27FC236}">
                <a16:creationId xmlns:a16="http://schemas.microsoft.com/office/drawing/2014/main" id="{CDF7CCF3-1C09-4CCE-9619-978CC5A90E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1" y="1364099"/>
            <a:ext cx="3684540" cy="250584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15C3B5C-9396-4DA9-9E4E-5E9DA84205B2}"/>
              </a:ext>
            </a:extLst>
          </p:cNvPr>
          <p:cNvSpPr txBox="1"/>
          <p:nvPr/>
        </p:nvSpPr>
        <p:spPr>
          <a:xfrm>
            <a:off x="381002" y="4146085"/>
            <a:ext cx="3684539" cy="1046440"/>
          </a:xfrm>
          <a:prstGeom prst="rect">
            <a:avLst/>
          </a:prstGeom>
          <a:noFill/>
        </p:spPr>
        <p:txBody>
          <a:bodyPr wrap="square">
            <a:spAutoFit/>
          </a:bodyPr>
          <a:lstStyle/>
          <a:p>
            <a:pPr>
              <a:spcBef>
                <a:spcPts val="0"/>
              </a:spcBef>
              <a:spcAft>
                <a:spcPts val="0"/>
              </a:spcAft>
            </a:pPr>
            <a:r>
              <a:rPr lang="en-US" sz="1400" dirty="0">
                <a:solidFill>
                  <a:srgbClr val="0E101A"/>
                </a:solidFill>
                <a:effectLst/>
                <a:latin typeface="Helvetica Neue"/>
              </a:rPr>
              <a:t>Observations:</a:t>
            </a:r>
          </a:p>
          <a:p>
            <a:pPr>
              <a:spcBef>
                <a:spcPts val="0"/>
              </a:spcBef>
              <a:spcAft>
                <a:spcPts val="0"/>
              </a:spcAft>
            </a:pPr>
            <a:endParaRPr lang="en-US" sz="1200" dirty="0">
              <a:solidFill>
                <a:srgbClr val="0E101A"/>
              </a:solidFill>
              <a:effectLst/>
              <a:latin typeface="Helvetica Neue"/>
            </a:endParaRPr>
          </a:p>
          <a:p>
            <a:pPr marL="171450" indent="-171450">
              <a:spcBef>
                <a:spcPts val="0"/>
              </a:spcBef>
              <a:spcAft>
                <a:spcPts val="0"/>
              </a:spcAft>
              <a:buFont typeface="Arial" panose="020B0604020202020204" pitchFamily="34" charset="0"/>
              <a:buChar char="•"/>
            </a:pPr>
            <a:r>
              <a:rPr lang="en-US" sz="1200" dirty="0">
                <a:solidFill>
                  <a:srgbClr val="0E101A"/>
                </a:solidFill>
                <a:effectLst/>
                <a:latin typeface="Helvetica Neue"/>
              </a:rPr>
              <a:t>Among all fuel types, more than 50% of cars are diesel type cars followed by petrol type cars ~46%.</a:t>
            </a:r>
          </a:p>
        </p:txBody>
      </p:sp>
      <p:sp>
        <p:nvSpPr>
          <p:cNvPr id="10" name="TextBox 9">
            <a:extLst>
              <a:ext uri="{FF2B5EF4-FFF2-40B4-BE49-F238E27FC236}">
                <a16:creationId xmlns:a16="http://schemas.microsoft.com/office/drawing/2014/main" id="{FCC288B1-3EEC-4405-9AF5-3F4C16421F16}"/>
              </a:ext>
            </a:extLst>
          </p:cNvPr>
          <p:cNvSpPr txBox="1"/>
          <p:nvPr/>
        </p:nvSpPr>
        <p:spPr>
          <a:xfrm>
            <a:off x="2486025" y="994767"/>
            <a:ext cx="6096000" cy="369332"/>
          </a:xfrm>
          <a:prstGeom prst="rect">
            <a:avLst/>
          </a:prstGeom>
          <a:noFill/>
        </p:spPr>
        <p:txBody>
          <a:bodyPr wrap="square">
            <a:spAutoFit/>
          </a:bodyPr>
          <a:lstStyle/>
          <a:p>
            <a:pPr algn="ctr"/>
            <a:r>
              <a:rPr lang="en-US" b="1" dirty="0">
                <a:solidFill>
                  <a:schemeClr val="accent3">
                    <a:lumMod val="75000"/>
                  </a:schemeClr>
                </a:solidFill>
                <a:latin typeface="Century Schoolbook" panose="02040604050505020304" pitchFamily="18" charset="0"/>
              </a:rPr>
              <a:t>Transmission</a:t>
            </a:r>
            <a:endParaRPr lang="en-CA" b="1" dirty="0">
              <a:solidFill>
                <a:schemeClr val="accent3">
                  <a:lumMod val="75000"/>
                </a:schemeClr>
              </a:solidFill>
              <a:latin typeface="Century Schoolbook" panose="02040604050505020304" pitchFamily="18" charset="0"/>
            </a:endParaRPr>
          </a:p>
        </p:txBody>
      </p:sp>
      <p:pic>
        <p:nvPicPr>
          <p:cNvPr id="5124" name="Picture 4">
            <a:extLst>
              <a:ext uri="{FF2B5EF4-FFF2-40B4-BE49-F238E27FC236}">
                <a16:creationId xmlns:a16="http://schemas.microsoft.com/office/drawing/2014/main" id="{0D52EA31-84AD-4749-B942-7E49E4958A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2900" y="1364098"/>
            <a:ext cx="3696526" cy="250584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74CB88BB-6A0D-48E5-9B75-32CA749E15FC}"/>
              </a:ext>
            </a:extLst>
          </p:cNvPr>
          <p:cNvSpPr txBox="1"/>
          <p:nvPr/>
        </p:nvSpPr>
        <p:spPr>
          <a:xfrm>
            <a:off x="4204057" y="4146085"/>
            <a:ext cx="3783885" cy="1231106"/>
          </a:xfrm>
          <a:prstGeom prst="rect">
            <a:avLst/>
          </a:prstGeom>
          <a:noFill/>
        </p:spPr>
        <p:txBody>
          <a:bodyPr wrap="square">
            <a:spAutoFit/>
          </a:bodyPr>
          <a:lstStyle/>
          <a:p>
            <a:pPr>
              <a:spcBef>
                <a:spcPts val="0"/>
              </a:spcBef>
              <a:spcAft>
                <a:spcPts val="0"/>
              </a:spcAft>
            </a:pPr>
            <a:r>
              <a:rPr lang="en-US" sz="1400" dirty="0">
                <a:solidFill>
                  <a:srgbClr val="0E101A"/>
                </a:solidFill>
                <a:effectLst/>
                <a:latin typeface="Helvetica Neue"/>
              </a:rPr>
              <a:t>Observations:</a:t>
            </a:r>
          </a:p>
          <a:p>
            <a:pPr>
              <a:spcBef>
                <a:spcPts val="0"/>
              </a:spcBef>
              <a:spcAft>
                <a:spcPts val="0"/>
              </a:spcAft>
            </a:pPr>
            <a:endParaRPr lang="en-US" sz="1200" dirty="0">
              <a:solidFill>
                <a:srgbClr val="0E101A"/>
              </a:solidFill>
              <a:effectLst/>
              <a:latin typeface="Helvetica Neue"/>
            </a:endParaRPr>
          </a:p>
          <a:p>
            <a:pPr marL="171450" indent="-171450">
              <a:buFont typeface="Arial" panose="020B0604020202020204" pitchFamily="34" charset="0"/>
              <a:buChar char="•"/>
            </a:pPr>
            <a:r>
              <a:rPr lang="en-US" sz="1200" dirty="0">
                <a:solidFill>
                  <a:srgbClr val="0E101A"/>
                </a:solidFill>
                <a:effectLst/>
                <a:latin typeface="Helvetica Neue"/>
              </a:rPr>
              <a:t>In the given used cars data set, 71.8% of vehicles are manual transmission, and 28.3% of cars are Automatic transmission.</a:t>
            </a:r>
          </a:p>
          <a:p>
            <a:pPr>
              <a:spcBef>
                <a:spcPts val="0"/>
              </a:spcBef>
              <a:spcAft>
                <a:spcPts val="0"/>
              </a:spcAft>
              <a:buFont typeface="Arial" panose="020B0604020202020204" pitchFamily="34" charset="0"/>
              <a:buChar char="•"/>
            </a:pPr>
            <a:endParaRPr lang="en-US" sz="1200" dirty="0">
              <a:solidFill>
                <a:srgbClr val="0E101A"/>
              </a:solidFill>
              <a:effectLst/>
              <a:latin typeface="Helvetica Neue"/>
            </a:endParaRPr>
          </a:p>
        </p:txBody>
      </p:sp>
      <p:sp>
        <p:nvSpPr>
          <p:cNvPr id="15" name="TextBox 14">
            <a:extLst>
              <a:ext uri="{FF2B5EF4-FFF2-40B4-BE49-F238E27FC236}">
                <a16:creationId xmlns:a16="http://schemas.microsoft.com/office/drawing/2014/main" id="{B2B00725-442C-44BF-990F-A0335F1C7782}"/>
              </a:ext>
            </a:extLst>
          </p:cNvPr>
          <p:cNvSpPr txBox="1"/>
          <p:nvPr/>
        </p:nvSpPr>
        <p:spPr>
          <a:xfrm>
            <a:off x="6310313" y="941271"/>
            <a:ext cx="6791324" cy="369332"/>
          </a:xfrm>
          <a:prstGeom prst="rect">
            <a:avLst/>
          </a:prstGeom>
          <a:noFill/>
        </p:spPr>
        <p:txBody>
          <a:bodyPr wrap="square">
            <a:spAutoFit/>
          </a:bodyPr>
          <a:lstStyle/>
          <a:p>
            <a:pPr algn="ctr"/>
            <a:r>
              <a:rPr lang="en-US" b="1" dirty="0">
                <a:solidFill>
                  <a:schemeClr val="accent3">
                    <a:lumMod val="75000"/>
                  </a:schemeClr>
                </a:solidFill>
                <a:latin typeface="Century Schoolbook" panose="02040604050505020304" pitchFamily="18" charset="0"/>
              </a:rPr>
              <a:t>Owner Type</a:t>
            </a:r>
            <a:endParaRPr lang="en-CA" b="1" dirty="0">
              <a:solidFill>
                <a:schemeClr val="accent3">
                  <a:lumMod val="75000"/>
                </a:schemeClr>
              </a:solidFill>
              <a:latin typeface="Century Schoolbook" panose="02040604050505020304" pitchFamily="18" charset="0"/>
            </a:endParaRPr>
          </a:p>
        </p:txBody>
      </p:sp>
      <p:pic>
        <p:nvPicPr>
          <p:cNvPr id="16" name="Picture 2">
            <a:extLst>
              <a:ext uri="{FF2B5EF4-FFF2-40B4-BE49-F238E27FC236}">
                <a16:creationId xmlns:a16="http://schemas.microsoft.com/office/drawing/2014/main" id="{E2A0E954-0E80-4F25-9962-A4B16C20F0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6461" y="1310602"/>
            <a:ext cx="3783886" cy="255934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7BA5CACE-968C-41FB-B1D1-B1A2FA6A3CA2}"/>
              </a:ext>
            </a:extLst>
          </p:cNvPr>
          <p:cNvSpPr txBox="1"/>
          <p:nvPr/>
        </p:nvSpPr>
        <p:spPr>
          <a:xfrm>
            <a:off x="8369428" y="4146085"/>
            <a:ext cx="3540919" cy="1046440"/>
          </a:xfrm>
          <a:prstGeom prst="rect">
            <a:avLst/>
          </a:prstGeom>
          <a:noFill/>
        </p:spPr>
        <p:txBody>
          <a:bodyPr wrap="square">
            <a:spAutoFit/>
          </a:bodyPr>
          <a:lstStyle/>
          <a:p>
            <a:pPr>
              <a:spcBef>
                <a:spcPts val="0"/>
              </a:spcBef>
              <a:spcAft>
                <a:spcPts val="0"/>
              </a:spcAft>
            </a:pPr>
            <a:r>
              <a:rPr lang="en-US" sz="1400" dirty="0">
                <a:solidFill>
                  <a:srgbClr val="0E101A"/>
                </a:solidFill>
                <a:effectLst/>
                <a:latin typeface="Helvetica Neue"/>
              </a:rPr>
              <a:t>Observations:</a:t>
            </a:r>
          </a:p>
          <a:p>
            <a:pPr>
              <a:spcBef>
                <a:spcPts val="0"/>
              </a:spcBef>
              <a:spcAft>
                <a:spcPts val="0"/>
              </a:spcAft>
            </a:pPr>
            <a:endParaRPr lang="en-US" sz="1200" dirty="0">
              <a:solidFill>
                <a:srgbClr val="0E101A"/>
              </a:solidFill>
              <a:latin typeface="Helvetica Neue"/>
            </a:endParaRPr>
          </a:p>
          <a:p>
            <a:pPr marL="171450" indent="-171450">
              <a:spcBef>
                <a:spcPts val="0"/>
              </a:spcBef>
              <a:spcAft>
                <a:spcPts val="0"/>
              </a:spcAft>
              <a:buFont typeface="Arial" panose="020B0604020202020204" pitchFamily="34" charset="0"/>
              <a:buChar char="•"/>
            </a:pPr>
            <a:r>
              <a:rPr lang="en-US" sz="1200" dirty="0">
                <a:solidFill>
                  <a:srgbClr val="0E101A"/>
                </a:solidFill>
                <a:effectLst/>
                <a:latin typeface="Helvetica Neue"/>
              </a:rPr>
              <a:t>Among the four owner types, 82% of the cars for sale are from the first owner, followed by the second owner with ~ 16%.</a:t>
            </a:r>
          </a:p>
        </p:txBody>
      </p:sp>
    </p:spTree>
    <p:extLst>
      <p:ext uri="{BB962C8B-B14F-4D97-AF65-F5344CB8AC3E}">
        <p14:creationId xmlns:p14="http://schemas.microsoft.com/office/powerpoint/2010/main" val="2735828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2C1715-E590-4982-B3FC-D1D7B4D83330}"/>
              </a:ext>
            </a:extLst>
          </p:cNvPr>
          <p:cNvSpPr txBox="1"/>
          <p:nvPr/>
        </p:nvSpPr>
        <p:spPr>
          <a:xfrm>
            <a:off x="571500" y="386834"/>
            <a:ext cx="6096000" cy="461665"/>
          </a:xfrm>
          <a:prstGeom prst="rect">
            <a:avLst/>
          </a:prstGeom>
          <a:noFill/>
        </p:spPr>
        <p:txBody>
          <a:bodyPr wrap="square">
            <a:spAutoFit/>
          </a:bodyPr>
          <a:lstStyle/>
          <a:p>
            <a:r>
              <a:rPr lang="en-US" sz="2400" b="1" dirty="0">
                <a:solidFill>
                  <a:schemeClr val="accent3">
                    <a:lumMod val="75000"/>
                  </a:schemeClr>
                </a:solidFill>
                <a:latin typeface="Century Schoolbook" panose="02040604050505020304" pitchFamily="18" charset="0"/>
              </a:rPr>
              <a:t>Exploratory Data Analysis: </a:t>
            </a:r>
            <a:endParaRPr lang="en-CA" sz="2400" b="1" dirty="0">
              <a:solidFill>
                <a:schemeClr val="accent3">
                  <a:lumMod val="75000"/>
                </a:schemeClr>
              </a:solidFill>
              <a:latin typeface="Century Schoolbook" panose="02040604050505020304" pitchFamily="18" charset="0"/>
            </a:endParaRPr>
          </a:p>
        </p:txBody>
      </p:sp>
      <p:pic>
        <p:nvPicPr>
          <p:cNvPr id="6148" name="Picture 4">
            <a:extLst>
              <a:ext uri="{FF2B5EF4-FFF2-40B4-BE49-F238E27FC236}">
                <a16:creationId xmlns:a16="http://schemas.microsoft.com/office/drawing/2014/main" id="{CDE81C6A-A6E9-43D9-8DD4-9C53CF0E3A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62" y="2004219"/>
            <a:ext cx="11496675" cy="284956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266447A-0452-4187-87C0-04C04FEAF68D}"/>
              </a:ext>
            </a:extLst>
          </p:cNvPr>
          <p:cNvSpPr txBox="1"/>
          <p:nvPr/>
        </p:nvSpPr>
        <p:spPr>
          <a:xfrm>
            <a:off x="2914650" y="1129784"/>
            <a:ext cx="6096000" cy="369332"/>
          </a:xfrm>
          <a:prstGeom prst="rect">
            <a:avLst/>
          </a:prstGeom>
          <a:noFill/>
        </p:spPr>
        <p:txBody>
          <a:bodyPr wrap="square">
            <a:spAutoFit/>
          </a:bodyPr>
          <a:lstStyle/>
          <a:p>
            <a:pPr algn="ctr"/>
            <a:r>
              <a:rPr lang="en-US" b="1" dirty="0">
                <a:solidFill>
                  <a:schemeClr val="accent3">
                    <a:lumMod val="75000"/>
                  </a:schemeClr>
                </a:solidFill>
                <a:latin typeface="Century Schoolbook" panose="02040604050505020304" pitchFamily="18" charset="0"/>
              </a:rPr>
              <a:t>Brand</a:t>
            </a:r>
            <a:endParaRPr lang="en-CA" b="1" dirty="0">
              <a:solidFill>
                <a:schemeClr val="accent3">
                  <a:lumMod val="75000"/>
                </a:schemeClr>
              </a:solidFill>
              <a:latin typeface="Century Schoolbook" panose="02040604050505020304" pitchFamily="18" charset="0"/>
            </a:endParaRPr>
          </a:p>
        </p:txBody>
      </p:sp>
      <p:sp>
        <p:nvSpPr>
          <p:cNvPr id="11" name="TextBox 10">
            <a:extLst>
              <a:ext uri="{FF2B5EF4-FFF2-40B4-BE49-F238E27FC236}">
                <a16:creationId xmlns:a16="http://schemas.microsoft.com/office/drawing/2014/main" id="{0ABADE02-6E86-4FCE-A9D7-503E4A469005}"/>
              </a:ext>
            </a:extLst>
          </p:cNvPr>
          <p:cNvSpPr txBox="1"/>
          <p:nvPr/>
        </p:nvSpPr>
        <p:spPr>
          <a:xfrm>
            <a:off x="571500" y="5389662"/>
            <a:ext cx="8429625" cy="677108"/>
          </a:xfrm>
          <a:prstGeom prst="rect">
            <a:avLst/>
          </a:prstGeom>
          <a:noFill/>
        </p:spPr>
        <p:txBody>
          <a:bodyPr wrap="square">
            <a:spAutoFit/>
          </a:bodyPr>
          <a:lstStyle/>
          <a:p>
            <a:pPr>
              <a:spcBef>
                <a:spcPts val="0"/>
              </a:spcBef>
              <a:spcAft>
                <a:spcPts val="0"/>
              </a:spcAft>
            </a:pPr>
            <a:r>
              <a:rPr lang="en-US" sz="1400" dirty="0">
                <a:solidFill>
                  <a:srgbClr val="0E101A"/>
                </a:solidFill>
                <a:effectLst/>
                <a:latin typeface="Helvetica Neue"/>
              </a:rPr>
              <a:t>Observations:</a:t>
            </a:r>
          </a:p>
          <a:p>
            <a:pPr>
              <a:spcBef>
                <a:spcPts val="0"/>
              </a:spcBef>
              <a:spcAft>
                <a:spcPts val="0"/>
              </a:spcAft>
              <a:buFont typeface="Arial" panose="020B0604020202020204" pitchFamily="34" charset="0"/>
              <a:buChar char="•"/>
            </a:pPr>
            <a:endParaRPr lang="en-US" sz="1200" dirty="0">
              <a:solidFill>
                <a:srgbClr val="0E101A"/>
              </a:solidFill>
              <a:effectLst/>
              <a:latin typeface="Helvetica Neue"/>
            </a:endParaRPr>
          </a:p>
          <a:p>
            <a:pPr marL="171450" indent="-171450">
              <a:spcBef>
                <a:spcPts val="0"/>
              </a:spcBef>
              <a:spcAft>
                <a:spcPts val="0"/>
              </a:spcAft>
              <a:buFont typeface="Arial" panose="020B0604020202020204" pitchFamily="34" charset="0"/>
              <a:buChar char="•"/>
            </a:pPr>
            <a:r>
              <a:rPr lang="en-US" sz="1200" dirty="0">
                <a:solidFill>
                  <a:srgbClr val="0E101A"/>
                </a:solidFill>
                <a:latin typeface="Helvetica Neue"/>
              </a:rPr>
              <a:t> </a:t>
            </a:r>
            <a:r>
              <a:rPr lang="en-US" sz="1200" dirty="0">
                <a:solidFill>
                  <a:srgbClr val="0E101A"/>
                </a:solidFill>
                <a:effectLst/>
                <a:latin typeface="Helvetica Neue"/>
              </a:rPr>
              <a:t>Among 33 car brands,20% of used cars for sale are Maruti car brands, followed by Hyundai with 18.5%.</a:t>
            </a:r>
          </a:p>
        </p:txBody>
      </p:sp>
    </p:spTree>
    <p:extLst>
      <p:ext uri="{BB962C8B-B14F-4D97-AF65-F5344CB8AC3E}">
        <p14:creationId xmlns:p14="http://schemas.microsoft.com/office/powerpoint/2010/main" val="2457714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2C1715-E590-4982-B3FC-D1D7B4D83330}"/>
              </a:ext>
            </a:extLst>
          </p:cNvPr>
          <p:cNvSpPr txBox="1"/>
          <p:nvPr/>
        </p:nvSpPr>
        <p:spPr>
          <a:xfrm>
            <a:off x="571500" y="386834"/>
            <a:ext cx="6096000" cy="461665"/>
          </a:xfrm>
          <a:prstGeom prst="rect">
            <a:avLst/>
          </a:prstGeom>
          <a:noFill/>
        </p:spPr>
        <p:txBody>
          <a:bodyPr wrap="square">
            <a:spAutoFit/>
          </a:bodyPr>
          <a:lstStyle/>
          <a:p>
            <a:r>
              <a:rPr lang="en-US" sz="2400" b="1" dirty="0">
                <a:solidFill>
                  <a:schemeClr val="accent3">
                    <a:lumMod val="75000"/>
                  </a:schemeClr>
                </a:solidFill>
                <a:latin typeface="Century Schoolbook" panose="02040604050505020304" pitchFamily="18" charset="0"/>
              </a:rPr>
              <a:t>Exploratory Data Analysis: </a:t>
            </a:r>
            <a:endParaRPr lang="en-CA" sz="2400" b="1" dirty="0">
              <a:solidFill>
                <a:schemeClr val="accent3">
                  <a:lumMod val="75000"/>
                </a:schemeClr>
              </a:solidFill>
              <a:latin typeface="Century Schoolbook" panose="02040604050505020304" pitchFamily="18" charset="0"/>
            </a:endParaRPr>
          </a:p>
        </p:txBody>
      </p:sp>
      <p:sp>
        <p:nvSpPr>
          <p:cNvPr id="6" name="TextBox 5">
            <a:extLst>
              <a:ext uri="{FF2B5EF4-FFF2-40B4-BE49-F238E27FC236}">
                <a16:creationId xmlns:a16="http://schemas.microsoft.com/office/drawing/2014/main" id="{4778A728-CE59-4ACE-8A24-052E92C34126}"/>
              </a:ext>
            </a:extLst>
          </p:cNvPr>
          <p:cNvSpPr txBox="1"/>
          <p:nvPr/>
        </p:nvSpPr>
        <p:spPr>
          <a:xfrm>
            <a:off x="4343400" y="844808"/>
            <a:ext cx="6096000" cy="369332"/>
          </a:xfrm>
          <a:prstGeom prst="rect">
            <a:avLst/>
          </a:prstGeom>
          <a:noFill/>
        </p:spPr>
        <p:txBody>
          <a:bodyPr wrap="square">
            <a:spAutoFit/>
          </a:bodyPr>
          <a:lstStyle/>
          <a:p>
            <a:r>
              <a:rPr lang="en-US" b="1" dirty="0">
                <a:solidFill>
                  <a:schemeClr val="accent3">
                    <a:lumMod val="75000"/>
                  </a:schemeClr>
                </a:solidFill>
                <a:latin typeface="Century Schoolbook" panose="02040604050505020304" pitchFamily="18" charset="0"/>
              </a:rPr>
              <a:t>Correlation Matrix</a:t>
            </a:r>
            <a:endParaRPr lang="en-CA" b="1" dirty="0">
              <a:solidFill>
                <a:schemeClr val="accent3">
                  <a:lumMod val="75000"/>
                </a:schemeClr>
              </a:solidFill>
              <a:latin typeface="Century Schoolbook" panose="02040604050505020304" pitchFamily="18" charset="0"/>
            </a:endParaRPr>
          </a:p>
        </p:txBody>
      </p:sp>
      <p:pic>
        <p:nvPicPr>
          <p:cNvPr id="7170" name="Picture 2">
            <a:extLst>
              <a:ext uri="{FF2B5EF4-FFF2-40B4-BE49-F238E27FC236}">
                <a16:creationId xmlns:a16="http://schemas.microsoft.com/office/drawing/2014/main" id="{68EF53D5-C1F0-4D3F-BCBB-DF6CA10CD1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450" y="1306473"/>
            <a:ext cx="5060950" cy="489585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FF8AE3EC-373F-491C-9CE6-6C7F78AB2F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3125" y="1306473"/>
            <a:ext cx="5200650" cy="309089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AD378C9-B0A7-4ADD-B0CD-4C67BE9A350B}"/>
              </a:ext>
            </a:extLst>
          </p:cNvPr>
          <p:cNvSpPr txBox="1"/>
          <p:nvPr/>
        </p:nvSpPr>
        <p:spPr>
          <a:xfrm>
            <a:off x="5743574" y="4397365"/>
            <a:ext cx="6296025" cy="1815882"/>
          </a:xfrm>
          <a:prstGeom prst="rect">
            <a:avLst/>
          </a:prstGeom>
          <a:noFill/>
        </p:spPr>
        <p:txBody>
          <a:bodyPr wrap="square">
            <a:spAutoFit/>
          </a:bodyPr>
          <a:lstStyle/>
          <a:p>
            <a:pPr algn="l"/>
            <a:r>
              <a:rPr lang="en-US" sz="1400" i="0" dirty="0">
                <a:solidFill>
                  <a:srgbClr val="000000"/>
                </a:solidFill>
                <a:effectLst/>
                <a:latin typeface="Helvetica Neue"/>
              </a:rPr>
              <a:t>Observations:</a:t>
            </a:r>
          </a:p>
          <a:p>
            <a:pPr algn="l"/>
            <a:endParaRPr lang="en-US" sz="1400" i="0" dirty="0">
              <a:solidFill>
                <a:srgbClr val="000000"/>
              </a:solidFill>
              <a:effectLst/>
              <a:latin typeface="Helvetica Neue"/>
            </a:endParaRPr>
          </a:p>
          <a:p>
            <a:pPr marL="171450" indent="-171450" algn="l">
              <a:buFont typeface="Arial" panose="020B0604020202020204" pitchFamily="34" charset="0"/>
              <a:buChar char="•"/>
            </a:pPr>
            <a:r>
              <a:rPr lang="en-US" sz="1200" b="0" i="0" dirty="0">
                <a:solidFill>
                  <a:srgbClr val="000000"/>
                </a:solidFill>
                <a:effectLst/>
                <a:latin typeface="Helvetica Neue"/>
              </a:rPr>
              <a:t>Used car Price is negatively correlated with Mileage.</a:t>
            </a:r>
          </a:p>
          <a:p>
            <a:pPr marL="171450" indent="-171450" algn="l">
              <a:buFont typeface="Arial" panose="020B0604020202020204" pitchFamily="34" charset="0"/>
              <a:buChar char="•"/>
            </a:pPr>
            <a:endParaRPr lang="en-US" sz="1200" b="0" i="0" dirty="0">
              <a:solidFill>
                <a:srgbClr val="000000"/>
              </a:solidFill>
              <a:effectLst/>
              <a:latin typeface="Helvetica Neue"/>
            </a:endParaRPr>
          </a:p>
          <a:p>
            <a:pPr marL="171450" indent="-171450" algn="l">
              <a:buFont typeface="Arial" panose="020B0604020202020204" pitchFamily="34" charset="0"/>
              <a:buChar char="•"/>
            </a:pPr>
            <a:r>
              <a:rPr lang="en-US" sz="1200" b="0" i="0" dirty="0">
                <a:solidFill>
                  <a:srgbClr val="000000"/>
                </a:solidFill>
                <a:effectLst/>
                <a:latin typeface="Helvetica Neue"/>
              </a:rPr>
              <a:t>Used car price is highly correlated with New_Price followed by Power and Engine, which means the higher the power, and the engine higher the used car price.</a:t>
            </a:r>
          </a:p>
          <a:p>
            <a:pPr marL="171450" indent="-171450" algn="l">
              <a:buFont typeface="Arial" panose="020B0604020202020204" pitchFamily="34" charset="0"/>
              <a:buChar char="•"/>
            </a:pPr>
            <a:endParaRPr lang="en-US" sz="1200" b="0" i="0" dirty="0">
              <a:solidFill>
                <a:srgbClr val="000000"/>
              </a:solidFill>
              <a:effectLst/>
              <a:latin typeface="Helvetica Neue"/>
            </a:endParaRPr>
          </a:p>
          <a:p>
            <a:pPr marL="171450" indent="-171450" algn="l">
              <a:buFont typeface="Arial" panose="020B0604020202020204" pitchFamily="34" charset="0"/>
              <a:buChar char="•"/>
            </a:pPr>
            <a:r>
              <a:rPr lang="en-US" sz="1200" b="0" i="0" dirty="0">
                <a:solidFill>
                  <a:srgbClr val="000000"/>
                </a:solidFill>
                <a:effectLst/>
                <a:latin typeface="Helvetica Neue"/>
              </a:rPr>
              <a:t>Price is somewhat correlated with vehicle model year, and it has significantly less correlation with Kilometers_Driven and Seats.</a:t>
            </a:r>
          </a:p>
        </p:txBody>
      </p:sp>
    </p:spTree>
    <p:extLst>
      <p:ext uri="{BB962C8B-B14F-4D97-AF65-F5344CB8AC3E}">
        <p14:creationId xmlns:p14="http://schemas.microsoft.com/office/powerpoint/2010/main" val="214623759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1184</TotalTime>
  <Words>1994</Words>
  <Application>Microsoft Office PowerPoint</Application>
  <PresentationFormat>Widescreen</PresentationFormat>
  <Paragraphs>256</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Century Schoolbook</vt:lpstr>
      <vt:lpstr>Courier New</vt:lpstr>
      <vt:lpstr>Helvetica Neue</vt:lpstr>
      <vt:lpstr>inherit</vt:lpstr>
      <vt:lpstr>Retrospect</vt:lpstr>
      <vt:lpstr>Supervised Learning - Foundations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Supervised Learning - Foundations</dc:title>
  <dc:creator>Naveen Pusuluri</dc:creator>
  <cp:lastModifiedBy>Naveen Pusuluri</cp:lastModifiedBy>
  <cp:revision>35</cp:revision>
  <dcterms:created xsi:type="dcterms:W3CDTF">2021-02-24T04:11:32Z</dcterms:created>
  <dcterms:modified xsi:type="dcterms:W3CDTF">2021-02-25T19:58:23Z</dcterms:modified>
</cp:coreProperties>
</file>