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87" r:id="rId4"/>
    <p:sldId id="276" r:id="rId5"/>
    <p:sldId id="301" r:id="rId6"/>
    <p:sldId id="300" r:id="rId7"/>
    <p:sldId id="298" r:id="rId8"/>
    <p:sldId id="297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293" r:id="rId18"/>
    <p:sldId id="320" r:id="rId19"/>
    <p:sldId id="305" r:id="rId20"/>
    <p:sldId id="306" r:id="rId21"/>
    <p:sldId id="321" r:id="rId22"/>
    <p:sldId id="322" r:id="rId23"/>
    <p:sldId id="323" r:id="rId24"/>
    <p:sldId id="324" r:id="rId25"/>
    <p:sldId id="325" r:id="rId26"/>
    <p:sldId id="338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03" r:id="rId38"/>
    <p:sldId id="33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6E9BFB-B4BB-4793-BF71-C232457CB1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86989-6B14-4082-8229-A2F04F08F8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EB652-D0B9-49DD-9102-04E53334D2FC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76CBF-4E98-47C1-9620-6E9D1487CA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F79F-5787-4143-B6D8-4C6803AE83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BC17-A198-4BC9-8283-369B45889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92329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4F701-DF90-45B3-9694-B2B482B104B7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D05F9-E119-47E8-BF88-2DDF692CE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53671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5C82-E2C7-44C9-87E1-6877A98EA94A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9CA0-8E66-4D16-8BAC-F429B3BA9A6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4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5C82-E2C7-44C9-87E1-6877A98EA94A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9CA0-8E66-4D16-8BAC-F429B3BA9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01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5C82-E2C7-44C9-87E1-6877A98EA94A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9CA0-8E66-4D16-8BAC-F429B3BA9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77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5C82-E2C7-44C9-87E1-6877A98EA94A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9CA0-8E66-4D16-8BAC-F429B3BA9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22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5C82-E2C7-44C9-87E1-6877A98EA94A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9CA0-8E66-4D16-8BAC-F429B3BA9A6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5C82-E2C7-44C9-87E1-6877A98EA94A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9CA0-8E66-4D16-8BAC-F429B3BA9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81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5C82-E2C7-44C9-87E1-6877A98EA94A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9CA0-8E66-4D16-8BAC-F429B3BA9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5C82-E2C7-44C9-87E1-6877A98EA94A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9CA0-8E66-4D16-8BAC-F429B3BA9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56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5C82-E2C7-44C9-87E1-6877A98EA94A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9CA0-8E66-4D16-8BAC-F429B3BA9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59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BF5C82-E2C7-44C9-87E1-6877A98EA94A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D39CA0-8E66-4D16-8BAC-F429B3BA9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45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5C82-E2C7-44C9-87E1-6877A98EA94A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9CA0-8E66-4D16-8BAC-F429B3BA9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0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BF5C82-E2C7-44C9-87E1-6877A98EA94A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D39CA0-8E66-4D16-8BAC-F429B3BA9A6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0ECB-4B1F-4C20-806F-FE77433F5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Supervised Learning - </a:t>
            </a:r>
            <a:r>
              <a:rPr lang="en-CA" sz="44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Classification</a:t>
            </a:r>
            <a:br>
              <a:rPr lang="en-CA" sz="4400" b="1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endParaRPr lang="en-CA" sz="4400" dirty="0">
              <a:latin typeface="Century Schoolbook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BDE10-2278-4BF3-A941-F10B56824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4400" b="1" spc="-50" dirty="0">
                <a:solidFill>
                  <a:srgbClr val="000000"/>
                </a:solidFill>
                <a:latin typeface="Century Schoolbook" panose="02040604050505020304" pitchFamily="18" charset="0"/>
                <a:ea typeface="+mj-ea"/>
                <a:cs typeface="+mj-cs"/>
              </a:rPr>
              <a:t>Personal loan campaign modelling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6B62D-38FD-4126-BFBE-78FECF4F33D4}"/>
              </a:ext>
            </a:extLst>
          </p:cNvPr>
          <p:cNvSpPr txBox="1"/>
          <p:nvPr/>
        </p:nvSpPr>
        <p:spPr>
          <a:xfrm>
            <a:off x="10048875" y="55986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Submitted by: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Naveen Pusuluri</a:t>
            </a:r>
            <a:endParaRPr lang="en-CA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7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196BB-2DD9-4E59-9904-B0C988BB199B}"/>
              </a:ext>
            </a:extLst>
          </p:cNvPr>
          <p:cNvSpPr txBox="1"/>
          <p:nvPr/>
        </p:nvSpPr>
        <p:spPr>
          <a:xfrm>
            <a:off x="3619500" y="882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Bivariate and Multivariate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81110-38AC-4509-917A-3AEC2FCB14EC}"/>
              </a:ext>
            </a:extLst>
          </p:cNvPr>
          <p:cNvSpPr txBox="1"/>
          <p:nvPr/>
        </p:nvSpPr>
        <p:spPr>
          <a:xfrm>
            <a:off x="1709739" y="1386760"/>
            <a:ext cx="4195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Age VS Education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7B5C0-CC05-40AA-A811-8697A9C30ADB}"/>
              </a:ext>
            </a:extLst>
          </p:cNvPr>
          <p:cNvSpPr txBox="1"/>
          <p:nvPr/>
        </p:nvSpPr>
        <p:spPr>
          <a:xfrm>
            <a:off x="350042" y="4685463"/>
            <a:ext cx="595312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majority of customers in the age group, 36-67, are Undergraduates, followed by Advanced/Professional and Graduates.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majority of customers in the age group, 23-35, are Undergraduates, followed by Graduates and Advanced/Professional.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8460E-3B91-41CE-A68F-76DCDBBAAC6E}"/>
              </a:ext>
            </a:extLst>
          </p:cNvPr>
          <p:cNvSpPr txBox="1"/>
          <p:nvPr/>
        </p:nvSpPr>
        <p:spPr>
          <a:xfrm>
            <a:off x="7972425" y="1389161"/>
            <a:ext cx="394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Income VS CCAvg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C1B8D-7ADE-4AF0-B1AA-62451220CD7D}"/>
              </a:ext>
            </a:extLst>
          </p:cNvPr>
          <p:cNvSpPr txBox="1"/>
          <p:nvPr/>
        </p:nvSpPr>
        <p:spPr>
          <a:xfrm>
            <a:off x="6667500" y="4722423"/>
            <a:ext cx="481965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High-income category customers spend more on credit cards per month, followed by Middle-class, low-income, and below-poverty-income customers.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C305840-467C-463A-A31B-33A0B487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56092"/>
            <a:ext cx="4767263" cy="292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707ED3F-C048-4FCC-B3AA-26AA7C55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1756093"/>
            <a:ext cx="4476750" cy="279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196BB-2DD9-4E59-9904-B0C988BB199B}"/>
              </a:ext>
            </a:extLst>
          </p:cNvPr>
          <p:cNvSpPr txBox="1"/>
          <p:nvPr/>
        </p:nvSpPr>
        <p:spPr>
          <a:xfrm>
            <a:off x="3619500" y="882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Bivariate and Multivariate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81110-38AC-4509-917A-3AEC2FCB14EC}"/>
              </a:ext>
            </a:extLst>
          </p:cNvPr>
          <p:cNvSpPr txBox="1"/>
          <p:nvPr/>
        </p:nvSpPr>
        <p:spPr>
          <a:xfrm>
            <a:off x="1709739" y="1386760"/>
            <a:ext cx="4195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Income VS Mortgage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7B5C0-CC05-40AA-A811-8697A9C30ADB}"/>
              </a:ext>
            </a:extLst>
          </p:cNvPr>
          <p:cNvSpPr txBox="1"/>
          <p:nvPr/>
        </p:nvSpPr>
        <p:spPr>
          <a:xfrm>
            <a:off x="350042" y="4685463"/>
            <a:ext cx="595312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majority of the customers with mortgages belong to the high-income category, followed by Middle-class, low-income, and below-poverty-income customers.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8460E-3B91-41CE-A68F-76DCDBBAAC6E}"/>
              </a:ext>
            </a:extLst>
          </p:cNvPr>
          <p:cNvSpPr txBox="1"/>
          <p:nvPr/>
        </p:nvSpPr>
        <p:spPr>
          <a:xfrm>
            <a:off x="7115175" y="1386760"/>
            <a:ext cx="394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Income VS Securities Account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C1B8D-7ADE-4AF0-B1AA-62451220CD7D}"/>
              </a:ext>
            </a:extLst>
          </p:cNvPr>
          <p:cNvSpPr txBox="1"/>
          <p:nvPr/>
        </p:nvSpPr>
        <p:spPr>
          <a:xfrm>
            <a:off x="6667500" y="4722423"/>
            <a:ext cx="481965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majority of customers do not have a Securities account with the bank. However, most customers who ever have a securities account with a bank belong to the middle-class income category.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AFA4A4A-0C90-484D-BA10-069F29C96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6" y="1878749"/>
            <a:ext cx="4195761" cy="284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7C46F7E-8D45-4D27-B535-4CCFD483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749897"/>
            <a:ext cx="4462462" cy="297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06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196BB-2DD9-4E59-9904-B0C988BB199B}"/>
              </a:ext>
            </a:extLst>
          </p:cNvPr>
          <p:cNvSpPr txBox="1"/>
          <p:nvPr/>
        </p:nvSpPr>
        <p:spPr>
          <a:xfrm>
            <a:off x="3619500" y="882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Bivariate and Multivariate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81110-38AC-4509-917A-3AEC2FCB14EC}"/>
              </a:ext>
            </a:extLst>
          </p:cNvPr>
          <p:cNvSpPr txBox="1"/>
          <p:nvPr/>
        </p:nvSpPr>
        <p:spPr>
          <a:xfrm>
            <a:off x="1709739" y="1386760"/>
            <a:ext cx="4195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Income VS CD_Account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7B5C0-CC05-40AA-A811-8697A9C30ADB}"/>
              </a:ext>
            </a:extLst>
          </p:cNvPr>
          <p:cNvSpPr txBox="1"/>
          <p:nvPr/>
        </p:nvSpPr>
        <p:spPr>
          <a:xfrm>
            <a:off x="350042" y="4685463"/>
            <a:ext cx="595312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majority of customers do not have a CD_Account with the bank. However, most customers who ever have a CD_Account within the bank belong to the High-income category, followed by Middle class and low-income customers.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None of the below poverty income customers have a CD_Account in the bank.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8460E-3B91-41CE-A68F-76DCDBBAAC6E}"/>
              </a:ext>
            </a:extLst>
          </p:cNvPr>
          <p:cNvSpPr txBox="1"/>
          <p:nvPr/>
        </p:nvSpPr>
        <p:spPr>
          <a:xfrm>
            <a:off x="7743825" y="1380565"/>
            <a:ext cx="394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Income VS Online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C1B8D-7ADE-4AF0-B1AA-62451220CD7D}"/>
              </a:ext>
            </a:extLst>
          </p:cNvPr>
          <p:cNvSpPr txBox="1"/>
          <p:nvPr/>
        </p:nvSpPr>
        <p:spPr>
          <a:xfrm>
            <a:off x="6667500" y="4722423"/>
            <a:ext cx="481965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majority of customers using online banking services. Most customers who use online banking services belong to the Middle-income category, followed by Low-income, High-income and below poverty customers.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793473C-7C9F-40D0-9432-7B4398021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88813"/>
            <a:ext cx="4605338" cy="27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DE4BE6C-ED86-4E41-B2EC-B631D450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888813"/>
            <a:ext cx="4605338" cy="26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77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196BB-2DD9-4E59-9904-B0C988BB199B}"/>
              </a:ext>
            </a:extLst>
          </p:cNvPr>
          <p:cNvSpPr txBox="1"/>
          <p:nvPr/>
        </p:nvSpPr>
        <p:spPr>
          <a:xfrm>
            <a:off x="3619500" y="882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Bivariate and Multivariate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81110-38AC-4509-917A-3AEC2FCB14EC}"/>
              </a:ext>
            </a:extLst>
          </p:cNvPr>
          <p:cNvSpPr txBox="1"/>
          <p:nvPr/>
        </p:nvSpPr>
        <p:spPr>
          <a:xfrm>
            <a:off x="1709739" y="1386760"/>
            <a:ext cx="4195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Income VS CreditCard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7B5C0-CC05-40AA-A811-8697A9C30ADB}"/>
              </a:ext>
            </a:extLst>
          </p:cNvPr>
          <p:cNvSpPr txBox="1"/>
          <p:nvPr/>
        </p:nvSpPr>
        <p:spPr>
          <a:xfrm>
            <a:off x="378617" y="4694151"/>
            <a:ext cx="552688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Among all income categories, Most customers who use bank-issued credit cards belong to middle-class income customers, followed by Low-income, High-income and below-poverty customers.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8460E-3B91-41CE-A68F-76DCDBBAAC6E}"/>
              </a:ext>
            </a:extLst>
          </p:cNvPr>
          <p:cNvSpPr txBox="1"/>
          <p:nvPr/>
        </p:nvSpPr>
        <p:spPr>
          <a:xfrm>
            <a:off x="7229475" y="1352152"/>
            <a:ext cx="394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Age VS Experience VS Income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C1B8D-7ADE-4AF0-B1AA-62451220CD7D}"/>
              </a:ext>
            </a:extLst>
          </p:cNvPr>
          <p:cNvSpPr txBox="1"/>
          <p:nvPr/>
        </p:nvSpPr>
        <p:spPr>
          <a:xfrm>
            <a:off x="6667500" y="4694151"/>
            <a:ext cx="481965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As customer age increases, working experience is also increasing, indicating the customer's age has a very high correlation with customers working experience.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D645BAE-1BAE-4B7A-81D4-B958A528C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90157"/>
            <a:ext cx="5029200" cy="256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CC30720A-2D7D-4FD5-BEDF-CE4820EA4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1756092"/>
            <a:ext cx="4964848" cy="26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79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196BB-2DD9-4E59-9904-B0C988BB199B}"/>
              </a:ext>
            </a:extLst>
          </p:cNvPr>
          <p:cNvSpPr txBox="1"/>
          <p:nvPr/>
        </p:nvSpPr>
        <p:spPr>
          <a:xfrm>
            <a:off x="3619500" y="882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Bivariate and Multivariate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81110-38AC-4509-917A-3AEC2FCB14EC}"/>
              </a:ext>
            </a:extLst>
          </p:cNvPr>
          <p:cNvSpPr txBox="1"/>
          <p:nvPr/>
        </p:nvSpPr>
        <p:spPr>
          <a:xfrm>
            <a:off x="1019175" y="1352152"/>
            <a:ext cx="4691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Income Category VS Personal Loan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7B5C0-CC05-40AA-A811-8697A9C30ADB}"/>
              </a:ext>
            </a:extLst>
          </p:cNvPr>
          <p:cNvSpPr txBox="1"/>
          <p:nvPr/>
        </p:nvSpPr>
        <p:spPr>
          <a:xfrm>
            <a:off x="704850" y="4662050"/>
            <a:ext cx="552688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Among all the Income categories, customers with High-income and Low-income have a 25% likelihood of accepting the bank's default personal loan.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It seems Low-income and Below-poverty income category customers are not interested in accepting banks' default personal loans.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8460E-3B91-41CE-A68F-76DCDBBAAC6E}"/>
              </a:ext>
            </a:extLst>
          </p:cNvPr>
          <p:cNvSpPr txBox="1"/>
          <p:nvPr/>
        </p:nvSpPr>
        <p:spPr>
          <a:xfrm>
            <a:off x="7410450" y="1352152"/>
            <a:ext cx="394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Family VS Personal Loan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C1B8D-7ADE-4AF0-B1AA-62451220CD7D}"/>
              </a:ext>
            </a:extLst>
          </p:cNvPr>
          <p:cNvSpPr txBox="1"/>
          <p:nvPr/>
        </p:nvSpPr>
        <p:spPr>
          <a:xfrm>
            <a:off x="6667500" y="4694151"/>
            <a:ext cx="481965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Among all the customer family sizes, customers with a family size of three and four have more likelihood of accepting the bank's default personal loan than the other two family sizes.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D93537E-F044-441A-AD8E-D78FB956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02018"/>
            <a:ext cx="4572000" cy="230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A396B126-994E-4FBF-B9BF-E2873843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00" y="2002018"/>
            <a:ext cx="4872250" cy="21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81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196BB-2DD9-4E59-9904-B0C988BB199B}"/>
              </a:ext>
            </a:extLst>
          </p:cNvPr>
          <p:cNvSpPr txBox="1"/>
          <p:nvPr/>
        </p:nvSpPr>
        <p:spPr>
          <a:xfrm>
            <a:off x="3619500" y="882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Bivariate and Multivariate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81110-38AC-4509-917A-3AEC2FCB14EC}"/>
              </a:ext>
            </a:extLst>
          </p:cNvPr>
          <p:cNvSpPr txBox="1"/>
          <p:nvPr/>
        </p:nvSpPr>
        <p:spPr>
          <a:xfrm>
            <a:off x="1019175" y="1352152"/>
            <a:ext cx="4691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Age Category VS Personal Loan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7B5C0-CC05-40AA-A811-8697A9C30ADB}"/>
              </a:ext>
            </a:extLst>
          </p:cNvPr>
          <p:cNvSpPr txBox="1"/>
          <p:nvPr/>
        </p:nvSpPr>
        <p:spPr>
          <a:xfrm>
            <a:off x="704850" y="4662050"/>
            <a:ext cx="552688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Customers with all aged groups have around a 10% likelihood of accepting the bank's default personal loan.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8460E-3B91-41CE-A68F-76DCDBBAAC6E}"/>
              </a:ext>
            </a:extLst>
          </p:cNvPr>
          <p:cNvSpPr txBox="1"/>
          <p:nvPr/>
        </p:nvSpPr>
        <p:spPr>
          <a:xfrm>
            <a:off x="6924675" y="1357560"/>
            <a:ext cx="394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CD_Account VS Personal Loan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C1B8D-7ADE-4AF0-B1AA-62451220CD7D}"/>
              </a:ext>
            </a:extLst>
          </p:cNvPr>
          <p:cNvSpPr txBox="1"/>
          <p:nvPr/>
        </p:nvSpPr>
        <p:spPr>
          <a:xfrm>
            <a:off x="6667500" y="4692828"/>
            <a:ext cx="481965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Customers with CD_Account in the bank have around 47% likelihood of accepting bank's default personal loan, which is higher than non CD_Account holders.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1A76DAB-9244-4823-81E9-38115018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002018"/>
            <a:ext cx="5153025" cy="248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1F966876-A094-4D08-82E4-3E4BDBC63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2002018"/>
            <a:ext cx="5000625" cy="22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3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196BB-2DD9-4E59-9904-B0C988BB199B}"/>
              </a:ext>
            </a:extLst>
          </p:cNvPr>
          <p:cNvSpPr txBox="1"/>
          <p:nvPr/>
        </p:nvSpPr>
        <p:spPr>
          <a:xfrm>
            <a:off x="3619500" y="882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Bivariate and Multivariate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81110-38AC-4509-917A-3AEC2FCB14EC}"/>
              </a:ext>
            </a:extLst>
          </p:cNvPr>
          <p:cNvSpPr txBox="1"/>
          <p:nvPr/>
        </p:nvSpPr>
        <p:spPr>
          <a:xfrm>
            <a:off x="928091" y="1357560"/>
            <a:ext cx="4905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Securities_Account  VS Personal Loan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7B5C0-CC05-40AA-A811-8697A9C30ADB}"/>
              </a:ext>
            </a:extLst>
          </p:cNvPr>
          <p:cNvSpPr txBox="1"/>
          <p:nvPr/>
        </p:nvSpPr>
        <p:spPr>
          <a:xfrm>
            <a:off x="704850" y="4662050"/>
            <a:ext cx="552688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Customers with Securities_Account in the bank have around 13% likelihood of accepting the bank's default personal loan, which is higher than non Securities_Account holders.</a:t>
            </a:r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8460E-3B91-41CE-A68F-76DCDBBAAC6E}"/>
              </a:ext>
            </a:extLst>
          </p:cNvPr>
          <p:cNvSpPr txBox="1"/>
          <p:nvPr/>
        </p:nvSpPr>
        <p:spPr>
          <a:xfrm>
            <a:off x="6924675" y="1357560"/>
            <a:ext cx="394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Credit Card VS Personal Loan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C1B8D-7ADE-4AF0-B1AA-62451220CD7D}"/>
              </a:ext>
            </a:extLst>
          </p:cNvPr>
          <p:cNvSpPr txBox="1"/>
          <p:nvPr/>
        </p:nvSpPr>
        <p:spPr>
          <a:xfrm>
            <a:off x="6667500" y="4692828"/>
            <a:ext cx="481965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Customers using bank-issued credit cards and other credit card holders have an equal likelihood of accepting the bank's default personal loan.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8654781-D3A1-4315-AD62-90CF1726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91" y="1888777"/>
            <a:ext cx="5080398" cy="26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8E1F8AF-3F01-433A-A0BA-4EA30446E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997354"/>
            <a:ext cx="5080397" cy="240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5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Logistic Regression Model 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196BB-2DD9-4E59-9904-B0C988BB199B}"/>
              </a:ext>
            </a:extLst>
          </p:cNvPr>
          <p:cNvSpPr txBox="1"/>
          <p:nvPr/>
        </p:nvSpPr>
        <p:spPr>
          <a:xfrm>
            <a:off x="228600" y="112976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Helvetica Neue"/>
              </a:rPr>
              <a:t>Target Dependent Variable :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Personal_Loan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D2997-DD67-4D3A-8717-C3FA0DD282A3}"/>
              </a:ext>
            </a:extLst>
          </p:cNvPr>
          <p:cNvSpPr txBox="1"/>
          <p:nvPr/>
        </p:nvSpPr>
        <p:spPr>
          <a:xfrm>
            <a:off x="228600" y="1550548"/>
            <a:ext cx="11753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Helvetica Neue"/>
              </a:rPr>
              <a:t>Independent Variables: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Age, Experience, Income, Family, CCAvg, Education, Mortgage, Securities_Account, CD_Account, Online and CreditCard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4BDD7-8F93-4FFE-8973-89F5798DF4EA}"/>
              </a:ext>
            </a:extLst>
          </p:cNvPr>
          <p:cNvSpPr txBox="1"/>
          <p:nvPr/>
        </p:nvSpPr>
        <p:spPr>
          <a:xfrm>
            <a:off x="490313" y="2222170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Performance on Training data</a:t>
            </a:r>
            <a:endParaRPr lang="en-CA" b="1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D48D981-10E7-4AF4-B72D-76AD382F3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3" y="2766292"/>
            <a:ext cx="3534224" cy="263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40D1CE-8872-4C50-B392-2F2135955A8C}"/>
              </a:ext>
            </a:extLst>
          </p:cNvPr>
          <p:cNvSpPr txBox="1"/>
          <p:nvPr/>
        </p:nvSpPr>
        <p:spPr>
          <a:xfrm>
            <a:off x="6644139" y="2212294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Performance on Test data</a:t>
            </a:r>
            <a:endParaRPr lang="en-CA" b="1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D12CAD8F-4B90-40D8-88B9-6267DC63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39" y="2686722"/>
            <a:ext cx="3757162" cy="26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A2E804D7-7AC8-4CAA-971D-F6EFF3800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084" y="5470565"/>
            <a:ext cx="675230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solidFill>
                  <a:srgbClr val="000000"/>
                </a:solidFill>
                <a:latin typeface="Helvetica Neue"/>
              </a:rPr>
              <a:t>Accuracy on train data: 0.9577142857142857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solidFill>
                  <a:srgbClr val="000000"/>
                </a:solidFill>
                <a:latin typeface="Helvetica Neue"/>
              </a:rPr>
              <a:t>Accuracy on test data: 0.95 </a:t>
            </a:r>
          </a:p>
        </p:txBody>
      </p:sp>
    </p:spTree>
    <p:extLst>
      <p:ext uri="{BB962C8B-B14F-4D97-AF65-F5344CB8AC3E}">
        <p14:creationId xmlns:p14="http://schemas.microsoft.com/office/powerpoint/2010/main" val="238388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Logistic Regression Model 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4BDD7-8F93-4FFE-8973-89F5798DF4EA}"/>
              </a:ext>
            </a:extLst>
          </p:cNvPr>
          <p:cNvSpPr txBox="1"/>
          <p:nvPr/>
        </p:nvSpPr>
        <p:spPr>
          <a:xfrm>
            <a:off x="596049" y="1234181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AUC Curve:</a:t>
            </a:r>
            <a:endParaRPr lang="en-CA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0D1CE-8872-4C50-B392-2F2135955A8C}"/>
              </a:ext>
            </a:extLst>
          </p:cNvPr>
          <p:cNvSpPr txBox="1"/>
          <p:nvPr/>
        </p:nvSpPr>
        <p:spPr>
          <a:xfrm>
            <a:off x="5177288" y="1234181"/>
            <a:ext cx="4900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Performance with Optimal threshold</a:t>
            </a:r>
            <a:endParaRPr lang="en-CA" b="1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E804D7-7AC8-4CAA-971D-F6EFF3800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1" y="2442261"/>
            <a:ext cx="2438399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Helvetica Neue"/>
              </a:rPr>
              <a:t>Accuracy with optimal threshold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solidFill>
                <a:srgbClr val="000000"/>
              </a:solidFill>
              <a:latin typeface="Helvetica Neue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solidFill>
                  <a:srgbClr val="000000"/>
                </a:solidFill>
                <a:latin typeface="Helvetica Neue"/>
              </a:rPr>
              <a:t>Accuracy on train data: 0.902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solidFill>
                  <a:srgbClr val="000000"/>
                </a:solidFill>
                <a:latin typeface="Helvetica Neue"/>
              </a:rPr>
              <a:t>Accuracy on test data: 0.906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67870EA-790E-4FDD-94A2-17A1D6C2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9716"/>
            <a:ext cx="4286250" cy="30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7A92F3D1-ED68-483F-9051-67DA4253B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1" y="1890488"/>
            <a:ext cx="4133850" cy="307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13D2DD-B734-4E49-96D2-064FDE772E1B}"/>
              </a:ext>
            </a:extLst>
          </p:cNvPr>
          <p:cNvSpPr txBox="1"/>
          <p:nvPr/>
        </p:nvSpPr>
        <p:spPr>
          <a:xfrm>
            <a:off x="914400" y="5107423"/>
            <a:ext cx="1082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After using optimal threshold we see that true positives have increased from 6.37% to 8.67%. and false positive has decreased from 3.09% to 1.27%.</a:t>
            </a:r>
          </a:p>
        </p:txBody>
      </p:sp>
    </p:spTree>
    <p:extLst>
      <p:ext uri="{BB962C8B-B14F-4D97-AF65-F5344CB8AC3E}">
        <p14:creationId xmlns:p14="http://schemas.microsoft.com/office/powerpoint/2010/main" val="344065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Logistic Regression Model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A3FA0-29B2-4056-BE1D-881BDF3C552F}"/>
              </a:ext>
            </a:extLst>
          </p:cNvPr>
          <p:cNvSpPr txBox="1"/>
          <p:nvPr/>
        </p:nvSpPr>
        <p:spPr>
          <a:xfrm>
            <a:off x="533400" y="4629196"/>
            <a:ext cx="501967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E101A"/>
              </a:solidFill>
              <a:effectLst/>
              <a:latin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. Age and Experience variables have a very high VIF score which indicated perfect collinearity.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Will check again VIF scores by dropping ‘Experience’  feature.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472AD-D255-46D1-9BF1-A45BC8D44DC6}"/>
              </a:ext>
            </a:extLst>
          </p:cNvPr>
          <p:cNvSpPr txBox="1"/>
          <p:nvPr/>
        </p:nvSpPr>
        <p:spPr>
          <a:xfrm>
            <a:off x="228600" y="1258715"/>
            <a:ext cx="8596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Check for multicollinearity by Variance Inflation Factor (VIF Score)</a:t>
            </a:r>
          </a:p>
          <a:p>
            <a:pPr algn="l"/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BF8D2-E4B8-43B1-9D17-A7E54C257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6" y="1852504"/>
            <a:ext cx="4660960" cy="2633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9E9256-D89C-4A9B-832A-DC726FBDE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356" y="1830398"/>
            <a:ext cx="3978305" cy="26558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C8E665-36F3-40E1-91D8-4F301242B156}"/>
              </a:ext>
            </a:extLst>
          </p:cNvPr>
          <p:cNvSpPr txBox="1"/>
          <p:nvPr/>
        </p:nvSpPr>
        <p:spPr>
          <a:xfrm>
            <a:off x="6638927" y="4813862"/>
            <a:ext cx="50196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E101A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After dropping of variable ‘Experience’, VIF has come down to quite a reasonable limit, now we can say features are not correlated.</a:t>
            </a:r>
          </a:p>
          <a:p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8231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8FBD12-D052-4EAD-9E22-1997AFB4000B}"/>
              </a:ext>
            </a:extLst>
          </p:cNvPr>
          <p:cNvSpPr txBox="1"/>
          <p:nvPr/>
        </p:nvSpPr>
        <p:spPr>
          <a:xfrm>
            <a:off x="885824" y="839757"/>
            <a:ext cx="8943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Predict whether a liability customer will buy a personal loan or not.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Find out most significant variables.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Find out the target customer segment.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C3B19-DD0A-417E-BA4F-01BC2F58FFCC}"/>
              </a:ext>
            </a:extLst>
          </p:cNvPr>
          <p:cNvSpPr txBox="1"/>
          <p:nvPr/>
        </p:nvSpPr>
        <p:spPr>
          <a:xfrm>
            <a:off x="885824" y="2290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Objective: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0F840-555F-4C52-BFCA-5ED2982908CF}"/>
              </a:ext>
            </a:extLst>
          </p:cNvPr>
          <p:cNvSpPr txBox="1"/>
          <p:nvPr/>
        </p:nvSpPr>
        <p:spPr>
          <a:xfrm>
            <a:off x="923923" y="20708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Data Information: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D9AD1-5632-4746-A8E5-B4B1BE1ED43C}"/>
              </a:ext>
            </a:extLst>
          </p:cNvPr>
          <p:cNvSpPr txBox="1"/>
          <p:nvPr/>
        </p:nvSpPr>
        <p:spPr>
          <a:xfrm>
            <a:off x="923923" y="2532519"/>
            <a:ext cx="111061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ID: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Customer ID.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Age: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Customer’s age in completed years.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Experience: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No of years of professional experience.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Income: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Annual income of the customer (in thousand dollars).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ZIP Code: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Home Address ZIP code.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Family: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Family size of the customer.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CCAvg: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Avg. spending on credit cards per month (in thousand dollars).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Education: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Education Level. 1: Undergrad; 2: Graduate;3: Advanced/Professional.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Mortgage: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Value of house mortgage if any. (in thousand dollars)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Personal_Loan: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Did this customer accept the personal loan offered in the last campaign?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Securities_Account: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Does the customer have securities account with the bank?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CD_Account: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Does the customer have a certificate of deposit (CD) account with the bank?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Online: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Do customers use internet banking facilities?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CreditCard: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Does the customer use a credit card issued by Bank?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8BF62163-834B-440D-86FB-5AFF6A429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41380"/>
              </p:ext>
            </p:extLst>
          </p:nvPr>
        </p:nvGraphicFramePr>
        <p:xfrm>
          <a:off x="3778249" y="5425638"/>
          <a:ext cx="4321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550">
                  <a:extLst>
                    <a:ext uri="{9D8B030D-6E8A-4147-A177-3AD203B41FA5}">
                      <a16:colId xmlns:a16="http://schemas.microsoft.com/office/drawing/2014/main" val="3052335161"/>
                    </a:ext>
                  </a:extLst>
                </a:gridCol>
                <a:gridCol w="2333626">
                  <a:extLst>
                    <a:ext uri="{9D8B030D-6E8A-4147-A177-3AD203B41FA5}">
                      <a16:colId xmlns:a16="http://schemas.microsoft.com/office/drawing/2014/main" val="22722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Observations</a:t>
                      </a:r>
                      <a:endParaRPr lang="en-CA" sz="1400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Variables</a:t>
                      </a:r>
                      <a:endParaRPr lang="en-CA" sz="1400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3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Helvetica Neue"/>
                        </a:rPr>
                        <a:t>5000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13</a:t>
                      </a:r>
                      <a:endParaRPr lang="en-CA" sz="14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0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718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Logistic Regression Model using Stats Model: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3B6A8-B8DC-44C3-88AA-8B4E2615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3" y="1357527"/>
            <a:ext cx="6604122" cy="4512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E415E-D666-4469-B95E-A3C09353A2DC}"/>
              </a:ext>
            </a:extLst>
          </p:cNvPr>
          <p:cNvSpPr txBox="1"/>
          <p:nvPr/>
        </p:nvSpPr>
        <p:spPr>
          <a:xfrm>
            <a:off x="7267575" y="2272011"/>
            <a:ext cx="449580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E101A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Mortgage has p-value 0.096 which is &gt; 0.05, which is insignificant.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Will drop the ‘Mortgage’  variable and build the model again.</a:t>
            </a:r>
          </a:p>
        </p:txBody>
      </p:sp>
    </p:spTree>
    <p:extLst>
      <p:ext uri="{BB962C8B-B14F-4D97-AF65-F5344CB8AC3E}">
        <p14:creationId xmlns:p14="http://schemas.microsoft.com/office/powerpoint/2010/main" val="25536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Logistic Regression Model using Stats Model: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E415E-D666-4469-B95E-A3C09353A2DC}"/>
              </a:ext>
            </a:extLst>
          </p:cNvPr>
          <p:cNvSpPr txBox="1"/>
          <p:nvPr/>
        </p:nvSpPr>
        <p:spPr>
          <a:xfrm>
            <a:off x="7267575" y="2272011"/>
            <a:ext cx="44958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E101A"/>
              </a:solidFill>
              <a:latin typeface="Helvetica Neue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Recall has improved a bit so model ‘lg1’ is good for making interpretations.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As per lg1, Age, Income, Family, CCAvg, Education, Securities_Account, CD_Account, Online and CreditCard are important  variables here.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Securities_Account, Online and Credit card variables have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negative signs, i.e. Increase in these will lead to an decrease in chances of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accepting the loan by default.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EB7A2-2CB6-4880-886A-0EAE0AD38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9" y="1333415"/>
            <a:ext cx="6486646" cy="45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52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Logistic Regression Model using Stats Model: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01702-35EA-42B7-8741-7A400EA989FA}"/>
              </a:ext>
            </a:extLst>
          </p:cNvPr>
          <p:cNvSpPr txBox="1"/>
          <p:nvPr/>
        </p:nvSpPr>
        <p:spPr>
          <a:xfrm>
            <a:off x="228600" y="1258715"/>
            <a:ext cx="859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Most significant Variables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CD288-D9EF-40C6-AF81-F599667AC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25" y="1898039"/>
            <a:ext cx="5962725" cy="2169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D0323-7B2A-45C2-AF78-37E2BA1A2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58" y="4430867"/>
            <a:ext cx="10420162" cy="11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8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Logistic Regression Model using Stats Model: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01702-35EA-42B7-8741-7A400EA989FA}"/>
              </a:ext>
            </a:extLst>
          </p:cNvPr>
          <p:cNvSpPr txBox="1"/>
          <p:nvPr/>
        </p:nvSpPr>
        <p:spPr>
          <a:xfrm>
            <a:off x="228600" y="1074049"/>
            <a:ext cx="859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Prediction of Model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BEF17-624C-4DBA-B92B-A5BC437FB664}"/>
              </a:ext>
            </a:extLst>
          </p:cNvPr>
          <p:cNvSpPr txBox="1"/>
          <p:nvPr/>
        </p:nvSpPr>
        <p:spPr>
          <a:xfrm>
            <a:off x="6191250" y="1681506"/>
            <a:ext cx="57531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Prediction on train data:</a:t>
            </a:r>
          </a:p>
          <a:p>
            <a:endParaRPr lang="en-US" sz="18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0000"/>
                </a:solidFill>
                <a:latin typeface="Helvetica Neue"/>
              </a:rPr>
              <a:t>Accuracy on train data: 0.9577142857142857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0000"/>
                </a:solidFill>
                <a:latin typeface="Helvetica Neue"/>
              </a:rPr>
              <a:t>Accuracy on test data: 0.952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0000"/>
                </a:solidFill>
                <a:latin typeface="Helvetica Neue"/>
              </a:rPr>
              <a:t>Recall on train data: 0.6726726726726727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0000"/>
                </a:solidFill>
                <a:latin typeface="Helvetica Neue"/>
              </a:rPr>
              <a:t>Recall on test data: 0.6326530612244898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0000"/>
                </a:solidFill>
                <a:latin typeface="Helvetica Neue"/>
              </a:rPr>
              <a:t>Precision on train data: 0.8517110266159695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0000"/>
                </a:solidFill>
                <a:latin typeface="Helvetica Neue"/>
              </a:rPr>
              <a:t>Precision on test data: 0.8378378378378378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0000"/>
                </a:solidFill>
                <a:latin typeface="Helvetica Neue"/>
              </a:rPr>
              <a:t>f1 score on train data: 0.7516778523489932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0000"/>
                </a:solidFill>
                <a:latin typeface="Helvetica Neue"/>
              </a:rPr>
              <a:t>f1 score on test data: 0.7209302325581396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826A1184-72F5-4255-9756-0E2CEAD0B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58" y="1443381"/>
            <a:ext cx="4440266" cy="24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A2D604-2B9C-492E-A1E7-836D3F627938}"/>
              </a:ext>
            </a:extLst>
          </p:cNvPr>
          <p:cNvSpPr txBox="1"/>
          <p:nvPr/>
        </p:nvSpPr>
        <p:spPr>
          <a:xfrm>
            <a:off x="762000" y="4062069"/>
            <a:ext cx="876299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Recall has improved to quite good extent after AUC-ROC curve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Accuracy on train data: 0.904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Accuracy on test data: 0.8986666666666666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Recall on train data: 0.9039039039039038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Recall on test data: 0.8571428571428571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Precision on train data: 0.4975206611570248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Precision on test data: 0.490272373540856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f1 score on train data: 0.6417910447761194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f1 score on test data: 0.6237623762376238</a:t>
            </a:r>
            <a:endParaRPr lang="en-CA" sz="120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3551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Logistic Regression Model using Stats Model: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01702-35EA-42B7-8741-7A400EA989FA}"/>
              </a:ext>
            </a:extLst>
          </p:cNvPr>
          <p:cNvSpPr txBox="1"/>
          <p:nvPr/>
        </p:nvSpPr>
        <p:spPr>
          <a:xfrm>
            <a:off x="228600" y="1074049"/>
            <a:ext cx="859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Precision-Recall curve to see if we can find a better threshold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2D604-2B9C-492E-A1E7-836D3F627938}"/>
              </a:ext>
            </a:extLst>
          </p:cNvPr>
          <p:cNvSpPr txBox="1"/>
          <p:nvPr/>
        </p:nvSpPr>
        <p:spPr>
          <a:xfrm>
            <a:off x="1485900" y="4595469"/>
            <a:ext cx="876299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E101A"/>
                </a:solidFill>
                <a:latin typeface="Helvetica Neue"/>
              </a:rPr>
              <a:t>Observations:</a:t>
            </a:r>
          </a:p>
          <a:p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Decreasing threshold beyond 0.3 will lead to fast decrease in Precision, which will lead to great loss of opportunity, so let's consider threshold of 0.3.</a:t>
            </a:r>
            <a:endParaRPr lang="en-CA" sz="12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484A5BBB-CF2B-45A4-867B-99EAFD4B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49" y="1568353"/>
            <a:ext cx="3914776" cy="28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590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Logistic Regression Model using Stats Model: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01702-35EA-42B7-8741-7A400EA989FA}"/>
              </a:ext>
            </a:extLst>
          </p:cNvPr>
          <p:cNvSpPr txBox="1"/>
          <p:nvPr/>
        </p:nvSpPr>
        <p:spPr>
          <a:xfrm>
            <a:off x="228600" y="1074049"/>
            <a:ext cx="3933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Confusion matrix on train set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E921A-0D1D-42A5-9A2F-20787882E05A}"/>
              </a:ext>
            </a:extLst>
          </p:cNvPr>
          <p:cNvSpPr txBox="1"/>
          <p:nvPr/>
        </p:nvSpPr>
        <p:spPr>
          <a:xfrm>
            <a:off x="6315074" y="1074049"/>
            <a:ext cx="3933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Confusion matrix on test set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E64DC0ED-A68A-43D2-AA59-8FFE298D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" y="1590675"/>
            <a:ext cx="40671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0C925F42-6F47-43E6-9EA2-AF0101FD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8470"/>
            <a:ext cx="4410075" cy="329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48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Logistic Regression Model using Stats Model: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01702-35EA-42B7-8741-7A400EA989FA}"/>
              </a:ext>
            </a:extLst>
          </p:cNvPr>
          <p:cNvSpPr txBox="1"/>
          <p:nvPr/>
        </p:nvSpPr>
        <p:spPr>
          <a:xfrm>
            <a:off x="228600" y="1074048"/>
            <a:ext cx="89249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Insights:</a:t>
            </a:r>
          </a:p>
          <a:p>
            <a:pPr algn="l"/>
            <a:endParaRPr lang="en-US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accuracy after using precision-recall curve has decreased from 85.7% to 70.7%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After choosing optimal threshold using AUC-ROC we see 8.67% as true positives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Six Most important variables from SFS methods are: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Helvetica Neue"/>
              </a:rPr>
              <a:t>  - CD_Account_1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Helvetica Neue"/>
              </a:rPr>
              <a:t>  - Education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Helvetica Neue"/>
              </a:rPr>
              <a:t>  - Family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Helvetica Neue"/>
              </a:rPr>
              <a:t>  - CCAvg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Helvetica Neue"/>
              </a:rPr>
              <a:t>  - Income 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Helvetica Neue"/>
              </a:rPr>
              <a:t>  - CreditCard_1</a:t>
            </a:r>
            <a:endParaRPr lang="en-CA" sz="12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E921A-0D1D-42A5-9A2F-20787882E05A}"/>
              </a:ext>
            </a:extLst>
          </p:cNvPr>
          <p:cNvSpPr txBox="1"/>
          <p:nvPr/>
        </p:nvSpPr>
        <p:spPr>
          <a:xfrm>
            <a:off x="228600" y="4064899"/>
            <a:ext cx="78104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Conclusion:</a:t>
            </a:r>
          </a:p>
          <a:p>
            <a:pPr algn="l"/>
            <a:endParaRPr lang="en-US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logistic regression model with multicollinearity removed is best model.</a:t>
            </a:r>
          </a:p>
          <a:p>
            <a:pPr algn="l"/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Decision Tree Model 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196BB-2DD9-4E59-9904-B0C988BB199B}"/>
              </a:ext>
            </a:extLst>
          </p:cNvPr>
          <p:cNvSpPr txBox="1"/>
          <p:nvPr/>
        </p:nvSpPr>
        <p:spPr>
          <a:xfrm>
            <a:off x="228600" y="1092448"/>
            <a:ext cx="7467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Built model using Decision Tree classifier function using default ‘Gini’ criteria to split.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4BDD7-8F93-4FFE-8973-89F5798DF4EA}"/>
              </a:ext>
            </a:extLst>
          </p:cNvPr>
          <p:cNvSpPr txBox="1"/>
          <p:nvPr/>
        </p:nvSpPr>
        <p:spPr>
          <a:xfrm>
            <a:off x="356963" y="1858807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Confusion Matrix on Train set</a:t>
            </a:r>
            <a:endParaRPr lang="en-CA" b="1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617752E0-717C-4DB8-A51C-83518128F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63" y="2501775"/>
            <a:ext cx="3967387" cy="284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A80701-9E29-4956-B082-0CA6AA32FB90}"/>
              </a:ext>
            </a:extLst>
          </p:cNvPr>
          <p:cNvSpPr txBox="1"/>
          <p:nvPr/>
        </p:nvSpPr>
        <p:spPr>
          <a:xfrm>
            <a:off x="5934075" y="2472489"/>
            <a:ext cx="449580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E101A"/>
              </a:solidFill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Accuracy on train set is 1.0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Accuracy on test set is 0.979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Recall score on train set is 1.0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Recall score on test set 0.8705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Recall on training and test set is very good.</a:t>
            </a:r>
          </a:p>
        </p:txBody>
      </p:sp>
    </p:spTree>
    <p:extLst>
      <p:ext uri="{BB962C8B-B14F-4D97-AF65-F5344CB8AC3E}">
        <p14:creationId xmlns:p14="http://schemas.microsoft.com/office/powerpoint/2010/main" val="189992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Decision Tree Model 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63EAC-B0A2-47DD-9604-8EBA4CAF3E7C}"/>
              </a:ext>
            </a:extLst>
          </p:cNvPr>
          <p:cNvSpPr txBox="1"/>
          <p:nvPr/>
        </p:nvSpPr>
        <p:spPr>
          <a:xfrm>
            <a:off x="228600" y="1074049"/>
            <a:ext cx="859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Visualizing the Decision Tree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D299E014-BF5A-44F3-8D10-5A7017B7C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7" y="1990724"/>
            <a:ext cx="9151937" cy="38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548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Decision Tree Model 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63EAC-B0A2-47DD-9604-8EBA4CAF3E7C}"/>
              </a:ext>
            </a:extLst>
          </p:cNvPr>
          <p:cNvSpPr txBox="1"/>
          <p:nvPr/>
        </p:nvSpPr>
        <p:spPr>
          <a:xfrm>
            <a:off x="371476" y="1160502"/>
            <a:ext cx="30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Feature Importance's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DF9CB8E3-F918-411C-B31C-200287C29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3991"/>
            <a:ext cx="5076825" cy="45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DA40E-E959-4B70-886F-C2EBACCAC6EB}"/>
              </a:ext>
            </a:extLst>
          </p:cNvPr>
          <p:cNvSpPr txBox="1"/>
          <p:nvPr/>
        </p:nvSpPr>
        <p:spPr>
          <a:xfrm>
            <a:off x="5934075" y="2472489"/>
            <a:ext cx="449580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E101A"/>
              </a:solidFill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Income, Education and Family are the top 3 important features.</a:t>
            </a:r>
          </a:p>
        </p:txBody>
      </p:sp>
    </p:spTree>
    <p:extLst>
      <p:ext uri="{BB962C8B-B14F-4D97-AF65-F5344CB8AC3E}">
        <p14:creationId xmlns:p14="http://schemas.microsoft.com/office/powerpoint/2010/main" val="171344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196BB-2DD9-4E59-9904-B0C988BB199B}"/>
              </a:ext>
            </a:extLst>
          </p:cNvPr>
          <p:cNvSpPr txBox="1"/>
          <p:nvPr/>
        </p:nvSpPr>
        <p:spPr>
          <a:xfrm>
            <a:off x="3048000" y="9371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Distribution of Numerical Variables</a:t>
            </a:r>
          </a:p>
          <a:p>
            <a:pPr algn="ctr"/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8E9A230-1563-4721-8E96-2738929E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338465"/>
            <a:ext cx="779851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89060-8044-4A45-A4FF-03AAA2D55CD8}"/>
              </a:ext>
            </a:extLst>
          </p:cNvPr>
          <p:cNvSpPr txBox="1"/>
          <p:nvPr/>
        </p:nvSpPr>
        <p:spPr>
          <a:xfrm>
            <a:off x="6541294" y="1913749"/>
            <a:ext cx="535543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Mean and median are identical in both Age and Experience variables, indicating some normal distribution.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Income variable is right skewed, indicating most of the customers are in between 8K and 100k Income.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Income variable is right-skewed, indicating most of the customers are between 8K and 100k Income.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CCAvg and Mortgage variables are also right-skewed.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551C9E-4231-4095-9813-791089CE3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4" y="1401692"/>
            <a:ext cx="5634036" cy="405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91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Decision Tree Model 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63EAC-B0A2-47DD-9604-8EBA4CAF3E7C}"/>
              </a:ext>
            </a:extLst>
          </p:cNvPr>
          <p:cNvSpPr txBox="1"/>
          <p:nvPr/>
        </p:nvSpPr>
        <p:spPr>
          <a:xfrm>
            <a:off x="342901" y="1160502"/>
            <a:ext cx="7905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Grid Search for Hyperparameter tuning to tree model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9F4F43F6-20D9-4C52-91D6-B6B1DC4B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914525"/>
            <a:ext cx="3844925" cy="374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95EEF567-B116-4746-A64F-94FC3DF23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89462"/>
            <a:ext cx="3941303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94C049-6724-408B-B0E5-E8925F36BA81}"/>
              </a:ext>
            </a:extLst>
          </p:cNvPr>
          <p:cNvSpPr txBox="1"/>
          <p:nvPr/>
        </p:nvSpPr>
        <p:spPr>
          <a:xfrm>
            <a:off x="5867401" y="5182790"/>
            <a:ext cx="449580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E101A"/>
              </a:solidFill>
              <a:effectLst/>
              <a:latin typeface="Helvetica Neue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Recall on train set is 0.94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Recall on test set 0.896</a:t>
            </a:r>
          </a:p>
        </p:txBody>
      </p:sp>
    </p:spTree>
    <p:extLst>
      <p:ext uri="{BB962C8B-B14F-4D97-AF65-F5344CB8AC3E}">
        <p14:creationId xmlns:p14="http://schemas.microsoft.com/office/powerpoint/2010/main" val="3428466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Decision Tree Model 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63EAC-B0A2-47DD-9604-8EBA4CAF3E7C}"/>
              </a:ext>
            </a:extLst>
          </p:cNvPr>
          <p:cNvSpPr txBox="1"/>
          <p:nvPr/>
        </p:nvSpPr>
        <p:spPr>
          <a:xfrm>
            <a:off x="342901" y="1160502"/>
            <a:ext cx="7905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Cost complexity pruning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E8422-759C-4587-B442-850BD2DA0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5" y="1832312"/>
            <a:ext cx="1704740" cy="3788742"/>
          </a:xfrm>
          <a:prstGeom prst="rect">
            <a:avLst/>
          </a:prstGeom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5F907674-6AB1-497B-8FF7-140E56D71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83" y="2620000"/>
            <a:ext cx="6764329" cy="251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77B3BE-8198-4240-84BB-6AC35221B367}"/>
              </a:ext>
            </a:extLst>
          </p:cNvPr>
          <p:cNvSpPr txBox="1"/>
          <p:nvPr/>
        </p:nvSpPr>
        <p:spPr>
          <a:xfrm>
            <a:off x="4838702" y="2046327"/>
            <a:ext cx="6600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Total impurity leaves VS Effective Alpha</a:t>
            </a:r>
            <a:endParaRPr lang="en-CA" sz="16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49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Decision Tree Model 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59CBB15B-A27A-4928-A466-C5DF959AF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3613"/>
            <a:ext cx="6221499" cy="43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E2FD22-B2DC-4716-B414-9D92AB5E3A3F}"/>
              </a:ext>
            </a:extLst>
          </p:cNvPr>
          <p:cNvSpPr txBox="1"/>
          <p:nvPr/>
        </p:nvSpPr>
        <p:spPr>
          <a:xfrm>
            <a:off x="7429502" y="2096690"/>
            <a:ext cx="4410074" cy="894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E101A"/>
              </a:solidFill>
              <a:effectLst/>
              <a:latin typeface="Helvetica Neue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Recall on train set is 0.94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Recall on test set 0.896</a:t>
            </a:r>
          </a:p>
        </p:txBody>
      </p:sp>
    </p:spTree>
    <p:extLst>
      <p:ext uri="{BB962C8B-B14F-4D97-AF65-F5344CB8AC3E}">
        <p14:creationId xmlns:p14="http://schemas.microsoft.com/office/powerpoint/2010/main" val="262306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Decision Tree Model 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2FD22-B2DC-4716-B414-9D92AB5E3A3F}"/>
              </a:ext>
            </a:extLst>
          </p:cNvPr>
          <p:cNvSpPr txBox="1"/>
          <p:nvPr/>
        </p:nvSpPr>
        <p:spPr>
          <a:xfrm>
            <a:off x="7429502" y="2096690"/>
            <a:ext cx="4410074" cy="894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E101A"/>
              </a:solidFill>
              <a:effectLst/>
              <a:latin typeface="Helvetica Neue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Recall on train set is 0.94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Recall on test set 0.896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85C3F-3432-4F4A-ADDA-4044133C4504}"/>
              </a:ext>
            </a:extLst>
          </p:cNvPr>
          <p:cNvSpPr txBox="1"/>
          <p:nvPr/>
        </p:nvSpPr>
        <p:spPr>
          <a:xfrm>
            <a:off x="828678" y="1303377"/>
            <a:ext cx="6600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Recall VS Alpha for training and test sets</a:t>
            </a:r>
            <a:endParaRPr lang="en-CA" sz="16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EE3AFE1C-CE44-4681-AE8D-5A03DA579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43087"/>
            <a:ext cx="6200776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061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Decision Tree Model 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2FD22-B2DC-4716-B414-9D92AB5E3A3F}"/>
              </a:ext>
            </a:extLst>
          </p:cNvPr>
          <p:cNvSpPr txBox="1"/>
          <p:nvPr/>
        </p:nvSpPr>
        <p:spPr>
          <a:xfrm>
            <a:off x="868953" y="5402628"/>
            <a:ext cx="522704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E101A"/>
              </a:solidFill>
              <a:effectLst/>
              <a:latin typeface="Helvetica Neue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Recall on train set is 0.94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Recall on test set 0.896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85C3F-3432-4F4A-ADDA-4044133C4504}"/>
              </a:ext>
            </a:extLst>
          </p:cNvPr>
          <p:cNvSpPr txBox="1"/>
          <p:nvPr/>
        </p:nvSpPr>
        <p:spPr>
          <a:xfrm>
            <a:off x="4314828" y="1021012"/>
            <a:ext cx="6600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Confusion matrix &amp; Tree</a:t>
            </a:r>
            <a:endParaRPr lang="en-CA" sz="16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64FAB5AA-EB00-41CF-AAF5-B27AD6161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896365"/>
            <a:ext cx="4491549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E2042A83-0F9B-4B2B-BB49-5E079738E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05922"/>
            <a:ext cx="4103591" cy="34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244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Decision Tree Model 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2FD22-B2DC-4716-B414-9D92AB5E3A3F}"/>
              </a:ext>
            </a:extLst>
          </p:cNvPr>
          <p:cNvSpPr txBox="1"/>
          <p:nvPr/>
        </p:nvSpPr>
        <p:spPr>
          <a:xfrm>
            <a:off x="6622053" y="4279079"/>
            <a:ext cx="54080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E101A"/>
              </a:solidFill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85C3F-3432-4F4A-ADDA-4044133C4504}"/>
              </a:ext>
            </a:extLst>
          </p:cNvPr>
          <p:cNvSpPr txBox="1"/>
          <p:nvPr/>
        </p:nvSpPr>
        <p:spPr>
          <a:xfrm>
            <a:off x="3648078" y="943419"/>
            <a:ext cx="6600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Important features in tree building</a:t>
            </a:r>
            <a:endParaRPr lang="en-CA" sz="16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2D5BEDD0-634B-4258-A7D4-D94EA899A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281973"/>
            <a:ext cx="5298257" cy="415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8039D7-8086-43C8-BE37-20954718D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52" y="1567722"/>
            <a:ext cx="2711497" cy="22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4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228600" y="396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Decision Tree Model 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2FD22-B2DC-4716-B414-9D92AB5E3A3F}"/>
              </a:ext>
            </a:extLst>
          </p:cNvPr>
          <p:cNvSpPr txBox="1"/>
          <p:nvPr/>
        </p:nvSpPr>
        <p:spPr>
          <a:xfrm>
            <a:off x="2012869" y="4593404"/>
            <a:ext cx="90075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E101A"/>
              </a:solidFill>
              <a:latin typeface="Helvetica Neue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Decision tree with post-pruning is giving the highest recall on the test set, even though we got recall as 1 with hyperparameter tuning but that model wasn't a generalized one</a:t>
            </a:r>
            <a:endParaRPr lang="en-US" sz="1200" dirty="0">
              <a:solidFill>
                <a:srgbClr val="0E101A"/>
              </a:solidFill>
              <a:effectLst/>
              <a:latin typeface="Helvetica Neue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E101A"/>
              </a:solidFill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85C3F-3432-4F4A-ADDA-4044133C4504}"/>
              </a:ext>
            </a:extLst>
          </p:cNvPr>
          <p:cNvSpPr txBox="1"/>
          <p:nvPr/>
        </p:nvSpPr>
        <p:spPr>
          <a:xfrm>
            <a:off x="3457578" y="1265126"/>
            <a:ext cx="6600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Comparing all the decision tree models</a:t>
            </a:r>
            <a:endParaRPr lang="en-CA" sz="16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7A90B-F2C7-4C09-AE7D-400FF9D9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70" y="2010782"/>
            <a:ext cx="7712155" cy="225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52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7605-B2AE-4F0F-89CF-BF429F09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30" y="702518"/>
            <a:ext cx="6332220" cy="101832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  <a:ea typeface="+mn-ea"/>
                <a:cs typeface="+mn-cs"/>
              </a:rPr>
              <a:t>Conclusion:</a:t>
            </a:r>
            <a:br>
              <a:rPr lang="en-US" b="1" dirty="0">
                <a:solidFill>
                  <a:srgbClr val="000000"/>
                </a:solidFill>
                <a:effectLst/>
                <a:latin typeface="inherit"/>
              </a:rPr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64AFD-E0AE-4F44-833F-6A86DAA6082D}"/>
              </a:ext>
            </a:extLst>
          </p:cNvPr>
          <p:cNvSpPr txBox="1"/>
          <p:nvPr/>
        </p:nvSpPr>
        <p:spPr>
          <a:xfrm>
            <a:off x="1002029" y="2101839"/>
            <a:ext cx="98850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101A"/>
                </a:solidFill>
                <a:effectLst/>
              </a:rPr>
              <a:t>Analyzed the "All Life Bank personal loan acceptance" using different techniques and used Decision Tree Classifier to build a predictive model for the same.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101A"/>
                </a:solidFill>
                <a:effectLst/>
              </a:rPr>
              <a:t>The model built can be used to predict if a customer is going to accept default personal loan or not.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101A"/>
                </a:solidFill>
                <a:effectLst/>
              </a:rPr>
              <a:t>Visualized different trees and their confusion matrix to get a better understanding of the model. Easy interpretation is one of the key benefits of Decision Trees.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101A"/>
                </a:solidFill>
                <a:effectLst/>
              </a:rPr>
              <a:t>Verified the fact that how much less data preparation is needed for Decision Trees and such a simple model gave good results even with outliers and imbalanced classes which shows the robustness of Decision Trees.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101A"/>
                </a:solidFill>
                <a:effectLst/>
              </a:rPr>
              <a:t>Education, Income, Family, CCAvg and CD_Account  are the most important variable in predicting the customers that will accept the default personal loan.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101A"/>
                </a:solidFill>
                <a:effectLst/>
              </a:rPr>
              <a:t>Established the importance of hyper-parameters/ pruning to reduce overfitting.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4272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7605-B2AE-4F0F-89CF-BF429F09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30" y="702518"/>
            <a:ext cx="6332220" cy="101832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  <a:ea typeface="+mn-ea"/>
                <a:cs typeface="+mn-cs"/>
              </a:rPr>
              <a:t>Recommendations:</a:t>
            </a:r>
            <a:br>
              <a:rPr lang="en-US" b="1" dirty="0">
                <a:solidFill>
                  <a:srgbClr val="000000"/>
                </a:solidFill>
                <a:effectLst/>
                <a:latin typeface="inherit"/>
              </a:rPr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64AFD-E0AE-4F44-833F-6A86DAA6082D}"/>
              </a:ext>
            </a:extLst>
          </p:cNvPr>
          <p:cNvSpPr txBox="1"/>
          <p:nvPr/>
        </p:nvSpPr>
        <p:spPr>
          <a:xfrm>
            <a:off x="1002029" y="2101839"/>
            <a:ext cx="98850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According to the decision tree model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a) If a customer Income &lt; 92.5K there's a very high chance the customer will not accept the personal loan.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b) If a customer Income &lt; 92.5K and CCAvg &gt; 2.95k per month then there is a very high chance that the customer is going to accept the personal loan.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It is observed that the customers with family size of 3 are more likelihood of them accepting the personal loan than other family sizes.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Offer best interest rates on loans to the customers to attract more.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90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196BB-2DD9-4E59-9904-B0C988BB199B}"/>
              </a:ext>
            </a:extLst>
          </p:cNvPr>
          <p:cNvSpPr txBox="1"/>
          <p:nvPr/>
        </p:nvSpPr>
        <p:spPr>
          <a:xfrm>
            <a:off x="3200756" y="10195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Distribution of Numerical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A59C2-76E3-4A67-BAD2-D25520BB729C}"/>
              </a:ext>
            </a:extLst>
          </p:cNvPr>
          <p:cNvSpPr txBox="1"/>
          <p:nvPr/>
        </p:nvSpPr>
        <p:spPr>
          <a:xfrm>
            <a:off x="7400926" y="2460546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Income, CCAvg and Mortgage variables have outliers and need to treat before building the model</a:t>
            </a:r>
          </a:p>
          <a:p>
            <a:pPr algn="l"/>
            <a:endParaRPr lang="en-US" sz="1200" dirty="0">
              <a:solidFill>
                <a:srgbClr val="0E101A"/>
              </a:solidFill>
              <a:effectLst/>
              <a:latin typeface="Helvetica Neue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FD90AEF-9C14-4FEC-B381-C6511283C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88894"/>
            <a:ext cx="6162675" cy="478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6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07CEC-F74F-48BE-A588-18A628E26287}"/>
              </a:ext>
            </a:extLst>
          </p:cNvPr>
          <p:cNvSpPr txBox="1"/>
          <p:nvPr/>
        </p:nvSpPr>
        <p:spPr>
          <a:xfrm>
            <a:off x="1102598" y="1123079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Personal Loan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BCEBB-F8CF-4419-A0AE-343706D84EA3}"/>
              </a:ext>
            </a:extLst>
          </p:cNvPr>
          <p:cNvSpPr txBox="1"/>
          <p:nvPr/>
        </p:nvSpPr>
        <p:spPr>
          <a:xfrm>
            <a:off x="571500" y="5267325"/>
            <a:ext cx="4953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E101A"/>
              </a:solidFill>
              <a:effectLst/>
              <a:latin typeface="Helvetica Neue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Only 9.6% of the customers have accepted the personal loan in the last campaign.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E101A"/>
              </a:solidFill>
              <a:effectLst/>
              <a:latin typeface="Helvetica Neue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FA2EEB-5722-433A-AE9B-351BD530D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6" y="1676400"/>
            <a:ext cx="4853144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59C0B-EF8C-41BC-A78A-4F660B1D821D}"/>
              </a:ext>
            </a:extLst>
          </p:cNvPr>
          <p:cNvSpPr txBox="1"/>
          <p:nvPr/>
        </p:nvSpPr>
        <p:spPr>
          <a:xfrm>
            <a:off x="7191375" y="1123079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Credit Card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0884688-0E4F-4D1A-9969-338342743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76399"/>
            <a:ext cx="5210175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E67B8-9AEC-4FD8-98CD-AB75B42D816B}"/>
              </a:ext>
            </a:extLst>
          </p:cNvPr>
          <p:cNvSpPr txBox="1"/>
          <p:nvPr/>
        </p:nvSpPr>
        <p:spPr>
          <a:xfrm>
            <a:off x="6319995" y="5166089"/>
            <a:ext cx="4953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E101A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Only 29.4% of the customers are using bank issues credit cards.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E101A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3526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62439-0E8B-444F-BA35-4F2A1CB2B8AD}"/>
              </a:ext>
            </a:extLst>
          </p:cNvPr>
          <p:cNvSpPr txBox="1"/>
          <p:nvPr/>
        </p:nvSpPr>
        <p:spPr>
          <a:xfrm>
            <a:off x="-1390650" y="9947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Securities_Account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C3B5C-9396-4DA9-9E4E-5E9DA84205B2}"/>
              </a:ext>
            </a:extLst>
          </p:cNvPr>
          <p:cNvSpPr txBox="1"/>
          <p:nvPr/>
        </p:nvSpPr>
        <p:spPr>
          <a:xfrm>
            <a:off x="381002" y="4146085"/>
            <a:ext cx="368453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E101A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Only 10.4% of the customers have securities account with the bank.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288B1-3EEC-4405-9AF5-3F4C16421F16}"/>
              </a:ext>
            </a:extLst>
          </p:cNvPr>
          <p:cNvSpPr txBox="1"/>
          <p:nvPr/>
        </p:nvSpPr>
        <p:spPr>
          <a:xfrm>
            <a:off x="2486025" y="9947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CD_Account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B88BB-6A0D-48E5-9B75-32CA749E15FC}"/>
              </a:ext>
            </a:extLst>
          </p:cNvPr>
          <p:cNvSpPr txBox="1"/>
          <p:nvPr/>
        </p:nvSpPr>
        <p:spPr>
          <a:xfrm>
            <a:off x="4204057" y="4146085"/>
            <a:ext cx="378388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E101A"/>
              </a:solidFill>
              <a:effectLst/>
              <a:latin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Only 6% of the customers have a Certificate of Deposit account with the bank.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B00725-442C-44BF-990F-A0335F1C7782}"/>
              </a:ext>
            </a:extLst>
          </p:cNvPr>
          <p:cNvSpPr txBox="1"/>
          <p:nvPr/>
        </p:nvSpPr>
        <p:spPr>
          <a:xfrm>
            <a:off x="6310313" y="941271"/>
            <a:ext cx="679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Online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A5CACE-968C-41FB-B1D1-B1A2FA6A3CA2}"/>
              </a:ext>
            </a:extLst>
          </p:cNvPr>
          <p:cNvSpPr txBox="1"/>
          <p:nvPr/>
        </p:nvSpPr>
        <p:spPr>
          <a:xfrm>
            <a:off x="8369428" y="4146085"/>
            <a:ext cx="354091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E101A"/>
                </a:solidFill>
                <a:effectLst/>
                <a:latin typeface="Helvetica Neue"/>
              </a:rPr>
              <a:t>Observations: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E101A"/>
              </a:solidFill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59.7% of the customers are using internet banking facilities.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69AE20-AD72-4082-93C3-24F770248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4099"/>
            <a:ext cx="3742515" cy="250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9C1E8FD-1CDA-4AF7-AE6E-490B574E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20" y="1403375"/>
            <a:ext cx="3953685" cy="231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633EA7A-6C2D-4C60-AB2D-84746301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60" y="1419247"/>
            <a:ext cx="3862191" cy="225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2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8A728-CE59-4ACE-8A24-052E92C34126}"/>
              </a:ext>
            </a:extLst>
          </p:cNvPr>
          <p:cNvSpPr txBox="1"/>
          <p:nvPr/>
        </p:nvSpPr>
        <p:spPr>
          <a:xfrm>
            <a:off x="4343400" y="844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Correlation Matrix</a:t>
            </a:r>
            <a:endParaRPr lang="en-CA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378C9-B0A7-4ADD-B0CD-4C67BE9A350B}"/>
              </a:ext>
            </a:extLst>
          </p:cNvPr>
          <p:cNvSpPr txBox="1"/>
          <p:nvPr/>
        </p:nvSpPr>
        <p:spPr>
          <a:xfrm>
            <a:off x="5743574" y="4397365"/>
            <a:ext cx="629602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Age and Experience variables are positively highly correlated.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E101A"/>
              </a:solidFill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101A"/>
                </a:solidFill>
                <a:latin typeface="Helvetica Neue"/>
              </a:rPr>
              <a:t>Income and CCAvg also have a high correlation. However, it has very little correlation with Mortgage.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1C26E2-1839-4AC4-9980-50204C9B4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9" y="1306472"/>
            <a:ext cx="4837112" cy="481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7B9273D-6FD3-4F64-9EF5-ED7357CF2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4" y="1262198"/>
            <a:ext cx="5824537" cy="304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3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196BB-2DD9-4E59-9904-B0C988BB199B}"/>
              </a:ext>
            </a:extLst>
          </p:cNvPr>
          <p:cNvSpPr txBox="1"/>
          <p:nvPr/>
        </p:nvSpPr>
        <p:spPr>
          <a:xfrm>
            <a:off x="3619500" y="882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Bivariate and Multivariate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81110-38AC-4509-917A-3AEC2FCB14EC}"/>
              </a:ext>
            </a:extLst>
          </p:cNvPr>
          <p:cNvSpPr txBox="1"/>
          <p:nvPr/>
        </p:nvSpPr>
        <p:spPr>
          <a:xfrm>
            <a:off x="1228725" y="1385143"/>
            <a:ext cx="4195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Education VS 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7B5C0-CC05-40AA-A811-8697A9C30ADB}"/>
              </a:ext>
            </a:extLst>
          </p:cNvPr>
          <p:cNvSpPr txBox="1"/>
          <p:nvPr/>
        </p:nvSpPr>
        <p:spPr>
          <a:xfrm>
            <a:off x="219075" y="4722423"/>
            <a:ext cx="595312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Most of the customers are belong to the middle-class income category, followed by low income, high income and below poverty income categories.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Except in the low-income category, undergraduate customers are high in the other three categories, followed by Advanced/Professional and Graduates.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8460E-3B91-41CE-A68F-76DCDBBAAC6E}"/>
              </a:ext>
            </a:extLst>
          </p:cNvPr>
          <p:cNvSpPr txBox="1"/>
          <p:nvPr/>
        </p:nvSpPr>
        <p:spPr>
          <a:xfrm>
            <a:off x="7667625" y="1372582"/>
            <a:ext cx="394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Income VS Family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C1B8D-7ADE-4AF0-B1AA-62451220CD7D}"/>
              </a:ext>
            </a:extLst>
          </p:cNvPr>
          <p:cNvSpPr txBox="1"/>
          <p:nvPr/>
        </p:nvSpPr>
        <p:spPr>
          <a:xfrm>
            <a:off x="6667500" y="4722423"/>
            <a:ext cx="481965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Customer's family size of one and four stood in first and second place in the middle-class income category.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In both High and below poverty income categories, customers' family sizes of one and two are equal in number.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897B38-0706-4D0D-9EEA-A5AF141A2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809346"/>
            <a:ext cx="4376737" cy="285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040E3D1-1BAE-42C5-91F1-93A550A74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1756092"/>
            <a:ext cx="4376737" cy="29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8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C1715-E590-4982-B3FC-D1D7B4D83330}"/>
              </a:ext>
            </a:extLst>
          </p:cNvPr>
          <p:cNvSpPr txBox="1"/>
          <p:nvPr/>
        </p:nvSpPr>
        <p:spPr>
          <a:xfrm>
            <a:off x="57150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Exploratory Data Analysis: 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196BB-2DD9-4E59-9904-B0C988BB199B}"/>
              </a:ext>
            </a:extLst>
          </p:cNvPr>
          <p:cNvSpPr txBox="1"/>
          <p:nvPr/>
        </p:nvSpPr>
        <p:spPr>
          <a:xfrm>
            <a:off x="3619500" y="882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Bivariate and Multivariate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81110-38AC-4509-917A-3AEC2FCB14EC}"/>
              </a:ext>
            </a:extLst>
          </p:cNvPr>
          <p:cNvSpPr txBox="1"/>
          <p:nvPr/>
        </p:nvSpPr>
        <p:spPr>
          <a:xfrm>
            <a:off x="1709739" y="1386760"/>
            <a:ext cx="4195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Income VS 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7B5C0-CC05-40AA-A811-8697A9C30ADB}"/>
              </a:ext>
            </a:extLst>
          </p:cNvPr>
          <p:cNvSpPr txBox="1"/>
          <p:nvPr/>
        </p:nvSpPr>
        <p:spPr>
          <a:xfrm>
            <a:off x="350042" y="4685463"/>
            <a:ext cx="595312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majority of the bank customers are between the 36-55 age group in which most of them from the middle-class income category.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8460E-3B91-41CE-A68F-76DCDBBAAC6E}"/>
              </a:ext>
            </a:extLst>
          </p:cNvPr>
          <p:cNvSpPr txBox="1"/>
          <p:nvPr/>
        </p:nvSpPr>
        <p:spPr>
          <a:xfrm>
            <a:off x="7972425" y="1389161"/>
            <a:ext cx="394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entury Schoolbook" panose="02040604050505020304" pitchFamily="18" charset="0"/>
              </a:rPr>
              <a:t>Age VS Family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C1B8D-7ADE-4AF0-B1AA-62451220CD7D}"/>
              </a:ext>
            </a:extLst>
          </p:cNvPr>
          <p:cNvSpPr txBox="1"/>
          <p:nvPr/>
        </p:nvSpPr>
        <p:spPr>
          <a:xfrm>
            <a:off x="6667500" y="4685463"/>
            <a:ext cx="48196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majority of customers in the age group, 36-55, are with a family size of one followed by a family size of two, four and three.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040E3D1-1BAE-42C5-91F1-93A550A74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1756092"/>
            <a:ext cx="4376737" cy="29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11AE149-17A9-4760-B060-E6B72E510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741914"/>
            <a:ext cx="4376737" cy="294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9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1883</TotalTime>
  <Words>2313</Words>
  <Application>Microsoft Office PowerPoint</Application>
  <PresentationFormat>Widescreen</PresentationFormat>
  <Paragraphs>333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Century Schoolbook</vt:lpstr>
      <vt:lpstr>Courier New</vt:lpstr>
      <vt:lpstr>Helvetica Neue</vt:lpstr>
      <vt:lpstr>inherit</vt:lpstr>
      <vt:lpstr>Retrospect</vt:lpstr>
      <vt:lpstr>Supervised Learning -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 </vt:lpstr>
      <vt:lpstr>Recommendations: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- Foundations</dc:title>
  <dc:creator>Naveen Pusuluri</dc:creator>
  <cp:lastModifiedBy>Naveen Pusuluri</cp:lastModifiedBy>
  <cp:revision>58</cp:revision>
  <dcterms:created xsi:type="dcterms:W3CDTF">2021-02-24T04:11:32Z</dcterms:created>
  <dcterms:modified xsi:type="dcterms:W3CDTF">2021-03-20T04:13:04Z</dcterms:modified>
</cp:coreProperties>
</file>