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10058400" cx="7772400"/>
  <p:notesSz cx="6858000" cy="9144000"/>
  <p:embeddedFontLst>
    <p:embeddedFont>
      <p:font typeface="Helvetica Neue"/>
      <p:regular r:id="rId30"/>
      <p:bold r:id="rId31"/>
      <p:italic r:id="rId32"/>
      <p:boldItalic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j34i4nui21VzeueYfFFZ9xc90G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35" Type="http://schemas.openxmlformats.org/officeDocument/2006/relationships/font" Target="fonts/OpenSansLight-bold.fntdata"/><Relationship Id="rId12" Type="http://schemas.openxmlformats.org/officeDocument/2006/relationships/slide" Target="slides/slide6.xml"/><Relationship Id="rId34" Type="http://schemas.openxmlformats.org/officeDocument/2006/relationships/font" Target="fonts/OpenSansLight-regular.fntdata"/><Relationship Id="rId15" Type="http://schemas.openxmlformats.org/officeDocument/2006/relationships/slide" Target="slides/slide9.xml"/><Relationship Id="rId37" Type="http://schemas.openxmlformats.org/officeDocument/2006/relationships/font" Target="fonts/OpenSansLight-boldItalic.fntdata"/><Relationship Id="rId14" Type="http://schemas.openxmlformats.org/officeDocument/2006/relationships/slide" Target="slides/slide8.xml"/><Relationship Id="rId36" Type="http://schemas.openxmlformats.org/officeDocument/2006/relationships/font" Target="fonts/OpenSansLight-italic.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04043cf82_0_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04043cf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3" name="Google Shape;213;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04043cf82_0_1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04043cf8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6" name="Google Shape;236;p18: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0417941e9_0_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70417941e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70417941e9_0_1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70417941e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1" name="Google Shape;151;p6: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p9: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5"/>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5"/>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3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7"/>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0"/>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0"/>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1"/>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4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4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4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4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4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4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4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4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4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0"/>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4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48"/>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48"/>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29"/>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29"/>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2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0"/>
          <p:cNvSpPr/>
          <p:nvPr>
            <p:ph idx="2" type="pic"/>
          </p:nvPr>
        </p:nvSpPr>
        <p:spPr>
          <a:xfrm>
            <a:off x="1691673" y="654843"/>
            <a:ext cx="4383300" cy="6103200"/>
          </a:xfrm>
          <a:prstGeom prst="rect">
            <a:avLst/>
          </a:prstGeom>
          <a:noFill/>
          <a:ln>
            <a:noFill/>
          </a:ln>
        </p:spPr>
      </p:sp>
      <p:sp>
        <p:nvSpPr>
          <p:cNvPr id="84" name="Google Shape;84;p50"/>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0"/>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0"/>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1"/>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52"/>
          <p:cNvSpPr/>
          <p:nvPr>
            <p:ph idx="2" type="pic"/>
          </p:nvPr>
        </p:nvSpPr>
        <p:spPr>
          <a:xfrm>
            <a:off x="3982975" y="654843"/>
            <a:ext cx="2391000" cy="8486700"/>
          </a:xfrm>
          <a:prstGeom prst="rect">
            <a:avLst/>
          </a:prstGeom>
          <a:noFill/>
          <a:ln>
            <a:noFill/>
          </a:ln>
        </p:spPr>
      </p:sp>
      <p:sp>
        <p:nvSpPr>
          <p:cNvPr id="92" name="Google Shape;92;p52"/>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52"/>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5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5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5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5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54"/>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5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55"/>
          <p:cNvSpPr/>
          <p:nvPr>
            <p:ph idx="2" type="pic"/>
          </p:nvPr>
        </p:nvSpPr>
        <p:spPr>
          <a:xfrm>
            <a:off x="3982975" y="2684859"/>
            <a:ext cx="2391000" cy="6482700"/>
          </a:xfrm>
          <a:prstGeom prst="rect">
            <a:avLst/>
          </a:prstGeom>
          <a:noFill/>
          <a:ln>
            <a:noFill/>
          </a:ln>
        </p:spPr>
      </p:sp>
      <p:sp>
        <p:nvSpPr>
          <p:cNvPr id="104" name="Google Shape;104;p55"/>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55"/>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5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56"/>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5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57"/>
          <p:cNvSpPr/>
          <p:nvPr>
            <p:ph idx="2" type="pic"/>
          </p:nvPr>
        </p:nvSpPr>
        <p:spPr>
          <a:xfrm>
            <a:off x="3982975" y="5251847"/>
            <a:ext cx="2391000" cy="3889500"/>
          </a:xfrm>
          <a:prstGeom prst="rect">
            <a:avLst/>
          </a:prstGeom>
          <a:noFill/>
          <a:ln>
            <a:noFill/>
          </a:ln>
        </p:spPr>
      </p:sp>
      <p:sp>
        <p:nvSpPr>
          <p:cNvPr id="112" name="Google Shape;112;p57"/>
          <p:cNvSpPr/>
          <p:nvPr>
            <p:ph idx="3" type="pic"/>
          </p:nvPr>
        </p:nvSpPr>
        <p:spPr>
          <a:xfrm>
            <a:off x="3985763" y="916781"/>
            <a:ext cx="2391000" cy="3889500"/>
          </a:xfrm>
          <a:prstGeom prst="rect">
            <a:avLst/>
          </a:prstGeom>
          <a:noFill/>
          <a:ln>
            <a:noFill/>
          </a:ln>
        </p:spPr>
      </p:sp>
      <p:sp>
        <p:nvSpPr>
          <p:cNvPr id="113" name="Google Shape;113;p57"/>
          <p:cNvSpPr/>
          <p:nvPr>
            <p:ph idx="4" type="pic"/>
          </p:nvPr>
        </p:nvSpPr>
        <p:spPr>
          <a:xfrm>
            <a:off x="1398501" y="916781"/>
            <a:ext cx="2391000" cy="8225100"/>
          </a:xfrm>
          <a:prstGeom prst="rect">
            <a:avLst/>
          </a:prstGeom>
          <a:noFill/>
          <a:ln>
            <a:noFill/>
          </a:ln>
        </p:spPr>
      </p:sp>
      <p:sp>
        <p:nvSpPr>
          <p:cNvPr id="114" name="Google Shape;114;p5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58"/>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58"/>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5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59"/>
          <p:cNvSpPr/>
          <p:nvPr>
            <p:ph idx="2" type="pic"/>
          </p:nvPr>
        </p:nvSpPr>
        <p:spPr>
          <a:xfrm>
            <a:off x="971550" y="0"/>
            <a:ext cx="5829300" cy="10058400"/>
          </a:xfrm>
          <a:prstGeom prst="rect">
            <a:avLst/>
          </a:prstGeom>
          <a:noFill/>
          <a:ln>
            <a:noFill/>
          </a:ln>
        </p:spPr>
      </p:sp>
      <p:sp>
        <p:nvSpPr>
          <p:cNvPr id="121" name="Google Shape;121;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1"/>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1"/>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2"/>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32"/>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34"/>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34"/>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35"/>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6"/>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6"/>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6"/>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37"/>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24"/>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26"/>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28"/>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28"/>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2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296025" y="8600600"/>
            <a:ext cx="1052250" cy="1052250"/>
          </a:xfrm>
          <a:prstGeom prst="rect">
            <a:avLst/>
          </a:prstGeom>
          <a:noFill/>
          <a:ln>
            <a:noFill/>
          </a:ln>
        </p:spPr>
      </p:pic>
      <p:sp>
        <p:nvSpPr>
          <p:cNvPr id="133" name="Google Shape;133;p1"/>
          <p:cNvSpPr txBox="1"/>
          <p:nvPr>
            <p:ph idx="4294967295" type="title"/>
          </p:nvPr>
        </p:nvSpPr>
        <p:spPr>
          <a:xfrm>
            <a:off x="264895" y="96629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Data Governance @ SneakerPark</a:t>
            </a:r>
            <a:endParaRPr sz="4000">
              <a:solidFill>
                <a:srgbClr val="FFFFFF"/>
              </a:solidFill>
            </a:endParaRPr>
          </a:p>
          <a:p>
            <a:pPr indent="0" lvl="0" marL="0" rtl="0" algn="l">
              <a:lnSpc>
                <a:spcPct val="100000"/>
              </a:lnSpc>
              <a:spcBef>
                <a:spcPts val="0"/>
              </a:spcBef>
              <a:spcAft>
                <a:spcPts val="0"/>
              </a:spcAft>
              <a:buSzPts val="2800"/>
              <a:buNone/>
            </a:pPr>
            <a:r>
              <a:t/>
            </a:r>
            <a:endParaRPr/>
          </a:p>
        </p:txBody>
      </p:sp>
      <p:pic>
        <p:nvPicPr>
          <p:cNvPr id="134" name="Google Shape;134;p1"/>
          <p:cNvPicPr preferRelativeResize="0"/>
          <p:nvPr/>
        </p:nvPicPr>
        <p:blipFill rotWithShape="1">
          <a:blip r:embed="rId4">
            <a:alphaModFix/>
          </a:blip>
          <a:srcRect b="1820" l="0" r="0" t="-1820"/>
          <a:stretch/>
        </p:blipFill>
        <p:spPr>
          <a:xfrm>
            <a:off x="1617725" y="3728150"/>
            <a:ext cx="4506849" cy="2591575"/>
          </a:xfrm>
          <a:prstGeom prst="rect">
            <a:avLst/>
          </a:prstGeom>
          <a:noFill/>
          <a:ln>
            <a:noFill/>
          </a:ln>
        </p:spPr>
      </p:pic>
      <p:sp>
        <p:nvSpPr>
          <p:cNvPr id="135" name="Google Shape;135;p1"/>
          <p:cNvSpPr txBox="1"/>
          <p:nvPr/>
        </p:nvSpPr>
        <p:spPr>
          <a:xfrm>
            <a:off x="264900" y="9001125"/>
            <a:ext cx="4324200" cy="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Prepared by:</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EEEEE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EEEEEE"/>
                </a:solidFill>
                <a:latin typeface="Open Sans"/>
                <a:ea typeface="Open Sans"/>
                <a:cs typeface="Open Sans"/>
                <a:sym typeface="Open Sans"/>
              </a:rPr>
              <a:t>Submitted on:</a:t>
            </a:r>
            <a:endParaRPr b="0" i="1" sz="1400" u="none" cap="none" strike="noStrike">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nvSpPr>
        <p:spPr>
          <a:xfrm>
            <a:off x="504500" y="425675"/>
            <a:ext cx="6810600" cy="3000000"/>
          </a:xfrm>
          <a:prstGeom prst="rect">
            <a:avLst/>
          </a:prstGeom>
          <a:noFill/>
          <a:ln>
            <a:noFill/>
          </a:ln>
        </p:spPr>
        <p:txBody>
          <a:bodyPr anchorCtr="0" anchor="t" bIns="91425" lIns="91425" spcFirstLastPara="1" rIns="91425" wrap="square" tIns="91425">
            <a:noAutofit/>
          </a:bodyPr>
          <a:lstStyle/>
          <a:p>
            <a:pPr indent="0" lvl="0" marL="0" marR="0" rtl="0" algn="just">
              <a:lnSpc>
                <a:spcPct val="170000"/>
              </a:lnSpc>
              <a:spcBef>
                <a:spcPts val="0"/>
              </a:spcBef>
              <a:spcAft>
                <a:spcPts val="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Profile the data to identify at least </a:t>
            </a:r>
            <a:r>
              <a:rPr b="1" i="0" lang="en" sz="1600" u="none" cap="none" strike="noStrike">
                <a:solidFill>
                  <a:srgbClr val="525C65"/>
                </a:solidFill>
                <a:highlight>
                  <a:srgbClr val="FFFFFF"/>
                </a:highlight>
                <a:latin typeface="Open Sans"/>
                <a:ea typeface="Open Sans"/>
                <a:cs typeface="Open Sans"/>
                <a:sym typeface="Open Sans"/>
              </a:rPr>
              <a:t>3 data quality issues</a:t>
            </a:r>
            <a:r>
              <a:rPr b="0" i="0" lang="en" sz="1600" u="none" cap="none" strike="noStrike">
                <a:solidFill>
                  <a:srgbClr val="525C65"/>
                </a:solidFill>
                <a:highlight>
                  <a:srgbClr val="FFFFFF"/>
                </a:highlight>
                <a:latin typeface="Open Sans"/>
                <a:ea typeface="Open Sans"/>
                <a:cs typeface="Open Sans"/>
                <a:sym typeface="Open Sans"/>
              </a:rPr>
              <a:t> you see in the data. Also provide </a:t>
            </a:r>
            <a:r>
              <a:rPr b="1" i="0" lang="en" sz="1600" u="none" cap="none" strike="noStrike">
                <a:solidFill>
                  <a:srgbClr val="525C65"/>
                </a:solidFill>
                <a:highlight>
                  <a:srgbClr val="FFFFFF"/>
                </a:highlight>
                <a:latin typeface="Open Sans"/>
                <a:ea typeface="Open Sans"/>
                <a:cs typeface="Open Sans"/>
                <a:sym typeface="Open Sans"/>
              </a:rPr>
              <a:t>at least 1 data quality issue that you haven’t yet seen</a:t>
            </a:r>
            <a:r>
              <a:rPr b="0" i="0" lang="en" sz="1600" u="none" cap="none" strike="noStrike">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0"/>
              </a:spcAft>
              <a:buClr>
                <a:srgbClr val="000000"/>
              </a:buClr>
              <a:buSzPts val="1600"/>
              <a:buFont typeface="Arial"/>
              <a:buNone/>
            </a:pPr>
            <a:r>
              <a:t/>
            </a:r>
            <a:endParaRPr b="0" i="0" sz="1600" u="none" cap="none" strike="noStrike">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Make sure you fill out </a:t>
            </a:r>
            <a:r>
              <a:rPr b="1" i="0" lang="en" sz="1600" u="none" cap="none" strike="noStrike">
                <a:solidFill>
                  <a:srgbClr val="525C65"/>
                </a:solidFill>
                <a:highlight>
                  <a:srgbClr val="FFFFFF"/>
                </a:highlight>
                <a:latin typeface="Open Sans"/>
                <a:ea typeface="Open Sans"/>
                <a:cs typeface="Open Sans"/>
                <a:sym typeface="Open Sans"/>
              </a:rPr>
              <a:t>all</a:t>
            </a:r>
            <a:r>
              <a:rPr b="0" i="0" lang="en" sz="1600" u="none" cap="none" strike="noStrike">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b="0" i="0" sz="1600" u="none" cap="none" strike="noStrike">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3" name="Shape 193"/>
        <p:cNvGrpSpPr/>
        <p:nvPr/>
      </p:nvGrpSpPr>
      <p:grpSpPr>
        <a:xfrm>
          <a:off x="0" y="0"/>
          <a:ext cx="0" cy="0"/>
          <a:chOff x="0" y="0"/>
          <a:chExt cx="0" cy="0"/>
        </a:xfrm>
      </p:grpSpPr>
      <p:sp>
        <p:nvSpPr>
          <p:cNvPr id="194" name="Google Shape;194;p13"/>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2: Monitoring</a:t>
            </a:r>
            <a:endParaRPr b="0" i="0" sz="3000" u="none" cap="none" strike="noStrike">
              <a:solidFill>
                <a:srgbClr val="FFFFFF"/>
              </a:solidFill>
              <a:latin typeface="Open Sans"/>
              <a:ea typeface="Open Sans"/>
              <a:cs typeface="Open Sans"/>
              <a:sym typeface="Open Sans"/>
            </a:endParaRPr>
          </a:p>
        </p:txBody>
      </p:sp>
      <p:sp>
        <p:nvSpPr>
          <p:cNvPr id="195" name="Google Shape;195;p13"/>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 type="body"/>
          </p:nvPr>
        </p:nvSpPr>
        <p:spPr>
          <a:xfrm>
            <a:off x="369675" y="695675"/>
            <a:ext cx="6914100" cy="13713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b="1" lang="en" sz="1600">
                <a:solidFill>
                  <a:srgbClr val="525C65"/>
                </a:solidFill>
                <a:highlight>
                  <a:srgbClr val="FFFFFF"/>
                </a:highlight>
                <a:latin typeface="Open Sans"/>
                <a:ea typeface="Open Sans"/>
                <a:cs typeface="Open Sans"/>
                <a:sym typeface="Open Sans"/>
              </a:rPr>
              <a:t>monitoring dashboard</a:t>
            </a:r>
            <a:r>
              <a:rPr lang="en" sz="160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11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01" name="Google Shape;201;p14"/>
          <p:cNvPicPr preferRelativeResize="0"/>
          <p:nvPr/>
        </p:nvPicPr>
        <p:blipFill>
          <a:blip r:embed="rId3">
            <a:alphaModFix/>
          </a:blip>
          <a:stretch>
            <a:fillRect/>
          </a:stretch>
        </p:blipFill>
        <p:spPr>
          <a:xfrm>
            <a:off x="560425" y="2627425"/>
            <a:ext cx="3320125" cy="2747375"/>
          </a:xfrm>
          <a:prstGeom prst="rect">
            <a:avLst/>
          </a:prstGeom>
          <a:noFill/>
          <a:ln>
            <a:noFill/>
          </a:ln>
        </p:spPr>
      </p:pic>
      <p:pic>
        <p:nvPicPr>
          <p:cNvPr id="202" name="Google Shape;202;p14"/>
          <p:cNvPicPr preferRelativeResize="0"/>
          <p:nvPr/>
        </p:nvPicPr>
        <p:blipFill>
          <a:blip r:embed="rId4">
            <a:alphaModFix/>
          </a:blip>
          <a:stretch>
            <a:fillRect/>
          </a:stretch>
        </p:blipFill>
        <p:spPr>
          <a:xfrm>
            <a:off x="3518800" y="2627425"/>
            <a:ext cx="4013774" cy="2964650"/>
          </a:xfrm>
          <a:prstGeom prst="rect">
            <a:avLst/>
          </a:prstGeom>
          <a:noFill/>
          <a:ln>
            <a:noFill/>
          </a:ln>
        </p:spPr>
      </p:pic>
      <p:pic>
        <p:nvPicPr>
          <p:cNvPr id="203" name="Google Shape;203;p14"/>
          <p:cNvPicPr preferRelativeResize="0"/>
          <p:nvPr/>
        </p:nvPicPr>
        <p:blipFill>
          <a:blip r:embed="rId5">
            <a:alphaModFix/>
          </a:blip>
          <a:stretch>
            <a:fillRect/>
          </a:stretch>
        </p:blipFill>
        <p:spPr>
          <a:xfrm>
            <a:off x="152400" y="5744475"/>
            <a:ext cx="7467600" cy="3962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704043cf82_0_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70000"/>
              </a:lnSpc>
              <a:spcBef>
                <a:spcPts val="0"/>
              </a:spcBef>
              <a:spcAft>
                <a:spcPts val="0"/>
              </a:spcAft>
              <a:buClr>
                <a:schemeClr val="dk1"/>
              </a:buClr>
              <a:buSzPts val="1100"/>
              <a:buFont typeface="Arial"/>
              <a:buNone/>
            </a:pPr>
            <a:r>
              <a:rPr lang="en" sz="1600">
                <a:solidFill>
                  <a:srgbClr val="525C65"/>
                </a:solidFill>
                <a:highlight>
                  <a:schemeClr val="lt1"/>
                </a:highlight>
              </a:rPr>
              <a:t>Using the metrics you've created in the last step, please create a mock-up of a data quality </a:t>
            </a:r>
            <a:r>
              <a:rPr b="1" lang="en" sz="1600">
                <a:solidFill>
                  <a:srgbClr val="525C65"/>
                </a:solidFill>
                <a:highlight>
                  <a:schemeClr val="lt1"/>
                </a:highlight>
              </a:rPr>
              <a:t>monitoring dashboard</a:t>
            </a:r>
            <a:r>
              <a:rPr lang="en" sz="1600">
                <a:solidFill>
                  <a:srgbClr val="525C65"/>
                </a:solidFill>
                <a:highlight>
                  <a:schemeClr val="lt1"/>
                </a:highlight>
              </a:rPr>
              <a:t> that will be used to monitor the data to ensure compliance with your data quality rules.</a:t>
            </a:r>
            <a:endParaRPr/>
          </a:p>
        </p:txBody>
      </p:sp>
      <p:pic>
        <p:nvPicPr>
          <p:cNvPr id="209" name="Google Shape;209;g2704043cf82_0_4"/>
          <p:cNvPicPr preferRelativeResize="0"/>
          <p:nvPr/>
        </p:nvPicPr>
        <p:blipFill>
          <a:blip r:embed="rId3">
            <a:alphaModFix/>
          </a:blip>
          <a:stretch>
            <a:fillRect/>
          </a:stretch>
        </p:blipFill>
        <p:spPr>
          <a:xfrm>
            <a:off x="1356150" y="2203800"/>
            <a:ext cx="3775975" cy="3190601"/>
          </a:xfrm>
          <a:prstGeom prst="rect">
            <a:avLst/>
          </a:prstGeom>
          <a:noFill/>
          <a:ln>
            <a:noFill/>
          </a:ln>
        </p:spPr>
      </p:pic>
      <p:pic>
        <p:nvPicPr>
          <p:cNvPr id="210" name="Google Shape;210;g2704043cf82_0_4"/>
          <p:cNvPicPr preferRelativeResize="0"/>
          <p:nvPr/>
        </p:nvPicPr>
        <p:blipFill>
          <a:blip r:embed="rId4">
            <a:alphaModFix/>
          </a:blip>
          <a:stretch>
            <a:fillRect/>
          </a:stretch>
        </p:blipFill>
        <p:spPr>
          <a:xfrm>
            <a:off x="2029450" y="5832475"/>
            <a:ext cx="3585300" cy="3898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4" name="Shape 214"/>
        <p:cNvGrpSpPr/>
        <p:nvPr/>
      </p:nvGrpSpPr>
      <p:grpSpPr>
        <a:xfrm>
          <a:off x="0" y="0"/>
          <a:ext cx="0" cy="0"/>
          <a:chOff x="0" y="0"/>
          <a:chExt cx="0" cy="0"/>
        </a:xfrm>
      </p:grpSpPr>
      <p:sp>
        <p:nvSpPr>
          <p:cNvPr id="215" name="Google Shape;215;p15"/>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5</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1: MDM Architecture</a:t>
            </a:r>
            <a:endParaRPr b="0" i="0" sz="3000" u="none" cap="none" strike="noStrike">
              <a:solidFill>
                <a:srgbClr val="FFFFFF"/>
              </a:solidFill>
              <a:latin typeface="Open Sans"/>
              <a:ea typeface="Open Sans"/>
              <a:cs typeface="Open Sans"/>
              <a:sym typeface="Open Sans"/>
            </a:endParaRPr>
          </a:p>
        </p:txBody>
      </p:sp>
      <p:sp>
        <p:nvSpPr>
          <p:cNvPr id="216" name="Google Shape;216;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idx="1" type="body"/>
          </p:nvPr>
        </p:nvSpPr>
        <p:spPr>
          <a:xfrm>
            <a:off x="439225" y="-63075"/>
            <a:ext cx="6907500" cy="76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b="1" lang="en" sz="2000">
                <a:solidFill>
                  <a:schemeClr val="dk1"/>
                </a:solidFill>
                <a:latin typeface="Arial"/>
                <a:ea typeface="Arial"/>
                <a:cs typeface="Arial"/>
                <a:sym typeface="Arial"/>
              </a:rPr>
              <a:t>REGISTRY MDM - Diagram</a:t>
            </a:r>
            <a:endParaRPr sz="1400">
              <a:solidFill>
                <a:schemeClr val="dk1"/>
              </a:solidFill>
              <a:latin typeface="Arial"/>
              <a:ea typeface="Arial"/>
              <a:cs typeface="Arial"/>
              <a:sym typeface="Arial"/>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pic>
        <p:nvPicPr>
          <p:cNvPr id="222" name="Google Shape;222;p16"/>
          <p:cNvPicPr preferRelativeResize="0"/>
          <p:nvPr/>
        </p:nvPicPr>
        <p:blipFill>
          <a:blip r:embed="rId3">
            <a:alphaModFix/>
          </a:blip>
          <a:stretch>
            <a:fillRect/>
          </a:stretch>
        </p:blipFill>
        <p:spPr>
          <a:xfrm>
            <a:off x="152400" y="854325"/>
            <a:ext cx="7467600" cy="60697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704043cf82_0_1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000">
                <a:solidFill>
                  <a:schemeClr val="dk1"/>
                </a:solidFill>
                <a:latin typeface="Arial"/>
                <a:ea typeface="Arial"/>
                <a:cs typeface="Arial"/>
                <a:sym typeface="Arial"/>
              </a:rPr>
              <a:t>REGISTRY MDM – Table </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pic>
        <p:nvPicPr>
          <p:cNvPr id="228" name="Google Shape;228;g2704043cf82_0_12"/>
          <p:cNvPicPr preferRelativeResize="0"/>
          <p:nvPr/>
        </p:nvPicPr>
        <p:blipFill>
          <a:blip r:embed="rId3">
            <a:alphaModFix/>
          </a:blip>
          <a:stretch>
            <a:fillRect/>
          </a:stretch>
        </p:blipFill>
        <p:spPr>
          <a:xfrm>
            <a:off x="886900" y="1428502"/>
            <a:ext cx="5727575" cy="814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idx="1" type="body"/>
          </p:nvPr>
        </p:nvSpPr>
        <p:spPr>
          <a:xfrm>
            <a:off x="465150" y="524225"/>
            <a:ext cx="6842100" cy="640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200">
                <a:solidFill>
                  <a:srgbClr val="525C65"/>
                </a:solidFill>
                <a:highlight>
                  <a:schemeClr val="lt1"/>
                </a:highlight>
                <a:latin typeface="Open Sans"/>
                <a:ea typeface="Open Sans"/>
                <a:cs typeface="Open Sans"/>
                <a:sym typeface="Open Sans"/>
              </a:rPr>
              <a:t>Explanation:</a:t>
            </a:r>
            <a:endParaRPr b="1" sz="22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Clr>
                <a:schemeClr val="dk1"/>
              </a:buClr>
              <a:buSzPts val="1100"/>
              <a:buFont typeface="Arial"/>
              <a:buNone/>
            </a:pPr>
            <a:r>
              <a:t/>
            </a:r>
            <a:endParaRPr b="1" sz="2200">
              <a:solidFill>
                <a:srgbClr val="525C65"/>
              </a:solidFill>
              <a:highlight>
                <a:schemeClr val="lt1"/>
              </a:highlight>
              <a:latin typeface="Open Sans"/>
              <a:ea typeface="Open Sans"/>
              <a:cs typeface="Open Sans"/>
              <a:sym typeface="Open Sans"/>
            </a:endParaRPr>
          </a:p>
          <a:p>
            <a:pPr indent="0" lvl="0" marL="0" rtl="0" algn="just">
              <a:spcBef>
                <a:spcPts val="1600"/>
              </a:spcBef>
              <a:spcAft>
                <a:spcPts val="0"/>
              </a:spcAft>
              <a:buClr>
                <a:schemeClr val="dk1"/>
              </a:buClr>
              <a:buSzPts val="1100"/>
              <a:buFont typeface="Arial"/>
              <a:buNone/>
            </a:pPr>
            <a:r>
              <a:rPr lang="en" sz="2200">
                <a:solidFill>
                  <a:srgbClr val="525C65"/>
                </a:solidFill>
                <a:highlight>
                  <a:schemeClr val="lt1"/>
                </a:highlight>
                <a:latin typeface="Open Sans"/>
                <a:ea typeface="Open Sans"/>
                <a:cs typeface="Open Sans"/>
                <a:sym typeface="Open Sans"/>
              </a:rPr>
              <a:t>I selected the Registry MDM architecture for our Master Data Management (MDM) program because this is the company's initial foray into investing in an Enterprise Data Management Program. The Registry MDM architecture is particularly well-suited for organizations that have not previously implemented any form of MDM architecture. Additionally, it offers the advantage of being easier to implement in future stages of our data management strategy.</a:t>
            </a:r>
            <a:endParaRPr sz="2200">
              <a:solidFill>
                <a:srgbClr val="525C65"/>
              </a:solidFill>
              <a:highlight>
                <a:schemeClr val="lt1"/>
              </a:highlight>
              <a:latin typeface="Open Sans"/>
              <a:ea typeface="Open Sans"/>
              <a:cs typeface="Open Sans"/>
              <a:sym typeface="Open Sans"/>
            </a:endParaRPr>
          </a:p>
          <a:p>
            <a:pPr indent="0" lvl="0" marL="0" rtl="0" algn="just">
              <a:lnSpc>
                <a:spcPct val="115000"/>
              </a:lnSpc>
              <a:spcBef>
                <a:spcPts val="1600"/>
              </a:spcBef>
              <a:spcAft>
                <a:spcPts val="1600"/>
              </a:spcAft>
              <a:buClr>
                <a:schemeClr val="dk1"/>
              </a:buClr>
              <a:buSzPts val="1100"/>
              <a:buFont typeface="Arial"/>
              <a:buNone/>
            </a:pPr>
            <a:r>
              <a:t/>
            </a:r>
            <a:endParaRPr b="1" sz="2200">
              <a:solidFill>
                <a:srgbClr val="525C65"/>
              </a:solidFill>
              <a:highlight>
                <a:schemeClr val="lt1"/>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7" name="Shape 237"/>
        <p:cNvGrpSpPr/>
        <p:nvPr/>
      </p:nvGrpSpPr>
      <p:grpSpPr>
        <a:xfrm>
          <a:off x="0" y="0"/>
          <a:ext cx="0" cy="0"/>
          <a:chOff x="0" y="0"/>
          <a:chExt cx="0" cy="0"/>
        </a:xfrm>
      </p:grpSpPr>
      <p:sp>
        <p:nvSpPr>
          <p:cNvPr id="238" name="Google Shape;238;p18"/>
          <p:cNvSpPr/>
          <p:nvPr/>
        </p:nvSpPr>
        <p:spPr>
          <a:xfrm>
            <a:off x="539850" y="4051175"/>
            <a:ext cx="66927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6</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Master Data Management</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chemeClr val="lt1"/>
              </a:buClr>
              <a:buSzPts val="3000"/>
              <a:buFont typeface="Open Sans"/>
              <a:buNone/>
            </a:pPr>
            <a:r>
              <a:rPr b="0" i="0" lang="en" sz="3000" u="none" cap="none" strike="noStrike">
                <a:solidFill>
                  <a:schemeClr val="lt1"/>
                </a:solidFill>
                <a:latin typeface="Open Sans"/>
                <a:ea typeface="Open Sans"/>
                <a:cs typeface="Open Sans"/>
                <a:sym typeface="Open Sans"/>
              </a:rPr>
              <a:t>Part 2: Master Record</a:t>
            </a:r>
            <a:endParaRPr b="0" i="0" sz="3000" u="none" cap="none" strike="noStrike">
              <a:solidFill>
                <a:srgbClr val="FFFFFF"/>
              </a:solidFill>
              <a:latin typeface="Open Sans"/>
              <a:ea typeface="Open Sans"/>
              <a:cs typeface="Open Sans"/>
              <a:sym typeface="Open Sans"/>
            </a:endParaRPr>
          </a:p>
        </p:txBody>
      </p:sp>
      <p:sp>
        <p:nvSpPr>
          <p:cNvPr id="239" name="Google Shape;239;p18"/>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idx="1" type="body"/>
          </p:nvPr>
        </p:nvSpPr>
        <p:spPr>
          <a:xfrm>
            <a:off x="432450" y="717975"/>
            <a:ext cx="6907500" cy="47778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Item Matching: Match the ItemID records based on the same ItemName and SellerID by correlating Item and SellerID from Listings.</a:t>
            </a:r>
            <a:endParaRPr sz="1600">
              <a:solidFill>
                <a:srgbClr val="525C65"/>
              </a:solidFill>
              <a:highlight>
                <a:srgbClr val="FFFFFF"/>
              </a:highlight>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Item Verification: For records with the same BrandName, ArrivalDate, and SellerID, match the ItemID by verifying Brand Name and Arrival Date from the Item with the Seller ID from Listings.</a:t>
            </a:r>
            <a:endParaRPr sz="1600">
              <a:solidFill>
                <a:srgbClr val="525C65"/>
              </a:solidFill>
              <a:highlight>
                <a:srgbClr val="FFFFFF"/>
              </a:highlight>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Customer Identification: Match the UserID records for customers with the same LastName, CreditCardNumber, and CreditCardExpirationDate by comparing LastName from Users with Credit Card details from Credit Cards.</a:t>
            </a:r>
            <a:endParaRPr sz="1600">
              <a:solidFill>
                <a:srgbClr val="525C65"/>
              </a:solidFill>
              <a:highlight>
                <a:srgbClr val="FFFFFF"/>
              </a:highlight>
              <a:latin typeface="Open Sans"/>
              <a:ea typeface="Open Sans"/>
              <a:cs typeface="Open Sans"/>
              <a:sym typeface="Open Sans"/>
            </a:endParaRPr>
          </a:p>
          <a:p>
            <a:pPr indent="0" lvl="0" marL="0" rtl="0" algn="l">
              <a:spcBef>
                <a:spcPts val="1600"/>
              </a:spcBef>
              <a:spcAft>
                <a:spcPts val="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Customer Support Queries: For issues involving the same Email and OrderID, match the UserID based on the Email from Users and the OrderID from Customer Service Requests.</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marR="241300" rtl="0" algn="just">
              <a:lnSpc>
                <a:spcPct val="170000"/>
              </a:lnSpc>
              <a:spcBef>
                <a:spcPts val="3800"/>
              </a:spcBef>
              <a:spcAft>
                <a:spcPts val="0"/>
              </a:spcAft>
              <a:buClr>
                <a:schemeClr val="dk1"/>
              </a:buClr>
              <a:buSzPts val="1100"/>
              <a:buFont typeface="Arial"/>
              <a:buNone/>
            </a:pPr>
            <a:r>
              <a:t/>
            </a:r>
            <a:endParaRPr sz="14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3800"/>
              </a:spcBef>
              <a:spcAft>
                <a:spcPts val="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0"/>
              </a:spcAft>
              <a:buSzPts val="3000"/>
              <a:buNone/>
            </a:pPr>
            <a:r>
              <a:t/>
            </a:r>
            <a:endParaRPr sz="1600">
              <a:solidFill>
                <a:srgbClr val="525C65"/>
              </a:solidFill>
              <a:highlight>
                <a:srgbClr val="FFFFFF"/>
              </a:highlight>
              <a:latin typeface="Open Sans"/>
              <a:ea typeface="Open Sans"/>
              <a:cs typeface="Open Sans"/>
              <a:sym typeface="Open Sans"/>
            </a:endParaRPr>
          </a:p>
          <a:p>
            <a:pPr indent="0" lvl="0" marL="0" rtl="0" algn="just">
              <a:lnSpc>
                <a:spcPct val="115000"/>
              </a:lnSpc>
              <a:spcBef>
                <a:spcPts val="1600"/>
              </a:spcBef>
              <a:spcAft>
                <a:spcPts val="1600"/>
              </a:spcAft>
              <a:buSzPts val="3000"/>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264895" y="1844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a:t>
            </a:r>
            <a:endParaRPr/>
          </a:p>
        </p:txBody>
      </p:sp>
      <p:sp>
        <p:nvSpPr>
          <p:cNvPr id="141" name="Google Shape;141;p4"/>
          <p:cNvSpPr txBox="1"/>
          <p:nvPr>
            <p:ph idx="1" type="body"/>
          </p:nvPr>
        </p:nvSpPr>
        <p:spPr>
          <a:xfrm>
            <a:off x="264900" y="1420950"/>
            <a:ext cx="6932700" cy="8332800"/>
          </a:xfrm>
          <a:prstGeom prst="rect">
            <a:avLst/>
          </a:prstGeom>
          <a:noFill/>
          <a:ln>
            <a:noFill/>
          </a:ln>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rgbClr val="525C65"/>
              </a:buClr>
              <a:buSzPts val="1700"/>
              <a:buFont typeface="Open Sans"/>
              <a:buChar char="●"/>
            </a:pPr>
            <a:r>
              <a:rPr b="1" lang="en" sz="1700">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indent="-336550" lvl="0" marL="457200" rtl="0" algn="just">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indent="0" lvl="0" marL="0" marR="241300" rtl="0" algn="just">
              <a:lnSpc>
                <a:spcPct val="150000"/>
              </a:lnSpc>
              <a:spcBef>
                <a:spcPts val="1100"/>
              </a:spcBef>
              <a:spcAft>
                <a:spcPts val="400"/>
              </a:spcAft>
              <a:buClr>
                <a:schemeClr val="dk1"/>
              </a:buClr>
              <a:buSzPts val="1100"/>
              <a:buFont typeface="Arial"/>
              <a:buNone/>
            </a:pPr>
            <a:r>
              <a:t/>
            </a:r>
            <a:endParaRPr b="1" sz="1700">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48" name="Shape 248"/>
        <p:cNvGrpSpPr/>
        <p:nvPr/>
      </p:nvGrpSpPr>
      <p:grpSpPr>
        <a:xfrm>
          <a:off x="0" y="0"/>
          <a:ext cx="0" cy="0"/>
          <a:chOff x="0" y="0"/>
          <a:chExt cx="0" cy="0"/>
        </a:xfrm>
      </p:grpSpPr>
      <p:sp>
        <p:nvSpPr>
          <p:cNvPr id="249" name="Google Shape;249;p2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50" name="Google Shape;250;p20"/>
          <p:cNvSpPr/>
          <p:nvPr/>
        </p:nvSpPr>
        <p:spPr>
          <a:xfrm>
            <a:off x="1422750" y="4013075"/>
            <a:ext cx="49269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7</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Governance:</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Roles and Responsibilities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nvSpPr>
        <p:spPr>
          <a:xfrm>
            <a:off x="457200" y="447675"/>
            <a:ext cx="6842100" cy="78846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1100"/>
              </a:spcBef>
              <a:spcAft>
                <a:spcPts val="0"/>
              </a:spcAft>
              <a:buClr>
                <a:schemeClr val="dk1"/>
              </a:buClr>
              <a:buSzPts val="1100"/>
              <a:buFont typeface="Arial"/>
              <a:buNone/>
            </a:pPr>
            <a:r>
              <a:rPr b="1" lang="en" sz="1200">
                <a:solidFill>
                  <a:srgbClr val="525C65"/>
                </a:solidFill>
                <a:highlight>
                  <a:srgbClr val="FFFFFF"/>
                </a:highlight>
                <a:latin typeface="Open Sans"/>
                <a:ea typeface="Open Sans"/>
                <a:cs typeface="Open Sans"/>
                <a:sym typeface="Open Sans"/>
              </a:rPr>
              <a:t>Data Quality Management (DQ): </a:t>
            </a:r>
            <a:r>
              <a:rPr lang="en" sz="1200">
                <a:solidFill>
                  <a:srgbClr val="525C65"/>
                </a:solidFill>
                <a:highlight>
                  <a:srgbClr val="FFFFFF"/>
                </a:highlight>
                <a:latin typeface="Open Sans"/>
                <a:ea typeface="Open Sans"/>
                <a:cs typeface="Open Sans"/>
                <a:sym typeface="Open Sans"/>
              </a:rPr>
              <a:t>Ensuring high-quality data is foundational for making accurate business decisions and improving operational efficiency. SneakerPark requires a dedicated Data Steward to oversee data quality by regularly updating and validating the data against established standards and metrics. The Data Steward will also be responsible for identifying any data anomalies and initiating corrective actions. Jessica, who has deep organizational knowledge, is currently ideal for this role. However, given her existing responsibilities, augmenting her capabilities with a new hire would distribute the workload more effectively and safeguard the focus on data quality without diluting her contribution to other areas.</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b="1" lang="en" sz="1200">
                <a:solidFill>
                  <a:srgbClr val="525C65"/>
                </a:solidFill>
                <a:highlight>
                  <a:srgbClr val="FFFFFF"/>
                </a:highlight>
                <a:latin typeface="Open Sans"/>
                <a:ea typeface="Open Sans"/>
                <a:cs typeface="Open Sans"/>
                <a:sym typeface="Open Sans"/>
              </a:rPr>
              <a:t>Master Data Management (MDM): </a:t>
            </a:r>
            <a:r>
              <a:rPr lang="en" sz="1200">
                <a:solidFill>
                  <a:srgbClr val="525C65"/>
                </a:solidFill>
                <a:highlight>
                  <a:srgbClr val="FFFFFF"/>
                </a:highlight>
                <a:latin typeface="Open Sans"/>
                <a:ea typeface="Open Sans"/>
                <a:cs typeface="Open Sans"/>
                <a:sym typeface="Open Sans"/>
              </a:rPr>
              <a:t>As SneakerPark continues to expand, having a centralized system for managing master data across various business units will be vital. This system ensures that all organizational entities and departments use consistent and accurate data. A Data Architect, like Daniel Freitas, would be suitable to lead this initiative due to his extensive experience in designing data systems. Daniel's role would involve defining and implementing the MDM architecture to ensure it supports both current and future business needs, facilitating streamlined data operations and enhanced analytical capabilities.</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sz="1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0417941e9_0_21"/>
          <p:cNvSpPr txBox="1"/>
          <p:nvPr/>
        </p:nvSpPr>
        <p:spPr>
          <a:xfrm>
            <a:off x="457200" y="447675"/>
            <a:ext cx="6842100" cy="78846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1100"/>
              </a:spcBef>
              <a:spcAft>
                <a:spcPts val="0"/>
              </a:spcAft>
              <a:buClr>
                <a:schemeClr val="dk1"/>
              </a:buClr>
              <a:buSzPts val="1100"/>
              <a:buFont typeface="Arial"/>
              <a:buNone/>
            </a:pPr>
            <a:r>
              <a:rPr b="1" lang="en" sz="1200">
                <a:solidFill>
                  <a:srgbClr val="525C65"/>
                </a:solidFill>
                <a:highlight>
                  <a:srgbClr val="FFFFFF"/>
                </a:highlight>
                <a:latin typeface="Open Sans"/>
                <a:ea typeface="Open Sans"/>
                <a:cs typeface="Open Sans"/>
                <a:sym typeface="Open Sans"/>
              </a:rPr>
              <a:t>Metadata Management: </a:t>
            </a:r>
            <a:r>
              <a:rPr lang="en" sz="1200">
                <a:solidFill>
                  <a:srgbClr val="525C65"/>
                </a:solidFill>
                <a:highlight>
                  <a:srgbClr val="FFFFFF"/>
                </a:highlight>
                <a:latin typeface="Open Sans"/>
                <a:ea typeface="Open Sans"/>
                <a:cs typeface="Open Sans"/>
                <a:sym typeface="Open Sans"/>
              </a:rPr>
              <a:t>Managing metadata involves organizing, categorizing, and making data easier to locate and interpret by users across the enterprise. The creation of a comprehensive Metadata Management framework is essential for enhancing data accessibility and governance. SneakerPark would benefit from formalizing the role of a Metadata Manager who would be tasked with developing and maintaining an enterprise data catalog. This role could potentially be expanded within Jessica's team by bringing in additional support to specifically focus on Metadata Management, ensuring the metadata stays current and aligned with business evolution.</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lang="en" sz="1200">
                <a:solidFill>
                  <a:srgbClr val="525C65"/>
                </a:solidFill>
                <a:highlight>
                  <a:srgbClr val="FFFFFF"/>
                </a:highlight>
                <a:latin typeface="Open Sans"/>
                <a:ea typeface="Open Sans"/>
                <a:cs typeface="Open Sans"/>
                <a:sym typeface="Open Sans"/>
              </a:rPr>
              <a:t>Currently, SneakerPark possesses foundational talent, such as Jessica in data stewardship and Daniel in data architecture, which can be pivotal in advancing these Data Governance aspects. However, the existing personnel might require support due to the breadth of responsibilities and the technical depth required in each area. Investing in additional specialized roles or training current employees, like considering reskilling or upskilling opportunities, would be prudent to meet the growing and evolving data governance needs effectively.</a:t>
            </a:r>
            <a:endParaRPr sz="120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sz="12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70417941e9_0_10"/>
          <p:cNvSpPr txBox="1"/>
          <p:nvPr/>
        </p:nvSpPr>
        <p:spPr>
          <a:xfrm>
            <a:off x="457200" y="447675"/>
            <a:ext cx="6842100" cy="92517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1100"/>
              </a:spcBef>
              <a:spcAft>
                <a:spcPts val="0"/>
              </a:spcAft>
              <a:buClr>
                <a:schemeClr val="dk1"/>
              </a:buClr>
              <a:buSzPts val="1100"/>
              <a:buFont typeface="Arial"/>
              <a:buNone/>
            </a:pPr>
            <a:r>
              <a:rPr b="1" lang="en" sz="1600">
                <a:solidFill>
                  <a:srgbClr val="525C65"/>
                </a:solidFill>
                <a:highlight>
                  <a:srgbClr val="FFFFFF"/>
                </a:highlight>
                <a:latin typeface="Open Sans"/>
                <a:ea typeface="Open Sans"/>
                <a:cs typeface="Open Sans"/>
                <a:sym typeface="Open Sans"/>
              </a:rPr>
              <a:t>Data Steward:</a:t>
            </a:r>
            <a:r>
              <a:rPr lang="en" sz="1600">
                <a:solidFill>
                  <a:srgbClr val="525C65"/>
                </a:solidFill>
                <a:highlight>
                  <a:srgbClr val="FFFFFF"/>
                </a:highlight>
                <a:latin typeface="Open Sans"/>
                <a:ea typeface="Open Sans"/>
                <a:cs typeface="Open Sans"/>
                <a:sym typeface="Open Sans"/>
              </a:rPr>
              <a:t> The Data Steward should be responsible for maintaining the data dictionary's business context within SneakerPark's Metadata Management. This includes updating entries due to new additions (such as tables or columns) and changes in business descriptions. Jessica is well-suited for this role given her comprehensive understanding of all organizational parts. To help manage her workload, due to her other responsibilities, it might be beneficial to hire a new employee to assist Jessica.</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b="1" lang="en" sz="1600">
                <a:solidFill>
                  <a:srgbClr val="525C65"/>
                </a:solidFill>
                <a:highlight>
                  <a:srgbClr val="FFFFFF"/>
                </a:highlight>
                <a:latin typeface="Open Sans"/>
                <a:ea typeface="Open Sans"/>
                <a:cs typeface="Open Sans"/>
                <a:sym typeface="Open Sans"/>
              </a:rPr>
              <a:t>Data Architecture: </a:t>
            </a:r>
            <a:r>
              <a:rPr lang="en" sz="1600">
                <a:solidFill>
                  <a:srgbClr val="525C65"/>
                </a:solidFill>
                <a:highlight>
                  <a:srgbClr val="FFFFFF"/>
                </a:highlight>
                <a:latin typeface="Open Sans"/>
                <a:ea typeface="Open Sans"/>
                <a:cs typeface="Open Sans"/>
                <a:sym typeface="Open Sans"/>
              </a:rPr>
              <a:t>The role involves defining the workflows for Data Quality Management and Metrics, as well as the architecture for Master Data Management across the system. The aim is to develop automated and intelligent methods for identifying data breaches and quality issues. Daniel Freitas, with his extensive experience in building platforms, is ideal for this role.</a:t>
            </a:r>
            <a:endParaRPr sz="1600">
              <a:solidFill>
                <a:srgbClr val="525C65"/>
              </a:solidFill>
              <a:highlight>
                <a:srgbClr val="FFFFFF"/>
              </a:highlight>
              <a:latin typeface="Open Sans"/>
              <a:ea typeface="Open Sans"/>
              <a:cs typeface="Open Sans"/>
              <a:sym typeface="Open Sans"/>
            </a:endParaRPr>
          </a:p>
          <a:p>
            <a:pPr indent="0" lvl="0" marL="0" rtl="0" algn="just">
              <a:lnSpc>
                <a:spcPct val="170000"/>
              </a:lnSpc>
              <a:spcBef>
                <a:spcPts val="1100"/>
              </a:spcBef>
              <a:spcAft>
                <a:spcPts val="0"/>
              </a:spcAft>
              <a:buClr>
                <a:schemeClr val="dk1"/>
              </a:buClr>
              <a:buSzPts val="1100"/>
              <a:buFont typeface="Arial"/>
              <a:buNone/>
            </a:pPr>
            <a:r>
              <a:rPr b="1" lang="en" sz="1600">
                <a:solidFill>
                  <a:srgbClr val="525C65"/>
                </a:solidFill>
                <a:highlight>
                  <a:srgbClr val="FFFFFF"/>
                </a:highlight>
                <a:latin typeface="Open Sans"/>
                <a:ea typeface="Open Sans"/>
                <a:cs typeface="Open Sans"/>
                <a:sym typeface="Open Sans"/>
              </a:rPr>
              <a:t>Data Engineer: </a:t>
            </a:r>
            <a:r>
              <a:rPr lang="en" sz="1600">
                <a:solidFill>
                  <a:srgbClr val="525C65"/>
                </a:solidFill>
                <a:highlight>
                  <a:srgbClr val="FFFFFF"/>
                </a:highlight>
                <a:latin typeface="Open Sans"/>
                <a:ea typeface="Open Sans"/>
                <a:cs typeface="Open Sans"/>
                <a:sym typeface="Open Sans"/>
              </a:rPr>
              <a:t>Focused on ProdOps, the Data Engineer will provide IT production support for both Data Quality Management and Master Data Management. Effective production support is crucial to maintain the consistency, accuracy, and timeliness of data. Jake is recommended for this role, given his qualifications and experience.</a:t>
            </a:r>
            <a:endParaRPr sz="1600">
              <a:solidFill>
                <a:srgbClr val="525C65"/>
              </a:solidFill>
              <a:highlight>
                <a:srgbClr val="FFFFFF"/>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600"/>
              <a:buFont typeface="Arial"/>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264895" y="403546"/>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Background (cont’d)</a:t>
            </a:r>
            <a:endParaRPr/>
          </a:p>
        </p:txBody>
      </p:sp>
      <p:sp>
        <p:nvSpPr>
          <p:cNvPr id="147" name="Google Shape;147;p5"/>
          <p:cNvSpPr txBox="1"/>
          <p:nvPr/>
        </p:nvSpPr>
        <p:spPr>
          <a:xfrm>
            <a:off x="228600" y="1562100"/>
            <a:ext cx="6876900" cy="24264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70000"/>
              </a:lnSpc>
              <a:spcBef>
                <a:spcPts val="0"/>
              </a:spcBef>
              <a:spcAft>
                <a:spcPts val="0"/>
              </a:spcAft>
              <a:buClr>
                <a:srgbClr val="525C65"/>
              </a:buClr>
              <a:buSzPts val="1800"/>
              <a:buFont typeface="Open Sans"/>
              <a:buChar char="●"/>
            </a:pPr>
            <a:r>
              <a:rPr b="0" i="0" lang="en" sz="1800" u="none" cap="none" strike="noStrike">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b="0" i="0" sz="1800" u="none" cap="none" strike="noStrike">
              <a:solidFill>
                <a:srgbClr val="525C65"/>
              </a:solidFill>
              <a:highlight>
                <a:srgbClr val="FFFFFF"/>
              </a:highlight>
              <a:latin typeface="Open Sans"/>
              <a:ea typeface="Open Sans"/>
              <a:cs typeface="Open Sans"/>
              <a:sym typeface="Open Sans"/>
            </a:endParaRPr>
          </a:p>
        </p:txBody>
      </p:sp>
      <p:pic>
        <p:nvPicPr>
          <p:cNvPr id="148" name="Google Shape;148;p5"/>
          <p:cNvPicPr preferRelativeResize="0"/>
          <p:nvPr/>
        </p:nvPicPr>
        <p:blipFill rotWithShape="1">
          <a:blip r:embed="rId3">
            <a:alphaModFix/>
          </a:blip>
          <a:srcRect b="0" l="0" r="0" t="0"/>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52" name="Shape 152"/>
        <p:cNvGrpSpPr/>
        <p:nvPr/>
      </p:nvGrpSpPr>
      <p:grpSpPr>
        <a:xfrm>
          <a:off x="0" y="0"/>
          <a:ext cx="0" cy="0"/>
          <a:chOff x="0" y="0"/>
          <a:chExt cx="0" cy="0"/>
        </a:xfrm>
      </p:grpSpPr>
      <p:sp>
        <p:nvSpPr>
          <p:cNvPr id="153" name="Google Shape;153;p6"/>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4" name="Google Shape;154;p6"/>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55" name="Google Shape;155;p6"/>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1: Enterprise Data Model</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0" y="-352425"/>
            <a:ext cx="7772400" cy="39771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1100"/>
              </a:spcAft>
              <a:buClr>
                <a:srgbClr val="000000"/>
              </a:buClr>
              <a:buSzPts val="1600"/>
              <a:buFont typeface="Arial"/>
              <a:buNone/>
            </a:pPr>
            <a:r>
              <a:rPr b="0" i="0" lang="en" sz="1600" u="none" cap="none" strike="noStrike">
                <a:solidFill>
                  <a:srgbClr val="525C65"/>
                </a:solidFill>
                <a:highlight>
                  <a:srgbClr val="FFFFFF"/>
                </a:highlight>
                <a:latin typeface="Open Sans"/>
                <a:ea typeface="Open Sans"/>
                <a:cs typeface="Open Sans"/>
                <a:sym typeface="Open Sans"/>
              </a:rPr>
              <a:t>Create a </a:t>
            </a:r>
            <a:r>
              <a:rPr b="1" i="0" lang="en" sz="1600" u="none" cap="none" strike="noStrike">
                <a:solidFill>
                  <a:srgbClr val="525C65"/>
                </a:solidFill>
                <a:highlight>
                  <a:srgbClr val="FFFFFF"/>
                </a:highlight>
                <a:latin typeface="Open Sans"/>
                <a:ea typeface="Open Sans"/>
                <a:cs typeface="Open Sans"/>
                <a:sym typeface="Open Sans"/>
              </a:rPr>
              <a:t>conceptual</a:t>
            </a:r>
            <a:r>
              <a:rPr b="0" i="0" lang="en" sz="1600" u="none" cap="none" strike="noStrike">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b="1" i="0" lang="en" sz="1600" u="none" cap="none" strike="noStrike">
                <a:solidFill>
                  <a:srgbClr val="525C65"/>
                </a:solidFill>
                <a:highlight>
                  <a:srgbClr val="FFFFFF"/>
                </a:highlight>
                <a:latin typeface="Open Sans"/>
                <a:ea typeface="Open Sans"/>
                <a:cs typeface="Open Sans"/>
                <a:sym typeface="Open Sans"/>
              </a:rPr>
              <a:t>important entities and relationships</a:t>
            </a:r>
            <a:r>
              <a:rPr b="0" i="0" lang="en" sz="1600" u="none" cap="none" strike="noStrike">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b="0" i="0" sz="1600" u="none" cap="none" strike="noStrike">
              <a:solidFill>
                <a:srgbClr val="525C65"/>
              </a:solidFill>
              <a:highlight>
                <a:srgbClr val="FFFFFF"/>
              </a:highlight>
              <a:latin typeface="Open Sans"/>
              <a:ea typeface="Open Sans"/>
              <a:cs typeface="Open Sans"/>
              <a:sym typeface="Open Sans"/>
            </a:endParaRPr>
          </a:p>
        </p:txBody>
      </p:sp>
      <p:pic>
        <p:nvPicPr>
          <p:cNvPr id="161" name="Google Shape;161;p7"/>
          <p:cNvPicPr preferRelativeResize="0"/>
          <p:nvPr/>
        </p:nvPicPr>
        <p:blipFill rotWithShape="1">
          <a:blip r:embed="rId3">
            <a:alphaModFix/>
          </a:blip>
          <a:srcRect b="0" l="0" r="0" t="0"/>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466650" y="467050"/>
            <a:ext cx="6839100" cy="800100"/>
          </a:xfrm>
          <a:prstGeom prst="rect">
            <a:avLst/>
          </a:prstGeom>
          <a:noFill/>
          <a:ln>
            <a:noFill/>
          </a:ln>
        </p:spPr>
        <p:txBody>
          <a:bodyPr anchorCtr="0" anchor="t" bIns="91425" lIns="91425" spcFirstLastPara="1" rIns="91425" wrap="square" tIns="91425">
            <a:noAutofit/>
          </a:bodyPr>
          <a:lstStyle/>
          <a:p>
            <a:pPr indent="0" lvl="0" marL="0" rtl="0" algn="just">
              <a:lnSpc>
                <a:spcPct val="170000"/>
              </a:lnSpc>
              <a:spcBef>
                <a:spcPts val="0"/>
              </a:spcBef>
              <a:spcAft>
                <a:spcPts val="0"/>
              </a:spcAft>
              <a:buClr>
                <a:schemeClr val="dk1"/>
              </a:buClr>
              <a:buSzPts val="2400"/>
              <a:buFont typeface="Arial"/>
              <a:buNone/>
            </a:pPr>
            <a:r>
              <a:rPr b="1" lang="en" sz="2400">
                <a:solidFill>
                  <a:srgbClr val="525C65"/>
                </a:solidFill>
                <a:highlight>
                  <a:schemeClr val="lt1"/>
                </a:highlight>
                <a:latin typeface="Open Sans"/>
                <a:ea typeface="Open Sans"/>
                <a:cs typeface="Open Sans"/>
                <a:sym typeface="Open Sans"/>
              </a:rPr>
              <a:t>Enterprise Data Model </a:t>
            </a:r>
            <a:endParaRPr b="1" sz="2400">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0"/>
              </a:spcBef>
              <a:spcAft>
                <a:spcPts val="0"/>
              </a:spcAft>
              <a:buClr>
                <a:srgbClr val="000000"/>
              </a:buClr>
              <a:buSzPts val="1600"/>
              <a:buFont typeface="Arial"/>
              <a:buNone/>
            </a:pPr>
            <a:r>
              <a:t/>
            </a:r>
            <a:endParaRPr b="1" sz="1600">
              <a:solidFill>
                <a:srgbClr val="525C65"/>
              </a:solidFill>
              <a:highlight>
                <a:schemeClr val="lt1"/>
              </a:highlight>
              <a:latin typeface="Open Sans"/>
              <a:ea typeface="Open Sans"/>
              <a:cs typeface="Open Sans"/>
              <a:sym typeface="Open Sans"/>
            </a:endParaRPr>
          </a:p>
          <a:p>
            <a:pPr indent="0" lvl="0" marL="0" marR="0" rtl="0" algn="just">
              <a:lnSpc>
                <a:spcPct val="170000"/>
              </a:lnSpc>
              <a:spcBef>
                <a:spcPts val="1100"/>
              </a:spcBef>
              <a:spcAft>
                <a:spcPts val="1100"/>
              </a:spcAft>
              <a:buClr>
                <a:srgbClr val="000000"/>
              </a:buClr>
              <a:buSzPts val="1400"/>
              <a:buFont typeface="Arial"/>
              <a:buNone/>
            </a:pPr>
            <a:r>
              <a:t/>
            </a:r>
            <a:endParaRPr b="1" i="0" sz="1400" u="none" cap="none" strike="noStrike">
              <a:solidFill>
                <a:srgbClr val="525C65"/>
              </a:solidFill>
              <a:highlight>
                <a:schemeClr val="lt1"/>
              </a:highlight>
              <a:latin typeface="Open Sans"/>
              <a:ea typeface="Open Sans"/>
              <a:cs typeface="Open Sans"/>
              <a:sym typeface="Open Sans"/>
            </a:endParaRPr>
          </a:p>
        </p:txBody>
      </p:sp>
      <p:pic>
        <p:nvPicPr>
          <p:cNvPr id="167" name="Google Shape;167;p8"/>
          <p:cNvPicPr preferRelativeResize="0"/>
          <p:nvPr/>
        </p:nvPicPr>
        <p:blipFill>
          <a:blip r:embed="rId3">
            <a:alphaModFix/>
          </a:blip>
          <a:stretch>
            <a:fillRect/>
          </a:stretch>
        </p:blipFill>
        <p:spPr>
          <a:xfrm>
            <a:off x="152400" y="1876750"/>
            <a:ext cx="7467600" cy="37090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1" name="Shape 171"/>
        <p:cNvGrpSpPr/>
        <p:nvPr/>
      </p:nvGrpSpPr>
      <p:grpSpPr>
        <a:xfrm>
          <a:off x="0" y="0"/>
          <a:ext cx="0" cy="0"/>
          <a:chOff x="0" y="0"/>
          <a:chExt cx="0" cy="0"/>
        </a:xfrm>
      </p:grpSpPr>
      <p:sp>
        <p:nvSpPr>
          <p:cNvPr id="172" name="Google Shape;172;p9"/>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73" name="Google Shape;173;p9"/>
          <p:cNvSpPr/>
          <p:nvPr/>
        </p:nvSpPr>
        <p:spPr>
          <a:xfrm>
            <a:off x="911700" y="4003550"/>
            <a:ext cx="5949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Enterprise Data Catalog          Part 2: Metadata</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264900" y="110600"/>
            <a:ext cx="7366800" cy="1041900"/>
          </a:xfrm>
          <a:prstGeom prst="rect">
            <a:avLst/>
          </a:prstGeom>
          <a:noFill/>
          <a:ln>
            <a:noFill/>
          </a:ln>
        </p:spPr>
        <p:txBody>
          <a:bodyPr anchorCtr="0" anchor="t" bIns="91425" lIns="91425" spcFirstLastPara="1" rIns="91425" wrap="square" tIns="91425">
            <a:noAutofit/>
          </a:bodyPr>
          <a:lstStyle/>
          <a:p>
            <a:pPr indent="0" lvl="0" marL="241300" marR="241300" rtl="0" algn="just">
              <a:lnSpc>
                <a:spcPct val="170000"/>
              </a:lnSpc>
              <a:spcBef>
                <a:spcPts val="3800"/>
              </a:spcBef>
              <a:spcAft>
                <a:spcPts val="0"/>
              </a:spcAft>
              <a:buSzPts val="3000"/>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indent="0" lvl="0" marL="241300" marR="241300" rtl="0" algn="just">
              <a:lnSpc>
                <a:spcPct val="170000"/>
              </a:lnSpc>
              <a:spcBef>
                <a:spcPts val="4900"/>
              </a:spcBef>
              <a:spcAft>
                <a:spcPts val="0"/>
              </a:spcAft>
              <a:buClr>
                <a:schemeClr val="dk1"/>
              </a:buClr>
              <a:buSzPts val="1100"/>
              <a:buFont typeface="Arial"/>
              <a:buNone/>
            </a:pPr>
            <a:r>
              <a:rPr lang="en" sz="1600">
                <a:solidFill>
                  <a:srgbClr val="525C65"/>
                </a:solidFill>
                <a:highlight>
                  <a:schemeClr val="lt1"/>
                </a:highlight>
                <a:latin typeface="Open Sans"/>
                <a:ea typeface="Open Sans"/>
                <a:cs typeface="Open Sans"/>
                <a:sym typeface="Open Sans"/>
              </a:rPr>
              <a:t>Look at the excel file called </a:t>
            </a:r>
            <a:r>
              <a:rPr b="1" lang="en" sz="1600">
                <a:solidFill>
                  <a:srgbClr val="525C65"/>
                </a:solidFill>
                <a:highlight>
                  <a:schemeClr val="lt1"/>
                </a:highlight>
                <a:latin typeface="Open Sans"/>
                <a:ea typeface="Open Sans"/>
                <a:cs typeface="Open Sans"/>
                <a:sym typeface="Open Sans"/>
              </a:rPr>
              <a:t>sneakerpark-templates.xlsx</a:t>
            </a:r>
            <a:endParaRPr b="1" sz="1600">
              <a:solidFill>
                <a:srgbClr val="525C65"/>
              </a:solidFill>
              <a:highlight>
                <a:schemeClr val="lt1"/>
              </a:highlight>
              <a:latin typeface="Open Sans"/>
              <a:ea typeface="Open Sans"/>
              <a:cs typeface="Open Sans"/>
              <a:sym typeface="Open Sans"/>
            </a:endParaRPr>
          </a:p>
          <a:p>
            <a:pPr indent="0" lvl="0" marL="241300" marR="241300" rtl="0" algn="just">
              <a:lnSpc>
                <a:spcPct val="170000"/>
              </a:lnSpc>
              <a:spcBef>
                <a:spcPts val="3800"/>
              </a:spcBef>
              <a:spcAft>
                <a:spcPts val="1100"/>
              </a:spcAft>
              <a:buClr>
                <a:schemeClr val="dk1"/>
              </a:buClr>
              <a:buSzPts val="1100"/>
              <a:buFont typeface="Arial"/>
              <a:buNone/>
            </a:pPr>
            <a:r>
              <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11"/>
          <p:cNvSpPr/>
          <p:nvPr/>
        </p:nvSpPr>
        <p:spPr>
          <a:xfrm>
            <a:off x="1051200" y="4003550"/>
            <a:ext cx="5670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Quality</a:t>
            </a:r>
            <a:endParaRPr b="0"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Part 1: Profiling and Cleansing</a:t>
            </a:r>
            <a:endParaRPr b="0" i="0" sz="3000" u="none" cap="none" strike="noStrike">
              <a:solidFill>
                <a:srgbClr val="FFFFFF"/>
              </a:solidFill>
              <a:latin typeface="Open Sans"/>
              <a:ea typeface="Open Sans"/>
              <a:cs typeface="Open Sans"/>
              <a:sym typeface="Open Sans"/>
            </a:endParaRPr>
          </a:p>
        </p:txBody>
      </p:sp>
      <p:sp>
        <p:nvSpPr>
          <p:cNvPr id="184" name="Google Shape;184;p11"/>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