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
      <p:font typeface="Cambria" panose="02040503050406030204" pitchFamily="18"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E8716-26F0-4574-A3BE-1CC9830168C7}">
  <a:tblStyle styleId="{40FE8716-26F0-4574-A3BE-1CC983016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33E20B-FB17-4BFF-8D7F-3647E273162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c8138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c813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dc8138d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dc8138d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latin typeface="Open Sans"/>
                <a:ea typeface="Open Sans"/>
                <a:cs typeface="Open Sans"/>
                <a:sym typeface="Open Sans"/>
              </a:rPr>
              <a:t>Business Value Impact</a:t>
            </a:r>
            <a:endParaRPr sz="1300" dirty="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Open Sans"/>
                <a:ea typeface="Open Sans"/>
                <a:cs typeface="Open Sans"/>
                <a:sym typeface="Open Sans"/>
              </a:rPr>
              <a:t>Feasibility</a:t>
            </a:r>
            <a:endParaRPr b="1" dirty="0">
              <a:latin typeface="Open Sans"/>
              <a:ea typeface="Open Sans"/>
              <a:cs typeface="Open Sans"/>
              <a:sym typeface="Open Sans"/>
            </a:endParaRPr>
          </a:p>
          <a:p>
            <a:pPr marL="0" lvl="0" indent="0" algn="ctr" rtl="0">
              <a:spcBef>
                <a:spcPts val="0"/>
              </a:spcBef>
              <a:spcAft>
                <a:spcPts val="0"/>
              </a:spcAft>
              <a:buNone/>
            </a:pPr>
            <a:r>
              <a:rPr lang="en" b="1" dirty="0">
                <a:latin typeface="Open Sans"/>
                <a:ea typeface="Open Sans"/>
                <a:cs typeface="Open Sans"/>
                <a:sym typeface="Open Sans"/>
              </a:rPr>
              <a:t>(Time + Investment)</a:t>
            </a:r>
            <a:endParaRPr b="1" dirty="0">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2: </a:t>
            </a:r>
            <a:r>
              <a:rPr lang="en" sz="1200">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aphicFrame>
        <p:nvGraphicFramePr>
          <p:cNvPr id="75" name="Google Shape;75;p13"/>
          <p:cNvGraphicFramePr/>
          <p:nvPr>
            <p:extLst>
              <p:ext uri="{D42A27DB-BD31-4B8C-83A1-F6EECF244321}">
                <p14:modId xmlns:p14="http://schemas.microsoft.com/office/powerpoint/2010/main" val="347958033"/>
              </p:ext>
            </p:extLst>
          </p:nvPr>
        </p:nvGraphicFramePr>
        <p:xfrm>
          <a:off x="6425100" y="1348613"/>
          <a:ext cx="2791700" cy="1057910"/>
        </p:xfrm>
        <a:graphic>
          <a:graphicData uri="http://schemas.openxmlformats.org/drawingml/2006/table">
            <a:tbl>
              <a:tblPr>
                <a:noFill/>
                <a:tableStyleId>{40FE8716-26F0-4574-A3BE-1CC9830168C7}</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4375">
                <a:tc>
                  <a:txBody>
                    <a:bodyPr/>
                    <a:lstStyle/>
                    <a:p>
                      <a:pPr marL="0" lvl="0" indent="0" algn="r" rtl="0">
                        <a:lnSpc>
                          <a:spcPct val="115000"/>
                        </a:lnSpc>
                        <a:spcBef>
                          <a:spcPts val="0"/>
                        </a:spcBef>
                        <a:spcAft>
                          <a:spcPts val="0"/>
                        </a:spcAft>
                        <a:buNone/>
                      </a:pPr>
                      <a:r>
                        <a:rPr lang="en" sz="800" b="1"/>
                        <a:t>Project 1:</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00" dirty="0" smtClean="0"/>
                        <a:t>Customer Churn Prediction</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4375">
                <a:tc>
                  <a:txBody>
                    <a:bodyPr/>
                    <a:lstStyle/>
                    <a:p>
                      <a:pPr marL="0" lvl="0" indent="0" algn="r" rtl="0">
                        <a:lnSpc>
                          <a:spcPct val="115000"/>
                        </a:lnSpc>
                        <a:spcBef>
                          <a:spcPts val="0"/>
                        </a:spcBef>
                        <a:spcAft>
                          <a:spcPts val="0"/>
                        </a:spcAft>
                        <a:buNone/>
                      </a:pPr>
                      <a:r>
                        <a:rPr lang="en" sz="800" b="1"/>
                        <a:t>Project 2:</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00" dirty="0" smtClean="0"/>
                        <a:t>Sales Forecasting</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4375">
                <a:tc>
                  <a:txBody>
                    <a:bodyPr/>
                    <a:lstStyle/>
                    <a:p>
                      <a:pPr marL="0" lvl="0" indent="0" algn="r" rtl="0">
                        <a:lnSpc>
                          <a:spcPct val="115000"/>
                        </a:lnSpc>
                        <a:spcBef>
                          <a:spcPts val="0"/>
                        </a:spcBef>
                        <a:spcAft>
                          <a:spcPts val="0"/>
                        </a:spcAft>
                        <a:buNone/>
                      </a:pPr>
                      <a:r>
                        <a:rPr lang="en" sz="800" b="1"/>
                        <a:t>Project 3:</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00" dirty="0" smtClean="0"/>
                        <a:t>Inventory Optimization</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20075">
                <a:tc>
                  <a:txBody>
                    <a:bodyPr/>
                    <a:lstStyle/>
                    <a:p>
                      <a:pPr marL="0" lvl="0" indent="0" algn="r" rtl="0">
                        <a:lnSpc>
                          <a:spcPct val="115000"/>
                        </a:lnSpc>
                        <a:spcBef>
                          <a:spcPts val="0"/>
                        </a:spcBef>
                        <a:spcAft>
                          <a:spcPts val="0"/>
                        </a:spcAft>
                        <a:buNone/>
                      </a:pPr>
                      <a:r>
                        <a:rPr lang="en" sz="800" b="1" dirty="0"/>
                        <a:t>Project 4:</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00" dirty="0" smtClean="0"/>
                        <a:t>Supplier Performance Analysis</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20075">
                <a:tc>
                  <a:txBody>
                    <a:bodyPr/>
                    <a:lstStyle/>
                    <a:p>
                      <a:pPr marL="0" lvl="0" indent="0" algn="r" rtl="0">
                        <a:lnSpc>
                          <a:spcPct val="115000"/>
                        </a:lnSpc>
                        <a:spcBef>
                          <a:spcPts val="0"/>
                        </a:spcBef>
                        <a:spcAft>
                          <a:spcPts val="0"/>
                        </a:spcAft>
                        <a:buNone/>
                      </a:pPr>
                      <a:r>
                        <a:rPr lang="en" sz="800" b="1"/>
                        <a:t>Project 5:</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00" dirty="0" smtClean="0"/>
                        <a:t>Financial Fraud Detection</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20075">
                <a:tc>
                  <a:txBody>
                    <a:bodyPr/>
                    <a:lstStyle/>
                    <a:p>
                      <a:pPr marL="0" lvl="0" indent="0" algn="r" rtl="0">
                        <a:lnSpc>
                          <a:spcPct val="115000"/>
                        </a:lnSpc>
                        <a:spcBef>
                          <a:spcPts val="0"/>
                        </a:spcBef>
                        <a:spcAft>
                          <a:spcPts val="0"/>
                        </a:spcAft>
                        <a:buNone/>
                      </a:pPr>
                      <a:r>
                        <a:rPr lang="en" sz="800" b="1"/>
                        <a:t>Project 6:</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800" dirty="0" smtClean="0"/>
                        <a:t>Credit Risk Assessment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73875"/>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a:t>Likelihood of Value Capture</a:t>
            </a:r>
            <a:endParaRPr sz="900" b="1" u="sng"/>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4" name="Google Shape;84;p13"/>
          <p:cNvSpPr/>
          <p:nvPr/>
        </p:nvSpPr>
        <p:spPr>
          <a:xfrm>
            <a:off x="3373157" y="9574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P1</a:t>
            </a:r>
            <a:endParaRPr sz="900" b="1" dirty="0"/>
          </a:p>
        </p:txBody>
      </p:sp>
      <p:sp>
        <p:nvSpPr>
          <p:cNvPr id="85" name="Google Shape;85;p13"/>
          <p:cNvSpPr/>
          <p:nvPr/>
        </p:nvSpPr>
        <p:spPr>
          <a:xfrm>
            <a:off x="3509800" y="2560487"/>
            <a:ext cx="248100" cy="216325"/>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P3</a:t>
            </a:r>
            <a:endParaRPr sz="900" b="1" dirty="0"/>
          </a:p>
        </p:txBody>
      </p:sp>
      <p:sp>
        <p:nvSpPr>
          <p:cNvPr id="87" name="Google Shape;87;p1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Copy and edit these to represent each of your projects ("P1" = "Project 1" and so forth)</a:t>
            </a:r>
            <a:endParaRPr b="1">
              <a:latin typeface="Lato"/>
              <a:ea typeface="Lato"/>
              <a:cs typeface="Lato"/>
              <a:sym typeface="Lato"/>
            </a:endParaRPr>
          </a:p>
        </p:txBody>
      </p:sp>
      <p:cxnSp>
        <p:nvCxnSpPr>
          <p:cNvPr id="88" name="Google Shape;88;p13"/>
          <p:cNvCxnSpPr>
            <a:stCxn id="87" idx="2"/>
          </p:cNvCxnSpPr>
          <p:nvPr/>
        </p:nvCxnSpPr>
        <p:spPr>
          <a:xfrm flipH="1">
            <a:off x="4941550" y="-352425"/>
            <a:ext cx="1029900" cy="1769100"/>
          </a:xfrm>
          <a:prstGeom prst="straightConnector1">
            <a:avLst/>
          </a:prstGeom>
          <a:noFill/>
          <a:ln w="38100" cap="flat" cmpd="sng">
            <a:solidFill>
              <a:srgbClr val="FF9900"/>
            </a:solidFill>
            <a:prstDash val="solid"/>
            <a:round/>
            <a:headEnd type="none" w="med" len="med"/>
            <a:tailEnd type="triangle" w="med" len="med"/>
          </a:ln>
        </p:spPr>
      </p:cxnSp>
      <p:sp>
        <p:nvSpPr>
          <p:cNvPr id="26" name="Google Shape;84;p13"/>
          <p:cNvSpPr/>
          <p:nvPr/>
        </p:nvSpPr>
        <p:spPr>
          <a:xfrm>
            <a:off x="3373157" y="1622494"/>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P2</a:t>
            </a:r>
            <a:endParaRPr sz="900" b="1" dirty="0"/>
          </a:p>
        </p:txBody>
      </p:sp>
      <p:sp>
        <p:nvSpPr>
          <p:cNvPr id="27" name="Google Shape;77;p13"/>
          <p:cNvSpPr/>
          <p:nvPr/>
        </p:nvSpPr>
        <p:spPr>
          <a:xfrm>
            <a:off x="1280675" y="2565463"/>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US" sz="900" b="1" dirty="0" smtClean="0"/>
              <a:t>P4</a:t>
            </a:r>
            <a:endParaRPr sz="900" b="1" dirty="0"/>
          </a:p>
        </p:txBody>
      </p:sp>
      <p:sp>
        <p:nvSpPr>
          <p:cNvPr id="28" name="Google Shape;84;p13"/>
          <p:cNvSpPr/>
          <p:nvPr/>
        </p:nvSpPr>
        <p:spPr>
          <a:xfrm>
            <a:off x="3826807" y="1221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P5</a:t>
            </a:r>
            <a:endParaRPr sz="900" b="1" dirty="0"/>
          </a:p>
        </p:txBody>
      </p:sp>
      <p:sp>
        <p:nvSpPr>
          <p:cNvPr id="29" name="Google Shape;84;p13"/>
          <p:cNvSpPr/>
          <p:nvPr/>
        </p:nvSpPr>
        <p:spPr>
          <a:xfrm>
            <a:off x="2902832" y="1288661"/>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P6</a:t>
            </a:r>
            <a:endParaRPr sz="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02700" y="904675"/>
            <a:ext cx="7754400" cy="586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Strategies for promoting a data-driven culture</a:t>
            </a:r>
            <a:endParaRPr sz="1800" b="1" dirty="0">
              <a:latin typeface="Roboto"/>
              <a:ea typeface="Roboto"/>
              <a:cs typeface="Roboto"/>
              <a:sym typeface="Roboto"/>
            </a:endParaRPr>
          </a:p>
          <a:p>
            <a:pPr marL="0" lvl="0" indent="0" algn="l" rtl="0">
              <a:spcBef>
                <a:spcPts val="0"/>
              </a:spcBef>
              <a:spcAft>
                <a:spcPts val="0"/>
              </a:spcAft>
              <a:buNone/>
            </a:pPr>
            <a:endParaRPr sz="1800" b="1" dirty="0">
              <a:latin typeface="Roboto"/>
              <a:ea typeface="Roboto"/>
              <a:cs typeface="Roboto"/>
              <a:sym typeface="Roboto"/>
            </a:endParaRPr>
          </a:p>
          <a:p>
            <a:pPr marL="914400" lvl="0" indent="-914400">
              <a:lnSpc>
                <a:spcPct val="115000"/>
              </a:lnSpc>
              <a:spcBef>
                <a:spcPts val="1000"/>
              </a:spcBef>
            </a:pPr>
            <a:r>
              <a:rPr lang="en" dirty="0">
                <a:latin typeface="Roboto"/>
                <a:ea typeface="Roboto"/>
                <a:cs typeface="Roboto"/>
                <a:sym typeface="Roboto"/>
              </a:rPr>
              <a:t>Strategy 1</a:t>
            </a:r>
            <a:r>
              <a:rPr lang="en" dirty="0" smtClean="0">
                <a:latin typeface="Roboto"/>
                <a:ea typeface="Roboto"/>
                <a:cs typeface="Roboto"/>
                <a:sym typeface="Roboto"/>
              </a:rPr>
              <a:t>:</a:t>
            </a:r>
            <a:r>
              <a:rPr lang="en" dirty="0">
                <a:latin typeface="Roboto"/>
                <a:ea typeface="Roboto"/>
                <a:cs typeface="Roboto"/>
                <a:sym typeface="Roboto"/>
              </a:rPr>
              <a:t> </a:t>
            </a:r>
            <a:r>
              <a:rPr lang="en-US" dirty="0">
                <a:latin typeface="Roboto"/>
                <a:ea typeface="Roboto"/>
                <a:cs typeface="Roboto"/>
                <a:sym typeface="Roboto"/>
              </a:rPr>
              <a:t>Executive Sponsorship and Leadership Buy-In</a:t>
            </a:r>
            <a:endParaRPr dirty="0" smtClean="0">
              <a:latin typeface="Roboto"/>
              <a:ea typeface="Roboto"/>
              <a:cs typeface="Roboto"/>
              <a:sym typeface="Roboto"/>
            </a:endParaRPr>
          </a:p>
          <a:p>
            <a:pPr marL="914400" lvl="0" indent="-914400">
              <a:lnSpc>
                <a:spcPct val="115000"/>
              </a:lnSpc>
              <a:spcBef>
                <a:spcPts val="1000"/>
              </a:spcBef>
            </a:pPr>
            <a:r>
              <a:rPr lang="en" dirty="0" smtClean="0">
                <a:latin typeface="Roboto"/>
                <a:ea typeface="Roboto"/>
                <a:cs typeface="Roboto"/>
                <a:sym typeface="Roboto"/>
              </a:rPr>
              <a:t>Strategy 2:	</a:t>
            </a:r>
            <a:r>
              <a:rPr lang="en-US" dirty="0">
                <a:latin typeface="Roboto"/>
                <a:ea typeface="Roboto"/>
                <a:cs typeface="Roboto"/>
                <a:sym typeface="Roboto"/>
              </a:rPr>
              <a:t>Training and Education </a:t>
            </a:r>
            <a:r>
              <a:rPr lang="en-US" dirty="0" smtClean="0">
                <a:latin typeface="Roboto"/>
                <a:ea typeface="Roboto"/>
                <a:cs typeface="Roboto"/>
                <a:sym typeface="Roboto"/>
              </a:rPr>
              <a:t>Programs</a:t>
            </a:r>
          </a:p>
          <a:p>
            <a:pPr marL="914400" lvl="0" indent="-914400">
              <a:lnSpc>
                <a:spcPct val="115000"/>
              </a:lnSpc>
              <a:spcBef>
                <a:spcPts val="1000"/>
              </a:spcBef>
            </a:pPr>
            <a:r>
              <a:rPr lang="en" dirty="0" smtClean="0">
                <a:latin typeface="Roboto"/>
                <a:ea typeface="Roboto"/>
                <a:cs typeface="Roboto"/>
                <a:sym typeface="Roboto"/>
              </a:rPr>
              <a:t>Strategy </a:t>
            </a:r>
            <a:r>
              <a:rPr lang="en" dirty="0">
                <a:latin typeface="Roboto"/>
                <a:ea typeface="Roboto"/>
                <a:cs typeface="Roboto"/>
                <a:sym typeface="Roboto"/>
              </a:rPr>
              <a:t>3:	</a:t>
            </a:r>
            <a:r>
              <a:rPr lang="en-US" dirty="0">
                <a:latin typeface="Roboto"/>
                <a:ea typeface="Roboto"/>
                <a:cs typeface="Roboto"/>
                <a:sym typeface="Roboto"/>
              </a:rPr>
              <a:t>Accessible and User-Friendly Data Tools</a:t>
            </a:r>
            <a:r>
              <a:rPr lang="en" dirty="0">
                <a:latin typeface="Roboto"/>
                <a:ea typeface="Roboto"/>
                <a:cs typeface="Roboto"/>
                <a:sym typeface="Roboto"/>
              </a:rPr>
              <a:t>	</a:t>
            </a:r>
            <a:endParaRPr dirty="0">
              <a:latin typeface="Roboto"/>
              <a:ea typeface="Roboto"/>
              <a:cs typeface="Roboto"/>
              <a:sym typeface="Roboto"/>
            </a:endParaRPr>
          </a:p>
          <a:p>
            <a:pPr marL="914400" lvl="0" indent="-914400">
              <a:lnSpc>
                <a:spcPct val="115000"/>
              </a:lnSpc>
              <a:spcBef>
                <a:spcPts val="1000"/>
              </a:spcBef>
            </a:pPr>
            <a:r>
              <a:rPr lang="en" dirty="0">
                <a:latin typeface="Roboto"/>
                <a:ea typeface="Roboto"/>
                <a:cs typeface="Roboto"/>
                <a:sym typeface="Roboto"/>
              </a:rPr>
              <a:t>Strategy 4:	</a:t>
            </a:r>
            <a:r>
              <a:rPr lang="en-US" dirty="0">
                <a:latin typeface="Roboto"/>
                <a:ea typeface="Roboto"/>
                <a:cs typeface="Roboto"/>
                <a:sym typeface="Roboto"/>
              </a:rPr>
              <a:t>Data Governance and Quality </a:t>
            </a:r>
            <a:r>
              <a:rPr lang="en-US" dirty="0" smtClean="0">
                <a:latin typeface="Roboto"/>
                <a:ea typeface="Roboto"/>
                <a:cs typeface="Roboto"/>
                <a:sym typeface="Roboto"/>
              </a:rPr>
              <a:t>Management</a:t>
            </a:r>
          </a:p>
          <a:p>
            <a:pPr marL="914400" lvl="0" indent="-914400">
              <a:lnSpc>
                <a:spcPct val="115000"/>
              </a:lnSpc>
              <a:spcBef>
                <a:spcPts val="1000"/>
              </a:spcBef>
            </a:pPr>
            <a:r>
              <a:rPr lang="en" dirty="0" smtClean="0">
                <a:latin typeface="Roboto"/>
                <a:ea typeface="Roboto"/>
                <a:cs typeface="Roboto"/>
                <a:sym typeface="Roboto"/>
              </a:rPr>
              <a:t>Strategy </a:t>
            </a:r>
            <a:r>
              <a:rPr lang="en" dirty="0">
                <a:latin typeface="Roboto"/>
                <a:ea typeface="Roboto"/>
                <a:cs typeface="Roboto"/>
                <a:sym typeface="Roboto"/>
              </a:rPr>
              <a:t>5:	</a:t>
            </a:r>
            <a:r>
              <a:rPr lang="en-US" dirty="0">
                <a:latin typeface="Roboto"/>
                <a:ea typeface="Roboto"/>
                <a:cs typeface="Roboto"/>
                <a:sym typeface="Roboto"/>
              </a:rPr>
              <a:t>Encouraging Collaboration and Data </a:t>
            </a:r>
            <a:r>
              <a:rPr lang="en-US" dirty="0" smtClean="0">
                <a:latin typeface="Roboto"/>
                <a:ea typeface="Roboto"/>
                <a:cs typeface="Roboto"/>
                <a:sym typeface="Roboto"/>
              </a:rPr>
              <a:t>Sharing</a:t>
            </a:r>
          </a:p>
          <a:p>
            <a:pPr marL="914400" lvl="0" indent="-914400">
              <a:lnSpc>
                <a:spcPct val="115000"/>
              </a:lnSpc>
              <a:spcBef>
                <a:spcPts val="1000"/>
              </a:spcBef>
            </a:pPr>
            <a:r>
              <a:rPr lang="en" dirty="0" smtClean="0">
                <a:latin typeface="Roboto"/>
                <a:ea typeface="Roboto"/>
                <a:cs typeface="Roboto"/>
                <a:sym typeface="Roboto"/>
              </a:rPr>
              <a:t>Strategy </a:t>
            </a:r>
            <a:r>
              <a:rPr lang="en" dirty="0">
                <a:latin typeface="Roboto"/>
                <a:ea typeface="Roboto"/>
                <a:cs typeface="Roboto"/>
                <a:sym typeface="Roboto"/>
              </a:rPr>
              <a:t>6:	</a:t>
            </a:r>
            <a:r>
              <a:rPr lang="en-US" dirty="0">
                <a:latin typeface="Roboto"/>
                <a:ea typeface="Roboto"/>
                <a:cs typeface="Roboto"/>
                <a:sym typeface="Roboto"/>
              </a:rPr>
              <a:t>Demonstrating the Value of Data through Success Stories</a:t>
            </a:r>
            <a:endParaRPr dirty="0">
              <a:latin typeface="Roboto"/>
              <a:ea typeface="Roboto"/>
              <a:cs typeface="Roboto"/>
              <a:sym typeface="Roboto"/>
            </a:endParaRPr>
          </a:p>
        </p:txBody>
      </p:sp>
      <p:sp>
        <p:nvSpPr>
          <p:cNvPr id="201" name="Google Shape;201;p22"/>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I have identified six strategies for promoting a data-driven culture in our business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txBox="1"/>
          <p:nvPr/>
        </p:nvSpPr>
        <p:spPr>
          <a:xfrm>
            <a:off x="0" y="92944"/>
            <a:ext cx="8534936"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Technical Infrastructure Needed to Support the Data Science Organization </a:t>
            </a:r>
            <a:endParaRPr sz="1500" dirty="0"/>
          </a:p>
        </p:txBody>
      </p:sp>
      <p:graphicFrame>
        <p:nvGraphicFramePr>
          <p:cNvPr id="3" name="Table 2"/>
          <p:cNvGraphicFramePr>
            <a:graphicFrameLocks noGrp="1"/>
          </p:cNvGraphicFramePr>
          <p:nvPr>
            <p:extLst>
              <p:ext uri="{D42A27DB-BD31-4B8C-83A1-F6EECF244321}">
                <p14:modId xmlns:p14="http://schemas.microsoft.com/office/powerpoint/2010/main" val="2870120957"/>
              </p:ext>
            </p:extLst>
          </p:nvPr>
        </p:nvGraphicFramePr>
        <p:xfrm>
          <a:off x="1345094" y="762000"/>
          <a:ext cx="6858001" cy="4332326"/>
        </p:xfrm>
        <a:graphic>
          <a:graphicData uri="http://schemas.openxmlformats.org/drawingml/2006/table">
            <a:tbl>
              <a:tblPr>
                <a:tableStyleId>{40FE8716-26F0-4574-A3BE-1CC9830168C7}</a:tableStyleId>
              </a:tblPr>
              <a:tblGrid>
                <a:gridCol w="1174539">
                  <a:extLst>
                    <a:ext uri="{9D8B030D-6E8A-4147-A177-3AD203B41FA5}">
                      <a16:colId xmlns:a16="http://schemas.microsoft.com/office/drawing/2014/main" val="392176555"/>
                    </a:ext>
                  </a:extLst>
                </a:gridCol>
                <a:gridCol w="2841731">
                  <a:extLst>
                    <a:ext uri="{9D8B030D-6E8A-4147-A177-3AD203B41FA5}">
                      <a16:colId xmlns:a16="http://schemas.microsoft.com/office/drawing/2014/main" val="3818808879"/>
                    </a:ext>
                  </a:extLst>
                </a:gridCol>
                <a:gridCol w="2841731">
                  <a:extLst>
                    <a:ext uri="{9D8B030D-6E8A-4147-A177-3AD203B41FA5}">
                      <a16:colId xmlns:a16="http://schemas.microsoft.com/office/drawing/2014/main" val="45530262"/>
                    </a:ext>
                  </a:extLst>
                </a:gridCol>
              </a:tblGrid>
              <a:tr h="163202">
                <a:tc gridSpan="2">
                  <a:txBody>
                    <a:bodyPr/>
                    <a:lstStyle/>
                    <a:p>
                      <a:pPr marL="0" marR="0" algn="just">
                        <a:lnSpc>
                          <a:spcPct val="115000"/>
                        </a:lnSpc>
                        <a:spcBef>
                          <a:spcPts val="0"/>
                        </a:spcBef>
                        <a:spcAft>
                          <a:spcPts val="0"/>
                        </a:spcAft>
                      </a:pPr>
                      <a:r>
                        <a:rPr lang="en-US" sz="800">
                          <a:effectLst/>
                          <a:latin typeface="Cambria" panose="02040503050406030204" pitchFamily="18" charset="0"/>
                          <a:ea typeface="Cambria" panose="02040503050406030204" pitchFamily="18" charset="0"/>
                        </a:rPr>
                        <a:t>Component</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b"/>
                </a:tc>
                <a:tc hMerge="1">
                  <a:txBody>
                    <a:bodyPr/>
                    <a:lstStyle/>
                    <a:p>
                      <a:endParaRPr lang="en-US"/>
                    </a:p>
                  </a:txBody>
                  <a:tcPr/>
                </a:tc>
                <a:tc>
                  <a:txBody>
                    <a:bodyPr/>
                    <a:lstStyle/>
                    <a:p>
                      <a:pPr marL="0" marR="0" algn="just">
                        <a:lnSpc>
                          <a:spcPct val="115000"/>
                        </a:lnSpc>
                        <a:spcBef>
                          <a:spcPts val="0"/>
                        </a:spcBef>
                        <a:spcAft>
                          <a:spcPts val="0"/>
                        </a:spcAft>
                      </a:pPr>
                      <a:r>
                        <a:rPr lang="en-US" sz="800">
                          <a:effectLst/>
                          <a:latin typeface="Cambria" panose="02040503050406030204" pitchFamily="18" charset="0"/>
                          <a:ea typeface="Cambria" panose="02040503050406030204" pitchFamily="18" charset="0"/>
                        </a:rPr>
                        <a:t>Strategy</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b"/>
                </a:tc>
                <a:extLst>
                  <a:ext uri="{0D108BD9-81ED-4DB2-BD59-A6C34878D82A}">
                    <a16:rowId xmlns:a16="http://schemas.microsoft.com/office/drawing/2014/main" val="1046229952"/>
                  </a:ext>
                </a:extLst>
              </a:tr>
              <a:tr h="578920">
                <a:tc>
                  <a:txBody>
                    <a:bodyPr/>
                    <a:lstStyle/>
                    <a:p>
                      <a:pPr marL="0" marR="0">
                        <a:lnSpc>
                          <a:spcPct val="115000"/>
                        </a:lnSpc>
                        <a:spcBef>
                          <a:spcPts val="0"/>
                        </a:spcBef>
                        <a:spcAft>
                          <a:spcPts val="0"/>
                        </a:spcAft>
                      </a:pPr>
                      <a:r>
                        <a:rPr lang="en-US" sz="800" dirty="0">
                          <a:effectLst/>
                          <a:latin typeface="Cambria" panose="02040503050406030204" pitchFamily="18" charset="0"/>
                          <a:ea typeface="Cambria" panose="02040503050406030204" pitchFamily="18" charset="0"/>
                        </a:rPr>
                        <a:t>Data Requirements</a:t>
                      </a:r>
                      <a:endParaRPr lang="en-US" sz="700" dirty="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What data should be included in the Data Strategy?</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dirty="0">
                          <a:effectLst/>
                          <a:latin typeface="Cambria" panose="02040503050406030204" pitchFamily="18" charset="0"/>
                          <a:ea typeface="Cambria" panose="02040503050406030204" pitchFamily="18" charset="0"/>
                        </a:rPr>
                        <a:t>Customer </a:t>
                      </a:r>
                      <a:r>
                        <a:rPr lang="en-US" sz="700" dirty="0" smtClean="0">
                          <a:effectLst/>
                          <a:latin typeface="Cambria" panose="02040503050406030204" pitchFamily="18" charset="0"/>
                          <a:ea typeface="Cambria" panose="02040503050406030204" pitchFamily="18" charset="0"/>
                        </a:rPr>
                        <a:t>Data,</a:t>
                      </a:r>
                      <a:r>
                        <a:rPr lang="en-US" sz="700" baseline="0" dirty="0" smtClean="0">
                          <a:effectLst/>
                          <a:latin typeface="Cambria" panose="02040503050406030204" pitchFamily="18" charset="0"/>
                          <a:ea typeface="Cambria" panose="02040503050406030204" pitchFamily="18" charset="0"/>
                        </a:rPr>
                        <a:t> </a:t>
                      </a:r>
                      <a:r>
                        <a:rPr lang="en-US" sz="700" dirty="0" smtClean="0">
                          <a:effectLst/>
                          <a:latin typeface="Cambria" panose="02040503050406030204" pitchFamily="18" charset="0"/>
                          <a:ea typeface="Cambria" panose="02040503050406030204" pitchFamily="18" charset="0"/>
                        </a:rPr>
                        <a:t>Financial Data,</a:t>
                      </a:r>
                      <a:r>
                        <a:rPr lang="en-US" sz="700" baseline="0" dirty="0" smtClean="0">
                          <a:effectLst/>
                          <a:latin typeface="Cambria" panose="02040503050406030204" pitchFamily="18" charset="0"/>
                          <a:ea typeface="Cambria" panose="02040503050406030204" pitchFamily="18" charset="0"/>
                        </a:rPr>
                        <a:t> </a:t>
                      </a:r>
                      <a:r>
                        <a:rPr lang="en-US" sz="700" dirty="0" smtClean="0">
                          <a:effectLst/>
                          <a:latin typeface="Cambria" panose="02040503050406030204" pitchFamily="18" charset="0"/>
                          <a:ea typeface="Cambria" panose="02040503050406030204" pitchFamily="18" charset="0"/>
                        </a:rPr>
                        <a:t>Operational Data,</a:t>
                      </a:r>
                      <a:r>
                        <a:rPr lang="en-US" sz="700" baseline="0" dirty="0" smtClean="0">
                          <a:effectLst/>
                          <a:latin typeface="Cambria" panose="02040503050406030204" pitchFamily="18" charset="0"/>
                          <a:ea typeface="Cambria" panose="02040503050406030204" pitchFamily="18" charset="0"/>
                        </a:rPr>
                        <a:t> </a:t>
                      </a:r>
                      <a:r>
                        <a:rPr lang="en-US" sz="700" dirty="0" smtClean="0">
                          <a:effectLst/>
                          <a:latin typeface="Cambria" panose="02040503050406030204" pitchFamily="18" charset="0"/>
                          <a:ea typeface="Cambria" panose="02040503050406030204" pitchFamily="18" charset="0"/>
                        </a:rPr>
                        <a:t>Market </a:t>
                      </a:r>
                      <a:r>
                        <a:rPr lang="en-US" sz="700" dirty="0">
                          <a:effectLst/>
                          <a:latin typeface="Cambria" panose="02040503050406030204" pitchFamily="18" charset="0"/>
                          <a:ea typeface="Cambria" panose="02040503050406030204" pitchFamily="18" charset="0"/>
                        </a:rPr>
                        <a:t>and Competitive </a:t>
                      </a:r>
                      <a:r>
                        <a:rPr lang="en-US" sz="700" dirty="0" smtClean="0">
                          <a:effectLst/>
                          <a:latin typeface="Cambria" panose="02040503050406030204" pitchFamily="18" charset="0"/>
                          <a:ea typeface="Cambria" panose="02040503050406030204" pitchFamily="18" charset="0"/>
                        </a:rPr>
                        <a:t>Data,</a:t>
                      </a:r>
                      <a:r>
                        <a:rPr lang="en-US" sz="700" baseline="0" dirty="0" smtClean="0">
                          <a:effectLst/>
                          <a:latin typeface="Cambria" panose="02040503050406030204" pitchFamily="18" charset="0"/>
                          <a:ea typeface="Cambria" panose="02040503050406030204" pitchFamily="18" charset="0"/>
                        </a:rPr>
                        <a:t> </a:t>
                      </a:r>
                      <a:r>
                        <a:rPr lang="en-US" sz="700" dirty="0" smtClean="0">
                          <a:effectLst/>
                          <a:latin typeface="Cambria" panose="02040503050406030204" pitchFamily="18" charset="0"/>
                          <a:ea typeface="Cambria" panose="02040503050406030204" pitchFamily="18" charset="0"/>
                        </a:rPr>
                        <a:t>Product </a:t>
                      </a:r>
                      <a:r>
                        <a:rPr lang="en-US" sz="700" dirty="0">
                          <a:effectLst/>
                          <a:latin typeface="Cambria" panose="02040503050406030204" pitchFamily="18" charset="0"/>
                          <a:ea typeface="Cambria" panose="02040503050406030204" pitchFamily="18" charset="0"/>
                        </a:rPr>
                        <a:t>and Service </a:t>
                      </a:r>
                      <a:r>
                        <a:rPr lang="en-US" sz="700" dirty="0" smtClean="0">
                          <a:effectLst/>
                          <a:latin typeface="Cambria" panose="02040503050406030204" pitchFamily="18" charset="0"/>
                          <a:ea typeface="Cambria" panose="02040503050406030204" pitchFamily="18" charset="0"/>
                        </a:rPr>
                        <a:t>Data.</a:t>
                      </a:r>
                      <a:r>
                        <a:rPr lang="en-US" sz="700" baseline="0" dirty="0" smtClean="0">
                          <a:effectLst/>
                          <a:latin typeface="Cambria" panose="02040503050406030204" pitchFamily="18" charset="0"/>
                          <a:ea typeface="Cambria" panose="02040503050406030204" pitchFamily="18" charset="0"/>
                        </a:rPr>
                        <a:t> </a:t>
                      </a:r>
                      <a:r>
                        <a:rPr lang="en-US" sz="700" dirty="0" smtClean="0">
                          <a:effectLst/>
                          <a:latin typeface="Cambria" panose="02040503050406030204" pitchFamily="18" charset="0"/>
                          <a:ea typeface="Cambria" panose="02040503050406030204" pitchFamily="18" charset="0"/>
                        </a:rPr>
                        <a:t>External </a:t>
                      </a:r>
                      <a:r>
                        <a:rPr lang="en-US" sz="700" dirty="0">
                          <a:effectLst/>
                          <a:latin typeface="Cambria" panose="02040503050406030204" pitchFamily="18" charset="0"/>
                          <a:ea typeface="Cambria" panose="02040503050406030204" pitchFamily="18" charset="0"/>
                        </a:rPr>
                        <a:t>Data </a:t>
                      </a:r>
                      <a:r>
                        <a:rPr lang="en-US" sz="700" dirty="0" smtClean="0">
                          <a:effectLst/>
                          <a:latin typeface="Cambria" panose="02040503050406030204" pitchFamily="18" charset="0"/>
                          <a:ea typeface="Cambria" panose="02040503050406030204" pitchFamily="18" charset="0"/>
                        </a:rPr>
                        <a:t>Sources</a:t>
                      </a:r>
                      <a:r>
                        <a:rPr lang="en-US" sz="700" baseline="0" dirty="0" smtClean="0">
                          <a:effectLst/>
                          <a:latin typeface="Cambria" panose="02040503050406030204" pitchFamily="18" charset="0"/>
                          <a:ea typeface="Cambria" panose="02040503050406030204" pitchFamily="18" charset="0"/>
                        </a:rPr>
                        <a:t> </a:t>
                      </a:r>
                      <a:r>
                        <a:rPr lang="en-US" sz="700" dirty="0" err="1" smtClean="0">
                          <a:effectLst/>
                          <a:latin typeface="Cambria" panose="02040503050406030204" pitchFamily="18" charset="0"/>
                          <a:ea typeface="Cambria" panose="02040503050406030204" pitchFamily="18" charset="0"/>
                        </a:rPr>
                        <a:t>IoT</a:t>
                      </a:r>
                      <a:r>
                        <a:rPr lang="en-US" sz="700" dirty="0" smtClean="0">
                          <a:effectLst/>
                          <a:latin typeface="Cambria" panose="02040503050406030204" pitchFamily="18" charset="0"/>
                          <a:ea typeface="Cambria" panose="02040503050406030204" pitchFamily="18" charset="0"/>
                        </a:rPr>
                        <a:t> </a:t>
                      </a:r>
                      <a:r>
                        <a:rPr lang="en-US" sz="700" dirty="0">
                          <a:effectLst/>
                          <a:latin typeface="Cambria" panose="02040503050406030204" pitchFamily="18" charset="0"/>
                          <a:ea typeface="Cambria" panose="02040503050406030204" pitchFamily="18" charset="0"/>
                        </a:rPr>
                        <a:t>and Sensor Data</a:t>
                      </a:r>
                      <a:endParaRPr lang="en-US" sz="700" dirty="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3929969798"/>
                  </a:ext>
                </a:extLst>
              </a:tr>
              <a:tr h="346420">
                <a:tc rowSpan="4">
                  <a:txBody>
                    <a:bodyPr/>
                    <a:lstStyle/>
                    <a:p>
                      <a:pPr marL="0" marR="0">
                        <a:lnSpc>
                          <a:spcPct val="115000"/>
                        </a:lnSpc>
                        <a:spcBef>
                          <a:spcPts val="0"/>
                        </a:spcBef>
                        <a:spcAft>
                          <a:spcPts val="0"/>
                        </a:spcAft>
                      </a:pPr>
                      <a:r>
                        <a:rPr lang="en-US" sz="800" dirty="0">
                          <a:effectLst/>
                          <a:latin typeface="Cambria" panose="02040503050406030204" pitchFamily="18" charset="0"/>
                          <a:ea typeface="Cambria" panose="02040503050406030204" pitchFamily="18" charset="0"/>
                        </a:rPr>
                        <a:t>Data Governance</a:t>
                      </a:r>
                      <a:endParaRPr lang="en-US" sz="700" dirty="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How will we promote data availability? (provide at least two ideas)</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Centralized Data Repository</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Catalog and Documentation</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3967846007"/>
                  </a:ext>
                </a:extLst>
              </a:tr>
              <a:tr h="333125">
                <a:tc vMerge="1">
                  <a:txBody>
                    <a:bodyPr/>
                    <a:lstStyle/>
                    <a:p>
                      <a:endParaRPr lang="en-US"/>
                    </a:p>
                  </a:txBody>
                  <a:tcP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How will we promote usability? (provide at least two ideas)</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Self-Service Analytics Tool</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Standardized Data Formats and Clear Documentatio</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3548800934"/>
                  </a:ext>
                </a:extLst>
              </a:tr>
              <a:tr h="267689">
                <a:tc vMerge="1">
                  <a:txBody>
                    <a:bodyPr/>
                    <a:lstStyle/>
                    <a:p>
                      <a:endParaRPr lang="en-US"/>
                    </a:p>
                  </a:txBody>
                  <a:tcP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How will we guarantee integrity? (provide at least two ideas)</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Data Validation Rule</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Audit Trails.</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3935928936"/>
                  </a:ext>
                </a:extLst>
              </a:tr>
              <a:tr h="267689">
                <a:tc vMerge="1">
                  <a:txBody>
                    <a:bodyPr/>
                    <a:lstStyle/>
                    <a:p>
                      <a:endParaRPr lang="en-US"/>
                    </a:p>
                  </a:txBody>
                  <a:tcP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How will we guarantee security? (provide at least two ideas)</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dirty="0">
                          <a:effectLst/>
                          <a:latin typeface="Cambria" panose="02040503050406030204" pitchFamily="18" charset="0"/>
                          <a:ea typeface="Cambria" panose="02040503050406030204" pitchFamily="18" charset="0"/>
                        </a:rPr>
                        <a:t>Role-Based Access Control (RBAC) </a:t>
                      </a:r>
                      <a:br>
                        <a:rPr lang="en-US" sz="700" dirty="0">
                          <a:effectLst/>
                          <a:latin typeface="Cambria" panose="02040503050406030204" pitchFamily="18" charset="0"/>
                          <a:ea typeface="Cambria" panose="02040503050406030204" pitchFamily="18" charset="0"/>
                        </a:rPr>
                      </a:br>
                      <a:r>
                        <a:rPr lang="en-US" sz="700" dirty="0">
                          <a:effectLst/>
                          <a:latin typeface="Cambria" panose="02040503050406030204" pitchFamily="18" charset="0"/>
                          <a:ea typeface="Cambria" panose="02040503050406030204" pitchFamily="18" charset="0"/>
                        </a:rPr>
                        <a:t>Data Encryption</a:t>
                      </a:r>
                      <a:endParaRPr lang="en-US" sz="700" dirty="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3742800964"/>
                  </a:ext>
                </a:extLst>
              </a:tr>
              <a:tr h="961136">
                <a:tc>
                  <a:txBody>
                    <a:bodyPr/>
                    <a:lstStyle/>
                    <a:p>
                      <a:pPr marL="0" marR="0">
                        <a:lnSpc>
                          <a:spcPct val="115000"/>
                        </a:lnSpc>
                        <a:spcBef>
                          <a:spcPts val="0"/>
                        </a:spcBef>
                        <a:spcAft>
                          <a:spcPts val="0"/>
                        </a:spcAft>
                      </a:pPr>
                      <a:r>
                        <a:rPr lang="en-US" sz="800">
                          <a:effectLst/>
                          <a:latin typeface="Cambria" panose="02040503050406030204" pitchFamily="18" charset="0"/>
                          <a:ea typeface="Cambria" panose="02040503050406030204" pitchFamily="18" charset="0"/>
                        </a:rPr>
                        <a:t>Technology</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Identify the components of your Data Architecture</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Data Sources</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Ingestion</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Storage</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Processing.</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Analytics</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Access and Consumption</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Governance </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Metadata Management</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Data Security</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2188016321"/>
                  </a:ext>
                </a:extLst>
              </a:tr>
              <a:tr h="509133">
                <a:tc>
                  <a:txBody>
                    <a:bodyPr/>
                    <a:lstStyle/>
                    <a:p>
                      <a:pPr marL="0" marR="0">
                        <a:lnSpc>
                          <a:spcPct val="115000"/>
                        </a:lnSpc>
                        <a:spcBef>
                          <a:spcPts val="0"/>
                        </a:spcBef>
                        <a:spcAft>
                          <a:spcPts val="0"/>
                        </a:spcAft>
                      </a:pPr>
                      <a:r>
                        <a:rPr lang="en-US" sz="800">
                          <a:effectLst/>
                          <a:latin typeface="Cambria" panose="02040503050406030204" pitchFamily="18" charset="0"/>
                          <a:ea typeface="Cambria" panose="02040503050406030204" pitchFamily="18" charset="0"/>
                        </a:rPr>
                        <a:t>Skills and Capacity</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How will we promote development of data literacy skills and capacity throughout the organization (provide at least three ideas)</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Training and Workshops</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Mentorship and Support Programs</a:t>
                      </a:r>
                      <a:br>
                        <a:rPr lang="en-US" sz="700">
                          <a:effectLst/>
                          <a:latin typeface="Cambria" panose="02040503050406030204" pitchFamily="18" charset="0"/>
                          <a:ea typeface="Cambria" panose="02040503050406030204" pitchFamily="18" charset="0"/>
                        </a:rPr>
                      </a:br>
                      <a:r>
                        <a:rPr lang="en-US" sz="700">
                          <a:effectLst/>
                          <a:latin typeface="Cambria" panose="02040503050406030204" pitchFamily="18" charset="0"/>
                          <a:ea typeface="Cambria" panose="02040503050406030204" pitchFamily="18" charset="0"/>
                        </a:rPr>
                        <a:t>Access to Online Learning Platforms</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922211738"/>
                  </a:ext>
                </a:extLst>
              </a:tr>
              <a:tr h="647130">
                <a:tc>
                  <a:txBody>
                    <a:bodyPr/>
                    <a:lstStyle/>
                    <a:p>
                      <a:pPr marL="0" marR="0">
                        <a:lnSpc>
                          <a:spcPct val="115000"/>
                        </a:lnSpc>
                        <a:spcBef>
                          <a:spcPts val="0"/>
                        </a:spcBef>
                        <a:spcAft>
                          <a:spcPts val="0"/>
                        </a:spcAft>
                      </a:pPr>
                      <a:r>
                        <a:rPr lang="en-US" sz="800">
                          <a:effectLst/>
                          <a:latin typeface="Cambria" panose="02040503050406030204" pitchFamily="18" charset="0"/>
                          <a:ea typeface="Cambria" panose="02040503050406030204" pitchFamily="18" charset="0"/>
                        </a:rPr>
                        <a:t>Support for Machine Learning</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a:effectLst/>
                          <a:latin typeface="Cambria" panose="02040503050406030204" pitchFamily="18" charset="0"/>
                          <a:ea typeface="Cambria" panose="02040503050406030204" pitchFamily="18" charset="0"/>
                        </a:rPr>
                        <a:t>Give a brief description of the machine learning architecture and how it will interface with the data architecture</a:t>
                      </a:r>
                      <a:endParaRPr lang="en-US" sz="70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tc>
                  <a:txBody>
                    <a:bodyPr/>
                    <a:lstStyle/>
                    <a:p>
                      <a:pPr marL="0" marR="0">
                        <a:lnSpc>
                          <a:spcPct val="115000"/>
                        </a:lnSpc>
                        <a:spcBef>
                          <a:spcPts val="0"/>
                        </a:spcBef>
                        <a:spcAft>
                          <a:spcPts val="0"/>
                        </a:spcAft>
                      </a:pPr>
                      <a:r>
                        <a:rPr lang="en-US" sz="700" dirty="0">
                          <a:effectLst/>
                          <a:latin typeface="Cambria" panose="02040503050406030204" pitchFamily="18" charset="0"/>
                          <a:ea typeface="Cambria" panose="02040503050406030204" pitchFamily="18" charset="0"/>
                        </a:rPr>
                        <a:t>Data Collection and Ingestion</a:t>
                      </a:r>
                      <a:br>
                        <a:rPr lang="en-US" sz="700" dirty="0">
                          <a:effectLst/>
                          <a:latin typeface="Cambria" panose="02040503050406030204" pitchFamily="18" charset="0"/>
                          <a:ea typeface="Cambria" panose="02040503050406030204" pitchFamily="18" charset="0"/>
                        </a:rPr>
                      </a:br>
                      <a:r>
                        <a:rPr lang="en-US" sz="700" dirty="0">
                          <a:effectLst/>
                          <a:latin typeface="Cambria" panose="02040503050406030204" pitchFamily="18" charset="0"/>
                          <a:ea typeface="Cambria" panose="02040503050406030204" pitchFamily="18" charset="0"/>
                        </a:rPr>
                        <a:t>Data Processing and Preparation</a:t>
                      </a:r>
                      <a:br>
                        <a:rPr lang="en-US" sz="700" dirty="0">
                          <a:effectLst/>
                          <a:latin typeface="Cambria" panose="02040503050406030204" pitchFamily="18" charset="0"/>
                          <a:ea typeface="Cambria" panose="02040503050406030204" pitchFamily="18" charset="0"/>
                        </a:rPr>
                      </a:br>
                      <a:r>
                        <a:rPr lang="en-US" sz="700" dirty="0">
                          <a:effectLst/>
                          <a:latin typeface="Cambria" panose="02040503050406030204" pitchFamily="18" charset="0"/>
                          <a:ea typeface="Cambria" panose="02040503050406030204" pitchFamily="18" charset="0"/>
                        </a:rPr>
                        <a:t>Model Training</a:t>
                      </a:r>
                      <a:br>
                        <a:rPr lang="en-US" sz="700" dirty="0">
                          <a:effectLst/>
                          <a:latin typeface="Cambria" panose="02040503050406030204" pitchFamily="18" charset="0"/>
                          <a:ea typeface="Cambria" panose="02040503050406030204" pitchFamily="18" charset="0"/>
                        </a:rPr>
                      </a:br>
                      <a:r>
                        <a:rPr lang="en-US" sz="700" dirty="0">
                          <a:effectLst/>
                          <a:latin typeface="Cambria" panose="02040503050406030204" pitchFamily="18" charset="0"/>
                          <a:ea typeface="Cambria" panose="02040503050406030204" pitchFamily="18" charset="0"/>
                        </a:rPr>
                        <a:t>Model Validation and Testing.</a:t>
                      </a:r>
                      <a:br>
                        <a:rPr lang="en-US" sz="700" dirty="0">
                          <a:effectLst/>
                          <a:latin typeface="Cambria" panose="02040503050406030204" pitchFamily="18" charset="0"/>
                          <a:ea typeface="Cambria" panose="02040503050406030204" pitchFamily="18" charset="0"/>
                        </a:rPr>
                      </a:br>
                      <a:r>
                        <a:rPr lang="en-US" sz="700" dirty="0">
                          <a:effectLst/>
                          <a:latin typeface="Cambria" panose="02040503050406030204" pitchFamily="18" charset="0"/>
                          <a:ea typeface="Cambria" panose="02040503050406030204" pitchFamily="18" charset="0"/>
                        </a:rPr>
                        <a:t>Model Deployment</a:t>
                      </a:r>
                      <a:br>
                        <a:rPr lang="en-US" sz="700" dirty="0">
                          <a:effectLst/>
                          <a:latin typeface="Cambria" panose="02040503050406030204" pitchFamily="18" charset="0"/>
                          <a:ea typeface="Cambria" panose="02040503050406030204" pitchFamily="18" charset="0"/>
                        </a:rPr>
                      </a:br>
                      <a:r>
                        <a:rPr lang="en-US" sz="700" dirty="0">
                          <a:effectLst/>
                          <a:latin typeface="Cambria" panose="02040503050406030204" pitchFamily="18" charset="0"/>
                          <a:ea typeface="Cambria" panose="02040503050406030204" pitchFamily="18" charset="0"/>
                        </a:rPr>
                        <a:t>Model Monitoring and Maintenance</a:t>
                      </a:r>
                      <a:endParaRPr lang="en-US" sz="700" dirty="0">
                        <a:effectLst/>
                        <a:latin typeface="Cambria" panose="02040503050406030204" pitchFamily="18" charset="0"/>
                        <a:ea typeface="Cambria" panose="02040503050406030204" pitchFamily="18" charset="0"/>
                        <a:cs typeface="Times New Roman" panose="02020603050405020304" pitchFamily="18" charset="0"/>
                      </a:endParaRPr>
                    </a:p>
                  </a:txBody>
                  <a:tcPr marL="11718" marR="11718" marT="11718" marB="11718" anchor="ctr"/>
                </a:tc>
                <a:extLst>
                  <a:ext uri="{0D108BD9-81ED-4DB2-BD59-A6C34878D82A}">
                    <a16:rowId xmlns:a16="http://schemas.microsoft.com/office/drawing/2014/main" val="233326224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lvl="0">
              <a:lnSpc>
                <a:spcPct val="115000"/>
              </a:lnSpc>
            </a:pPr>
            <a:r>
              <a:rPr lang="en-US" sz="1700" b="1" dirty="0" err="1">
                <a:solidFill>
                  <a:schemeClr val="dk1"/>
                </a:solidFill>
                <a:latin typeface="Open Sans"/>
                <a:ea typeface="Open Sans"/>
                <a:cs typeface="Open Sans"/>
                <a:sym typeface="Open Sans"/>
              </a:rPr>
              <a:t>TechSolutions</a:t>
            </a:r>
            <a:r>
              <a:rPr lang="en-US" sz="1700" b="1" dirty="0">
                <a:solidFill>
                  <a:schemeClr val="dk1"/>
                </a:solidFill>
                <a:latin typeface="Open Sans"/>
                <a:ea typeface="Open Sans"/>
                <a:cs typeface="Open Sans"/>
                <a:sym typeface="Open Sans"/>
              </a:rPr>
              <a:t> Inc.</a:t>
            </a:r>
            <a:endParaRPr sz="2000" b="1" dirty="0"/>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lvl="0"/>
            <a:r>
              <a:rPr lang="en-US" sz="2400" dirty="0">
                <a:solidFill>
                  <a:schemeClr val="dk1"/>
                </a:solidFill>
              </a:rPr>
              <a:t>Comprehensive Business Intelligence and Predictive Analytics Suit</a:t>
            </a:r>
            <a:endParaRPr sz="2400" dirty="0">
              <a:solidFill>
                <a:schemeClr val="dk1"/>
              </a:solidFill>
            </a:endParaRPr>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dk1"/>
                </a:solidFill>
              </a:rPr>
              <a:t>Nhan  V.  Nguyen</a:t>
            </a:r>
            <a:endParaRPr b="1" dirty="0">
              <a:solidFill>
                <a:schemeClr val="dk1"/>
              </a:solidFill>
            </a:endParaRPr>
          </a:p>
          <a:p>
            <a:pPr marL="0" lvl="0" indent="0" algn="l" rtl="0">
              <a:spcBef>
                <a:spcPts val="0"/>
              </a:spcBef>
              <a:spcAft>
                <a:spcPts val="0"/>
              </a:spcAft>
              <a:buNone/>
            </a:pPr>
            <a:r>
              <a:rPr lang="en" b="1" dirty="0" smtClean="0">
                <a:solidFill>
                  <a:schemeClr val="dk1"/>
                </a:solidFill>
              </a:rPr>
              <a:t>Data Scientist Leader</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smtClean="0">
                <a:solidFill>
                  <a:schemeClr val="dk1"/>
                </a:solidFill>
              </a:rPr>
              <a:t>18/10/2024</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3484621" y="675269"/>
            <a:ext cx="4934632" cy="27994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b="1" dirty="0" smtClean="0">
                <a:latin typeface="Roboto"/>
                <a:ea typeface="Roboto"/>
                <a:cs typeface="Roboto"/>
                <a:sym typeface="Roboto"/>
              </a:rPr>
              <a:t>Approach</a:t>
            </a:r>
          </a:p>
          <a:p>
            <a:pPr marL="139700" lvl="0">
              <a:buSzPts val="1400"/>
            </a:pPr>
            <a:r>
              <a:rPr lang="en-US" sz="1050" b="1" dirty="0">
                <a:latin typeface="Roboto"/>
                <a:ea typeface="Roboto"/>
                <a:cs typeface="Roboto"/>
                <a:sym typeface="Roboto"/>
              </a:rPr>
              <a:t>Phase 1: Initial Assessment and Planning (Days 1-20)</a:t>
            </a:r>
            <a:r>
              <a:rPr lang="en-US" sz="1050" dirty="0">
                <a:latin typeface="Roboto"/>
                <a:ea typeface="Roboto"/>
                <a:cs typeface="Roboto"/>
                <a:sym typeface="Roboto"/>
              </a:rPr>
              <a:t/>
            </a:r>
            <a:br>
              <a:rPr lang="en-US" sz="1050" dirty="0">
                <a:latin typeface="Roboto"/>
                <a:ea typeface="Roboto"/>
                <a:cs typeface="Roboto"/>
                <a:sym typeface="Roboto"/>
              </a:rPr>
            </a:br>
            <a:r>
              <a:rPr lang="en-US" sz="1050" dirty="0" smtClean="0">
                <a:latin typeface="Roboto"/>
                <a:ea typeface="Roboto"/>
                <a:cs typeface="Roboto"/>
                <a:sym typeface="Roboto"/>
              </a:rPr>
              <a:t>- Understand </a:t>
            </a:r>
            <a:r>
              <a:rPr lang="en-US" sz="1050" dirty="0">
                <a:latin typeface="Roboto"/>
                <a:ea typeface="Roboto"/>
                <a:cs typeface="Roboto"/>
                <a:sym typeface="Roboto"/>
              </a:rPr>
              <a:t>the Context</a:t>
            </a:r>
            <a:br>
              <a:rPr lang="en-US" sz="1050" dirty="0">
                <a:latin typeface="Roboto"/>
                <a:ea typeface="Roboto"/>
                <a:cs typeface="Roboto"/>
                <a:sym typeface="Roboto"/>
              </a:rPr>
            </a:br>
            <a:r>
              <a:rPr lang="en-US" sz="1050" dirty="0" smtClean="0">
                <a:latin typeface="Roboto"/>
                <a:ea typeface="Roboto"/>
                <a:cs typeface="Roboto"/>
                <a:sym typeface="Roboto"/>
              </a:rPr>
              <a:t>- Define </a:t>
            </a:r>
            <a:r>
              <a:rPr lang="en-US" sz="1050" dirty="0">
                <a:latin typeface="Roboto"/>
                <a:ea typeface="Roboto"/>
                <a:cs typeface="Roboto"/>
                <a:sym typeface="Roboto"/>
              </a:rPr>
              <a:t>Clear Objectives</a:t>
            </a:r>
            <a:br>
              <a:rPr lang="en-US" sz="1050" dirty="0">
                <a:latin typeface="Roboto"/>
                <a:ea typeface="Roboto"/>
                <a:cs typeface="Roboto"/>
                <a:sym typeface="Roboto"/>
              </a:rPr>
            </a:br>
            <a:r>
              <a:rPr lang="en-US" sz="1050" dirty="0" smtClean="0">
                <a:latin typeface="Roboto"/>
                <a:ea typeface="Roboto"/>
                <a:cs typeface="Roboto"/>
                <a:sym typeface="Roboto"/>
              </a:rPr>
              <a:t>- Assemble </a:t>
            </a:r>
            <a:r>
              <a:rPr lang="en-US" sz="1050" dirty="0">
                <a:latin typeface="Roboto"/>
                <a:ea typeface="Roboto"/>
                <a:cs typeface="Roboto"/>
                <a:sym typeface="Roboto"/>
              </a:rPr>
              <a:t>the Team</a:t>
            </a:r>
            <a:br>
              <a:rPr lang="en-US" sz="1050" dirty="0">
                <a:latin typeface="Roboto"/>
                <a:ea typeface="Roboto"/>
                <a:cs typeface="Roboto"/>
                <a:sym typeface="Roboto"/>
              </a:rPr>
            </a:br>
            <a:r>
              <a:rPr lang="en-US" sz="1050" b="1" dirty="0">
                <a:latin typeface="Roboto"/>
                <a:ea typeface="Roboto"/>
                <a:cs typeface="Roboto"/>
                <a:sym typeface="Roboto"/>
              </a:rPr>
              <a:t>Phase 2: Foundation Building (Days 21-50)</a:t>
            </a:r>
            <a:r>
              <a:rPr lang="en-US" sz="1050" dirty="0">
                <a:latin typeface="Roboto"/>
                <a:ea typeface="Roboto"/>
                <a:cs typeface="Roboto"/>
                <a:sym typeface="Roboto"/>
              </a:rPr>
              <a:t/>
            </a:r>
            <a:br>
              <a:rPr lang="en-US" sz="1050" dirty="0">
                <a:latin typeface="Roboto"/>
                <a:ea typeface="Roboto"/>
                <a:cs typeface="Roboto"/>
                <a:sym typeface="Roboto"/>
              </a:rPr>
            </a:br>
            <a:r>
              <a:rPr lang="en-US" sz="1050" dirty="0" smtClean="0">
                <a:latin typeface="Roboto"/>
                <a:ea typeface="Roboto"/>
                <a:cs typeface="Roboto"/>
                <a:sym typeface="Roboto"/>
              </a:rPr>
              <a:t>- Data </a:t>
            </a:r>
            <a:r>
              <a:rPr lang="en-US" sz="1050" dirty="0">
                <a:latin typeface="Roboto"/>
                <a:ea typeface="Roboto"/>
                <a:cs typeface="Roboto"/>
                <a:sym typeface="Roboto"/>
              </a:rPr>
              <a:t>Collection and Preparation</a:t>
            </a:r>
            <a:br>
              <a:rPr lang="en-US" sz="1050" dirty="0">
                <a:latin typeface="Roboto"/>
                <a:ea typeface="Roboto"/>
                <a:cs typeface="Roboto"/>
                <a:sym typeface="Roboto"/>
              </a:rPr>
            </a:br>
            <a:r>
              <a:rPr lang="en-US" sz="1050" dirty="0" smtClean="0">
                <a:latin typeface="Roboto"/>
                <a:ea typeface="Roboto"/>
                <a:cs typeface="Roboto"/>
                <a:sym typeface="Roboto"/>
              </a:rPr>
              <a:t>- Develop </a:t>
            </a:r>
            <a:r>
              <a:rPr lang="en-US" sz="1050" dirty="0">
                <a:latin typeface="Roboto"/>
                <a:ea typeface="Roboto"/>
                <a:cs typeface="Roboto"/>
                <a:sym typeface="Roboto"/>
              </a:rPr>
              <a:t>Initial Models</a:t>
            </a:r>
            <a:br>
              <a:rPr lang="en-US" sz="1050" dirty="0">
                <a:latin typeface="Roboto"/>
                <a:ea typeface="Roboto"/>
                <a:cs typeface="Roboto"/>
                <a:sym typeface="Roboto"/>
              </a:rPr>
            </a:br>
            <a:r>
              <a:rPr lang="en-US" sz="1050" dirty="0" smtClean="0">
                <a:latin typeface="Roboto"/>
                <a:ea typeface="Roboto"/>
                <a:cs typeface="Roboto"/>
                <a:sym typeface="Roboto"/>
              </a:rPr>
              <a:t>- Establish </a:t>
            </a:r>
            <a:r>
              <a:rPr lang="en-US" sz="1050" dirty="0">
                <a:latin typeface="Roboto"/>
                <a:ea typeface="Roboto"/>
                <a:cs typeface="Roboto"/>
                <a:sym typeface="Roboto"/>
              </a:rPr>
              <a:t>Infrastructure</a:t>
            </a:r>
            <a:br>
              <a:rPr lang="en-US" sz="1050" dirty="0">
                <a:latin typeface="Roboto"/>
                <a:ea typeface="Roboto"/>
                <a:cs typeface="Roboto"/>
                <a:sym typeface="Roboto"/>
              </a:rPr>
            </a:br>
            <a:r>
              <a:rPr lang="en-US" sz="1050" b="1" dirty="0">
                <a:latin typeface="Roboto"/>
                <a:ea typeface="Roboto"/>
                <a:cs typeface="Roboto"/>
                <a:sym typeface="Roboto"/>
              </a:rPr>
              <a:t>Phase 3: Execution and Iteration (Days 51-80)</a:t>
            </a:r>
            <a:r>
              <a:rPr lang="en-US" sz="1050" dirty="0">
                <a:latin typeface="Roboto"/>
                <a:ea typeface="Roboto"/>
                <a:cs typeface="Roboto"/>
                <a:sym typeface="Roboto"/>
              </a:rPr>
              <a:t/>
            </a:r>
            <a:br>
              <a:rPr lang="en-US" sz="1050" dirty="0">
                <a:latin typeface="Roboto"/>
                <a:ea typeface="Roboto"/>
                <a:cs typeface="Roboto"/>
                <a:sym typeface="Roboto"/>
              </a:rPr>
            </a:br>
            <a:r>
              <a:rPr lang="en-US" sz="1050" dirty="0" smtClean="0">
                <a:latin typeface="Roboto"/>
                <a:ea typeface="Roboto"/>
                <a:cs typeface="Roboto"/>
                <a:sym typeface="Roboto"/>
              </a:rPr>
              <a:t>- Model </a:t>
            </a:r>
            <a:r>
              <a:rPr lang="en-US" sz="1050" dirty="0">
                <a:latin typeface="Roboto"/>
                <a:ea typeface="Roboto"/>
                <a:cs typeface="Roboto"/>
                <a:sym typeface="Roboto"/>
              </a:rPr>
              <a:t>Refinement and Advanced Analysis</a:t>
            </a:r>
            <a:br>
              <a:rPr lang="en-US" sz="1050" dirty="0">
                <a:latin typeface="Roboto"/>
                <a:ea typeface="Roboto"/>
                <a:cs typeface="Roboto"/>
                <a:sym typeface="Roboto"/>
              </a:rPr>
            </a:br>
            <a:r>
              <a:rPr lang="en-US" sz="1050" dirty="0" smtClean="0">
                <a:latin typeface="Roboto"/>
                <a:ea typeface="Roboto"/>
                <a:cs typeface="Roboto"/>
                <a:sym typeface="Roboto"/>
              </a:rPr>
              <a:t>- Deploy </a:t>
            </a:r>
            <a:r>
              <a:rPr lang="en-US" sz="1050" dirty="0">
                <a:latin typeface="Roboto"/>
                <a:ea typeface="Roboto"/>
                <a:cs typeface="Roboto"/>
                <a:sym typeface="Roboto"/>
              </a:rPr>
              <a:t>and Test Models</a:t>
            </a:r>
            <a:br>
              <a:rPr lang="en-US" sz="1050" dirty="0">
                <a:latin typeface="Roboto"/>
                <a:ea typeface="Roboto"/>
                <a:cs typeface="Roboto"/>
                <a:sym typeface="Roboto"/>
              </a:rPr>
            </a:br>
            <a:r>
              <a:rPr lang="en-US" sz="1050" dirty="0" smtClean="0">
                <a:latin typeface="Roboto"/>
                <a:ea typeface="Roboto"/>
                <a:cs typeface="Roboto"/>
                <a:sym typeface="Roboto"/>
              </a:rPr>
              <a:t>- Stakeholder </a:t>
            </a:r>
            <a:r>
              <a:rPr lang="en-US" sz="1050" dirty="0">
                <a:latin typeface="Roboto"/>
                <a:ea typeface="Roboto"/>
                <a:cs typeface="Roboto"/>
                <a:sym typeface="Roboto"/>
              </a:rPr>
              <a:t>Review</a:t>
            </a:r>
            <a:br>
              <a:rPr lang="en-US" sz="1050" dirty="0">
                <a:latin typeface="Roboto"/>
                <a:ea typeface="Roboto"/>
                <a:cs typeface="Roboto"/>
                <a:sym typeface="Roboto"/>
              </a:rPr>
            </a:br>
            <a:r>
              <a:rPr lang="en-US" sz="1050" b="1" dirty="0" smtClean="0">
                <a:latin typeface="Roboto"/>
                <a:ea typeface="Roboto"/>
                <a:cs typeface="Roboto"/>
                <a:sym typeface="Roboto"/>
              </a:rPr>
              <a:t>Phase 4: Consolidation and Future Planning (Days 81-100)</a:t>
            </a:r>
            <a:r>
              <a:rPr lang="en-US" sz="1050" dirty="0">
                <a:latin typeface="Roboto"/>
                <a:ea typeface="Roboto"/>
                <a:cs typeface="Roboto"/>
                <a:sym typeface="Roboto"/>
              </a:rPr>
              <a:t/>
            </a:r>
            <a:br>
              <a:rPr lang="en-US" sz="1050" dirty="0">
                <a:latin typeface="Roboto"/>
                <a:ea typeface="Roboto"/>
                <a:cs typeface="Roboto"/>
                <a:sym typeface="Roboto"/>
              </a:rPr>
            </a:br>
            <a:r>
              <a:rPr lang="en-US" sz="1050" dirty="0" smtClean="0">
                <a:latin typeface="Roboto"/>
                <a:ea typeface="Roboto"/>
                <a:cs typeface="Roboto"/>
                <a:sym typeface="Roboto"/>
              </a:rPr>
              <a:t>- Documentation </a:t>
            </a:r>
            <a:r>
              <a:rPr lang="en-US" sz="1050" dirty="0">
                <a:latin typeface="Roboto"/>
                <a:ea typeface="Roboto"/>
                <a:cs typeface="Roboto"/>
                <a:sym typeface="Roboto"/>
              </a:rPr>
              <a:t>and Training</a:t>
            </a:r>
            <a:br>
              <a:rPr lang="en-US" sz="1050" dirty="0">
                <a:latin typeface="Roboto"/>
                <a:ea typeface="Roboto"/>
                <a:cs typeface="Roboto"/>
                <a:sym typeface="Roboto"/>
              </a:rPr>
            </a:br>
            <a:r>
              <a:rPr lang="en-US" sz="1050" dirty="0" smtClean="0">
                <a:latin typeface="Roboto"/>
                <a:ea typeface="Roboto"/>
                <a:cs typeface="Roboto"/>
                <a:sym typeface="Roboto"/>
              </a:rPr>
              <a:t>- Evaluate </a:t>
            </a:r>
            <a:r>
              <a:rPr lang="en-US" sz="1050" dirty="0">
                <a:latin typeface="Roboto"/>
                <a:ea typeface="Roboto"/>
                <a:cs typeface="Roboto"/>
                <a:sym typeface="Roboto"/>
              </a:rPr>
              <a:t>and Plan Next </a:t>
            </a:r>
            <a:r>
              <a:rPr lang="en-US" sz="1050" dirty="0" smtClean="0">
                <a:latin typeface="Roboto"/>
                <a:ea typeface="Roboto"/>
                <a:cs typeface="Roboto"/>
                <a:sym typeface="Roboto"/>
              </a:rPr>
              <a:t>Steps</a:t>
            </a:r>
            <a:br>
              <a:rPr lang="en-US" sz="1050" dirty="0" smtClean="0">
                <a:latin typeface="Roboto"/>
                <a:ea typeface="Roboto"/>
                <a:cs typeface="Roboto"/>
                <a:sym typeface="Roboto"/>
              </a:rPr>
            </a:br>
            <a:endParaRPr sz="1050" dirty="0">
              <a:latin typeface="Roboto"/>
              <a:ea typeface="Roboto"/>
              <a:cs typeface="Roboto"/>
              <a:sym typeface="Roboto"/>
            </a:endParaRPr>
          </a:p>
        </p:txBody>
      </p:sp>
      <p:sp>
        <p:nvSpPr>
          <p:cNvPr id="101" name="Google Shape;101;p15"/>
          <p:cNvSpPr txBox="1"/>
          <p:nvPr/>
        </p:nvSpPr>
        <p:spPr>
          <a:xfrm>
            <a:off x="146987" y="3226319"/>
            <a:ext cx="8454900" cy="15842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b="1" dirty="0">
                <a:latin typeface="Roboto"/>
                <a:ea typeface="Roboto"/>
                <a:cs typeface="Roboto"/>
                <a:sym typeface="Roboto"/>
              </a:rPr>
              <a:t>Results</a:t>
            </a:r>
            <a:endParaRPr sz="1050" dirty="0">
              <a:latin typeface="Roboto"/>
              <a:ea typeface="Roboto"/>
              <a:cs typeface="Roboto"/>
              <a:sym typeface="Roboto"/>
            </a:endParaRPr>
          </a:p>
          <a:p>
            <a:pPr marL="457200" lvl="0" indent="-317500">
              <a:buSzPts val="1400"/>
              <a:buFont typeface="Roboto"/>
              <a:buChar char="-"/>
            </a:pPr>
            <a:r>
              <a:rPr lang="en-US" sz="1050" dirty="0">
                <a:latin typeface="Roboto"/>
                <a:ea typeface="Roboto"/>
                <a:cs typeface="Roboto"/>
                <a:sym typeface="Roboto"/>
              </a:rPr>
              <a:t>Clear understanding and alignment on business goals, project scope, and key objectives among stakeholders</a:t>
            </a:r>
            <a:r>
              <a:rPr lang="en-US" sz="1050" dirty="0" smtClean="0">
                <a:latin typeface="Roboto"/>
                <a:ea typeface="Roboto"/>
                <a:cs typeface="Roboto"/>
                <a:sym typeface="Roboto"/>
              </a:rPr>
              <a:t>.</a:t>
            </a:r>
          </a:p>
          <a:p>
            <a:pPr marL="457200" lvl="0" indent="-317500">
              <a:buSzPts val="1400"/>
              <a:buFont typeface="Roboto"/>
              <a:buChar char="-"/>
            </a:pPr>
            <a:r>
              <a:rPr lang="en-US" sz="1050" dirty="0">
                <a:latin typeface="Roboto"/>
                <a:ea typeface="Roboto"/>
                <a:cs typeface="Roboto"/>
                <a:sym typeface="Roboto"/>
              </a:rPr>
              <a:t>Documented and agreed-upon project objectives and key performance indicators (KPIs</a:t>
            </a:r>
            <a:r>
              <a:rPr lang="en-US" sz="1050" dirty="0" smtClean="0">
                <a:latin typeface="Roboto"/>
                <a:ea typeface="Roboto"/>
                <a:cs typeface="Roboto"/>
                <a:sym typeface="Roboto"/>
              </a:rPr>
              <a:t>).</a:t>
            </a:r>
          </a:p>
          <a:p>
            <a:pPr marL="457200" lvl="0" indent="-317500">
              <a:buSzPts val="1400"/>
              <a:buFont typeface="Roboto"/>
              <a:buChar char="-"/>
            </a:pPr>
            <a:r>
              <a:rPr lang="en-US" sz="1050" dirty="0">
                <a:latin typeface="Roboto"/>
                <a:ea typeface="Roboto"/>
                <a:cs typeface="Roboto"/>
                <a:sym typeface="Roboto"/>
              </a:rPr>
              <a:t>A cohesive team with defined roles and responsibilities</a:t>
            </a:r>
            <a:r>
              <a:rPr lang="en-US" sz="1050" dirty="0" smtClean="0">
                <a:latin typeface="Roboto"/>
                <a:ea typeface="Roboto"/>
                <a:cs typeface="Roboto"/>
                <a:sym typeface="Roboto"/>
              </a:rPr>
              <a:t>.</a:t>
            </a:r>
          </a:p>
          <a:p>
            <a:pPr marL="457200" lvl="0" indent="-317500">
              <a:buSzPts val="1400"/>
              <a:buFont typeface="Roboto"/>
              <a:buChar char="-"/>
            </a:pPr>
            <a:r>
              <a:rPr lang="en-US" sz="1050" dirty="0">
                <a:latin typeface="Roboto"/>
                <a:ea typeface="Roboto"/>
                <a:cs typeface="Roboto"/>
                <a:sym typeface="Roboto"/>
              </a:rPr>
              <a:t>Consolidated, cleaned, and structured data sets ready for </a:t>
            </a:r>
            <a:r>
              <a:rPr lang="en-US" sz="1050" dirty="0" smtClean="0">
                <a:latin typeface="Roboto"/>
                <a:ea typeface="Roboto"/>
                <a:cs typeface="Roboto"/>
                <a:sym typeface="Roboto"/>
              </a:rPr>
              <a:t>analysis.</a:t>
            </a:r>
          </a:p>
          <a:p>
            <a:pPr marL="457200" lvl="0" indent="-317500">
              <a:buSzPts val="1400"/>
              <a:buFont typeface="Roboto"/>
              <a:buChar char="-"/>
            </a:pPr>
            <a:r>
              <a:rPr lang="en-US" sz="1050" dirty="0" smtClean="0">
                <a:latin typeface="Roboto"/>
                <a:ea typeface="Roboto"/>
                <a:cs typeface="Roboto"/>
                <a:sym typeface="Roboto"/>
              </a:rPr>
              <a:t>Basic </a:t>
            </a:r>
            <a:r>
              <a:rPr lang="en-US" sz="1050" dirty="0">
                <a:latin typeface="Roboto"/>
                <a:ea typeface="Roboto"/>
                <a:cs typeface="Roboto"/>
                <a:sym typeface="Roboto"/>
              </a:rPr>
              <a:t>machine learning models with preliminary results and validation metrics</a:t>
            </a:r>
            <a:r>
              <a:rPr lang="en-US" sz="1050" dirty="0" smtClean="0">
                <a:latin typeface="Roboto"/>
                <a:ea typeface="Roboto"/>
                <a:cs typeface="Roboto"/>
                <a:sym typeface="Roboto"/>
              </a:rPr>
              <a:t>.</a:t>
            </a:r>
          </a:p>
          <a:p>
            <a:pPr marL="457200" lvl="0" indent="-317500">
              <a:buSzPts val="1400"/>
              <a:buFont typeface="Roboto"/>
              <a:buChar char="-"/>
            </a:pPr>
            <a:r>
              <a:rPr lang="en-US" sz="1050" dirty="0">
                <a:latin typeface="Roboto"/>
                <a:ea typeface="Roboto"/>
                <a:cs typeface="Roboto"/>
                <a:sym typeface="Roboto"/>
              </a:rPr>
              <a:t>Enhanced machine learning models with improved performance </a:t>
            </a:r>
            <a:r>
              <a:rPr lang="en-US" sz="1050" dirty="0" smtClean="0">
                <a:latin typeface="Roboto"/>
                <a:ea typeface="Roboto"/>
                <a:cs typeface="Roboto"/>
                <a:sym typeface="Roboto"/>
              </a:rPr>
              <a:t>metrics.</a:t>
            </a:r>
          </a:p>
          <a:p>
            <a:pPr marL="457200" lvl="0" indent="-317500">
              <a:buSzPts val="1400"/>
              <a:buFont typeface="Roboto"/>
              <a:buChar char="-"/>
            </a:pPr>
            <a:r>
              <a:rPr lang="en-US" sz="1050" dirty="0">
                <a:latin typeface="Roboto"/>
                <a:ea typeface="Roboto"/>
                <a:cs typeface="Roboto"/>
                <a:sym typeface="Roboto"/>
              </a:rPr>
              <a:t>Thorough documentation of processes, models, and findings; trained end-users and team members.</a:t>
            </a:r>
          </a:p>
          <a:p>
            <a:pPr marL="457200" lvl="0" indent="-317500">
              <a:buSzPts val="1400"/>
              <a:buFont typeface="Roboto"/>
              <a:buChar char="-"/>
            </a:pPr>
            <a:r>
              <a:rPr lang="en-US" sz="1050" dirty="0" smtClean="0">
                <a:latin typeface="Roboto"/>
                <a:ea typeface="Roboto"/>
                <a:cs typeface="Roboto"/>
                <a:sym typeface="Roboto"/>
              </a:rPr>
              <a:t>Detailed </a:t>
            </a:r>
            <a:r>
              <a:rPr lang="en-US" sz="1050" dirty="0">
                <a:latin typeface="Roboto"/>
                <a:ea typeface="Roboto"/>
                <a:cs typeface="Roboto"/>
                <a:sym typeface="Roboto"/>
              </a:rPr>
              <a:t>evaluation report on the 100-day progress and a roadmap for the next phases.</a:t>
            </a:r>
            <a:endParaRPr lang="en-US" sz="1050" dirty="0" smtClean="0">
              <a:latin typeface="Roboto"/>
              <a:ea typeface="Roboto"/>
              <a:cs typeface="Roboto"/>
              <a:sym typeface="Roboto"/>
            </a:endParaRPr>
          </a:p>
          <a:p>
            <a:pPr marL="457200" lvl="0" indent="-317500">
              <a:buSzPts val="1400"/>
              <a:buFont typeface="Roboto"/>
              <a:buChar char="-"/>
            </a:pPr>
            <a:endParaRPr sz="1050"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Executive Summary</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03" name="Google Shape;103;p15"/>
          <p:cNvSpPr txBox="1"/>
          <p:nvPr/>
        </p:nvSpPr>
        <p:spPr>
          <a:xfrm>
            <a:off x="146987" y="675268"/>
            <a:ext cx="3280320" cy="15245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Roboto"/>
                <a:ea typeface="Roboto"/>
                <a:cs typeface="Roboto"/>
                <a:sym typeface="Roboto"/>
              </a:rPr>
              <a:t>Purpose of 100-day plan </a:t>
            </a:r>
            <a:endParaRPr sz="1200" dirty="0">
              <a:latin typeface="Roboto"/>
              <a:ea typeface="Roboto"/>
              <a:cs typeface="Roboto"/>
              <a:sym typeface="Roboto"/>
            </a:endParaRPr>
          </a:p>
          <a:p>
            <a:pPr marL="311150" lvl="0" indent="-171450">
              <a:buSzPts val="1400"/>
              <a:buFont typeface="Arial" panose="020B0604020202020204" pitchFamily="34" charset="0"/>
              <a:buChar char="•"/>
            </a:pPr>
            <a:r>
              <a:rPr lang="en-US" sz="1050" dirty="0">
                <a:latin typeface="Roboto"/>
                <a:ea typeface="Roboto"/>
                <a:cs typeface="Roboto"/>
                <a:sym typeface="Roboto"/>
              </a:rPr>
              <a:t>Establish Clear Goals and </a:t>
            </a:r>
            <a:r>
              <a:rPr lang="en-US" sz="1050" dirty="0" smtClean="0">
                <a:latin typeface="Roboto"/>
                <a:ea typeface="Roboto"/>
                <a:cs typeface="Roboto"/>
                <a:sym typeface="Roboto"/>
              </a:rPr>
              <a:t>Priorities</a:t>
            </a:r>
          </a:p>
          <a:p>
            <a:pPr marL="311150" lvl="0" indent="-171450">
              <a:buSzPts val="1400"/>
              <a:buFont typeface="Arial" panose="020B0604020202020204" pitchFamily="34" charset="0"/>
              <a:buChar char="•"/>
            </a:pPr>
            <a:r>
              <a:rPr lang="en-US" sz="1050" dirty="0">
                <a:latin typeface="Roboto"/>
                <a:ea typeface="Roboto"/>
                <a:cs typeface="Roboto"/>
                <a:sym typeface="Roboto"/>
              </a:rPr>
              <a:t>Build Momentum and Quick </a:t>
            </a:r>
            <a:r>
              <a:rPr lang="en-US" sz="1050" dirty="0" smtClean="0">
                <a:latin typeface="Roboto"/>
                <a:ea typeface="Roboto"/>
                <a:cs typeface="Roboto"/>
                <a:sym typeface="Roboto"/>
              </a:rPr>
              <a:t>Wins</a:t>
            </a:r>
          </a:p>
          <a:p>
            <a:pPr marL="311150" lvl="0" indent="-171450">
              <a:buSzPts val="1400"/>
              <a:buFont typeface="Arial" panose="020B0604020202020204" pitchFamily="34" charset="0"/>
              <a:buChar char="•"/>
            </a:pPr>
            <a:r>
              <a:rPr lang="en-US" sz="1050" dirty="0">
                <a:latin typeface="Roboto"/>
                <a:ea typeface="Roboto"/>
                <a:cs typeface="Roboto"/>
                <a:sym typeface="Roboto"/>
              </a:rPr>
              <a:t>Create a Solid </a:t>
            </a:r>
            <a:r>
              <a:rPr lang="en-US" sz="1050" dirty="0" smtClean="0">
                <a:latin typeface="Roboto"/>
                <a:ea typeface="Roboto"/>
                <a:cs typeface="Roboto"/>
                <a:sym typeface="Roboto"/>
              </a:rPr>
              <a:t>Foundation</a:t>
            </a:r>
          </a:p>
          <a:p>
            <a:pPr marL="311150" lvl="0" indent="-171450">
              <a:buSzPts val="1400"/>
              <a:buFont typeface="Arial" panose="020B0604020202020204" pitchFamily="34" charset="0"/>
              <a:buChar char="•"/>
            </a:pPr>
            <a:r>
              <a:rPr lang="en-US" sz="1050" dirty="0">
                <a:latin typeface="Roboto"/>
                <a:ea typeface="Roboto"/>
                <a:cs typeface="Roboto"/>
                <a:sym typeface="Roboto"/>
              </a:rPr>
              <a:t>Stakeholder Engagement and </a:t>
            </a:r>
            <a:r>
              <a:rPr lang="en-US" sz="1050" dirty="0" smtClean="0">
                <a:latin typeface="Roboto"/>
                <a:ea typeface="Roboto"/>
                <a:cs typeface="Roboto"/>
                <a:sym typeface="Roboto"/>
              </a:rPr>
              <a:t>Communication</a:t>
            </a:r>
          </a:p>
          <a:p>
            <a:pPr marL="311150" lvl="0" indent="-171450">
              <a:buSzPts val="1400"/>
              <a:buFont typeface="Arial" panose="020B0604020202020204" pitchFamily="34" charset="0"/>
              <a:buChar char="•"/>
            </a:pPr>
            <a:r>
              <a:rPr lang="en-US" sz="1050" dirty="0" smtClean="0">
                <a:latin typeface="Roboto"/>
                <a:ea typeface="Roboto"/>
                <a:cs typeface="Roboto"/>
                <a:sym typeface="Roboto"/>
              </a:rPr>
              <a:t>Identify </a:t>
            </a:r>
            <a:r>
              <a:rPr lang="en-US" sz="1050" dirty="0">
                <a:latin typeface="Roboto"/>
                <a:ea typeface="Roboto"/>
                <a:cs typeface="Roboto"/>
                <a:sym typeface="Roboto"/>
              </a:rPr>
              <a:t>Risks and Mitigation </a:t>
            </a:r>
            <a:r>
              <a:rPr lang="en-US" sz="1050" dirty="0" smtClean="0">
                <a:latin typeface="Roboto"/>
                <a:ea typeface="Roboto"/>
                <a:cs typeface="Roboto"/>
                <a:sym typeface="Roboto"/>
              </a:rPr>
              <a:t>Strategies</a:t>
            </a:r>
          </a:p>
          <a:p>
            <a:pPr marL="311150" lvl="0" indent="-171450">
              <a:buSzPts val="1400"/>
              <a:buFont typeface="Arial" panose="020B0604020202020204" pitchFamily="34" charset="0"/>
              <a:buChar char="•"/>
            </a:pPr>
            <a:r>
              <a:rPr lang="en-US" sz="1050" dirty="0" smtClean="0">
                <a:latin typeface="Roboto"/>
                <a:ea typeface="Roboto"/>
                <a:cs typeface="Roboto"/>
                <a:sym typeface="Roboto"/>
              </a:rPr>
              <a:t>Resource </a:t>
            </a:r>
            <a:r>
              <a:rPr lang="en-US" sz="1050" dirty="0">
                <a:latin typeface="Roboto"/>
                <a:ea typeface="Roboto"/>
                <a:cs typeface="Roboto"/>
                <a:sym typeface="Roboto"/>
              </a:rPr>
              <a:t>Allocation and Team </a:t>
            </a:r>
            <a:r>
              <a:rPr lang="en-US" sz="1050" dirty="0" smtClean="0">
                <a:latin typeface="Roboto"/>
                <a:ea typeface="Roboto"/>
                <a:cs typeface="Roboto"/>
                <a:sym typeface="Roboto"/>
              </a:rPr>
              <a:t>Building</a:t>
            </a:r>
          </a:p>
          <a:p>
            <a:pPr marL="311150" lvl="0" indent="-171450">
              <a:buSzPts val="1400"/>
              <a:buFont typeface="Arial" panose="020B0604020202020204" pitchFamily="34" charset="0"/>
              <a:buChar char="•"/>
            </a:pPr>
            <a:r>
              <a:rPr lang="en-US" sz="1050" dirty="0" smtClean="0">
                <a:latin typeface="Roboto"/>
                <a:ea typeface="Roboto"/>
                <a:cs typeface="Roboto"/>
                <a:sym typeface="Roboto"/>
              </a:rPr>
              <a:t>Monitoring </a:t>
            </a:r>
            <a:r>
              <a:rPr lang="en-US" sz="1050" dirty="0">
                <a:latin typeface="Roboto"/>
                <a:ea typeface="Roboto"/>
                <a:cs typeface="Roboto"/>
                <a:sym typeface="Roboto"/>
              </a:rPr>
              <a:t>and Evaluation</a:t>
            </a:r>
            <a:endParaRPr sz="105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226500" y="1133274"/>
            <a:ext cx="7301700" cy="3624255"/>
          </a:xfrm>
          <a:prstGeom prst="rect">
            <a:avLst/>
          </a:prstGeom>
          <a:noFill/>
          <a:ln>
            <a:noFill/>
          </a:ln>
        </p:spPr>
        <p:txBody>
          <a:bodyPr spcFirstLastPara="1" wrap="square" lIns="91425" tIns="91425" rIns="91425" bIns="91425" anchor="t" anchorCtr="0">
            <a:noAutofit/>
          </a:bodyPr>
          <a:lstStyle/>
          <a:p>
            <a:pPr marL="457200" lvl="0" indent="-349250">
              <a:lnSpc>
                <a:spcPct val="115000"/>
              </a:lnSpc>
              <a:spcBef>
                <a:spcPts val="1000"/>
              </a:spcBef>
              <a:spcAft>
                <a:spcPts val="1000"/>
              </a:spcAft>
              <a:buSzPts val="1900"/>
              <a:buFont typeface="Roboto"/>
              <a:buChar char="●"/>
            </a:pPr>
            <a:r>
              <a:rPr lang="en-US" b="1" dirty="0">
                <a:latin typeface="Roboto"/>
                <a:ea typeface="Roboto"/>
                <a:cs typeface="Roboto"/>
                <a:sym typeface="Roboto"/>
              </a:rPr>
              <a:t>Stakeholder Engagement and Goal Alignment</a:t>
            </a:r>
          </a:p>
          <a:p>
            <a:pPr marL="457200" lvl="0" indent="-349250">
              <a:lnSpc>
                <a:spcPct val="115000"/>
              </a:lnSpc>
              <a:spcBef>
                <a:spcPts val="1000"/>
              </a:spcBef>
              <a:spcAft>
                <a:spcPts val="1000"/>
              </a:spcAft>
              <a:buSzPts val="1900"/>
              <a:buFont typeface="Roboto"/>
              <a:buChar char="●"/>
            </a:pPr>
            <a:r>
              <a:rPr lang="en-US" b="1" dirty="0">
                <a:latin typeface="Roboto"/>
                <a:ea typeface="Roboto"/>
                <a:cs typeface="Roboto"/>
                <a:sym typeface="Roboto"/>
              </a:rPr>
              <a:t>Data Collection and Preparation</a:t>
            </a:r>
          </a:p>
          <a:p>
            <a:pPr marL="457200" lvl="0" indent="-349250">
              <a:lnSpc>
                <a:spcPct val="115000"/>
              </a:lnSpc>
              <a:spcBef>
                <a:spcPts val="1000"/>
              </a:spcBef>
              <a:spcAft>
                <a:spcPts val="1000"/>
              </a:spcAft>
              <a:buSzPts val="1900"/>
              <a:buFont typeface="Roboto"/>
              <a:buChar char="●"/>
            </a:pPr>
            <a:r>
              <a:rPr lang="en-US" b="1" dirty="0">
                <a:latin typeface="Roboto"/>
                <a:ea typeface="Roboto"/>
                <a:cs typeface="Roboto"/>
                <a:sym typeface="Roboto"/>
              </a:rPr>
              <a:t>Model Development and Validation</a:t>
            </a:r>
          </a:p>
          <a:p>
            <a:pPr marL="457200" lvl="0" indent="-349250">
              <a:lnSpc>
                <a:spcPct val="115000"/>
              </a:lnSpc>
              <a:spcBef>
                <a:spcPts val="1000"/>
              </a:spcBef>
              <a:spcAft>
                <a:spcPts val="1000"/>
              </a:spcAft>
              <a:buSzPts val="1900"/>
              <a:buFont typeface="Roboto"/>
              <a:buChar char="●"/>
            </a:pPr>
            <a:r>
              <a:rPr lang="en-US" b="1" dirty="0">
                <a:latin typeface="Roboto"/>
                <a:ea typeface="Roboto"/>
                <a:cs typeface="Roboto"/>
                <a:sym typeface="Roboto"/>
              </a:rPr>
              <a:t>Technical Infrastructure Setup</a:t>
            </a:r>
          </a:p>
          <a:p>
            <a:pPr marL="457200" lvl="0" indent="-349250">
              <a:lnSpc>
                <a:spcPct val="115000"/>
              </a:lnSpc>
              <a:spcBef>
                <a:spcPts val="1000"/>
              </a:spcBef>
              <a:spcAft>
                <a:spcPts val="1000"/>
              </a:spcAft>
              <a:buSzPts val="1900"/>
              <a:buFont typeface="Roboto"/>
              <a:buChar char="●"/>
            </a:pPr>
            <a:r>
              <a:rPr lang="en-US" b="1" dirty="0">
                <a:latin typeface="Roboto"/>
                <a:ea typeface="Roboto"/>
                <a:cs typeface="Roboto"/>
                <a:sym typeface="Roboto"/>
              </a:rPr>
              <a:t>Deployment and Testing</a:t>
            </a:r>
          </a:p>
          <a:p>
            <a:pPr marL="457200" lvl="0" indent="-349250">
              <a:lnSpc>
                <a:spcPct val="115000"/>
              </a:lnSpc>
              <a:spcBef>
                <a:spcPts val="1000"/>
              </a:spcBef>
              <a:spcAft>
                <a:spcPts val="1000"/>
              </a:spcAft>
              <a:buSzPts val="1900"/>
              <a:buFont typeface="Roboto"/>
              <a:buChar char="●"/>
            </a:pPr>
            <a:r>
              <a:rPr lang="en-US" b="1" dirty="0">
                <a:latin typeface="Roboto"/>
                <a:ea typeface="Roboto"/>
                <a:cs typeface="Roboto"/>
                <a:sym typeface="Roboto"/>
              </a:rPr>
              <a:t>Documentation and Training</a:t>
            </a:r>
          </a:p>
          <a:p>
            <a:pPr marL="457200" lvl="0" indent="-349250">
              <a:lnSpc>
                <a:spcPct val="115000"/>
              </a:lnSpc>
              <a:spcBef>
                <a:spcPts val="1000"/>
              </a:spcBef>
              <a:spcAft>
                <a:spcPts val="1000"/>
              </a:spcAft>
              <a:buSzPts val="1900"/>
              <a:buFont typeface="Roboto"/>
              <a:buChar char="●"/>
            </a:pPr>
            <a:r>
              <a:rPr lang="en-US" b="1" dirty="0">
                <a:latin typeface="Roboto"/>
                <a:ea typeface="Roboto"/>
                <a:cs typeface="Roboto"/>
                <a:sym typeface="Roboto"/>
              </a:rPr>
              <a:t>Performance Evaluation and Future Planning</a:t>
            </a:r>
            <a:endParaRPr b="1" dirty="0">
              <a:latin typeface="Roboto"/>
              <a:ea typeface="Roboto"/>
              <a:cs typeface="Roboto"/>
              <a:sym typeface="Roboto"/>
            </a:endParaRPr>
          </a:p>
        </p:txBody>
      </p:sp>
      <p:sp>
        <p:nvSpPr>
          <p:cNvPr id="109" name="Google Shape;109;p1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Scope of Work for First 100 Days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427137800"/>
              </p:ext>
            </p:extLst>
          </p:nvPr>
        </p:nvGraphicFramePr>
        <p:xfrm>
          <a:off x="221267" y="754592"/>
          <a:ext cx="7999100" cy="4315356"/>
        </p:xfrm>
        <a:graphic>
          <a:graphicData uri="http://schemas.openxmlformats.org/drawingml/2006/table">
            <a:tbl>
              <a:tblPr>
                <a:noFill/>
                <a:tableStyleId>{7B33E20B-FB17-4BFF-8D7F-3647E2731627}</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654174">
                <a:tc>
                  <a:txBody>
                    <a:bodyPr/>
                    <a:lstStyle/>
                    <a:p>
                      <a:pPr marL="0" lvl="0" indent="0" algn="l" rtl="0">
                        <a:lnSpc>
                          <a:spcPct val="115000"/>
                        </a:lnSpc>
                        <a:spcBef>
                          <a:spcPts val="0"/>
                        </a:spcBef>
                        <a:spcAft>
                          <a:spcPts val="0"/>
                        </a:spcAft>
                        <a:buNone/>
                      </a:pP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Functional Area</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Project Description</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793014">
                <a:tc>
                  <a:txBody>
                    <a:bodyPr/>
                    <a:lstStyle/>
                    <a:p>
                      <a:pPr marL="0" lvl="0" indent="0" algn="l"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Project 1:</a:t>
                      </a:r>
                      <a:endParaRPr sz="900" b="1" dirty="0">
                        <a:latin typeface="Cambria" panose="02040503050406030204" pitchFamily="18" charset="0"/>
                        <a:ea typeface="Cambria" panose="02040503050406030204" pitchFamily="18" charset="0"/>
                        <a:cs typeface="Open Sans"/>
                        <a:sym typeface="Open Sans"/>
                      </a:endParaRPr>
                    </a:p>
                    <a:p>
                      <a:pPr marL="0" lvl="0" indent="0" algn="l" rtl="0">
                        <a:lnSpc>
                          <a:spcPct val="115000"/>
                        </a:lnSpc>
                        <a:spcBef>
                          <a:spcPts val="0"/>
                        </a:spcBef>
                        <a:spcAft>
                          <a:spcPts val="0"/>
                        </a:spcAft>
                        <a:buNone/>
                      </a:pPr>
                      <a:r>
                        <a:rPr lang="en-US" sz="900" b="0" i="0" u="none" strike="noStrike" cap="none" dirty="0" smtClean="0">
                          <a:solidFill>
                            <a:srgbClr val="000000"/>
                          </a:solidFill>
                          <a:effectLst/>
                          <a:latin typeface="Cambria" panose="02040503050406030204" pitchFamily="18" charset="0"/>
                          <a:ea typeface="Cambria" panose="02040503050406030204" pitchFamily="18" charset="0"/>
                          <a:cs typeface="Arial"/>
                          <a:sym typeface="Arial"/>
                        </a:rPr>
                        <a:t>Customer Churn Prediction </a:t>
                      </a:r>
                      <a:endParaRPr sz="900" b="1"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smtClean="0">
                          <a:latin typeface="Cambria" panose="02040503050406030204" pitchFamily="18" charset="0"/>
                          <a:ea typeface="Cambria" panose="02040503050406030204" pitchFamily="18" charset="0"/>
                          <a:cs typeface="Open Sans"/>
                          <a:sym typeface="Open Sans"/>
                        </a:rPr>
                        <a:t>Marketing</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smtClean="0">
                          <a:latin typeface="Cambria" panose="02040503050406030204" pitchFamily="18" charset="0"/>
                          <a:ea typeface="Cambria" panose="02040503050406030204" pitchFamily="18" charset="0"/>
                          <a:cs typeface="Open Sans"/>
                          <a:sym typeface="Open Sans"/>
                        </a:rPr>
                        <a:t>Customer churn prediction aims to identify customers who are likely to stop using a company's products or services. By analyzing historical data such as purchase history, customer interactions, and demographic information, businesses can predict which customers are at risk of leaving and take proactive measures to retain them.</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47789">
                <a:tc>
                  <a:txBody>
                    <a:bodyPr/>
                    <a:lstStyle/>
                    <a:p>
                      <a:pPr marL="0" lvl="0" indent="0" algn="l"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Project 2:</a:t>
                      </a:r>
                      <a:endParaRPr sz="900" b="1" dirty="0">
                        <a:latin typeface="Cambria" panose="02040503050406030204" pitchFamily="18" charset="0"/>
                        <a:ea typeface="Cambria" panose="02040503050406030204" pitchFamily="18" charset="0"/>
                        <a:cs typeface="Open Sans"/>
                        <a:sym typeface="Open Sans"/>
                      </a:endParaRPr>
                    </a:p>
                    <a:p>
                      <a:pPr marL="0" lvl="0" indent="0" algn="l" rtl="0">
                        <a:lnSpc>
                          <a:spcPct val="115000"/>
                        </a:lnSpc>
                        <a:spcBef>
                          <a:spcPts val="0"/>
                        </a:spcBef>
                        <a:spcAft>
                          <a:spcPts val="0"/>
                        </a:spcAft>
                        <a:buNone/>
                      </a:pPr>
                      <a:r>
                        <a:rPr lang="en-US" sz="900" b="0" i="0" u="none" strike="noStrike" cap="none" dirty="0" smtClean="0">
                          <a:solidFill>
                            <a:srgbClr val="000000"/>
                          </a:solidFill>
                          <a:effectLst/>
                          <a:latin typeface="Cambria" panose="02040503050406030204" pitchFamily="18" charset="0"/>
                          <a:ea typeface="Cambria" panose="02040503050406030204" pitchFamily="18" charset="0"/>
                          <a:cs typeface="Arial"/>
                          <a:sym typeface="Arial"/>
                        </a:rPr>
                        <a:t>Sales Forecasting </a:t>
                      </a:r>
                      <a:endParaRPr sz="900" b="1"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900" dirty="0" smtClean="0">
                          <a:latin typeface="Cambria" panose="02040503050406030204" pitchFamily="18" charset="0"/>
                          <a:ea typeface="Cambria" panose="02040503050406030204" pitchFamily="18" charset="0"/>
                          <a:cs typeface="Open Sans"/>
                          <a:sym typeface="Open Sans"/>
                        </a:rPr>
                        <a:t>Marketing</a:t>
                      </a:r>
                      <a:endParaRPr lang="en-US"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smtClean="0">
                          <a:latin typeface="Cambria" panose="02040503050406030204" pitchFamily="18" charset="0"/>
                          <a:ea typeface="Cambria" panose="02040503050406030204" pitchFamily="18" charset="0"/>
                          <a:cs typeface="Open Sans"/>
                          <a:sym typeface="Open Sans"/>
                        </a:rPr>
                        <a:t>Sales forecasting involves predicting future sales based on historical sales data, market trends, and other influencing factors. Accurate sales forecasts enable businesses to make informed decisions regarding inventory management, marketing strategies, and financial planning.</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47789">
                <a:tc>
                  <a:txBody>
                    <a:bodyPr/>
                    <a:lstStyle/>
                    <a:p>
                      <a:pPr marL="0" lvl="0" indent="0" algn="l"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Project 3:</a:t>
                      </a:r>
                      <a:endParaRPr sz="900" b="1" dirty="0">
                        <a:latin typeface="Cambria" panose="02040503050406030204" pitchFamily="18" charset="0"/>
                        <a:ea typeface="Cambria" panose="02040503050406030204" pitchFamily="18" charset="0"/>
                        <a:cs typeface="Open Sans"/>
                        <a:sym typeface="Open Sans"/>
                      </a:endParaRPr>
                    </a:p>
                    <a:p>
                      <a:pPr marL="0" lvl="0" indent="0" algn="l" rtl="0">
                        <a:lnSpc>
                          <a:spcPct val="115000"/>
                        </a:lnSpc>
                        <a:spcBef>
                          <a:spcPts val="0"/>
                        </a:spcBef>
                        <a:spcAft>
                          <a:spcPts val="0"/>
                        </a:spcAft>
                        <a:buNone/>
                      </a:pPr>
                      <a:r>
                        <a:rPr lang="en-US" sz="900" b="0" i="0" u="none" strike="noStrike" cap="none" dirty="0" smtClean="0">
                          <a:solidFill>
                            <a:srgbClr val="000000"/>
                          </a:solidFill>
                          <a:effectLst/>
                          <a:latin typeface="Cambria" panose="02040503050406030204" pitchFamily="18" charset="0"/>
                          <a:ea typeface="Cambria" panose="02040503050406030204" pitchFamily="18" charset="0"/>
                          <a:cs typeface="Arial"/>
                          <a:sym typeface="Arial"/>
                        </a:rPr>
                        <a:t>Inventory Optimization</a:t>
                      </a:r>
                      <a:endParaRPr sz="900" b="1"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smtClean="0">
                          <a:latin typeface="Cambria" panose="02040503050406030204" pitchFamily="18" charset="0"/>
                          <a:ea typeface="Cambria" panose="02040503050406030204" pitchFamily="18" charset="0"/>
                          <a:cs typeface="Open Sans"/>
                          <a:sym typeface="Open Sans"/>
                        </a:rPr>
                        <a:t>Supply</a:t>
                      </a:r>
                      <a:r>
                        <a:rPr lang="en" sz="900" baseline="0" dirty="0" smtClean="0">
                          <a:latin typeface="Cambria" panose="02040503050406030204" pitchFamily="18" charset="0"/>
                          <a:ea typeface="Cambria" panose="02040503050406030204" pitchFamily="18" charset="0"/>
                          <a:cs typeface="Open Sans"/>
                          <a:sym typeface="Open Sans"/>
                        </a:rPr>
                        <a:t> chain</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smtClean="0">
                          <a:latin typeface="Cambria" panose="02040503050406030204" pitchFamily="18" charset="0"/>
                          <a:ea typeface="Cambria" panose="02040503050406030204" pitchFamily="18" charset="0"/>
                          <a:cs typeface="Open Sans"/>
                          <a:sym typeface="Open Sans"/>
                        </a:rPr>
                        <a:t>Inventory optimization focuses on ensuring the right level of inventory to meet customer demand while minimizing holding costs. By analyzing sales data, lead times, and other factors, businesses can optimize their inventory levels and avoid </a:t>
                      </a:r>
                      <a:r>
                        <a:rPr lang="en-US" sz="900" dirty="0" err="1" smtClean="0">
                          <a:latin typeface="Cambria" panose="02040503050406030204" pitchFamily="18" charset="0"/>
                          <a:ea typeface="Cambria" panose="02040503050406030204" pitchFamily="18" charset="0"/>
                          <a:cs typeface="Open Sans"/>
                          <a:sym typeface="Open Sans"/>
                        </a:rPr>
                        <a:t>stockouts</a:t>
                      </a:r>
                      <a:r>
                        <a:rPr lang="en-US" sz="900" dirty="0" smtClean="0">
                          <a:latin typeface="Cambria" panose="02040503050406030204" pitchFamily="18" charset="0"/>
                          <a:ea typeface="Cambria" panose="02040503050406030204" pitchFamily="18" charset="0"/>
                          <a:cs typeface="Open Sans"/>
                          <a:sym typeface="Open Sans"/>
                        </a:rPr>
                        <a:t> or excess inventory.</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47789">
                <a:tc>
                  <a:txBody>
                    <a:bodyPr/>
                    <a:lstStyle/>
                    <a:p>
                      <a:pPr marL="0" lvl="0" indent="0" algn="l"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Project 4:</a:t>
                      </a:r>
                      <a:endParaRPr sz="900" b="1" dirty="0">
                        <a:latin typeface="Cambria" panose="02040503050406030204" pitchFamily="18" charset="0"/>
                        <a:ea typeface="Cambria" panose="02040503050406030204" pitchFamily="18" charset="0"/>
                        <a:cs typeface="Open Sans"/>
                        <a:sym typeface="Open Sans"/>
                      </a:endParaRPr>
                    </a:p>
                    <a:p>
                      <a:pPr marL="0" lvl="0" indent="0" algn="l" rtl="0">
                        <a:lnSpc>
                          <a:spcPct val="115000"/>
                        </a:lnSpc>
                        <a:spcBef>
                          <a:spcPts val="0"/>
                        </a:spcBef>
                        <a:spcAft>
                          <a:spcPts val="0"/>
                        </a:spcAft>
                        <a:buNone/>
                      </a:pPr>
                      <a:r>
                        <a:rPr lang="en-US" sz="900" b="0" i="0" u="none" strike="noStrike" cap="none" dirty="0" smtClean="0">
                          <a:solidFill>
                            <a:srgbClr val="000000"/>
                          </a:solidFill>
                          <a:effectLst/>
                          <a:latin typeface="Cambria" panose="02040503050406030204" pitchFamily="18" charset="0"/>
                          <a:ea typeface="Cambria" panose="02040503050406030204" pitchFamily="18" charset="0"/>
                          <a:cs typeface="Arial"/>
                          <a:sym typeface="Arial"/>
                        </a:rPr>
                        <a:t>Supplier Performance Analysis </a:t>
                      </a:r>
                      <a:endParaRPr sz="900" b="1"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smtClean="0">
                          <a:latin typeface="Cambria" panose="02040503050406030204" pitchFamily="18" charset="0"/>
                          <a:ea typeface="Cambria" panose="02040503050406030204" pitchFamily="18" charset="0"/>
                          <a:cs typeface="Open Sans"/>
                          <a:sym typeface="Open Sans"/>
                        </a:rPr>
                        <a:t>Supply</a:t>
                      </a:r>
                      <a:r>
                        <a:rPr lang="en" sz="900" baseline="0" dirty="0" smtClean="0">
                          <a:latin typeface="Cambria" panose="02040503050406030204" pitchFamily="18" charset="0"/>
                          <a:ea typeface="Cambria" panose="02040503050406030204" pitchFamily="18" charset="0"/>
                          <a:cs typeface="Open Sans"/>
                          <a:sym typeface="Open Sans"/>
                        </a:rPr>
                        <a:t> chain</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smtClean="0">
                          <a:latin typeface="Cambria" panose="02040503050406030204" pitchFamily="18" charset="0"/>
                          <a:ea typeface="Cambria" panose="02040503050406030204" pitchFamily="18" charset="0"/>
                          <a:cs typeface="Open Sans"/>
                          <a:sym typeface="Open Sans"/>
                        </a:rPr>
                        <a:t>Supplier performance analysis evaluates the performance of suppliers based on key metrics such as quality, delivery time, and cost. This analysis helps businesses select and manage their suppliers more effectively, ensuring a reliable supply chain.</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47789">
                <a:tc>
                  <a:txBody>
                    <a:bodyPr/>
                    <a:lstStyle/>
                    <a:p>
                      <a:pPr marL="0" lvl="0" indent="0" algn="l"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Project 5:</a:t>
                      </a:r>
                      <a:endParaRPr sz="900" b="1" dirty="0">
                        <a:latin typeface="Cambria" panose="02040503050406030204" pitchFamily="18" charset="0"/>
                        <a:ea typeface="Cambria" panose="02040503050406030204" pitchFamily="18" charset="0"/>
                        <a:cs typeface="Open Sans"/>
                        <a:sym typeface="Open Sans"/>
                      </a:endParaRPr>
                    </a:p>
                    <a:p>
                      <a:pPr marL="0" lvl="0" indent="0" algn="l" rtl="0">
                        <a:lnSpc>
                          <a:spcPct val="115000"/>
                        </a:lnSpc>
                        <a:spcBef>
                          <a:spcPts val="0"/>
                        </a:spcBef>
                        <a:spcAft>
                          <a:spcPts val="0"/>
                        </a:spcAft>
                        <a:buNone/>
                      </a:pPr>
                      <a:r>
                        <a:rPr lang="en-US" sz="900" b="0" i="0" u="none" strike="noStrike" cap="none" dirty="0" smtClean="0">
                          <a:solidFill>
                            <a:srgbClr val="000000"/>
                          </a:solidFill>
                          <a:effectLst/>
                          <a:latin typeface="Cambria" panose="02040503050406030204" pitchFamily="18" charset="0"/>
                          <a:ea typeface="Cambria" panose="02040503050406030204" pitchFamily="18" charset="0"/>
                          <a:cs typeface="Arial"/>
                          <a:sym typeface="Arial"/>
                        </a:rPr>
                        <a:t>Financial Fraud Detection </a:t>
                      </a:r>
                      <a:endParaRPr sz="900" b="1"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smtClean="0">
                          <a:latin typeface="Cambria" panose="02040503050406030204" pitchFamily="18" charset="0"/>
                          <a:ea typeface="Cambria" panose="02040503050406030204" pitchFamily="18" charset="0"/>
                          <a:cs typeface="Open Sans"/>
                          <a:sym typeface="Open Sans"/>
                        </a:rPr>
                        <a:t>Finance</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smtClean="0">
                          <a:latin typeface="Cambria" panose="02040503050406030204" pitchFamily="18" charset="0"/>
                          <a:ea typeface="Cambria" panose="02040503050406030204" pitchFamily="18" charset="0"/>
                          <a:cs typeface="Open Sans"/>
                          <a:sym typeface="Open Sans"/>
                        </a:rPr>
                        <a:t>Financial fraud detection aims to identify fraudulent activities within financial transactions. By analyzing transaction patterns, account behavior, and other relevant data, businesses can detect and prevent fraudulent activities, protecting their assets and reputation.</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47789">
                <a:tc>
                  <a:txBody>
                    <a:bodyPr/>
                    <a:lstStyle/>
                    <a:p>
                      <a:pPr marL="0" lvl="0" indent="0" algn="l" rtl="0">
                        <a:lnSpc>
                          <a:spcPct val="115000"/>
                        </a:lnSpc>
                        <a:spcBef>
                          <a:spcPts val="0"/>
                        </a:spcBef>
                        <a:spcAft>
                          <a:spcPts val="0"/>
                        </a:spcAft>
                        <a:buNone/>
                      </a:pPr>
                      <a:r>
                        <a:rPr lang="en" sz="900" b="1" dirty="0">
                          <a:latin typeface="Cambria" panose="02040503050406030204" pitchFamily="18" charset="0"/>
                          <a:ea typeface="Cambria" panose="02040503050406030204" pitchFamily="18" charset="0"/>
                          <a:cs typeface="Open Sans"/>
                          <a:sym typeface="Open Sans"/>
                        </a:rPr>
                        <a:t>Project 6:</a:t>
                      </a:r>
                      <a:endParaRPr sz="900" b="1" dirty="0">
                        <a:latin typeface="Cambria" panose="02040503050406030204" pitchFamily="18" charset="0"/>
                        <a:ea typeface="Cambria" panose="02040503050406030204" pitchFamily="18" charset="0"/>
                        <a:cs typeface="Open Sans"/>
                        <a:sym typeface="Open Sans"/>
                      </a:endParaRPr>
                    </a:p>
                    <a:p>
                      <a:pPr marL="0" lvl="0" indent="0" algn="l" rtl="0">
                        <a:lnSpc>
                          <a:spcPct val="115000"/>
                        </a:lnSpc>
                        <a:spcBef>
                          <a:spcPts val="0"/>
                        </a:spcBef>
                        <a:spcAft>
                          <a:spcPts val="0"/>
                        </a:spcAft>
                        <a:buNone/>
                      </a:pPr>
                      <a:r>
                        <a:rPr lang="en-US" sz="900" b="0" i="0" u="none" strike="noStrike" cap="none" dirty="0" smtClean="0">
                          <a:solidFill>
                            <a:srgbClr val="000000"/>
                          </a:solidFill>
                          <a:effectLst/>
                          <a:latin typeface="Cambria" panose="02040503050406030204" pitchFamily="18" charset="0"/>
                          <a:ea typeface="Cambria" panose="02040503050406030204" pitchFamily="18" charset="0"/>
                          <a:cs typeface="Arial"/>
                          <a:sym typeface="Arial"/>
                        </a:rPr>
                        <a:t>Credit Risk Assessment </a:t>
                      </a:r>
                      <a:endParaRPr sz="900" b="1"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smtClean="0">
                          <a:latin typeface="Cambria" panose="02040503050406030204" pitchFamily="18" charset="0"/>
                          <a:ea typeface="Cambria" panose="02040503050406030204" pitchFamily="18" charset="0"/>
                          <a:cs typeface="Open Sans"/>
                          <a:sym typeface="Open Sans"/>
                        </a:rPr>
                        <a:t>Finance</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smtClean="0">
                          <a:latin typeface="Cambria" panose="02040503050406030204" pitchFamily="18" charset="0"/>
                          <a:ea typeface="Cambria" panose="02040503050406030204" pitchFamily="18" charset="0"/>
                          <a:cs typeface="Open Sans"/>
                          <a:sym typeface="Open Sans"/>
                        </a:rPr>
                        <a:t>Credit risk assessment involves evaluating the risk associated with lending to a particular customer or entity. By analyzing credit histories, financial information, and other relevant factors, businesses can predict the likelihood of default and make informed lending decisions.</a:t>
                      </a:r>
                      <a:endParaRPr sz="900" dirty="0">
                        <a:latin typeface="Cambria" panose="02040503050406030204" pitchFamily="18" charset="0"/>
                        <a:ea typeface="Cambria" panose="02040503050406030204" pitchFamily="18" charset="0"/>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sp>
        <p:nvSpPr>
          <p:cNvPr id="121" name="Google Shape;121;p18"/>
          <p:cNvSpPr/>
          <p:nvPr/>
        </p:nvSpPr>
        <p:spPr>
          <a:xfrm>
            <a:off x="4318750" y="1395900"/>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US" sz="1000" dirty="0">
                <a:latin typeface="Cambria" panose="02040503050406030204" pitchFamily="18" charset="0"/>
                <a:ea typeface="Cambria" panose="02040503050406030204" pitchFamily="18" charset="0"/>
              </a:rPr>
              <a:t>This project has the highest strategic alignment, low cost, low implementation complexity, high certainty of value capture, and large magnitude of benefit. It will immediately reduce financial losses due to fraud.</a:t>
            </a:r>
            <a:endParaRPr sz="1000" dirty="0">
              <a:latin typeface="Cambria" panose="02040503050406030204" pitchFamily="18" charset="0"/>
              <a:ea typeface="Cambria" panose="02040503050406030204" pitchFamily="18" charset="0"/>
            </a:endParaRPr>
          </a:p>
        </p:txBody>
      </p:sp>
      <p:sp>
        <p:nvSpPr>
          <p:cNvPr id="122" name="Google Shape;122;p18"/>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nSpc>
                <a:spcPct val="115000"/>
              </a:lnSpc>
            </a:pPr>
            <a:r>
              <a:rPr lang="en-US" dirty="0">
                <a:latin typeface="Cambria" panose="02040503050406030204" pitchFamily="18" charset="0"/>
                <a:ea typeface="Cambria" panose="02040503050406030204" pitchFamily="18" charset="0"/>
              </a:rPr>
              <a:t>Financial Fraud Detection</a:t>
            </a:r>
            <a:endParaRPr sz="1700" dirty="0">
              <a:latin typeface="Cambria" panose="02040503050406030204" pitchFamily="18" charset="0"/>
              <a:ea typeface="Cambria" panose="02040503050406030204" pitchFamily="18" charset="0"/>
            </a:endParaRPr>
          </a:p>
        </p:txBody>
      </p:sp>
      <p:sp>
        <p:nvSpPr>
          <p:cNvPr id="123" name="Google Shape;123;p18"/>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nSpc>
                <a:spcPct val="115000"/>
              </a:lnSpc>
            </a:pPr>
            <a:r>
              <a:rPr lang="en-US" dirty="0">
                <a:latin typeface="Cambria" panose="02040503050406030204" pitchFamily="18" charset="0"/>
                <a:ea typeface="Cambria" panose="02040503050406030204" pitchFamily="18" charset="0"/>
              </a:rPr>
              <a:t>Credit Risk Assessment</a:t>
            </a:r>
            <a:endParaRPr sz="1700" dirty="0">
              <a:latin typeface="Cambria" panose="02040503050406030204" pitchFamily="18" charset="0"/>
              <a:ea typeface="Cambria" panose="02040503050406030204" pitchFamily="18" charset="0"/>
            </a:endParaRPr>
          </a:p>
        </p:txBody>
      </p:sp>
      <p:sp>
        <p:nvSpPr>
          <p:cNvPr id="124" name="Google Shape;124;p18"/>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nSpc>
                <a:spcPct val="115000"/>
              </a:lnSpc>
            </a:pPr>
            <a:r>
              <a:rPr lang="en-US" dirty="0">
                <a:latin typeface="Cambria" panose="02040503050406030204" pitchFamily="18" charset="0"/>
                <a:ea typeface="Cambria" panose="02040503050406030204" pitchFamily="18" charset="0"/>
              </a:rPr>
              <a:t>Customer Churn Prediction</a:t>
            </a:r>
            <a:endParaRPr sz="1700" dirty="0">
              <a:latin typeface="Cambria" panose="02040503050406030204" pitchFamily="18" charset="0"/>
              <a:ea typeface="Cambria" panose="02040503050406030204" pitchFamily="18" charset="0"/>
            </a:endParaRPr>
          </a:p>
        </p:txBody>
      </p:sp>
      <p:sp>
        <p:nvSpPr>
          <p:cNvPr id="125" name="Google Shape;125;p18"/>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nSpc>
                <a:spcPct val="115000"/>
              </a:lnSpc>
            </a:pPr>
            <a:r>
              <a:rPr lang="en-US" dirty="0">
                <a:latin typeface="Cambria" panose="02040503050406030204" pitchFamily="18" charset="0"/>
                <a:ea typeface="Cambria" panose="02040503050406030204" pitchFamily="18" charset="0"/>
              </a:rPr>
              <a:t>Sales Forecasting</a:t>
            </a:r>
            <a:endParaRPr sz="1700" dirty="0">
              <a:latin typeface="Cambria" panose="02040503050406030204" pitchFamily="18" charset="0"/>
              <a:ea typeface="Cambria" panose="02040503050406030204" pitchFamily="18" charset="0"/>
            </a:endParaRPr>
          </a:p>
        </p:txBody>
      </p:sp>
      <p:sp>
        <p:nvSpPr>
          <p:cNvPr id="126" name="Google Shape;126;p18"/>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1</a:t>
            </a:r>
            <a:endParaRPr sz="2000"/>
          </a:p>
        </p:txBody>
      </p:sp>
      <p:sp>
        <p:nvSpPr>
          <p:cNvPr id="127" name="Google Shape;127;p18"/>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a:t>
            </a:r>
            <a:endParaRPr u="sng"/>
          </a:p>
        </p:txBody>
      </p:sp>
      <p:sp>
        <p:nvSpPr>
          <p:cNvPr id="128" name="Google Shape;128;p18"/>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Project</a:t>
            </a:r>
            <a:endParaRPr u="sng"/>
          </a:p>
        </p:txBody>
      </p:sp>
      <p:sp>
        <p:nvSpPr>
          <p:cNvPr id="129" name="Google Shape;129;p18"/>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 Justification</a:t>
            </a:r>
            <a:endParaRPr u="sng"/>
          </a:p>
        </p:txBody>
      </p:sp>
      <p:sp>
        <p:nvSpPr>
          <p:cNvPr id="130" name="Google Shape;130;p18"/>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2</a:t>
            </a:r>
            <a:endParaRPr sz="2000"/>
          </a:p>
        </p:txBody>
      </p:sp>
      <p:sp>
        <p:nvSpPr>
          <p:cNvPr id="131" name="Google Shape;131;p18"/>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3</a:t>
            </a:r>
            <a:endParaRPr sz="2000"/>
          </a:p>
        </p:txBody>
      </p:sp>
      <p:sp>
        <p:nvSpPr>
          <p:cNvPr id="132" name="Google Shape;132;p18"/>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4</a:t>
            </a:r>
            <a:endParaRPr sz="2000"/>
          </a:p>
        </p:txBody>
      </p:sp>
      <p:sp>
        <p:nvSpPr>
          <p:cNvPr id="133" name="Google Shape;133;p18"/>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US" sz="900" dirty="0">
                <a:latin typeface="Cambria" panose="02040503050406030204" pitchFamily="18" charset="0"/>
                <a:ea typeface="Cambria" panose="02040503050406030204" pitchFamily="18" charset="0"/>
              </a:rPr>
              <a:t>This project has high strategic alignment and a large magnitude of benefit, but has medium complexity and cost. It should follow once the more straightforward financial projects are underway.</a:t>
            </a:r>
            <a:endParaRPr sz="900" dirty="0">
              <a:latin typeface="Cambria" panose="02040503050406030204" pitchFamily="18" charset="0"/>
              <a:ea typeface="Cambria" panose="02040503050406030204" pitchFamily="18" charset="0"/>
            </a:endParaRPr>
          </a:p>
        </p:txBody>
      </p:sp>
      <p:sp>
        <p:nvSpPr>
          <p:cNvPr id="134" name="Google Shape;134;p18"/>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US" sz="900" dirty="0">
                <a:latin typeface="Cambria" panose="02040503050406030204" pitchFamily="18" charset="0"/>
                <a:ea typeface="Cambria" panose="02040503050406030204" pitchFamily="18" charset="0"/>
              </a:rPr>
              <a:t>This project also has high strategic alignment, relatively low cost and complexity, and high certainty of value capture. It complements the Financial Fraud Detection project by further reducing financial risk.</a:t>
            </a:r>
            <a:endParaRPr sz="900" dirty="0">
              <a:latin typeface="Cambria" panose="02040503050406030204" pitchFamily="18" charset="0"/>
              <a:ea typeface="Cambria" panose="02040503050406030204" pitchFamily="18" charset="0"/>
            </a:endParaRPr>
          </a:p>
        </p:txBody>
      </p:sp>
      <p:sp>
        <p:nvSpPr>
          <p:cNvPr id="135" name="Google Shape;135;p18"/>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US" sz="900" dirty="0">
                <a:latin typeface="Cambria" panose="02040503050406030204" pitchFamily="18" charset="0"/>
                <a:ea typeface="Cambria" panose="02040503050406030204" pitchFamily="18" charset="0"/>
              </a:rPr>
              <a:t>This project has high strategic alignment and a large magnitude of benefit. It is less complex and costly compared to Inventory Optimization, making it optimal to implement at this stage.</a:t>
            </a:r>
            <a:endParaRPr sz="9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4</a:t>
            </a:r>
            <a:r>
              <a:rPr lang="en" sz="1200" baseline="30000" dirty="0" smtClean="0"/>
              <a:t>th</a:t>
            </a:r>
            <a:r>
              <a:rPr lang="en" sz="1200" dirty="0" smtClean="0"/>
              <a:t> month</a:t>
            </a:r>
            <a:endParaRPr sz="1200" dirty="0"/>
          </a:p>
        </p:txBody>
      </p:sp>
      <p:cxnSp>
        <p:nvCxnSpPr>
          <p:cNvPr id="141" name="Google Shape;141;p19"/>
          <p:cNvCxnSpPr>
            <a:stCxn id="142" idx="3"/>
            <a:endCxn id="143" idx="1"/>
          </p:cNvCxnSpPr>
          <p:nvPr/>
        </p:nvCxnSpPr>
        <p:spPr>
          <a:xfrm>
            <a:off x="1648704" y="4351100"/>
            <a:ext cx="5308200" cy="0"/>
          </a:xfrm>
          <a:prstGeom prst="straightConnector1">
            <a:avLst/>
          </a:prstGeom>
          <a:noFill/>
          <a:ln w="9525" cap="flat" cmpd="sng">
            <a:solidFill>
              <a:schemeClr val="dk2"/>
            </a:solidFill>
            <a:prstDash val="solid"/>
            <a:round/>
            <a:headEnd type="none" w="med" len="med"/>
            <a:tailEnd type="none" w="med" len="med"/>
          </a:ln>
        </p:spPr>
      </p:cxnSp>
      <p:sp>
        <p:nvSpPr>
          <p:cNvPr id="144" name="Google Shape;144;p1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dirty="0">
                <a:solidFill>
                  <a:schemeClr val="dk1"/>
                </a:solidFill>
                <a:latin typeface="Open Sans"/>
                <a:ea typeface="Open Sans"/>
                <a:cs typeface="Open Sans"/>
                <a:sym typeface="Open Sans"/>
              </a:rPr>
              <a:t>Step 2, Part 3: </a:t>
            </a:r>
            <a:r>
              <a:rPr lang="en" sz="1200" dirty="0">
                <a:solidFill>
                  <a:schemeClr val="dk1"/>
                </a:solidFill>
                <a:latin typeface="Open Sans"/>
                <a:ea typeface="Open Sans"/>
                <a:cs typeface="Open Sans"/>
                <a:sym typeface="Open Sans"/>
              </a:rPr>
              <a:t>Complete the “Data Science Road Map” below with the first four data science projects chosen for implementation.</a:t>
            </a:r>
            <a:endParaRPr sz="12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500" dirty="0"/>
          </a:p>
        </p:txBody>
      </p:sp>
      <p:grpSp>
        <p:nvGrpSpPr>
          <p:cNvPr id="145" name="Google Shape;145;p19"/>
          <p:cNvGrpSpPr/>
          <p:nvPr/>
        </p:nvGrpSpPr>
        <p:grpSpPr>
          <a:xfrm>
            <a:off x="890900" y="1091100"/>
            <a:ext cx="1395915"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9"/>
            <p:cNvGrpSpPr/>
            <p:nvPr/>
          </p:nvGrpSpPr>
          <p:grpSpPr>
            <a:xfrm>
              <a:off x="890900" y="1395900"/>
              <a:ext cx="1395915" cy="2712350"/>
              <a:chOff x="890894" y="1395900"/>
              <a:chExt cx="1546206" cy="2712350"/>
            </a:xfrm>
          </p:grpSpPr>
          <p:sp>
            <p:nvSpPr>
              <p:cNvPr id="147" name="Google Shape;147;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sz="1000" b="1" dirty="0"/>
                  <a:t>Financial Fraud Detection</a:t>
                </a:r>
                <a:endParaRPr sz="1600" dirty="0"/>
              </a:p>
            </p:txBody>
          </p:sp>
          <p:sp>
            <p:nvSpPr>
              <p:cNvPr id="148" name="Google Shape;148;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9" name="Google Shape;149;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a:endParaRPr lang="en-US" sz="700" dirty="0"/>
              </a:p>
              <a:p>
                <a:pPr marL="171450" lvl="0" indent="-184150">
                  <a:buSzPts val="1100"/>
                  <a:buChar char="●"/>
                </a:pPr>
                <a:r>
                  <a:rPr lang="en-US" sz="700" dirty="0"/>
                  <a:t>Stakeholder meetings - Define objectives and KPIs - Assemble team</a:t>
                </a:r>
              </a:p>
              <a:p>
                <a:pPr marL="171450" lvl="0" indent="-184150">
                  <a:buSzPts val="1100"/>
                  <a:buChar char="●"/>
                </a:pPr>
                <a:r>
                  <a:rPr lang="en-US" sz="700" dirty="0"/>
                  <a:t> Data collection - Data cleaning and transformation</a:t>
                </a:r>
              </a:p>
              <a:p>
                <a:pPr marL="171450" lvl="0" indent="-184150">
                  <a:buSzPts val="1100"/>
                  <a:buChar char="●"/>
                </a:pPr>
                <a:r>
                  <a:rPr lang="en-US" sz="700" dirty="0"/>
                  <a:t>Develop initial models - Validate and refine models</a:t>
                </a:r>
              </a:p>
              <a:p>
                <a:pPr marL="171450" lvl="0" indent="-184150">
                  <a:buSzPts val="1100"/>
                  <a:buChar char="●"/>
                </a:pPr>
                <a:r>
                  <a:rPr lang="en-US" sz="700" dirty="0"/>
                  <a:t>Deploy models - Monitor performance - Document and train</a:t>
                </a:r>
                <a:endParaRPr lang="en-US" sz="700" dirty="0"/>
              </a:p>
            </p:txBody>
          </p:sp>
        </p:grpSp>
      </p:grpSp>
      <p:grpSp>
        <p:nvGrpSpPr>
          <p:cNvPr id="150" name="Google Shape;150;p19"/>
          <p:cNvGrpSpPr/>
          <p:nvPr/>
        </p:nvGrpSpPr>
        <p:grpSpPr>
          <a:xfrm>
            <a:off x="2737375" y="1091100"/>
            <a:ext cx="1395915" cy="3321800"/>
            <a:chOff x="890900" y="1395900"/>
            <a:chExt cx="1395915" cy="3321800"/>
          </a:xfrm>
        </p:grpSpPr>
        <p:sp>
          <p:nvSpPr>
            <p:cNvPr id="151" name="Google Shape;151;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890900" y="1395900"/>
              <a:ext cx="1395915" cy="2712350"/>
              <a:chOff x="890894" y="1395900"/>
              <a:chExt cx="1546206" cy="2712350"/>
            </a:xfrm>
          </p:grpSpPr>
          <p:sp>
            <p:nvSpPr>
              <p:cNvPr id="153" name="Google Shape;15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sz="1000" b="1" dirty="0"/>
                  <a:t>Credit Risk Assessment</a:t>
                </a:r>
                <a:endParaRPr sz="1600" dirty="0"/>
              </a:p>
            </p:txBody>
          </p:sp>
          <p:sp>
            <p:nvSpPr>
              <p:cNvPr id="154" name="Google Shape;15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5" name="Google Shape;155;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a:endParaRPr lang="en-US" sz="700" dirty="0"/>
              </a:p>
              <a:p>
                <a:pPr marL="171450" lvl="0" indent="-184150">
                  <a:buSzPts val="1100"/>
                  <a:buChar char="●"/>
                </a:pPr>
                <a:r>
                  <a:rPr lang="en-US" sz="700" dirty="0"/>
                  <a:t>Stakeholder meetings - Define objectives and KPIs - Assemble team</a:t>
                </a:r>
              </a:p>
              <a:p>
                <a:pPr marL="171450" lvl="0" indent="-184150">
                  <a:buSzPts val="1100"/>
                  <a:buChar char="●"/>
                </a:pPr>
                <a:r>
                  <a:rPr lang="en-US" sz="700" dirty="0"/>
                  <a:t> Data collection - Data cleaning and transformation</a:t>
                </a:r>
              </a:p>
              <a:p>
                <a:pPr marL="171450" lvl="0" indent="-184150">
                  <a:buSzPts val="1100"/>
                  <a:buChar char="●"/>
                </a:pPr>
                <a:r>
                  <a:rPr lang="en-US" sz="700" dirty="0"/>
                  <a:t>Develop initial models - Validate and refine models</a:t>
                </a:r>
              </a:p>
              <a:p>
                <a:pPr marL="171450" lvl="0" indent="-184150">
                  <a:buSzPts val="1100"/>
                  <a:buChar char="●"/>
                </a:pPr>
                <a:r>
                  <a:rPr lang="en-US" sz="700" dirty="0"/>
                  <a:t>Deploy models - Monitor performance - Document and train</a:t>
                </a:r>
                <a:endParaRPr lang="en-US" sz="700" dirty="0"/>
              </a:p>
            </p:txBody>
          </p:sp>
        </p:grpSp>
      </p:grpSp>
      <p:grpSp>
        <p:nvGrpSpPr>
          <p:cNvPr id="156" name="Google Shape;156;p19"/>
          <p:cNvGrpSpPr/>
          <p:nvPr/>
        </p:nvGrpSpPr>
        <p:grpSpPr>
          <a:xfrm>
            <a:off x="4566175" y="1091100"/>
            <a:ext cx="1395915" cy="3321800"/>
            <a:chOff x="890900" y="1395900"/>
            <a:chExt cx="1395915" cy="3321800"/>
          </a:xfrm>
        </p:grpSpPr>
        <p:sp>
          <p:nvSpPr>
            <p:cNvPr id="157" name="Google Shape;157;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a:off x="890900" y="1395900"/>
              <a:ext cx="1395915" cy="2712350"/>
              <a:chOff x="890894" y="1395900"/>
              <a:chExt cx="1546206" cy="2712350"/>
            </a:xfrm>
          </p:grpSpPr>
          <p:sp>
            <p:nvSpPr>
              <p:cNvPr id="159" name="Google Shape;159;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sz="1000" b="1" dirty="0"/>
                  <a:t>Customer Churn Prediction</a:t>
                </a:r>
                <a:endParaRPr sz="1600" dirty="0"/>
              </a:p>
            </p:txBody>
          </p:sp>
          <p:sp>
            <p:nvSpPr>
              <p:cNvPr id="160" name="Google Shape;160;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1" name="Google Shape;161;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a:endParaRPr lang="en-US" sz="700" dirty="0"/>
              </a:p>
              <a:p>
                <a:pPr marL="171450" lvl="0" indent="-184150">
                  <a:buSzPts val="1100"/>
                  <a:buChar char="●"/>
                </a:pPr>
                <a:r>
                  <a:rPr lang="en-US" sz="700" dirty="0"/>
                  <a:t>Stakeholder meetings - Define objectives and KPIs - Assemble team</a:t>
                </a:r>
              </a:p>
              <a:p>
                <a:pPr marL="171450" lvl="0" indent="-184150">
                  <a:buSzPts val="1100"/>
                  <a:buChar char="●"/>
                </a:pPr>
                <a:r>
                  <a:rPr lang="en-US" sz="700" dirty="0"/>
                  <a:t> Data collection - Data cleaning and transformation</a:t>
                </a:r>
              </a:p>
              <a:p>
                <a:pPr marL="171450" lvl="0" indent="-184150">
                  <a:buSzPts val="1100"/>
                  <a:buChar char="●"/>
                </a:pPr>
                <a:r>
                  <a:rPr lang="en-US" sz="700" dirty="0"/>
                  <a:t>Develop initial models - Validate and refine models</a:t>
                </a:r>
              </a:p>
              <a:p>
                <a:pPr marL="171450" lvl="0" indent="-184150">
                  <a:buSzPts val="1100"/>
                  <a:buChar char="●"/>
                </a:pPr>
                <a:r>
                  <a:rPr lang="en-US" sz="700" dirty="0"/>
                  <a:t>Deploy models - Monitor performance - Document and train</a:t>
                </a:r>
                <a:endParaRPr lang="en-US" sz="700" dirty="0"/>
              </a:p>
            </p:txBody>
          </p:sp>
        </p:grpSp>
      </p:grpSp>
      <p:grpSp>
        <p:nvGrpSpPr>
          <p:cNvPr id="162" name="Google Shape;162;p19"/>
          <p:cNvGrpSpPr/>
          <p:nvPr/>
        </p:nvGrpSpPr>
        <p:grpSpPr>
          <a:xfrm>
            <a:off x="6318775" y="1091100"/>
            <a:ext cx="1395915" cy="3321800"/>
            <a:chOff x="890900" y="1395900"/>
            <a:chExt cx="1395915"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9"/>
            <p:cNvGrpSpPr/>
            <p:nvPr/>
          </p:nvGrpSpPr>
          <p:grpSpPr>
            <a:xfrm>
              <a:off x="890900" y="1395900"/>
              <a:ext cx="1395915" cy="2712350"/>
              <a:chOff x="890894" y="1395900"/>
              <a:chExt cx="1546206" cy="2712350"/>
            </a:xfrm>
          </p:grpSpPr>
          <p:sp>
            <p:nvSpPr>
              <p:cNvPr id="164" name="Google Shape;164;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pPr>
                <a:r>
                  <a:rPr lang="en-US" sz="1000" b="1" dirty="0"/>
                  <a:t>Sales Forecasting</a:t>
                </a:r>
                <a:endParaRPr sz="1600" dirty="0"/>
              </a:p>
            </p:txBody>
          </p:sp>
          <p:sp>
            <p:nvSpPr>
              <p:cNvPr id="165" name="Google Shape;165;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6" name="Google Shape;166;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a:endParaRPr lang="en-US" sz="700" dirty="0"/>
              </a:p>
              <a:p>
                <a:pPr marL="171450" lvl="0" indent="-184150">
                  <a:buSzPts val="1100"/>
                  <a:buChar char="●"/>
                </a:pPr>
                <a:r>
                  <a:rPr lang="en-US" sz="700" dirty="0"/>
                  <a:t>Stakeholder meetings - Define objectives and KPIs - Assemble team</a:t>
                </a:r>
              </a:p>
              <a:p>
                <a:pPr marL="171450" lvl="0" indent="-184150">
                  <a:buSzPts val="1100"/>
                  <a:buChar char="●"/>
                </a:pPr>
                <a:r>
                  <a:rPr lang="en-US" sz="700" dirty="0"/>
                  <a:t> Data collection - Data cleaning and transformation</a:t>
                </a:r>
              </a:p>
              <a:p>
                <a:pPr marL="171450" lvl="0" indent="-184150">
                  <a:buSzPts val="1100"/>
                  <a:buChar char="●"/>
                </a:pPr>
                <a:r>
                  <a:rPr lang="en-US" sz="700" dirty="0"/>
                  <a:t>Develop initial models - Validate and refine models</a:t>
                </a:r>
              </a:p>
              <a:p>
                <a:pPr marL="171450" lvl="0" indent="-184150">
                  <a:buSzPts val="1100"/>
                  <a:buChar char="●"/>
                </a:pPr>
                <a:r>
                  <a:rPr lang="en-US" sz="700" dirty="0"/>
                  <a:t>Deploy models - Monitor performance - Document and train</a:t>
                </a:r>
                <a:endParaRPr lang="en-US" sz="700" dirty="0"/>
              </a:p>
            </p:txBody>
          </p:sp>
        </p:grpSp>
      </p:grpSp>
      <p:cxnSp>
        <p:nvCxnSpPr>
          <p:cNvPr id="167" name="Google Shape;167;p19"/>
          <p:cNvCxnSpPr>
            <a:stCxn id="149" idx="2"/>
            <a:endCxn id="142" idx="0"/>
          </p:cNvCxnSpPr>
          <p:nvPr/>
        </p:nvCxnSpPr>
        <p:spPr>
          <a:xfrm>
            <a:off x="1588855"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p:nvPr/>
        </p:nvCxnSpPr>
        <p:spPr>
          <a:xfrm>
            <a:off x="3435342"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p:nvPr/>
        </p:nvCxnSpPr>
        <p:spPr>
          <a:xfrm>
            <a:off x="5264130"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9"/>
          <p:cNvCxnSpPr/>
          <p:nvPr/>
        </p:nvCxnSpPr>
        <p:spPr>
          <a:xfrm>
            <a:off x="7016742" y="3803450"/>
            <a:ext cx="0" cy="4860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19"/>
          <p:cNvSpPr txBox="1"/>
          <p:nvPr/>
        </p:nvSpPr>
        <p:spPr>
          <a:xfrm>
            <a:off x="2583350" y="4532225"/>
            <a:ext cx="1704000" cy="336600"/>
          </a:xfrm>
          <a:prstGeom prst="rect">
            <a:avLst/>
          </a:prstGeom>
          <a:noFill/>
          <a:ln>
            <a:noFill/>
          </a:ln>
        </p:spPr>
        <p:txBody>
          <a:bodyPr spcFirstLastPara="1" wrap="square" lIns="91425" tIns="91425" rIns="91425" bIns="91425" anchor="t" anchorCtr="0">
            <a:noAutofit/>
          </a:bodyPr>
          <a:lstStyle/>
          <a:p>
            <a:pPr lvl="0" algn="ctr"/>
            <a:r>
              <a:rPr lang="en-US" sz="1200" dirty="0" smtClean="0"/>
              <a:t>4</a:t>
            </a:r>
            <a:r>
              <a:rPr lang="en-US" sz="1200" baseline="30000" dirty="0" smtClean="0"/>
              <a:t>th</a:t>
            </a:r>
            <a:r>
              <a:rPr lang="en-US" sz="1200" dirty="0" smtClean="0"/>
              <a:t> month</a:t>
            </a:r>
            <a:endParaRPr lang="en-US" sz="1200" dirty="0"/>
          </a:p>
        </p:txBody>
      </p:sp>
      <p:sp>
        <p:nvSpPr>
          <p:cNvPr id="174" name="Google Shape;174;p19"/>
          <p:cNvSpPr txBox="1"/>
          <p:nvPr/>
        </p:nvSpPr>
        <p:spPr>
          <a:xfrm>
            <a:off x="4412125"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4</a:t>
            </a:r>
            <a:r>
              <a:rPr lang="en" sz="1200" baseline="30000" dirty="0" smtClean="0"/>
              <a:t>th</a:t>
            </a:r>
            <a:r>
              <a:rPr lang="en" sz="1200" dirty="0" smtClean="0"/>
              <a:t> month</a:t>
            </a:r>
            <a:endParaRPr sz="1200" dirty="0"/>
          </a:p>
        </p:txBody>
      </p:sp>
      <p:sp>
        <p:nvSpPr>
          <p:cNvPr id="175" name="Google Shape;175;p19"/>
          <p:cNvSpPr txBox="1"/>
          <p:nvPr/>
        </p:nvSpPr>
        <p:spPr>
          <a:xfrm>
            <a:off x="6164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4</a:t>
            </a:r>
            <a:r>
              <a:rPr lang="en" sz="1200" baseline="30000" dirty="0" smtClean="0"/>
              <a:t>th</a:t>
            </a:r>
            <a:r>
              <a:rPr lang="en" sz="1200" dirty="0" smtClean="0"/>
              <a:t> month</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Our Highest-Priority Data Science Projects </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2" name="Table 1"/>
          <p:cNvGraphicFramePr>
            <a:graphicFrameLocks noGrp="1"/>
          </p:cNvGraphicFramePr>
          <p:nvPr>
            <p:extLst>
              <p:ext uri="{D42A27DB-BD31-4B8C-83A1-F6EECF244321}">
                <p14:modId xmlns:p14="http://schemas.microsoft.com/office/powerpoint/2010/main" val="2448840053"/>
              </p:ext>
            </p:extLst>
          </p:nvPr>
        </p:nvGraphicFramePr>
        <p:xfrm>
          <a:off x="533877" y="801757"/>
          <a:ext cx="7947513" cy="3982277"/>
        </p:xfrm>
        <a:graphic>
          <a:graphicData uri="http://schemas.openxmlformats.org/drawingml/2006/table">
            <a:tbl>
              <a:tblPr>
                <a:tableStyleId>{40FE8716-26F0-4574-A3BE-1CC9830168C7}</a:tableStyleId>
              </a:tblPr>
              <a:tblGrid>
                <a:gridCol w="1289822">
                  <a:extLst>
                    <a:ext uri="{9D8B030D-6E8A-4147-A177-3AD203B41FA5}">
                      <a16:colId xmlns:a16="http://schemas.microsoft.com/office/drawing/2014/main" val="2600033646"/>
                    </a:ext>
                  </a:extLst>
                </a:gridCol>
                <a:gridCol w="1136574">
                  <a:extLst>
                    <a:ext uri="{9D8B030D-6E8A-4147-A177-3AD203B41FA5}">
                      <a16:colId xmlns:a16="http://schemas.microsoft.com/office/drawing/2014/main" val="3396157496"/>
                    </a:ext>
                  </a:extLst>
                </a:gridCol>
                <a:gridCol w="1244698">
                  <a:extLst>
                    <a:ext uri="{9D8B030D-6E8A-4147-A177-3AD203B41FA5}">
                      <a16:colId xmlns:a16="http://schemas.microsoft.com/office/drawing/2014/main" val="1774575208"/>
                    </a:ext>
                  </a:extLst>
                </a:gridCol>
                <a:gridCol w="1564814">
                  <a:extLst>
                    <a:ext uri="{9D8B030D-6E8A-4147-A177-3AD203B41FA5}">
                      <a16:colId xmlns:a16="http://schemas.microsoft.com/office/drawing/2014/main" val="2615463572"/>
                    </a:ext>
                  </a:extLst>
                </a:gridCol>
                <a:gridCol w="1302593">
                  <a:extLst>
                    <a:ext uri="{9D8B030D-6E8A-4147-A177-3AD203B41FA5}">
                      <a16:colId xmlns:a16="http://schemas.microsoft.com/office/drawing/2014/main" val="956123733"/>
                    </a:ext>
                  </a:extLst>
                </a:gridCol>
                <a:gridCol w="1409012">
                  <a:extLst>
                    <a:ext uri="{9D8B030D-6E8A-4147-A177-3AD203B41FA5}">
                      <a16:colId xmlns:a16="http://schemas.microsoft.com/office/drawing/2014/main" val="1525046766"/>
                    </a:ext>
                  </a:extLst>
                </a:gridCol>
              </a:tblGrid>
              <a:tr h="657491">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 </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Direct Alignment with Strategic Goals?</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Cost</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Complexity of Implementation</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Certainty of Value Capture</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Magnitude of Benefit</a:t>
                      </a:r>
                      <a:endParaRPr lang="en-US" sz="1000" dirty="0">
                        <a:effectLst/>
                        <a:latin typeface="Cambria" panose="02040503050406030204" pitchFamily="18" charset="0"/>
                        <a:ea typeface="Cambria" panose="02040503050406030204" pitchFamily="18" charset="0"/>
                      </a:endParaRPr>
                    </a:p>
                  </a:txBody>
                  <a:tcPr marL="16330" marR="16330" marT="16330" marB="16330" anchor="b"/>
                </a:tc>
                <a:extLst>
                  <a:ext uri="{0D108BD9-81ED-4DB2-BD59-A6C34878D82A}">
                    <a16:rowId xmlns:a16="http://schemas.microsoft.com/office/drawing/2014/main" val="2168883591"/>
                  </a:ext>
                </a:extLst>
              </a:tr>
              <a:tr h="270291">
                <a:tc>
                  <a:txBody>
                    <a:bodyPr/>
                    <a:lstStyle/>
                    <a:p>
                      <a:pPr marL="0" marR="0">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 </a:t>
                      </a:r>
                      <a:endParaRPr lang="en-US" sz="100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1=Low; 5=High</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1=High; 5=Low</a:t>
                      </a:r>
                      <a:endParaRPr lang="en-US" sz="100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1=High; 5=Low</a:t>
                      </a:r>
                      <a:endParaRPr lang="en-US" sz="100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1=Low; 5=High</a:t>
                      </a:r>
                      <a:endParaRPr lang="en-US" sz="100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1=Small; 5=Large</a:t>
                      </a:r>
                      <a:endParaRPr lang="en-US" sz="1000">
                        <a:effectLst/>
                        <a:latin typeface="Cambria" panose="02040503050406030204" pitchFamily="18" charset="0"/>
                        <a:ea typeface="Cambria" panose="02040503050406030204" pitchFamily="18" charset="0"/>
                      </a:endParaRPr>
                    </a:p>
                  </a:txBody>
                  <a:tcPr marL="16330" marR="16330" marT="16330" marB="16330" anchor="b"/>
                </a:tc>
                <a:extLst>
                  <a:ext uri="{0D108BD9-81ED-4DB2-BD59-A6C34878D82A}">
                    <a16:rowId xmlns:a16="http://schemas.microsoft.com/office/drawing/2014/main" val="2916356676"/>
                  </a:ext>
                </a:extLst>
              </a:tr>
              <a:tr h="506367">
                <a:tc>
                  <a:txBody>
                    <a:bodyPr/>
                    <a:lstStyle/>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Project 1:</a:t>
                      </a:r>
                      <a:endParaRPr lang="en-US" sz="1000" dirty="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Customer Churn Prediction</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5</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3</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3</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5</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5</a:t>
                      </a:r>
                      <a:endParaRPr lang="en-US" sz="1000">
                        <a:effectLst/>
                        <a:latin typeface="Cambria" panose="02040503050406030204" pitchFamily="18" charset="0"/>
                        <a:ea typeface="Cambria" panose="02040503050406030204" pitchFamily="18" charset="0"/>
                      </a:endParaRPr>
                    </a:p>
                  </a:txBody>
                  <a:tcPr marL="16330" marR="16330" marT="16330" marB="16330" anchor="ctr"/>
                </a:tc>
                <a:extLst>
                  <a:ext uri="{0D108BD9-81ED-4DB2-BD59-A6C34878D82A}">
                    <a16:rowId xmlns:a16="http://schemas.microsoft.com/office/drawing/2014/main" val="3475929946"/>
                  </a:ext>
                </a:extLst>
              </a:tr>
              <a:tr h="388329">
                <a:tc>
                  <a:txBody>
                    <a:bodyPr/>
                    <a:lstStyle/>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Project 2:</a:t>
                      </a:r>
                      <a:endParaRPr lang="en-US" sz="1000" dirty="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Sales Forecasting</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4</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3</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2</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4</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4</a:t>
                      </a:r>
                      <a:endParaRPr lang="en-US" sz="1000">
                        <a:effectLst/>
                        <a:latin typeface="Cambria" panose="02040503050406030204" pitchFamily="18" charset="0"/>
                        <a:ea typeface="Cambria" panose="02040503050406030204" pitchFamily="18" charset="0"/>
                      </a:endParaRPr>
                    </a:p>
                  </a:txBody>
                  <a:tcPr marL="16330" marR="16330" marT="16330" marB="16330" anchor="ctr"/>
                </a:tc>
                <a:extLst>
                  <a:ext uri="{0D108BD9-81ED-4DB2-BD59-A6C34878D82A}">
                    <a16:rowId xmlns:a16="http://schemas.microsoft.com/office/drawing/2014/main" val="3170914618"/>
                  </a:ext>
                </a:extLst>
              </a:tr>
              <a:tr h="497971">
                <a:tc>
                  <a:txBody>
                    <a:bodyPr/>
                    <a:lstStyle/>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Project 3:</a:t>
                      </a:r>
                      <a:endParaRPr lang="en-US" sz="1000" dirty="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Inventory Optimization</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4</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3</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4</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4</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4</a:t>
                      </a:r>
                      <a:endParaRPr lang="en-US" sz="1000">
                        <a:effectLst/>
                        <a:latin typeface="Cambria" panose="02040503050406030204" pitchFamily="18" charset="0"/>
                        <a:ea typeface="Cambria" panose="02040503050406030204" pitchFamily="18" charset="0"/>
                      </a:endParaRPr>
                    </a:p>
                  </a:txBody>
                  <a:tcPr marL="16330" marR="16330" marT="16330" marB="16330" anchor="ctr"/>
                </a:tc>
                <a:extLst>
                  <a:ext uri="{0D108BD9-81ED-4DB2-BD59-A6C34878D82A}">
                    <a16:rowId xmlns:a16="http://schemas.microsoft.com/office/drawing/2014/main" val="170697195"/>
                  </a:ext>
                </a:extLst>
              </a:tr>
              <a:tr h="657490">
                <a:tc>
                  <a:txBody>
                    <a:bodyPr/>
                    <a:lstStyle/>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Project 4:</a:t>
                      </a:r>
                      <a:endParaRPr lang="en-US" sz="1000" dirty="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Supplier Performance Analysis</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3</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4</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3</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4</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3</a:t>
                      </a:r>
                      <a:endParaRPr lang="en-US" sz="1000" dirty="0">
                        <a:effectLst/>
                        <a:latin typeface="Cambria" panose="02040503050406030204" pitchFamily="18" charset="0"/>
                        <a:ea typeface="Cambria" panose="02040503050406030204" pitchFamily="18" charset="0"/>
                      </a:endParaRPr>
                    </a:p>
                  </a:txBody>
                  <a:tcPr marL="16330" marR="16330" marT="16330" marB="16330" anchor="ctr"/>
                </a:tc>
                <a:extLst>
                  <a:ext uri="{0D108BD9-81ED-4DB2-BD59-A6C34878D82A}">
                    <a16:rowId xmlns:a16="http://schemas.microsoft.com/office/drawing/2014/main" val="1700509514"/>
                  </a:ext>
                </a:extLst>
              </a:tr>
              <a:tr h="506367">
                <a:tc>
                  <a:txBody>
                    <a:bodyPr/>
                    <a:lstStyle/>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Project 5:</a:t>
                      </a:r>
                      <a:endParaRPr lang="en-US" sz="1000" dirty="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Financial Fraud Detection</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5</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2</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2</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5</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5</a:t>
                      </a:r>
                      <a:endParaRPr lang="en-US" sz="1000" dirty="0">
                        <a:effectLst/>
                        <a:latin typeface="Cambria" panose="02040503050406030204" pitchFamily="18" charset="0"/>
                        <a:ea typeface="Cambria" panose="02040503050406030204" pitchFamily="18" charset="0"/>
                      </a:endParaRPr>
                    </a:p>
                  </a:txBody>
                  <a:tcPr marL="16330" marR="16330" marT="16330" marB="16330" anchor="ctr"/>
                </a:tc>
                <a:extLst>
                  <a:ext uri="{0D108BD9-81ED-4DB2-BD59-A6C34878D82A}">
                    <a16:rowId xmlns:a16="http://schemas.microsoft.com/office/drawing/2014/main" val="1494626958"/>
                  </a:ext>
                </a:extLst>
              </a:tr>
              <a:tr h="497971">
                <a:tc>
                  <a:txBody>
                    <a:bodyPr/>
                    <a:lstStyle/>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Project 6:</a:t>
                      </a:r>
                      <a:endParaRPr lang="en-US" sz="1000" dirty="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Credit Risk Assessment</a:t>
                      </a:r>
                      <a:endParaRPr lang="en-US" sz="1000" dirty="0">
                        <a:effectLst/>
                        <a:latin typeface="Cambria" panose="02040503050406030204" pitchFamily="18" charset="0"/>
                        <a:ea typeface="Cambria" panose="02040503050406030204" pitchFamily="18" charset="0"/>
                      </a:endParaRPr>
                    </a:p>
                  </a:txBody>
                  <a:tcPr marL="16330" marR="16330" marT="16330" marB="16330" anchor="b"/>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5</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3</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a:effectLst/>
                          <a:latin typeface="Cambria" panose="02040503050406030204" pitchFamily="18" charset="0"/>
                          <a:ea typeface="Cambria" panose="02040503050406030204" pitchFamily="18" charset="0"/>
                        </a:rPr>
                        <a:t>2</a:t>
                      </a:r>
                      <a:endParaRPr lang="en-US" sz="100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5</a:t>
                      </a:r>
                      <a:endParaRPr lang="en-US" sz="1000" dirty="0">
                        <a:effectLst/>
                        <a:latin typeface="Cambria" panose="02040503050406030204" pitchFamily="18" charset="0"/>
                        <a:ea typeface="Cambria" panose="02040503050406030204" pitchFamily="18" charset="0"/>
                      </a:endParaRPr>
                    </a:p>
                  </a:txBody>
                  <a:tcPr marL="16330" marR="16330" marT="16330" marB="16330" anchor="ctr"/>
                </a:tc>
                <a:tc>
                  <a:txBody>
                    <a:bodyPr/>
                    <a:lstStyle/>
                    <a:p>
                      <a:pPr marL="0" marR="0" algn="ctr">
                        <a:lnSpc>
                          <a:spcPct val="115000"/>
                        </a:lnSpc>
                        <a:spcBef>
                          <a:spcPts val="0"/>
                        </a:spcBef>
                        <a:spcAft>
                          <a:spcPts val="0"/>
                        </a:spcAft>
                      </a:pPr>
                      <a:r>
                        <a:rPr lang="en-US" sz="900" dirty="0">
                          <a:effectLst/>
                          <a:latin typeface="Cambria" panose="02040503050406030204" pitchFamily="18" charset="0"/>
                          <a:ea typeface="Cambria" panose="02040503050406030204" pitchFamily="18" charset="0"/>
                        </a:rPr>
                        <a:t>5</a:t>
                      </a:r>
                      <a:endParaRPr lang="en-US" sz="1000" dirty="0">
                        <a:effectLst/>
                        <a:latin typeface="Cambria" panose="02040503050406030204" pitchFamily="18" charset="0"/>
                        <a:ea typeface="Cambria" panose="02040503050406030204" pitchFamily="18" charset="0"/>
                      </a:endParaRPr>
                    </a:p>
                  </a:txBody>
                  <a:tcPr marL="16330" marR="16330" marT="16330" marB="16330" anchor="ctr"/>
                </a:tc>
                <a:extLst>
                  <a:ext uri="{0D108BD9-81ED-4DB2-BD59-A6C34878D82A}">
                    <a16:rowId xmlns:a16="http://schemas.microsoft.com/office/drawing/2014/main" val="166760325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39275" y="2535599"/>
            <a:ext cx="2126400" cy="856957"/>
          </a:xfrm>
          <a:prstGeom prst="rect">
            <a:avLst/>
          </a:prstGeom>
          <a:noFill/>
          <a:ln>
            <a:noFill/>
          </a:ln>
        </p:spPr>
        <p:txBody>
          <a:bodyPr spcFirstLastPara="1" wrap="square" lIns="91425" tIns="91425" rIns="91425" bIns="91425" anchor="t" anchorCtr="0">
            <a:noAutofit/>
          </a:bodyPr>
          <a:lstStyle/>
          <a:p>
            <a:pPr marL="114300" lvl="0" indent="-196850">
              <a:buSzPts val="1300"/>
              <a:buFont typeface="Lato"/>
              <a:buChar char="●"/>
            </a:pPr>
            <a:r>
              <a:rPr lang="en-US" dirty="0"/>
              <a:t>Data </a:t>
            </a:r>
            <a:r>
              <a:rPr lang="en-US" dirty="0" smtClean="0"/>
              <a:t>Engineer</a:t>
            </a:r>
          </a:p>
          <a:p>
            <a:pPr marL="114300" lvl="0" indent="-196850">
              <a:buSzPts val="1300"/>
              <a:buFont typeface="Lato"/>
              <a:buChar char="●"/>
            </a:pPr>
            <a:r>
              <a:rPr lang="en-US" dirty="0"/>
              <a:t>Data </a:t>
            </a:r>
            <a:r>
              <a:rPr lang="en-US" dirty="0" smtClean="0"/>
              <a:t>Engineer</a:t>
            </a:r>
          </a:p>
          <a:p>
            <a:pPr marL="114300" lvl="0" indent="-196850">
              <a:buSzPts val="1300"/>
              <a:buFont typeface="Lato"/>
              <a:buChar char="●"/>
            </a:pPr>
            <a:r>
              <a:rPr lang="en-US" sz="1300" dirty="0" smtClean="0">
                <a:latin typeface="Lato"/>
                <a:ea typeface="Lato"/>
                <a:cs typeface="Lato"/>
                <a:sym typeface="Lato"/>
              </a:rPr>
              <a:t>Data Analyst</a:t>
            </a:r>
            <a:endParaRPr sz="1300" dirty="0">
              <a:latin typeface="Lato"/>
              <a:ea typeface="Lato"/>
              <a:cs typeface="Lato"/>
              <a:sym typeface="Lato"/>
            </a:endParaRPr>
          </a:p>
          <a:p>
            <a:pPr marL="114300" lvl="0" indent="-114300" algn="l" rtl="0">
              <a:spcBef>
                <a:spcPts val="0"/>
              </a:spcBef>
              <a:spcAft>
                <a:spcPts val="0"/>
              </a:spcAft>
              <a:buNone/>
            </a:pPr>
            <a:endParaRPr sz="1300" dirty="0">
              <a:latin typeface="Lato"/>
              <a:ea typeface="Lato"/>
              <a:cs typeface="Lato"/>
              <a:sym typeface="Lato"/>
            </a:endParaRPr>
          </a:p>
        </p:txBody>
      </p:sp>
      <p:sp>
        <p:nvSpPr>
          <p:cNvPr id="187" name="Google Shape;187;p21"/>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Initial Structure of the Data Science Team</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
        <p:nvSpPr>
          <p:cNvPr id="188" name="Google Shape;188;p21"/>
          <p:cNvSpPr txBox="1"/>
          <p:nvPr/>
        </p:nvSpPr>
        <p:spPr>
          <a:xfrm>
            <a:off x="3515125" y="993900"/>
            <a:ext cx="1314000" cy="5316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lgn="ctr"/>
            <a:r>
              <a:rPr lang="en-US" dirty="0"/>
              <a:t>Chief Data Scientist</a:t>
            </a:r>
            <a:endParaRPr dirty="0">
              <a:latin typeface="Lato"/>
              <a:ea typeface="Lato"/>
              <a:cs typeface="Lato"/>
              <a:sym typeface="Lato"/>
            </a:endParaRPr>
          </a:p>
        </p:txBody>
      </p:sp>
      <p:cxnSp>
        <p:nvCxnSpPr>
          <p:cNvPr id="189" name="Google Shape;189;p21"/>
          <p:cNvCxnSpPr>
            <a:stCxn id="188" idx="2"/>
            <a:endCxn id="190" idx="0"/>
          </p:cNvCxnSpPr>
          <p:nvPr/>
        </p:nvCxnSpPr>
        <p:spPr>
          <a:xfrm rot="5400000">
            <a:off x="2767075" y="454650"/>
            <a:ext cx="334200" cy="2475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103927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a:ea typeface="Lato"/>
                <a:cs typeface="Lato"/>
                <a:sym typeface="Lato"/>
              </a:rPr>
              <a:t>Team 1</a:t>
            </a:r>
            <a:endParaRPr dirty="0">
              <a:latin typeface="Lato"/>
              <a:ea typeface="Lato"/>
              <a:cs typeface="Lato"/>
              <a:sym typeface="Lato"/>
            </a:endParaRPr>
          </a:p>
        </p:txBody>
      </p:sp>
      <p:sp>
        <p:nvSpPr>
          <p:cNvPr id="191" name="Google Shape;191;p21"/>
          <p:cNvSpPr txBox="1"/>
          <p:nvPr/>
        </p:nvSpPr>
        <p:spPr>
          <a:xfrm>
            <a:off x="60366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Lato"/>
                <a:ea typeface="Lato"/>
                <a:cs typeface="Lato"/>
                <a:sym typeface="Lato"/>
              </a:rPr>
              <a:t>Team 2</a:t>
            </a:r>
            <a:endParaRPr dirty="0">
              <a:latin typeface="Lato"/>
              <a:ea typeface="Lato"/>
              <a:cs typeface="Lato"/>
              <a:sym typeface="Lato"/>
            </a:endParaRPr>
          </a:p>
        </p:txBody>
      </p:sp>
      <p:sp>
        <p:nvSpPr>
          <p:cNvPr id="192" name="Google Shape;192;p21"/>
          <p:cNvSpPr txBox="1"/>
          <p:nvPr/>
        </p:nvSpPr>
        <p:spPr>
          <a:xfrm>
            <a:off x="6012325" y="2535599"/>
            <a:ext cx="2044500" cy="777443"/>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Data Scientist</a:t>
            </a:r>
          </a:p>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Data Scientist</a:t>
            </a:r>
          </a:p>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Data Analyst</a:t>
            </a:r>
            <a:endParaRPr sz="1300" dirty="0">
              <a:latin typeface="Lato"/>
              <a:ea typeface="Lato"/>
              <a:cs typeface="Lato"/>
              <a:sym typeface="Lato"/>
            </a:endParaRPr>
          </a:p>
        </p:txBody>
      </p:sp>
      <p:cxnSp>
        <p:nvCxnSpPr>
          <p:cNvPr id="193" name="Google Shape;193;p21"/>
          <p:cNvCxnSpPr>
            <a:stCxn id="191" idx="0"/>
            <a:endCxn id="188" idx="2"/>
          </p:cNvCxnSpPr>
          <p:nvPr/>
        </p:nvCxnSpPr>
        <p:spPr>
          <a:xfrm rot="5400000" flipH="1">
            <a:off x="5265775" y="431850"/>
            <a:ext cx="334200" cy="2521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5" name="Google Shape;195;p21"/>
          <p:cNvSpPr txBox="1"/>
          <p:nvPr/>
        </p:nvSpPr>
        <p:spPr>
          <a:xfrm>
            <a:off x="2638143" y="2535599"/>
            <a:ext cx="1533982" cy="605576"/>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Data Engineer</a:t>
            </a:r>
          </a:p>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Data Engineer</a:t>
            </a:r>
          </a:p>
        </p:txBody>
      </p:sp>
      <p:sp>
        <p:nvSpPr>
          <p:cNvPr id="13" name="Google Shape;190;p21"/>
          <p:cNvSpPr txBox="1"/>
          <p:nvPr/>
        </p:nvSpPr>
        <p:spPr>
          <a:xfrm>
            <a:off x="2638143" y="1859700"/>
            <a:ext cx="14369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a:ea typeface="Lato"/>
                <a:cs typeface="Lato"/>
                <a:sym typeface="Lato"/>
              </a:rPr>
              <a:t>Team </a:t>
            </a:r>
            <a:r>
              <a:rPr lang="en" dirty="0" smtClean="0">
                <a:latin typeface="Lato"/>
                <a:ea typeface="Lato"/>
                <a:cs typeface="Lato"/>
                <a:sym typeface="Lato"/>
              </a:rPr>
              <a:t>technology</a:t>
            </a:r>
            <a:endParaRPr dirty="0">
              <a:latin typeface="Lato"/>
              <a:ea typeface="Lato"/>
              <a:cs typeface="Lato"/>
              <a:sym typeface="Lato"/>
            </a:endParaRPr>
          </a:p>
        </p:txBody>
      </p:sp>
      <p:sp>
        <p:nvSpPr>
          <p:cNvPr id="14" name="Google Shape;190;p21"/>
          <p:cNvSpPr txBox="1"/>
          <p:nvPr/>
        </p:nvSpPr>
        <p:spPr>
          <a:xfrm>
            <a:off x="4314857" y="1859700"/>
            <a:ext cx="14369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Lato"/>
                <a:ea typeface="Lato"/>
                <a:cs typeface="Lato"/>
                <a:sym typeface="Lato"/>
              </a:rPr>
              <a:t>Innovation</a:t>
            </a:r>
            <a:endParaRPr dirty="0">
              <a:latin typeface="Lato"/>
              <a:ea typeface="Lato"/>
              <a:cs typeface="Lato"/>
              <a:sym typeface="Lato"/>
            </a:endParaRPr>
          </a:p>
        </p:txBody>
      </p:sp>
      <p:sp>
        <p:nvSpPr>
          <p:cNvPr id="15" name="Google Shape;195;p21"/>
          <p:cNvSpPr txBox="1"/>
          <p:nvPr/>
        </p:nvSpPr>
        <p:spPr>
          <a:xfrm>
            <a:off x="4314857" y="2535599"/>
            <a:ext cx="2087218" cy="538905"/>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100" dirty="0" smtClean="0">
                <a:latin typeface="Lato"/>
                <a:ea typeface="Lato"/>
                <a:cs typeface="Lato"/>
                <a:sym typeface="Lato"/>
              </a:rPr>
              <a:t>Machine Learning Engineer</a:t>
            </a:r>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1359</Words>
  <Application>Microsoft Office PowerPoint</Application>
  <PresentationFormat>On-screen Show (16:9)</PresentationFormat>
  <Paragraphs>244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Lato</vt:lpstr>
      <vt:lpstr>Arial</vt:lpstr>
      <vt:lpstr>Times New Roman</vt:lpstr>
      <vt:lpstr>Raleway</vt:lpstr>
      <vt:lpstr>Cambria</vt:lpstr>
      <vt:lpstr>Open Sans</vt:lpstr>
      <vt:lpstr>Roboto</vt:lpstr>
      <vt:lpstr>DSBL</vt:lpstr>
      <vt:lpstr>PowerPoint Presentation</vt:lpstr>
      <vt:lpstr>Comprehensive Business Intelligence and Predictive Analytics Suit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Nhan Nguyen Van</cp:lastModifiedBy>
  <cp:revision>6</cp:revision>
  <dcterms:modified xsi:type="dcterms:W3CDTF">2024-10-18T04:22:13Z</dcterms:modified>
</cp:coreProperties>
</file>