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74" r:id="rId4"/>
    <p:sldId id="277" r:id="rId5"/>
    <p:sldId id="268" r:id="rId6"/>
    <p:sldId id="275" r:id="rId7"/>
    <p:sldId id="272" r:id="rId8"/>
    <p:sldId id="270" r:id="rId9"/>
    <p:sldId id="273" r:id="rId10"/>
    <p:sldId id="276" r:id="rId11"/>
    <p:sldId id="278" r:id="rId12"/>
    <p:sldId id="279" r:id="rId13"/>
    <p:sldId id="280" r:id="rId14"/>
    <p:sldId id="286" r:id="rId15"/>
    <p:sldId id="287" r:id="rId16"/>
    <p:sldId id="281" r:id="rId17"/>
    <p:sldId id="289" r:id="rId18"/>
    <p:sldId id="290" r:id="rId19"/>
    <p:sldId id="282" r:id="rId20"/>
    <p:sldId id="291" r:id="rId21"/>
    <p:sldId id="285" r:id="rId22"/>
    <p:sldId id="292" r:id="rId23"/>
    <p:sldId id="294" r:id="rId24"/>
    <p:sldId id="284" r:id="rId25"/>
    <p:sldId id="293" r:id="rId26"/>
    <p:sldId id="288" r:id="rId27"/>
    <p:sldId id="295" r:id="rId28"/>
    <p:sldId id="296" r:id="rId29"/>
    <p:sldId id="298" r:id="rId30"/>
    <p:sldId id="299" r:id="rId31"/>
    <p:sldId id="300" r:id="rId32"/>
    <p:sldId id="302" r:id="rId33"/>
    <p:sldId id="303" r:id="rId34"/>
    <p:sldId id="30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jor, Elizabeth (TLC)" initials="ME(" lastIdx="2" clrIdx="0">
    <p:extLst>
      <p:ext uri="{19B8F6BF-5375-455C-9EA6-DF929625EA0E}">
        <p15:presenceInfo xmlns:p15="http://schemas.microsoft.com/office/powerpoint/2012/main" userId="Major, Elizabeth (TLC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05T13:50:35.425" idx="1">
    <p:pos x="10" y="10"/>
    <p:text>not sure if there is an advantage to having all date aggregators be the same datatype, i.e. all text fields (can't be month or integer)</p:text>
    <p:extLst>
      <p:ext uri="{C676402C-5697-4E1C-873F-D02D1690AC5C}">
        <p15:threadingInfo xmlns:p15="http://schemas.microsoft.com/office/powerpoint/2012/main" timeZoneBias="240"/>
      </p:ext>
    </p:extLst>
  </p:cm>
  <p:cm authorId="1" dt="2020-05-05T13:52:12.578" idx="2">
    <p:pos x="10" y="106"/>
    <p:text>also not sure if we want to do 0-6 weekday scale-- used the sql presets for datepart(weekday, 'YYYY-MM-DD') function</p:text>
    <p:extLst>
      <p:ext uri="{C676402C-5697-4E1C-873F-D02D1690AC5C}">
        <p15:threadingInfo xmlns:p15="http://schemas.microsoft.com/office/powerpoint/2012/main" timeZoneBias="240">
          <p15:parentCm authorId="1" idx="1"/>
        </p15:threadingInfo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1A82D-E4ED-4CE1-9D09-899E674C0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4B02E-18B1-430B-8DF6-91C994C676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9CB75-D986-4764-A364-3248FDB3D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E584-7B13-4AB2-9765-AD93B410844E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2F806-E13D-4B8A-88AF-8592167E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35BA3-DBF3-4350-94BC-B21EC09A6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3C2A-01B5-4558-BCC8-7617601B0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65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CD8EB-0187-4596-8039-9F2492D5F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99BF76-CFFA-4239-82C0-220E274F6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70CB2-C72F-40D5-B105-C3826E6C6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E584-7B13-4AB2-9765-AD93B410844E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8FB60-741A-40DD-932D-DA4473184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6CA5-4206-47F0-A6B7-64D8A6269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3C2A-01B5-4558-BCC8-7617601B0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083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88166B-286B-4C47-BCA7-7D4BDA8BFB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ECCBAC-FDDB-46C0-B504-87C5F50D1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7D861-5ACB-450A-AF15-43E42BDE1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E584-7B13-4AB2-9765-AD93B410844E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D998B-97EB-47F2-9220-937C04257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DF047-0954-4E5B-8978-18B58C03D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3C2A-01B5-4558-BCC8-7617601B0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3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D73A0-69D7-4410-BD57-D3AF51A1D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C05EE-7431-43BC-B117-0C3DD88F9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2E66E-04CB-4560-9C09-24FDBA655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E584-7B13-4AB2-9765-AD93B410844E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158E6-4908-420B-AA56-17474CB10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DC264-3E06-4947-AC24-53C61F424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3C2A-01B5-4558-BCC8-7617601B0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48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8DCCA-BD46-49EB-A120-73EEF98F0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35DAA-287F-41A7-A730-3B29E962A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E7191-D2B0-4E74-BDBE-8EECEBD16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E584-7B13-4AB2-9765-AD93B410844E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F80A4-B514-42A8-9136-0E187AEB7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A9176-96AE-4376-8C06-46FC31874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3C2A-01B5-4558-BCC8-7617601B0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22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917D3-8821-4B71-91F1-4BCC2FD01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84F52-E742-4A4E-B94E-6B2B3A8EEA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382B96-89C1-4718-BC65-3A24F39B0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24051-28B3-46C6-8952-02D3C65B9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E584-7B13-4AB2-9765-AD93B410844E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9C798-D2C2-46C7-897A-EEC5132D9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6567F2-5B64-4757-B359-D6A216D27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3C2A-01B5-4558-BCC8-7617601B0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850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21046-40B1-4312-97D5-98D29B5F0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F634E-6059-4A29-992E-70D55CBA6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E03EC3-3FD1-41CD-B436-3E0FA8874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EA5F58-C3CB-4929-81F6-3270825D75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FD1298-FAB4-443E-B47F-18FAF3E2C7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8048F5-15C3-4E52-9B06-ABCD2DA9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E584-7B13-4AB2-9765-AD93B410844E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50B9B4-6FCC-461B-AEAC-D67BA855B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39F0A7-76EA-4B47-BE41-E1CE69EAF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3C2A-01B5-4558-BCC8-7617601B0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3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D7ACC-64E4-4BB3-9DF4-0AF8DE335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8C34E2-86FD-4DDE-93F8-F90EB8603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E584-7B13-4AB2-9765-AD93B410844E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92E5AA-A184-4A3E-A8E5-7DC08F19E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15124D-B9C1-4BD5-9F84-CF5230523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3C2A-01B5-4558-BCC8-7617601B0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94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9176EE-5931-4B49-A68D-7DE5F4213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E584-7B13-4AB2-9765-AD93B410844E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1CE2DC-842B-4C9E-AA7E-F3B73DE5B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E36309-FD13-4D48-89D5-38C6AEB55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3C2A-01B5-4558-BCC8-7617601B0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507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06847-DA44-45C3-99EC-80836DA1A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3888-5995-46EB-8AF3-933C9FDEE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BFB31C-7D3D-469F-883F-D665C0DD7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27510-006B-4AC7-96B8-C950AE5BB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E584-7B13-4AB2-9765-AD93B410844E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548B37-7CC5-495E-A225-8915ED26C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B430E-3678-4D3A-A93B-FE8FA1EDC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3C2A-01B5-4558-BCC8-7617601B0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87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6F904-045E-4CF2-A7BA-18C01168C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44686A-0096-49B7-A66A-ED7A1A9403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E7B2B0-F44D-4A7C-8595-7DFA5C7D7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421A8C-D153-40AA-A50F-195210C44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E584-7B13-4AB2-9765-AD93B410844E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E0988B-41A3-46DF-B865-95D55C49F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3373ED-9E04-4ABB-BD22-8C42C32BD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3C2A-01B5-4558-BCC8-7617601B0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00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EA28DD-AF0E-4DF5-A47A-58DB3E466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C01AB-5769-4CAB-AA59-F27691529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7BBAA-3A44-4181-9CBB-E06AC89ED1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0E584-7B13-4AB2-9765-AD93B410844E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B6F58-092A-459D-AD3F-2A733537DF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AA09A-9AAA-46E1-9CBB-A62877EA8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63C2A-01B5-4558-BCC8-7617601B0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46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36D02-6893-400B-8DF0-48907D8820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err="1"/>
              <a:t>Policy_Programs</a:t>
            </a:r>
            <a:r>
              <a:rPr lang="en-US" dirty="0"/>
              <a:t> Metrics Standardization Rules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ECAA0-F027-45B8-9EAE-80F7AF8B13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7442"/>
            <a:ext cx="9144000" cy="870358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Nikita Voevodin</a:t>
            </a:r>
          </a:p>
          <a:p>
            <a:pPr algn="l"/>
            <a:r>
              <a:rPr lang="en-US" dirty="0"/>
              <a:t>Updated 07/16/2020</a:t>
            </a:r>
          </a:p>
        </p:txBody>
      </p:sp>
    </p:spTree>
    <p:extLst>
      <p:ext uri="{BB962C8B-B14F-4D97-AF65-F5344CB8AC3E}">
        <p14:creationId xmlns:p14="http://schemas.microsoft.com/office/powerpoint/2010/main" val="3435481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FCFB1EF-114F-4A48-93C8-14801645E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753" y="2766218"/>
            <a:ext cx="8212494" cy="1325563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2) </a:t>
            </a:r>
            <a:r>
              <a:rPr lang="en-US" dirty="0"/>
              <a:t>Have standard </a:t>
            </a:r>
            <a:r>
              <a:rPr lang="en-US" b="1" dirty="0"/>
              <a:t>shape </a:t>
            </a:r>
            <a:r>
              <a:rPr lang="en-US" dirty="0"/>
              <a:t>and </a:t>
            </a:r>
            <a:r>
              <a:rPr lang="en-US" b="1" dirty="0"/>
              <a:t>sequencing</a:t>
            </a:r>
            <a:br>
              <a:rPr lang="en-US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51727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83D97E-6C51-41D1-BC16-56BA91551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 fontScale="62500" lnSpcReduction="20000"/>
          </a:bodyPr>
          <a:lstStyle/>
          <a:p>
            <a:pPr marL="0" indent="0" fontAlgn="b">
              <a:lnSpc>
                <a:spcPct val="150000"/>
              </a:lnSpc>
              <a:buNone/>
            </a:pPr>
            <a:r>
              <a:rPr lang="en-US" u="sng" dirty="0"/>
              <a:t>ALL TABLES MUST</a:t>
            </a:r>
          </a:p>
          <a:p>
            <a:pPr fontAlgn="b">
              <a:lnSpc>
                <a:spcPct val="150000"/>
              </a:lnSpc>
            </a:pPr>
            <a:r>
              <a:rPr lang="en-US" dirty="0"/>
              <a:t>Be flat (not pivoted by industry or other grouping)</a:t>
            </a:r>
          </a:p>
          <a:p>
            <a:pPr fontAlgn="b">
              <a:lnSpc>
                <a:spcPct val="150000"/>
              </a:lnSpc>
            </a:pPr>
            <a:r>
              <a:rPr lang="en-US" dirty="0"/>
              <a:t>Follow standard sequence</a:t>
            </a:r>
          </a:p>
          <a:p>
            <a:pPr lvl="1" fontAlgn="b">
              <a:lnSpc>
                <a:spcPct val="150000"/>
              </a:lnSpc>
            </a:pPr>
            <a:r>
              <a:rPr lang="en-US" dirty="0" err="1"/>
              <a:t>period_start</a:t>
            </a:r>
            <a:endParaRPr lang="en-US" dirty="0"/>
          </a:p>
          <a:p>
            <a:pPr lvl="1" fontAlgn="b">
              <a:lnSpc>
                <a:spcPct val="150000"/>
              </a:lnSpc>
            </a:pPr>
            <a:r>
              <a:rPr lang="en-US" dirty="0" err="1"/>
              <a:t>period_end</a:t>
            </a:r>
            <a:endParaRPr lang="en-US" dirty="0"/>
          </a:p>
          <a:p>
            <a:pPr lvl="1" fontAlgn="b">
              <a:lnSpc>
                <a:spcPct val="150000"/>
              </a:lnSpc>
            </a:pPr>
            <a:r>
              <a:rPr lang="en-US" dirty="0"/>
              <a:t>Datetime aggregation (month/year/day/weekday/hour)</a:t>
            </a:r>
          </a:p>
          <a:p>
            <a:pPr lvl="1" fontAlgn="b">
              <a:lnSpc>
                <a:spcPct val="150000"/>
              </a:lnSpc>
            </a:pPr>
            <a:r>
              <a:rPr lang="en-US" dirty="0"/>
              <a:t>Flattened grouping (industry, company, zone, driver)</a:t>
            </a:r>
          </a:p>
          <a:p>
            <a:pPr lvl="1" fontAlgn="b">
              <a:lnSpc>
                <a:spcPct val="150000"/>
              </a:lnSpc>
            </a:pPr>
            <a:r>
              <a:rPr lang="en-US" dirty="0"/>
              <a:t>Metrics</a:t>
            </a:r>
          </a:p>
          <a:p>
            <a:pPr lvl="2" fontAlgn="b">
              <a:lnSpc>
                <a:spcPct val="150000"/>
              </a:lnSpc>
            </a:pPr>
            <a:r>
              <a:rPr lang="en-US" dirty="0"/>
              <a:t>count</a:t>
            </a:r>
          </a:p>
          <a:p>
            <a:pPr lvl="2" fontAlgn="b">
              <a:lnSpc>
                <a:spcPct val="150000"/>
              </a:lnSpc>
            </a:pPr>
            <a:r>
              <a:rPr lang="en-US" dirty="0"/>
              <a:t>avg/min/max/sum </a:t>
            </a:r>
          </a:p>
          <a:p>
            <a:pPr fontAlgn="b">
              <a:lnSpc>
                <a:spcPct val="150000"/>
              </a:lnSpc>
            </a:pPr>
            <a:r>
              <a:rPr lang="en-US" dirty="0"/>
              <a:t>This way, joins and pivots across industries, months, </a:t>
            </a:r>
            <a:r>
              <a:rPr lang="en-US" dirty="0" err="1"/>
              <a:t>etc</a:t>
            </a:r>
            <a:r>
              <a:rPr lang="en-US" dirty="0"/>
              <a:t> will be easy and standard (will turn lots of these into views)</a:t>
            </a:r>
          </a:p>
          <a:p>
            <a:pPr fontAlgn="b">
              <a:lnSpc>
                <a:spcPct val="150000"/>
              </a:lnSpc>
            </a:pPr>
            <a:endParaRPr lang="en-US" sz="2400" i="1" dirty="0"/>
          </a:p>
          <a:p>
            <a:pPr marL="0" indent="0" fontAlgn="b">
              <a:lnSpc>
                <a:spcPct val="150000"/>
              </a:lnSpc>
              <a:buNone/>
            </a:pPr>
            <a:endParaRPr lang="en-US" sz="24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FCFB1EF-114F-4A48-93C8-14801645E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2) Have standard shape and sequencing</a:t>
            </a:r>
            <a:br>
              <a:rPr lang="en-US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14311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FCFB1EF-114F-4A48-93C8-14801645E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2) Have standard shape and sequencing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090130-429E-4ECB-8CD8-562044C15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948251"/>
          </a:xfrm>
        </p:spPr>
        <p:txBody>
          <a:bodyPr>
            <a:normAutofit/>
          </a:bodyPr>
          <a:lstStyle/>
          <a:p>
            <a:pPr marL="0" indent="0" fontAlgn="b">
              <a:lnSpc>
                <a:spcPct val="150000"/>
              </a:lnSpc>
              <a:buNone/>
            </a:pPr>
            <a:r>
              <a:rPr lang="en-US" sz="2600" u="sng" dirty="0"/>
              <a:t>Example: </a:t>
            </a:r>
          </a:p>
          <a:p>
            <a:pPr marL="0" indent="0" fontAlgn="b">
              <a:lnSpc>
                <a:spcPct val="150000"/>
              </a:lnSpc>
              <a:buNone/>
            </a:pPr>
            <a:r>
              <a:rPr lang="en-US" sz="1800" dirty="0"/>
              <a:t>Table currently named  </a:t>
            </a:r>
            <a:r>
              <a:rPr lang="en-US" sz="1800" i="1" dirty="0" err="1"/>
              <a:t>fb_tif_payments_indicators_tifPaymentsByMonth</a:t>
            </a:r>
            <a:r>
              <a:rPr lang="en-US" sz="1800" i="1" dirty="0"/>
              <a:t>, </a:t>
            </a:r>
          </a:p>
          <a:p>
            <a:pPr marL="0" indent="0" fontAlgn="b">
              <a:lnSpc>
                <a:spcPct val="150000"/>
              </a:lnSpc>
              <a:buNone/>
            </a:pPr>
            <a:r>
              <a:rPr lang="en-US" sz="1800" dirty="0"/>
              <a:t>to be renamed </a:t>
            </a:r>
            <a:r>
              <a:rPr lang="en-US" sz="1600" i="1" dirty="0" err="1"/>
              <a:t>industry_indicators_monthly_tif_pay</a:t>
            </a:r>
            <a:r>
              <a:rPr lang="en-US" sz="1100" i="1" dirty="0"/>
              <a:t> </a:t>
            </a:r>
          </a:p>
          <a:p>
            <a:pPr marL="0" indent="0" fontAlgn="b">
              <a:lnSpc>
                <a:spcPct val="150000"/>
              </a:lnSpc>
              <a:buNone/>
            </a:pPr>
            <a:endParaRPr lang="en-US" sz="2400" dirty="0"/>
          </a:p>
          <a:p>
            <a:pPr fontAlgn="b">
              <a:lnSpc>
                <a:spcPct val="150000"/>
              </a:lnSpc>
            </a:pPr>
            <a:endParaRPr lang="en-US" sz="2400" i="1" dirty="0"/>
          </a:p>
          <a:p>
            <a:pPr marL="0" indent="0" fontAlgn="b">
              <a:lnSpc>
                <a:spcPct val="150000"/>
              </a:lnSpc>
              <a:buNone/>
            </a:pPr>
            <a:endParaRPr lang="en-US" sz="24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799E1E5-C79C-44BA-81DE-C302F1DC91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488385"/>
              </p:ext>
            </p:extLst>
          </p:nvPr>
        </p:nvGraphicFramePr>
        <p:xfrm>
          <a:off x="2336799" y="3620294"/>
          <a:ext cx="7518401" cy="762000"/>
        </p:xfrm>
        <a:graphic>
          <a:graphicData uri="http://schemas.openxmlformats.org/drawingml/2006/table">
            <a:tbl>
              <a:tblPr/>
              <a:tblGrid>
                <a:gridCol w="888250">
                  <a:extLst>
                    <a:ext uri="{9D8B030D-6E8A-4147-A177-3AD203B41FA5}">
                      <a16:colId xmlns:a16="http://schemas.microsoft.com/office/drawing/2014/main" val="2247096263"/>
                    </a:ext>
                  </a:extLst>
                </a:gridCol>
                <a:gridCol w="868779">
                  <a:extLst>
                    <a:ext uri="{9D8B030D-6E8A-4147-A177-3AD203B41FA5}">
                      <a16:colId xmlns:a16="http://schemas.microsoft.com/office/drawing/2014/main" val="1236920445"/>
                    </a:ext>
                  </a:extLst>
                </a:gridCol>
                <a:gridCol w="947955">
                  <a:extLst>
                    <a:ext uri="{9D8B030D-6E8A-4147-A177-3AD203B41FA5}">
                      <a16:colId xmlns:a16="http://schemas.microsoft.com/office/drawing/2014/main" val="3541295143"/>
                    </a:ext>
                  </a:extLst>
                </a:gridCol>
                <a:gridCol w="822637">
                  <a:extLst>
                    <a:ext uri="{9D8B030D-6E8A-4147-A177-3AD203B41FA5}">
                      <a16:colId xmlns:a16="http://schemas.microsoft.com/office/drawing/2014/main" val="2219316561"/>
                    </a:ext>
                  </a:extLst>
                </a:gridCol>
                <a:gridCol w="888250">
                  <a:extLst>
                    <a:ext uri="{9D8B030D-6E8A-4147-A177-3AD203B41FA5}">
                      <a16:colId xmlns:a16="http://schemas.microsoft.com/office/drawing/2014/main" val="3170183605"/>
                    </a:ext>
                  </a:extLst>
                </a:gridCol>
                <a:gridCol w="748668">
                  <a:extLst>
                    <a:ext uri="{9D8B030D-6E8A-4147-A177-3AD203B41FA5}">
                      <a16:colId xmlns:a16="http://schemas.microsoft.com/office/drawing/2014/main" val="3773530606"/>
                    </a:ext>
                  </a:extLst>
                </a:gridCol>
                <a:gridCol w="774046">
                  <a:extLst>
                    <a:ext uri="{9D8B030D-6E8A-4147-A177-3AD203B41FA5}">
                      <a16:colId xmlns:a16="http://schemas.microsoft.com/office/drawing/2014/main" val="323357833"/>
                    </a:ext>
                  </a:extLst>
                </a:gridCol>
                <a:gridCol w="789908">
                  <a:extLst>
                    <a:ext uri="{9D8B030D-6E8A-4147-A177-3AD203B41FA5}">
                      <a16:colId xmlns:a16="http://schemas.microsoft.com/office/drawing/2014/main" val="4251376663"/>
                    </a:ext>
                  </a:extLst>
                </a:gridCol>
                <a:gridCol w="789908">
                  <a:extLst>
                    <a:ext uri="{9D8B030D-6E8A-4147-A177-3AD203B41FA5}">
                      <a16:colId xmlns:a16="http://schemas.microsoft.com/office/drawing/2014/main" val="318425608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period_start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period_end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metric_month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count_tif_pay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avg_tif_pay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min_tif_pay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max_tif_pay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sum_tif_pay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6210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2019010100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2019013123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2019-01-01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Yellow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3367.00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15333.00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208754.00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6373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2019020100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2019022823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2019-02-01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Yellow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4283.00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1333.00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9333.00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248414.00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9575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2019080100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2019083123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2019-08-01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2898.00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9666.00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136206.00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937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9686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FCFB1EF-114F-4A48-93C8-14801645E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753" y="2857346"/>
            <a:ext cx="8212494" cy="1143308"/>
          </a:xfrm>
        </p:spPr>
        <p:txBody>
          <a:bodyPr>
            <a:normAutofit fontScale="90000"/>
          </a:bodyPr>
          <a:lstStyle/>
          <a:p>
            <a:pPr algn="ctr"/>
            <a:br>
              <a:rPr lang="en-US" b="1" dirty="0"/>
            </a:br>
            <a:r>
              <a:rPr lang="en-US" b="1" dirty="0"/>
              <a:t>3) </a:t>
            </a:r>
            <a:r>
              <a:rPr lang="en-US" dirty="0"/>
              <a:t>Have clearly articulated </a:t>
            </a:r>
            <a:r>
              <a:rPr lang="en-US" b="1" dirty="0" err="1"/>
              <a:t>period_start</a:t>
            </a:r>
            <a:r>
              <a:rPr lang="en-US" b="1" dirty="0"/>
              <a:t>, </a:t>
            </a:r>
            <a:r>
              <a:rPr lang="en-US" b="1" dirty="0" err="1"/>
              <a:t>period_end</a:t>
            </a:r>
            <a:r>
              <a:rPr lang="en-US" b="1" dirty="0"/>
              <a:t> </a:t>
            </a:r>
            <a:r>
              <a:rPr lang="en-US" dirty="0"/>
              <a:t>for aggregation</a:t>
            </a:r>
            <a:br>
              <a:rPr lang="en-US" dirty="0"/>
            </a:br>
            <a:br>
              <a:rPr lang="en-US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80433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83D97E-6C51-41D1-BC16-56BA91551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 fontScale="70000" lnSpcReduction="20000"/>
          </a:bodyPr>
          <a:lstStyle/>
          <a:p>
            <a:pPr marL="0" indent="0" fontAlgn="b">
              <a:lnSpc>
                <a:spcPct val="150000"/>
              </a:lnSpc>
              <a:buNone/>
            </a:pPr>
            <a:r>
              <a:rPr lang="en-US" u="sng" dirty="0"/>
              <a:t>ALL TABLES MUST HAVE THE FOLLOWING FIELDS</a:t>
            </a:r>
          </a:p>
          <a:p>
            <a:pPr fontAlgn="b">
              <a:lnSpc>
                <a:spcPct val="150000"/>
              </a:lnSpc>
            </a:pPr>
            <a:r>
              <a:rPr lang="en-US" sz="2400" dirty="0" err="1"/>
              <a:t>period_start</a:t>
            </a:r>
            <a:endParaRPr lang="en-US" sz="2400" dirty="0"/>
          </a:p>
          <a:p>
            <a:pPr lvl="1" fontAlgn="b">
              <a:lnSpc>
                <a:spcPct val="150000"/>
              </a:lnSpc>
            </a:pPr>
            <a:r>
              <a:rPr lang="en-US" sz="2000" dirty="0"/>
              <a:t>The beginning of the aggregation reflected in the columns that follow</a:t>
            </a:r>
          </a:p>
          <a:p>
            <a:pPr lvl="2" fontAlgn="b">
              <a:lnSpc>
                <a:spcPct val="150000"/>
              </a:lnSpc>
            </a:pPr>
            <a:r>
              <a:rPr lang="en-US" sz="1600" dirty="0" err="1"/>
              <a:t>Datetimeid</a:t>
            </a:r>
            <a:r>
              <a:rPr lang="en-US" sz="1600" dirty="0"/>
              <a:t> format</a:t>
            </a:r>
          </a:p>
          <a:p>
            <a:pPr lvl="2" fontAlgn="b">
              <a:lnSpc>
                <a:spcPct val="150000"/>
              </a:lnSpc>
            </a:pPr>
            <a:r>
              <a:rPr lang="en-US" sz="1600" dirty="0"/>
              <a:t>Integer field</a:t>
            </a:r>
          </a:p>
          <a:p>
            <a:pPr lvl="2" fontAlgn="b">
              <a:lnSpc>
                <a:spcPct val="150000"/>
              </a:lnSpc>
            </a:pPr>
            <a:r>
              <a:rPr lang="en-US" sz="1600" dirty="0"/>
              <a:t>Indexed</a:t>
            </a:r>
          </a:p>
          <a:p>
            <a:pPr lvl="1" fontAlgn="b">
              <a:lnSpc>
                <a:spcPct val="150000"/>
              </a:lnSpc>
            </a:pPr>
            <a:r>
              <a:rPr lang="en-US" sz="2000" i="1" dirty="0"/>
              <a:t>Example:</a:t>
            </a:r>
            <a:r>
              <a:rPr lang="en-US" sz="2000" dirty="0"/>
              <a:t> in a monthly table where month= ‘2019-03’, </a:t>
            </a:r>
            <a:r>
              <a:rPr lang="en-US" sz="2000" dirty="0" err="1"/>
              <a:t>period_start</a:t>
            </a:r>
            <a:r>
              <a:rPr lang="en-US" sz="2000" dirty="0"/>
              <a:t>= 2019030100</a:t>
            </a:r>
          </a:p>
          <a:p>
            <a:pPr fontAlgn="b">
              <a:lnSpc>
                <a:spcPct val="150000"/>
              </a:lnSpc>
            </a:pPr>
            <a:r>
              <a:rPr lang="en-US" sz="2400" dirty="0" err="1"/>
              <a:t>period_end</a:t>
            </a:r>
            <a:endParaRPr lang="en-US" sz="2400" dirty="0"/>
          </a:p>
          <a:p>
            <a:pPr lvl="1" fontAlgn="b">
              <a:lnSpc>
                <a:spcPct val="150000"/>
              </a:lnSpc>
            </a:pPr>
            <a:r>
              <a:rPr lang="en-US" sz="2000" dirty="0"/>
              <a:t>The end of the aggregation reflected in the columns that follow</a:t>
            </a:r>
          </a:p>
          <a:p>
            <a:pPr lvl="2" fontAlgn="b">
              <a:lnSpc>
                <a:spcPct val="150000"/>
              </a:lnSpc>
            </a:pPr>
            <a:r>
              <a:rPr lang="en-US" sz="1600" dirty="0" err="1"/>
              <a:t>Datetimeid</a:t>
            </a:r>
            <a:r>
              <a:rPr lang="en-US" sz="1600" dirty="0"/>
              <a:t> format</a:t>
            </a:r>
          </a:p>
          <a:p>
            <a:pPr lvl="2" fontAlgn="b">
              <a:lnSpc>
                <a:spcPct val="150000"/>
              </a:lnSpc>
            </a:pPr>
            <a:r>
              <a:rPr lang="en-US" sz="1600" dirty="0"/>
              <a:t>Integer field</a:t>
            </a:r>
          </a:p>
          <a:p>
            <a:pPr lvl="2" fontAlgn="b">
              <a:lnSpc>
                <a:spcPct val="150000"/>
              </a:lnSpc>
            </a:pPr>
            <a:r>
              <a:rPr lang="en-US" sz="1600" dirty="0"/>
              <a:t>Indexed</a:t>
            </a:r>
          </a:p>
          <a:p>
            <a:pPr lvl="1" fontAlgn="b">
              <a:lnSpc>
                <a:spcPct val="150000"/>
              </a:lnSpc>
            </a:pPr>
            <a:r>
              <a:rPr lang="en-US" sz="2000" i="1" dirty="0"/>
              <a:t>Example:</a:t>
            </a:r>
            <a:r>
              <a:rPr lang="en-US" sz="2000" dirty="0"/>
              <a:t> in a monthly table where month= ‘2019-03’, </a:t>
            </a:r>
            <a:r>
              <a:rPr lang="en-US" sz="2000" dirty="0" err="1"/>
              <a:t>period_end</a:t>
            </a:r>
            <a:r>
              <a:rPr lang="en-US" sz="2000" dirty="0"/>
              <a:t>= 2019033123</a:t>
            </a:r>
          </a:p>
          <a:p>
            <a:pPr lvl="2" fontAlgn="b">
              <a:lnSpc>
                <a:spcPct val="150000"/>
              </a:lnSpc>
            </a:pPr>
            <a:r>
              <a:rPr lang="en-US" sz="1600" dirty="0"/>
              <a:t>Note: NOT the start of the following month– should always be the final hour of the month referenced</a:t>
            </a:r>
          </a:p>
          <a:p>
            <a:pPr fontAlgn="b">
              <a:lnSpc>
                <a:spcPct val="150000"/>
              </a:lnSpc>
            </a:pPr>
            <a:endParaRPr lang="en-US" sz="2400" dirty="0"/>
          </a:p>
          <a:p>
            <a:pPr marL="0" indent="0" fontAlgn="b">
              <a:lnSpc>
                <a:spcPct val="150000"/>
              </a:lnSpc>
              <a:buNone/>
            </a:pPr>
            <a:endParaRPr lang="en-US" sz="24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FCFB1EF-114F-4A48-93C8-14801645E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3) Have clearly articulated </a:t>
            </a:r>
            <a:r>
              <a:rPr lang="en-US" b="1" dirty="0" err="1"/>
              <a:t>period_start</a:t>
            </a:r>
            <a:r>
              <a:rPr lang="en-US" b="1" dirty="0"/>
              <a:t>, </a:t>
            </a:r>
            <a:r>
              <a:rPr lang="en-US" b="1" dirty="0" err="1"/>
              <a:t>period_end</a:t>
            </a:r>
            <a:br>
              <a:rPr lang="en-US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21562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83D97E-6C51-41D1-BC16-56BA91551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 fontScale="92500" lnSpcReduction="10000"/>
          </a:bodyPr>
          <a:lstStyle/>
          <a:p>
            <a:pPr marL="0" indent="0" fontAlgn="b">
              <a:lnSpc>
                <a:spcPct val="150000"/>
              </a:lnSpc>
              <a:buNone/>
            </a:pPr>
            <a:r>
              <a:rPr lang="en-US" u="sng" dirty="0"/>
              <a:t>NOTE:</a:t>
            </a:r>
          </a:p>
          <a:p>
            <a:pPr fontAlgn="b">
              <a:lnSpc>
                <a:spcPct val="150000"/>
              </a:lnSpc>
            </a:pPr>
            <a:r>
              <a:rPr lang="en-US" sz="2400" dirty="0" err="1"/>
              <a:t>period_start</a:t>
            </a:r>
            <a:r>
              <a:rPr lang="en-US" sz="2400" dirty="0"/>
              <a:t>, </a:t>
            </a:r>
            <a:r>
              <a:rPr lang="en-US" sz="2400" dirty="0" err="1"/>
              <a:t>period_end</a:t>
            </a:r>
            <a:r>
              <a:rPr lang="en-US" sz="2400" dirty="0"/>
              <a:t> refer to the overall aggregation type of the table </a:t>
            </a:r>
            <a:r>
              <a:rPr lang="en-US" sz="2400" b="1" dirty="0"/>
              <a:t>not </a:t>
            </a:r>
            <a:r>
              <a:rPr lang="en-US" sz="2400" dirty="0"/>
              <a:t>individual metrics</a:t>
            </a:r>
          </a:p>
          <a:p>
            <a:pPr lvl="1" fontAlgn="b">
              <a:lnSpc>
                <a:spcPct val="150000"/>
              </a:lnSpc>
            </a:pPr>
            <a:r>
              <a:rPr lang="en-US" sz="2000" i="1" dirty="0"/>
              <a:t>So, if a table is a monthly reporting period (i.e. </a:t>
            </a:r>
            <a:r>
              <a:rPr lang="en-US" sz="2000" i="1" dirty="0" err="1"/>
              <a:t>industry_indicators_monthly</a:t>
            </a:r>
            <a:r>
              <a:rPr lang="en-US" sz="2000" i="1" dirty="0"/>
              <a:t>) but the individual table reflects daily averages, the </a:t>
            </a:r>
            <a:r>
              <a:rPr lang="en-US" sz="2000" i="1" dirty="0" err="1"/>
              <a:t>period_start</a:t>
            </a:r>
            <a:r>
              <a:rPr lang="en-US" sz="2000" i="1" dirty="0"/>
              <a:t> still reflects the </a:t>
            </a:r>
            <a:r>
              <a:rPr lang="en-US" sz="2000" b="1" i="1" dirty="0"/>
              <a:t>month</a:t>
            </a:r>
          </a:p>
          <a:p>
            <a:pPr lvl="1" fontAlgn="b">
              <a:lnSpc>
                <a:spcPct val="150000"/>
              </a:lnSpc>
            </a:pPr>
            <a:r>
              <a:rPr lang="en-US" sz="2000" b="1" i="1" dirty="0"/>
              <a:t>TLDR: </a:t>
            </a:r>
          </a:p>
          <a:p>
            <a:pPr lvl="2" fontAlgn="b">
              <a:lnSpc>
                <a:spcPct val="150000"/>
              </a:lnSpc>
            </a:pPr>
            <a:r>
              <a:rPr lang="en-US" sz="1600" b="1" i="1" dirty="0"/>
              <a:t>‘%_annual_%’ tables will always have </a:t>
            </a:r>
            <a:r>
              <a:rPr lang="en-US" sz="1600" b="1" i="1" dirty="0" err="1"/>
              <a:t>period_start</a:t>
            </a:r>
            <a:r>
              <a:rPr lang="en-US" sz="1600" b="1" i="1" dirty="0"/>
              <a:t>= YYYY010100 and </a:t>
            </a:r>
            <a:r>
              <a:rPr lang="en-US" sz="1600" b="1" i="1" dirty="0" err="1"/>
              <a:t>period_end</a:t>
            </a:r>
            <a:r>
              <a:rPr lang="en-US" sz="1600" b="1" i="1" dirty="0"/>
              <a:t>= YYYY123123</a:t>
            </a:r>
          </a:p>
          <a:p>
            <a:pPr lvl="2" fontAlgn="b">
              <a:lnSpc>
                <a:spcPct val="150000"/>
              </a:lnSpc>
            </a:pPr>
            <a:r>
              <a:rPr lang="en-US" sz="1600" b="1" i="1" dirty="0"/>
              <a:t>‘%_monthly_%’ tables will always have a month start and a month end for </a:t>
            </a:r>
            <a:r>
              <a:rPr lang="en-US" sz="1600" b="1" i="1" dirty="0" err="1"/>
              <a:t>period_start</a:t>
            </a:r>
            <a:r>
              <a:rPr lang="en-US" sz="1600" b="1" i="1" dirty="0"/>
              <a:t>, </a:t>
            </a:r>
            <a:r>
              <a:rPr lang="en-US" sz="1600" b="1" i="1" dirty="0" err="1"/>
              <a:t>period_end</a:t>
            </a:r>
            <a:endParaRPr lang="en-US" sz="1600" b="1" i="1" dirty="0"/>
          </a:p>
          <a:p>
            <a:pPr lvl="2" fontAlgn="b">
              <a:lnSpc>
                <a:spcPct val="150000"/>
              </a:lnSpc>
            </a:pPr>
            <a:r>
              <a:rPr lang="en-US" sz="1600" b="1" i="1" dirty="0"/>
              <a:t>‘%_daily_%’ tables will always have </a:t>
            </a:r>
            <a:r>
              <a:rPr lang="en-US" sz="1600" b="1" i="1" dirty="0" err="1"/>
              <a:t>period_start</a:t>
            </a:r>
            <a:r>
              <a:rPr lang="en-US" sz="1600" b="1" i="1" dirty="0"/>
              <a:t>= YYYYMMDD00 and </a:t>
            </a:r>
            <a:r>
              <a:rPr lang="en-US" sz="1600" b="1" i="1" dirty="0" err="1"/>
              <a:t>period_end</a:t>
            </a:r>
            <a:r>
              <a:rPr lang="en-US" sz="1600" b="1" i="1" dirty="0"/>
              <a:t>= YYYYMMDD23 where YYYYMMDD is the same in the same row</a:t>
            </a:r>
            <a:endParaRPr lang="en-US" sz="1600" i="1" dirty="0"/>
          </a:p>
          <a:p>
            <a:pPr marL="0" indent="0" fontAlgn="b">
              <a:lnSpc>
                <a:spcPct val="150000"/>
              </a:lnSpc>
              <a:buNone/>
            </a:pPr>
            <a:endParaRPr lang="en-US" sz="24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FCFB1EF-114F-4A48-93C8-14801645E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3) Have clearly articulated </a:t>
            </a:r>
            <a:r>
              <a:rPr lang="en-US" b="1" dirty="0" err="1"/>
              <a:t>period_start</a:t>
            </a:r>
            <a:r>
              <a:rPr lang="en-US" b="1" dirty="0"/>
              <a:t>, </a:t>
            </a:r>
            <a:r>
              <a:rPr lang="en-US" b="1" dirty="0" err="1"/>
              <a:t>period_end</a:t>
            </a:r>
            <a:br>
              <a:rPr lang="en-US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29433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FCFB1EF-114F-4A48-93C8-14801645E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753" y="2781612"/>
            <a:ext cx="8212494" cy="1294776"/>
          </a:xfrm>
        </p:spPr>
        <p:txBody>
          <a:bodyPr anchor="ctr">
            <a:normAutofit fontScale="90000"/>
          </a:bodyPr>
          <a:lstStyle/>
          <a:p>
            <a:pPr algn="ctr"/>
            <a:br>
              <a:rPr lang="en-US" b="1" dirty="0"/>
            </a:br>
            <a:r>
              <a:rPr lang="en-US" b="1" dirty="0"/>
              <a:t>4) </a:t>
            </a:r>
            <a:r>
              <a:rPr lang="en-US" dirty="0"/>
              <a:t>Follow standard </a:t>
            </a:r>
            <a:r>
              <a:rPr lang="en-US" b="1" dirty="0"/>
              <a:t>date format</a:t>
            </a:r>
            <a:br>
              <a:rPr lang="en-US" b="1" dirty="0"/>
            </a:br>
            <a:br>
              <a:rPr lang="en-US" dirty="0"/>
            </a:br>
            <a:br>
              <a:rPr lang="en-US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59695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83D97E-6C51-41D1-BC16-56BA91551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 fontScale="70000" lnSpcReduction="20000"/>
          </a:bodyPr>
          <a:lstStyle/>
          <a:p>
            <a:pPr marL="0" indent="0" fontAlgn="b">
              <a:lnSpc>
                <a:spcPct val="150000"/>
              </a:lnSpc>
              <a:buNone/>
            </a:pPr>
            <a:r>
              <a:rPr lang="en-US" u="sng" dirty="0"/>
              <a:t>ALL TABLES MUST HAVE DATE AGGREGATOR</a:t>
            </a:r>
          </a:p>
          <a:p>
            <a:pPr lvl="1"/>
            <a:r>
              <a:rPr lang="en-US" sz="2200" dirty="0"/>
              <a:t>Annual report type: </a:t>
            </a:r>
            <a:r>
              <a:rPr lang="en-US" sz="2200" b="1" dirty="0"/>
              <a:t>‘</a:t>
            </a:r>
            <a:r>
              <a:rPr lang="en-US" sz="2200" b="1" dirty="0" err="1"/>
              <a:t>metric_year</a:t>
            </a:r>
            <a:r>
              <a:rPr lang="en-US" sz="2200" b="1" dirty="0"/>
              <a:t>’= ‘YYYY-01-01’</a:t>
            </a:r>
          </a:p>
          <a:p>
            <a:pPr lvl="2"/>
            <a:r>
              <a:rPr lang="en-US" sz="1900" dirty="0"/>
              <a:t>Date type</a:t>
            </a:r>
          </a:p>
          <a:p>
            <a:pPr lvl="2"/>
            <a:r>
              <a:rPr lang="en-US" sz="1900" dirty="0"/>
              <a:t>Ex: ‘2019-01-01’</a:t>
            </a:r>
          </a:p>
          <a:p>
            <a:pPr marL="914400" lvl="2" indent="0">
              <a:buNone/>
            </a:pPr>
            <a:endParaRPr lang="en-US" sz="1700" dirty="0"/>
          </a:p>
          <a:p>
            <a:pPr lvl="1"/>
            <a:r>
              <a:rPr lang="en-US" sz="2200" dirty="0"/>
              <a:t>Monthly report type: </a:t>
            </a:r>
            <a:r>
              <a:rPr lang="en-US" sz="2200" b="1" dirty="0"/>
              <a:t>‘</a:t>
            </a:r>
            <a:r>
              <a:rPr lang="en-US" sz="2200" b="1" dirty="0" err="1"/>
              <a:t>metric_month</a:t>
            </a:r>
            <a:r>
              <a:rPr lang="en-US" sz="2200" b="1" dirty="0"/>
              <a:t>’ = ‘YYYY-MM-01’</a:t>
            </a:r>
          </a:p>
          <a:p>
            <a:pPr lvl="2"/>
            <a:r>
              <a:rPr lang="en-US" sz="1900" dirty="0"/>
              <a:t>Date type</a:t>
            </a:r>
          </a:p>
          <a:p>
            <a:pPr lvl="2"/>
            <a:r>
              <a:rPr lang="en-US" sz="1900" dirty="0"/>
              <a:t>Ex ‘2019-06-01’</a:t>
            </a:r>
          </a:p>
          <a:p>
            <a:pPr marL="914400" lvl="2" indent="0">
              <a:buNone/>
            </a:pPr>
            <a:endParaRPr lang="en-US" sz="1900" dirty="0"/>
          </a:p>
          <a:p>
            <a:pPr lvl="1"/>
            <a:r>
              <a:rPr lang="en-US" sz="2200" dirty="0"/>
              <a:t>Daily report type: </a:t>
            </a:r>
            <a:r>
              <a:rPr lang="en-US" sz="2200" b="1" dirty="0"/>
              <a:t>‘</a:t>
            </a:r>
            <a:r>
              <a:rPr lang="en-US" sz="2200" b="1" dirty="0" err="1"/>
              <a:t>metric_date</a:t>
            </a:r>
            <a:r>
              <a:rPr lang="en-US" sz="2200" b="1" dirty="0"/>
              <a:t>’= ‘YYYY-MM-DD’</a:t>
            </a:r>
          </a:p>
          <a:p>
            <a:pPr lvl="2"/>
            <a:r>
              <a:rPr lang="en-US" sz="1900" dirty="0"/>
              <a:t>date field</a:t>
            </a:r>
          </a:p>
          <a:p>
            <a:pPr lvl="2"/>
            <a:r>
              <a:rPr lang="en-US" sz="1900" dirty="0"/>
              <a:t>Ex ‘2019-06-23’</a:t>
            </a:r>
          </a:p>
          <a:p>
            <a:pPr marL="914400" lvl="2" indent="0">
              <a:buNone/>
            </a:pPr>
            <a:endParaRPr lang="en-US" sz="1900" dirty="0"/>
          </a:p>
          <a:p>
            <a:pPr lvl="1"/>
            <a:r>
              <a:rPr lang="en-US" sz="2200" dirty="0"/>
              <a:t>Traffic report type: include standard weekday number + weekday name + hour</a:t>
            </a:r>
          </a:p>
          <a:p>
            <a:pPr lvl="2"/>
            <a:r>
              <a:rPr lang="en-US" sz="1900" b="1" dirty="0"/>
              <a:t>‘weekday’= (1,2,3,4,5,6,7)</a:t>
            </a:r>
          </a:p>
          <a:p>
            <a:pPr lvl="3"/>
            <a:r>
              <a:rPr lang="en-US" sz="1500" dirty="0"/>
              <a:t>Integer field</a:t>
            </a:r>
          </a:p>
          <a:p>
            <a:pPr lvl="3"/>
            <a:r>
              <a:rPr lang="en-US" sz="1500" dirty="0"/>
              <a:t>Sunday=1, Monday=2, Tuesday=3, and so on</a:t>
            </a:r>
          </a:p>
          <a:p>
            <a:pPr lvl="2"/>
            <a:r>
              <a:rPr lang="en-US" sz="1900" b="1" dirty="0"/>
              <a:t>‘</a:t>
            </a:r>
            <a:r>
              <a:rPr lang="en-US" sz="1900" b="1" dirty="0" err="1"/>
              <a:t>weekday_name</a:t>
            </a:r>
            <a:r>
              <a:rPr lang="en-US" sz="1900" b="1" dirty="0"/>
              <a:t>’= (‘Sunday’, ‘Monday’, ‘Tuesday’, ‘Wednesday’, ‘Thursday’, ‘Friday’, ‘Saturday’)</a:t>
            </a:r>
          </a:p>
          <a:p>
            <a:pPr lvl="3"/>
            <a:r>
              <a:rPr lang="en-US" sz="1500" dirty="0"/>
              <a:t>Text field</a:t>
            </a:r>
          </a:p>
          <a:p>
            <a:pPr lvl="2"/>
            <a:r>
              <a:rPr lang="en-US" sz="1900" b="1" dirty="0"/>
              <a:t>‘hour’= 1 – 23</a:t>
            </a:r>
          </a:p>
          <a:p>
            <a:pPr lvl="3"/>
            <a:r>
              <a:rPr lang="en-US" sz="1700" dirty="0"/>
              <a:t>Integer field</a:t>
            </a:r>
          </a:p>
          <a:p>
            <a:pPr fontAlgn="b">
              <a:lnSpc>
                <a:spcPct val="150000"/>
              </a:lnSpc>
            </a:pPr>
            <a:endParaRPr lang="en-US" sz="2400" dirty="0"/>
          </a:p>
          <a:p>
            <a:pPr marL="0" indent="0" fontAlgn="b">
              <a:lnSpc>
                <a:spcPct val="150000"/>
              </a:lnSpc>
              <a:buNone/>
            </a:pPr>
            <a:endParaRPr lang="en-US" sz="24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FCFB1EF-114F-4A48-93C8-14801645E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4) Follow standard date format</a:t>
            </a:r>
            <a:br>
              <a:rPr lang="en-US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97555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FCFB1EF-114F-4A48-93C8-14801645E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4) Follow standard date format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090130-429E-4ECB-8CD8-562044C15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948251"/>
          </a:xfrm>
        </p:spPr>
        <p:txBody>
          <a:bodyPr>
            <a:normAutofit/>
          </a:bodyPr>
          <a:lstStyle/>
          <a:p>
            <a:pPr marL="0" indent="0" fontAlgn="b">
              <a:lnSpc>
                <a:spcPct val="150000"/>
              </a:lnSpc>
              <a:buNone/>
            </a:pPr>
            <a:r>
              <a:rPr lang="en-US" sz="2600" u="sng" dirty="0"/>
              <a:t>Example: </a:t>
            </a:r>
          </a:p>
          <a:p>
            <a:pPr marL="0" indent="0" fontAlgn="b">
              <a:lnSpc>
                <a:spcPct val="150000"/>
              </a:lnSpc>
              <a:buNone/>
            </a:pPr>
            <a:r>
              <a:rPr lang="en-US" sz="1800" dirty="0"/>
              <a:t>Table currently named </a:t>
            </a:r>
            <a:r>
              <a:rPr lang="en-US" sz="1800" i="1" dirty="0" err="1"/>
              <a:t>fb_traffic_period_indicators_uniqueVehsByWeekdayAndHour</a:t>
            </a:r>
            <a:r>
              <a:rPr lang="en-US" sz="1800" i="1" dirty="0"/>
              <a:t>, </a:t>
            </a:r>
          </a:p>
          <a:p>
            <a:pPr marL="0" indent="0" fontAlgn="b">
              <a:lnSpc>
                <a:spcPct val="150000"/>
              </a:lnSpc>
              <a:buNone/>
            </a:pPr>
            <a:r>
              <a:rPr lang="en-US" sz="1800" dirty="0"/>
              <a:t>to be renamed </a:t>
            </a:r>
            <a:r>
              <a:rPr lang="en-US" sz="1800" i="1" dirty="0" err="1"/>
              <a:t>industry_traffic_indicators_annual_vehicles</a:t>
            </a:r>
            <a:endParaRPr lang="en-US" sz="1800" i="1" dirty="0"/>
          </a:p>
          <a:p>
            <a:pPr marL="0" indent="0" fontAlgn="b">
              <a:lnSpc>
                <a:spcPct val="150000"/>
              </a:lnSpc>
              <a:buNone/>
            </a:pPr>
            <a:endParaRPr lang="en-US" sz="1100" i="1" dirty="0"/>
          </a:p>
          <a:p>
            <a:pPr marL="0" indent="0" fontAlgn="b">
              <a:lnSpc>
                <a:spcPct val="150000"/>
              </a:lnSpc>
              <a:buNone/>
            </a:pPr>
            <a:endParaRPr lang="en-US" sz="2400" dirty="0"/>
          </a:p>
          <a:p>
            <a:pPr fontAlgn="b">
              <a:lnSpc>
                <a:spcPct val="150000"/>
              </a:lnSpc>
            </a:pPr>
            <a:endParaRPr lang="en-US" sz="2400" i="1" dirty="0"/>
          </a:p>
          <a:p>
            <a:pPr marL="0" indent="0" fontAlgn="b">
              <a:lnSpc>
                <a:spcPct val="150000"/>
              </a:lnSpc>
              <a:buNone/>
            </a:pPr>
            <a:endParaRPr lang="en-US" sz="24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C98A893-29AA-47E6-95CF-47C03E226E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50327"/>
              </p:ext>
            </p:extLst>
          </p:nvPr>
        </p:nvGraphicFramePr>
        <p:xfrm>
          <a:off x="1749985" y="4048197"/>
          <a:ext cx="8577355" cy="762000"/>
        </p:xfrm>
        <a:graphic>
          <a:graphicData uri="http://schemas.openxmlformats.org/drawingml/2006/table">
            <a:tbl>
              <a:tblPr/>
              <a:tblGrid>
                <a:gridCol w="1115194">
                  <a:extLst>
                    <a:ext uri="{9D8B030D-6E8A-4147-A177-3AD203B41FA5}">
                      <a16:colId xmlns:a16="http://schemas.microsoft.com/office/drawing/2014/main" val="1067484489"/>
                    </a:ext>
                  </a:extLst>
                </a:gridCol>
                <a:gridCol w="1032587">
                  <a:extLst>
                    <a:ext uri="{9D8B030D-6E8A-4147-A177-3AD203B41FA5}">
                      <a16:colId xmlns:a16="http://schemas.microsoft.com/office/drawing/2014/main" val="1592453793"/>
                    </a:ext>
                  </a:extLst>
                </a:gridCol>
                <a:gridCol w="660856">
                  <a:extLst>
                    <a:ext uri="{9D8B030D-6E8A-4147-A177-3AD203B41FA5}">
                      <a16:colId xmlns:a16="http://schemas.microsoft.com/office/drawing/2014/main" val="775180936"/>
                    </a:ext>
                  </a:extLst>
                </a:gridCol>
                <a:gridCol w="1156497">
                  <a:extLst>
                    <a:ext uri="{9D8B030D-6E8A-4147-A177-3AD203B41FA5}">
                      <a16:colId xmlns:a16="http://schemas.microsoft.com/office/drawing/2014/main" val="2741835501"/>
                    </a:ext>
                  </a:extLst>
                </a:gridCol>
                <a:gridCol w="591552">
                  <a:extLst>
                    <a:ext uri="{9D8B030D-6E8A-4147-A177-3AD203B41FA5}">
                      <a16:colId xmlns:a16="http://schemas.microsoft.com/office/drawing/2014/main" val="247175752"/>
                    </a:ext>
                  </a:extLst>
                </a:gridCol>
                <a:gridCol w="1253336">
                  <a:extLst>
                    <a:ext uri="{9D8B030D-6E8A-4147-A177-3AD203B41FA5}">
                      <a16:colId xmlns:a16="http://schemas.microsoft.com/office/drawing/2014/main" val="2940410042"/>
                    </a:ext>
                  </a:extLst>
                </a:gridCol>
                <a:gridCol w="894909">
                  <a:extLst>
                    <a:ext uri="{9D8B030D-6E8A-4147-A177-3AD203B41FA5}">
                      <a16:colId xmlns:a16="http://schemas.microsoft.com/office/drawing/2014/main" val="1273077431"/>
                    </a:ext>
                  </a:extLst>
                </a:gridCol>
                <a:gridCol w="922444">
                  <a:extLst>
                    <a:ext uri="{9D8B030D-6E8A-4147-A177-3AD203B41FA5}">
                      <a16:colId xmlns:a16="http://schemas.microsoft.com/office/drawing/2014/main" val="1184461363"/>
                    </a:ext>
                  </a:extLst>
                </a:gridCol>
                <a:gridCol w="949980">
                  <a:extLst>
                    <a:ext uri="{9D8B030D-6E8A-4147-A177-3AD203B41FA5}">
                      <a16:colId xmlns:a16="http://schemas.microsoft.com/office/drawing/2014/main" val="5470072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period_start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period_end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weekday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weekday_name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avg_vehicles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min_vehicles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max_vehicles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2494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2019010100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2019123123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Sunday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Yellow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9193.97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10185.00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9300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2018010100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2018123123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Tuesday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FHV - High Volume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36001.03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21566.00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60021.00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1423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2016010100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2016123123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Thursday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FHV - Livery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2231.82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3777.00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541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9470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FCFB1EF-114F-4A48-93C8-14801645E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753" y="2781612"/>
            <a:ext cx="8212494" cy="1294776"/>
          </a:xfrm>
        </p:spPr>
        <p:txBody>
          <a:bodyPr anchor="ctr">
            <a:normAutofit fontScale="90000"/>
          </a:bodyPr>
          <a:lstStyle/>
          <a:p>
            <a:pPr algn="ctr"/>
            <a:br>
              <a:rPr lang="en-US" b="1" dirty="0"/>
            </a:br>
            <a:r>
              <a:rPr lang="en-US" b="1" dirty="0"/>
              <a:t>5) </a:t>
            </a:r>
            <a:r>
              <a:rPr lang="en-US" dirty="0"/>
              <a:t>Follow standard </a:t>
            </a:r>
            <a:r>
              <a:rPr lang="en-US" b="1" dirty="0"/>
              <a:t>grouping </a:t>
            </a:r>
            <a:r>
              <a:rPr lang="en-US" dirty="0"/>
              <a:t>scheme</a:t>
            </a:r>
            <a:br>
              <a:rPr lang="en-US" b="1" dirty="0"/>
            </a:br>
            <a:br>
              <a:rPr lang="en-US" dirty="0"/>
            </a:br>
            <a:br>
              <a:rPr lang="en-US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08978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4A30E-5D45-4108-AABE-305200741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Refresher on </a:t>
            </a:r>
            <a:r>
              <a:rPr lang="en-US" b="1" dirty="0"/>
              <a:t>why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3AEB7-0655-4BAF-A1B0-24FE5AF0A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My way is </a:t>
            </a:r>
            <a:r>
              <a:rPr lang="en-US" b="1" dirty="0"/>
              <a:t>not </a:t>
            </a:r>
            <a:r>
              <a:rPr lang="en-US" dirty="0"/>
              <a:t>the right way</a:t>
            </a:r>
          </a:p>
          <a:p>
            <a:pPr lvl="1"/>
            <a:r>
              <a:rPr lang="en-US" dirty="0"/>
              <a:t>We should all discuss to determine best practices to apply uniformly across all tables we create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We </a:t>
            </a:r>
            <a:r>
              <a:rPr lang="en-US" b="1" dirty="0"/>
              <a:t>have time </a:t>
            </a:r>
            <a:r>
              <a:rPr lang="en-US" dirty="0"/>
              <a:t>to get our house in order</a:t>
            </a:r>
          </a:p>
          <a:p>
            <a:pPr lvl="1"/>
            <a:r>
              <a:rPr lang="en-US" dirty="0"/>
              <a:t>With fewer data asks and extended publication deadlines during pandemic times, we have time to make sure this is done right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If our tables aren’t user friendly, they </a:t>
            </a:r>
            <a:r>
              <a:rPr lang="en-US" b="1" dirty="0"/>
              <a:t>won’t get used</a:t>
            </a:r>
          </a:p>
          <a:p>
            <a:pPr lvl="1"/>
            <a:r>
              <a:rPr lang="en-US" dirty="0"/>
              <a:t>Don’t want this project to be wasted because it is more work to use than doing the aggregations on-the-fly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It will be easier for us to </a:t>
            </a:r>
            <a:r>
              <a:rPr lang="en-US" b="1" dirty="0"/>
              <a:t>build cool visualizations and other data products </a:t>
            </a:r>
            <a:r>
              <a:rPr lang="en-US" dirty="0"/>
              <a:t>if everything is standardized</a:t>
            </a:r>
          </a:p>
          <a:p>
            <a:pPr lvl="1"/>
            <a:r>
              <a:rPr lang="en-US" dirty="0"/>
              <a:t>Can easily replicate graphs, </a:t>
            </a:r>
            <a:r>
              <a:rPr lang="en-US" dirty="0" err="1"/>
              <a:t>etc</a:t>
            </a:r>
            <a:r>
              <a:rPr lang="en-US" dirty="0"/>
              <a:t> if field names and values are uniform across tables</a:t>
            </a:r>
          </a:p>
        </p:txBody>
      </p:sp>
    </p:spTree>
    <p:extLst>
      <p:ext uri="{BB962C8B-B14F-4D97-AF65-F5344CB8AC3E}">
        <p14:creationId xmlns:p14="http://schemas.microsoft.com/office/powerpoint/2010/main" val="8331543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83D97E-6C51-41D1-BC16-56BA91551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 fontScale="55000" lnSpcReduction="20000"/>
          </a:bodyPr>
          <a:lstStyle/>
          <a:p>
            <a:pPr marL="0" indent="0" fontAlgn="b">
              <a:lnSpc>
                <a:spcPct val="150000"/>
              </a:lnSpc>
              <a:buNone/>
            </a:pPr>
            <a:r>
              <a:rPr lang="en-US" u="sng" dirty="0"/>
              <a:t>ALL GROUPINGS MUST FOLLOW THE SAME PATTERN ACROSS ALL TABLES</a:t>
            </a:r>
          </a:p>
          <a:p>
            <a:r>
              <a:rPr lang="en-US" sz="2600" dirty="0"/>
              <a:t>Industry (text field)</a:t>
            </a:r>
          </a:p>
          <a:p>
            <a:pPr lvl="1"/>
            <a:r>
              <a:rPr lang="en-US" sz="1900" dirty="0"/>
              <a:t>‘yellow’</a:t>
            </a:r>
          </a:p>
          <a:p>
            <a:pPr lvl="1"/>
            <a:r>
              <a:rPr lang="en-US" sz="1900" dirty="0"/>
              <a:t>‘green’</a:t>
            </a:r>
          </a:p>
          <a:p>
            <a:pPr lvl="1"/>
            <a:r>
              <a:rPr lang="en-US" sz="1900" dirty="0"/>
              <a:t>‘</a:t>
            </a:r>
            <a:r>
              <a:rPr lang="en-US" sz="1900" dirty="0" err="1"/>
              <a:t>fhv_black_car</a:t>
            </a:r>
            <a:r>
              <a:rPr lang="en-US" sz="1900" dirty="0"/>
              <a:t>’</a:t>
            </a:r>
          </a:p>
          <a:p>
            <a:pPr lvl="1"/>
            <a:r>
              <a:rPr lang="en-US" sz="1900" dirty="0"/>
              <a:t>‘</a:t>
            </a:r>
            <a:r>
              <a:rPr lang="en-US" sz="1900" dirty="0" err="1"/>
              <a:t>fhv_livery</a:t>
            </a:r>
            <a:r>
              <a:rPr lang="en-US" sz="1900" dirty="0"/>
              <a:t>’</a:t>
            </a:r>
          </a:p>
          <a:p>
            <a:pPr lvl="1"/>
            <a:r>
              <a:rPr lang="en-US" sz="1900" dirty="0"/>
              <a:t>‘</a:t>
            </a:r>
            <a:r>
              <a:rPr lang="en-US" sz="1900" dirty="0" err="1"/>
              <a:t>fhv_lux_limo</a:t>
            </a:r>
            <a:r>
              <a:rPr lang="en-US" sz="1900" dirty="0"/>
              <a:t>’</a:t>
            </a:r>
          </a:p>
          <a:p>
            <a:pPr lvl="1"/>
            <a:r>
              <a:rPr lang="en-US" sz="1900" dirty="0"/>
              <a:t>‘</a:t>
            </a:r>
            <a:r>
              <a:rPr lang="en-US" sz="1900" dirty="0" err="1"/>
              <a:t>fhv_high_volume</a:t>
            </a:r>
            <a:r>
              <a:rPr lang="en-US" sz="1900" dirty="0"/>
              <a:t>’</a:t>
            </a:r>
          </a:p>
          <a:p>
            <a:pPr marL="914400" lvl="2" indent="0">
              <a:buNone/>
            </a:pPr>
            <a:endParaRPr lang="en-US" sz="1700" dirty="0"/>
          </a:p>
          <a:p>
            <a:pPr fontAlgn="b">
              <a:lnSpc>
                <a:spcPct val="150000"/>
              </a:lnSpc>
            </a:pPr>
            <a:r>
              <a:rPr lang="en-US" sz="2400" dirty="0"/>
              <a:t>Company</a:t>
            </a:r>
          </a:p>
          <a:p>
            <a:pPr lvl="1" fontAlgn="b">
              <a:lnSpc>
                <a:spcPct val="150000"/>
              </a:lnSpc>
            </a:pPr>
            <a:r>
              <a:rPr lang="en-US" sz="2000" dirty="0"/>
              <a:t>ID number (text field)</a:t>
            </a:r>
          </a:p>
          <a:p>
            <a:pPr lvl="2" fontAlgn="b">
              <a:lnSpc>
                <a:spcPct val="150000"/>
              </a:lnSpc>
            </a:pPr>
            <a:r>
              <a:rPr lang="en-US" sz="1600" dirty="0"/>
              <a:t>For high volume: HV000% License Number</a:t>
            </a:r>
          </a:p>
          <a:p>
            <a:pPr lvl="2" fontAlgn="b">
              <a:lnSpc>
                <a:spcPct val="150000"/>
              </a:lnSpc>
            </a:pPr>
            <a:r>
              <a:rPr lang="en-US" sz="1600" dirty="0"/>
              <a:t>For traditional bases: B%%%%% License Number</a:t>
            </a:r>
          </a:p>
          <a:p>
            <a:pPr lvl="1" fontAlgn="b">
              <a:lnSpc>
                <a:spcPct val="150000"/>
              </a:lnSpc>
            </a:pPr>
            <a:r>
              <a:rPr lang="en-US" sz="2000" dirty="0"/>
              <a:t>Company name (text field)</a:t>
            </a:r>
          </a:p>
          <a:p>
            <a:pPr lvl="2" fontAlgn="b">
              <a:lnSpc>
                <a:spcPct val="150000"/>
              </a:lnSpc>
            </a:pPr>
            <a:r>
              <a:rPr lang="en-US" sz="1600" dirty="0"/>
              <a:t>For high volume: DBA</a:t>
            </a:r>
          </a:p>
          <a:p>
            <a:pPr lvl="2" fontAlgn="b">
              <a:lnSpc>
                <a:spcPct val="150000"/>
              </a:lnSpc>
            </a:pPr>
            <a:r>
              <a:rPr lang="en-US" sz="1600" dirty="0"/>
              <a:t>For traditional bases: base name</a:t>
            </a:r>
          </a:p>
          <a:p>
            <a:pPr fontAlgn="b">
              <a:lnSpc>
                <a:spcPct val="150000"/>
              </a:lnSpc>
            </a:pPr>
            <a:r>
              <a:rPr lang="en-US" sz="2400" dirty="0"/>
              <a:t>Zone</a:t>
            </a:r>
          </a:p>
          <a:p>
            <a:pPr lvl="1" fontAlgn="b">
              <a:lnSpc>
                <a:spcPct val="150000"/>
              </a:lnSpc>
            </a:pPr>
            <a:r>
              <a:rPr lang="en-US" sz="2000" dirty="0"/>
              <a:t>ID number (integer field)</a:t>
            </a:r>
          </a:p>
          <a:p>
            <a:pPr marL="0" indent="0" fontAlgn="b">
              <a:lnSpc>
                <a:spcPct val="150000"/>
              </a:lnSpc>
              <a:buNone/>
            </a:pPr>
            <a:endParaRPr lang="en-US" sz="24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FCFB1EF-114F-4A48-93C8-14801645E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5) Follow standard grouping scheme</a:t>
            </a:r>
            <a:br>
              <a:rPr lang="en-US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76683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FCFB1EF-114F-4A48-93C8-14801645E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712" y="2781612"/>
            <a:ext cx="8848576" cy="1294776"/>
          </a:xfrm>
        </p:spPr>
        <p:txBody>
          <a:bodyPr anchor="ctr">
            <a:normAutofit fontScale="90000"/>
          </a:bodyPr>
          <a:lstStyle/>
          <a:p>
            <a:pPr algn="ctr"/>
            <a:br>
              <a:rPr lang="en-US" b="1" dirty="0"/>
            </a:br>
            <a:r>
              <a:rPr lang="en-US" b="1" dirty="0"/>
              <a:t>6) </a:t>
            </a:r>
            <a:r>
              <a:rPr lang="en-US" dirty="0"/>
              <a:t>Follow standard </a:t>
            </a:r>
            <a:r>
              <a:rPr lang="en-US" b="1" dirty="0"/>
              <a:t>metric name </a:t>
            </a:r>
            <a:r>
              <a:rPr lang="en-US" dirty="0"/>
              <a:t>and </a:t>
            </a:r>
            <a:r>
              <a:rPr lang="en-US" b="1" dirty="0"/>
              <a:t>data type </a:t>
            </a:r>
            <a:r>
              <a:rPr lang="en-US" dirty="0"/>
              <a:t>scheme</a:t>
            </a:r>
            <a:br>
              <a:rPr lang="en-US" b="1" dirty="0"/>
            </a:br>
            <a:br>
              <a:rPr lang="en-US" dirty="0"/>
            </a:br>
            <a:br>
              <a:rPr lang="en-US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39313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83D97E-6C51-41D1-BC16-56BA91551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/>
          </a:bodyPr>
          <a:lstStyle/>
          <a:p>
            <a:pPr marL="0" indent="0" fontAlgn="b">
              <a:lnSpc>
                <a:spcPct val="150000"/>
              </a:lnSpc>
              <a:buNone/>
            </a:pPr>
            <a:r>
              <a:rPr lang="en-US" u="sng" dirty="0"/>
              <a:t>ALL METRICS WILL BE OF STANDARD SUMMARY STATISTIC TYPES</a:t>
            </a:r>
          </a:p>
          <a:p>
            <a:pPr lvl="1"/>
            <a:r>
              <a:rPr lang="en-US" dirty="0"/>
              <a:t>count_%</a:t>
            </a:r>
          </a:p>
          <a:p>
            <a:pPr lvl="2"/>
            <a:r>
              <a:rPr lang="en-US" dirty="0"/>
              <a:t>integer</a:t>
            </a:r>
          </a:p>
          <a:p>
            <a:pPr lvl="1"/>
            <a:r>
              <a:rPr lang="en-US" dirty="0"/>
              <a:t>avg_%</a:t>
            </a:r>
          </a:p>
          <a:p>
            <a:pPr lvl="2"/>
            <a:r>
              <a:rPr lang="en-US" dirty="0"/>
              <a:t>float (2 decimal places)</a:t>
            </a:r>
          </a:p>
          <a:p>
            <a:pPr lvl="1"/>
            <a:r>
              <a:rPr lang="en-US" dirty="0"/>
              <a:t>min_%</a:t>
            </a:r>
          </a:p>
          <a:p>
            <a:pPr lvl="2"/>
            <a:r>
              <a:rPr lang="en-US" dirty="0"/>
              <a:t>float (2 decimal places)</a:t>
            </a:r>
          </a:p>
          <a:p>
            <a:pPr lvl="1"/>
            <a:r>
              <a:rPr lang="en-US" dirty="0"/>
              <a:t>max_%</a:t>
            </a:r>
          </a:p>
          <a:p>
            <a:pPr lvl="2"/>
            <a:r>
              <a:rPr lang="en-US" dirty="0"/>
              <a:t>float (2 decimal places)</a:t>
            </a:r>
          </a:p>
          <a:p>
            <a:pPr lvl="1"/>
            <a:r>
              <a:rPr lang="en-US" dirty="0"/>
              <a:t>sum_%</a:t>
            </a:r>
          </a:p>
          <a:p>
            <a:pPr lvl="2"/>
            <a:r>
              <a:rPr lang="en-US" dirty="0"/>
              <a:t>float (2 decimal places)</a:t>
            </a:r>
          </a:p>
          <a:p>
            <a:pPr lvl="2"/>
            <a:endParaRPr lang="en-US" dirty="0"/>
          </a:p>
          <a:p>
            <a:pPr marL="0" indent="0" fontAlgn="b">
              <a:lnSpc>
                <a:spcPct val="150000"/>
              </a:lnSpc>
              <a:buNone/>
            </a:pPr>
            <a:endParaRPr lang="en-US" sz="24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FCFB1EF-114F-4A48-93C8-14801645E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6) Follow standard metric name/type scheme</a:t>
            </a:r>
            <a:br>
              <a:rPr lang="en-US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222371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83D97E-6C51-41D1-BC16-56BA91551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 fontScale="92500" lnSpcReduction="20000"/>
          </a:bodyPr>
          <a:lstStyle/>
          <a:p>
            <a:pPr marL="0" indent="0" fontAlgn="b">
              <a:lnSpc>
                <a:spcPct val="150000"/>
              </a:lnSpc>
              <a:buNone/>
            </a:pPr>
            <a:r>
              <a:rPr lang="en-US" u="sng" dirty="0"/>
              <a:t>ALL METRICS WILL BE NAMED ACCORDING TO AGG TYPE + SUBJECT OF TABLE</a:t>
            </a:r>
          </a:p>
          <a:p>
            <a:pPr lvl="1"/>
            <a:r>
              <a:rPr lang="en-US" dirty="0"/>
              <a:t>All metrics that apply should be included and named according to the aggregation type + ‘_’ + the individual table name</a:t>
            </a:r>
          </a:p>
          <a:p>
            <a:pPr lvl="2"/>
            <a:r>
              <a:rPr lang="en-US" dirty="0"/>
              <a:t>For </a:t>
            </a:r>
            <a:r>
              <a:rPr lang="en-US" i="1" dirty="0" err="1"/>
              <a:t>industry_traffic_indicators_annual_fare</a:t>
            </a:r>
            <a:r>
              <a:rPr lang="en-US" dirty="0"/>
              <a:t> </a:t>
            </a:r>
          </a:p>
          <a:p>
            <a:pPr lvl="3"/>
            <a:r>
              <a:rPr lang="en-US" dirty="0" err="1"/>
              <a:t>avg_fare</a:t>
            </a:r>
            <a:endParaRPr lang="en-US" dirty="0"/>
          </a:p>
          <a:p>
            <a:pPr lvl="3"/>
            <a:r>
              <a:rPr lang="en-US" dirty="0" err="1"/>
              <a:t>min_fare</a:t>
            </a:r>
            <a:endParaRPr lang="en-US" dirty="0"/>
          </a:p>
          <a:p>
            <a:pPr lvl="3"/>
            <a:r>
              <a:rPr lang="en-US" dirty="0" err="1"/>
              <a:t>max_fare</a:t>
            </a:r>
            <a:endParaRPr lang="en-US" dirty="0"/>
          </a:p>
          <a:p>
            <a:pPr lvl="3"/>
            <a:r>
              <a:rPr lang="en-US" dirty="0"/>
              <a:t>Count() and sum() were not included as they do not make sense for this table– a count of the fares summarized is the same as a trip count (redundant, different table), and a sum would sum the fares of all trips at a certain hour and weekday for the year– would be better expressed in an annual industry indicator table</a:t>
            </a:r>
          </a:p>
          <a:p>
            <a:pPr lvl="2"/>
            <a:r>
              <a:rPr lang="en-US" dirty="0"/>
              <a:t>For </a:t>
            </a:r>
            <a:r>
              <a:rPr lang="en-US" i="1" dirty="0" err="1"/>
              <a:t>industry_indicators_daily_trips</a:t>
            </a:r>
            <a:endParaRPr lang="en-US" i="1" dirty="0"/>
          </a:p>
          <a:p>
            <a:pPr lvl="3"/>
            <a:r>
              <a:rPr lang="en-US" dirty="0" err="1"/>
              <a:t>count_trips</a:t>
            </a:r>
            <a:endParaRPr lang="en-US" dirty="0"/>
          </a:p>
          <a:p>
            <a:pPr lvl="3"/>
            <a:r>
              <a:rPr lang="en-US" dirty="0"/>
              <a:t>No other summary statistics (avg()/min()/max()/sum()) are included as none make sense for this table, as it is a daily </a:t>
            </a:r>
            <a:r>
              <a:rPr lang="en-US" dirty="0" err="1"/>
              <a:t>agg</a:t>
            </a:r>
            <a:endParaRPr lang="en-US" dirty="0"/>
          </a:p>
          <a:p>
            <a:pPr marL="0" indent="0" fontAlgn="b">
              <a:lnSpc>
                <a:spcPct val="150000"/>
              </a:lnSpc>
              <a:buNone/>
            </a:pPr>
            <a:endParaRPr lang="en-US" sz="24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FCFB1EF-114F-4A48-93C8-14801645E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6) Follow standard metric name/type scheme</a:t>
            </a:r>
            <a:br>
              <a:rPr lang="en-US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766392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FCFB1EF-114F-4A48-93C8-14801645E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113" y="2781612"/>
            <a:ext cx="8777774" cy="1294776"/>
          </a:xfrm>
        </p:spPr>
        <p:txBody>
          <a:bodyPr anchor="ctr">
            <a:normAutofit fontScale="90000"/>
          </a:bodyPr>
          <a:lstStyle/>
          <a:p>
            <a:pPr algn="ctr"/>
            <a:br>
              <a:rPr lang="en-US" b="1" dirty="0"/>
            </a:br>
            <a:r>
              <a:rPr lang="en-US" b="1" dirty="0"/>
              <a:t>7) </a:t>
            </a:r>
            <a:r>
              <a:rPr lang="en-US" dirty="0"/>
              <a:t>Follow </a:t>
            </a:r>
            <a:r>
              <a:rPr lang="en-US" b="1" dirty="0"/>
              <a:t>general style </a:t>
            </a:r>
            <a:r>
              <a:rPr lang="en-US" dirty="0"/>
              <a:t>guidelines </a:t>
            </a:r>
            <a:br>
              <a:rPr lang="en-US" b="1" dirty="0"/>
            </a:br>
            <a:br>
              <a:rPr lang="en-US" dirty="0"/>
            </a:br>
            <a:br>
              <a:rPr lang="en-US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335428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83D97E-6C51-41D1-BC16-56BA91551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/>
          </a:bodyPr>
          <a:lstStyle/>
          <a:p>
            <a:pPr marL="0" indent="0" fontAlgn="b">
              <a:lnSpc>
                <a:spcPct val="150000"/>
              </a:lnSpc>
              <a:buNone/>
            </a:pPr>
            <a:r>
              <a:rPr lang="en-US" u="sng" dirty="0"/>
              <a:t>ALL TABLES MUST ADHERE TO STYLE GUIDE FOR TABLE/FIELD NAMES</a:t>
            </a:r>
          </a:p>
          <a:p>
            <a:pPr lvl="1"/>
            <a:r>
              <a:rPr lang="en-US" sz="3200" dirty="0"/>
              <a:t>All lower case letters</a:t>
            </a:r>
          </a:p>
          <a:p>
            <a:pPr lvl="2"/>
            <a:r>
              <a:rPr lang="en-US" sz="2600" dirty="0"/>
              <a:t>including abbreviations</a:t>
            </a:r>
          </a:p>
          <a:p>
            <a:pPr marL="914400" lvl="2" indent="0">
              <a:buNone/>
            </a:pPr>
            <a:endParaRPr lang="en-US" sz="2600" dirty="0"/>
          </a:p>
          <a:p>
            <a:pPr lvl="1"/>
            <a:r>
              <a:rPr lang="en-US" sz="3200" dirty="0"/>
              <a:t>Single underscore between words</a:t>
            </a:r>
          </a:p>
          <a:p>
            <a:pPr lvl="1"/>
            <a:endParaRPr lang="en-US" dirty="0"/>
          </a:p>
          <a:p>
            <a:pPr fontAlgn="b">
              <a:lnSpc>
                <a:spcPct val="150000"/>
              </a:lnSpc>
            </a:pPr>
            <a:endParaRPr lang="en-US" sz="1600" dirty="0"/>
          </a:p>
          <a:p>
            <a:pPr marL="0" indent="0" fontAlgn="b">
              <a:lnSpc>
                <a:spcPct val="150000"/>
              </a:lnSpc>
              <a:buNone/>
            </a:pPr>
            <a:endParaRPr lang="en-US" sz="24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FCFB1EF-114F-4A48-93C8-14801645E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7) Follow general style guidelines</a:t>
            </a:r>
            <a:br>
              <a:rPr lang="en-US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284974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FCFB1EF-114F-4A48-93C8-14801645E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113" y="2781612"/>
            <a:ext cx="8777774" cy="1294776"/>
          </a:xfrm>
        </p:spPr>
        <p:txBody>
          <a:bodyPr anchor="ctr">
            <a:normAutofit fontScale="90000"/>
          </a:bodyPr>
          <a:lstStyle/>
          <a:p>
            <a:pPr algn="ctr"/>
            <a:br>
              <a:rPr lang="en-US" b="1" dirty="0"/>
            </a:br>
            <a:r>
              <a:rPr lang="en-US" b="1" dirty="0"/>
              <a:t>8) </a:t>
            </a:r>
            <a:r>
              <a:rPr lang="en-US" dirty="0"/>
              <a:t>Have </a:t>
            </a:r>
            <a:r>
              <a:rPr lang="en-US" b="1" dirty="0"/>
              <a:t>descriptive, formulai</a:t>
            </a:r>
            <a:r>
              <a:rPr lang="en-US" dirty="0"/>
              <a:t>c metadata</a:t>
            </a:r>
            <a:br>
              <a:rPr lang="en-US" b="1" dirty="0"/>
            </a:br>
            <a:br>
              <a:rPr lang="en-US" dirty="0"/>
            </a:br>
            <a:br>
              <a:rPr lang="en-US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333922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A0ADB14-5177-41BE-BF0D-4518D4176B1B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b="1" dirty="0"/>
            </a:br>
            <a:r>
              <a:rPr lang="en-US" b="1" dirty="0"/>
              <a:t>8) Have descriptive, formulaic metadata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AEBE878-B437-4EDF-B7F2-BFF53DF78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/>
          </a:bodyPr>
          <a:lstStyle/>
          <a:p>
            <a:pPr marL="0" indent="0" fontAlgn="b">
              <a:lnSpc>
                <a:spcPct val="150000"/>
              </a:lnSpc>
              <a:buNone/>
            </a:pPr>
            <a:r>
              <a:rPr lang="en-US" u="sng" dirty="0"/>
              <a:t>ALL TABLES MUST HAVE THE FOLLOWING</a:t>
            </a:r>
          </a:p>
          <a:p>
            <a:pPr lvl="1"/>
            <a:r>
              <a:rPr lang="en-US" sz="3200" dirty="0"/>
              <a:t>Data dictionary in standardized format</a:t>
            </a:r>
          </a:p>
          <a:p>
            <a:pPr lvl="2"/>
            <a:r>
              <a:rPr lang="en-US" sz="2800" dirty="0"/>
              <a:t>Description</a:t>
            </a:r>
          </a:p>
          <a:p>
            <a:pPr lvl="2"/>
            <a:r>
              <a:rPr lang="en-US" sz="2800" dirty="0"/>
              <a:t>Expected values</a:t>
            </a:r>
          </a:p>
          <a:p>
            <a:pPr lvl="2"/>
            <a:r>
              <a:rPr lang="en-US" sz="2800" dirty="0"/>
              <a:t>Data types</a:t>
            </a:r>
          </a:p>
          <a:p>
            <a:pPr lvl="2"/>
            <a:r>
              <a:rPr lang="en-US" sz="2800" dirty="0"/>
              <a:t>notes</a:t>
            </a:r>
          </a:p>
          <a:p>
            <a:pPr lvl="1"/>
            <a:r>
              <a:rPr lang="en-US" sz="3200" dirty="0"/>
              <a:t>Easy to find last-run-date</a:t>
            </a:r>
          </a:p>
          <a:p>
            <a:pPr lvl="1"/>
            <a:r>
              <a:rPr lang="en-US" sz="3200" dirty="0"/>
              <a:t>Clearly articulated table sources</a:t>
            </a:r>
          </a:p>
          <a:p>
            <a:pPr lvl="2"/>
            <a:r>
              <a:rPr lang="en-US" dirty="0"/>
              <a:t>Which raw tables were used </a:t>
            </a:r>
          </a:p>
          <a:p>
            <a:pPr lvl="2"/>
            <a:r>
              <a:rPr lang="en-US" dirty="0"/>
              <a:t>Which filters were used</a:t>
            </a:r>
          </a:p>
          <a:p>
            <a:pPr lvl="1"/>
            <a:endParaRPr lang="en-US" dirty="0"/>
          </a:p>
          <a:p>
            <a:pPr fontAlgn="b">
              <a:lnSpc>
                <a:spcPct val="150000"/>
              </a:lnSpc>
            </a:pPr>
            <a:endParaRPr lang="en-US" sz="1600" dirty="0"/>
          </a:p>
          <a:p>
            <a:pPr marL="0" indent="0" fontAlgn="b">
              <a:lnSpc>
                <a:spcPct val="15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02939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A0ADB14-5177-41BE-BF0D-4518D4176B1B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b="1" dirty="0"/>
            </a:br>
            <a:r>
              <a:rPr lang="en-US" b="1" dirty="0"/>
              <a:t>8) Have descriptive, formulaic metadata</a:t>
            </a:r>
            <a:br>
              <a:rPr lang="en-US" b="1" dirty="0"/>
            </a:br>
            <a:endParaRPr lang="en-US" b="1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5443A48-7C5E-4CFC-BB5E-9AC5EB939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027782"/>
              </p:ext>
            </p:extLst>
          </p:nvPr>
        </p:nvGraphicFramePr>
        <p:xfrm>
          <a:off x="990600" y="1825626"/>
          <a:ext cx="10515601" cy="4413764"/>
        </p:xfrm>
        <a:graphic>
          <a:graphicData uri="http://schemas.openxmlformats.org/drawingml/2006/table">
            <a:tbl>
              <a:tblPr/>
              <a:tblGrid>
                <a:gridCol w="1723869">
                  <a:extLst>
                    <a:ext uri="{9D8B030D-6E8A-4147-A177-3AD203B41FA5}">
                      <a16:colId xmlns:a16="http://schemas.microsoft.com/office/drawing/2014/main" val="1988456621"/>
                    </a:ext>
                  </a:extLst>
                </a:gridCol>
                <a:gridCol w="3817138">
                  <a:extLst>
                    <a:ext uri="{9D8B030D-6E8A-4147-A177-3AD203B41FA5}">
                      <a16:colId xmlns:a16="http://schemas.microsoft.com/office/drawing/2014/main" val="2726545729"/>
                    </a:ext>
                  </a:extLst>
                </a:gridCol>
                <a:gridCol w="1182082">
                  <a:extLst>
                    <a:ext uri="{9D8B030D-6E8A-4147-A177-3AD203B41FA5}">
                      <a16:colId xmlns:a16="http://schemas.microsoft.com/office/drawing/2014/main" val="3773101292"/>
                    </a:ext>
                  </a:extLst>
                </a:gridCol>
                <a:gridCol w="2068643">
                  <a:extLst>
                    <a:ext uri="{9D8B030D-6E8A-4147-A177-3AD203B41FA5}">
                      <a16:colId xmlns:a16="http://schemas.microsoft.com/office/drawing/2014/main" val="4276142376"/>
                    </a:ext>
                  </a:extLst>
                </a:gridCol>
                <a:gridCol w="1723869">
                  <a:extLst>
                    <a:ext uri="{9D8B030D-6E8A-4147-A177-3AD203B41FA5}">
                      <a16:colId xmlns:a16="http://schemas.microsoft.com/office/drawing/2014/main" val="3640464671"/>
                    </a:ext>
                  </a:extLst>
                </a:gridCol>
              </a:tblGrid>
              <a:tr h="1107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field</a:t>
                      </a:r>
                    </a:p>
                  </a:txBody>
                  <a:tcPr marL="5537" marR="5537" marT="55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5537" marR="5537" marT="55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type</a:t>
                      </a:r>
                    </a:p>
                  </a:txBody>
                  <a:tcPr marL="5537" marR="5537" marT="55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expected values</a:t>
                      </a:r>
                    </a:p>
                  </a:txBody>
                  <a:tcPr marL="5537" marR="5537" marT="55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notes</a:t>
                      </a:r>
                    </a:p>
                  </a:txBody>
                  <a:tcPr marL="5537" marR="5537" marT="55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994542"/>
                  </a:ext>
                </a:extLst>
              </a:tr>
              <a:tr h="20045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period_start</a:t>
                      </a:r>
                    </a:p>
                  </a:txBody>
                  <a:tcPr marL="5537" marR="5537" marT="55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datetimeid of the start of the aggregation</a:t>
                      </a:r>
                    </a:p>
                  </a:txBody>
                  <a:tcPr marL="5537" marR="5537" marT="55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5537" marR="5537" marT="55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YYYYMMDDHH</a:t>
                      </a:r>
                    </a:p>
                  </a:txBody>
                  <a:tcPr marL="5537" marR="5537" marT="55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537" marR="5537" marT="55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541499"/>
                  </a:ext>
                </a:extLst>
              </a:tr>
              <a:tr h="20045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period_end</a:t>
                      </a:r>
                    </a:p>
                  </a:txBody>
                  <a:tcPr marL="5537" marR="5537" marT="55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datetimeid of the end of the aggregation</a:t>
                      </a:r>
                    </a:p>
                  </a:txBody>
                  <a:tcPr marL="5537" marR="5537" marT="55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5537" marR="5537" marT="55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YYYYMMDDHH</a:t>
                      </a:r>
                    </a:p>
                  </a:txBody>
                  <a:tcPr marL="5537" marR="5537" marT="55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537" marR="5537" marT="55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715718"/>
                  </a:ext>
                </a:extLst>
              </a:tr>
              <a:tr h="20045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5537" marR="5537" marT="55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month used to create the aggregation</a:t>
                      </a:r>
                    </a:p>
                  </a:txBody>
                  <a:tcPr marL="5537" marR="5537" marT="55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text</a:t>
                      </a:r>
                    </a:p>
                  </a:txBody>
                  <a:tcPr marL="5537" marR="5537" marT="55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'YYYY-MM'</a:t>
                      </a:r>
                    </a:p>
                  </a:txBody>
                  <a:tcPr marL="5537" marR="5537" marT="55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537" marR="5537" marT="55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547024"/>
                  </a:ext>
                </a:extLst>
              </a:tr>
              <a:tr h="9801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industry</a:t>
                      </a:r>
                    </a:p>
                  </a:txBody>
                  <a:tcPr marL="5537" marR="5537" marT="55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TLC-regulated industry that the aggregation applies to</a:t>
                      </a:r>
                    </a:p>
                  </a:txBody>
                  <a:tcPr marL="5537" marR="5537" marT="55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text</a:t>
                      </a:r>
                    </a:p>
                  </a:txBody>
                  <a:tcPr marL="5537" marR="5537" marT="55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('Yellow', 'Green')</a:t>
                      </a:r>
                    </a:p>
                  </a:txBody>
                  <a:tcPr marL="5537" marR="5537" marT="55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This program only applies to Yellow (Medallion) Taxi and Street Hail Livery (SHL) permit owners-- FHV industries not included</a:t>
                      </a:r>
                    </a:p>
                  </a:txBody>
                  <a:tcPr marL="5537" marR="5537" marT="55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15954"/>
                  </a:ext>
                </a:extLst>
              </a:tr>
              <a:tr h="5902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count_tif_pay</a:t>
                      </a:r>
                    </a:p>
                  </a:txBody>
                  <a:tcPr marL="5537" marR="5537" marT="55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number of Taxi Improvement Fund/Street Hail Livery Improvement Fund payments dispensed by the TLC to owners of Wheelchair Accessible Vehicles (WAVs) in the given month</a:t>
                      </a:r>
                    </a:p>
                  </a:txBody>
                  <a:tcPr marL="5537" marR="5537" marT="55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5537" marR="5537" marT="55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537" marR="5537" marT="55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537" marR="5537" marT="55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353867"/>
                  </a:ext>
                </a:extLst>
              </a:tr>
              <a:tr h="4928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avg_tif_pay</a:t>
                      </a:r>
                    </a:p>
                  </a:txBody>
                  <a:tcPr marL="5537" marR="5537" marT="55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average amount of each Taxi Improvement Fund (TIF)/Street Hail Livery Improvement Fund (SHLIF) payment in the given month</a:t>
                      </a:r>
                    </a:p>
                  </a:txBody>
                  <a:tcPr marL="5537" marR="5537" marT="55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float(2)</a:t>
                      </a:r>
                    </a:p>
                  </a:txBody>
                  <a:tcPr marL="5537" marR="5537" marT="55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537" marR="5537" marT="55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537" marR="5537" marT="55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549674"/>
                  </a:ext>
                </a:extLst>
              </a:tr>
              <a:tr h="4928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min_tif_pay</a:t>
                      </a:r>
                    </a:p>
                  </a:txBody>
                  <a:tcPr marL="5537" marR="5537" marT="55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minimum amount of each Taxi Improvement Fund (TIF)/Street Hail Livery Improvement Fund (SHLIF) payment in the given month</a:t>
                      </a:r>
                    </a:p>
                  </a:txBody>
                  <a:tcPr marL="5537" marR="5537" marT="55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float(2)</a:t>
                      </a:r>
                    </a:p>
                  </a:txBody>
                  <a:tcPr marL="5537" marR="5537" marT="55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537" marR="5537" marT="55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537" marR="5537" marT="55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303879"/>
                  </a:ext>
                </a:extLst>
              </a:tr>
              <a:tr h="4928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max_tif_pay</a:t>
                      </a:r>
                    </a:p>
                  </a:txBody>
                  <a:tcPr marL="5537" marR="5537" marT="55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maximum amount of each Taxi Improvement Fund (TIF)/Street Hail Livery Improvement Fund (SHLIF) payment in the given month</a:t>
                      </a:r>
                    </a:p>
                  </a:txBody>
                  <a:tcPr marL="5537" marR="5537" marT="55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float(2)</a:t>
                      </a:r>
                    </a:p>
                  </a:txBody>
                  <a:tcPr marL="5537" marR="5537" marT="55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537" marR="5537" marT="55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537" marR="5537" marT="55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073152"/>
                  </a:ext>
                </a:extLst>
              </a:tr>
              <a:tr h="5902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sum_tif_pay</a:t>
                      </a:r>
                    </a:p>
                  </a:txBody>
                  <a:tcPr marL="5537" marR="5537" marT="55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total amount of money dispersed to WAV owners through the Taxi Improvement Fund (TIF)/Street Hail Livery Improvement Fund (SHLIF) in the given month</a:t>
                      </a:r>
                    </a:p>
                  </a:txBody>
                  <a:tcPr marL="5537" marR="5537" marT="55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float(2)</a:t>
                      </a:r>
                    </a:p>
                  </a:txBody>
                  <a:tcPr marL="5537" marR="5537" marT="55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537" marR="5537" marT="55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537" marR="5537" marT="55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290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11717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FCFB1EF-114F-4A48-93C8-14801645E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113" y="3429000"/>
            <a:ext cx="8777774" cy="1294776"/>
          </a:xfrm>
        </p:spPr>
        <p:txBody>
          <a:bodyPr anchor="ctr">
            <a:normAutofit fontScale="90000"/>
          </a:bodyPr>
          <a:lstStyle/>
          <a:p>
            <a:pPr algn="ctr"/>
            <a:br>
              <a:rPr lang="en-US" b="1" dirty="0"/>
            </a:br>
            <a:r>
              <a:rPr lang="en-US" b="1" dirty="0"/>
              <a:t>9) </a:t>
            </a:r>
            <a:r>
              <a:rPr lang="en-US" dirty="0"/>
              <a:t>Be formatted (pivoted, further aggregated, </a:t>
            </a:r>
            <a:r>
              <a:rPr lang="en-US" dirty="0" err="1"/>
              <a:t>etc</a:t>
            </a:r>
            <a:r>
              <a:rPr lang="en-US" dirty="0"/>
              <a:t>) using </a:t>
            </a:r>
            <a:r>
              <a:rPr lang="en-US" b="1" dirty="0"/>
              <a:t>views</a:t>
            </a:r>
            <a:br>
              <a:rPr lang="en-US" dirty="0"/>
            </a:br>
            <a:br>
              <a:rPr lang="en-US" b="1" dirty="0"/>
            </a:br>
            <a:br>
              <a:rPr lang="en-US" dirty="0"/>
            </a:br>
            <a:br>
              <a:rPr lang="en-US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88000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E558D-D3D3-474B-85FA-11B72AFB3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All tables to…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C2D77-8324-4E9E-9457-92CF011C6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Follow standard </a:t>
            </a:r>
            <a:r>
              <a:rPr lang="en-US" b="1" dirty="0"/>
              <a:t>table name </a:t>
            </a:r>
            <a:r>
              <a:rPr lang="en-US" dirty="0"/>
              <a:t>scheme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Have standard </a:t>
            </a:r>
            <a:r>
              <a:rPr lang="en-US" b="1" dirty="0"/>
              <a:t>shape </a:t>
            </a:r>
            <a:r>
              <a:rPr lang="en-US" dirty="0"/>
              <a:t>and</a:t>
            </a:r>
            <a:r>
              <a:rPr lang="en-US" b="1" dirty="0"/>
              <a:t> sequencing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Have clearly articulated </a:t>
            </a:r>
            <a:r>
              <a:rPr lang="en-US" b="1" dirty="0" err="1"/>
              <a:t>period_start</a:t>
            </a:r>
            <a:r>
              <a:rPr lang="en-US" b="1" dirty="0"/>
              <a:t>, </a:t>
            </a:r>
            <a:r>
              <a:rPr lang="en-US" b="1" dirty="0" err="1"/>
              <a:t>period_end</a:t>
            </a:r>
            <a:r>
              <a:rPr lang="en-US" b="1" dirty="0"/>
              <a:t> </a:t>
            </a:r>
            <a:r>
              <a:rPr lang="en-US" dirty="0"/>
              <a:t>for aggregation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Follow standard </a:t>
            </a:r>
            <a:r>
              <a:rPr lang="en-US" b="1" dirty="0"/>
              <a:t>date format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Follow standard </a:t>
            </a:r>
            <a:r>
              <a:rPr lang="en-US" b="1" dirty="0"/>
              <a:t>grouping </a:t>
            </a:r>
            <a:r>
              <a:rPr lang="en-US" dirty="0"/>
              <a:t>scheme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Follow standard </a:t>
            </a:r>
            <a:r>
              <a:rPr lang="en-US" b="1" dirty="0"/>
              <a:t>metric name </a:t>
            </a:r>
            <a:r>
              <a:rPr lang="en-US" dirty="0"/>
              <a:t>and </a:t>
            </a:r>
            <a:r>
              <a:rPr lang="en-US" b="1" dirty="0"/>
              <a:t>data type </a:t>
            </a:r>
            <a:r>
              <a:rPr lang="en-US" dirty="0"/>
              <a:t>scheme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Follow </a:t>
            </a:r>
            <a:r>
              <a:rPr lang="en-US" b="1" dirty="0"/>
              <a:t>general style </a:t>
            </a:r>
            <a:r>
              <a:rPr lang="en-US" dirty="0"/>
              <a:t>guidelines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Have descriptive, formulaic </a:t>
            </a:r>
            <a:r>
              <a:rPr lang="en-US" b="1" dirty="0"/>
              <a:t>metadata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Be formatted (pivoted, further aggregated, </a:t>
            </a:r>
            <a:r>
              <a:rPr lang="en-US" dirty="0" err="1"/>
              <a:t>etc</a:t>
            </a:r>
            <a:r>
              <a:rPr lang="en-US" dirty="0"/>
              <a:t>) using </a:t>
            </a:r>
            <a:r>
              <a:rPr lang="en-US" b="1" dirty="0"/>
              <a:t>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5867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A0ADB14-5177-41BE-BF0D-4518D4176B1B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b="1" dirty="0"/>
            </a:br>
            <a:r>
              <a:rPr lang="en-US" b="1" dirty="0"/>
              <a:t>9) Be formatted (pivoted, further aggregated, </a:t>
            </a:r>
            <a:r>
              <a:rPr lang="en-US" b="1" dirty="0" err="1"/>
              <a:t>etc</a:t>
            </a:r>
            <a:r>
              <a:rPr lang="en-US" b="1" dirty="0"/>
              <a:t>) using views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AEBE878-B437-4EDF-B7F2-BFF53DF78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007" y="1690688"/>
            <a:ext cx="11132191" cy="4802187"/>
          </a:xfrm>
        </p:spPr>
        <p:txBody>
          <a:bodyPr>
            <a:normAutofit/>
          </a:bodyPr>
          <a:lstStyle/>
          <a:p>
            <a:pPr marL="0" indent="0" fontAlgn="b">
              <a:lnSpc>
                <a:spcPct val="150000"/>
              </a:lnSpc>
              <a:buNone/>
            </a:pPr>
            <a:r>
              <a:rPr lang="en-US" sz="2400" u="sng" dirty="0"/>
              <a:t>ALL VIEWS SHOULD FOLLOW STANDARDIZED VIEW NAMING SCHEME WHERE POSSIBLE:</a:t>
            </a:r>
          </a:p>
          <a:p>
            <a:pPr lvl="1"/>
            <a:r>
              <a:rPr lang="en-US" sz="2800" dirty="0" err="1"/>
              <a:t>Aggs</a:t>
            </a:r>
            <a:r>
              <a:rPr lang="en-US" sz="2800" dirty="0"/>
              <a:t> from single table source</a:t>
            </a:r>
          </a:p>
          <a:p>
            <a:pPr lvl="2"/>
            <a:r>
              <a:rPr lang="en-US" sz="2400" dirty="0"/>
              <a:t>If the view is a pivot of a table, should be ‘</a:t>
            </a:r>
            <a:r>
              <a:rPr lang="en-US" sz="2400" dirty="0" err="1"/>
              <a:t>piv</a:t>
            </a:r>
            <a:r>
              <a:rPr lang="en-US" sz="2400" dirty="0"/>
              <a:t>_’ + table name + </a:t>
            </a:r>
            <a:r>
              <a:rPr lang="en-US" sz="2400" dirty="0" err="1"/>
              <a:t>metric_name</a:t>
            </a:r>
            <a:r>
              <a:rPr lang="en-US" sz="2400" dirty="0"/>
              <a:t> used </a:t>
            </a:r>
          </a:p>
          <a:p>
            <a:pPr lvl="3"/>
            <a:r>
              <a:rPr lang="en-US" dirty="0"/>
              <a:t>Example: if pivoting the average driver age by industry from </a:t>
            </a:r>
            <a:r>
              <a:rPr lang="en-US" dirty="0" err="1"/>
              <a:t>industry_indicators_monthly_driver_age</a:t>
            </a:r>
            <a:r>
              <a:rPr lang="en-US" dirty="0"/>
              <a:t>, then table name =  </a:t>
            </a:r>
            <a:r>
              <a:rPr lang="en-US" dirty="0" err="1"/>
              <a:t>piv_industry_indicators_monthly_driver_age_avg</a:t>
            </a:r>
            <a:endParaRPr lang="en-US" dirty="0"/>
          </a:p>
          <a:p>
            <a:pPr lvl="2"/>
            <a:r>
              <a:rPr lang="en-US" sz="2400" dirty="0"/>
              <a:t>If the view is a further aggregation of an existing table, should be ‘</a:t>
            </a:r>
            <a:r>
              <a:rPr lang="en-US" sz="2400" dirty="0" err="1"/>
              <a:t>agg</a:t>
            </a:r>
            <a:r>
              <a:rPr lang="en-US" sz="2400" dirty="0"/>
              <a:t>_’ + table name + metric name (may be a new </a:t>
            </a:r>
            <a:r>
              <a:rPr lang="en-US" sz="2400" dirty="0" err="1"/>
              <a:t>metric_name</a:t>
            </a:r>
            <a:r>
              <a:rPr lang="en-US" sz="2400" dirty="0"/>
              <a:t> than was used in the original table)</a:t>
            </a:r>
          </a:p>
          <a:p>
            <a:pPr lvl="3"/>
            <a:r>
              <a:rPr lang="en-US" sz="1600" dirty="0"/>
              <a:t>Example: for an aggregation of zone stats from </a:t>
            </a:r>
            <a:r>
              <a:rPr lang="en-US" sz="1600" dirty="0" err="1"/>
              <a:t>industry_zone_indicators_monthly_pickups</a:t>
            </a:r>
            <a:r>
              <a:rPr lang="en-US" sz="1600" dirty="0"/>
              <a:t> at the borough level would be </a:t>
            </a:r>
            <a:r>
              <a:rPr lang="en-US" sz="1600" dirty="0" err="1"/>
              <a:t>agg_industry_zone_indicators_monthly_pickups_borough</a:t>
            </a:r>
            <a:r>
              <a:rPr lang="en-US" sz="1600" dirty="0"/>
              <a:t> </a:t>
            </a:r>
            <a:endParaRPr lang="en-US" dirty="0"/>
          </a:p>
          <a:p>
            <a:pPr fontAlgn="b">
              <a:lnSpc>
                <a:spcPct val="150000"/>
              </a:lnSpc>
            </a:pPr>
            <a:endParaRPr lang="en-US" sz="1600" dirty="0"/>
          </a:p>
          <a:p>
            <a:pPr marL="0" indent="0" fontAlgn="b">
              <a:lnSpc>
                <a:spcPct val="15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497202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A0ADB14-5177-41BE-BF0D-4518D4176B1B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b="1" dirty="0"/>
            </a:br>
            <a:r>
              <a:rPr lang="en-US" b="1" dirty="0"/>
              <a:t>9) Be formatted (pivoted, further aggregated, </a:t>
            </a:r>
            <a:r>
              <a:rPr lang="en-US" b="1" dirty="0" err="1"/>
              <a:t>etc</a:t>
            </a:r>
            <a:r>
              <a:rPr lang="en-US" b="1" dirty="0"/>
              <a:t>) using views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AEBE878-B437-4EDF-B7F2-BFF53DF78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007" y="1690688"/>
            <a:ext cx="11132191" cy="4802187"/>
          </a:xfrm>
        </p:spPr>
        <p:txBody>
          <a:bodyPr>
            <a:normAutofit/>
          </a:bodyPr>
          <a:lstStyle/>
          <a:p>
            <a:pPr marL="0" indent="0" fontAlgn="b">
              <a:lnSpc>
                <a:spcPct val="150000"/>
              </a:lnSpc>
              <a:buNone/>
            </a:pPr>
            <a:r>
              <a:rPr lang="en-US" sz="2400" u="sng" dirty="0"/>
              <a:t>ALL VIEWS SHOULD FOLLOW STANDARDIZED VIEW NAMING SCHEME WHERE POSSIBLE:</a:t>
            </a:r>
          </a:p>
          <a:p>
            <a:pPr lvl="1"/>
            <a:r>
              <a:rPr lang="en-US" sz="2800" dirty="0" err="1"/>
              <a:t>Aggs</a:t>
            </a:r>
            <a:r>
              <a:rPr lang="en-US" sz="2800" dirty="0"/>
              <a:t> from multiple table source (reports)</a:t>
            </a:r>
          </a:p>
          <a:p>
            <a:pPr lvl="2"/>
            <a:r>
              <a:rPr lang="en-US" sz="2400" dirty="0"/>
              <a:t>If the view combines multiple on a single subject, the title of the view should reflect what it is combining and what the commonality is</a:t>
            </a:r>
          </a:p>
          <a:p>
            <a:pPr lvl="3"/>
            <a:r>
              <a:rPr lang="en-US" sz="2200" dirty="0"/>
              <a:t>So combining </a:t>
            </a:r>
            <a:r>
              <a:rPr lang="en-US" sz="2200" dirty="0" err="1"/>
              <a:t>industry_indicators_monthly_actives</a:t>
            </a:r>
            <a:r>
              <a:rPr lang="en-US" sz="2200" dirty="0"/>
              <a:t> and </a:t>
            </a:r>
            <a:r>
              <a:rPr lang="en-US" sz="2200" dirty="0" err="1"/>
              <a:t>industry_indicators_monthly_wavs</a:t>
            </a:r>
            <a:r>
              <a:rPr lang="en-US" sz="2200" dirty="0"/>
              <a:t> for greens only could be named </a:t>
            </a:r>
            <a:r>
              <a:rPr lang="en-US" sz="2200" dirty="0" err="1"/>
              <a:t>green_reports_monthly</a:t>
            </a:r>
            <a:endParaRPr lang="en-US" sz="2200" dirty="0"/>
          </a:p>
          <a:p>
            <a:pPr lvl="2"/>
            <a:endParaRPr lang="en-US" sz="2400" dirty="0"/>
          </a:p>
          <a:p>
            <a:pPr lvl="1"/>
            <a:r>
              <a:rPr lang="en-US" sz="2800" dirty="0"/>
              <a:t>If none of these examples work for the view you are going to create, check with Fausto about nomenclature first</a:t>
            </a:r>
          </a:p>
          <a:p>
            <a:pPr marL="0" indent="0" fontAlgn="b">
              <a:lnSpc>
                <a:spcPct val="15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80365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A0ADB14-5177-41BE-BF0D-4518D4176B1B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b="1" dirty="0"/>
            </a:br>
            <a:r>
              <a:rPr lang="en-US" b="1" dirty="0"/>
              <a:t>9) Be formatted (pivoted, further aggregated, </a:t>
            </a:r>
            <a:r>
              <a:rPr lang="en-US" b="1" dirty="0" err="1"/>
              <a:t>etc</a:t>
            </a:r>
            <a:r>
              <a:rPr lang="en-US" b="1" dirty="0"/>
              <a:t>) using views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AEBE878-B437-4EDF-B7F2-BFF53DF78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007" y="1690688"/>
            <a:ext cx="11132191" cy="4802187"/>
          </a:xfrm>
        </p:spPr>
        <p:txBody>
          <a:bodyPr>
            <a:normAutofit fontScale="92500" lnSpcReduction="20000"/>
          </a:bodyPr>
          <a:lstStyle/>
          <a:p>
            <a:pPr marL="0" indent="0" fontAlgn="b">
              <a:lnSpc>
                <a:spcPct val="150000"/>
              </a:lnSpc>
              <a:buNone/>
            </a:pPr>
            <a:r>
              <a:rPr lang="en-US" sz="2400" u="sng" dirty="0"/>
              <a:t>ALL VIEWS SHOULD FOLLOW THE STYLING, NOMENCLATURE, and DATA TYPE SCHEMES USED IN TABLES</a:t>
            </a:r>
          </a:p>
          <a:p>
            <a:pPr fontAlgn="b">
              <a:lnSpc>
                <a:spcPct val="150000"/>
              </a:lnSpc>
            </a:pPr>
            <a:r>
              <a:rPr lang="en-US" dirty="0"/>
              <a:t>count_%</a:t>
            </a:r>
          </a:p>
          <a:p>
            <a:pPr lvl="1"/>
            <a:r>
              <a:rPr lang="en-US" dirty="0"/>
              <a:t>integer</a:t>
            </a:r>
          </a:p>
          <a:p>
            <a:r>
              <a:rPr lang="en-US" dirty="0"/>
              <a:t>avg_%</a:t>
            </a:r>
          </a:p>
          <a:p>
            <a:pPr lvl="1"/>
            <a:r>
              <a:rPr lang="en-US" dirty="0"/>
              <a:t>float (2 decimal places)</a:t>
            </a:r>
          </a:p>
          <a:p>
            <a:r>
              <a:rPr lang="en-US" dirty="0"/>
              <a:t>min_%</a:t>
            </a:r>
          </a:p>
          <a:p>
            <a:pPr lvl="1"/>
            <a:r>
              <a:rPr lang="en-US" dirty="0"/>
              <a:t>float (2 decimal places)</a:t>
            </a:r>
          </a:p>
          <a:p>
            <a:r>
              <a:rPr lang="en-US" dirty="0"/>
              <a:t>max_%</a:t>
            </a:r>
          </a:p>
          <a:p>
            <a:pPr lvl="1"/>
            <a:r>
              <a:rPr lang="en-US" dirty="0"/>
              <a:t>float (2 decimal places)</a:t>
            </a:r>
          </a:p>
          <a:p>
            <a:r>
              <a:rPr lang="en-US" dirty="0"/>
              <a:t>sum_%</a:t>
            </a:r>
          </a:p>
          <a:p>
            <a:pPr lvl="1"/>
            <a:r>
              <a:rPr lang="en-US" dirty="0"/>
              <a:t>float (2 decimal places)</a:t>
            </a:r>
          </a:p>
          <a:p>
            <a:pPr lvl="2"/>
            <a:endParaRPr lang="en-US" sz="2400" dirty="0"/>
          </a:p>
          <a:p>
            <a:pPr marL="0" indent="0" fontAlgn="b">
              <a:lnSpc>
                <a:spcPct val="15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86874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A0ADB14-5177-41BE-BF0D-4518D4176B1B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b="1" dirty="0"/>
            </a:br>
            <a:r>
              <a:rPr lang="en-US" b="1" dirty="0"/>
              <a:t>9) Be formatted (pivoted, further aggregated, </a:t>
            </a:r>
            <a:r>
              <a:rPr lang="en-US" b="1" dirty="0" err="1"/>
              <a:t>etc</a:t>
            </a:r>
            <a:r>
              <a:rPr lang="en-US" b="1" dirty="0"/>
              <a:t>) using views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AEBE878-B437-4EDF-B7F2-BFF53DF78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007" y="1690688"/>
            <a:ext cx="11132191" cy="4802187"/>
          </a:xfrm>
        </p:spPr>
        <p:txBody>
          <a:bodyPr>
            <a:normAutofit fontScale="77500" lnSpcReduction="20000"/>
          </a:bodyPr>
          <a:lstStyle/>
          <a:p>
            <a:pPr marL="0" indent="0" fontAlgn="b">
              <a:lnSpc>
                <a:spcPct val="150000"/>
              </a:lnSpc>
              <a:buNone/>
            </a:pPr>
            <a:r>
              <a:rPr lang="en-US" sz="2400" u="sng" dirty="0"/>
              <a:t>ALL VIEWS SHOUL IN THE CASE OF PIVOTED VIEWS, THE PIVOTED FIELD SHOULD BE THE NEW COLUMN NAMES</a:t>
            </a:r>
          </a:p>
          <a:p>
            <a:pPr fontAlgn="b">
              <a:lnSpc>
                <a:spcPct val="150000"/>
              </a:lnSpc>
            </a:pPr>
            <a:r>
              <a:rPr lang="en-US" sz="2400" dirty="0"/>
              <a:t>Where pivoted by the industry column, industry values become column names</a:t>
            </a:r>
          </a:p>
          <a:p>
            <a:pPr lvl="1" fontAlgn="b">
              <a:lnSpc>
                <a:spcPct val="150000"/>
              </a:lnSpc>
            </a:pPr>
            <a:r>
              <a:rPr lang="en-US" sz="2000" dirty="0"/>
              <a:t>i.e. when pivoting </a:t>
            </a:r>
            <a:r>
              <a:rPr lang="en-US" sz="2000" dirty="0" err="1"/>
              <a:t>industry_indicators_monthly_driver_age</a:t>
            </a:r>
            <a:r>
              <a:rPr lang="en-US" sz="2000" dirty="0"/>
              <a:t> to show average driver ages, pivoted view (called </a:t>
            </a:r>
            <a:r>
              <a:rPr lang="en-US" sz="2000" dirty="0" err="1"/>
              <a:t>piv_industry_indicators_monthly_driver_age_avg</a:t>
            </a:r>
            <a:r>
              <a:rPr lang="en-US" sz="2000" dirty="0"/>
              <a:t>) will have the following columns</a:t>
            </a:r>
          </a:p>
          <a:p>
            <a:pPr lvl="2" fontAlgn="b">
              <a:lnSpc>
                <a:spcPct val="150000"/>
              </a:lnSpc>
            </a:pPr>
            <a:r>
              <a:rPr lang="en-US" sz="1600" dirty="0" err="1"/>
              <a:t>period_start</a:t>
            </a:r>
            <a:endParaRPr lang="en-US" sz="1600" dirty="0"/>
          </a:p>
          <a:p>
            <a:pPr lvl="2" fontAlgn="b">
              <a:lnSpc>
                <a:spcPct val="150000"/>
              </a:lnSpc>
            </a:pPr>
            <a:r>
              <a:rPr lang="en-US" sz="1600" dirty="0" err="1"/>
              <a:t>period_end</a:t>
            </a:r>
            <a:endParaRPr lang="en-US" sz="1600" dirty="0"/>
          </a:p>
          <a:p>
            <a:pPr lvl="2" fontAlgn="b">
              <a:lnSpc>
                <a:spcPct val="150000"/>
              </a:lnSpc>
            </a:pPr>
            <a:r>
              <a:rPr lang="en-US" sz="1600" dirty="0" err="1"/>
              <a:t>metric_month</a:t>
            </a:r>
            <a:endParaRPr lang="en-US" sz="1600" dirty="0"/>
          </a:p>
          <a:p>
            <a:pPr lvl="2" fontAlgn="b">
              <a:lnSpc>
                <a:spcPct val="150000"/>
              </a:lnSpc>
            </a:pPr>
            <a:r>
              <a:rPr lang="en-US" sz="1600" dirty="0"/>
              <a:t>yellow</a:t>
            </a:r>
          </a:p>
          <a:p>
            <a:pPr lvl="2" fontAlgn="b">
              <a:lnSpc>
                <a:spcPct val="150000"/>
              </a:lnSpc>
            </a:pPr>
            <a:r>
              <a:rPr lang="en-US" sz="1600" dirty="0"/>
              <a:t>green</a:t>
            </a:r>
          </a:p>
          <a:p>
            <a:pPr lvl="2" fontAlgn="b">
              <a:lnSpc>
                <a:spcPct val="150000"/>
              </a:lnSpc>
            </a:pPr>
            <a:r>
              <a:rPr lang="en-US" sz="1600" dirty="0" err="1"/>
              <a:t>fhv_black_car</a:t>
            </a:r>
            <a:endParaRPr lang="en-US" sz="1600" dirty="0"/>
          </a:p>
          <a:p>
            <a:pPr lvl="2" fontAlgn="b">
              <a:lnSpc>
                <a:spcPct val="150000"/>
              </a:lnSpc>
            </a:pPr>
            <a:r>
              <a:rPr lang="en-US" sz="1600" dirty="0" err="1"/>
              <a:t>fhv_high_volume</a:t>
            </a:r>
            <a:endParaRPr lang="en-US" sz="1600" dirty="0"/>
          </a:p>
          <a:p>
            <a:pPr lvl="2" fontAlgn="b">
              <a:lnSpc>
                <a:spcPct val="150000"/>
              </a:lnSpc>
            </a:pPr>
            <a:r>
              <a:rPr lang="en-US" sz="1600" dirty="0" err="1"/>
              <a:t>fhv_livery</a:t>
            </a:r>
            <a:endParaRPr lang="en-US" sz="1600" dirty="0"/>
          </a:p>
          <a:p>
            <a:pPr lvl="2" fontAlgn="b">
              <a:lnSpc>
                <a:spcPct val="150000"/>
              </a:lnSpc>
            </a:pPr>
            <a:r>
              <a:rPr lang="en-US" sz="1600" dirty="0" err="1"/>
              <a:t>fhv_luxury</a:t>
            </a:r>
            <a:endParaRPr lang="en-US" sz="1600" dirty="0"/>
          </a:p>
          <a:p>
            <a:pPr marL="0" indent="0" fontAlgn="b">
              <a:lnSpc>
                <a:spcPct val="15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92414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A0ADB14-5177-41BE-BF0D-4518D4176B1B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b="1" dirty="0"/>
            </a:br>
            <a:r>
              <a:rPr lang="en-US" b="1" dirty="0"/>
              <a:t>9) Be formatted (pivoted, further aggregated, </a:t>
            </a:r>
            <a:r>
              <a:rPr lang="en-US" b="1" dirty="0" err="1"/>
              <a:t>etc</a:t>
            </a:r>
            <a:r>
              <a:rPr lang="en-US" b="1" dirty="0"/>
              <a:t>) using views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AEBE878-B437-4EDF-B7F2-BFF53DF78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007" y="1690688"/>
            <a:ext cx="11132191" cy="4802187"/>
          </a:xfrm>
        </p:spPr>
        <p:txBody>
          <a:bodyPr>
            <a:normAutofit/>
          </a:bodyPr>
          <a:lstStyle/>
          <a:p>
            <a:pPr marL="0" indent="0" fontAlgn="b">
              <a:lnSpc>
                <a:spcPct val="150000"/>
              </a:lnSpc>
              <a:buNone/>
            </a:pPr>
            <a:r>
              <a:rPr lang="en-US" sz="2400" u="sng" dirty="0"/>
              <a:t>ALL VIEWS SHOULD HAVE DESCRIPTIVE, FORMULAIC METADATA: </a:t>
            </a:r>
          </a:p>
          <a:p>
            <a:pPr lvl="1"/>
            <a:r>
              <a:rPr lang="en-US" sz="2800" dirty="0"/>
              <a:t>Data dictionary in standardized format</a:t>
            </a:r>
          </a:p>
          <a:p>
            <a:pPr lvl="2"/>
            <a:r>
              <a:rPr lang="en-US" sz="2400" dirty="0"/>
              <a:t>Description</a:t>
            </a:r>
          </a:p>
          <a:p>
            <a:pPr lvl="2"/>
            <a:r>
              <a:rPr lang="en-US" sz="2400" dirty="0"/>
              <a:t>Expected values</a:t>
            </a:r>
          </a:p>
          <a:p>
            <a:pPr lvl="2"/>
            <a:r>
              <a:rPr lang="en-US" sz="2400" dirty="0"/>
              <a:t>Data types</a:t>
            </a:r>
          </a:p>
          <a:p>
            <a:pPr lvl="2"/>
            <a:r>
              <a:rPr lang="en-US" sz="2400" dirty="0"/>
              <a:t>notes</a:t>
            </a:r>
          </a:p>
          <a:p>
            <a:pPr lvl="1"/>
            <a:r>
              <a:rPr lang="en-US" sz="2800" dirty="0"/>
              <a:t>Easy to find last-run-date</a:t>
            </a:r>
          </a:p>
          <a:p>
            <a:pPr lvl="1"/>
            <a:r>
              <a:rPr lang="en-US" sz="2800" dirty="0"/>
              <a:t>Clearly articulated table sources</a:t>
            </a:r>
          </a:p>
          <a:p>
            <a:pPr lvl="2"/>
            <a:r>
              <a:rPr lang="en-US" sz="1800" dirty="0"/>
              <a:t>Which raw tables were used </a:t>
            </a:r>
          </a:p>
          <a:p>
            <a:pPr lvl="2"/>
            <a:r>
              <a:rPr lang="en-US" sz="1800" dirty="0"/>
              <a:t>Which filters were used</a:t>
            </a:r>
          </a:p>
          <a:p>
            <a:pPr fontAlgn="b">
              <a:lnSpc>
                <a:spcPct val="150000"/>
              </a:lnSpc>
            </a:pPr>
            <a:endParaRPr lang="en-US" sz="2400" dirty="0"/>
          </a:p>
          <a:p>
            <a:pPr marL="0" indent="0" fontAlgn="b">
              <a:lnSpc>
                <a:spcPct val="15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12747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4A30E-5D45-4108-AABE-305200741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401" y="2766218"/>
            <a:ext cx="8091197" cy="1325563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1) </a:t>
            </a:r>
            <a:r>
              <a:rPr lang="en-US" dirty="0"/>
              <a:t>Follow standard </a:t>
            </a:r>
            <a:r>
              <a:rPr lang="en-US" b="1" dirty="0"/>
              <a:t>table name </a:t>
            </a:r>
            <a:r>
              <a:rPr lang="en-US" dirty="0"/>
              <a:t>scheme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554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4A30E-5D45-4108-AABE-305200741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1) Follow standard table name scheme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3AEB7-0655-4BAF-A1B0-24FE5AF0A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REFRESHER ON TABLE “GENRES”</a:t>
            </a:r>
          </a:p>
          <a:p>
            <a:pPr marL="0" indent="0">
              <a:buNone/>
            </a:pPr>
            <a:r>
              <a:rPr lang="en-US" dirty="0"/>
              <a:t>In looking at the tables we currently have in the database, there is a clear set of only a few report ‘genres’ where the aggregation type and reporting periods are the same</a:t>
            </a:r>
          </a:p>
          <a:p>
            <a:pPr marL="0" indent="0">
              <a:buNone/>
            </a:pPr>
            <a:endParaRPr lang="en-US" sz="1050" dirty="0"/>
          </a:p>
          <a:p>
            <a:pPr lvl="1"/>
            <a:r>
              <a:rPr lang="en-US" dirty="0" err="1"/>
              <a:t>data_reports_monthly_indicators</a:t>
            </a:r>
            <a:r>
              <a:rPr lang="en-US" dirty="0" err="1">
                <a:solidFill>
                  <a:srgbClr val="FF0000"/>
                </a:solidFill>
              </a:rPr>
              <a:t>_green</a:t>
            </a:r>
            <a:endParaRPr lang="en-US" dirty="0"/>
          </a:p>
          <a:p>
            <a:pPr lvl="1"/>
            <a:r>
              <a:rPr lang="en-US" dirty="0" err="1"/>
              <a:t>fb_annual_industry_indicators</a:t>
            </a:r>
            <a:r>
              <a:rPr lang="en-US" dirty="0" err="1">
                <a:solidFill>
                  <a:srgbClr val="FF0000"/>
                </a:solidFill>
              </a:rPr>
              <a:t>_engine_type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err="1"/>
              <a:t>fb_demographics</a:t>
            </a:r>
            <a:r>
              <a:rPr lang="en-US" dirty="0" err="1">
                <a:solidFill>
                  <a:srgbClr val="FF0000"/>
                </a:solidFill>
              </a:rPr>
              <a:t>_driver_age</a:t>
            </a:r>
            <a:endParaRPr lang="en-US" dirty="0"/>
          </a:p>
          <a:p>
            <a:pPr lvl="1"/>
            <a:r>
              <a:rPr lang="en-US" dirty="0" err="1"/>
              <a:t>fb_monthly_industry_indicators</a:t>
            </a:r>
            <a:r>
              <a:rPr lang="en-US" dirty="0" err="1">
                <a:solidFill>
                  <a:srgbClr val="FF0000"/>
                </a:solidFill>
              </a:rPr>
              <a:t>_zone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err="1"/>
              <a:t>fb_traffic_period_indicators</a:t>
            </a:r>
            <a:r>
              <a:rPr lang="en-US" dirty="0" err="1">
                <a:solidFill>
                  <a:srgbClr val="FF0000"/>
                </a:solidFill>
              </a:rPr>
              <a:t>_fare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656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19D6CA9-DE69-45CA-BF06-E170DC6763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004990"/>
              </p:ext>
            </p:extLst>
          </p:nvPr>
        </p:nvGraphicFramePr>
        <p:xfrm>
          <a:off x="838200" y="1532315"/>
          <a:ext cx="7493971" cy="4960560"/>
        </p:xfrm>
        <a:graphic>
          <a:graphicData uri="http://schemas.openxmlformats.org/drawingml/2006/table">
            <a:tbl>
              <a:tblPr/>
              <a:tblGrid>
                <a:gridCol w="3112218">
                  <a:extLst>
                    <a:ext uri="{9D8B030D-6E8A-4147-A177-3AD203B41FA5}">
                      <a16:colId xmlns:a16="http://schemas.microsoft.com/office/drawing/2014/main" val="2377344789"/>
                    </a:ext>
                  </a:extLst>
                </a:gridCol>
                <a:gridCol w="1500200">
                  <a:extLst>
                    <a:ext uri="{9D8B030D-6E8A-4147-A177-3AD203B41FA5}">
                      <a16:colId xmlns:a16="http://schemas.microsoft.com/office/drawing/2014/main" val="2368152305"/>
                    </a:ext>
                  </a:extLst>
                </a:gridCol>
                <a:gridCol w="1164786">
                  <a:extLst>
                    <a:ext uri="{9D8B030D-6E8A-4147-A177-3AD203B41FA5}">
                      <a16:colId xmlns:a16="http://schemas.microsoft.com/office/drawing/2014/main" val="2422526569"/>
                    </a:ext>
                  </a:extLst>
                </a:gridCol>
                <a:gridCol w="1716767">
                  <a:extLst>
                    <a:ext uri="{9D8B030D-6E8A-4147-A177-3AD203B41FA5}">
                      <a16:colId xmlns:a16="http://schemas.microsoft.com/office/drawing/2014/main" val="1893801657"/>
                    </a:ext>
                  </a:extLst>
                </a:gridCol>
              </a:tblGrid>
              <a:tr h="1653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current </a:t>
                      </a:r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name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parent report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period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table name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0617428"/>
                  </a:ext>
                </a:extLst>
              </a:tr>
              <a:tr h="1653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data_reports_monthly_indicators_all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data_reports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monthly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929443"/>
                  </a:ext>
                </a:extLst>
              </a:tr>
              <a:tr h="1653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data_reports_monthly_indicators_fhv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data_reports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monthly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Fhv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275053"/>
                  </a:ext>
                </a:extLst>
              </a:tr>
              <a:tr h="1653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data_reports_monthly_indicators_green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data_reports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monthly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Green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440674"/>
                  </a:ext>
                </a:extLst>
              </a:tr>
              <a:tr h="1653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data_reports_monthly_indicators_yellow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data_reports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monthly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yellow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350600"/>
                  </a:ext>
                </a:extLst>
              </a:tr>
              <a:tr h="1653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fb_annual_industry_indicators_avgDailyTripsPerYear_all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industry_indicators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annual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trips_per_day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19934"/>
                  </a:ext>
                </a:extLst>
              </a:tr>
              <a:tr h="1653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fb_annual_industry_indicators_avgVehAgeByIndustry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industry_indicators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annual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vehicle_age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237141"/>
                  </a:ext>
                </a:extLst>
              </a:tr>
              <a:tr h="1653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fb_annual_industry_indicators_basesByYear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company_indicators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CF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annual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CF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bases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C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361389"/>
                  </a:ext>
                </a:extLst>
              </a:tr>
              <a:tr h="1653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fb_annual_industry_indicators_engineTypeCountsByYear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industry_indicators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annual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engine_type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743839"/>
                  </a:ext>
                </a:extLst>
              </a:tr>
              <a:tr h="1653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fb_demographics_birth_country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driver_demos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biannual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birth_country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20473"/>
                  </a:ext>
                </a:extLst>
              </a:tr>
              <a:tr h="1653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fb_demographics_gender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driver_demos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biannual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gender_by_industry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237727"/>
                  </a:ext>
                </a:extLst>
              </a:tr>
              <a:tr h="1653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fb_demographics_language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driver_demos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biannual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language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107773"/>
                  </a:ext>
                </a:extLst>
              </a:tr>
              <a:tr h="1653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fb_demographics_quarterly_age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driver_demos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biannual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age_quarterly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049903"/>
                  </a:ext>
                </a:extLst>
              </a:tr>
              <a:tr h="1653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fb_demographics_residence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driver_demos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biannual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residence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133209"/>
                  </a:ext>
                </a:extLst>
              </a:tr>
              <a:tr h="1653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fb_monthly_driver_industry_indicators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industry_driver_indicators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monthly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trips//financials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71440"/>
                  </a:ext>
                </a:extLst>
              </a:tr>
              <a:tr h="1653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fb_monthly_financial_indicators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data_reports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monthly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financials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1855302"/>
                  </a:ext>
                </a:extLst>
              </a:tr>
              <a:tr h="1653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fb_monthly_industry_indicators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industry_indicators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monthly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actives//airports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217806"/>
                  </a:ext>
                </a:extLst>
              </a:tr>
              <a:tr h="1653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fb_monthly_industry_indicators_accessibleDispatchAll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industry_indicators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monthly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accessible_dispatch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49602"/>
                  </a:ext>
                </a:extLst>
              </a:tr>
              <a:tr h="1653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fb_monthly_industry_indicators_accessibleDispatchByBorough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industry_zone_indicators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monthly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accessible_dispatch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74813"/>
                  </a:ext>
                </a:extLst>
              </a:tr>
              <a:tr h="1653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fb_monthly_industry_indicators_crashesPerVehicles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industry_indicators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monthly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crashes_per_vehicles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005118"/>
                  </a:ext>
                </a:extLst>
              </a:tr>
              <a:tr h="1653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fb_monthly_zone_industry_indicators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industry_zone_indicators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monthly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trips_per_day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//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wait_times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036507"/>
                  </a:ext>
                </a:extLst>
              </a:tr>
              <a:tr h="1653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fb_reports_annual_indicators_driversByIndustry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industry_indicators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annual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drivers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954183"/>
                  </a:ext>
                </a:extLst>
              </a:tr>
              <a:tr h="1653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fb_reports_daily_indicators_tripsByDay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industry_indicators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daily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trips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489150"/>
                  </a:ext>
                </a:extLst>
              </a:tr>
              <a:tr h="1653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fb_tif_payments_indicators_tifPaymentsByMonth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industry_indicators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monthly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tif_pay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4255954"/>
                  </a:ext>
                </a:extLst>
              </a:tr>
              <a:tr h="1653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fb_traffic_period_indicators_avgFaresByWeekdayAndHour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industry_traffic_indicators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annual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fare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935200"/>
                  </a:ext>
                </a:extLst>
              </a:tr>
              <a:tr h="1653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fb_traffic_period_indicators_occupancyByWeekdayAndHour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industry_traffic_indicators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annual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occupancy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392388"/>
                  </a:ext>
                </a:extLst>
              </a:tr>
              <a:tr h="1653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fb_traffic_period_indicators_shared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industry_traffic_indicators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annual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shared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225397"/>
                  </a:ext>
                </a:extLst>
              </a:tr>
              <a:tr h="1653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fb_traffic_period_indicators_tripsByWeekdayAndHour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industry_traffic_indicators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annual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trips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3154469"/>
                  </a:ext>
                </a:extLst>
              </a:tr>
              <a:tr h="1653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fb_traffic_period_indicators_uniqueVehsByWeekdayAndHour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industry_traffic_indicators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annual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vehicles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136087"/>
                  </a:ext>
                </a:extLst>
              </a:tr>
              <a:tr h="1653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fb_trip_distance_indicators_milesByMonth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industry_indicators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monthly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trip_miles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913521"/>
                  </a:ext>
                </a:extLst>
              </a:tr>
            </a:tbl>
          </a:graphicData>
        </a:graphic>
      </p:graphicFrame>
      <p:sp>
        <p:nvSpPr>
          <p:cNvPr id="14" name="Title 1">
            <a:extLst>
              <a:ext uri="{FF2B5EF4-FFF2-40B4-BE49-F238E27FC236}">
                <a16:creationId xmlns:a16="http://schemas.microsoft.com/office/drawing/2014/main" id="{966253E0-0ABB-4DBD-81AA-626E50EC9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1) Follow standard table name scheme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253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83D97E-6C51-41D1-BC16-56BA91551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 lnSpcReduction="10000"/>
          </a:bodyPr>
          <a:lstStyle/>
          <a:p>
            <a:pPr marL="0" indent="0" fontAlgn="b">
              <a:lnSpc>
                <a:spcPct val="150000"/>
              </a:lnSpc>
              <a:buNone/>
            </a:pPr>
            <a:r>
              <a:rPr lang="en-US" sz="2400" u="sng" dirty="0"/>
              <a:t>PARENT REPORTS</a:t>
            </a:r>
          </a:p>
          <a:p>
            <a:pPr fontAlgn="b">
              <a:lnSpc>
                <a:spcPct val="150000"/>
              </a:lnSpc>
            </a:pPr>
            <a:r>
              <a:rPr lang="en-US" sz="2400" dirty="0" err="1"/>
              <a:t>data_reports</a:t>
            </a:r>
            <a:r>
              <a:rPr lang="en-US" sz="2400" dirty="0"/>
              <a:t>……………………………………………………monthly</a:t>
            </a:r>
          </a:p>
          <a:p>
            <a:pPr fontAlgn="b">
              <a:lnSpc>
                <a:spcPct val="150000"/>
              </a:lnSpc>
            </a:pPr>
            <a:r>
              <a:rPr lang="en-US" sz="2400" dirty="0" err="1"/>
              <a:t>industry_indicators</a:t>
            </a:r>
            <a:r>
              <a:rPr lang="en-US" sz="2400" dirty="0"/>
              <a:t>………………………………………….annual, monthly, daily</a:t>
            </a:r>
          </a:p>
          <a:p>
            <a:pPr lvl="1" fontAlgn="b">
              <a:lnSpc>
                <a:spcPct val="150000"/>
              </a:lnSpc>
            </a:pPr>
            <a:r>
              <a:rPr lang="en-US" sz="2000" dirty="0" err="1"/>
              <a:t>industry_driver_indicators</a:t>
            </a:r>
            <a:r>
              <a:rPr lang="en-US" sz="2000" dirty="0"/>
              <a:t>………………………………………monthly</a:t>
            </a:r>
          </a:p>
          <a:p>
            <a:pPr lvl="1" fontAlgn="b">
              <a:lnSpc>
                <a:spcPct val="150000"/>
              </a:lnSpc>
            </a:pPr>
            <a:r>
              <a:rPr lang="en-US" sz="2000" dirty="0" err="1"/>
              <a:t>industry_zone_indicators</a:t>
            </a:r>
            <a:r>
              <a:rPr lang="en-US" sz="2000" dirty="0"/>
              <a:t>………………………………………..monthly</a:t>
            </a:r>
          </a:p>
          <a:p>
            <a:pPr fontAlgn="b">
              <a:lnSpc>
                <a:spcPct val="150000"/>
              </a:lnSpc>
            </a:pPr>
            <a:r>
              <a:rPr lang="en-US" sz="2400" dirty="0" err="1"/>
              <a:t>company_indicators</a:t>
            </a:r>
            <a:r>
              <a:rPr lang="en-US" sz="2400" dirty="0"/>
              <a:t>………………………………………..annual</a:t>
            </a:r>
          </a:p>
          <a:p>
            <a:pPr fontAlgn="b">
              <a:lnSpc>
                <a:spcPct val="150000"/>
              </a:lnSpc>
            </a:pPr>
            <a:r>
              <a:rPr lang="en-US" sz="2400" dirty="0" err="1"/>
              <a:t>driver_demos</a:t>
            </a:r>
            <a:r>
              <a:rPr lang="en-US" sz="2400" dirty="0"/>
              <a:t>………………………………………………….biannual</a:t>
            </a:r>
          </a:p>
          <a:p>
            <a:pPr fontAlgn="b">
              <a:lnSpc>
                <a:spcPct val="150000"/>
              </a:lnSpc>
            </a:pPr>
            <a:r>
              <a:rPr lang="en-US" sz="2400" dirty="0" err="1"/>
              <a:t>traffic_indicators</a:t>
            </a:r>
            <a:r>
              <a:rPr lang="en-US" sz="2400" dirty="0"/>
              <a:t>……………………………………………..annual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602C008-ECCD-419F-A64A-0E1BBC7D3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1) Follow standard table name scheme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263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83D97E-6C51-41D1-BC16-56BA91551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0645"/>
            <a:ext cx="10515600" cy="4132230"/>
          </a:xfrm>
        </p:spPr>
        <p:txBody>
          <a:bodyPr>
            <a:normAutofit/>
          </a:bodyPr>
          <a:lstStyle/>
          <a:p>
            <a:pPr marL="0" indent="0" fontAlgn="b">
              <a:lnSpc>
                <a:spcPct val="150000"/>
              </a:lnSpc>
              <a:buNone/>
            </a:pPr>
            <a:r>
              <a:rPr lang="en-US" sz="4000" i="1" dirty="0"/>
              <a:t>PARENT REPORT + REPORTING PERIOD + INDIVIDUAL METRIC = </a:t>
            </a:r>
            <a:r>
              <a:rPr lang="en-US" sz="4000" b="1" i="1" dirty="0"/>
              <a:t>TABLE NAME</a:t>
            </a:r>
          </a:p>
          <a:p>
            <a:pPr marL="0" indent="0" fontAlgn="b">
              <a:lnSpc>
                <a:spcPct val="150000"/>
              </a:lnSpc>
              <a:buNone/>
            </a:pPr>
            <a:endParaRPr lang="en-US" sz="2000" b="1" i="1" dirty="0"/>
          </a:p>
          <a:p>
            <a:pPr marL="0" indent="0" fontAlgn="b">
              <a:lnSpc>
                <a:spcPct val="150000"/>
              </a:lnSpc>
              <a:buNone/>
            </a:pPr>
            <a:r>
              <a:rPr lang="en-US" sz="2000" b="1" i="1" dirty="0"/>
              <a:t>i.e. </a:t>
            </a:r>
            <a:r>
              <a:rPr lang="en-US" sz="2000" i="1" dirty="0"/>
              <a:t>for table currently named ‘XXX’,</a:t>
            </a:r>
          </a:p>
          <a:p>
            <a:pPr marL="0" indent="0" fontAlgn="b">
              <a:buNone/>
            </a:pPr>
            <a:r>
              <a:rPr lang="en-US" sz="2000" dirty="0" err="1"/>
              <a:t>industry_indicators</a:t>
            </a:r>
            <a:r>
              <a:rPr lang="en-US" sz="2000" dirty="0"/>
              <a:t> + annual + </a:t>
            </a:r>
            <a:r>
              <a:rPr lang="en-US" sz="2000" dirty="0" err="1"/>
              <a:t>vehicle_age</a:t>
            </a:r>
            <a:r>
              <a:rPr lang="en-US" sz="2000" dirty="0"/>
              <a:t> = ‘</a:t>
            </a:r>
            <a:r>
              <a:rPr lang="en-US" sz="2000" dirty="0" err="1"/>
              <a:t>industry_indicators_annual_vehicle_age</a:t>
            </a:r>
            <a:r>
              <a:rPr lang="en-US" sz="2000" dirty="0"/>
              <a:t>’</a:t>
            </a:r>
          </a:p>
          <a:p>
            <a:pPr marL="0" indent="0" fontAlgn="b">
              <a:lnSpc>
                <a:spcPct val="150000"/>
              </a:lnSpc>
              <a:buNone/>
            </a:pPr>
            <a:endParaRPr lang="en-US" sz="2400" b="1" i="1" dirty="0"/>
          </a:p>
          <a:p>
            <a:pPr marL="0" indent="0" fontAlgn="b">
              <a:lnSpc>
                <a:spcPct val="150000"/>
              </a:lnSpc>
              <a:buNone/>
            </a:pPr>
            <a:endParaRPr lang="en-US" sz="24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FCFB1EF-114F-4A48-93C8-14801645E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1) Follow standard table name scheme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194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19D6CA9-DE69-45CA-BF06-E170DC6763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666233"/>
              </p:ext>
            </p:extLst>
          </p:nvPr>
        </p:nvGraphicFramePr>
        <p:xfrm>
          <a:off x="838200" y="1532315"/>
          <a:ext cx="7493971" cy="4960560"/>
        </p:xfrm>
        <a:graphic>
          <a:graphicData uri="http://schemas.openxmlformats.org/drawingml/2006/table">
            <a:tbl>
              <a:tblPr/>
              <a:tblGrid>
                <a:gridCol w="3112218">
                  <a:extLst>
                    <a:ext uri="{9D8B030D-6E8A-4147-A177-3AD203B41FA5}">
                      <a16:colId xmlns:a16="http://schemas.microsoft.com/office/drawing/2014/main" val="2377344789"/>
                    </a:ext>
                  </a:extLst>
                </a:gridCol>
                <a:gridCol w="1500200">
                  <a:extLst>
                    <a:ext uri="{9D8B030D-6E8A-4147-A177-3AD203B41FA5}">
                      <a16:colId xmlns:a16="http://schemas.microsoft.com/office/drawing/2014/main" val="2368152305"/>
                    </a:ext>
                  </a:extLst>
                </a:gridCol>
                <a:gridCol w="1164786">
                  <a:extLst>
                    <a:ext uri="{9D8B030D-6E8A-4147-A177-3AD203B41FA5}">
                      <a16:colId xmlns:a16="http://schemas.microsoft.com/office/drawing/2014/main" val="2422526569"/>
                    </a:ext>
                  </a:extLst>
                </a:gridCol>
                <a:gridCol w="1716767">
                  <a:extLst>
                    <a:ext uri="{9D8B030D-6E8A-4147-A177-3AD203B41FA5}">
                      <a16:colId xmlns:a16="http://schemas.microsoft.com/office/drawing/2014/main" val="1893801657"/>
                    </a:ext>
                  </a:extLst>
                </a:gridCol>
              </a:tblGrid>
              <a:tr h="1653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current </a:t>
                      </a:r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name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parent report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period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table name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0617428"/>
                  </a:ext>
                </a:extLst>
              </a:tr>
              <a:tr h="1653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data_reports_monthly_indicators_all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data_reports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monthly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929443"/>
                  </a:ext>
                </a:extLst>
              </a:tr>
              <a:tr h="1653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data_reports_monthly_indicators_fhv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data_reports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monthly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fhv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275053"/>
                  </a:ext>
                </a:extLst>
              </a:tr>
              <a:tr h="1653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data_reports_monthly_indicators_green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data_reports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monthly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green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440674"/>
                  </a:ext>
                </a:extLst>
              </a:tr>
              <a:tr h="1653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data_reports_monthly_indicators_yellow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data_reports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monthly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yellow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350600"/>
                  </a:ext>
                </a:extLst>
              </a:tr>
              <a:tr h="1653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fb_annual_industry_indicators_avgDailyTripsPerYear_all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industry_indicators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annual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trips_per_day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19934"/>
                  </a:ext>
                </a:extLst>
              </a:tr>
              <a:tr h="1653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fb_annual_industry_indicators_avgVehAgeByIndustry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industry_indicators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annual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vehicle_age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237141"/>
                  </a:ext>
                </a:extLst>
              </a:tr>
              <a:tr h="1653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fb_annual_industry_indicators_basesByYear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company_indicators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CF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annual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CF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bases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C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361389"/>
                  </a:ext>
                </a:extLst>
              </a:tr>
              <a:tr h="1653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fb_annual_industry_indicators_engineTypeCountsByYear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industry_indicators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annual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engine_type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743839"/>
                  </a:ext>
                </a:extLst>
              </a:tr>
              <a:tr h="1653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fb_demographics_birth_country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driver_demos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biannual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birth_country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20473"/>
                  </a:ext>
                </a:extLst>
              </a:tr>
              <a:tr h="1653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fb_demographics_gender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driver_demos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biannual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gender_by_industry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237727"/>
                  </a:ext>
                </a:extLst>
              </a:tr>
              <a:tr h="1653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fb_demographics_language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driver_demos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biannual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language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107773"/>
                  </a:ext>
                </a:extLst>
              </a:tr>
              <a:tr h="1653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fb_demographics_quarterly_age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driver_demos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biannual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age_quarterly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049903"/>
                  </a:ext>
                </a:extLst>
              </a:tr>
              <a:tr h="1653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fb_demographics_residence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driver_demos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biannual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residence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133209"/>
                  </a:ext>
                </a:extLst>
              </a:tr>
              <a:tr h="1653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fb_monthly_driver_industry_indicators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industry_driver_indicators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monthly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trips//financials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71440"/>
                  </a:ext>
                </a:extLst>
              </a:tr>
              <a:tr h="1653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fb_monthly_financial_indicators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data_reports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monthly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financials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1855302"/>
                  </a:ext>
                </a:extLst>
              </a:tr>
              <a:tr h="1653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fb_monthly_industry_indicators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industry_indicators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monthly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actives//airports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217806"/>
                  </a:ext>
                </a:extLst>
              </a:tr>
              <a:tr h="1653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fb_monthly_industry_indicators_accessibleDispatchAll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industry_indicators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monthly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accessible_dispatch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49602"/>
                  </a:ext>
                </a:extLst>
              </a:tr>
              <a:tr h="1653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fb_monthly_industry_indicators_accessibleDispatchByBorough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industry_zone_indicators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monthly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accessible_dispatch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74813"/>
                  </a:ext>
                </a:extLst>
              </a:tr>
              <a:tr h="1653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fb_monthly_industry_indicators_crashesPerVehicles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industry_indicators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monthly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crashes_per_vehicles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005118"/>
                  </a:ext>
                </a:extLst>
              </a:tr>
              <a:tr h="1653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fb_monthly_zone_industry_indicators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industry_zone_indicators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monthly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trips_per_day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//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wait_times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036507"/>
                  </a:ext>
                </a:extLst>
              </a:tr>
              <a:tr h="1653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fb_reports_annual_indicators_driversByIndustry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industry_indicators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annual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drivers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954183"/>
                  </a:ext>
                </a:extLst>
              </a:tr>
              <a:tr h="1653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fb_reports_daily_indicators_tripsByDay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industry_indicators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daily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trips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489150"/>
                  </a:ext>
                </a:extLst>
              </a:tr>
              <a:tr h="1653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fb_tif_payments_indicators_tifPaymentsByMonth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industry_indicators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monthly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tif_pay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4255954"/>
                  </a:ext>
                </a:extLst>
              </a:tr>
              <a:tr h="1653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fb_traffic_period_indicators_avgFaresByWeekdayAndHour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industry_traffic_indicators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annual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fare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935200"/>
                  </a:ext>
                </a:extLst>
              </a:tr>
              <a:tr h="1653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fb_traffic_period_indicators_occupancyByWeekdayAndHour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industry_traffic_indicators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annual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occupancy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392388"/>
                  </a:ext>
                </a:extLst>
              </a:tr>
              <a:tr h="1653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fb_traffic_period_indicators_shared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industry_traffic_indicators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annual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shared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225397"/>
                  </a:ext>
                </a:extLst>
              </a:tr>
              <a:tr h="1653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fb_traffic_period_indicators_tripsByWeekdayAndHour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industry_traffic_indicators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annual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trips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3154469"/>
                  </a:ext>
                </a:extLst>
              </a:tr>
              <a:tr h="1653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fb_traffic_period_indicators_uniqueVehsByWeekdayAndHour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industry_traffic_indicators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annual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vehicles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136087"/>
                  </a:ext>
                </a:extLst>
              </a:tr>
              <a:tr h="1653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fb_trip_distance_indicators_milesByMonth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industry_indicators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monthly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trip_miles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91352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65A3976-05E6-4C81-92E5-59ED6A5AD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882788"/>
              </p:ext>
            </p:extLst>
          </p:nvPr>
        </p:nvGraphicFramePr>
        <p:xfrm>
          <a:off x="8052319" y="1532315"/>
          <a:ext cx="3301481" cy="4960560"/>
        </p:xfrm>
        <a:graphic>
          <a:graphicData uri="http://schemas.openxmlformats.org/drawingml/2006/table">
            <a:tbl>
              <a:tblPr/>
              <a:tblGrid>
                <a:gridCol w="3301481">
                  <a:extLst>
                    <a:ext uri="{9D8B030D-6E8A-4147-A177-3AD203B41FA5}">
                      <a16:colId xmlns:a16="http://schemas.microsoft.com/office/drawing/2014/main" val="2337668727"/>
                    </a:ext>
                  </a:extLst>
                </a:gridCol>
              </a:tblGrid>
              <a:tr h="1653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recommended </a:t>
                      </a:r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name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3993849"/>
                  </a:ext>
                </a:extLst>
              </a:tr>
              <a:tr h="1653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data_reports_monthly_all</a:t>
                      </a:r>
                      <a:endParaRPr lang="en-US" sz="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737291"/>
                  </a:ext>
                </a:extLst>
              </a:tr>
              <a:tr h="1653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data_reports_monthly_fhv</a:t>
                      </a:r>
                      <a:endParaRPr lang="en-US" sz="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731214"/>
                  </a:ext>
                </a:extLst>
              </a:tr>
              <a:tr h="1653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data_reports_monthly_green</a:t>
                      </a:r>
                      <a:endParaRPr lang="en-US" sz="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475180"/>
                  </a:ext>
                </a:extLst>
              </a:tr>
              <a:tr h="1653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data_reports_monthly_yellow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070637"/>
                  </a:ext>
                </a:extLst>
              </a:tr>
              <a:tr h="1653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industry_indicators_annual_trips_per_day</a:t>
                      </a:r>
                      <a:endParaRPr lang="en-US" sz="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409575"/>
                  </a:ext>
                </a:extLst>
              </a:tr>
              <a:tr h="1653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industry_indicators_annual_vehicle_age</a:t>
                      </a:r>
                      <a:endParaRPr lang="en-US" sz="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393193"/>
                  </a:ext>
                </a:extLst>
              </a:tr>
              <a:tr h="1653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company_indicators_annual_bases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C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490377"/>
                  </a:ext>
                </a:extLst>
              </a:tr>
              <a:tr h="1653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industry_indicators_annual_engine_type</a:t>
                      </a:r>
                      <a:endParaRPr lang="en-US" sz="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48182"/>
                  </a:ext>
                </a:extLst>
              </a:tr>
              <a:tr h="1653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driver_demos_biannual_birth_country</a:t>
                      </a:r>
                      <a:endParaRPr lang="en-US" sz="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329051"/>
                  </a:ext>
                </a:extLst>
              </a:tr>
              <a:tr h="1653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driver_demos_biannual_gender_by_industry</a:t>
                      </a:r>
                      <a:endParaRPr lang="en-US" sz="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856715"/>
                  </a:ext>
                </a:extLst>
              </a:tr>
              <a:tr h="1653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driver_demos_biannual_language</a:t>
                      </a:r>
                      <a:endParaRPr lang="en-US" sz="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591729"/>
                  </a:ext>
                </a:extLst>
              </a:tr>
              <a:tr h="1653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driver_demos_biannual_age_quarterly</a:t>
                      </a:r>
                      <a:endParaRPr lang="en-US" sz="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683306"/>
                  </a:ext>
                </a:extLst>
              </a:tr>
              <a:tr h="1653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driver_demos_biannual_residence</a:t>
                      </a:r>
                      <a:endParaRPr lang="en-US" sz="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53773"/>
                  </a:ext>
                </a:extLst>
              </a:tr>
              <a:tr h="1653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industry_driver_indicators_monthly_trips//financials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432156"/>
                  </a:ext>
                </a:extLst>
              </a:tr>
              <a:tr h="1653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data_reports_monthly_financials</a:t>
                      </a:r>
                      <a:endParaRPr lang="en-US" sz="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2471036"/>
                  </a:ext>
                </a:extLst>
              </a:tr>
              <a:tr h="1653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industry_indicators_monthly_actives</a:t>
                      </a:r>
                      <a:r>
                        <a:rPr lang="en-US" sz="9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//airports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757262"/>
                  </a:ext>
                </a:extLst>
              </a:tr>
              <a:tr h="1653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industry_indicators_monthly_accessible_dispatch</a:t>
                      </a:r>
                      <a:endParaRPr lang="en-US" sz="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7558875"/>
                  </a:ext>
                </a:extLst>
              </a:tr>
              <a:tr h="1653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industry_zone_indicators_monthly_accessible_dispatch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67785"/>
                  </a:ext>
                </a:extLst>
              </a:tr>
              <a:tr h="1653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industry_indicators_monthly_crashes_per_vehicle</a:t>
                      </a:r>
                      <a:endParaRPr lang="en-US" sz="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51342"/>
                  </a:ext>
                </a:extLst>
              </a:tr>
              <a:tr h="1653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industry_zone_indicators_monthly_trips_per_day</a:t>
                      </a:r>
                      <a:r>
                        <a:rPr lang="en-US" sz="9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//</a:t>
                      </a:r>
                      <a:r>
                        <a:rPr lang="en-US" sz="9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wait_times</a:t>
                      </a:r>
                      <a:endParaRPr lang="en-US" sz="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571441"/>
                  </a:ext>
                </a:extLst>
              </a:tr>
              <a:tr h="1653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industry_indicators_annual_drivers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776244"/>
                  </a:ext>
                </a:extLst>
              </a:tr>
              <a:tr h="1653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industry_indicators_daily_trips</a:t>
                      </a:r>
                      <a:endParaRPr lang="en-US" sz="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549623"/>
                  </a:ext>
                </a:extLst>
              </a:tr>
              <a:tr h="1653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industry_indicators_monthly_tif_pay</a:t>
                      </a:r>
                      <a:endParaRPr lang="en-US" sz="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165930"/>
                  </a:ext>
                </a:extLst>
              </a:tr>
              <a:tr h="1653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industry_traffic_indicators_annual_fare</a:t>
                      </a:r>
                      <a:endParaRPr lang="en-US" sz="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9409701"/>
                  </a:ext>
                </a:extLst>
              </a:tr>
              <a:tr h="1653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industry_traffic_indicators_annual_occupancy</a:t>
                      </a:r>
                      <a:endParaRPr lang="en-US" sz="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426965"/>
                  </a:ext>
                </a:extLst>
              </a:tr>
              <a:tr h="1653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industry_traffic_indicators_annual_shared</a:t>
                      </a:r>
                      <a:endParaRPr lang="en-US" sz="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602691"/>
                  </a:ext>
                </a:extLst>
              </a:tr>
              <a:tr h="1653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industry_traffic_indicators_annual_trips</a:t>
                      </a:r>
                      <a:endParaRPr lang="en-US" sz="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6979108"/>
                  </a:ext>
                </a:extLst>
              </a:tr>
              <a:tr h="1653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industry_traffic_indicators_annual_vehicles</a:t>
                      </a:r>
                      <a:endParaRPr lang="en-US" sz="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703855"/>
                  </a:ext>
                </a:extLst>
              </a:tr>
              <a:tr h="1653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industry_indicators_monthly_trip_miles</a:t>
                      </a:r>
                      <a:endParaRPr lang="en-US" sz="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083662"/>
                  </a:ext>
                </a:extLst>
              </a:tr>
            </a:tbl>
          </a:graphicData>
        </a:graphic>
      </p:graphicFrame>
      <p:sp>
        <p:nvSpPr>
          <p:cNvPr id="14" name="Title 1">
            <a:extLst>
              <a:ext uri="{FF2B5EF4-FFF2-40B4-BE49-F238E27FC236}">
                <a16:creationId xmlns:a16="http://schemas.microsoft.com/office/drawing/2014/main" id="{966253E0-0ABB-4DBD-81AA-626E50EC9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1) Follow standard table name scheme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009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4525</TotalTime>
  <Words>3557</Words>
  <Application>Microsoft Office PowerPoint</Application>
  <PresentationFormat>Widescreen</PresentationFormat>
  <Paragraphs>631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Policy_Programs Metrics Standardization Rules</vt:lpstr>
      <vt:lpstr>Refresher on why</vt:lpstr>
      <vt:lpstr>All tables to…</vt:lpstr>
      <vt:lpstr> 1) Follow standard table name scheme </vt:lpstr>
      <vt:lpstr> 1) Follow standard table name scheme </vt:lpstr>
      <vt:lpstr> 1) Follow standard table name scheme </vt:lpstr>
      <vt:lpstr> 1) Follow standard table name scheme </vt:lpstr>
      <vt:lpstr> 1) Follow standard table name scheme </vt:lpstr>
      <vt:lpstr> 1) Follow standard table name scheme </vt:lpstr>
      <vt:lpstr> 2) Have standard shape and sequencing </vt:lpstr>
      <vt:lpstr> 2) Have standard shape and sequencing </vt:lpstr>
      <vt:lpstr> 2) Have standard shape and sequencing </vt:lpstr>
      <vt:lpstr> 3) Have clearly articulated period_start, period_end for aggregation  </vt:lpstr>
      <vt:lpstr> 3) Have clearly articulated period_start, period_end </vt:lpstr>
      <vt:lpstr> 3) Have clearly articulated period_start, period_end </vt:lpstr>
      <vt:lpstr> 4) Follow standard date format   </vt:lpstr>
      <vt:lpstr> 4) Follow standard date format </vt:lpstr>
      <vt:lpstr> 4) Follow standard date format </vt:lpstr>
      <vt:lpstr> 5) Follow standard grouping scheme   </vt:lpstr>
      <vt:lpstr> 5) Follow standard grouping scheme </vt:lpstr>
      <vt:lpstr> 6) Follow standard metric name and data type scheme   </vt:lpstr>
      <vt:lpstr> 6) Follow standard metric name/type scheme </vt:lpstr>
      <vt:lpstr> 6) Follow standard metric name/type scheme </vt:lpstr>
      <vt:lpstr> 7) Follow general style guidelines    </vt:lpstr>
      <vt:lpstr> 7) Follow general style guidelines </vt:lpstr>
      <vt:lpstr> 8) Have descriptive, formulaic metadata   </vt:lpstr>
      <vt:lpstr>PowerPoint Presentation</vt:lpstr>
      <vt:lpstr>PowerPoint Presentation</vt:lpstr>
      <vt:lpstr> 9) Be formatted (pivoted, further aggregated, etc) using views   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Major, Elizabeth (TLC)</dc:creator>
  <cp:lastModifiedBy>Voevodin, Nikita (TLC)</cp:lastModifiedBy>
  <cp:revision>68</cp:revision>
  <dcterms:created xsi:type="dcterms:W3CDTF">2020-05-04T20:08:31Z</dcterms:created>
  <dcterms:modified xsi:type="dcterms:W3CDTF">2022-09-28T13:19:49Z</dcterms:modified>
</cp:coreProperties>
</file>