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1EFE4B-2AC0-4105-BA5F-E9BEEAB143EF}">
  <a:tblStyle styleId="{FA1EFE4B-2AC0-4105-BA5F-E9BEEAB143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18b350a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18b350a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03d1ada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03d1ada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03d1ada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03d1ada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194508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194508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194508a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194508a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03d1ad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03d1ad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8d9694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8d9694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03d1ada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03d1ada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8d9694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8d9694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03d1ada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03d1ada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03d1ada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03d1ada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Indicating upward relationship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03d1ada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03d1ada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46125" y="1153925"/>
            <a:ext cx="85284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Dominance Relationships in </a:t>
            </a:r>
            <a:r>
              <a:rPr lang="en"/>
              <a:t>Written Correspondence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428625" y="3436925"/>
            <a:ext cx="23634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</a:rPr>
              <a:t>Nic Vogler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nvogler@berkeley.edu</a:t>
            </a:r>
            <a:endParaRPr b="1"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Insights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7650" y="1780000"/>
            <a:ext cx="58941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phrases were found to be helpful determining the dominance relationship between two employees, although more features are needed to be confident in the outcome.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specific words or phrases were identified to </a:t>
            </a:r>
            <a:r>
              <a:rPr lang="en"/>
              <a:t>distinguish emails between upper/mid/lower level management. 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750" y="2044775"/>
            <a:ext cx="1956425" cy="17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7650" y="1413975"/>
            <a:ext cx="36165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non-lexical features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email pairing and conversation forming process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 graph of conversations between employees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Analysis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825" y="1944325"/>
            <a:ext cx="3798925" cy="2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7650" y="5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991900"/>
            <a:ext cx="76887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always spend a little more time writing </a:t>
            </a:r>
            <a:r>
              <a:rPr lang="en"/>
              <a:t>emails</a:t>
            </a:r>
            <a:r>
              <a:rPr lang="en"/>
              <a:t> to managers and above. Always </a:t>
            </a:r>
            <a:r>
              <a:rPr lang="en"/>
              <a:t>proofread</a:t>
            </a:r>
            <a:r>
              <a:rPr lang="en"/>
              <a:t>. Represent myself with an active voice, theirs with passive.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these and </a:t>
            </a:r>
            <a:r>
              <a:rPr lang="en"/>
              <a:t>similar</a:t>
            </a:r>
            <a:r>
              <a:rPr lang="en"/>
              <a:t> practices be identified and used to understand dominance relationships from compilations of </a:t>
            </a:r>
            <a:r>
              <a:rPr lang="en"/>
              <a:t>email</a:t>
            </a:r>
            <a:r>
              <a:rPr lang="en"/>
              <a:t> chains between two individuals?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269500"/>
            <a:ext cx="85206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Enron email </a:t>
            </a:r>
            <a:r>
              <a:rPr lang="en"/>
              <a:t>dataset</a:t>
            </a:r>
            <a:r>
              <a:rPr lang="en"/>
              <a:t> “Gold Standard”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276279 c</a:t>
            </a:r>
            <a:r>
              <a:rPr lang="en"/>
              <a:t>andid </a:t>
            </a:r>
            <a:r>
              <a:rPr lang="en"/>
              <a:t>emails</a:t>
            </a:r>
            <a:r>
              <a:rPr lang="en"/>
              <a:t> written without the expectation they’d become public record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initial data prep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36027 relationships identified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Total e-mails: 192538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400" y="2280426"/>
            <a:ext cx="6829101" cy="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61" y="1871425"/>
            <a:ext cx="6866877" cy="10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975" y="3551900"/>
            <a:ext cx="2157100" cy="6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27650" y="1288775"/>
            <a:ext cx="78159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“Conversation” is all e-mails sent from one individual to another individual. E-mail body and subject. 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880" y="3966075"/>
            <a:ext cx="2157094" cy="60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>
            <a:endCxn id="107" idx="0"/>
          </p:cNvCxnSpPr>
          <p:nvPr/>
        </p:nvCxnSpPr>
        <p:spPr>
          <a:xfrm flipH="1">
            <a:off x="2550525" y="2473400"/>
            <a:ext cx="117600" cy="107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6"/>
          <p:cNvCxnSpPr>
            <a:endCxn id="109" idx="0"/>
          </p:cNvCxnSpPr>
          <p:nvPr/>
        </p:nvCxnSpPr>
        <p:spPr>
          <a:xfrm>
            <a:off x="5365128" y="2502375"/>
            <a:ext cx="1131300" cy="146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3400" y="1444700"/>
            <a:ext cx="85206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Split Into 8 Categories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10752 emails up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12906 emails down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12369 emails across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Mean 5.3 emails per conversation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Mean 923 characters per email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838" y="1252050"/>
            <a:ext cx="52673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3400" y="1444700"/>
            <a:ext cx="33993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Split Into 6 Categories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10176 emails up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11687 emails down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14164 emails across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6" y="1121825"/>
            <a:ext cx="5638994" cy="37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415675" y="1998350"/>
            <a:ext cx="6078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 2</a:t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Challenges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20850" y="1568100"/>
            <a:ext cx="57207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Tens of thousands of duplicate emails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 forwarded messages, reports, and other language not created by the sender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relationships between all </a:t>
            </a:r>
            <a:r>
              <a:rPr lang="en"/>
              <a:t>email</a:t>
            </a:r>
            <a:r>
              <a:rPr lang="en"/>
              <a:t> addresses used by a specific employee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525" y="861175"/>
            <a:ext cx="2326499" cy="39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7650" y="596250"/>
            <a:ext cx="384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384675" y="146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{FA1EFE4B-2AC0-4105-BA5F-E9BEEAB143EF}</a:tableStyleId>
              </a:tblPr>
              <a:tblGrid>
                <a:gridCol w="2734300"/>
                <a:gridCol w="2734300"/>
                <a:gridCol w="2906025"/>
              </a:tblGrid>
              <a:tr h="3630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Models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56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 Email Content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Additional Cleansing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Unigram Naive Bayes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N-Gram Naive Bayes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Feed Forward Neural Network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20"/>
          <p:cNvSpPr txBox="1"/>
          <p:nvPr/>
        </p:nvSpPr>
        <p:spPr>
          <a:xfrm>
            <a:off x="384675" y="4149450"/>
            <a:ext cx="2899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Unigrams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332075" y="4149450"/>
            <a:ext cx="28992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N-grams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00" y="3887888"/>
            <a:ext cx="600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225" y="3906950"/>
            <a:ext cx="14668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5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076075" y="1866675"/>
            <a:ext cx="37632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Ultimately, my data preparation eliminated too many emails and conversations to be used with neural networks.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removing duplicates from the set, only 11079 conversations remained.</a:t>
            </a:r>
            <a:endParaRPr/>
          </a:p>
        </p:txBody>
      </p:sp>
      <p:graphicFrame>
        <p:nvGraphicFramePr>
          <p:cNvPr id="150" name="Google Shape;150;p21"/>
          <p:cNvGraphicFramePr/>
          <p:nvPr/>
        </p:nvGraphicFramePr>
        <p:xfrm>
          <a:off x="727650" y="182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{FA1EFE4B-2AC0-4105-BA5F-E9BEEAB143EF}</a:tableStyleId>
              </a:tblPr>
              <a:tblGrid>
                <a:gridCol w="2142325"/>
                <a:gridCol w="1437125"/>
              </a:tblGrid>
              <a:tr h="50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CNN-LSTM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