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75" r:id="rId15"/>
    <p:sldId id="276" r:id="rId16"/>
    <p:sldId id="269" r:id="rId17"/>
    <p:sldId id="277" r:id="rId18"/>
    <p:sldId id="278" r:id="rId19"/>
    <p:sldId id="270" r:id="rId20"/>
    <p:sldId id="272" r:id="rId21"/>
    <p:sldId id="271" r:id="rId22"/>
    <p:sldId id="27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abae25d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abae25d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abae25d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abae25d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abae25d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abae25d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55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abae25d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abae25d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abae25d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abae25d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75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abae25d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abae25d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36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abae25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abae25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abae25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abae25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05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abae25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abae25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5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abae25d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abae25d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abae25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abae25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abae25d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abae25d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378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abae25d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abae25d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abae25d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abae25d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abae25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abae25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abae25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abae25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abae25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abae25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abae25d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abae25d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abae25d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abae25d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abae25d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abae25d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>
                <a:effectLst/>
                <a:latin typeface="Arial" panose="020B0604020202020204" pitchFamily="34" charset="0"/>
              </a:rPr>
              <a:t>Investigating the performance of different algorithms for the DSP/arboricity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Nadya Voronova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Boston University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ru" dirty="0"/>
              <a:t>atasets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Artificial inputs: 1k nodes, complete graph and one-edge graph</a:t>
            </a:r>
          </a:p>
          <a:p>
            <a:pPr marL="285750" indent="-285750">
              <a:spcAft>
                <a:spcPts val="12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Social circles from Facebook (anonymized), 4k nodes</a:t>
            </a:r>
          </a:p>
          <a:p>
            <a:pPr marL="285750" indent="-285750">
              <a:spcAft>
                <a:spcPts val="12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Social network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LastFM</a:t>
            </a:r>
            <a:r>
              <a:rPr lang="en-US" b="0" i="0" dirty="0">
                <a:effectLst/>
                <a:latin typeface="Arial" panose="020B0604020202020204" pitchFamily="34" charset="0"/>
              </a:rPr>
              <a:t> users from Asia, 7k nodes</a:t>
            </a:r>
          </a:p>
          <a:p>
            <a:pPr marL="285750" indent="-285750">
              <a:spcAft>
                <a:spcPts val="12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Collaboration network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b="0" i="0" dirty="0">
                <a:effectLst/>
                <a:latin typeface="Arial" panose="020B0604020202020204" pitchFamily="34" charset="0"/>
              </a:rPr>
              <a:t> High Energy Physics, 12k nodes</a:t>
            </a:r>
          </a:p>
          <a:p>
            <a:pPr marL="285750" indent="-285750">
              <a:spcAft>
                <a:spcPts val="12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Collaboration network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Condensed Matter, 23k nodes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Social network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Github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developers, 37k nodes</a:t>
            </a:r>
          </a:p>
          <a:p>
            <a:pPr marL="285750" indent="-285750">
              <a:spcAft>
                <a:spcPts val="1200"/>
              </a:spcAft>
            </a:pPr>
            <a:r>
              <a:rPr lang="nl-NL" b="0" i="0" dirty="0">
                <a:effectLst/>
                <a:latin typeface="Arial" panose="020B0604020202020204" pitchFamily="34" charset="0"/>
              </a:rPr>
              <a:t>Gemsec Facebook dataset, artist, 50k nodes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Results: artificial datasets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Accuracy						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BE3F4B-6DB2-4A63-BB8F-E6CD96F19E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Time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09DCF6-2EB6-47EA-AC4C-B77CD318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16136"/>
            <a:ext cx="4313075" cy="280297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BD8F01B-2AC3-43C7-8385-538A5B80D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75" y="1716136"/>
            <a:ext cx="4313075" cy="28784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Results: artificial datasets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Accuracy						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BE3F4B-6DB2-4A63-BB8F-E6CD96F19E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Time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CBE895A-096D-41FD-8C99-10330809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04" y="1713041"/>
            <a:ext cx="4319296" cy="267076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077F3E-A94F-4050-B437-AFC05885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59" y="1729092"/>
            <a:ext cx="4293337" cy="26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</a:t>
            </a:r>
            <a:r>
              <a:rPr lang="ru" dirty="0"/>
              <a:t>: medium datasets</a:t>
            </a: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FA4B6C6-A6EE-4877-838A-BE8A57B0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5339090" cy="33013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</a:t>
            </a:r>
            <a:r>
              <a:rPr lang="ru" dirty="0"/>
              <a:t>: medium datasets</a:t>
            </a: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80A761-B36E-4861-82CD-B941967D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3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</a:t>
            </a:r>
            <a:r>
              <a:rPr lang="ru" dirty="0"/>
              <a:t>: medium datasets</a:t>
            </a: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FEC612C2-E924-4523-BC69-89E19732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</a:t>
            </a:r>
            <a:r>
              <a:rPr lang="ru" dirty="0"/>
              <a:t>: big datasets</a:t>
            </a:r>
            <a:endParaRPr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0291A8F-890B-4048-A09B-6A1DD8D8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64700"/>
            <a:ext cx="57150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</a:t>
            </a:r>
            <a:r>
              <a:rPr lang="ru" dirty="0"/>
              <a:t>: big datasets</a:t>
            </a:r>
            <a:endParaRPr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EC07C4C-BF34-44E6-AD8F-8D812138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1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</a:t>
            </a:r>
            <a:r>
              <a:rPr lang="ru" dirty="0"/>
              <a:t>: big datasets</a:t>
            </a:r>
            <a:endParaRPr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DB41D73-9871-403B-9234-AE9A2585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4" y="1152475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Arboricity approximation only works for big graphs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Google Shape;139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𝑎𝑟𝑏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func>
                            <m:funcPr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𝑎𝑟𝑏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The maximum arboricity for a fixed number of nodes is reached on the complete graph and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The maximum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for 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400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So, 1 is a valid answer for any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nodes.</a:t>
                </a:r>
                <a:endParaRPr dirty="0"/>
              </a:p>
            </p:txBody>
          </p:sp>
        </mc:Choice>
        <mc:Fallback>
          <p:sp>
            <p:nvSpPr>
              <p:cNvPr id="139" name="Google Shape;139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Densest subgraph problem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AC31CB-AB6B-469B-8F85-3C1A8F739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2" y="1017725"/>
            <a:ext cx="1634930" cy="122619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1D530DA-1B87-4895-9EAF-09A629C0B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39" y="2378673"/>
            <a:ext cx="1637595" cy="1228197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0910AA8-32FB-4C4C-A60A-F1CF9D9D6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773" y="1940713"/>
            <a:ext cx="1682764" cy="126207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94217BB-79C8-40EB-AC89-D6B1FBE5A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474" y="3718714"/>
            <a:ext cx="1774886" cy="1331164"/>
          </a:xfrm>
          <a:prstGeom prst="rect">
            <a:avLst/>
          </a:prstGeom>
        </p:spPr>
      </p:pic>
      <p:pic>
        <p:nvPicPr>
          <p:cNvPr id="13" name="Picture 12" descr="Timeline&#10;&#10;Description automatically generated with low confidence">
            <a:extLst>
              <a:ext uri="{FF2B5EF4-FFF2-40B4-BE49-F238E27FC236}">
                <a16:creationId xmlns:a16="http://schemas.microsoft.com/office/drawing/2014/main" id="{2E912B7D-2E99-4367-B788-EE7AFF53F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1662" y="597995"/>
            <a:ext cx="1817544" cy="1363158"/>
          </a:xfrm>
          <a:prstGeom prst="rect">
            <a:avLst/>
          </a:prstGeom>
        </p:spPr>
      </p:pic>
      <p:pic>
        <p:nvPicPr>
          <p:cNvPr id="15" name="Picture 14" descr="Qr code&#10;&#10;Description automatically generated with low confidence">
            <a:extLst>
              <a:ext uri="{FF2B5EF4-FFF2-40B4-BE49-F238E27FC236}">
                <a16:creationId xmlns:a16="http://schemas.microsoft.com/office/drawing/2014/main" id="{A3F7EDE3-AF99-4B46-B2E9-6C6A5043C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081" y="2121103"/>
            <a:ext cx="1682768" cy="1262076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9E9FA47D-D8D5-4D70-9825-4E78725393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253" y="2243923"/>
            <a:ext cx="1937819" cy="1453365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F74BE6DD-4104-4BA4-AF4B-7C46812982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1387" y="3463965"/>
            <a:ext cx="1405494" cy="1054120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671A2AFB-CC84-46AD-8718-B266F7F932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5260" y="3745275"/>
            <a:ext cx="1270932" cy="953200"/>
          </a:xfrm>
          <a:prstGeom prst="rect">
            <a:avLst/>
          </a:prstGeo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58488F-A007-4E3A-A4A3-622D79811F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9336" y="3849803"/>
            <a:ext cx="1539820" cy="11548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Sampling only works for dense graphs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Google Shape;139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sufficiently large constant, and </a:t>
                </a:r>
                <a:r>
                  <a:rPr lang="el-GR" dirty="0"/>
                  <a:t>ε</a:t>
                </a:r>
                <a:r>
                  <a:rPr lang="en-US" dirty="0"/>
                  <a:t> is the approximation parameter.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should be at least 32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be valid.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Moreover, for graphs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/>
                  <a:t> nodes the probability will never be less than 1.</a:t>
                </a:r>
              </a:p>
            </p:txBody>
          </p:sp>
        </mc:Choice>
        <mc:Fallback>
          <p:sp>
            <p:nvSpPr>
              <p:cNvPr id="139" name="Google Shape;139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03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 and possible future work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Greedy++ works the best in general case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Arboricity approximation can be useful for big graphs but it needs to be optimized in terms of space and time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Sampling can be useful on very dense graphs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Optimize arboricity approximation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Investigate the artefacts found for Greedy++ and exact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FDEC-5E99-4463-A1DA-266874FB7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Thank you!</a:t>
            </a:r>
          </a:p>
        </p:txBody>
      </p:sp>
      <p:pic>
        <p:nvPicPr>
          <p:cNvPr id="5" name="Picture 4" descr="Diagram, text, whiteboard&#10;&#10;Description automatically generated">
            <a:extLst>
              <a:ext uri="{FF2B5EF4-FFF2-40B4-BE49-F238E27FC236}">
                <a16:creationId xmlns:a16="http://schemas.microsoft.com/office/drawing/2014/main" id="{ECB8E654-7E89-49FA-BAAA-7288401D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59" y="574625"/>
            <a:ext cx="4253450" cy="42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7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goal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250000"/>
              </a:lnSpc>
              <a:spcAft>
                <a:spcPts val="1200"/>
              </a:spcAft>
            </a:pPr>
            <a:r>
              <a:rPr lang="en-US" dirty="0"/>
              <a:t>Identify a set of algorithms computing the solution for DSP</a:t>
            </a:r>
          </a:p>
          <a:p>
            <a:pPr marL="285750" indent="-285750">
              <a:lnSpc>
                <a:spcPct val="250000"/>
              </a:lnSpc>
              <a:spcAft>
                <a:spcPts val="1200"/>
              </a:spcAft>
            </a:pPr>
            <a:r>
              <a:rPr lang="en-US" dirty="0"/>
              <a:t>Implement algorithms that don’t have an implementation</a:t>
            </a:r>
          </a:p>
          <a:p>
            <a:pPr marL="285750" indent="-285750">
              <a:lnSpc>
                <a:spcPct val="250000"/>
              </a:lnSpc>
              <a:spcAft>
                <a:spcPts val="1200"/>
              </a:spcAft>
            </a:pPr>
            <a:r>
              <a:rPr lang="en-US" dirty="0"/>
              <a:t>Compare the performance of the chosen algorithms on different datasets according to accuracy and time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Algorithms for DSP: Greedy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0"/>
              </a:rPr>
              <a:t>[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MSS10"/>
              </a:rPr>
              <a:t>Charikar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0"/>
              </a:rPr>
              <a:t>, 2000]</a:t>
            </a:r>
            <a:endParaRPr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525208" y="2413517"/>
                <a:ext cx="2307091" cy="215535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-approximation</a:t>
                </a:r>
                <a:endParaRPr dirty="0"/>
              </a:p>
            </p:txBody>
          </p:sp>
        </mc:Choice>
        <mc:Fallback>
          <p:sp>
            <p:nvSpPr>
              <p:cNvPr id="79" name="Google Shape;79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25208" y="2413517"/>
                <a:ext cx="2307091" cy="2155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F680684-1360-4676-8404-8909BCAA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40177"/>
            <a:ext cx="5611232" cy="33286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Algorithms for DSP: Greedy++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2"/>
              </a:rPr>
              <a:t>[Boob, Gao, Peng,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MSS12"/>
              </a:rPr>
              <a:t>Sawlani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2"/>
              </a:rPr>
              <a:t>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MSS12"/>
              </a:rPr>
              <a:t>Tsourakakis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2"/>
              </a:rPr>
              <a:t>, </a:t>
            </a:r>
            <a:br>
              <a:rPr lang="en-US" sz="1800" b="0" i="0" u="none" strike="noStrike" baseline="0" dirty="0">
                <a:solidFill>
                  <a:srgbClr val="FF0000"/>
                </a:solidFill>
                <a:latin typeface="CMSS12"/>
              </a:rPr>
            </a:br>
            <a:r>
              <a:rPr lang="en-US" sz="1800" b="0" i="0" u="none" strike="noStrike" baseline="0" dirty="0">
                <a:solidFill>
                  <a:srgbClr val="FF0000"/>
                </a:solidFill>
                <a:latin typeface="CMSS12"/>
              </a:rPr>
              <a:t>Wang, Wang, 2020]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162938" y="1835021"/>
                <a:ext cx="3669361" cy="27338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Conjecture: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ru-RU" dirty="0"/>
                  <a:t>-</a:t>
                </a:r>
                <a:r>
                  <a:rPr lang="en-US" dirty="0"/>
                  <a:t>approximation</a:t>
                </a:r>
                <a:endParaRPr dirty="0"/>
              </a:p>
            </p:txBody>
          </p:sp>
        </mc:Choice>
        <mc:Fallback>
          <p:sp>
            <p:nvSpPr>
              <p:cNvPr id="85" name="Google Shape;8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62938" y="1835021"/>
                <a:ext cx="3669361" cy="2733854"/>
              </a:xfrm>
              <a:prstGeom prst="rect">
                <a:avLst/>
              </a:prstGeom>
              <a:blipFill>
                <a:blip r:embed="rId3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EEF474D-A909-4CA2-AA57-5CAF52A6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00" y="1252310"/>
            <a:ext cx="4039760" cy="321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ru" dirty="0"/>
              <a:t>Algorithms for DSP: sampling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2"/>
              </a:rPr>
              <a:t>[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MSS12"/>
              </a:rPr>
              <a:t>Mitzenmacher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2"/>
              </a:rPr>
              <a:t> et al., 2015, </a:t>
            </a:r>
            <a:r>
              <a:rPr lang="da-DK" sz="1800" b="0" i="0" u="none" strike="noStrike" baseline="0" dirty="0">
                <a:solidFill>
                  <a:srgbClr val="FF0000"/>
                </a:solidFill>
                <a:latin typeface="CMSS12"/>
              </a:rPr>
              <a:t>Esfandiari et al., 2015, McGregor et al., 2015]</a:t>
            </a:r>
            <a:endParaRPr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Instead of considering the whole graph we can consider a sampled subgraph.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If each edge is sampled with probability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sufficiently large constant then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the exact value of DSP on the sample is guaranteed to be </a:t>
                </a:r>
                <a:r>
                  <a:rPr lang="el-GR" dirty="0"/>
                  <a:t>ε</a:t>
                </a:r>
                <a:r>
                  <a:rPr lang="en-US" dirty="0"/>
                  <a:t>-approximation of the DSP of the original graph with high probability</a:t>
                </a:r>
                <a:endParaRPr dirty="0"/>
              </a:p>
            </p:txBody>
          </p:sp>
        </mc:Choice>
        <mc:Fallback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Arboricity and relation to DSP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DDA9B0-14BD-4CB1-9737-5C1583AF5966}"/>
                  </a:ext>
                </a:extLst>
              </p:cNvPr>
              <p:cNvSpPr txBox="1"/>
              <p:nvPr/>
            </p:nvSpPr>
            <p:spPr>
              <a:xfrm>
                <a:off x="311700" y="1152475"/>
                <a:ext cx="8434194" cy="336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n-US" dirty="0"/>
                  <a:t>Arboricity of a graph is the minimal number of disjoint forests that can cover all the edges of the graph G.</a:t>
                </a:r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DDA9B0-14BD-4CB1-9737-5C1583AF5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52475"/>
                <a:ext cx="8434194" cy="3364254"/>
              </a:xfrm>
              <a:prstGeom prst="rect">
                <a:avLst/>
              </a:prstGeom>
              <a:blipFill>
                <a:blip r:embed="rId3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Algorithm for arboricity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MSS10"/>
              </a:rPr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SS10"/>
              </a:rPr>
              <a:t>[Eden, Mossel, Ron, 2021]</a:t>
            </a:r>
            <a:endParaRPr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Google Shape;103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92620" y="1152475"/>
                <a:ext cx="333968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Input: 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Output: </a:t>
                </a:r>
                <a:r>
                  <a:rPr lang="el-GR" b="0" dirty="0">
                    <a:latin typeface="Cambria Math" panose="02040503050406030204" pitchFamily="18" charset="0"/>
                  </a:rPr>
                  <a:t>α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03" name="Google Shape;103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2620" y="1152475"/>
                <a:ext cx="3339680" cy="3416400"/>
              </a:xfrm>
              <a:prstGeom prst="rect">
                <a:avLst/>
              </a:prstGeom>
              <a:blipFill>
                <a:blip r:embed="rId3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26B3FF1-CDDA-4830-AAA9-0CCB3255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4" y="2571750"/>
            <a:ext cx="4413616" cy="1387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n-US" dirty="0"/>
              <a:t>Used already existing implementation for Greedy, Greedy++ and the exact computation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n-US" dirty="0"/>
              <a:t>Implemented arboricity approximation algorithm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n-US" dirty="0"/>
              <a:t>Implemented a script that samples the subgraph of the input graph and outputs the subgraph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587</Words>
  <Application>Microsoft Office PowerPoint</Application>
  <PresentationFormat>On-screen Show (16:9)</PresentationFormat>
  <Paragraphs>80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CMSS10</vt:lpstr>
      <vt:lpstr>CMSS12</vt:lpstr>
      <vt:lpstr>Wingdings</vt:lpstr>
      <vt:lpstr>Simple Light</vt:lpstr>
      <vt:lpstr>Investigating the performance of different algorithms for the DSP/arboricity</vt:lpstr>
      <vt:lpstr>Densest subgraph problem</vt:lpstr>
      <vt:lpstr>Project goal</vt:lpstr>
      <vt:lpstr>Algorithms for DSP: Greedy [Charikar, 2000]</vt:lpstr>
      <vt:lpstr>Algorithms for DSP: Greedy++ [Boob, Gao, Peng, Sawlani, Tsourakakis,  Wang, Wang, 2020]</vt:lpstr>
      <vt:lpstr>Algorithms for DSP: sampling [Mitzenmacher et al., 2015, Esfandiari et al., 2015, McGregor et al., 2015]</vt:lpstr>
      <vt:lpstr>Arboricity and relation to DSP</vt:lpstr>
      <vt:lpstr>Algorithm for arboricity [Eden, Mossel, Ron, 2021]</vt:lpstr>
      <vt:lpstr>Implementation</vt:lpstr>
      <vt:lpstr>Datasets</vt:lpstr>
      <vt:lpstr>Results: artificial datasets</vt:lpstr>
      <vt:lpstr>Results: artificial datasets</vt:lpstr>
      <vt:lpstr>Time: medium datasets</vt:lpstr>
      <vt:lpstr>Time: medium datasets</vt:lpstr>
      <vt:lpstr>Accuracy: medium datasets</vt:lpstr>
      <vt:lpstr>Time: big datasets</vt:lpstr>
      <vt:lpstr>Time: big datasets</vt:lpstr>
      <vt:lpstr>Accuracy: big datasets</vt:lpstr>
      <vt:lpstr>Arboricity approximation only works for big graphs</vt:lpstr>
      <vt:lpstr>Sampling only works for dense graphs</vt:lpstr>
      <vt:lpstr>Summary and possible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Voronova, Nadezhda</cp:lastModifiedBy>
  <cp:revision>20</cp:revision>
  <dcterms:modified xsi:type="dcterms:W3CDTF">2021-12-09T18:37:49Z</dcterms:modified>
</cp:coreProperties>
</file>