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9" r:id="rId6"/>
    <p:sldId id="260" r:id="rId7"/>
    <p:sldId id="277" r:id="rId8"/>
    <p:sldId id="261" r:id="rId9"/>
    <p:sldId id="262" r:id="rId10"/>
    <p:sldId id="263" r:id="rId11"/>
    <p:sldId id="264" r:id="rId12"/>
    <p:sldId id="278" r:id="rId13"/>
    <p:sldId id="265" r:id="rId14"/>
    <p:sldId id="276" r:id="rId15"/>
    <p:sldId id="280" r:id="rId16"/>
    <p:sldId id="273" r:id="rId17"/>
    <p:sldId id="266" r:id="rId18"/>
    <p:sldId id="268" r:id="rId19"/>
    <p:sldId id="267" r:id="rId20"/>
    <p:sldId id="269" r:id="rId21"/>
    <p:sldId id="270" r:id="rId22"/>
    <p:sldId id="271" r:id="rId23"/>
    <p:sldId id="27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EA85F-AA35-C970-24B0-330C41831500}" v="5" dt="2023-12-08T22:58:25.983"/>
    <p1510:client id="{F32B5E95-E973-1A4D-BD6C-DBF269F8E534}" v="662" dt="2023-12-07T00:57:3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1B5EC-67C9-AE4E-BB59-FF31E94CE8C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5A405-CC28-AD48-990E-658CA105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5A405-CC28-AD48-990E-658CA1058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5A405-CC28-AD48-990E-658CA1058D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5A405-CC28-AD48-990E-658CA1058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xwell/us-software-engineer-job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398" y="669925"/>
            <a:ext cx="5333999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 US</a:t>
            </a: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Software</a:t>
            </a:r>
            <a:r>
              <a:rPr lang="en-US" sz="3800">
                <a:solidFill>
                  <a:schemeClr val="bg1"/>
                </a:solidFill>
              </a:rPr>
              <a:t> Engineering</a:t>
            </a:r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>
                <a:solidFill>
                  <a:schemeClr val="bg1"/>
                </a:solidFill>
              </a:rPr>
              <a:t>Job's Analysis</a:t>
            </a:r>
            <a:endParaRPr lang="en-US" sz="3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399" y="4052682"/>
            <a:ext cx="4319583" cy="21353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Sai Ganesh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Pendela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Akash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Perni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Samba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Sivesh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Kurra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Venkata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Phani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        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AdityA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Nutalapati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object 2">
            <a:extLst>
              <a:ext uri="{FF2B5EF4-FFF2-40B4-BE49-F238E27FC236}">
                <a16:creationId xmlns:a16="http://schemas.microsoft.com/office/drawing/2014/main" id="{0F081B20-49D2-BFF6-6B0A-B2EED823D245}"/>
              </a:ext>
            </a:extLst>
          </p:cNvPr>
          <p:cNvGrpSpPr/>
          <p:nvPr/>
        </p:nvGrpSpPr>
        <p:grpSpPr>
          <a:xfrm>
            <a:off x="7243762" y="3028949"/>
            <a:ext cx="3543301" cy="3057521"/>
            <a:chOff x="9963973" y="2579458"/>
            <a:chExt cx="7901305" cy="704469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8978FAEE-7658-3680-96BE-E360EDD9706F}"/>
                </a:ext>
              </a:extLst>
            </p:cNvPr>
            <p:cNvSpPr/>
            <p:nvPr/>
          </p:nvSpPr>
          <p:spPr>
            <a:xfrm>
              <a:off x="9963973" y="2579458"/>
              <a:ext cx="5659120" cy="5659120"/>
            </a:xfrm>
            <a:custGeom>
              <a:avLst/>
              <a:gdLst/>
              <a:ahLst/>
              <a:cxnLst/>
              <a:rect l="l" t="t" r="r" b="b"/>
              <a:pathLst>
                <a:path w="5659119" h="5659120">
                  <a:moveTo>
                    <a:pt x="2829496" y="5658992"/>
                  </a:moveTo>
                  <a:lnTo>
                    <a:pt x="2760060" y="5658142"/>
                  </a:lnTo>
                  <a:lnTo>
                    <a:pt x="2690658" y="5655586"/>
                  </a:lnTo>
                  <a:lnTo>
                    <a:pt x="2621345" y="5651324"/>
                  </a:lnTo>
                  <a:lnTo>
                    <a:pt x="2552160" y="5645366"/>
                  </a:lnTo>
                  <a:lnTo>
                    <a:pt x="2483137" y="5637710"/>
                  </a:lnTo>
                  <a:lnTo>
                    <a:pt x="2414318" y="5628366"/>
                  </a:lnTo>
                  <a:lnTo>
                    <a:pt x="2345757" y="5617334"/>
                  </a:lnTo>
                  <a:lnTo>
                    <a:pt x="2277484" y="5604621"/>
                  </a:lnTo>
                  <a:lnTo>
                    <a:pt x="2209552" y="5590241"/>
                  </a:lnTo>
                  <a:lnTo>
                    <a:pt x="2141985" y="5574198"/>
                  </a:lnTo>
                  <a:lnTo>
                    <a:pt x="2074832" y="5556500"/>
                  </a:lnTo>
                  <a:lnTo>
                    <a:pt x="2008138" y="5537154"/>
                  </a:lnTo>
                  <a:lnTo>
                    <a:pt x="1941938" y="5516179"/>
                  </a:lnTo>
                  <a:lnTo>
                    <a:pt x="1876273" y="5493591"/>
                  </a:lnTo>
                  <a:lnTo>
                    <a:pt x="1811173" y="5469399"/>
                  </a:lnTo>
                  <a:lnTo>
                    <a:pt x="1746693" y="5443611"/>
                  </a:lnTo>
                  <a:lnTo>
                    <a:pt x="1682867" y="5416250"/>
                  </a:lnTo>
                  <a:lnTo>
                    <a:pt x="1619728" y="5387327"/>
                  </a:lnTo>
                  <a:lnTo>
                    <a:pt x="1557323" y="5356870"/>
                  </a:lnTo>
                  <a:lnTo>
                    <a:pt x="1495683" y="5324885"/>
                  </a:lnTo>
                  <a:lnTo>
                    <a:pt x="1434841" y="5291403"/>
                  </a:lnTo>
                  <a:lnTo>
                    <a:pt x="1374840" y="5256434"/>
                  </a:lnTo>
                  <a:lnTo>
                    <a:pt x="1315720" y="5220004"/>
                  </a:lnTo>
                  <a:lnTo>
                    <a:pt x="1257507" y="5182132"/>
                  </a:lnTo>
                  <a:lnTo>
                    <a:pt x="1200248" y="5142847"/>
                  </a:lnTo>
                  <a:lnTo>
                    <a:pt x="1143965" y="5102170"/>
                  </a:lnTo>
                  <a:lnTo>
                    <a:pt x="1088700" y="5060121"/>
                  </a:lnTo>
                  <a:lnTo>
                    <a:pt x="1034483" y="5016731"/>
                  </a:lnTo>
                  <a:lnTo>
                    <a:pt x="981345" y="4972015"/>
                  </a:lnTo>
                  <a:lnTo>
                    <a:pt x="929323" y="4926017"/>
                  </a:lnTo>
                  <a:lnTo>
                    <a:pt x="878443" y="4878752"/>
                  </a:lnTo>
                  <a:lnTo>
                    <a:pt x="828740" y="4830255"/>
                  </a:lnTo>
                  <a:lnTo>
                    <a:pt x="780241" y="4780550"/>
                  </a:lnTo>
                  <a:lnTo>
                    <a:pt x="732977" y="4729673"/>
                  </a:lnTo>
                  <a:lnTo>
                    <a:pt x="686976" y="4677645"/>
                  </a:lnTo>
                  <a:lnTo>
                    <a:pt x="642266" y="4624506"/>
                  </a:lnTo>
                  <a:lnTo>
                    <a:pt x="598872" y="4570293"/>
                  </a:lnTo>
                  <a:lnTo>
                    <a:pt x="556823" y="4515027"/>
                  </a:lnTo>
                  <a:lnTo>
                    <a:pt x="516142" y="4458744"/>
                  </a:lnTo>
                  <a:lnTo>
                    <a:pt x="476856" y="4401485"/>
                  </a:lnTo>
                  <a:lnTo>
                    <a:pt x="438986" y="4343272"/>
                  </a:lnTo>
                  <a:lnTo>
                    <a:pt x="402555" y="4284151"/>
                  </a:lnTo>
                  <a:lnTo>
                    <a:pt x="367588" y="4224146"/>
                  </a:lnTo>
                  <a:lnTo>
                    <a:pt x="334103" y="4163309"/>
                  </a:lnTo>
                  <a:lnTo>
                    <a:pt x="302121" y="4101669"/>
                  </a:lnTo>
                  <a:lnTo>
                    <a:pt x="271662" y="4039264"/>
                  </a:lnTo>
                  <a:lnTo>
                    <a:pt x="242743" y="3976125"/>
                  </a:lnTo>
                  <a:lnTo>
                    <a:pt x="215382" y="3912299"/>
                  </a:lnTo>
                  <a:lnTo>
                    <a:pt x="189596" y="3847819"/>
                  </a:lnTo>
                  <a:lnTo>
                    <a:pt x="165401" y="3782719"/>
                  </a:lnTo>
                  <a:lnTo>
                    <a:pt x="142809" y="3717054"/>
                  </a:lnTo>
                  <a:lnTo>
                    <a:pt x="121836" y="3650853"/>
                  </a:lnTo>
                  <a:lnTo>
                    <a:pt x="102495" y="3584159"/>
                  </a:lnTo>
                  <a:lnTo>
                    <a:pt x="84796" y="3517007"/>
                  </a:lnTo>
                  <a:lnTo>
                    <a:pt x="68750" y="3449440"/>
                  </a:lnTo>
                  <a:lnTo>
                    <a:pt x="54367" y="3381508"/>
                  </a:lnTo>
                  <a:lnTo>
                    <a:pt x="41656" y="3313235"/>
                  </a:lnTo>
                  <a:lnTo>
                    <a:pt x="30624" y="3244674"/>
                  </a:lnTo>
                  <a:lnTo>
                    <a:pt x="21278" y="3175855"/>
                  </a:lnTo>
                  <a:lnTo>
                    <a:pt x="13624" y="3106832"/>
                  </a:lnTo>
                  <a:lnTo>
                    <a:pt x="7666" y="3037646"/>
                  </a:lnTo>
                  <a:lnTo>
                    <a:pt x="3408" y="2968334"/>
                  </a:lnTo>
                  <a:lnTo>
                    <a:pt x="852" y="2898932"/>
                  </a:lnTo>
                  <a:lnTo>
                    <a:pt x="0" y="2829496"/>
                  </a:lnTo>
                  <a:lnTo>
                    <a:pt x="213" y="2794774"/>
                  </a:lnTo>
                  <a:lnTo>
                    <a:pt x="1917" y="2725355"/>
                  </a:lnTo>
                  <a:lnTo>
                    <a:pt x="5324" y="2655987"/>
                  </a:lnTo>
                  <a:lnTo>
                    <a:pt x="10433" y="2586735"/>
                  </a:lnTo>
                  <a:lnTo>
                    <a:pt x="17240" y="2517622"/>
                  </a:lnTo>
                  <a:lnTo>
                    <a:pt x="25740" y="2448703"/>
                  </a:lnTo>
                  <a:lnTo>
                    <a:pt x="35930" y="2380001"/>
                  </a:lnTo>
                  <a:lnTo>
                    <a:pt x="47802" y="2311584"/>
                  </a:lnTo>
                  <a:lnTo>
                    <a:pt x="61351" y="2243473"/>
                  </a:lnTo>
                  <a:lnTo>
                    <a:pt x="76565" y="2175722"/>
                  </a:lnTo>
                  <a:lnTo>
                    <a:pt x="93440" y="2108351"/>
                  </a:lnTo>
                  <a:lnTo>
                    <a:pt x="111960" y="2041428"/>
                  </a:lnTo>
                  <a:lnTo>
                    <a:pt x="132121" y="1974972"/>
                  </a:lnTo>
                  <a:lnTo>
                    <a:pt x="153902" y="1909038"/>
                  </a:lnTo>
                  <a:lnTo>
                    <a:pt x="177299" y="1843645"/>
                  </a:lnTo>
                  <a:lnTo>
                    <a:pt x="202290" y="1778856"/>
                  </a:lnTo>
                  <a:lnTo>
                    <a:pt x="228867" y="1714693"/>
                  </a:lnTo>
                  <a:lnTo>
                    <a:pt x="257007" y="1651212"/>
                  </a:lnTo>
                  <a:lnTo>
                    <a:pt x="286701" y="1588431"/>
                  </a:lnTo>
                  <a:lnTo>
                    <a:pt x="317922" y="1526406"/>
                  </a:lnTo>
                  <a:lnTo>
                    <a:pt x="350660" y="1465155"/>
                  </a:lnTo>
                  <a:lnTo>
                    <a:pt x="384886" y="1404737"/>
                  </a:lnTo>
                  <a:lnTo>
                    <a:pt x="420591" y="1345167"/>
                  </a:lnTo>
                  <a:lnTo>
                    <a:pt x="457741" y="1286499"/>
                  </a:lnTo>
                  <a:lnTo>
                    <a:pt x="496325" y="1228757"/>
                  </a:lnTo>
                  <a:lnTo>
                    <a:pt x="536308" y="1171983"/>
                  </a:lnTo>
                  <a:lnTo>
                    <a:pt x="577680" y="1116202"/>
                  </a:lnTo>
                  <a:lnTo>
                    <a:pt x="620401" y="1061460"/>
                  </a:lnTo>
                  <a:lnTo>
                    <a:pt x="664460" y="1007775"/>
                  </a:lnTo>
                  <a:lnTo>
                    <a:pt x="709815" y="955195"/>
                  </a:lnTo>
                  <a:lnTo>
                    <a:pt x="756455" y="903736"/>
                  </a:lnTo>
                  <a:lnTo>
                    <a:pt x="804336" y="853445"/>
                  </a:lnTo>
                  <a:lnTo>
                    <a:pt x="853445" y="804336"/>
                  </a:lnTo>
                  <a:lnTo>
                    <a:pt x="903736" y="756455"/>
                  </a:lnTo>
                  <a:lnTo>
                    <a:pt x="955195" y="709815"/>
                  </a:lnTo>
                  <a:lnTo>
                    <a:pt x="1007775" y="664460"/>
                  </a:lnTo>
                  <a:lnTo>
                    <a:pt x="1061460" y="620401"/>
                  </a:lnTo>
                  <a:lnTo>
                    <a:pt x="1116202" y="577680"/>
                  </a:lnTo>
                  <a:lnTo>
                    <a:pt x="1171983" y="536308"/>
                  </a:lnTo>
                  <a:lnTo>
                    <a:pt x="1228757" y="496325"/>
                  </a:lnTo>
                  <a:lnTo>
                    <a:pt x="1286499" y="457741"/>
                  </a:lnTo>
                  <a:lnTo>
                    <a:pt x="1345167" y="420591"/>
                  </a:lnTo>
                  <a:lnTo>
                    <a:pt x="1404737" y="384886"/>
                  </a:lnTo>
                  <a:lnTo>
                    <a:pt x="1465155" y="350660"/>
                  </a:lnTo>
                  <a:lnTo>
                    <a:pt x="1526406" y="317922"/>
                  </a:lnTo>
                  <a:lnTo>
                    <a:pt x="1588431" y="286701"/>
                  </a:lnTo>
                  <a:lnTo>
                    <a:pt x="1651212" y="257007"/>
                  </a:lnTo>
                  <a:lnTo>
                    <a:pt x="1714693" y="228867"/>
                  </a:lnTo>
                  <a:lnTo>
                    <a:pt x="1778856" y="202290"/>
                  </a:lnTo>
                  <a:lnTo>
                    <a:pt x="1843645" y="177299"/>
                  </a:lnTo>
                  <a:lnTo>
                    <a:pt x="1909038" y="153902"/>
                  </a:lnTo>
                  <a:lnTo>
                    <a:pt x="1974972" y="132121"/>
                  </a:lnTo>
                  <a:lnTo>
                    <a:pt x="2041428" y="111960"/>
                  </a:lnTo>
                  <a:lnTo>
                    <a:pt x="2108351" y="93440"/>
                  </a:lnTo>
                  <a:lnTo>
                    <a:pt x="2175722" y="76565"/>
                  </a:lnTo>
                  <a:lnTo>
                    <a:pt x="2243473" y="61351"/>
                  </a:lnTo>
                  <a:lnTo>
                    <a:pt x="2311584" y="47802"/>
                  </a:lnTo>
                  <a:lnTo>
                    <a:pt x="2380001" y="35930"/>
                  </a:lnTo>
                  <a:lnTo>
                    <a:pt x="2448703" y="25740"/>
                  </a:lnTo>
                  <a:lnTo>
                    <a:pt x="2517622" y="17240"/>
                  </a:lnTo>
                  <a:lnTo>
                    <a:pt x="2586735" y="10433"/>
                  </a:lnTo>
                  <a:lnTo>
                    <a:pt x="2655987" y="5324"/>
                  </a:lnTo>
                  <a:lnTo>
                    <a:pt x="2725355" y="1917"/>
                  </a:lnTo>
                  <a:lnTo>
                    <a:pt x="2794774" y="213"/>
                  </a:lnTo>
                  <a:lnTo>
                    <a:pt x="2829496" y="0"/>
                  </a:lnTo>
                  <a:lnTo>
                    <a:pt x="2864218" y="213"/>
                  </a:lnTo>
                  <a:lnTo>
                    <a:pt x="2933637" y="1917"/>
                  </a:lnTo>
                  <a:lnTo>
                    <a:pt x="3003004" y="5324"/>
                  </a:lnTo>
                  <a:lnTo>
                    <a:pt x="3072257" y="10433"/>
                  </a:lnTo>
                  <a:lnTo>
                    <a:pt x="3141370" y="17240"/>
                  </a:lnTo>
                  <a:lnTo>
                    <a:pt x="3210289" y="25740"/>
                  </a:lnTo>
                  <a:lnTo>
                    <a:pt x="3278990" y="35930"/>
                  </a:lnTo>
                  <a:lnTo>
                    <a:pt x="3347408" y="47802"/>
                  </a:lnTo>
                  <a:lnTo>
                    <a:pt x="3415519" y="61351"/>
                  </a:lnTo>
                  <a:lnTo>
                    <a:pt x="3483270" y="76565"/>
                  </a:lnTo>
                  <a:lnTo>
                    <a:pt x="3550640" y="93440"/>
                  </a:lnTo>
                  <a:lnTo>
                    <a:pt x="3617564" y="111960"/>
                  </a:lnTo>
                  <a:lnTo>
                    <a:pt x="3684020" y="132121"/>
                  </a:lnTo>
                  <a:lnTo>
                    <a:pt x="3749954" y="153902"/>
                  </a:lnTo>
                  <a:lnTo>
                    <a:pt x="3815347" y="177299"/>
                  </a:lnTo>
                  <a:lnTo>
                    <a:pt x="3880136" y="202290"/>
                  </a:lnTo>
                  <a:lnTo>
                    <a:pt x="3944299" y="228867"/>
                  </a:lnTo>
                  <a:lnTo>
                    <a:pt x="4007780" y="257007"/>
                  </a:lnTo>
                  <a:lnTo>
                    <a:pt x="4070561" y="286701"/>
                  </a:lnTo>
                  <a:lnTo>
                    <a:pt x="4132585" y="317922"/>
                  </a:lnTo>
                  <a:lnTo>
                    <a:pt x="4193832" y="350660"/>
                  </a:lnTo>
                  <a:lnTo>
                    <a:pt x="4254253" y="384886"/>
                  </a:lnTo>
                  <a:lnTo>
                    <a:pt x="4313825" y="420591"/>
                  </a:lnTo>
                  <a:lnTo>
                    <a:pt x="4372493" y="457741"/>
                  </a:lnTo>
                  <a:lnTo>
                    <a:pt x="4430235" y="496325"/>
                  </a:lnTo>
                  <a:lnTo>
                    <a:pt x="4487009" y="536308"/>
                  </a:lnTo>
                  <a:lnTo>
                    <a:pt x="4542790" y="577680"/>
                  </a:lnTo>
                  <a:lnTo>
                    <a:pt x="4597532" y="620401"/>
                  </a:lnTo>
                  <a:lnTo>
                    <a:pt x="4651215" y="664460"/>
                  </a:lnTo>
                  <a:lnTo>
                    <a:pt x="4703797" y="709815"/>
                  </a:lnTo>
                  <a:lnTo>
                    <a:pt x="4755257" y="756455"/>
                  </a:lnTo>
                  <a:lnTo>
                    <a:pt x="4805550" y="804336"/>
                  </a:lnTo>
                  <a:lnTo>
                    <a:pt x="4854658" y="853445"/>
                  </a:lnTo>
                  <a:lnTo>
                    <a:pt x="4902538" y="903736"/>
                  </a:lnTo>
                  <a:lnTo>
                    <a:pt x="4949176" y="955195"/>
                  </a:lnTo>
                  <a:lnTo>
                    <a:pt x="4994533" y="1007775"/>
                  </a:lnTo>
                  <a:lnTo>
                    <a:pt x="5038592" y="1061460"/>
                  </a:lnTo>
                  <a:lnTo>
                    <a:pt x="5081314" y="1116202"/>
                  </a:lnTo>
                  <a:lnTo>
                    <a:pt x="5122683" y="1171983"/>
                  </a:lnTo>
                  <a:lnTo>
                    <a:pt x="5162663" y="1228757"/>
                  </a:lnTo>
                  <a:lnTo>
                    <a:pt x="5201247" y="1286499"/>
                  </a:lnTo>
                  <a:lnTo>
                    <a:pt x="5238401" y="1345167"/>
                  </a:lnTo>
                  <a:lnTo>
                    <a:pt x="5274103" y="1404737"/>
                  </a:lnTo>
                  <a:lnTo>
                    <a:pt x="5308331" y="1465155"/>
                  </a:lnTo>
                  <a:lnTo>
                    <a:pt x="5341069" y="1526406"/>
                  </a:lnTo>
                  <a:lnTo>
                    <a:pt x="5372289" y="1588431"/>
                  </a:lnTo>
                  <a:lnTo>
                    <a:pt x="5401985" y="1651212"/>
                  </a:lnTo>
                  <a:lnTo>
                    <a:pt x="5430125" y="1714693"/>
                  </a:lnTo>
                  <a:lnTo>
                    <a:pt x="5456700" y="1778856"/>
                  </a:lnTo>
                  <a:lnTo>
                    <a:pt x="5481693" y="1843645"/>
                  </a:lnTo>
                  <a:lnTo>
                    <a:pt x="5505087" y="1909038"/>
                  </a:lnTo>
                  <a:lnTo>
                    <a:pt x="5526868" y="1974972"/>
                  </a:lnTo>
                  <a:lnTo>
                    <a:pt x="5547033" y="2041428"/>
                  </a:lnTo>
                  <a:lnTo>
                    <a:pt x="5565555" y="2108351"/>
                  </a:lnTo>
                  <a:lnTo>
                    <a:pt x="5582428" y="2175722"/>
                  </a:lnTo>
                  <a:lnTo>
                    <a:pt x="5597639" y="2243473"/>
                  </a:lnTo>
                  <a:lnTo>
                    <a:pt x="5611186" y="2311584"/>
                  </a:lnTo>
                  <a:lnTo>
                    <a:pt x="5623061" y="2380001"/>
                  </a:lnTo>
                  <a:lnTo>
                    <a:pt x="5633249" y="2448703"/>
                  </a:lnTo>
                  <a:lnTo>
                    <a:pt x="5641750" y="2517622"/>
                  </a:lnTo>
                  <a:lnTo>
                    <a:pt x="5648557" y="2586735"/>
                  </a:lnTo>
                  <a:lnTo>
                    <a:pt x="5653667" y="2655987"/>
                  </a:lnTo>
                  <a:lnTo>
                    <a:pt x="5657078" y="2725355"/>
                  </a:lnTo>
                  <a:lnTo>
                    <a:pt x="5658780" y="2794774"/>
                  </a:lnTo>
                  <a:lnTo>
                    <a:pt x="5658992" y="2829496"/>
                  </a:lnTo>
                  <a:lnTo>
                    <a:pt x="5658780" y="2864218"/>
                  </a:lnTo>
                  <a:lnTo>
                    <a:pt x="5657078" y="2933637"/>
                  </a:lnTo>
                  <a:lnTo>
                    <a:pt x="5653667" y="3003004"/>
                  </a:lnTo>
                  <a:lnTo>
                    <a:pt x="5648557" y="3072257"/>
                  </a:lnTo>
                  <a:lnTo>
                    <a:pt x="5641750" y="3141370"/>
                  </a:lnTo>
                  <a:lnTo>
                    <a:pt x="5633249" y="3210289"/>
                  </a:lnTo>
                  <a:lnTo>
                    <a:pt x="5623061" y="3278990"/>
                  </a:lnTo>
                  <a:lnTo>
                    <a:pt x="5611186" y="3347408"/>
                  </a:lnTo>
                  <a:lnTo>
                    <a:pt x="5597639" y="3415519"/>
                  </a:lnTo>
                  <a:lnTo>
                    <a:pt x="5582428" y="3483270"/>
                  </a:lnTo>
                  <a:lnTo>
                    <a:pt x="5565555" y="3550640"/>
                  </a:lnTo>
                  <a:lnTo>
                    <a:pt x="5547033" y="3617564"/>
                  </a:lnTo>
                  <a:lnTo>
                    <a:pt x="5526868" y="3684020"/>
                  </a:lnTo>
                  <a:lnTo>
                    <a:pt x="5505087" y="3749954"/>
                  </a:lnTo>
                  <a:lnTo>
                    <a:pt x="5481695" y="3815347"/>
                  </a:lnTo>
                  <a:lnTo>
                    <a:pt x="5456705" y="3880136"/>
                  </a:lnTo>
                  <a:lnTo>
                    <a:pt x="5430125" y="3944299"/>
                  </a:lnTo>
                  <a:lnTo>
                    <a:pt x="5401985" y="4007780"/>
                  </a:lnTo>
                  <a:lnTo>
                    <a:pt x="5372289" y="4070561"/>
                  </a:lnTo>
                  <a:lnTo>
                    <a:pt x="5341069" y="4132585"/>
                  </a:lnTo>
                  <a:lnTo>
                    <a:pt x="5308331" y="4193832"/>
                  </a:lnTo>
                  <a:lnTo>
                    <a:pt x="5274103" y="4254253"/>
                  </a:lnTo>
                  <a:lnTo>
                    <a:pt x="5238401" y="4313825"/>
                  </a:lnTo>
                  <a:lnTo>
                    <a:pt x="5201247" y="4372493"/>
                  </a:lnTo>
                  <a:lnTo>
                    <a:pt x="5162663" y="4430235"/>
                  </a:lnTo>
                  <a:lnTo>
                    <a:pt x="5122683" y="4487009"/>
                  </a:lnTo>
                  <a:lnTo>
                    <a:pt x="5081314" y="4542790"/>
                  </a:lnTo>
                  <a:lnTo>
                    <a:pt x="5038592" y="4597532"/>
                  </a:lnTo>
                  <a:lnTo>
                    <a:pt x="4994533" y="4651215"/>
                  </a:lnTo>
                  <a:lnTo>
                    <a:pt x="4949176" y="4703797"/>
                  </a:lnTo>
                  <a:lnTo>
                    <a:pt x="4902538" y="4755257"/>
                  </a:lnTo>
                  <a:lnTo>
                    <a:pt x="4854658" y="4805550"/>
                  </a:lnTo>
                  <a:lnTo>
                    <a:pt x="4805550" y="4854658"/>
                  </a:lnTo>
                  <a:lnTo>
                    <a:pt x="4755257" y="4902538"/>
                  </a:lnTo>
                  <a:lnTo>
                    <a:pt x="4703797" y="4949176"/>
                  </a:lnTo>
                  <a:lnTo>
                    <a:pt x="4651215" y="4994533"/>
                  </a:lnTo>
                  <a:lnTo>
                    <a:pt x="4597532" y="5038592"/>
                  </a:lnTo>
                  <a:lnTo>
                    <a:pt x="4542790" y="5081314"/>
                  </a:lnTo>
                  <a:lnTo>
                    <a:pt x="4487009" y="5122683"/>
                  </a:lnTo>
                  <a:lnTo>
                    <a:pt x="4430235" y="5162663"/>
                  </a:lnTo>
                  <a:lnTo>
                    <a:pt x="4372493" y="5201247"/>
                  </a:lnTo>
                  <a:lnTo>
                    <a:pt x="4313825" y="5238401"/>
                  </a:lnTo>
                  <a:lnTo>
                    <a:pt x="4254253" y="5274103"/>
                  </a:lnTo>
                  <a:lnTo>
                    <a:pt x="4193832" y="5308331"/>
                  </a:lnTo>
                  <a:lnTo>
                    <a:pt x="4132585" y="5341069"/>
                  </a:lnTo>
                  <a:lnTo>
                    <a:pt x="4070561" y="5372289"/>
                  </a:lnTo>
                  <a:lnTo>
                    <a:pt x="4007780" y="5401985"/>
                  </a:lnTo>
                  <a:lnTo>
                    <a:pt x="3944299" y="5430125"/>
                  </a:lnTo>
                  <a:lnTo>
                    <a:pt x="3880136" y="5456700"/>
                  </a:lnTo>
                  <a:lnTo>
                    <a:pt x="3815347" y="5481693"/>
                  </a:lnTo>
                  <a:lnTo>
                    <a:pt x="3749954" y="5505087"/>
                  </a:lnTo>
                  <a:lnTo>
                    <a:pt x="3684020" y="5526868"/>
                  </a:lnTo>
                  <a:lnTo>
                    <a:pt x="3617564" y="5547033"/>
                  </a:lnTo>
                  <a:lnTo>
                    <a:pt x="3550640" y="5565555"/>
                  </a:lnTo>
                  <a:lnTo>
                    <a:pt x="3483270" y="5582428"/>
                  </a:lnTo>
                  <a:lnTo>
                    <a:pt x="3415519" y="5597639"/>
                  </a:lnTo>
                  <a:lnTo>
                    <a:pt x="3347408" y="5611186"/>
                  </a:lnTo>
                  <a:lnTo>
                    <a:pt x="3278990" y="5623061"/>
                  </a:lnTo>
                  <a:lnTo>
                    <a:pt x="3210289" y="5633249"/>
                  </a:lnTo>
                  <a:lnTo>
                    <a:pt x="3141370" y="5641750"/>
                  </a:lnTo>
                  <a:lnTo>
                    <a:pt x="3072257" y="5648557"/>
                  </a:lnTo>
                  <a:lnTo>
                    <a:pt x="3003004" y="5653667"/>
                  </a:lnTo>
                  <a:lnTo>
                    <a:pt x="2933637" y="5657078"/>
                  </a:lnTo>
                  <a:lnTo>
                    <a:pt x="2864218" y="5658780"/>
                  </a:lnTo>
                  <a:lnTo>
                    <a:pt x="2829496" y="5658992"/>
                  </a:lnTo>
                  <a:close/>
                </a:path>
              </a:pathLst>
            </a:custGeom>
            <a:solidFill>
              <a:srgbClr val="EFF9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3F4E526-B8BB-2FE6-48CB-3D05BAF70D8B}"/>
                </a:ext>
              </a:extLst>
            </p:cNvPr>
            <p:cNvSpPr/>
            <p:nvPr/>
          </p:nvSpPr>
          <p:spPr>
            <a:xfrm>
              <a:off x="12704936" y="7830325"/>
              <a:ext cx="5159745" cy="17932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286EF30-289E-7975-7F62-0E1B468A91A5}"/>
                </a:ext>
              </a:extLst>
            </p:cNvPr>
            <p:cNvSpPr/>
            <p:nvPr/>
          </p:nvSpPr>
          <p:spPr>
            <a:xfrm>
              <a:off x="10536631" y="2980401"/>
              <a:ext cx="6225143" cy="64313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80D2-E693-F281-A2BA-88B6E9B8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2949" y="55306"/>
            <a:ext cx="10449784" cy="1265928"/>
          </a:xfrm>
        </p:spPr>
        <p:txBody>
          <a:bodyPr/>
          <a:lstStyle/>
          <a:p>
            <a:pPr algn="ctr"/>
            <a:r>
              <a:rPr lang="en-US"/>
              <a:t>                          EXPLORATORY DATA ANALYSIS</a:t>
            </a:r>
          </a:p>
        </p:txBody>
      </p:sp>
      <p:pic>
        <p:nvPicPr>
          <p:cNvPr id="7" name="Content Placeholder 6" descr="A blue circle with a number of percentages&#10;&#10;Description automatically generated">
            <a:extLst>
              <a:ext uri="{FF2B5EF4-FFF2-40B4-BE49-F238E27FC236}">
                <a16:creationId xmlns:a16="http://schemas.microsoft.com/office/drawing/2014/main" id="{803B727A-D077-1611-67F9-76BF776D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051" y="2114852"/>
            <a:ext cx="5434296" cy="39038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5B79-568A-E807-4C0C-E73B9CD6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EFF2-B246-1F67-BF5C-2C02FDA4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7BA2-6012-51EC-FD02-F2EE942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4F495-DF7A-0055-3B12-41A6683D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14" y="2119972"/>
            <a:ext cx="5187350" cy="39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BF94-C3ED-CE87-C4F2-9ECF2D6B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EXPLORATORY DATA ANALYSIS</a:t>
            </a:r>
          </a:p>
        </p:txBody>
      </p:sp>
      <p:pic>
        <p:nvPicPr>
          <p:cNvPr id="7" name="Content Placeholder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7B4FDE85-548F-D77E-60B4-5EB916725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1" y="2153352"/>
            <a:ext cx="6095999" cy="39038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1B7C-0B9E-7141-4FBD-3969BE72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02D8-1CA5-5DDE-8D1A-610C467C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74AB-78DD-B813-915B-D678987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D49955C-890F-BCBC-31BE-03235FCD2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50" y="2276834"/>
            <a:ext cx="5998849" cy="45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2D68-5E71-0D92-D025-C8F646DA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F5FB-E570-5229-6672-B55C98C9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Aptos Light" panose="020B0004020202020204" pitchFamily="34" charset="0"/>
              </a:rPr>
              <a:t>J</a:t>
            </a:r>
            <a:r>
              <a:rPr lang="en-IN">
                <a:effectLst/>
                <a:latin typeface="Aptos Light" panose="020B0004020202020204" pitchFamily="34" charset="0"/>
              </a:rPr>
              <a:t>obs in California has the highest proportion and Remote job has the highest amounts of visa sponsorship.</a:t>
            </a:r>
          </a:p>
          <a:p>
            <a:r>
              <a:rPr lang="en-IN">
                <a:effectLst/>
                <a:latin typeface="Aptos Light" panose="020B0004020202020204" pitchFamily="34" charset="0"/>
              </a:rPr>
              <a:t>Software engineer, Senior Software Engineer, and DevOps are highly demanded among jobs roles. </a:t>
            </a:r>
          </a:p>
          <a:p>
            <a:r>
              <a:rPr lang="en-IN">
                <a:effectLst/>
                <a:latin typeface="Aptos Light" panose="020B0004020202020204" pitchFamily="34" charset="0"/>
              </a:rPr>
              <a:t>Capital One, Indeed, and Liberty Mutual Insurance are the top 3 companies that provide jobs with visa sponsorship.</a:t>
            </a:r>
          </a:p>
          <a:p>
            <a:r>
              <a:rPr lang="en-IN">
                <a:effectLst/>
                <a:latin typeface="Aptos Light" panose="020B0004020202020204" pitchFamily="34" charset="0"/>
              </a:rPr>
              <a:t>It is more difficult to land an internship than a full-time job for an F1 visa </a:t>
            </a:r>
            <a:r>
              <a:rPr lang="en-IN">
                <a:effectLst/>
              </a:rPr>
              <a:t>holder</a:t>
            </a:r>
            <a:r>
              <a:rPr lang="en-IN">
                <a:effectLst/>
                <a:latin typeface="Aptos Light" panose="020B0004020202020204" pitchFamily="34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A6BB-AEAE-3BAA-0C22-D0707346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FF24-BE42-BB4A-F40C-A273CFA4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A1A9-BB49-1CBB-D631-96187FCD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E640-3D2F-36D6-2432-392262F9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97112"/>
          </a:xfrm>
        </p:spPr>
        <p:txBody>
          <a:bodyPr/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C65C-0E88-3A34-5A05-3B1E2C58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8" y="1385253"/>
            <a:ext cx="10447814" cy="4966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Data preprocessing is a crucial step in preparing the dataset for analysis and modeling.</a:t>
            </a:r>
            <a:endParaRPr lang="en-US">
              <a:solidFill>
                <a:srgbClr val="374151"/>
              </a:solidFill>
            </a:endParaRPr>
          </a:p>
          <a:p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It involves cleaning and transforming raw data into a format that is suitable for machine learning algorithms.</a:t>
            </a:r>
          </a:p>
          <a:p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Following are the preprocessing steps that we have followed for this dataset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374151"/>
                </a:solidFill>
              </a:rPr>
              <a:t>Handling Missing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374151"/>
                </a:solidFill>
              </a:rPr>
              <a:t>Encoding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374151"/>
                </a:solidFill>
              </a:rPr>
              <a:t>Feature Engineering</a:t>
            </a:r>
          </a:p>
          <a:p>
            <a:endParaRPr lang="en-US">
              <a:solidFill>
                <a:srgbClr val="2D3A2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4A21-5EB5-60DF-B972-8633D53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4E74-9F40-D8CF-4EDF-849BCECB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6779-B391-140E-D0B7-9F78EDDA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30A1-7E8C-C910-3C3D-EF523A77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EA7C-9AE2-FC95-7B59-D8FD382C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Handling Missing values </a:t>
            </a:r>
          </a:p>
          <a:p>
            <a:pPr lvl="1">
              <a:buFont typeface="Courier New"/>
              <a:buChar char="o"/>
            </a:pPr>
            <a:r>
              <a:rPr lang="en-US" sz="1600"/>
              <a:t>We have filled the missing values of the salary column with the mean salary of the job title, company and location combined. For example, the missing salary of a front-end developer in Amazon at Virginia is set as the mean salary of all front-end developers in Amazon at Virginia location.</a:t>
            </a:r>
          </a:p>
          <a:p>
            <a:r>
              <a:rPr lang="en-US"/>
              <a:t>Encoding 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 We have used techniques such as word2vec and frequency encoding for encoding location, company and job title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374151"/>
                </a:solidFill>
                <a:ea typeface="+mn-lt"/>
                <a:cs typeface="+mn-lt"/>
              </a:rPr>
              <a:t>Word2Vec is a technique used  to represent words as vectors in a way that captures their meanings based on how they are used in dataset.</a:t>
            </a:r>
            <a:endParaRPr lang="en-US" sz="1600"/>
          </a:p>
          <a:p>
            <a:r>
              <a:rPr lang="en-US"/>
              <a:t>Bin Creation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For classification models we have created bins of salaries. The salaries are in range of 10000$ to 400000$, we created 4 bins of equal intervals for the salary column to perform classification algorithms. </a:t>
            </a:r>
          </a:p>
          <a:p>
            <a:pPr marL="228600" lvl="1" indent="0"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4518-0389-6953-38B1-ED18F56A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EF8D-775E-9D67-8B77-29FFC950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FDCD-2A2A-A0B5-20B8-0FE3DD65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B0BB-893C-ED88-60F9-9D17E6C8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F8C8-F526-49B4-7B19-3E9DBF26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046514"/>
            <a:ext cx="10442448" cy="4015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D3A21"/>
                </a:solidFill>
              </a:rPr>
              <a:t>No Duplicates Found in the dataset</a:t>
            </a:r>
          </a:p>
          <a:p>
            <a:pPr marL="0" indent="0">
              <a:buNone/>
            </a:pPr>
            <a:endParaRPr lang="en-US">
              <a:solidFill>
                <a:srgbClr val="2D3A21"/>
              </a:solidFill>
              <a:latin typeface="Aptos Light"/>
              <a:cs typeface="Arial"/>
            </a:endParaRPr>
          </a:p>
          <a:p>
            <a:r>
              <a:rPr lang="en-US">
                <a:solidFill>
                  <a:srgbClr val="374151"/>
                </a:solidFill>
                <a:latin typeface="Aptos Light"/>
                <a:cs typeface="Arial"/>
              </a:rPr>
              <a:t>Feature Engineering</a:t>
            </a:r>
          </a:p>
          <a:p>
            <a:pPr lvl="1"/>
            <a:r>
              <a:rPr lang="en-IN" b="0" i="0">
                <a:solidFill>
                  <a:srgbClr val="374151"/>
                </a:solidFill>
                <a:effectLst/>
              </a:rPr>
              <a:t>We have introduced new features in our dataset, including 'years of experience' and 'relative_time' of job postings.</a:t>
            </a:r>
            <a:r>
              <a:rPr lang="en-IN">
                <a:solidFill>
                  <a:srgbClr val="374151"/>
                </a:solidFill>
              </a:rPr>
              <a:t> </a:t>
            </a:r>
          </a:p>
          <a:p>
            <a:pPr lvl="1"/>
            <a:r>
              <a:rPr lang="en-IN" b="0" i="0">
                <a:solidFill>
                  <a:srgbClr val="374151"/>
                </a:solidFill>
                <a:effectLst/>
              </a:rPr>
              <a:t>The 'snippet' column contains concise job descriptions,</a:t>
            </a:r>
            <a:r>
              <a:rPr lang="en-IN">
                <a:solidFill>
                  <a:srgbClr val="374151"/>
                </a:solidFill>
              </a:rPr>
              <a:t> like</a:t>
            </a:r>
            <a:r>
              <a:rPr lang="en-IN" b="0" i="0">
                <a:solidFill>
                  <a:srgbClr val="374151"/>
                </a:solidFill>
                <a:effectLst/>
              </a:rPr>
              <a:t> 'years of experience</a:t>
            </a:r>
            <a:r>
              <a:rPr lang="en-IN">
                <a:solidFill>
                  <a:srgbClr val="374151"/>
                </a:solidFill>
              </a:rPr>
              <a:t>', which</a:t>
            </a:r>
            <a:r>
              <a:rPr lang="en-IN" b="0" i="0">
                <a:solidFill>
                  <a:srgbClr val="374151"/>
                </a:solidFill>
                <a:effectLst/>
              </a:rPr>
              <a:t> provides information on the required experience level for job applicants.</a:t>
            </a:r>
            <a:endParaRPr lang="en-IN">
              <a:solidFill>
                <a:srgbClr val="374151"/>
              </a:solidFill>
            </a:endParaRPr>
          </a:p>
          <a:p>
            <a:pPr lvl="1"/>
            <a:r>
              <a:rPr lang="en-IN" b="0" i="0">
                <a:solidFill>
                  <a:srgbClr val="374151"/>
                </a:solidFill>
                <a:effectLst/>
              </a:rPr>
              <a:t>To determine the duration a job has been posted, we extracted the number of days from the 'relative_time' column. This allows us to analyze the recency of each job posting.</a:t>
            </a:r>
            <a:endParaRPr lang="en-IN">
              <a:solidFill>
                <a:srgbClr val="2D3A21"/>
              </a:solidFill>
            </a:endParaRPr>
          </a:p>
          <a:p>
            <a:pPr lvl="1"/>
            <a:r>
              <a:rPr lang="en-IN" b="0" i="0">
                <a:solidFill>
                  <a:srgbClr val="374151"/>
                </a:solidFill>
                <a:effectLst/>
              </a:rPr>
              <a:t>Furthermore, we calculated the annual salary based on the provided salary information</a:t>
            </a:r>
            <a:r>
              <a:rPr lang="en-IN">
                <a:solidFill>
                  <a:srgbClr val="374151"/>
                </a:solidFill>
              </a:rPr>
              <a:t> f</a:t>
            </a:r>
            <a:r>
              <a:rPr lang="en-US"/>
              <a:t>or month, days, hours etc. </a:t>
            </a:r>
            <a:r>
              <a:rPr lang="en-IN">
                <a:solidFill>
                  <a:srgbClr val="374151"/>
                </a:solidFill>
              </a:rPr>
              <a:t> </a:t>
            </a:r>
            <a:endParaRPr lang="en-IN">
              <a:solidFill>
                <a:srgbClr val="2D3A21"/>
              </a:solidFill>
            </a:endParaRPr>
          </a:p>
          <a:p>
            <a:pPr lvl="1"/>
            <a:r>
              <a:rPr lang="en-IN" b="0" i="0">
                <a:solidFill>
                  <a:srgbClr val="374151"/>
                </a:solidFill>
                <a:effectLst/>
              </a:rPr>
              <a:t>In cases where the salary is presented as a range, we opted for the midpoint of the range as the final salary. For example, if the salary range for a Java Developer is $14,000 - $20,000, we considered $17,000 as the estimated annual salary.</a:t>
            </a:r>
            <a:endParaRPr lang="en-IN">
              <a:solidFill>
                <a:srgbClr val="374151"/>
              </a:solidFill>
              <a:latin typeface="Aptos Light"/>
              <a:cs typeface="Arial"/>
            </a:endParaRPr>
          </a:p>
          <a:p>
            <a:pPr marL="228600">
              <a:buFont typeface="Arial"/>
              <a:buChar char="•"/>
            </a:pPr>
            <a:endParaRPr lang="en-US" sz="1600">
              <a:solidFill>
                <a:srgbClr val="2D3A21"/>
              </a:solidFill>
              <a:latin typeface="Arial"/>
              <a:cs typeface="Arial"/>
            </a:endParaRPr>
          </a:p>
          <a:p>
            <a:pPr marL="228600" lvl="1" indent="0">
              <a:buNone/>
            </a:pPr>
            <a:endParaRPr lang="en-IN">
              <a:solidFill>
                <a:srgbClr val="374151"/>
              </a:solidFill>
              <a:latin typeface="Aptos Light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4E9D-B167-6958-F14A-91DD29E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F11E-BAAA-BF1F-5246-E9C0C25E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42BB-DA28-FC8A-F416-AA53743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747B-B390-B546-CCE3-A3946093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74" y="588245"/>
            <a:ext cx="10444418" cy="815168"/>
          </a:xfrm>
        </p:spPr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7DFC2-101A-147B-21F2-8E08ACE8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91" y="1514041"/>
            <a:ext cx="5128685" cy="45799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70E9-F27B-B014-E453-9E083F25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348A-C73D-6166-AD30-F055723F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20B0-730C-53D9-23B8-8FD04741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B6D8-2130-3C4A-01B5-163EFB18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76" y="135358"/>
            <a:ext cx="10449784" cy="906495"/>
          </a:xfrm>
        </p:spPr>
        <p:txBody>
          <a:bodyPr/>
          <a:lstStyle/>
          <a:p>
            <a:pPr algn="ctr"/>
            <a:r>
              <a:rPr lang="en-US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374A-1816-23A6-C742-4CE68BB2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22815"/>
            <a:ext cx="10442448" cy="4938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Logistic Regression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Decision Tree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Random Forest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K. Nearest Neighbours</a:t>
            </a: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6A13-4C89-B42B-F9EC-69D66B43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D656-82A7-0FBE-EEC3-B0B63116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24C3-55CB-0D64-3950-2AD7938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DB9-51DA-F68F-93C6-1039D6FB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19589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A2DB-C121-DF3E-5470-E1F3DB95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381607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classification algorithm which uses the logistic function to model the probability that a given input belongs to a particular class. </a:t>
            </a:r>
          </a:p>
          <a:p>
            <a:r>
              <a:rPr lang="en-US"/>
              <a:t>We build the model using scikit package from python with Hyper Parameters max_iter and </a:t>
            </a:r>
            <a:r>
              <a:rPr lang="en-US" err="1"/>
              <a:t>random_state</a:t>
            </a:r>
            <a:r>
              <a:rPr lang="en-US"/>
              <a:t> set to 7600 and 1 respectively. 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BEE4-07B8-9DE1-BF14-75A189C7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753D-5931-8D3C-0CFE-F1A69C57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B28F-B640-CD09-AC20-DD94F924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C25A3EB3-2AF9-949B-02CB-C6ED07F1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136" y="2761868"/>
            <a:ext cx="4396596" cy="35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8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35CB-B783-1B4E-FFA8-491DC2C4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15075"/>
            <a:ext cx="10449784" cy="719589"/>
          </a:xfrm>
        </p:spPr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B7A4-DEBE-B569-5FC5-FCA9F0E4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33" y="1108437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supervised machine learning algorithm which builds a tree-like model where each internal node represents a decision based on value of a particular feature 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,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each branch represents an outcome of the decision, and each leaf node represents the final predicted output or class label.</a:t>
            </a:r>
          </a:p>
          <a:p>
            <a:r>
              <a:rPr lang="en-US">
                <a:solidFill>
                  <a:srgbClr val="374151"/>
                </a:solidFill>
              </a:rPr>
              <a:t>We build a decision tree classifier from the scikit learn package with hyperparameter random_state=42. </a:t>
            </a:r>
          </a:p>
          <a:p>
            <a:endParaRPr lang="en-US">
              <a:solidFill>
                <a:srgbClr val="37415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CF6-A18E-E5C7-467B-7BF10191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A013-88DF-C730-6BEF-955DA4D0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3FFF-8496-6A2C-6D1F-39A67536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blue squares with numbers and a blue rectangle&#10;&#10;Description automatically generated">
            <a:extLst>
              <a:ext uri="{FF2B5EF4-FFF2-40B4-BE49-F238E27FC236}">
                <a16:creationId xmlns:a16="http://schemas.microsoft.com/office/drawing/2014/main" id="{B389AA4A-BCD6-5717-4D5A-5DCBA9EC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43" y="2539019"/>
            <a:ext cx="4957313" cy="4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F65B-E1D0-F901-252D-2CE8A4B4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AB99-9FBB-689A-168F-69B59210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INTRODUCTION</a:t>
            </a:r>
          </a:p>
          <a:p>
            <a:r>
              <a:rPr lang="en-US" sz="2000">
                <a:latin typeface="Times New Roman"/>
                <a:cs typeface="Times New Roman"/>
              </a:rPr>
              <a:t>DATASET</a:t>
            </a:r>
          </a:p>
          <a:p>
            <a:r>
              <a:rPr lang="en-US" sz="2000">
                <a:latin typeface="Times New Roman"/>
                <a:cs typeface="Times New Roman"/>
              </a:rPr>
              <a:t>EXPLORATORY DATA ANALYSIS</a:t>
            </a:r>
          </a:p>
          <a:p>
            <a:r>
              <a:rPr lang="en-US" sz="2000">
                <a:latin typeface="Times New Roman"/>
                <a:cs typeface="Times New Roman"/>
              </a:rPr>
              <a:t>DATA PREPROCESSING</a:t>
            </a:r>
          </a:p>
          <a:p>
            <a:r>
              <a:rPr lang="en-US" sz="2000">
                <a:latin typeface="Times New Roman"/>
                <a:cs typeface="Times New Roman"/>
              </a:rPr>
              <a:t>MODEL BUILDING</a:t>
            </a:r>
          </a:p>
          <a:p>
            <a:r>
              <a:rPr lang="en-US" sz="2000">
                <a:latin typeface="Times New Roman"/>
                <a:cs typeface="Times New Roman"/>
              </a:rPr>
              <a:t>RESULTS</a:t>
            </a:r>
          </a:p>
          <a:p>
            <a:r>
              <a:rPr lang="en-US" sz="2000">
                <a:latin typeface="Times New Roman"/>
                <a:cs typeface="Times New Roman"/>
              </a:rPr>
              <a:t>CONCLUSION</a:t>
            </a: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DE63-235C-BFF2-9061-B494E97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2EE9-F11B-B8CF-13D1-55E1F054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D452-80A6-72EF-1E4F-5E3F5F32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computer and laptops with icons&#10;&#10;Description automatically generated">
            <a:extLst>
              <a:ext uri="{FF2B5EF4-FFF2-40B4-BE49-F238E27FC236}">
                <a16:creationId xmlns:a16="http://schemas.microsoft.com/office/drawing/2014/main" id="{F155BCB9-31DD-F49C-B40E-E1834341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90" y="1066369"/>
            <a:ext cx="4814886" cy="44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7AC9-9A8B-33ED-487E-C875C2D3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85679"/>
            <a:ext cx="10449784" cy="777098"/>
          </a:xfrm>
        </p:spPr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A61-D6B4-B3B0-3973-B0A500FE1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35" y="964663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Random Forest is an ensemble learning technique based on the construction of multiple decision trees during training and outputting the class that is the mode of the classes. </a:t>
            </a:r>
          </a:p>
          <a:p>
            <a:r>
              <a:rPr lang="en-US">
                <a:solidFill>
                  <a:srgbClr val="374151"/>
                </a:solidFill>
              </a:rPr>
              <a:t>We built a Random Forest Classifier using scikit learn python package with hyperparameters </a:t>
            </a:r>
            <a:r>
              <a:rPr lang="en-US" err="1">
                <a:solidFill>
                  <a:srgbClr val="374151"/>
                </a:solidFill>
              </a:rPr>
              <a:t>n_estimators</a:t>
            </a:r>
            <a:r>
              <a:rPr lang="en-US">
                <a:solidFill>
                  <a:srgbClr val="374151"/>
                </a:solidFill>
              </a:rPr>
              <a:t> and </a:t>
            </a:r>
            <a:r>
              <a:rPr lang="en-US" err="1">
                <a:solidFill>
                  <a:srgbClr val="374151"/>
                </a:solidFill>
              </a:rPr>
              <a:t>random_state</a:t>
            </a:r>
            <a:r>
              <a:rPr lang="en-US">
                <a:solidFill>
                  <a:srgbClr val="374151"/>
                </a:solidFill>
              </a:rPr>
              <a:t> set to 100 and 42, respectively.</a:t>
            </a:r>
          </a:p>
          <a:p>
            <a:pPr marL="0" indent="0">
              <a:buNone/>
            </a:pPr>
            <a:endParaRPr lang="en-US">
              <a:solidFill>
                <a:srgbClr val="37415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178F-D6F1-3328-1893-2BC7A6D5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573F-4887-C22E-41F3-E9CCA2EE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FB9-82A1-580A-DE51-DF768D1F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graph with numbers and a blue square&#10;&#10;Description automatically generated">
            <a:extLst>
              <a:ext uri="{FF2B5EF4-FFF2-40B4-BE49-F238E27FC236}">
                <a16:creationId xmlns:a16="http://schemas.microsoft.com/office/drawing/2014/main" id="{A44C2A0E-42E9-E550-A6D7-2BFA26C3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7" y="2704359"/>
            <a:ext cx="3907766" cy="31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8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4DDB-8622-BC5C-B28D-B49A3416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61438"/>
          </a:xfrm>
        </p:spPr>
        <p:txBody>
          <a:bodyPr>
            <a:normAutofit fontScale="90000"/>
          </a:bodyPr>
          <a:lstStyle/>
          <a:p>
            <a:r>
              <a:rPr lang="en-US"/>
              <a:t>K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A64E-016C-14BE-E5F7-ACE6774E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35" y="1410361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K-Nearest Neighbours is a supervised machine learning, where predictions </a:t>
            </a:r>
            <a:r>
              <a:rPr lang="en-US">
                <a:solidFill>
                  <a:srgbClr val="374151"/>
                </a:solidFill>
              </a:rPr>
              <a:t>are</a:t>
            </a:r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 made based on the majority class  the k-nearest data points in the feature space.</a:t>
            </a:r>
          </a:p>
          <a:p>
            <a:endParaRPr lang="en-US">
              <a:solidFill>
                <a:srgbClr val="37415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0D29-3F7C-D18F-F73A-2624A5A5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2883-CD41-1753-70B2-4ADE09FC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521B-7B42-25DE-89A2-317D575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0A083F2E-1B17-2500-0844-D4CC0750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2" y="2316171"/>
            <a:ext cx="4396595" cy="35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82A-3DCD-58FF-B06B-57EAEC79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EAAC-22B5-8BC1-35F1-7F0DEF05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B299-F6D2-D6D2-C0EB-6F86789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7995-5CEB-E32E-4374-CB7B0EB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CBEF04-17B7-4595-7238-6A433417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19" y="2345977"/>
            <a:ext cx="9389198" cy="2046660"/>
          </a:xfrm>
        </p:spPr>
      </p:pic>
    </p:spTree>
    <p:extLst>
      <p:ext uri="{BB962C8B-B14F-4D97-AF65-F5344CB8AC3E}">
        <p14:creationId xmlns:p14="http://schemas.microsoft.com/office/powerpoint/2010/main" val="132692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1A89-31A5-03FD-A939-336BBAF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CD9C-8EBE-BF41-9BFC-E455399D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/>
              <a:t>Based on the classification metrics </a:t>
            </a:r>
            <a:r>
              <a:rPr lang="en-US" sz="2000" err="1"/>
              <a:t>i.e</a:t>
            </a:r>
            <a:r>
              <a:rPr lang="en-US" sz="2000"/>
              <a:t>, accuracy, f1 score, precision, recall, and cross validation results, Random Forest performed well </a:t>
            </a:r>
            <a:r>
              <a:rPr lang="en-US" sz="2000">
                <a:ea typeface="+mn-lt"/>
                <a:cs typeface="+mn-lt"/>
              </a:rPr>
              <a:t>with an accuracy of 93.57%, precision of 0.96 and a recall of 0.89, and can</a:t>
            </a:r>
            <a:r>
              <a:rPr lang="en-US" sz="2000"/>
              <a:t> be declared as best model  when compared to all the other models.</a:t>
            </a:r>
            <a:endParaRPr lang="en-US"/>
          </a:p>
          <a:p>
            <a:pPr algn="just"/>
            <a:r>
              <a:rPr lang="en-US" sz="2000"/>
              <a:t>The other two models </a:t>
            </a:r>
            <a:r>
              <a:rPr lang="en-US" sz="2000" err="1"/>
              <a:t>i.e</a:t>
            </a:r>
            <a:r>
              <a:rPr lang="en-US" sz="2000"/>
              <a:t>, Decision Tree and KNN also performed well with an accuracy of 90% but the precision and recall values are very low .</a:t>
            </a:r>
            <a:endParaRPr lang="en-US"/>
          </a:p>
          <a:p>
            <a:pPr algn="just"/>
            <a:r>
              <a:rPr lang="en-US" sz="2000"/>
              <a:t>The logistic Regression has a low accuracy of 69%.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371D-EBC9-29EB-FBD7-3F98B847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5176-B1BC-519C-3F3E-812177D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1452-BD46-C0B8-5B5A-A236B080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F596-715E-8047-CE52-0F3086B2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8" y="2629830"/>
            <a:ext cx="10449784" cy="1265928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4623-910C-4C9C-AE41-8EC4A39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1D9E-8014-E5B3-4C99-D20BD955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2A91-A43D-4FA5-AB38-B977C16D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2E61-59FB-215C-F586-2DDCFF74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74" y="588245"/>
            <a:ext cx="10444418" cy="750774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56D-FDFA-BCB6-1B17-88E1BBA4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35506"/>
            <a:ext cx="6553475" cy="4526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ea typeface="+mn-lt"/>
                <a:cs typeface="+mn-lt"/>
              </a:rPr>
              <a:t>US job market has a wide range of software jobs and salaries for each job varies depending on various factors like location, type of job etc.</a:t>
            </a:r>
            <a:endParaRPr lang="en-US" sz="2000"/>
          </a:p>
          <a:p>
            <a:pPr algn="just"/>
            <a:r>
              <a:rPr lang="en-US" sz="2000">
                <a:ea typeface="+mn-lt"/>
                <a:cs typeface="+mn-lt"/>
              </a:rPr>
              <a:t>The US SDE Jobs dataset is a comprehensive collection of information related to job postings in the United States, specifically focusing on the salaries associated with various positions. 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In this project, we aim to leverage machine learning algorithms to classify salaries based on a diverse set of features. </a:t>
            </a:r>
          </a:p>
          <a:p>
            <a:pPr algn="just"/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928F-94BE-06A4-9497-ADCC13C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7834-42A5-2AA4-B79C-A8171287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AB43-7E2B-8F16-1F5A-5E070611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573AA0E7-CD83-5BE1-8152-103F0550E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2" r="9702"/>
          <a:stretch/>
        </p:blipFill>
        <p:spPr>
          <a:xfrm>
            <a:off x="7931150" y="1725153"/>
            <a:ext cx="3907261" cy="3146886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6313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DB5B-E094-F151-47F5-5D7A9F12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62079"/>
          </a:xfrm>
        </p:spPr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3CEB-9EF0-65BD-1B17-A70CE3E7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324098"/>
            <a:ext cx="10442448" cy="4737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Aptos Light"/>
                <a:cs typeface="Times New Roman"/>
              </a:rPr>
              <a:t>The US Software Engineer Jobs dataset is downloaded from </a:t>
            </a:r>
            <a:r>
              <a:rPr lang="en-US" sz="2000">
                <a:latin typeface="Aptos Light"/>
                <a:cs typeface="Times New Roman"/>
                <a:hlinkClick r:id="rId2"/>
              </a:rPr>
              <a:t>Kaggle</a:t>
            </a:r>
            <a:r>
              <a:rPr lang="en-US" sz="2000">
                <a:latin typeface="Aptos Light"/>
                <a:cs typeface="Times New Roman"/>
              </a:rPr>
              <a:t>.</a:t>
            </a:r>
          </a:p>
          <a:p>
            <a:r>
              <a:rPr lang="en-US" sz="2000">
                <a:latin typeface="Aptos Light"/>
                <a:cs typeface="Times New Roman"/>
              </a:rPr>
              <a:t>The dataset contains </a:t>
            </a:r>
            <a:r>
              <a:rPr lang="en-US" sz="2000">
                <a:latin typeface="Aptos Light"/>
                <a:ea typeface="+mn-lt"/>
                <a:cs typeface="+mn-lt"/>
              </a:rPr>
              <a:t>58433 rows and 29 columns.</a:t>
            </a:r>
          </a:p>
          <a:p>
            <a:r>
              <a:rPr lang="en-US" sz="2000">
                <a:latin typeface="Aptos Light"/>
                <a:ea typeface="+mn-lt"/>
                <a:cs typeface="+mn-lt"/>
              </a:rPr>
              <a:t>The dataset contains various features related to the US SDE jobs, some of the key features are:</a:t>
            </a:r>
          </a:p>
          <a:p>
            <a:r>
              <a:rPr lang="en-US" sz="2000" b="1">
                <a:ea typeface="+mn-lt"/>
                <a:cs typeface="+mn-lt"/>
              </a:rPr>
              <a:t>Title</a:t>
            </a:r>
            <a:r>
              <a:rPr lang="en-US" sz="2000">
                <a:ea typeface="+mn-lt"/>
                <a:cs typeface="+mn-lt"/>
              </a:rPr>
              <a:t>: The job title associated with the posting.</a:t>
            </a:r>
            <a:endParaRPr lang="en-US" sz="2000">
              <a:latin typeface="Aptos Light"/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Company</a:t>
            </a:r>
            <a:r>
              <a:rPr lang="en-US" sz="2000">
                <a:ea typeface="+mn-lt"/>
                <a:cs typeface="+mn-lt"/>
              </a:rPr>
              <a:t>: The name of the hiring company.</a:t>
            </a:r>
            <a:endParaRPr lang="en-US"/>
          </a:p>
          <a:p>
            <a:r>
              <a:rPr lang="en-US" sz="2000" b="1">
                <a:ea typeface="+mn-lt"/>
                <a:cs typeface="+mn-lt"/>
              </a:rPr>
              <a:t>Salary</a:t>
            </a:r>
            <a:r>
              <a:rPr lang="en-US" sz="2000">
                <a:ea typeface="+mn-lt"/>
                <a:cs typeface="+mn-lt"/>
              </a:rPr>
              <a:t>: The expected or offered salary for the job.</a:t>
            </a:r>
            <a:endParaRPr lang="en-US"/>
          </a:p>
          <a:p>
            <a:r>
              <a:rPr lang="en-US" sz="2000" b="1">
                <a:ea typeface="+mn-lt"/>
                <a:cs typeface="+mn-lt"/>
              </a:rPr>
              <a:t>Rating</a:t>
            </a:r>
            <a:r>
              <a:rPr lang="en-US" sz="2000">
                <a:ea typeface="+mn-lt"/>
                <a:cs typeface="+mn-lt"/>
              </a:rPr>
              <a:t>: Company rating, reflecting its reputation.</a:t>
            </a:r>
            <a:endParaRPr lang="en-US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Location</a:t>
            </a:r>
            <a:r>
              <a:rPr lang="en-US" sz="2000">
                <a:ea typeface="+mn-lt"/>
                <a:cs typeface="+mn-lt"/>
              </a:rPr>
              <a:t>: Job location.</a:t>
            </a:r>
            <a:endParaRPr lang="en-US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Snippet</a:t>
            </a:r>
            <a:r>
              <a:rPr lang="en-US" sz="2000">
                <a:ea typeface="+mn-lt"/>
                <a:cs typeface="+mn-lt"/>
              </a:rPr>
              <a:t>: A brief description or snippet of the job.</a:t>
            </a:r>
          </a:p>
          <a:p>
            <a:endParaRPr lang="en-US" sz="2000">
              <a:latin typeface="Aptos Light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latin typeface="Aptos Light"/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CEE0-02E2-A20A-E967-8565F8D4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D6F9-25BC-52CF-0F99-AE2A410F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6001-8177-9AF8-7EF7-57BA0CC3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F87F-BAD1-E8C1-6EBB-55776461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AIM OF THE 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8EC3-E39F-8C03-47FA-E2D40A1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Maximize insight into a dataset</a:t>
            </a:r>
          </a:p>
          <a:p>
            <a:pPr eaLnBrk="1" hangingPunct="1"/>
            <a:r>
              <a:rPr lang="en-US" altLang="en-US"/>
              <a:t>Uncover underlying structure</a:t>
            </a:r>
          </a:p>
          <a:p>
            <a:pPr eaLnBrk="1" hangingPunct="1"/>
            <a:r>
              <a:rPr lang="en-US" altLang="en-US"/>
              <a:t>Extract important variables</a:t>
            </a:r>
          </a:p>
          <a:p>
            <a:pPr eaLnBrk="1" hangingPunct="1"/>
            <a:r>
              <a:rPr lang="en-US" altLang="en-US"/>
              <a:t>Detect outliers and anomalies</a:t>
            </a:r>
          </a:p>
          <a:p>
            <a:pPr eaLnBrk="1" hangingPunct="1"/>
            <a:r>
              <a:rPr lang="en-US" altLang="en-US"/>
              <a:t>Test underlying assumptions</a:t>
            </a:r>
          </a:p>
          <a:p>
            <a:pPr eaLnBrk="1" hangingPunct="1"/>
            <a:r>
              <a:rPr lang="en-US" altLang="en-US"/>
              <a:t>Develop valid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104C-7123-8B36-CE51-12A220B7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1DFC-D6CE-897C-CF4E-F5D8253D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035F-8C58-5BF2-B646-88074C03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3E2C-61E0-A644-1044-56B9208C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34608"/>
          </a:xfrm>
        </p:spPr>
        <p:txBody>
          <a:bodyPr/>
          <a:lstStyle/>
          <a:p>
            <a:pPr algn="ctr"/>
            <a:r>
              <a:rPr lang="en-US"/>
              <a:t>EXPLORATORY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2C02-E5E4-372D-5FDD-42F243F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9149-C138-4527-43E7-A8C83D28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BA02-D434-393E-7F95-EC15573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 descr="A graph with colorful bars&#10;&#10;Description automatically generated">
            <a:extLst>
              <a:ext uri="{FF2B5EF4-FFF2-40B4-BE49-F238E27FC236}">
                <a16:creationId xmlns:a16="http://schemas.microsoft.com/office/drawing/2014/main" id="{58DBF727-83B5-6B06-CA78-6F4C5A78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61" y="2157413"/>
            <a:ext cx="7818228" cy="3903662"/>
          </a:xfrm>
        </p:spPr>
      </p:pic>
    </p:spTree>
    <p:extLst>
      <p:ext uri="{BB962C8B-B14F-4D97-AF65-F5344CB8AC3E}">
        <p14:creationId xmlns:p14="http://schemas.microsoft.com/office/powerpoint/2010/main" val="121880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CD8-A826-8E98-AD45-102D5D86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300038"/>
            <a:ext cx="10449784" cy="1271587"/>
          </a:xfrm>
        </p:spPr>
        <p:txBody>
          <a:bodyPr/>
          <a:lstStyle/>
          <a:p>
            <a:pPr algn="ctr"/>
            <a:r>
              <a:rPr lang="en-US"/>
              <a:t>EXPLORATORY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ACBC-7BEF-E5F7-C4BD-498C0610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573F-4EF1-07DF-9E3B-EBE0A838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9508-E1EF-4394-5700-EB2F955D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13" name="Content Placeholder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85CC0D88-3DCC-4D3A-4536-5D5A17876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1799771"/>
            <a:ext cx="7852227" cy="4325258"/>
          </a:xfrm>
        </p:spPr>
      </p:pic>
    </p:spTree>
    <p:extLst>
      <p:ext uri="{BB962C8B-B14F-4D97-AF65-F5344CB8AC3E}">
        <p14:creationId xmlns:p14="http://schemas.microsoft.com/office/powerpoint/2010/main" val="105531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9CD5-042D-2AA0-763A-8F88D255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395324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EXPLORATORY DATA ANALYSIS</a:t>
            </a:r>
          </a:p>
          <a:p>
            <a:endParaRPr lang="en-US"/>
          </a:p>
        </p:txBody>
      </p:sp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5EA304A-9AB8-78C7-94AE-A7926B071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7" y="2030740"/>
            <a:ext cx="9898743" cy="39038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AD2B-DE3C-9C20-0CD8-1B2CF26E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5E3A-6B29-5E3D-0EAA-9EDB0403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1D67-6219-7C58-3CF8-454B9B76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A8C6-AA73-6891-7B94-89677EBA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271944"/>
            <a:ext cx="10449784" cy="1711625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EXPLORATORY DATA ANALYSIS</a:t>
            </a: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7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CB5E469-C758-1598-152C-37D68599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933"/>
            <a:ext cx="5966485" cy="39038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A272-94AC-6F0E-08E5-61EFCEF9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E2A4-6729-6D40-8112-3D48616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FA6B-8FCA-A7F3-A474-C0723EA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D41B79A-7A2C-F3B2-824D-8FEF6EC5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15" y="1757932"/>
            <a:ext cx="5966485" cy="39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70258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D3A21"/>
      </a:dk2>
      <a:lt2>
        <a:srgbClr val="E2E6E8"/>
      </a:lt2>
      <a:accent1>
        <a:srgbClr val="C1988A"/>
      </a:accent1>
      <a:accent2>
        <a:srgbClr val="B5A279"/>
      </a:accent2>
      <a:accent3>
        <a:srgbClr val="A3A77D"/>
      </a:accent3>
      <a:accent4>
        <a:srgbClr val="8EAA72"/>
      </a:accent4>
      <a:accent5>
        <a:srgbClr val="84AC80"/>
      </a:accent5>
      <a:accent6>
        <a:srgbClr val="76AF89"/>
      </a:accent6>
      <a:hlink>
        <a:srgbClr val="5D8A9A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BohoVogueVTI</vt:lpstr>
      <vt:lpstr> US Software Engineering Job's Analysis</vt:lpstr>
      <vt:lpstr>CONTENTS</vt:lpstr>
      <vt:lpstr>INTRODUCTION</vt:lpstr>
      <vt:lpstr>DATA SET</vt:lpstr>
      <vt:lpstr>AIM OF THE EDA</vt:lpstr>
      <vt:lpstr>EXPLORATORY DATA ANALYSIS</vt:lpstr>
      <vt:lpstr>EXPLORATORY DATA ANALYSIS</vt:lpstr>
      <vt:lpstr>EXPLORATORY DATA ANALYSIS </vt:lpstr>
      <vt:lpstr>   EXPLORATORY DATA ANALYSIS  </vt:lpstr>
      <vt:lpstr>                          EXPLORATORY DATA ANALYSIS</vt:lpstr>
      <vt:lpstr>EXPLORATORY DATA ANALYSIS</vt:lpstr>
      <vt:lpstr>Key Findings From EDA</vt:lpstr>
      <vt:lpstr>DATA PREPROCESSING</vt:lpstr>
      <vt:lpstr>Data Preprocessing</vt:lpstr>
      <vt:lpstr>Data Preprocessing</vt:lpstr>
      <vt:lpstr>CORRELATION MATRIX</vt:lpstr>
      <vt:lpstr>MODEL BUILDING</vt:lpstr>
      <vt:lpstr>LOGISTIC REGRESSION</vt:lpstr>
      <vt:lpstr>DECISION TREE</vt:lpstr>
      <vt:lpstr>RANDOM FOREST</vt:lpstr>
      <vt:lpstr>K NEAREST NEIGHBOURS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2023-12-05T17:26:41Z</dcterms:created>
  <dcterms:modified xsi:type="dcterms:W3CDTF">2023-12-09T22:26:56Z</dcterms:modified>
</cp:coreProperties>
</file>