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60" r:id="rId5"/>
    <p:sldId id="264" r:id="rId6"/>
    <p:sldId id="278" r:id="rId7"/>
    <p:sldId id="261" r:id="rId8"/>
    <p:sldId id="259" r:id="rId9"/>
    <p:sldId id="263" r:id="rId10"/>
    <p:sldId id="269" r:id="rId11"/>
    <p:sldId id="270" r:id="rId12"/>
    <p:sldId id="272" r:id="rId13"/>
    <p:sldId id="271" r:id="rId14"/>
    <p:sldId id="275" r:id="rId15"/>
    <p:sldId id="276" r:id="rId16"/>
    <p:sldId id="265" r:id="rId17"/>
    <p:sldId id="266" r:id="rId18"/>
    <p:sldId id="268" r:id="rId19"/>
    <p:sldId id="267" r:id="rId20"/>
    <p:sldId id="277" r:id="rId21"/>
  </p:sldIdLst>
  <p:sldSz cx="8120063" cy="10826750" type="B4ISO"/>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p:scale>
          <a:sx n="155" d="100"/>
          <a:sy n="155" d="100"/>
        </p:scale>
        <p:origin x="896" y="-20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5F6E9-1A3D-764F-8513-6D96D5FF839A}" type="datetimeFigureOut">
              <a:rPr lang="en-DE" smtClean="0"/>
              <a:t>11.12.22</a:t>
            </a:fld>
            <a:endParaRPr lang="en-DE"/>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B09BD-79F5-3F44-9ECC-3B8D097B001A}" type="slidenum">
              <a:rPr lang="en-DE" smtClean="0"/>
              <a:t>‹#›</a:t>
            </a:fld>
            <a:endParaRPr lang="en-DE"/>
          </a:p>
        </p:txBody>
      </p:sp>
    </p:spTree>
    <p:extLst>
      <p:ext uri="{BB962C8B-B14F-4D97-AF65-F5344CB8AC3E}">
        <p14:creationId xmlns:p14="http://schemas.microsoft.com/office/powerpoint/2010/main" val="3806074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692B09BD-79F5-3F44-9ECC-3B8D097B001A}" type="slidenum">
              <a:rPr lang="en-DE" smtClean="0"/>
              <a:t>16</a:t>
            </a:fld>
            <a:endParaRPr lang="en-DE"/>
          </a:p>
        </p:txBody>
      </p:sp>
    </p:spTree>
    <p:extLst>
      <p:ext uri="{BB962C8B-B14F-4D97-AF65-F5344CB8AC3E}">
        <p14:creationId xmlns:p14="http://schemas.microsoft.com/office/powerpoint/2010/main" val="230930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005" y="1771879"/>
            <a:ext cx="6902054" cy="3769313"/>
          </a:xfrm>
        </p:spPr>
        <p:txBody>
          <a:bodyPr anchor="b"/>
          <a:lstStyle>
            <a:lvl1pPr algn="ctr">
              <a:defRPr sz="5328"/>
            </a:lvl1pPr>
          </a:lstStyle>
          <a:p>
            <a:r>
              <a:rPr lang="en-GB"/>
              <a:t>Click to edit Master title style</a:t>
            </a:r>
            <a:endParaRPr lang="en-US" dirty="0"/>
          </a:p>
        </p:txBody>
      </p:sp>
      <p:sp>
        <p:nvSpPr>
          <p:cNvPr id="3" name="Subtitle 2"/>
          <p:cNvSpPr>
            <a:spLocks noGrp="1"/>
          </p:cNvSpPr>
          <p:nvPr>
            <p:ph type="subTitle" idx="1"/>
          </p:nvPr>
        </p:nvSpPr>
        <p:spPr>
          <a:xfrm>
            <a:off x="1015008" y="5686551"/>
            <a:ext cx="6090047" cy="2613958"/>
          </a:xfrm>
        </p:spPr>
        <p:txBody>
          <a:bodyPr/>
          <a:lstStyle>
            <a:lvl1pPr marL="0" indent="0" algn="ctr">
              <a:buNone/>
              <a:defRPr sz="2131"/>
            </a:lvl1pPr>
            <a:lvl2pPr marL="405994" indent="0" algn="ctr">
              <a:buNone/>
              <a:defRPr sz="1776"/>
            </a:lvl2pPr>
            <a:lvl3pPr marL="811987" indent="0" algn="ctr">
              <a:buNone/>
              <a:defRPr sz="1598"/>
            </a:lvl3pPr>
            <a:lvl4pPr marL="1217981" indent="0" algn="ctr">
              <a:buNone/>
              <a:defRPr sz="1421"/>
            </a:lvl4pPr>
            <a:lvl5pPr marL="1623974" indent="0" algn="ctr">
              <a:buNone/>
              <a:defRPr sz="1421"/>
            </a:lvl5pPr>
            <a:lvl6pPr marL="2029968" indent="0" algn="ctr">
              <a:buNone/>
              <a:defRPr sz="1421"/>
            </a:lvl6pPr>
            <a:lvl7pPr marL="2435962" indent="0" algn="ctr">
              <a:buNone/>
              <a:defRPr sz="1421"/>
            </a:lvl7pPr>
            <a:lvl8pPr marL="2841955" indent="0" algn="ctr">
              <a:buNone/>
              <a:defRPr sz="1421"/>
            </a:lvl8pPr>
            <a:lvl9pPr marL="3247949" indent="0" algn="ctr">
              <a:buNone/>
              <a:defRPr sz="1421"/>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7F1920E-2005-0F49-925B-5F2BB0292F99}" type="datetimeFigureOut">
              <a:rPr lang="en-DE" smtClean="0"/>
              <a:t>11.12.22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8648BDAE-A9AE-5F44-9569-254726258735}" type="slidenum">
              <a:rPr lang="en-DE" smtClean="0"/>
              <a:t>‹#›</a:t>
            </a:fld>
            <a:endParaRPr lang="en-DE"/>
          </a:p>
        </p:txBody>
      </p:sp>
    </p:spTree>
    <p:extLst>
      <p:ext uri="{BB962C8B-B14F-4D97-AF65-F5344CB8AC3E}">
        <p14:creationId xmlns:p14="http://schemas.microsoft.com/office/powerpoint/2010/main" val="231161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7F1920E-2005-0F49-925B-5F2BB0292F99}" type="datetimeFigureOut">
              <a:rPr lang="en-DE" smtClean="0"/>
              <a:t>11.12.22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8648BDAE-A9AE-5F44-9569-254726258735}" type="slidenum">
              <a:rPr lang="en-DE" smtClean="0"/>
              <a:t>‹#›</a:t>
            </a:fld>
            <a:endParaRPr lang="en-DE"/>
          </a:p>
        </p:txBody>
      </p:sp>
    </p:spTree>
    <p:extLst>
      <p:ext uri="{BB962C8B-B14F-4D97-AF65-F5344CB8AC3E}">
        <p14:creationId xmlns:p14="http://schemas.microsoft.com/office/powerpoint/2010/main" val="142463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10920" y="576424"/>
            <a:ext cx="1750889" cy="917517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58255" y="576424"/>
            <a:ext cx="5151165" cy="917517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7F1920E-2005-0F49-925B-5F2BB0292F99}" type="datetimeFigureOut">
              <a:rPr lang="en-DE" smtClean="0"/>
              <a:t>11.12.22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8648BDAE-A9AE-5F44-9569-254726258735}" type="slidenum">
              <a:rPr lang="en-DE" smtClean="0"/>
              <a:t>‹#›</a:t>
            </a:fld>
            <a:endParaRPr lang="en-DE"/>
          </a:p>
        </p:txBody>
      </p:sp>
    </p:spTree>
    <p:extLst>
      <p:ext uri="{BB962C8B-B14F-4D97-AF65-F5344CB8AC3E}">
        <p14:creationId xmlns:p14="http://schemas.microsoft.com/office/powerpoint/2010/main" val="396164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7F1920E-2005-0F49-925B-5F2BB0292F99}" type="datetimeFigureOut">
              <a:rPr lang="en-DE" smtClean="0"/>
              <a:t>11.12.22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8648BDAE-A9AE-5F44-9569-254726258735}" type="slidenum">
              <a:rPr lang="en-DE" smtClean="0"/>
              <a:t>‹#›</a:t>
            </a:fld>
            <a:endParaRPr lang="en-DE"/>
          </a:p>
        </p:txBody>
      </p:sp>
    </p:spTree>
    <p:extLst>
      <p:ext uri="{BB962C8B-B14F-4D97-AF65-F5344CB8AC3E}">
        <p14:creationId xmlns:p14="http://schemas.microsoft.com/office/powerpoint/2010/main" val="279026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4026" y="2699172"/>
            <a:ext cx="7003554" cy="4503626"/>
          </a:xfrm>
        </p:spPr>
        <p:txBody>
          <a:bodyPr anchor="b"/>
          <a:lstStyle>
            <a:lvl1pPr>
              <a:defRPr sz="5328"/>
            </a:lvl1pPr>
          </a:lstStyle>
          <a:p>
            <a:r>
              <a:rPr lang="en-GB"/>
              <a:t>Click to edit Master title style</a:t>
            </a:r>
            <a:endParaRPr lang="en-US" dirty="0"/>
          </a:p>
        </p:txBody>
      </p:sp>
      <p:sp>
        <p:nvSpPr>
          <p:cNvPr id="3" name="Text Placeholder 2"/>
          <p:cNvSpPr>
            <a:spLocks noGrp="1"/>
          </p:cNvSpPr>
          <p:nvPr>
            <p:ph type="body" idx="1"/>
          </p:nvPr>
        </p:nvSpPr>
        <p:spPr>
          <a:xfrm>
            <a:off x="554026" y="7245404"/>
            <a:ext cx="7003554" cy="2368351"/>
          </a:xfrm>
        </p:spPr>
        <p:txBody>
          <a:bodyPr/>
          <a:lstStyle>
            <a:lvl1pPr marL="0" indent="0">
              <a:buNone/>
              <a:defRPr sz="2131">
                <a:solidFill>
                  <a:schemeClr val="tx1"/>
                </a:solidFill>
              </a:defRPr>
            </a:lvl1pPr>
            <a:lvl2pPr marL="405994" indent="0">
              <a:buNone/>
              <a:defRPr sz="1776">
                <a:solidFill>
                  <a:schemeClr val="tx1">
                    <a:tint val="75000"/>
                  </a:schemeClr>
                </a:solidFill>
              </a:defRPr>
            </a:lvl2pPr>
            <a:lvl3pPr marL="811987" indent="0">
              <a:buNone/>
              <a:defRPr sz="1598">
                <a:solidFill>
                  <a:schemeClr val="tx1">
                    <a:tint val="75000"/>
                  </a:schemeClr>
                </a:solidFill>
              </a:defRPr>
            </a:lvl3pPr>
            <a:lvl4pPr marL="1217981" indent="0">
              <a:buNone/>
              <a:defRPr sz="1421">
                <a:solidFill>
                  <a:schemeClr val="tx1">
                    <a:tint val="75000"/>
                  </a:schemeClr>
                </a:solidFill>
              </a:defRPr>
            </a:lvl4pPr>
            <a:lvl5pPr marL="1623974" indent="0">
              <a:buNone/>
              <a:defRPr sz="1421">
                <a:solidFill>
                  <a:schemeClr val="tx1">
                    <a:tint val="75000"/>
                  </a:schemeClr>
                </a:solidFill>
              </a:defRPr>
            </a:lvl5pPr>
            <a:lvl6pPr marL="2029968" indent="0">
              <a:buNone/>
              <a:defRPr sz="1421">
                <a:solidFill>
                  <a:schemeClr val="tx1">
                    <a:tint val="75000"/>
                  </a:schemeClr>
                </a:solidFill>
              </a:defRPr>
            </a:lvl6pPr>
            <a:lvl7pPr marL="2435962" indent="0">
              <a:buNone/>
              <a:defRPr sz="1421">
                <a:solidFill>
                  <a:schemeClr val="tx1">
                    <a:tint val="75000"/>
                  </a:schemeClr>
                </a:solidFill>
              </a:defRPr>
            </a:lvl7pPr>
            <a:lvl8pPr marL="2841955" indent="0">
              <a:buNone/>
              <a:defRPr sz="1421">
                <a:solidFill>
                  <a:schemeClr val="tx1">
                    <a:tint val="75000"/>
                  </a:schemeClr>
                </a:solidFill>
              </a:defRPr>
            </a:lvl8pPr>
            <a:lvl9pPr marL="3247949" indent="0">
              <a:buNone/>
              <a:defRPr sz="1421">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7F1920E-2005-0F49-925B-5F2BB0292F99}" type="datetimeFigureOut">
              <a:rPr lang="en-DE" smtClean="0"/>
              <a:t>11.12.22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8648BDAE-A9AE-5F44-9569-254726258735}" type="slidenum">
              <a:rPr lang="en-DE" smtClean="0"/>
              <a:t>‹#›</a:t>
            </a:fld>
            <a:endParaRPr lang="en-DE"/>
          </a:p>
        </p:txBody>
      </p:sp>
    </p:spTree>
    <p:extLst>
      <p:ext uri="{BB962C8B-B14F-4D97-AF65-F5344CB8AC3E}">
        <p14:creationId xmlns:p14="http://schemas.microsoft.com/office/powerpoint/2010/main" val="618871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58254" y="2882121"/>
            <a:ext cx="3451027" cy="68694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110782" y="2882121"/>
            <a:ext cx="3451027" cy="68694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7F1920E-2005-0F49-925B-5F2BB0292F99}" type="datetimeFigureOut">
              <a:rPr lang="en-DE" smtClean="0"/>
              <a:t>11.12.22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8648BDAE-A9AE-5F44-9569-254726258735}" type="slidenum">
              <a:rPr lang="en-DE" smtClean="0"/>
              <a:t>‹#›</a:t>
            </a:fld>
            <a:endParaRPr lang="en-DE"/>
          </a:p>
        </p:txBody>
      </p:sp>
    </p:spTree>
    <p:extLst>
      <p:ext uri="{BB962C8B-B14F-4D97-AF65-F5344CB8AC3E}">
        <p14:creationId xmlns:p14="http://schemas.microsoft.com/office/powerpoint/2010/main" val="2614108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9312" y="576427"/>
            <a:ext cx="7003554" cy="2092671"/>
          </a:xfrm>
        </p:spPr>
        <p:txBody>
          <a:bodyPr/>
          <a:lstStyle/>
          <a:p>
            <a:r>
              <a:rPr lang="en-GB"/>
              <a:t>Click to edit Master title style</a:t>
            </a:r>
            <a:endParaRPr lang="en-US" dirty="0"/>
          </a:p>
        </p:txBody>
      </p:sp>
      <p:sp>
        <p:nvSpPr>
          <p:cNvPr id="3" name="Text Placeholder 2"/>
          <p:cNvSpPr>
            <a:spLocks noGrp="1"/>
          </p:cNvSpPr>
          <p:nvPr>
            <p:ph type="body" idx="1"/>
          </p:nvPr>
        </p:nvSpPr>
        <p:spPr>
          <a:xfrm>
            <a:off x="559313" y="2654058"/>
            <a:ext cx="3435167" cy="1300713"/>
          </a:xfrm>
        </p:spPr>
        <p:txBody>
          <a:bodyPr anchor="b"/>
          <a:lstStyle>
            <a:lvl1pPr marL="0" indent="0">
              <a:buNone/>
              <a:defRPr sz="2131" b="1"/>
            </a:lvl1pPr>
            <a:lvl2pPr marL="405994" indent="0">
              <a:buNone/>
              <a:defRPr sz="1776" b="1"/>
            </a:lvl2pPr>
            <a:lvl3pPr marL="811987" indent="0">
              <a:buNone/>
              <a:defRPr sz="1598" b="1"/>
            </a:lvl3pPr>
            <a:lvl4pPr marL="1217981" indent="0">
              <a:buNone/>
              <a:defRPr sz="1421" b="1"/>
            </a:lvl4pPr>
            <a:lvl5pPr marL="1623974" indent="0">
              <a:buNone/>
              <a:defRPr sz="1421" b="1"/>
            </a:lvl5pPr>
            <a:lvl6pPr marL="2029968" indent="0">
              <a:buNone/>
              <a:defRPr sz="1421" b="1"/>
            </a:lvl6pPr>
            <a:lvl7pPr marL="2435962" indent="0">
              <a:buNone/>
              <a:defRPr sz="1421" b="1"/>
            </a:lvl7pPr>
            <a:lvl8pPr marL="2841955" indent="0">
              <a:buNone/>
              <a:defRPr sz="1421" b="1"/>
            </a:lvl8pPr>
            <a:lvl9pPr marL="3247949" indent="0">
              <a:buNone/>
              <a:defRPr sz="1421" b="1"/>
            </a:lvl9pPr>
          </a:lstStyle>
          <a:p>
            <a:pPr lvl="0"/>
            <a:r>
              <a:rPr lang="en-GB"/>
              <a:t>Click to edit Master text styles</a:t>
            </a:r>
          </a:p>
        </p:txBody>
      </p:sp>
      <p:sp>
        <p:nvSpPr>
          <p:cNvPr id="4" name="Content Placeholder 3"/>
          <p:cNvSpPr>
            <a:spLocks noGrp="1"/>
          </p:cNvSpPr>
          <p:nvPr>
            <p:ph sz="half" idx="2"/>
          </p:nvPr>
        </p:nvSpPr>
        <p:spPr>
          <a:xfrm>
            <a:off x="559313" y="3954771"/>
            <a:ext cx="3435167" cy="58168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110783" y="2654058"/>
            <a:ext cx="3452084" cy="1300713"/>
          </a:xfrm>
        </p:spPr>
        <p:txBody>
          <a:bodyPr anchor="b"/>
          <a:lstStyle>
            <a:lvl1pPr marL="0" indent="0">
              <a:buNone/>
              <a:defRPr sz="2131" b="1"/>
            </a:lvl1pPr>
            <a:lvl2pPr marL="405994" indent="0">
              <a:buNone/>
              <a:defRPr sz="1776" b="1"/>
            </a:lvl2pPr>
            <a:lvl3pPr marL="811987" indent="0">
              <a:buNone/>
              <a:defRPr sz="1598" b="1"/>
            </a:lvl3pPr>
            <a:lvl4pPr marL="1217981" indent="0">
              <a:buNone/>
              <a:defRPr sz="1421" b="1"/>
            </a:lvl4pPr>
            <a:lvl5pPr marL="1623974" indent="0">
              <a:buNone/>
              <a:defRPr sz="1421" b="1"/>
            </a:lvl5pPr>
            <a:lvl6pPr marL="2029968" indent="0">
              <a:buNone/>
              <a:defRPr sz="1421" b="1"/>
            </a:lvl6pPr>
            <a:lvl7pPr marL="2435962" indent="0">
              <a:buNone/>
              <a:defRPr sz="1421" b="1"/>
            </a:lvl7pPr>
            <a:lvl8pPr marL="2841955" indent="0">
              <a:buNone/>
              <a:defRPr sz="1421" b="1"/>
            </a:lvl8pPr>
            <a:lvl9pPr marL="3247949" indent="0">
              <a:buNone/>
              <a:defRPr sz="1421" b="1"/>
            </a:lvl9pPr>
          </a:lstStyle>
          <a:p>
            <a:pPr lvl="0"/>
            <a:r>
              <a:rPr lang="en-GB"/>
              <a:t>Click to edit Master text styles</a:t>
            </a:r>
          </a:p>
        </p:txBody>
      </p:sp>
      <p:sp>
        <p:nvSpPr>
          <p:cNvPr id="6" name="Content Placeholder 5"/>
          <p:cNvSpPr>
            <a:spLocks noGrp="1"/>
          </p:cNvSpPr>
          <p:nvPr>
            <p:ph sz="quarter" idx="4"/>
          </p:nvPr>
        </p:nvSpPr>
        <p:spPr>
          <a:xfrm>
            <a:off x="4110783" y="3954771"/>
            <a:ext cx="3452084" cy="58168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7F1920E-2005-0F49-925B-5F2BB0292F99}" type="datetimeFigureOut">
              <a:rPr lang="en-DE" smtClean="0"/>
              <a:t>11.12.22</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8648BDAE-A9AE-5F44-9569-254726258735}" type="slidenum">
              <a:rPr lang="en-DE" smtClean="0"/>
              <a:t>‹#›</a:t>
            </a:fld>
            <a:endParaRPr lang="en-DE"/>
          </a:p>
        </p:txBody>
      </p:sp>
    </p:spTree>
    <p:extLst>
      <p:ext uri="{BB962C8B-B14F-4D97-AF65-F5344CB8AC3E}">
        <p14:creationId xmlns:p14="http://schemas.microsoft.com/office/powerpoint/2010/main" val="90262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7F1920E-2005-0F49-925B-5F2BB0292F99}" type="datetimeFigureOut">
              <a:rPr lang="en-DE" smtClean="0"/>
              <a:t>11.12.22</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8648BDAE-A9AE-5F44-9569-254726258735}" type="slidenum">
              <a:rPr lang="en-DE" smtClean="0"/>
              <a:t>‹#›</a:t>
            </a:fld>
            <a:endParaRPr lang="en-DE"/>
          </a:p>
        </p:txBody>
      </p:sp>
    </p:spTree>
    <p:extLst>
      <p:ext uri="{BB962C8B-B14F-4D97-AF65-F5344CB8AC3E}">
        <p14:creationId xmlns:p14="http://schemas.microsoft.com/office/powerpoint/2010/main" val="202066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1920E-2005-0F49-925B-5F2BB0292F99}" type="datetimeFigureOut">
              <a:rPr lang="en-DE" smtClean="0"/>
              <a:t>11.12.22</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8648BDAE-A9AE-5F44-9569-254726258735}" type="slidenum">
              <a:rPr lang="en-DE" smtClean="0"/>
              <a:t>‹#›</a:t>
            </a:fld>
            <a:endParaRPr lang="en-DE"/>
          </a:p>
        </p:txBody>
      </p:sp>
    </p:spTree>
    <p:extLst>
      <p:ext uri="{BB962C8B-B14F-4D97-AF65-F5344CB8AC3E}">
        <p14:creationId xmlns:p14="http://schemas.microsoft.com/office/powerpoint/2010/main" val="122790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9312" y="721783"/>
            <a:ext cx="2618932" cy="2526242"/>
          </a:xfrm>
        </p:spPr>
        <p:txBody>
          <a:bodyPr anchor="b"/>
          <a:lstStyle>
            <a:lvl1pPr>
              <a:defRPr sz="2842"/>
            </a:lvl1pPr>
          </a:lstStyle>
          <a:p>
            <a:r>
              <a:rPr lang="en-GB"/>
              <a:t>Click to edit Master title style</a:t>
            </a:r>
            <a:endParaRPr lang="en-US" dirty="0"/>
          </a:p>
        </p:txBody>
      </p:sp>
      <p:sp>
        <p:nvSpPr>
          <p:cNvPr id="3" name="Content Placeholder 2"/>
          <p:cNvSpPr>
            <a:spLocks noGrp="1"/>
          </p:cNvSpPr>
          <p:nvPr>
            <p:ph idx="1"/>
          </p:nvPr>
        </p:nvSpPr>
        <p:spPr>
          <a:xfrm>
            <a:off x="3452084" y="1558854"/>
            <a:ext cx="4110782" cy="7694010"/>
          </a:xfrm>
        </p:spPr>
        <p:txBody>
          <a:bodyPr/>
          <a:lstStyle>
            <a:lvl1pPr>
              <a:defRPr sz="2842"/>
            </a:lvl1pPr>
            <a:lvl2pPr>
              <a:defRPr sz="2486"/>
            </a:lvl2pPr>
            <a:lvl3pPr>
              <a:defRPr sz="2131"/>
            </a:lvl3pPr>
            <a:lvl4pPr>
              <a:defRPr sz="1776"/>
            </a:lvl4pPr>
            <a:lvl5pPr>
              <a:defRPr sz="1776"/>
            </a:lvl5pPr>
            <a:lvl6pPr>
              <a:defRPr sz="1776"/>
            </a:lvl6pPr>
            <a:lvl7pPr>
              <a:defRPr sz="1776"/>
            </a:lvl7pPr>
            <a:lvl8pPr>
              <a:defRPr sz="1776"/>
            </a:lvl8pPr>
            <a:lvl9pPr>
              <a:defRPr sz="1776"/>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59312" y="3248025"/>
            <a:ext cx="2618932" cy="6017368"/>
          </a:xfrm>
        </p:spPr>
        <p:txBody>
          <a:bodyPr/>
          <a:lstStyle>
            <a:lvl1pPr marL="0" indent="0">
              <a:buNone/>
              <a:defRPr sz="1421"/>
            </a:lvl1pPr>
            <a:lvl2pPr marL="405994" indent="0">
              <a:buNone/>
              <a:defRPr sz="1243"/>
            </a:lvl2pPr>
            <a:lvl3pPr marL="811987" indent="0">
              <a:buNone/>
              <a:defRPr sz="1066"/>
            </a:lvl3pPr>
            <a:lvl4pPr marL="1217981" indent="0">
              <a:buNone/>
              <a:defRPr sz="888"/>
            </a:lvl4pPr>
            <a:lvl5pPr marL="1623974" indent="0">
              <a:buNone/>
              <a:defRPr sz="888"/>
            </a:lvl5pPr>
            <a:lvl6pPr marL="2029968" indent="0">
              <a:buNone/>
              <a:defRPr sz="888"/>
            </a:lvl6pPr>
            <a:lvl7pPr marL="2435962" indent="0">
              <a:buNone/>
              <a:defRPr sz="888"/>
            </a:lvl7pPr>
            <a:lvl8pPr marL="2841955" indent="0">
              <a:buNone/>
              <a:defRPr sz="888"/>
            </a:lvl8pPr>
            <a:lvl9pPr marL="3247949" indent="0">
              <a:buNone/>
              <a:defRPr sz="888"/>
            </a:lvl9pPr>
          </a:lstStyle>
          <a:p>
            <a:pPr lvl="0"/>
            <a:r>
              <a:rPr lang="en-GB"/>
              <a:t>Click to edit Master text styles</a:t>
            </a:r>
          </a:p>
        </p:txBody>
      </p:sp>
      <p:sp>
        <p:nvSpPr>
          <p:cNvPr id="5" name="Date Placeholder 4"/>
          <p:cNvSpPr>
            <a:spLocks noGrp="1"/>
          </p:cNvSpPr>
          <p:nvPr>
            <p:ph type="dt" sz="half" idx="10"/>
          </p:nvPr>
        </p:nvSpPr>
        <p:spPr/>
        <p:txBody>
          <a:bodyPr/>
          <a:lstStyle/>
          <a:p>
            <a:fld id="{37F1920E-2005-0F49-925B-5F2BB0292F99}" type="datetimeFigureOut">
              <a:rPr lang="en-DE" smtClean="0"/>
              <a:t>11.12.22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8648BDAE-A9AE-5F44-9569-254726258735}" type="slidenum">
              <a:rPr lang="en-DE" smtClean="0"/>
              <a:t>‹#›</a:t>
            </a:fld>
            <a:endParaRPr lang="en-DE"/>
          </a:p>
        </p:txBody>
      </p:sp>
    </p:spTree>
    <p:extLst>
      <p:ext uri="{BB962C8B-B14F-4D97-AF65-F5344CB8AC3E}">
        <p14:creationId xmlns:p14="http://schemas.microsoft.com/office/powerpoint/2010/main" val="7420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9312" y="721783"/>
            <a:ext cx="2618932" cy="2526242"/>
          </a:xfrm>
        </p:spPr>
        <p:txBody>
          <a:bodyPr anchor="b"/>
          <a:lstStyle>
            <a:lvl1pPr>
              <a:defRPr sz="2842"/>
            </a:lvl1pPr>
          </a:lstStyle>
          <a:p>
            <a:r>
              <a:rPr lang="en-GB"/>
              <a:t>Click to edit Master title style</a:t>
            </a:r>
            <a:endParaRPr lang="en-US" dirty="0"/>
          </a:p>
        </p:txBody>
      </p:sp>
      <p:sp>
        <p:nvSpPr>
          <p:cNvPr id="3" name="Picture Placeholder 2"/>
          <p:cNvSpPr>
            <a:spLocks noGrp="1" noChangeAspect="1"/>
          </p:cNvSpPr>
          <p:nvPr>
            <p:ph type="pic" idx="1"/>
          </p:nvPr>
        </p:nvSpPr>
        <p:spPr>
          <a:xfrm>
            <a:off x="3452084" y="1558854"/>
            <a:ext cx="4110782" cy="7694010"/>
          </a:xfrm>
        </p:spPr>
        <p:txBody>
          <a:bodyPr anchor="t"/>
          <a:lstStyle>
            <a:lvl1pPr marL="0" indent="0">
              <a:buNone/>
              <a:defRPr sz="2842"/>
            </a:lvl1pPr>
            <a:lvl2pPr marL="405994" indent="0">
              <a:buNone/>
              <a:defRPr sz="2486"/>
            </a:lvl2pPr>
            <a:lvl3pPr marL="811987" indent="0">
              <a:buNone/>
              <a:defRPr sz="2131"/>
            </a:lvl3pPr>
            <a:lvl4pPr marL="1217981" indent="0">
              <a:buNone/>
              <a:defRPr sz="1776"/>
            </a:lvl4pPr>
            <a:lvl5pPr marL="1623974" indent="0">
              <a:buNone/>
              <a:defRPr sz="1776"/>
            </a:lvl5pPr>
            <a:lvl6pPr marL="2029968" indent="0">
              <a:buNone/>
              <a:defRPr sz="1776"/>
            </a:lvl6pPr>
            <a:lvl7pPr marL="2435962" indent="0">
              <a:buNone/>
              <a:defRPr sz="1776"/>
            </a:lvl7pPr>
            <a:lvl8pPr marL="2841955" indent="0">
              <a:buNone/>
              <a:defRPr sz="1776"/>
            </a:lvl8pPr>
            <a:lvl9pPr marL="3247949" indent="0">
              <a:buNone/>
              <a:defRPr sz="1776"/>
            </a:lvl9pPr>
          </a:lstStyle>
          <a:p>
            <a:r>
              <a:rPr lang="en-GB"/>
              <a:t>Click icon to add picture</a:t>
            </a:r>
            <a:endParaRPr lang="en-US" dirty="0"/>
          </a:p>
        </p:txBody>
      </p:sp>
      <p:sp>
        <p:nvSpPr>
          <p:cNvPr id="4" name="Text Placeholder 3"/>
          <p:cNvSpPr>
            <a:spLocks noGrp="1"/>
          </p:cNvSpPr>
          <p:nvPr>
            <p:ph type="body" sz="half" idx="2"/>
          </p:nvPr>
        </p:nvSpPr>
        <p:spPr>
          <a:xfrm>
            <a:off x="559312" y="3248025"/>
            <a:ext cx="2618932" cy="6017368"/>
          </a:xfrm>
        </p:spPr>
        <p:txBody>
          <a:bodyPr/>
          <a:lstStyle>
            <a:lvl1pPr marL="0" indent="0">
              <a:buNone/>
              <a:defRPr sz="1421"/>
            </a:lvl1pPr>
            <a:lvl2pPr marL="405994" indent="0">
              <a:buNone/>
              <a:defRPr sz="1243"/>
            </a:lvl2pPr>
            <a:lvl3pPr marL="811987" indent="0">
              <a:buNone/>
              <a:defRPr sz="1066"/>
            </a:lvl3pPr>
            <a:lvl4pPr marL="1217981" indent="0">
              <a:buNone/>
              <a:defRPr sz="888"/>
            </a:lvl4pPr>
            <a:lvl5pPr marL="1623974" indent="0">
              <a:buNone/>
              <a:defRPr sz="888"/>
            </a:lvl5pPr>
            <a:lvl6pPr marL="2029968" indent="0">
              <a:buNone/>
              <a:defRPr sz="888"/>
            </a:lvl6pPr>
            <a:lvl7pPr marL="2435962" indent="0">
              <a:buNone/>
              <a:defRPr sz="888"/>
            </a:lvl7pPr>
            <a:lvl8pPr marL="2841955" indent="0">
              <a:buNone/>
              <a:defRPr sz="888"/>
            </a:lvl8pPr>
            <a:lvl9pPr marL="3247949" indent="0">
              <a:buNone/>
              <a:defRPr sz="888"/>
            </a:lvl9pPr>
          </a:lstStyle>
          <a:p>
            <a:pPr lvl="0"/>
            <a:r>
              <a:rPr lang="en-GB"/>
              <a:t>Click to edit Master text styles</a:t>
            </a:r>
          </a:p>
        </p:txBody>
      </p:sp>
      <p:sp>
        <p:nvSpPr>
          <p:cNvPr id="5" name="Date Placeholder 4"/>
          <p:cNvSpPr>
            <a:spLocks noGrp="1"/>
          </p:cNvSpPr>
          <p:nvPr>
            <p:ph type="dt" sz="half" idx="10"/>
          </p:nvPr>
        </p:nvSpPr>
        <p:spPr/>
        <p:txBody>
          <a:bodyPr/>
          <a:lstStyle/>
          <a:p>
            <a:fld id="{37F1920E-2005-0F49-925B-5F2BB0292F99}" type="datetimeFigureOut">
              <a:rPr lang="en-DE" smtClean="0"/>
              <a:t>11.12.22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8648BDAE-A9AE-5F44-9569-254726258735}" type="slidenum">
              <a:rPr lang="en-DE" smtClean="0"/>
              <a:t>‹#›</a:t>
            </a:fld>
            <a:endParaRPr lang="en-DE"/>
          </a:p>
        </p:txBody>
      </p:sp>
    </p:spTree>
    <p:extLst>
      <p:ext uri="{BB962C8B-B14F-4D97-AF65-F5344CB8AC3E}">
        <p14:creationId xmlns:p14="http://schemas.microsoft.com/office/powerpoint/2010/main" val="342710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8255" y="576427"/>
            <a:ext cx="7003554" cy="2092671"/>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58255" y="2882121"/>
            <a:ext cx="7003554" cy="68694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58254" y="10034796"/>
            <a:ext cx="1827014" cy="576424"/>
          </a:xfrm>
          <a:prstGeom prst="rect">
            <a:avLst/>
          </a:prstGeom>
        </p:spPr>
        <p:txBody>
          <a:bodyPr vert="horz" lIns="91440" tIns="45720" rIns="91440" bIns="45720" rtlCol="0" anchor="ctr"/>
          <a:lstStyle>
            <a:lvl1pPr algn="l">
              <a:defRPr sz="1066">
                <a:solidFill>
                  <a:schemeClr val="tx1">
                    <a:tint val="75000"/>
                  </a:schemeClr>
                </a:solidFill>
              </a:defRPr>
            </a:lvl1pPr>
          </a:lstStyle>
          <a:p>
            <a:fld id="{37F1920E-2005-0F49-925B-5F2BB0292F99}" type="datetimeFigureOut">
              <a:rPr lang="en-DE" smtClean="0"/>
              <a:t>11.12.22</a:t>
            </a:fld>
            <a:endParaRPr lang="en-DE"/>
          </a:p>
        </p:txBody>
      </p:sp>
      <p:sp>
        <p:nvSpPr>
          <p:cNvPr id="5" name="Footer Placeholder 4"/>
          <p:cNvSpPr>
            <a:spLocks noGrp="1"/>
          </p:cNvSpPr>
          <p:nvPr>
            <p:ph type="ftr" sz="quarter" idx="3"/>
          </p:nvPr>
        </p:nvSpPr>
        <p:spPr>
          <a:xfrm>
            <a:off x="2689771" y="10034796"/>
            <a:ext cx="2740521" cy="576424"/>
          </a:xfrm>
          <a:prstGeom prst="rect">
            <a:avLst/>
          </a:prstGeom>
        </p:spPr>
        <p:txBody>
          <a:bodyPr vert="horz" lIns="91440" tIns="45720" rIns="91440" bIns="45720" rtlCol="0" anchor="ctr"/>
          <a:lstStyle>
            <a:lvl1pPr algn="ctr">
              <a:defRPr sz="1066">
                <a:solidFill>
                  <a:schemeClr val="tx1">
                    <a:tint val="75000"/>
                  </a:schemeClr>
                </a:solidFill>
              </a:defRPr>
            </a:lvl1pPr>
          </a:lstStyle>
          <a:p>
            <a:endParaRPr lang="en-DE"/>
          </a:p>
        </p:txBody>
      </p:sp>
      <p:sp>
        <p:nvSpPr>
          <p:cNvPr id="6" name="Slide Number Placeholder 5"/>
          <p:cNvSpPr>
            <a:spLocks noGrp="1"/>
          </p:cNvSpPr>
          <p:nvPr>
            <p:ph type="sldNum" sz="quarter" idx="4"/>
          </p:nvPr>
        </p:nvSpPr>
        <p:spPr>
          <a:xfrm>
            <a:off x="5734795" y="10034796"/>
            <a:ext cx="1827014" cy="576424"/>
          </a:xfrm>
          <a:prstGeom prst="rect">
            <a:avLst/>
          </a:prstGeom>
        </p:spPr>
        <p:txBody>
          <a:bodyPr vert="horz" lIns="91440" tIns="45720" rIns="91440" bIns="45720" rtlCol="0" anchor="ctr"/>
          <a:lstStyle>
            <a:lvl1pPr algn="r">
              <a:defRPr sz="1066">
                <a:solidFill>
                  <a:schemeClr val="tx1">
                    <a:tint val="75000"/>
                  </a:schemeClr>
                </a:solidFill>
              </a:defRPr>
            </a:lvl1pPr>
          </a:lstStyle>
          <a:p>
            <a:fld id="{8648BDAE-A9AE-5F44-9569-254726258735}" type="slidenum">
              <a:rPr lang="en-DE" smtClean="0"/>
              <a:t>‹#›</a:t>
            </a:fld>
            <a:endParaRPr lang="en-DE"/>
          </a:p>
        </p:txBody>
      </p:sp>
    </p:spTree>
    <p:extLst>
      <p:ext uri="{BB962C8B-B14F-4D97-AF65-F5344CB8AC3E}">
        <p14:creationId xmlns:p14="http://schemas.microsoft.com/office/powerpoint/2010/main" val="39561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11987" rtl="0" eaLnBrk="1" latinLnBrk="0" hangingPunct="1">
        <a:lnSpc>
          <a:spcPct val="90000"/>
        </a:lnSpc>
        <a:spcBef>
          <a:spcPct val="0"/>
        </a:spcBef>
        <a:buNone/>
        <a:defRPr sz="3907" kern="1200">
          <a:solidFill>
            <a:schemeClr val="tx1"/>
          </a:solidFill>
          <a:latin typeface="+mj-lt"/>
          <a:ea typeface="+mj-ea"/>
          <a:cs typeface="+mj-cs"/>
        </a:defRPr>
      </a:lvl1pPr>
    </p:titleStyle>
    <p:bodyStyle>
      <a:lvl1pPr marL="202997" indent="-202997" algn="l" defTabSz="811987" rtl="0" eaLnBrk="1" latinLnBrk="0" hangingPunct="1">
        <a:lnSpc>
          <a:spcPct val="90000"/>
        </a:lnSpc>
        <a:spcBef>
          <a:spcPts val="888"/>
        </a:spcBef>
        <a:buFont typeface="Arial" panose="020B0604020202020204" pitchFamily="34" charset="0"/>
        <a:buChar char="•"/>
        <a:defRPr sz="2486" kern="1200">
          <a:solidFill>
            <a:schemeClr val="tx1"/>
          </a:solidFill>
          <a:latin typeface="+mn-lt"/>
          <a:ea typeface="+mn-ea"/>
          <a:cs typeface="+mn-cs"/>
        </a:defRPr>
      </a:lvl1pPr>
      <a:lvl2pPr marL="608990" indent="-202997" algn="l" defTabSz="811987" rtl="0" eaLnBrk="1" latinLnBrk="0" hangingPunct="1">
        <a:lnSpc>
          <a:spcPct val="90000"/>
        </a:lnSpc>
        <a:spcBef>
          <a:spcPts val="444"/>
        </a:spcBef>
        <a:buFont typeface="Arial" panose="020B0604020202020204" pitchFamily="34" charset="0"/>
        <a:buChar char="•"/>
        <a:defRPr sz="2131" kern="1200">
          <a:solidFill>
            <a:schemeClr val="tx1"/>
          </a:solidFill>
          <a:latin typeface="+mn-lt"/>
          <a:ea typeface="+mn-ea"/>
          <a:cs typeface="+mn-cs"/>
        </a:defRPr>
      </a:lvl2pPr>
      <a:lvl3pPr marL="1014984" indent="-202997" algn="l" defTabSz="811987" rtl="0" eaLnBrk="1" latinLnBrk="0" hangingPunct="1">
        <a:lnSpc>
          <a:spcPct val="90000"/>
        </a:lnSpc>
        <a:spcBef>
          <a:spcPts val="444"/>
        </a:spcBef>
        <a:buFont typeface="Arial" panose="020B0604020202020204" pitchFamily="34" charset="0"/>
        <a:buChar char="•"/>
        <a:defRPr sz="1776" kern="1200">
          <a:solidFill>
            <a:schemeClr val="tx1"/>
          </a:solidFill>
          <a:latin typeface="+mn-lt"/>
          <a:ea typeface="+mn-ea"/>
          <a:cs typeface="+mn-cs"/>
        </a:defRPr>
      </a:lvl3pPr>
      <a:lvl4pPr marL="1420978"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4pPr>
      <a:lvl5pPr marL="1826971"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5pPr>
      <a:lvl6pPr marL="2232965"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6pPr>
      <a:lvl7pPr marL="2638958"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7pPr>
      <a:lvl8pPr marL="3044952"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8pPr>
      <a:lvl9pPr marL="3450946"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9pPr>
    </p:bodyStyle>
    <p:otherStyle>
      <a:defPPr>
        <a:defRPr lang="en-US"/>
      </a:defPPr>
      <a:lvl1pPr marL="0" algn="l" defTabSz="811987" rtl="0" eaLnBrk="1" latinLnBrk="0" hangingPunct="1">
        <a:defRPr sz="1598" kern="1200">
          <a:solidFill>
            <a:schemeClr val="tx1"/>
          </a:solidFill>
          <a:latin typeface="+mn-lt"/>
          <a:ea typeface="+mn-ea"/>
          <a:cs typeface="+mn-cs"/>
        </a:defRPr>
      </a:lvl1pPr>
      <a:lvl2pPr marL="405994" algn="l" defTabSz="811987" rtl="0" eaLnBrk="1" latinLnBrk="0" hangingPunct="1">
        <a:defRPr sz="1598" kern="1200">
          <a:solidFill>
            <a:schemeClr val="tx1"/>
          </a:solidFill>
          <a:latin typeface="+mn-lt"/>
          <a:ea typeface="+mn-ea"/>
          <a:cs typeface="+mn-cs"/>
        </a:defRPr>
      </a:lvl2pPr>
      <a:lvl3pPr marL="811987" algn="l" defTabSz="811987" rtl="0" eaLnBrk="1" latinLnBrk="0" hangingPunct="1">
        <a:defRPr sz="1598" kern="1200">
          <a:solidFill>
            <a:schemeClr val="tx1"/>
          </a:solidFill>
          <a:latin typeface="+mn-lt"/>
          <a:ea typeface="+mn-ea"/>
          <a:cs typeface="+mn-cs"/>
        </a:defRPr>
      </a:lvl3pPr>
      <a:lvl4pPr marL="1217981" algn="l" defTabSz="811987" rtl="0" eaLnBrk="1" latinLnBrk="0" hangingPunct="1">
        <a:defRPr sz="1598" kern="1200">
          <a:solidFill>
            <a:schemeClr val="tx1"/>
          </a:solidFill>
          <a:latin typeface="+mn-lt"/>
          <a:ea typeface="+mn-ea"/>
          <a:cs typeface="+mn-cs"/>
        </a:defRPr>
      </a:lvl4pPr>
      <a:lvl5pPr marL="1623974" algn="l" defTabSz="811987" rtl="0" eaLnBrk="1" latinLnBrk="0" hangingPunct="1">
        <a:defRPr sz="1598" kern="1200">
          <a:solidFill>
            <a:schemeClr val="tx1"/>
          </a:solidFill>
          <a:latin typeface="+mn-lt"/>
          <a:ea typeface="+mn-ea"/>
          <a:cs typeface="+mn-cs"/>
        </a:defRPr>
      </a:lvl5pPr>
      <a:lvl6pPr marL="2029968" algn="l" defTabSz="811987" rtl="0" eaLnBrk="1" latinLnBrk="0" hangingPunct="1">
        <a:defRPr sz="1598" kern="1200">
          <a:solidFill>
            <a:schemeClr val="tx1"/>
          </a:solidFill>
          <a:latin typeface="+mn-lt"/>
          <a:ea typeface="+mn-ea"/>
          <a:cs typeface="+mn-cs"/>
        </a:defRPr>
      </a:lvl6pPr>
      <a:lvl7pPr marL="2435962" algn="l" defTabSz="811987" rtl="0" eaLnBrk="1" latinLnBrk="0" hangingPunct="1">
        <a:defRPr sz="1598" kern="1200">
          <a:solidFill>
            <a:schemeClr val="tx1"/>
          </a:solidFill>
          <a:latin typeface="+mn-lt"/>
          <a:ea typeface="+mn-ea"/>
          <a:cs typeface="+mn-cs"/>
        </a:defRPr>
      </a:lvl7pPr>
      <a:lvl8pPr marL="2841955" algn="l" defTabSz="811987" rtl="0" eaLnBrk="1" latinLnBrk="0" hangingPunct="1">
        <a:defRPr sz="1598" kern="1200">
          <a:solidFill>
            <a:schemeClr val="tx1"/>
          </a:solidFill>
          <a:latin typeface="+mn-lt"/>
          <a:ea typeface="+mn-ea"/>
          <a:cs typeface="+mn-cs"/>
        </a:defRPr>
      </a:lvl8pPr>
      <a:lvl9pPr marL="3247949" algn="l" defTabSz="811987" rtl="0" eaLnBrk="1" latinLnBrk="0" hangingPunct="1">
        <a:defRPr sz="15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C3F1-60CB-0B73-6D6B-0E228AA21EDB}"/>
              </a:ext>
            </a:extLst>
          </p:cNvPr>
          <p:cNvSpPr>
            <a:spLocks noGrp="1"/>
          </p:cNvSpPr>
          <p:nvPr>
            <p:ph type="ctrTitle"/>
          </p:nvPr>
        </p:nvSpPr>
        <p:spPr>
          <a:xfrm>
            <a:off x="609004" y="598187"/>
            <a:ext cx="6902054" cy="4815188"/>
          </a:xfrm>
        </p:spPr>
        <p:txBody>
          <a:bodyPr>
            <a:normAutofit/>
          </a:bodyPr>
          <a:lstStyle/>
          <a:p>
            <a:r>
              <a:rPr lang="en-DE" sz="6600" dirty="0"/>
              <a:t>Design a </a:t>
            </a:r>
            <a:br>
              <a:rPr lang="en-DE" sz="6600" dirty="0"/>
            </a:br>
            <a:r>
              <a:rPr lang="en-DE" sz="6600" dirty="0"/>
              <a:t>Tesla Model S P85 Speed Controller</a:t>
            </a:r>
          </a:p>
        </p:txBody>
      </p:sp>
      <p:sp>
        <p:nvSpPr>
          <p:cNvPr id="3" name="Subtitle 2">
            <a:extLst>
              <a:ext uri="{FF2B5EF4-FFF2-40B4-BE49-F238E27FC236}">
                <a16:creationId xmlns:a16="http://schemas.microsoft.com/office/drawing/2014/main" id="{2EF7E7A9-6994-FA08-A915-DBED039DB6A8}"/>
              </a:ext>
            </a:extLst>
          </p:cNvPr>
          <p:cNvSpPr>
            <a:spLocks noGrp="1"/>
          </p:cNvSpPr>
          <p:nvPr>
            <p:ph type="subTitle" idx="1"/>
          </p:nvPr>
        </p:nvSpPr>
        <p:spPr/>
        <p:txBody>
          <a:bodyPr>
            <a:normAutofit/>
          </a:bodyPr>
          <a:lstStyle/>
          <a:p>
            <a:endParaRPr lang="en-DE" sz="3600" dirty="0"/>
          </a:p>
          <a:p>
            <a:endParaRPr lang="en-DE" sz="3600" dirty="0"/>
          </a:p>
          <a:p>
            <a:r>
              <a:rPr lang="en-DE" sz="3600" dirty="0"/>
              <a:t>Prepared by: </a:t>
            </a:r>
          </a:p>
          <a:p>
            <a:r>
              <a:rPr lang="en-DE" sz="3600" dirty="0"/>
              <a:t>Nishantkumar V Patel</a:t>
            </a:r>
          </a:p>
        </p:txBody>
      </p:sp>
    </p:spTree>
    <p:extLst>
      <p:ext uri="{BB962C8B-B14F-4D97-AF65-F5344CB8AC3E}">
        <p14:creationId xmlns:p14="http://schemas.microsoft.com/office/powerpoint/2010/main" val="2146632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735D449-6F71-3879-DF5A-84DF5C49692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Lst>
          </a:blip>
          <a:stretch>
            <a:fillRect/>
          </a:stretch>
        </p:blipFill>
        <p:spPr>
          <a:xfrm rot="16200000">
            <a:off x="-1353342" y="1353342"/>
            <a:ext cx="10826752" cy="8120065"/>
          </a:xfrm>
        </p:spPr>
      </p:pic>
    </p:spTree>
    <p:extLst>
      <p:ext uri="{BB962C8B-B14F-4D97-AF65-F5344CB8AC3E}">
        <p14:creationId xmlns:p14="http://schemas.microsoft.com/office/powerpoint/2010/main" val="405074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7D31B13-DDA0-BD59-1E36-10260196E4C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558799" y="1331465"/>
            <a:ext cx="7002463" cy="4659028"/>
          </a:xfrm>
          <a:prstGeom prst="rect">
            <a:avLst/>
          </a:prstGeom>
        </p:spPr>
      </p:pic>
      <p:sp>
        <p:nvSpPr>
          <p:cNvPr id="2" name="TextBox 1">
            <a:extLst>
              <a:ext uri="{FF2B5EF4-FFF2-40B4-BE49-F238E27FC236}">
                <a16:creationId xmlns:a16="http://schemas.microsoft.com/office/drawing/2014/main" id="{7B021561-95BA-4710-3E5D-7DE78482AB47}"/>
              </a:ext>
            </a:extLst>
          </p:cNvPr>
          <p:cNvSpPr txBox="1"/>
          <p:nvPr/>
        </p:nvSpPr>
        <p:spPr>
          <a:xfrm>
            <a:off x="558798" y="6280484"/>
            <a:ext cx="7002463" cy="3170099"/>
          </a:xfrm>
          <a:prstGeom prst="rect">
            <a:avLst/>
          </a:prstGeom>
          <a:noFill/>
        </p:spPr>
        <p:txBody>
          <a:bodyPr wrap="square" rtlCol="0">
            <a:spAutoFit/>
          </a:bodyPr>
          <a:lstStyle/>
          <a:p>
            <a:pPr marL="342900" indent="-342900" algn="just">
              <a:buFont typeface="Arial" panose="020B0604020202020204" pitchFamily="34" charset="0"/>
              <a:buChar char="•"/>
            </a:pPr>
            <a:r>
              <a:rPr lang="en-DE" sz="2000" dirty="0"/>
              <a:t>I </a:t>
            </a:r>
            <a:r>
              <a:rPr lang="en-GB" sz="2000" dirty="0"/>
              <a:t>ma</a:t>
            </a:r>
            <a:r>
              <a:rPr lang="en-DE" sz="2000" dirty="0"/>
              <a:t>de a MATLAB Function in which I have defined the equation- A which is calculated previously.</a:t>
            </a:r>
          </a:p>
          <a:p>
            <a:pPr algn="just"/>
            <a:endParaRPr lang="en-DE" sz="2000" dirty="0"/>
          </a:p>
          <a:p>
            <a:pPr marL="342900" indent="-342900" algn="just">
              <a:buFont typeface="Arial" panose="020B0604020202020204" pitchFamily="34" charset="0"/>
              <a:buChar char="•"/>
            </a:pPr>
            <a:r>
              <a:rPr lang="en-DE" sz="2000" dirty="0"/>
              <a:t>As you can see, this function takes Torque and Velocity (which are unknown quantity) as Input and at the end by doing some calculations it gives the Acceleration (dV/dt) as output.</a:t>
            </a:r>
          </a:p>
          <a:p>
            <a:pPr marL="342900" indent="-342900" algn="just">
              <a:buFont typeface="Arial" panose="020B0604020202020204" pitchFamily="34" charset="0"/>
              <a:buChar char="•"/>
            </a:pPr>
            <a:endParaRPr lang="en-DE" sz="2000" dirty="0"/>
          </a:p>
          <a:p>
            <a:pPr marL="342900" indent="-342900" algn="just">
              <a:buFont typeface="Arial" panose="020B0604020202020204" pitchFamily="34" charset="0"/>
              <a:buChar char="•"/>
            </a:pPr>
            <a:r>
              <a:rPr lang="en-DE" sz="2000" dirty="0"/>
              <a:t>The beauty about the MATLAB &amp; Simulink software is it automatically convert the time-domain to frequency-domain and vice versa.</a:t>
            </a:r>
          </a:p>
        </p:txBody>
      </p:sp>
    </p:spTree>
    <p:extLst>
      <p:ext uri="{BB962C8B-B14F-4D97-AF65-F5344CB8AC3E}">
        <p14:creationId xmlns:p14="http://schemas.microsoft.com/office/powerpoint/2010/main" val="4141250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123879-E8C5-3C5F-728E-89ADDE7DE14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558254" y="1446072"/>
            <a:ext cx="7003554" cy="5423959"/>
          </a:xfrm>
          <a:prstGeom prst="rect">
            <a:avLst/>
          </a:prstGeom>
        </p:spPr>
      </p:pic>
      <p:sp>
        <p:nvSpPr>
          <p:cNvPr id="8" name="Content Placeholder 7">
            <a:extLst>
              <a:ext uri="{FF2B5EF4-FFF2-40B4-BE49-F238E27FC236}">
                <a16:creationId xmlns:a16="http://schemas.microsoft.com/office/drawing/2014/main" id="{0838CD8A-A034-A992-BB1D-C57E65F85711}"/>
              </a:ext>
            </a:extLst>
          </p:cNvPr>
          <p:cNvSpPr>
            <a:spLocks noGrp="1"/>
          </p:cNvSpPr>
          <p:nvPr>
            <p:ph idx="1"/>
          </p:nvPr>
        </p:nvSpPr>
        <p:spPr>
          <a:xfrm>
            <a:off x="558255" y="7218947"/>
            <a:ext cx="7003554" cy="2532647"/>
          </a:xfrm>
        </p:spPr>
        <p:txBody>
          <a:bodyPr>
            <a:normAutofit/>
          </a:bodyPr>
          <a:lstStyle/>
          <a:p>
            <a:pPr algn="just"/>
            <a:r>
              <a:rPr lang="en-DE" sz="2000" dirty="0"/>
              <a:t>As, the specified maximum torque of the Tesla Model S car is 600 Nm. So, I saturated the Torque limits ranges from 0 to 600. So, that we can get the appropriate and reasonalbe output.</a:t>
            </a:r>
          </a:p>
        </p:txBody>
      </p:sp>
    </p:spTree>
    <p:extLst>
      <p:ext uri="{BB962C8B-B14F-4D97-AF65-F5344CB8AC3E}">
        <p14:creationId xmlns:p14="http://schemas.microsoft.com/office/powerpoint/2010/main" val="794805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82AD80FB-4051-80FC-CEED-EF17B6DD370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558799" y="1218623"/>
            <a:ext cx="7002463" cy="6446533"/>
          </a:xfrm>
        </p:spPr>
      </p:pic>
      <p:sp>
        <p:nvSpPr>
          <p:cNvPr id="3" name="Content Placeholder 7">
            <a:extLst>
              <a:ext uri="{FF2B5EF4-FFF2-40B4-BE49-F238E27FC236}">
                <a16:creationId xmlns:a16="http://schemas.microsoft.com/office/drawing/2014/main" id="{3AC194D4-4B1E-1B89-0E83-03EB3CA7693C}"/>
              </a:ext>
            </a:extLst>
          </p:cNvPr>
          <p:cNvSpPr txBox="1">
            <a:spLocks/>
          </p:cNvSpPr>
          <p:nvPr/>
        </p:nvSpPr>
        <p:spPr>
          <a:xfrm>
            <a:off x="557708" y="7930147"/>
            <a:ext cx="7003554" cy="2532647"/>
          </a:xfrm>
          <a:prstGeom prst="rect">
            <a:avLst/>
          </a:prstGeom>
        </p:spPr>
        <p:txBody>
          <a:bodyPr vert="horz" lIns="91440" tIns="45720" rIns="91440" bIns="45720" rtlCol="0">
            <a:normAutofit lnSpcReduction="10000"/>
          </a:bodyPr>
          <a:lstStyle>
            <a:lvl1pPr marL="202997" indent="-202997" algn="l" defTabSz="811987" rtl="0" eaLnBrk="1" latinLnBrk="0" hangingPunct="1">
              <a:lnSpc>
                <a:spcPct val="90000"/>
              </a:lnSpc>
              <a:spcBef>
                <a:spcPts val="888"/>
              </a:spcBef>
              <a:buFont typeface="Arial" panose="020B0604020202020204" pitchFamily="34" charset="0"/>
              <a:buChar char="•"/>
              <a:defRPr sz="2486" kern="1200">
                <a:solidFill>
                  <a:schemeClr val="tx1"/>
                </a:solidFill>
                <a:latin typeface="+mn-lt"/>
                <a:ea typeface="+mn-ea"/>
                <a:cs typeface="+mn-cs"/>
              </a:defRPr>
            </a:lvl1pPr>
            <a:lvl2pPr marL="608990" indent="-202997" algn="l" defTabSz="811987" rtl="0" eaLnBrk="1" latinLnBrk="0" hangingPunct="1">
              <a:lnSpc>
                <a:spcPct val="90000"/>
              </a:lnSpc>
              <a:spcBef>
                <a:spcPts val="444"/>
              </a:spcBef>
              <a:buFont typeface="Arial" panose="020B0604020202020204" pitchFamily="34" charset="0"/>
              <a:buChar char="•"/>
              <a:defRPr sz="2131" kern="1200">
                <a:solidFill>
                  <a:schemeClr val="tx1"/>
                </a:solidFill>
                <a:latin typeface="+mn-lt"/>
                <a:ea typeface="+mn-ea"/>
                <a:cs typeface="+mn-cs"/>
              </a:defRPr>
            </a:lvl2pPr>
            <a:lvl3pPr marL="1014984" indent="-202997" algn="l" defTabSz="811987" rtl="0" eaLnBrk="1" latinLnBrk="0" hangingPunct="1">
              <a:lnSpc>
                <a:spcPct val="90000"/>
              </a:lnSpc>
              <a:spcBef>
                <a:spcPts val="444"/>
              </a:spcBef>
              <a:buFont typeface="Arial" panose="020B0604020202020204" pitchFamily="34" charset="0"/>
              <a:buChar char="•"/>
              <a:defRPr sz="1776" kern="1200">
                <a:solidFill>
                  <a:schemeClr val="tx1"/>
                </a:solidFill>
                <a:latin typeface="+mn-lt"/>
                <a:ea typeface="+mn-ea"/>
                <a:cs typeface="+mn-cs"/>
              </a:defRPr>
            </a:lvl3pPr>
            <a:lvl4pPr marL="1420978"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4pPr>
            <a:lvl5pPr marL="1826971"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5pPr>
            <a:lvl6pPr marL="2232965"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6pPr>
            <a:lvl7pPr marL="2638958"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7pPr>
            <a:lvl8pPr marL="3044952"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8pPr>
            <a:lvl9pPr marL="3450946"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9pPr>
          </a:lstStyle>
          <a:p>
            <a:pPr algn="just"/>
            <a:r>
              <a:rPr lang="en-DE" sz="2000" dirty="0"/>
              <a:t>As per the battery calculations 346 V is maximum voltages Tesla M</a:t>
            </a:r>
            <a:r>
              <a:rPr lang="en-GB" sz="2000" dirty="0"/>
              <a:t>o</a:t>
            </a:r>
            <a:r>
              <a:rPr lang="en-DE" sz="2000" dirty="0"/>
              <a:t>del S P85 battery can produce. So, as we have discussed before the voltage is the deciding factor to regulate and control the speed of vehicle. </a:t>
            </a:r>
          </a:p>
          <a:p>
            <a:pPr algn="just"/>
            <a:r>
              <a:rPr lang="en-DE" sz="2000" dirty="0"/>
              <a:t>So, here I set the limits for PID Controller to tune always between 0 to 346 V. Otherwise the PID Tuner goes beyond the 346 value which is not valid to make a realistic simulink model.</a:t>
            </a:r>
          </a:p>
          <a:p>
            <a:pPr algn="just"/>
            <a:r>
              <a:rPr lang="en-DE" sz="2000" b="1" dirty="0"/>
              <a:t>So, here PID Contoller acts as a voltage controller or voltage regulator which is ultimately acts as so called Speed Controller.</a:t>
            </a:r>
          </a:p>
        </p:txBody>
      </p:sp>
    </p:spTree>
    <p:extLst>
      <p:ext uri="{BB962C8B-B14F-4D97-AF65-F5344CB8AC3E}">
        <p14:creationId xmlns:p14="http://schemas.microsoft.com/office/powerpoint/2010/main" val="1867756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E786-6624-B4EA-7589-15D60C6D731E}"/>
              </a:ext>
            </a:extLst>
          </p:cNvPr>
          <p:cNvSpPr>
            <a:spLocks noGrp="1"/>
          </p:cNvSpPr>
          <p:nvPr>
            <p:ph type="title"/>
          </p:nvPr>
        </p:nvSpPr>
        <p:spPr>
          <a:xfrm>
            <a:off x="558254" y="28820"/>
            <a:ext cx="7003554" cy="2092671"/>
          </a:xfrm>
        </p:spPr>
        <p:txBody>
          <a:bodyPr>
            <a:normAutofit/>
          </a:bodyPr>
          <a:lstStyle/>
          <a:p>
            <a:r>
              <a:rPr lang="en-DE" sz="4000" dirty="0"/>
              <a:t>About PID C</a:t>
            </a:r>
            <a:r>
              <a:rPr lang="en-GB" sz="4000" dirty="0"/>
              <a:t>o</a:t>
            </a:r>
            <a:r>
              <a:rPr lang="en-DE" sz="4000" dirty="0"/>
              <a:t>ntroller </a:t>
            </a:r>
          </a:p>
        </p:txBody>
      </p:sp>
      <p:sp>
        <p:nvSpPr>
          <p:cNvPr id="3" name="Content Placeholder 2">
            <a:extLst>
              <a:ext uri="{FF2B5EF4-FFF2-40B4-BE49-F238E27FC236}">
                <a16:creationId xmlns:a16="http://schemas.microsoft.com/office/drawing/2014/main" id="{0C2F37A3-9932-F68C-D2D4-4E1192436CFE}"/>
              </a:ext>
            </a:extLst>
          </p:cNvPr>
          <p:cNvSpPr>
            <a:spLocks noGrp="1"/>
          </p:cNvSpPr>
          <p:nvPr>
            <p:ph idx="1"/>
          </p:nvPr>
        </p:nvSpPr>
        <p:spPr>
          <a:xfrm>
            <a:off x="558255" y="2121491"/>
            <a:ext cx="7003554" cy="8264287"/>
          </a:xfrm>
        </p:spPr>
        <p:txBody>
          <a:bodyPr>
            <a:normAutofit/>
          </a:bodyPr>
          <a:lstStyle/>
          <a:p>
            <a:r>
              <a:rPr lang="en-DE" sz="2000" dirty="0"/>
              <a:t>The PID controller is basically works on time as well as frequency domain. </a:t>
            </a:r>
          </a:p>
          <a:p>
            <a:pPr algn="just"/>
            <a:r>
              <a:rPr lang="en-DE" sz="2000" b="1" dirty="0"/>
              <a:t>By means of tuning the PID contrtoller means changes the Gain values of Proportional, Integral and Derivative parameters seperately.</a:t>
            </a:r>
          </a:p>
          <a:p>
            <a:r>
              <a:rPr lang="en-DE" sz="2000" dirty="0"/>
              <a:t>The main fucntion of PID controller is to minimize the error by these parameters. Each of parameters have a different role to control the error value.</a:t>
            </a:r>
          </a:p>
          <a:p>
            <a:r>
              <a:rPr lang="en-DE" sz="2000" dirty="0"/>
              <a:t>The error is the difference between the </a:t>
            </a:r>
            <a:r>
              <a:rPr lang="en-DE" sz="2000" i="1" u="sng" dirty="0"/>
              <a:t>Reference Speed Input</a:t>
            </a:r>
            <a:r>
              <a:rPr lang="en-DE" sz="2000" dirty="0"/>
              <a:t> we want and feed to oput model and </a:t>
            </a:r>
            <a:r>
              <a:rPr lang="en-DE" sz="2000" i="1" u="sng" dirty="0"/>
              <a:t>Actual Speed Output</a:t>
            </a:r>
            <a:r>
              <a:rPr lang="en-DE" sz="2000" dirty="0"/>
              <a:t> this simulink model offers which we get afterward by runing and simulating the it.</a:t>
            </a:r>
          </a:p>
          <a:p>
            <a:r>
              <a:rPr lang="en-DE" sz="2000" dirty="0"/>
              <a:t>Error= (Reference Speed Input – Actual Speed Output) </a:t>
            </a:r>
          </a:p>
          <a:p>
            <a:r>
              <a:rPr lang="en-DE" sz="2000" dirty="0"/>
              <a:t>This error is removed by the PID controller gradually with time. </a:t>
            </a:r>
          </a:p>
          <a:p>
            <a:r>
              <a:rPr lang="en-DE" sz="2000" dirty="0"/>
              <a:t>So, one can achieve the actual vehicle speed as output the Reference speed input as he/ she wants and expects from vehicle by delivering and feeding to model. To make possible the expectations of driver PID controller comes into picture and helps the model to achieve the output that driver tells the model to give.</a:t>
            </a:r>
          </a:p>
          <a:p>
            <a:r>
              <a:rPr lang="en-DE" sz="2000" dirty="0"/>
              <a:t>How PID controller helps the vehicle model to achieve this kind of things? So for that purpose, one needs to tune the PID parameters in a best possible way to make appropriate.</a:t>
            </a:r>
          </a:p>
          <a:p>
            <a:r>
              <a:rPr lang="en-DE" sz="2000" dirty="0"/>
              <a:t>Here, I also mentioned the output saturation of the </a:t>
            </a:r>
            <a:r>
              <a:rPr lang="en-DE" sz="2000" i="1" u="sng" dirty="0"/>
              <a:t>anti wind-up methods</a:t>
            </a:r>
            <a:r>
              <a:rPr lang="en-DE" sz="2000" dirty="0"/>
              <a:t> e.g. none, clamping to get the most possible adequate results. </a:t>
            </a:r>
          </a:p>
          <a:p>
            <a:endParaRPr lang="en-DE" sz="2000" dirty="0"/>
          </a:p>
        </p:txBody>
      </p:sp>
    </p:spTree>
    <p:extLst>
      <p:ext uri="{BB962C8B-B14F-4D97-AF65-F5344CB8AC3E}">
        <p14:creationId xmlns:p14="http://schemas.microsoft.com/office/powerpoint/2010/main" val="1790979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0CF1B-8B3B-947D-52E8-97EA7D306FB5}"/>
              </a:ext>
            </a:extLst>
          </p:cNvPr>
          <p:cNvSpPr>
            <a:spLocks noGrp="1"/>
          </p:cNvSpPr>
          <p:nvPr>
            <p:ph idx="1"/>
          </p:nvPr>
        </p:nvSpPr>
        <p:spPr>
          <a:xfrm>
            <a:off x="558255" y="928255"/>
            <a:ext cx="7003554" cy="9561069"/>
          </a:xfrm>
        </p:spPr>
        <p:txBody>
          <a:bodyPr>
            <a:normAutofit/>
          </a:bodyPr>
          <a:lstStyle/>
          <a:p>
            <a:endParaRPr lang="en-DE" dirty="0"/>
          </a:p>
          <a:p>
            <a:endParaRPr lang="en-DE" dirty="0"/>
          </a:p>
          <a:p>
            <a:endParaRPr lang="en-DE" dirty="0"/>
          </a:p>
          <a:p>
            <a:endParaRPr lang="en-DE" dirty="0"/>
          </a:p>
          <a:p>
            <a:endParaRPr lang="en-DE" dirty="0"/>
          </a:p>
          <a:p>
            <a:endParaRPr lang="en-DE" dirty="0"/>
          </a:p>
          <a:p>
            <a:pPr marL="0" indent="0">
              <a:buNone/>
            </a:pPr>
            <a:endParaRPr lang="en-DE" sz="3200" dirty="0"/>
          </a:p>
          <a:p>
            <a:pPr algn="just"/>
            <a:r>
              <a:rPr lang="en-DE" sz="2000" b="1" dirty="0"/>
              <a:t>Proportional: </a:t>
            </a:r>
            <a:r>
              <a:rPr lang="en-DE" sz="2000" dirty="0"/>
              <a:t>The proportional parameter trys to minimize the error very at initially shown in P-circle untill the steady state error left. So, it is important to keep the proportional gain value high to reach the error very close to zero as fast as possible.</a:t>
            </a:r>
          </a:p>
          <a:p>
            <a:pPr algn="just"/>
            <a:r>
              <a:rPr lang="en-DE" sz="2000" b="1" dirty="0"/>
              <a:t>Integral: </a:t>
            </a:r>
            <a:r>
              <a:rPr lang="en-DE" sz="2000" dirty="0"/>
              <a:t>The Integral keeps increasing and bring the error to zero in closed loop system. It acts on the integrated error and try to reduce the error and bring to zero.</a:t>
            </a:r>
          </a:p>
          <a:p>
            <a:pPr algn="just"/>
            <a:r>
              <a:rPr lang="en-DE" sz="2000" b="1" dirty="0"/>
              <a:t>Derivative: </a:t>
            </a:r>
            <a:r>
              <a:rPr lang="en-DE" sz="2000" dirty="0"/>
              <a:t>The derivative factor try to minimize the error which will occur</a:t>
            </a:r>
            <a:r>
              <a:rPr lang="en-GB" sz="2000" dirty="0"/>
              <a:t>r</a:t>
            </a:r>
            <a:r>
              <a:rPr lang="en-DE" sz="2000" dirty="0"/>
              <a:t>ed in the future. Becuase this parameter derive the error with time So, it breaks down the error and then eliminate. As one can see that without derivate factor only in PI the error is still there afterwards once the system becomes stabilize as seen in D-circle in figure. </a:t>
            </a:r>
            <a:r>
              <a:rPr lang="en-GB" sz="2000" dirty="0"/>
              <a:t>B</a:t>
            </a:r>
            <a:r>
              <a:rPr lang="en-DE" sz="2000" dirty="0"/>
              <a:t>ut in PID the error gets removed afterwards once the system becoms stabilize as seen in the same D-circle.</a:t>
            </a:r>
          </a:p>
          <a:p>
            <a:pPr algn="just"/>
            <a:r>
              <a:rPr lang="en-DE" sz="2000" dirty="0"/>
              <a:t>Clamping method try to eliminate the overshoot as well as undershoot shown in O-circle and U-circle respectively. </a:t>
            </a:r>
            <a:r>
              <a:rPr lang="en-GB" sz="2000" dirty="0" err="1"/>
              <a:t>Becau</a:t>
            </a:r>
            <a:r>
              <a:rPr lang="en-DE" sz="2000" dirty="0"/>
              <a:t>se these methods put the limits on the Integral and Derivative parameters  which soemtimes bring the error above or below zero.</a:t>
            </a:r>
            <a:endParaRPr lang="en-DE" dirty="0"/>
          </a:p>
          <a:p>
            <a:endParaRPr lang="en-DE" dirty="0"/>
          </a:p>
          <a:p>
            <a:endParaRPr lang="en-DE" dirty="0"/>
          </a:p>
          <a:p>
            <a:endParaRPr lang="en-DE" dirty="0"/>
          </a:p>
          <a:p>
            <a:pPr marL="0" indent="0">
              <a:buNone/>
            </a:pPr>
            <a:endParaRPr lang="en-DE" dirty="0"/>
          </a:p>
        </p:txBody>
      </p:sp>
      <p:pic>
        <p:nvPicPr>
          <p:cNvPr id="5" name="Picture 4">
            <a:extLst>
              <a:ext uri="{FF2B5EF4-FFF2-40B4-BE49-F238E27FC236}">
                <a16:creationId xmlns:a16="http://schemas.microsoft.com/office/drawing/2014/main" id="{73DCFA65-E580-0564-DF4A-1FC00C57281D}"/>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rcRect r="4370"/>
          <a:stretch/>
        </p:blipFill>
        <p:spPr>
          <a:xfrm>
            <a:off x="1315894" y="525517"/>
            <a:ext cx="4880776" cy="3468414"/>
          </a:xfrm>
          <a:prstGeom prst="rect">
            <a:avLst/>
          </a:prstGeom>
        </p:spPr>
      </p:pic>
      <p:sp>
        <p:nvSpPr>
          <p:cNvPr id="6" name="Doughnut 5">
            <a:extLst>
              <a:ext uri="{FF2B5EF4-FFF2-40B4-BE49-F238E27FC236}">
                <a16:creationId xmlns:a16="http://schemas.microsoft.com/office/drawing/2014/main" id="{E646D250-BC51-C8F8-448F-8F5A559598A3}"/>
              </a:ext>
            </a:extLst>
          </p:cNvPr>
          <p:cNvSpPr/>
          <p:nvPr/>
        </p:nvSpPr>
        <p:spPr>
          <a:xfrm>
            <a:off x="1923393" y="928255"/>
            <a:ext cx="472966" cy="427579"/>
          </a:xfrm>
          <a:prstGeom prst="donut">
            <a:avLst>
              <a:gd name="adj" fmla="val 264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DE">
              <a:solidFill>
                <a:schemeClr val="tx1"/>
              </a:solidFill>
            </a:endParaRPr>
          </a:p>
        </p:txBody>
      </p:sp>
      <p:sp>
        <p:nvSpPr>
          <p:cNvPr id="7" name="Doughnut 6">
            <a:extLst>
              <a:ext uri="{FF2B5EF4-FFF2-40B4-BE49-F238E27FC236}">
                <a16:creationId xmlns:a16="http://schemas.microsoft.com/office/drawing/2014/main" id="{E2B2F6F1-FAF4-CAFD-7714-DB676BB40ED7}"/>
              </a:ext>
            </a:extLst>
          </p:cNvPr>
          <p:cNvSpPr/>
          <p:nvPr/>
        </p:nvSpPr>
        <p:spPr>
          <a:xfrm>
            <a:off x="2075793" y="1320482"/>
            <a:ext cx="472966" cy="427579"/>
          </a:xfrm>
          <a:prstGeom prst="donut">
            <a:avLst>
              <a:gd name="adj" fmla="val 264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DE">
              <a:solidFill>
                <a:schemeClr val="tx1"/>
              </a:solidFill>
            </a:endParaRPr>
          </a:p>
        </p:txBody>
      </p:sp>
      <p:sp>
        <p:nvSpPr>
          <p:cNvPr id="8" name="Doughnut 7">
            <a:extLst>
              <a:ext uri="{FF2B5EF4-FFF2-40B4-BE49-F238E27FC236}">
                <a16:creationId xmlns:a16="http://schemas.microsoft.com/office/drawing/2014/main" id="{69049DEC-AE86-21A3-9F38-D0C27AFE94D3}"/>
              </a:ext>
            </a:extLst>
          </p:cNvPr>
          <p:cNvSpPr/>
          <p:nvPr/>
        </p:nvSpPr>
        <p:spPr>
          <a:xfrm>
            <a:off x="1770993" y="1355834"/>
            <a:ext cx="320566" cy="2280745"/>
          </a:xfrm>
          <a:prstGeom prst="donut">
            <a:avLst>
              <a:gd name="adj" fmla="val 264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DE">
              <a:solidFill>
                <a:schemeClr val="tx1"/>
              </a:solidFill>
            </a:endParaRPr>
          </a:p>
        </p:txBody>
      </p:sp>
      <p:sp>
        <p:nvSpPr>
          <p:cNvPr id="9" name="Doughnut 8">
            <a:extLst>
              <a:ext uri="{FF2B5EF4-FFF2-40B4-BE49-F238E27FC236}">
                <a16:creationId xmlns:a16="http://schemas.microsoft.com/office/drawing/2014/main" id="{71082416-10B9-E804-1E13-CE10E6C46860}"/>
              </a:ext>
            </a:extLst>
          </p:cNvPr>
          <p:cNvSpPr/>
          <p:nvPr/>
        </p:nvSpPr>
        <p:spPr>
          <a:xfrm>
            <a:off x="3619763" y="1177637"/>
            <a:ext cx="1576552" cy="285690"/>
          </a:xfrm>
          <a:prstGeom prst="donut">
            <a:avLst>
              <a:gd name="adj" fmla="val 264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DE">
              <a:solidFill>
                <a:schemeClr val="tx1"/>
              </a:solidFill>
            </a:endParaRPr>
          </a:p>
        </p:txBody>
      </p:sp>
      <p:sp>
        <p:nvSpPr>
          <p:cNvPr id="10" name="TextBox 9">
            <a:extLst>
              <a:ext uri="{FF2B5EF4-FFF2-40B4-BE49-F238E27FC236}">
                <a16:creationId xmlns:a16="http://schemas.microsoft.com/office/drawing/2014/main" id="{467CC70D-D11D-84AD-5040-0003DE1D3C73}"/>
              </a:ext>
            </a:extLst>
          </p:cNvPr>
          <p:cNvSpPr txBox="1"/>
          <p:nvPr/>
        </p:nvSpPr>
        <p:spPr>
          <a:xfrm>
            <a:off x="4917188" y="928035"/>
            <a:ext cx="641131" cy="369332"/>
          </a:xfrm>
          <a:prstGeom prst="rect">
            <a:avLst/>
          </a:prstGeom>
          <a:noFill/>
        </p:spPr>
        <p:txBody>
          <a:bodyPr wrap="square" rtlCol="0">
            <a:spAutoFit/>
          </a:bodyPr>
          <a:lstStyle/>
          <a:p>
            <a:r>
              <a:rPr lang="en-DE" dirty="0"/>
              <a:t>D</a:t>
            </a:r>
          </a:p>
        </p:txBody>
      </p:sp>
      <p:sp>
        <p:nvSpPr>
          <p:cNvPr id="11" name="TextBox 10">
            <a:extLst>
              <a:ext uri="{FF2B5EF4-FFF2-40B4-BE49-F238E27FC236}">
                <a16:creationId xmlns:a16="http://schemas.microsoft.com/office/drawing/2014/main" id="{9E49ECBB-3A69-7AD4-0011-813B736C6376}"/>
              </a:ext>
            </a:extLst>
          </p:cNvPr>
          <p:cNvSpPr txBox="1"/>
          <p:nvPr/>
        </p:nvSpPr>
        <p:spPr>
          <a:xfrm>
            <a:off x="2059425" y="1890392"/>
            <a:ext cx="641131" cy="369332"/>
          </a:xfrm>
          <a:prstGeom prst="rect">
            <a:avLst/>
          </a:prstGeom>
          <a:noFill/>
        </p:spPr>
        <p:txBody>
          <a:bodyPr wrap="square" rtlCol="0">
            <a:spAutoFit/>
          </a:bodyPr>
          <a:lstStyle/>
          <a:p>
            <a:r>
              <a:rPr lang="en-DE" dirty="0"/>
              <a:t>P</a:t>
            </a:r>
          </a:p>
        </p:txBody>
      </p:sp>
      <p:sp>
        <p:nvSpPr>
          <p:cNvPr id="12" name="TextBox 11">
            <a:extLst>
              <a:ext uri="{FF2B5EF4-FFF2-40B4-BE49-F238E27FC236}">
                <a16:creationId xmlns:a16="http://schemas.microsoft.com/office/drawing/2014/main" id="{60F9A653-02C7-0277-3593-B39E69222020}"/>
              </a:ext>
            </a:extLst>
          </p:cNvPr>
          <p:cNvSpPr txBox="1"/>
          <p:nvPr/>
        </p:nvSpPr>
        <p:spPr>
          <a:xfrm>
            <a:off x="2394969" y="865100"/>
            <a:ext cx="641131" cy="369332"/>
          </a:xfrm>
          <a:prstGeom prst="rect">
            <a:avLst/>
          </a:prstGeom>
          <a:noFill/>
        </p:spPr>
        <p:txBody>
          <a:bodyPr wrap="square" rtlCol="0">
            <a:spAutoFit/>
          </a:bodyPr>
          <a:lstStyle/>
          <a:p>
            <a:r>
              <a:rPr lang="en-DE" dirty="0"/>
              <a:t>O</a:t>
            </a:r>
          </a:p>
        </p:txBody>
      </p:sp>
      <p:sp>
        <p:nvSpPr>
          <p:cNvPr id="13" name="TextBox 12">
            <a:extLst>
              <a:ext uri="{FF2B5EF4-FFF2-40B4-BE49-F238E27FC236}">
                <a16:creationId xmlns:a16="http://schemas.microsoft.com/office/drawing/2014/main" id="{B2B28294-2BA3-865A-81DA-4EB73F5EDC79}"/>
              </a:ext>
            </a:extLst>
          </p:cNvPr>
          <p:cNvSpPr txBox="1"/>
          <p:nvPr/>
        </p:nvSpPr>
        <p:spPr>
          <a:xfrm>
            <a:off x="2208067" y="1418989"/>
            <a:ext cx="641131" cy="369332"/>
          </a:xfrm>
          <a:prstGeom prst="rect">
            <a:avLst/>
          </a:prstGeom>
          <a:noFill/>
        </p:spPr>
        <p:txBody>
          <a:bodyPr wrap="square" rtlCol="0">
            <a:spAutoFit/>
          </a:bodyPr>
          <a:lstStyle/>
          <a:p>
            <a:r>
              <a:rPr lang="en-DE" dirty="0"/>
              <a:t>U</a:t>
            </a:r>
          </a:p>
        </p:txBody>
      </p:sp>
    </p:spTree>
    <p:extLst>
      <p:ext uri="{BB962C8B-B14F-4D97-AF65-F5344CB8AC3E}">
        <p14:creationId xmlns:p14="http://schemas.microsoft.com/office/powerpoint/2010/main" val="957225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54E5-F38B-6980-6E4D-66D2AC41AB63}"/>
              </a:ext>
            </a:extLst>
          </p:cNvPr>
          <p:cNvSpPr>
            <a:spLocks noGrp="1"/>
          </p:cNvSpPr>
          <p:nvPr>
            <p:ph type="title"/>
          </p:nvPr>
        </p:nvSpPr>
        <p:spPr>
          <a:xfrm>
            <a:off x="558254" y="28820"/>
            <a:ext cx="7003554" cy="2092671"/>
          </a:xfrm>
        </p:spPr>
        <p:txBody>
          <a:bodyPr/>
          <a:lstStyle/>
          <a:p>
            <a:r>
              <a:rPr lang="en-DE" b="1" dirty="0"/>
              <a:t>Different PID Tuning for Testing the Speed Controller</a:t>
            </a:r>
          </a:p>
        </p:txBody>
      </p:sp>
      <p:sp>
        <p:nvSpPr>
          <p:cNvPr id="7" name="Content Placeholder 6">
            <a:extLst>
              <a:ext uri="{FF2B5EF4-FFF2-40B4-BE49-F238E27FC236}">
                <a16:creationId xmlns:a16="http://schemas.microsoft.com/office/drawing/2014/main" id="{9D475843-6ADE-DB17-D1AC-A602628FB767}"/>
              </a:ext>
            </a:extLst>
          </p:cNvPr>
          <p:cNvSpPr>
            <a:spLocks noGrp="1"/>
          </p:cNvSpPr>
          <p:nvPr>
            <p:ph idx="1"/>
          </p:nvPr>
        </p:nvSpPr>
        <p:spPr>
          <a:xfrm>
            <a:off x="558253" y="1996800"/>
            <a:ext cx="7003554" cy="8801130"/>
          </a:xfrm>
        </p:spPr>
        <p:txBody>
          <a:bodyPr>
            <a:normAutofit/>
          </a:bodyPr>
          <a:lstStyle/>
          <a:p>
            <a:r>
              <a:rPr lang="en-DE" b="1" dirty="0"/>
              <a:t>Case-1: </a:t>
            </a:r>
            <a:r>
              <a:rPr lang="en-DE" sz="2000" b="1" dirty="0"/>
              <a:t>without Clamping (if Driver wants 100 kmph speed)</a:t>
            </a:r>
          </a:p>
          <a:p>
            <a:endParaRPr lang="en-DE" dirty="0"/>
          </a:p>
          <a:p>
            <a:endParaRPr lang="en-DE" dirty="0"/>
          </a:p>
          <a:p>
            <a:endParaRPr lang="en-DE" dirty="0"/>
          </a:p>
          <a:p>
            <a:endParaRPr lang="en-DE" dirty="0"/>
          </a:p>
          <a:p>
            <a:endParaRPr lang="en-DE" dirty="0"/>
          </a:p>
          <a:p>
            <a:endParaRPr lang="en-DE" dirty="0"/>
          </a:p>
          <a:p>
            <a:endParaRPr lang="en-DE" dirty="0"/>
          </a:p>
          <a:p>
            <a:endParaRPr lang="en-DE" dirty="0"/>
          </a:p>
          <a:p>
            <a:endParaRPr lang="en-DE" dirty="0"/>
          </a:p>
          <a:p>
            <a:endParaRPr lang="en-DE" dirty="0"/>
          </a:p>
          <a:p>
            <a:endParaRPr lang="en-DE" dirty="0"/>
          </a:p>
          <a:p>
            <a:endParaRPr lang="en-DE" dirty="0"/>
          </a:p>
          <a:p>
            <a:endParaRPr lang="en-DE" dirty="0"/>
          </a:p>
          <a:p>
            <a:pPr marL="0" indent="0">
              <a:buNone/>
            </a:pPr>
            <a:endParaRPr lang="en-DE" dirty="0"/>
          </a:p>
          <a:p>
            <a:pPr marL="0" indent="0">
              <a:buNone/>
            </a:pPr>
            <a:endParaRPr lang="en-DE" sz="200" dirty="0"/>
          </a:p>
          <a:p>
            <a:pPr algn="just"/>
            <a:r>
              <a:rPr lang="en-DE" sz="2000" dirty="0"/>
              <a:t>I have set the Proportional gain value(P) at 1500 and Integral value(I) at 400. The derivate gain(D) is 100.The Filter Coefficient(N) at 100. without clamping and without zero-crossing detection.</a:t>
            </a:r>
          </a:p>
          <a:p>
            <a:pPr algn="just"/>
            <a:r>
              <a:rPr lang="en-GB" sz="2000" dirty="0"/>
              <a:t>L</a:t>
            </a:r>
            <a:r>
              <a:rPr lang="en-DE" sz="2000" dirty="0"/>
              <a:t>et us see the output velocity graph.</a:t>
            </a:r>
          </a:p>
        </p:txBody>
      </p:sp>
      <p:pic>
        <p:nvPicPr>
          <p:cNvPr id="32" name="Picture 31">
            <a:extLst>
              <a:ext uri="{FF2B5EF4-FFF2-40B4-BE49-F238E27FC236}">
                <a16:creationId xmlns:a16="http://schemas.microsoft.com/office/drawing/2014/main" id="{569E2159-2338-89F6-4F3F-B8692327473C}"/>
              </a:ext>
            </a:extLst>
          </p:cNvPr>
          <p:cNvPicPr>
            <a:picLocks noChangeAspect="1"/>
          </p:cNvPicPr>
          <p:nvPr/>
        </p:nvPicPr>
        <p:blipFill>
          <a:blip r:embed="rId3"/>
          <a:stretch>
            <a:fillRect/>
          </a:stretch>
        </p:blipFill>
        <p:spPr>
          <a:xfrm>
            <a:off x="558252" y="2491519"/>
            <a:ext cx="7042312" cy="6253087"/>
          </a:xfrm>
          <a:prstGeom prst="rect">
            <a:avLst/>
          </a:prstGeom>
        </p:spPr>
      </p:pic>
    </p:spTree>
    <p:extLst>
      <p:ext uri="{BB962C8B-B14F-4D97-AF65-F5344CB8AC3E}">
        <p14:creationId xmlns:p14="http://schemas.microsoft.com/office/powerpoint/2010/main" val="1309599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431478-19A8-16D1-2308-5E16C32140E8}"/>
              </a:ext>
            </a:extLst>
          </p:cNvPr>
          <p:cNvSpPr txBox="1"/>
          <p:nvPr/>
        </p:nvSpPr>
        <p:spPr>
          <a:xfrm>
            <a:off x="558798" y="6662126"/>
            <a:ext cx="7002463" cy="4401205"/>
          </a:xfrm>
          <a:prstGeom prst="rect">
            <a:avLst/>
          </a:prstGeom>
          <a:noFill/>
        </p:spPr>
        <p:txBody>
          <a:bodyPr wrap="square" rtlCol="0">
            <a:spAutoFit/>
          </a:bodyPr>
          <a:lstStyle/>
          <a:p>
            <a:pPr marL="285750" indent="-285750" algn="just">
              <a:buFont typeface="Arial" panose="020B0604020202020204" pitchFamily="34" charset="0"/>
              <a:buChar char="•"/>
            </a:pPr>
            <a:r>
              <a:rPr lang="en-DE" sz="2000" dirty="0"/>
              <a:t>Output Velocity graph depicts that at the very starting the Proportional parameter try to reduce the error right after the steady state error is left to reduce where the Integral parameter comes into action and try to reduce the lefted steady state error which eventually reduce that much of error that it goes down below 100 kmph at 40 seconds then it realizes to reduce itself and again goes up near to 100 kmph and at the end at around 85 seconds it touches the exact velocity which it is told by the driver to obtain.</a:t>
            </a:r>
          </a:p>
          <a:p>
            <a:pPr marL="285750" indent="-285750" algn="just">
              <a:buFont typeface="Arial" panose="020B0604020202020204" pitchFamily="34" charset="0"/>
              <a:buChar char="•"/>
            </a:pPr>
            <a:r>
              <a:rPr lang="en-DE" sz="2000" dirty="0"/>
              <a:t>This is occur due to lack of anti wind up and zero-crossing detection it ramps up and down from the target speed.</a:t>
            </a:r>
          </a:p>
          <a:p>
            <a:pPr marL="285750" indent="-285750" algn="just">
              <a:buFont typeface="Arial" panose="020B0604020202020204" pitchFamily="34" charset="0"/>
              <a:buChar char="•"/>
            </a:pPr>
            <a:r>
              <a:rPr lang="en-DE" sz="2000" dirty="0"/>
              <a:t>Here, the controller takes approximately about 85 seconds to reach the target speed at mentioned tuning values. </a:t>
            </a:r>
          </a:p>
          <a:p>
            <a:pPr algn="just"/>
            <a:endParaRPr lang="en-DE" sz="2000" dirty="0"/>
          </a:p>
        </p:txBody>
      </p:sp>
      <p:pic>
        <p:nvPicPr>
          <p:cNvPr id="10" name="Content Placeholder 9">
            <a:extLst>
              <a:ext uri="{FF2B5EF4-FFF2-40B4-BE49-F238E27FC236}">
                <a16:creationId xmlns:a16="http://schemas.microsoft.com/office/drawing/2014/main" id="{7674A2A6-FE44-C1B3-94A6-BBBD6ABF56B9}"/>
              </a:ext>
            </a:extLst>
          </p:cNvPr>
          <p:cNvPicPr>
            <a:picLocks noGrp="1" noChangeAspect="1"/>
          </p:cNvPicPr>
          <p:nvPr>
            <p:ph idx="1"/>
          </p:nvPr>
        </p:nvPicPr>
        <p:blipFill>
          <a:blip r:embed="rId2"/>
          <a:stretch>
            <a:fillRect/>
          </a:stretch>
        </p:blipFill>
        <p:spPr>
          <a:xfrm>
            <a:off x="558798" y="579556"/>
            <a:ext cx="7002463" cy="5978900"/>
          </a:xfrm>
        </p:spPr>
      </p:pic>
    </p:spTree>
    <p:extLst>
      <p:ext uri="{BB962C8B-B14F-4D97-AF65-F5344CB8AC3E}">
        <p14:creationId xmlns:p14="http://schemas.microsoft.com/office/powerpoint/2010/main" val="3685886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67E3B0-55F1-1918-08BB-CC990989EBEE}"/>
              </a:ext>
            </a:extLst>
          </p:cNvPr>
          <p:cNvSpPr>
            <a:spLocks noGrp="1"/>
          </p:cNvSpPr>
          <p:nvPr>
            <p:ph idx="1"/>
          </p:nvPr>
        </p:nvSpPr>
        <p:spPr>
          <a:xfrm>
            <a:off x="558253" y="691736"/>
            <a:ext cx="7003554" cy="9681973"/>
          </a:xfrm>
        </p:spPr>
        <p:txBody>
          <a:bodyPr>
            <a:normAutofit/>
          </a:bodyPr>
          <a:lstStyle/>
          <a:p>
            <a:r>
              <a:rPr lang="en-DE" b="1" dirty="0"/>
              <a:t>Case-2: </a:t>
            </a:r>
            <a:r>
              <a:rPr lang="en-DE" sz="2000" b="1" dirty="0"/>
              <a:t>with Clamping (if Driver wants 100 kmph speed)</a:t>
            </a:r>
            <a:endParaRPr lang="en-DE" b="1" dirty="0"/>
          </a:p>
          <a:p>
            <a:endParaRPr lang="en-DE" b="1" dirty="0"/>
          </a:p>
          <a:p>
            <a:endParaRPr lang="en-DE" b="1" dirty="0"/>
          </a:p>
          <a:p>
            <a:endParaRPr lang="en-DE" b="1" dirty="0"/>
          </a:p>
          <a:p>
            <a:endParaRPr lang="en-DE" b="1" dirty="0"/>
          </a:p>
          <a:p>
            <a:endParaRPr lang="en-DE" b="1" dirty="0"/>
          </a:p>
          <a:p>
            <a:endParaRPr lang="en-DE" b="1" dirty="0"/>
          </a:p>
          <a:p>
            <a:endParaRPr lang="en-DE" b="1" dirty="0"/>
          </a:p>
          <a:p>
            <a:endParaRPr lang="en-DE" b="1" dirty="0"/>
          </a:p>
          <a:p>
            <a:endParaRPr lang="en-DE" b="1" dirty="0"/>
          </a:p>
          <a:p>
            <a:endParaRPr lang="en-DE" b="1" dirty="0"/>
          </a:p>
          <a:p>
            <a:endParaRPr lang="en-DE" b="1" dirty="0"/>
          </a:p>
          <a:p>
            <a:endParaRPr lang="en-DE" b="1" dirty="0"/>
          </a:p>
          <a:p>
            <a:endParaRPr lang="en-DE" b="1" dirty="0"/>
          </a:p>
          <a:p>
            <a:endParaRPr lang="en-DE" b="1" dirty="0"/>
          </a:p>
          <a:p>
            <a:endParaRPr lang="en-DE" b="1" dirty="0"/>
          </a:p>
          <a:p>
            <a:endParaRPr lang="en-DE" sz="2000" dirty="0"/>
          </a:p>
          <a:p>
            <a:pPr marL="0" indent="0">
              <a:buNone/>
            </a:pPr>
            <a:endParaRPr lang="en-DE" sz="2000" dirty="0"/>
          </a:p>
          <a:p>
            <a:pPr marL="0" indent="0">
              <a:buNone/>
            </a:pPr>
            <a:endParaRPr lang="en-DE" sz="1000" dirty="0"/>
          </a:p>
          <a:p>
            <a:r>
              <a:rPr lang="en-DE" sz="2000" dirty="0"/>
              <a:t>Now enable the zer-crossing detection and clamping in this case to see what will be the result. </a:t>
            </a:r>
          </a:p>
          <a:p>
            <a:endParaRPr lang="en-DE" sz="2000" dirty="0"/>
          </a:p>
          <a:p>
            <a:endParaRPr lang="en-DE" b="1" dirty="0"/>
          </a:p>
        </p:txBody>
      </p:sp>
      <p:pic>
        <p:nvPicPr>
          <p:cNvPr id="7" name="Picture 6">
            <a:extLst>
              <a:ext uri="{FF2B5EF4-FFF2-40B4-BE49-F238E27FC236}">
                <a16:creationId xmlns:a16="http://schemas.microsoft.com/office/drawing/2014/main" id="{6557F0D9-4844-9877-261B-59B3187F08DB}"/>
              </a:ext>
            </a:extLst>
          </p:cNvPr>
          <p:cNvPicPr>
            <a:picLocks noChangeAspect="1"/>
          </p:cNvPicPr>
          <p:nvPr/>
        </p:nvPicPr>
        <p:blipFill>
          <a:blip r:embed="rId2"/>
          <a:stretch>
            <a:fillRect/>
          </a:stretch>
        </p:blipFill>
        <p:spPr>
          <a:xfrm>
            <a:off x="347230" y="1420134"/>
            <a:ext cx="7425599" cy="7345494"/>
          </a:xfrm>
          <a:prstGeom prst="rect">
            <a:avLst/>
          </a:prstGeom>
        </p:spPr>
      </p:pic>
    </p:spTree>
    <p:extLst>
      <p:ext uri="{BB962C8B-B14F-4D97-AF65-F5344CB8AC3E}">
        <p14:creationId xmlns:p14="http://schemas.microsoft.com/office/powerpoint/2010/main" val="730755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91ED-C2F9-B770-B23F-B944D775BEB9}"/>
              </a:ext>
            </a:extLst>
          </p:cNvPr>
          <p:cNvSpPr>
            <a:spLocks noGrp="1"/>
          </p:cNvSpPr>
          <p:nvPr>
            <p:ph type="title"/>
          </p:nvPr>
        </p:nvSpPr>
        <p:spPr/>
        <p:txBody>
          <a:bodyPr/>
          <a:lstStyle/>
          <a:p>
            <a:endParaRPr lang="en-DE"/>
          </a:p>
        </p:txBody>
      </p:sp>
      <p:pic>
        <p:nvPicPr>
          <p:cNvPr id="5" name="Content Placeholder 4">
            <a:extLst>
              <a:ext uri="{FF2B5EF4-FFF2-40B4-BE49-F238E27FC236}">
                <a16:creationId xmlns:a16="http://schemas.microsoft.com/office/drawing/2014/main" id="{E0F15F8B-A567-85AA-9BB2-12D983CC90FA}"/>
              </a:ext>
            </a:extLst>
          </p:cNvPr>
          <p:cNvPicPr>
            <a:picLocks noGrp="1" noChangeAspect="1"/>
          </p:cNvPicPr>
          <p:nvPr>
            <p:ph idx="1"/>
          </p:nvPr>
        </p:nvPicPr>
        <p:blipFill>
          <a:blip r:embed="rId2"/>
          <a:stretch>
            <a:fillRect/>
          </a:stretch>
        </p:blipFill>
        <p:spPr>
          <a:xfrm>
            <a:off x="559345" y="576427"/>
            <a:ext cx="7002463" cy="6103751"/>
          </a:xfrm>
        </p:spPr>
      </p:pic>
      <p:sp>
        <p:nvSpPr>
          <p:cNvPr id="6" name="TextBox 5">
            <a:extLst>
              <a:ext uri="{FF2B5EF4-FFF2-40B4-BE49-F238E27FC236}">
                <a16:creationId xmlns:a16="http://schemas.microsoft.com/office/drawing/2014/main" id="{71F78A0A-69ED-2D7C-33C1-51ADDB4FC7C4}"/>
              </a:ext>
            </a:extLst>
          </p:cNvPr>
          <p:cNvSpPr txBox="1"/>
          <p:nvPr/>
        </p:nvSpPr>
        <p:spPr>
          <a:xfrm>
            <a:off x="558254" y="6873766"/>
            <a:ext cx="7003554" cy="2862322"/>
          </a:xfrm>
          <a:prstGeom prst="rect">
            <a:avLst/>
          </a:prstGeom>
          <a:noFill/>
        </p:spPr>
        <p:txBody>
          <a:bodyPr wrap="square" rtlCol="0">
            <a:spAutoFit/>
          </a:bodyPr>
          <a:lstStyle/>
          <a:p>
            <a:pPr marL="285750" indent="-285750" algn="just">
              <a:buFont typeface="Arial" panose="020B0604020202020204" pitchFamily="34" charset="0"/>
              <a:buChar char="•"/>
            </a:pPr>
            <a:r>
              <a:rPr lang="en-DE" sz="2000" dirty="0"/>
              <a:t>Now, one can observed that the graph has became very smooth and uniform try to reach to target speed without any overshoot or undershooting. At about 4.4 seconds the car reach 100 kmph speed.</a:t>
            </a:r>
          </a:p>
          <a:p>
            <a:pPr algn="just"/>
            <a:endParaRPr lang="en-DE" sz="2000" dirty="0"/>
          </a:p>
          <a:p>
            <a:pPr marL="285750" indent="-285750" algn="just">
              <a:buFont typeface="Arial" panose="020B0604020202020204" pitchFamily="34" charset="0"/>
              <a:buChar char="•"/>
            </a:pPr>
            <a:r>
              <a:rPr lang="en-DE" sz="2000" dirty="0"/>
              <a:t>So, here in this case PID controller takes roughly about 4.4 s to minimize the error with the same tuning values as taken in previous case-1, but including clamping and zero cross detection.</a:t>
            </a:r>
          </a:p>
        </p:txBody>
      </p:sp>
    </p:spTree>
    <p:extLst>
      <p:ext uri="{BB962C8B-B14F-4D97-AF65-F5344CB8AC3E}">
        <p14:creationId xmlns:p14="http://schemas.microsoft.com/office/powerpoint/2010/main" val="263941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1C90-CDAA-6834-665A-8C885731AFA7}"/>
              </a:ext>
            </a:extLst>
          </p:cNvPr>
          <p:cNvSpPr>
            <a:spLocks noGrp="1"/>
          </p:cNvSpPr>
          <p:nvPr>
            <p:ph type="title"/>
          </p:nvPr>
        </p:nvSpPr>
        <p:spPr>
          <a:xfrm>
            <a:off x="672352" y="28820"/>
            <a:ext cx="6889455" cy="2092671"/>
          </a:xfrm>
        </p:spPr>
        <p:txBody>
          <a:bodyPr>
            <a:normAutofit/>
          </a:bodyPr>
          <a:lstStyle/>
          <a:p>
            <a:r>
              <a:rPr lang="en-DE" sz="4000" b="1" dirty="0"/>
              <a:t>About the Project</a:t>
            </a:r>
          </a:p>
        </p:txBody>
      </p:sp>
      <p:sp>
        <p:nvSpPr>
          <p:cNvPr id="3" name="Content Placeholder 2">
            <a:extLst>
              <a:ext uri="{FF2B5EF4-FFF2-40B4-BE49-F238E27FC236}">
                <a16:creationId xmlns:a16="http://schemas.microsoft.com/office/drawing/2014/main" id="{6CAB51E0-BA79-194A-6674-ABFF576F2E5B}"/>
              </a:ext>
            </a:extLst>
          </p:cNvPr>
          <p:cNvSpPr>
            <a:spLocks noGrp="1"/>
          </p:cNvSpPr>
          <p:nvPr>
            <p:ph idx="1"/>
          </p:nvPr>
        </p:nvSpPr>
        <p:spPr>
          <a:xfrm>
            <a:off x="571702" y="2882121"/>
            <a:ext cx="7003554" cy="6869473"/>
          </a:xfrm>
        </p:spPr>
        <p:txBody>
          <a:bodyPr>
            <a:normAutofit fontScale="92500" lnSpcReduction="20000"/>
          </a:bodyPr>
          <a:lstStyle/>
          <a:p>
            <a:pPr algn="just"/>
            <a:r>
              <a:rPr lang="en-DE" sz="2400" dirty="0"/>
              <a:t>I Have done the project independetly and on my own on the platform of MATLAB &amp; Simulink.</a:t>
            </a:r>
          </a:p>
          <a:p>
            <a:pPr algn="just"/>
            <a:r>
              <a:rPr lang="en-DE" sz="2400" dirty="0"/>
              <a:t>I have design the PID which is speed controller in this particular case to check and examine the different velocity outputs by doing the different gain values of PID tuning.</a:t>
            </a:r>
          </a:p>
          <a:p>
            <a:pPr algn="just"/>
            <a:r>
              <a:rPr lang="en-DE" sz="2400" dirty="0"/>
              <a:t>First of all, I have done some dynamics and forces  calculations which are very necessary to take into account wile making the Simulink model.</a:t>
            </a:r>
          </a:p>
          <a:p>
            <a:pPr algn="just"/>
            <a:r>
              <a:rPr lang="en-DE" sz="2400" dirty="0"/>
              <a:t>I have made the equation for the brushed DC motor which is I used to put in this Tesla car hypothetically. (although 3-phase 4-pole AC induction motor is actually used in th</a:t>
            </a:r>
            <a:r>
              <a:rPr lang="en-GB" sz="2400" dirty="0"/>
              <a:t>is</a:t>
            </a:r>
            <a:r>
              <a:rPr lang="en-DE" sz="2400" dirty="0"/>
              <a:t> car) to make the model little bit of simple to understand. </a:t>
            </a:r>
            <a:endParaRPr lang="en-DE" sz="2400" b="1" i="0" dirty="0">
              <a:solidFill>
                <a:srgbClr val="202124"/>
              </a:solidFill>
              <a:effectLst/>
              <a:latin typeface="arial" panose="020B0604020202020204" pitchFamily="34" charset="0"/>
            </a:endParaRPr>
          </a:p>
          <a:p>
            <a:pPr algn="just"/>
            <a:r>
              <a:rPr lang="en-DE" sz="2400" dirty="0"/>
              <a:t>I did find the general characteristics of Tesla Model S car through the internet.</a:t>
            </a:r>
          </a:p>
          <a:p>
            <a:pPr algn="just"/>
            <a:r>
              <a:rPr lang="en-DE" sz="2400" dirty="0"/>
              <a:t>I assumed that the car will be moving at constant speed.I am not going to accelerate dor decelerate the car. Therefore; Inertia does not matter when the car is in constant speed.</a:t>
            </a:r>
          </a:p>
          <a:p>
            <a:pPr algn="just"/>
            <a:r>
              <a:rPr lang="en-DE" sz="2400" dirty="0"/>
              <a:t>I will simulate the model with one person (who driving the car) of having 72 kg body weight.</a:t>
            </a:r>
          </a:p>
          <a:p>
            <a:pPr algn="just"/>
            <a:r>
              <a:rPr lang="en-DE" sz="2400" dirty="0"/>
              <a:t>As we predefine the input as we want or reference input that is speed in kmph and then simulate the whole model to get the output of the model which will be vehicle speed in kmph. </a:t>
            </a:r>
          </a:p>
        </p:txBody>
      </p:sp>
    </p:spTree>
    <p:extLst>
      <p:ext uri="{BB962C8B-B14F-4D97-AF65-F5344CB8AC3E}">
        <p14:creationId xmlns:p14="http://schemas.microsoft.com/office/powerpoint/2010/main" val="736191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BB300A-D96E-F8B4-9FBC-D2F297670EBD}"/>
              </a:ext>
            </a:extLst>
          </p:cNvPr>
          <p:cNvSpPr>
            <a:spLocks noGrp="1"/>
          </p:cNvSpPr>
          <p:nvPr>
            <p:ph idx="1"/>
          </p:nvPr>
        </p:nvSpPr>
        <p:spPr>
          <a:xfrm>
            <a:off x="558254" y="1093077"/>
            <a:ext cx="7003554" cy="8963318"/>
          </a:xfrm>
        </p:spPr>
        <p:txBody>
          <a:bodyPr>
            <a:normAutofit/>
          </a:bodyPr>
          <a:lstStyle/>
          <a:p>
            <a:pPr algn="just"/>
            <a:r>
              <a:rPr lang="en-DE" sz="2400" dirty="0"/>
              <a:t>I have neglected the Inertia bec</a:t>
            </a:r>
            <a:r>
              <a:rPr lang="en-GB" sz="2400" dirty="0"/>
              <a:t>au</a:t>
            </a:r>
            <a:r>
              <a:rPr lang="en-DE" sz="2400" dirty="0"/>
              <a:t>se as I said I pressumed the vehicle at constant speed or in moving condition. So, for that inertia can be neglected.</a:t>
            </a:r>
          </a:p>
          <a:p>
            <a:pPr algn="just"/>
            <a:r>
              <a:rPr lang="en-DE" sz="2400" dirty="0"/>
              <a:t>By this simulink model which </a:t>
            </a:r>
            <a:r>
              <a:rPr lang="en-GB" sz="2400" dirty="0"/>
              <a:t>I</a:t>
            </a:r>
            <a:r>
              <a:rPr lang="en-DE" sz="2400" dirty="0"/>
              <a:t> have made, the driver can achieve any speed he or she wants whether it is 100 kmph or 60 kmph or 150 kmph.</a:t>
            </a:r>
          </a:p>
          <a:p>
            <a:pPr algn="just"/>
            <a:r>
              <a:rPr lang="en-DE" sz="2400" dirty="0"/>
              <a:t>I have tried my best to make it as much as realistic.</a:t>
            </a:r>
          </a:p>
        </p:txBody>
      </p:sp>
    </p:spTree>
    <p:extLst>
      <p:ext uri="{BB962C8B-B14F-4D97-AF65-F5344CB8AC3E}">
        <p14:creationId xmlns:p14="http://schemas.microsoft.com/office/powerpoint/2010/main" val="346889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3C34-7115-4E9C-2C69-A65CDDA97B47}"/>
              </a:ext>
            </a:extLst>
          </p:cNvPr>
          <p:cNvSpPr>
            <a:spLocks noGrp="1"/>
          </p:cNvSpPr>
          <p:nvPr>
            <p:ph type="title"/>
          </p:nvPr>
        </p:nvSpPr>
        <p:spPr>
          <a:xfrm>
            <a:off x="558254" y="11651"/>
            <a:ext cx="7003554" cy="2092671"/>
          </a:xfrm>
        </p:spPr>
        <p:txBody>
          <a:bodyPr/>
          <a:lstStyle/>
          <a:p>
            <a:r>
              <a:rPr lang="en-DE" b="1" dirty="0"/>
              <a:t>General Characteristics of Car</a:t>
            </a:r>
          </a:p>
        </p:txBody>
      </p:sp>
      <p:sp>
        <p:nvSpPr>
          <p:cNvPr id="3" name="Content Placeholder 2">
            <a:extLst>
              <a:ext uri="{FF2B5EF4-FFF2-40B4-BE49-F238E27FC236}">
                <a16:creationId xmlns:a16="http://schemas.microsoft.com/office/drawing/2014/main" id="{30EDE18D-14C2-31AB-4BA0-AF48A560A3B7}"/>
              </a:ext>
            </a:extLst>
          </p:cNvPr>
          <p:cNvSpPr>
            <a:spLocks noGrp="1"/>
          </p:cNvSpPr>
          <p:nvPr>
            <p:ph idx="1"/>
          </p:nvPr>
        </p:nvSpPr>
        <p:spPr>
          <a:xfrm>
            <a:off x="558254" y="2514601"/>
            <a:ext cx="7003554" cy="7735722"/>
          </a:xfrm>
        </p:spPr>
        <p:txBody>
          <a:bodyPr>
            <a:normAutofit fontScale="77500" lnSpcReduction="20000"/>
          </a:bodyPr>
          <a:lstStyle/>
          <a:p>
            <a:r>
              <a:rPr lang="en-DE" dirty="0"/>
              <a:t>P85 Battery is used.</a:t>
            </a:r>
          </a:p>
          <a:p>
            <a:r>
              <a:rPr lang="en-DE" dirty="0"/>
              <a:t>16 Modules and 6 groups in each module.</a:t>
            </a:r>
          </a:p>
          <a:p>
            <a:r>
              <a:rPr lang="en-DE" dirty="0"/>
              <a:t>85 KWh  Battery Capacity.</a:t>
            </a:r>
          </a:p>
          <a:p>
            <a:r>
              <a:rPr lang="en-DE" dirty="0"/>
              <a:t>3.6 V  Nominal Cell V</a:t>
            </a:r>
            <a:r>
              <a:rPr lang="en-GB" dirty="0"/>
              <a:t>o</a:t>
            </a:r>
            <a:r>
              <a:rPr lang="en-DE" dirty="0"/>
              <a:t>ltage</a:t>
            </a:r>
          </a:p>
          <a:p>
            <a:r>
              <a:rPr lang="en-DE" dirty="0"/>
              <a:t>So Nominal Battery Voltage would be, </a:t>
            </a:r>
          </a:p>
          <a:p>
            <a:pPr marL="0" indent="0">
              <a:buNone/>
            </a:pPr>
            <a:r>
              <a:rPr lang="en-DE" dirty="0"/>
              <a:t>	</a:t>
            </a:r>
            <a:r>
              <a:rPr lang="en-DE" i="1" dirty="0"/>
              <a:t>:.</a:t>
            </a:r>
            <a:r>
              <a:rPr lang="en-DE" dirty="0"/>
              <a:t> 3.6*6*16= 346 V</a:t>
            </a:r>
          </a:p>
          <a:p>
            <a:r>
              <a:rPr lang="en-DE" dirty="0"/>
              <a:t>9.73   Gear Ratio</a:t>
            </a:r>
          </a:p>
          <a:p>
            <a:r>
              <a:rPr lang="en-DE" dirty="0"/>
              <a:t>2108kg+72 kg=  2180 kg  Total Car Weight </a:t>
            </a:r>
          </a:p>
          <a:p>
            <a:r>
              <a:rPr lang="en-DE" dirty="0"/>
              <a:t>0.24 m   Wheel Radius of car (including alloy and tyre width)</a:t>
            </a:r>
          </a:p>
          <a:p>
            <a:r>
              <a:rPr lang="en-DE" dirty="0"/>
              <a:t>2.3 m</a:t>
            </a:r>
            <a:r>
              <a:rPr lang="en-DE" sz="2800" b="1" baseline="30000" dirty="0"/>
              <a:t>2</a:t>
            </a:r>
            <a:r>
              <a:rPr lang="en-DE" dirty="0"/>
              <a:t>   Frontal Area of car</a:t>
            </a:r>
          </a:p>
          <a:p>
            <a:endParaRPr lang="en-DE" dirty="0"/>
          </a:p>
          <a:p>
            <a:r>
              <a:rPr lang="en-DE" dirty="0"/>
              <a:t>0.02   Coefficient of Friction (on asphalt/ dry road)</a:t>
            </a:r>
          </a:p>
          <a:p>
            <a:r>
              <a:rPr lang="en-DE" dirty="0"/>
              <a:t>0.24  Drag Coefficient</a:t>
            </a:r>
          </a:p>
          <a:p>
            <a:r>
              <a:rPr lang="en-DE" dirty="0"/>
              <a:t>1.225 kg/m</a:t>
            </a:r>
            <a:r>
              <a:rPr lang="en-DE" sz="2700" b="1" baseline="30000" dirty="0"/>
              <a:t>3</a:t>
            </a:r>
            <a:r>
              <a:rPr lang="en-DE" dirty="0"/>
              <a:t>  Air Density  </a:t>
            </a:r>
          </a:p>
          <a:p>
            <a:pPr marL="0" indent="0">
              <a:buNone/>
            </a:pPr>
            <a:endParaRPr lang="en-DE" dirty="0"/>
          </a:p>
          <a:p>
            <a:pPr marL="0" indent="0">
              <a:buNone/>
            </a:pPr>
            <a:endParaRPr lang="en-DE" dirty="0"/>
          </a:p>
          <a:p>
            <a:r>
              <a:rPr lang="en-DE" dirty="0"/>
              <a:t>Motor specifications:</a:t>
            </a:r>
          </a:p>
          <a:p>
            <a:r>
              <a:rPr lang="en-DE" dirty="0"/>
              <a:t>Resistence(R)= 5.3*10</a:t>
            </a:r>
            <a:r>
              <a:rPr lang="en-DE" b="1" baseline="30000" dirty="0"/>
              <a:t>-3</a:t>
            </a:r>
            <a:r>
              <a:rPr lang="en-DE" dirty="0"/>
              <a:t> Ohms</a:t>
            </a:r>
          </a:p>
          <a:p>
            <a:r>
              <a:rPr lang="en-DE" dirty="0"/>
              <a:t>Inductance(L)= 493*10</a:t>
            </a:r>
            <a:r>
              <a:rPr lang="en-DE" b="1" baseline="30000" dirty="0"/>
              <a:t>-9</a:t>
            </a:r>
            <a:r>
              <a:rPr lang="en-DE" dirty="0"/>
              <a:t> Henry</a:t>
            </a:r>
          </a:p>
          <a:p>
            <a:r>
              <a:rPr lang="en-DE" dirty="0"/>
              <a:t>Emf Constant(K</a:t>
            </a:r>
            <a:r>
              <a:rPr lang="en-DE" baseline="-25000" dirty="0"/>
              <a:t>E</a:t>
            </a:r>
            <a:r>
              <a:rPr lang="en-DE" dirty="0"/>
              <a:t>)= 0.12 Vs/ rad</a:t>
            </a:r>
          </a:p>
          <a:p>
            <a:r>
              <a:rPr lang="en-DE" dirty="0"/>
              <a:t>Torque Constant(Kt)= 0.25 Nm/Amp</a:t>
            </a:r>
          </a:p>
          <a:p>
            <a:r>
              <a:rPr lang="en-DE" dirty="0"/>
              <a:t>310 KW  Motor Power</a:t>
            </a:r>
          </a:p>
          <a:p>
            <a:r>
              <a:rPr lang="en-DE" dirty="0"/>
              <a:t>600 Nm  Motor Torque</a:t>
            </a:r>
          </a:p>
          <a:p>
            <a:endParaRPr lang="en-DE" dirty="0"/>
          </a:p>
          <a:p>
            <a:endParaRPr lang="en-DE" dirty="0"/>
          </a:p>
          <a:p>
            <a:endParaRPr lang="en-DE" dirty="0"/>
          </a:p>
          <a:p>
            <a:endParaRPr lang="en-DE" dirty="0"/>
          </a:p>
          <a:p>
            <a:endParaRPr lang="en-DE" dirty="0"/>
          </a:p>
          <a:p>
            <a:endParaRPr lang="en-DE" dirty="0"/>
          </a:p>
        </p:txBody>
      </p:sp>
    </p:spTree>
    <p:extLst>
      <p:ext uri="{BB962C8B-B14F-4D97-AF65-F5344CB8AC3E}">
        <p14:creationId xmlns:p14="http://schemas.microsoft.com/office/powerpoint/2010/main" val="2510680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2DAF-DB99-7181-34D5-CDC87724D244}"/>
              </a:ext>
            </a:extLst>
          </p:cNvPr>
          <p:cNvSpPr>
            <a:spLocks noGrp="1"/>
          </p:cNvSpPr>
          <p:nvPr>
            <p:ph type="title"/>
          </p:nvPr>
        </p:nvSpPr>
        <p:spPr>
          <a:xfrm>
            <a:off x="558254" y="28820"/>
            <a:ext cx="7003554" cy="2092671"/>
          </a:xfrm>
        </p:spPr>
        <p:txBody>
          <a:bodyPr/>
          <a:lstStyle/>
          <a:p>
            <a:r>
              <a:rPr lang="en-DE" b="1" dirty="0"/>
              <a:t>Car Diagram for making </a:t>
            </a:r>
            <a:br>
              <a:rPr lang="en-DE" b="1" dirty="0"/>
            </a:br>
            <a:r>
              <a:rPr lang="en-DE" b="1" dirty="0"/>
              <a:t>Simulink M</a:t>
            </a:r>
            <a:r>
              <a:rPr lang="en-GB" b="1" dirty="0"/>
              <a:t>o</a:t>
            </a:r>
            <a:r>
              <a:rPr lang="en-DE" b="1" dirty="0"/>
              <a:t>del</a:t>
            </a:r>
          </a:p>
        </p:txBody>
      </p:sp>
      <p:sp>
        <p:nvSpPr>
          <p:cNvPr id="4" name="Rounded Rectangle 3" descr="Dcddcdcdcdcd">
            <a:extLst>
              <a:ext uri="{FF2B5EF4-FFF2-40B4-BE49-F238E27FC236}">
                <a16:creationId xmlns:a16="http://schemas.microsoft.com/office/drawing/2014/main" id="{C1272DBA-2D9A-7EE5-0F98-610C4028EA48}"/>
              </a:ext>
              <a:ext uri="{C183D7F6-B498-43B3-948B-1728B52AA6E4}">
                <adec:decorative xmlns:adec="http://schemas.microsoft.com/office/drawing/2017/decorative" val="0"/>
              </a:ext>
            </a:extLst>
          </p:cNvPr>
          <p:cNvSpPr/>
          <p:nvPr/>
        </p:nvSpPr>
        <p:spPr>
          <a:xfrm>
            <a:off x="464125" y="3025588"/>
            <a:ext cx="1095734" cy="443753"/>
          </a:xfrm>
          <a:prstGeom prst="roundRect">
            <a:avLst>
              <a:gd name="adj" fmla="val 28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DE" dirty="0">
                <a:ln w="0"/>
                <a:solidFill>
                  <a:schemeClr val="tx1"/>
                </a:solidFill>
                <a:effectLst>
                  <a:outerShdw blurRad="38100" dist="19050" dir="2700000" algn="tl" rotWithShape="0">
                    <a:schemeClr val="dk1">
                      <a:alpha val="40000"/>
                    </a:schemeClr>
                  </a:outerShdw>
                </a:effectLst>
              </a:rPr>
              <a:t>INPUT</a:t>
            </a:r>
            <a:endParaRPr lang="en-DE" dirty="0">
              <a:ln w="0">
                <a:solidFill>
                  <a:schemeClr val="tx1"/>
                </a:solidFill>
              </a:ln>
              <a:solidFill>
                <a:schemeClr val="tx1"/>
              </a:solidFill>
            </a:endParaRPr>
          </a:p>
        </p:txBody>
      </p:sp>
      <p:sp>
        <p:nvSpPr>
          <p:cNvPr id="5" name="Rounded Rectangle 4" descr="Dcddcdcdcdcd">
            <a:extLst>
              <a:ext uri="{FF2B5EF4-FFF2-40B4-BE49-F238E27FC236}">
                <a16:creationId xmlns:a16="http://schemas.microsoft.com/office/drawing/2014/main" id="{72611748-44E4-7A2C-5A3C-7F4F7FA7319A}"/>
              </a:ext>
              <a:ext uri="{C183D7F6-B498-43B3-948B-1728B52AA6E4}">
                <adec:decorative xmlns:adec="http://schemas.microsoft.com/office/drawing/2017/decorative" val="0"/>
              </a:ext>
            </a:extLst>
          </p:cNvPr>
          <p:cNvSpPr/>
          <p:nvPr/>
        </p:nvSpPr>
        <p:spPr>
          <a:xfrm>
            <a:off x="2049897" y="2796989"/>
            <a:ext cx="1392550" cy="900953"/>
          </a:xfrm>
          <a:prstGeom prst="roundRect">
            <a:avLst>
              <a:gd name="adj" fmla="val 28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DE" dirty="0">
                <a:ln w="0"/>
                <a:solidFill>
                  <a:schemeClr val="tx1"/>
                </a:solidFill>
                <a:effectLst>
                  <a:outerShdw blurRad="38100" dist="19050" dir="2700000" algn="tl" rotWithShape="0">
                    <a:schemeClr val="dk1">
                      <a:alpha val="40000"/>
                    </a:schemeClr>
                  </a:outerShdw>
                </a:effectLst>
              </a:rPr>
              <a:t>Speed Controller</a:t>
            </a:r>
          </a:p>
        </p:txBody>
      </p:sp>
      <p:sp>
        <p:nvSpPr>
          <p:cNvPr id="6" name="Rounded Rectangle 5" descr="Dcddcdcdcdcd">
            <a:extLst>
              <a:ext uri="{FF2B5EF4-FFF2-40B4-BE49-F238E27FC236}">
                <a16:creationId xmlns:a16="http://schemas.microsoft.com/office/drawing/2014/main" id="{C1E32657-3970-205F-E429-62C39145D58A}"/>
              </a:ext>
              <a:ext uri="{C183D7F6-B498-43B3-948B-1728B52AA6E4}">
                <adec:decorative xmlns:adec="http://schemas.microsoft.com/office/drawing/2017/decorative" val="0"/>
              </a:ext>
            </a:extLst>
          </p:cNvPr>
          <p:cNvSpPr/>
          <p:nvPr/>
        </p:nvSpPr>
        <p:spPr>
          <a:xfrm>
            <a:off x="4335897" y="2796989"/>
            <a:ext cx="1392550" cy="900953"/>
          </a:xfrm>
          <a:prstGeom prst="roundRect">
            <a:avLst>
              <a:gd name="adj" fmla="val 28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DE" dirty="0">
                <a:ln w="0"/>
                <a:solidFill>
                  <a:schemeClr val="tx1"/>
                </a:solidFill>
                <a:effectLst>
                  <a:outerShdw blurRad="38100" dist="19050" dir="2700000" algn="tl" rotWithShape="0">
                    <a:schemeClr val="dk1">
                      <a:alpha val="40000"/>
                    </a:schemeClr>
                  </a:outerShdw>
                </a:effectLst>
              </a:rPr>
              <a:t>Brushed DC Motor</a:t>
            </a:r>
          </a:p>
        </p:txBody>
      </p:sp>
      <p:sp>
        <p:nvSpPr>
          <p:cNvPr id="7" name="Rounded Rectangle 6" descr="Dcddcdcdcdcd">
            <a:extLst>
              <a:ext uri="{FF2B5EF4-FFF2-40B4-BE49-F238E27FC236}">
                <a16:creationId xmlns:a16="http://schemas.microsoft.com/office/drawing/2014/main" id="{E7728673-619D-28E0-0311-4F99ADBBC98E}"/>
              </a:ext>
              <a:ext uri="{C183D7F6-B498-43B3-948B-1728B52AA6E4}">
                <adec:decorative xmlns:adec="http://schemas.microsoft.com/office/drawing/2017/decorative" val="0"/>
              </a:ext>
            </a:extLst>
          </p:cNvPr>
          <p:cNvSpPr/>
          <p:nvPr/>
        </p:nvSpPr>
        <p:spPr>
          <a:xfrm>
            <a:off x="6263388" y="2796989"/>
            <a:ext cx="1392550" cy="900953"/>
          </a:xfrm>
          <a:prstGeom prst="roundRect">
            <a:avLst>
              <a:gd name="adj" fmla="val 28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DE" dirty="0">
                <a:ln w="0"/>
                <a:solidFill>
                  <a:schemeClr val="tx1"/>
                </a:solidFill>
                <a:effectLst>
                  <a:outerShdw blurRad="38100" dist="19050" dir="2700000" algn="tl" rotWithShape="0">
                    <a:schemeClr val="dk1">
                      <a:alpha val="40000"/>
                    </a:schemeClr>
                  </a:outerShdw>
                </a:effectLst>
              </a:rPr>
              <a:t>Wheel Dynamics</a:t>
            </a:r>
          </a:p>
        </p:txBody>
      </p:sp>
      <p:sp>
        <p:nvSpPr>
          <p:cNvPr id="8" name="Rounded Rectangle 7" descr="Dcddcdcdcdcd">
            <a:extLst>
              <a:ext uri="{FF2B5EF4-FFF2-40B4-BE49-F238E27FC236}">
                <a16:creationId xmlns:a16="http://schemas.microsoft.com/office/drawing/2014/main" id="{1A566004-794B-75A1-F0ED-D7354E204464}"/>
              </a:ext>
              <a:ext uri="{C183D7F6-B498-43B3-948B-1728B52AA6E4}">
                <adec:decorative xmlns:adec="http://schemas.microsoft.com/office/drawing/2017/decorative" val="0"/>
              </a:ext>
            </a:extLst>
          </p:cNvPr>
          <p:cNvSpPr/>
          <p:nvPr/>
        </p:nvSpPr>
        <p:spPr>
          <a:xfrm>
            <a:off x="6263388" y="4796210"/>
            <a:ext cx="1392550" cy="563843"/>
          </a:xfrm>
          <a:prstGeom prst="roundRect">
            <a:avLst>
              <a:gd name="adj" fmla="val 28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DE" dirty="0">
                <a:ln w="0"/>
                <a:solidFill>
                  <a:schemeClr val="tx1"/>
                </a:solidFill>
                <a:effectLst>
                  <a:outerShdw blurRad="38100" dist="19050" dir="2700000" algn="tl" rotWithShape="0">
                    <a:schemeClr val="dk1">
                      <a:alpha val="40000"/>
                    </a:schemeClr>
                  </a:outerShdw>
                </a:effectLst>
              </a:rPr>
              <a:t>Moving Force</a:t>
            </a:r>
          </a:p>
        </p:txBody>
      </p:sp>
      <p:sp>
        <p:nvSpPr>
          <p:cNvPr id="9" name="Rounded Rectangle 8" descr="Dcddcdcdcdcd">
            <a:extLst>
              <a:ext uri="{FF2B5EF4-FFF2-40B4-BE49-F238E27FC236}">
                <a16:creationId xmlns:a16="http://schemas.microsoft.com/office/drawing/2014/main" id="{47DE250D-A2B8-48BD-5125-AB3DFBDBE39E}"/>
              </a:ext>
              <a:ext uri="{C183D7F6-B498-43B3-948B-1728B52AA6E4}">
                <adec:decorative xmlns:adec="http://schemas.microsoft.com/office/drawing/2017/decorative" val="0"/>
              </a:ext>
            </a:extLst>
          </p:cNvPr>
          <p:cNvSpPr/>
          <p:nvPr/>
        </p:nvSpPr>
        <p:spPr>
          <a:xfrm>
            <a:off x="3933584" y="6336785"/>
            <a:ext cx="1600200" cy="563843"/>
          </a:xfrm>
          <a:prstGeom prst="roundRect">
            <a:avLst>
              <a:gd name="adj" fmla="val 28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DE" dirty="0">
                <a:ln w="0"/>
                <a:solidFill>
                  <a:schemeClr val="tx1"/>
                </a:solidFill>
                <a:effectLst>
                  <a:outerShdw blurRad="38100" dist="19050" dir="2700000" algn="tl" rotWithShape="0">
                    <a:schemeClr val="dk1">
                      <a:alpha val="40000"/>
                    </a:schemeClr>
                  </a:outerShdw>
                </a:effectLst>
              </a:rPr>
              <a:t>Rolling Resistence</a:t>
            </a:r>
          </a:p>
        </p:txBody>
      </p:sp>
      <p:sp>
        <p:nvSpPr>
          <p:cNvPr id="10" name="Rounded Rectangle 9" descr="Dcddcdcdcdcd">
            <a:extLst>
              <a:ext uri="{FF2B5EF4-FFF2-40B4-BE49-F238E27FC236}">
                <a16:creationId xmlns:a16="http://schemas.microsoft.com/office/drawing/2014/main" id="{29C42A94-8707-2144-F8FC-4DCA62B866CE}"/>
              </a:ext>
              <a:ext uri="{C183D7F6-B498-43B3-948B-1728B52AA6E4}">
                <adec:decorative xmlns:adec="http://schemas.microsoft.com/office/drawing/2017/decorative" val="0"/>
              </a:ext>
            </a:extLst>
          </p:cNvPr>
          <p:cNvSpPr/>
          <p:nvPr/>
        </p:nvSpPr>
        <p:spPr>
          <a:xfrm>
            <a:off x="3953435" y="7224245"/>
            <a:ext cx="1600200" cy="563843"/>
          </a:xfrm>
          <a:prstGeom prst="roundRect">
            <a:avLst>
              <a:gd name="adj" fmla="val 28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DE" dirty="0">
                <a:ln w="0"/>
                <a:solidFill>
                  <a:schemeClr val="tx1"/>
                </a:solidFill>
                <a:effectLst>
                  <a:outerShdw blurRad="38100" dist="19050" dir="2700000" algn="tl" rotWithShape="0">
                    <a:schemeClr val="dk1">
                      <a:alpha val="40000"/>
                    </a:schemeClr>
                  </a:outerShdw>
                </a:effectLst>
              </a:rPr>
              <a:t>Car Inertia</a:t>
            </a:r>
          </a:p>
        </p:txBody>
      </p:sp>
      <p:sp>
        <p:nvSpPr>
          <p:cNvPr id="11" name="Rounded Rectangle 10" descr="Dcddcdcdcdcd">
            <a:extLst>
              <a:ext uri="{FF2B5EF4-FFF2-40B4-BE49-F238E27FC236}">
                <a16:creationId xmlns:a16="http://schemas.microsoft.com/office/drawing/2014/main" id="{068B19A8-C0BE-529C-F71A-0064CA47E660}"/>
              </a:ext>
              <a:ext uri="{C183D7F6-B498-43B3-948B-1728B52AA6E4}">
                <adec:decorative xmlns:adec="http://schemas.microsoft.com/office/drawing/2017/decorative" val="0"/>
              </a:ext>
            </a:extLst>
          </p:cNvPr>
          <p:cNvSpPr/>
          <p:nvPr/>
        </p:nvSpPr>
        <p:spPr>
          <a:xfrm>
            <a:off x="3953435" y="8176745"/>
            <a:ext cx="1600200" cy="563843"/>
          </a:xfrm>
          <a:prstGeom prst="roundRect">
            <a:avLst>
              <a:gd name="adj" fmla="val 28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DE" dirty="0">
                <a:ln w="0"/>
                <a:solidFill>
                  <a:schemeClr val="tx1"/>
                </a:solidFill>
                <a:effectLst>
                  <a:outerShdw blurRad="38100" dist="19050" dir="2700000" algn="tl" rotWithShape="0">
                    <a:schemeClr val="dk1">
                      <a:alpha val="40000"/>
                    </a:schemeClr>
                  </a:outerShdw>
                </a:effectLst>
              </a:rPr>
              <a:t>Aerodynamic Drag</a:t>
            </a:r>
          </a:p>
        </p:txBody>
      </p:sp>
      <p:sp>
        <p:nvSpPr>
          <p:cNvPr id="12" name="Rounded Rectangle 11" descr="Dcddcdcdcdcd">
            <a:extLst>
              <a:ext uri="{FF2B5EF4-FFF2-40B4-BE49-F238E27FC236}">
                <a16:creationId xmlns:a16="http://schemas.microsoft.com/office/drawing/2014/main" id="{C5C9E9ED-9E05-5846-3520-2A823DFC429E}"/>
              </a:ext>
              <a:ext uri="{C183D7F6-B498-43B3-948B-1728B52AA6E4}">
                <adec:decorative xmlns:adec="http://schemas.microsoft.com/office/drawing/2017/decorative" val="0"/>
              </a:ext>
            </a:extLst>
          </p:cNvPr>
          <p:cNvSpPr/>
          <p:nvPr/>
        </p:nvSpPr>
        <p:spPr>
          <a:xfrm>
            <a:off x="3153335" y="4496825"/>
            <a:ext cx="1600200" cy="563843"/>
          </a:xfrm>
          <a:prstGeom prst="roundRect">
            <a:avLst>
              <a:gd name="adj" fmla="val 28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DE" dirty="0">
                <a:ln w="0"/>
                <a:solidFill>
                  <a:schemeClr val="tx1"/>
                </a:solidFill>
                <a:effectLst>
                  <a:outerShdw blurRad="38100" dist="19050" dir="2700000" algn="tl" rotWithShape="0">
                    <a:schemeClr val="dk1">
                      <a:alpha val="40000"/>
                    </a:schemeClr>
                  </a:outerShdw>
                </a:effectLst>
              </a:rPr>
              <a:t>Battery</a:t>
            </a:r>
          </a:p>
        </p:txBody>
      </p:sp>
      <p:sp>
        <p:nvSpPr>
          <p:cNvPr id="13" name="Rounded Rectangle 12" descr="Dcddcdcdcdcd">
            <a:extLst>
              <a:ext uri="{FF2B5EF4-FFF2-40B4-BE49-F238E27FC236}">
                <a16:creationId xmlns:a16="http://schemas.microsoft.com/office/drawing/2014/main" id="{7267E834-0A7B-1973-D3EF-D51F0230AAA3}"/>
              </a:ext>
              <a:ext uri="{C183D7F6-B498-43B3-948B-1728B52AA6E4}">
                <adec:decorative xmlns:adec="http://schemas.microsoft.com/office/drawing/2017/decorative" val="0"/>
              </a:ext>
            </a:extLst>
          </p:cNvPr>
          <p:cNvSpPr/>
          <p:nvPr/>
        </p:nvSpPr>
        <p:spPr>
          <a:xfrm>
            <a:off x="775889" y="6603670"/>
            <a:ext cx="1970283" cy="1854996"/>
          </a:xfrm>
          <a:prstGeom prst="roundRect">
            <a:avLst>
              <a:gd name="adj" fmla="val 28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DE" sz="2000" dirty="0">
                <a:ln w="0"/>
                <a:solidFill>
                  <a:schemeClr val="tx1"/>
                </a:solidFill>
                <a:effectLst>
                  <a:outerShdw blurRad="38100" dist="19050" dir="2700000" algn="tl" rotWithShape="0">
                    <a:schemeClr val="dk1">
                      <a:alpha val="40000"/>
                    </a:schemeClr>
                  </a:outerShdw>
                </a:effectLst>
              </a:rPr>
              <a:t>Vehicle Body Dynamics</a:t>
            </a:r>
          </a:p>
          <a:p>
            <a:pPr algn="ctr"/>
            <a:endParaRPr lang="en-DE" sz="1100" dirty="0">
              <a:ln w="0"/>
              <a:solidFill>
                <a:schemeClr val="tx1"/>
              </a:solidFill>
              <a:effectLst>
                <a:outerShdw blurRad="38100" dist="19050" dir="2700000" algn="tl" rotWithShape="0">
                  <a:schemeClr val="dk1">
                    <a:alpha val="40000"/>
                  </a:schemeClr>
                </a:outerShdw>
              </a:effectLst>
            </a:endParaRPr>
          </a:p>
          <a:p>
            <a:pPr algn="ctr"/>
            <a:r>
              <a:rPr lang="en-DE" sz="1600" dirty="0">
                <a:ln w="0"/>
                <a:solidFill>
                  <a:schemeClr val="tx1"/>
                </a:solidFill>
                <a:effectLst>
                  <a:outerShdw blurRad="38100" dist="19050" dir="2700000" algn="tl" rotWithShape="0">
                    <a:schemeClr val="dk1">
                      <a:alpha val="40000"/>
                    </a:schemeClr>
                  </a:outerShdw>
                </a:effectLst>
              </a:rPr>
              <a:t>e.g. Velocity, Torque, Acceleration</a:t>
            </a:r>
          </a:p>
        </p:txBody>
      </p:sp>
      <p:cxnSp>
        <p:nvCxnSpPr>
          <p:cNvPr id="16" name="Straight Arrow Connector 15">
            <a:extLst>
              <a:ext uri="{FF2B5EF4-FFF2-40B4-BE49-F238E27FC236}">
                <a16:creationId xmlns:a16="http://schemas.microsoft.com/office/drawing/2014/main" id="{A0704F07-694E-4690-0494-48E3488349B3}"/>
              </a:ext>
            </a:extLst>
          </p:cNvPr>
          <p:cNvCxnSpPr>
            <a:cxnSpLocks/>
            <a:stCxn id="4" idx="3"/>
            <a:endCxn id="5" idx="1"/>
          </p:cNvCxnSpPr>
          <p:nvPr/>
        </p:nvCxnSpPr>
        <p:spPr>
          <a:xfrm>
            <a:off x="1559859" y="3247465"/>
            <a:ext cx="490038" cy="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418A3900-A779-971F-0FB7-EEBAA6FD6BEA}"/>
              </a:ext>
            </a:extLst>
          </p:cNvPr>
          <p:cNvCxnSpPr>
            <a:cxnSpLocks/>
            <a:endCxn id="6" idx="1"/>
          </p:cNvCxnSpPr>
          <p:nvPr/>
        </p:nvCxnSpPr>
        <p:spPr>
          <a:xfrm>
            <a:off x="3442447" y="3247464"/>
            <a:ext cx="893450" cy="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CF8FBDAE-4C29-3E4D-18F6-45EFDF78503B}"/>
              </a:ext>
            </a:extLst>
          </p:cNvPr>
          <p:cNvCxnSpPr>
            <a:cxnSpLocks/>
            <a:stCxn id="6" idx="3"/>
            <a:endCxn id="7" idx="1"/>
          </p:cNvCxnSpPr>
          <p:nvPr/>
        </p:nvCxnSpPr>
        <p:spPr>
          <a:xfrm>
            <a:off x="5728447" y="3247466"/>
            <a:ext cx="534941"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1F464942-8F48-EC88-6775-68175CBD2902}"/>
              </a:ext>
            </a:extLst>
          </p:cNvPr>
          <p:cNvCxnSpPr>
            <a:cxnSpLocks/>
            <a:endCxn id="8" idx="0"/>
          </p:cNvCxnSpPr>
          <p:nvPr/>
        </p:nvCxnSpPr>
        <p:spPr>
          <a:xfrm>
            <a:off x="6935370" y="3697942"/>
            <a:ext cx="24293" cy="10982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0DAF3CBC-B08F-6BB5-61B1-299CC4177DA9}"/>
              </a:ext>
            </a:extLst>
          </p:cNvPr>
          <p:cNvCxnSpPr>
            <a:cxnSpLocks/>
          </p:cNvCxnSpPr>
          <p:nvPr/>
        </p:nvCxnSpPr>
        <p:spPr>
          <a:xfrm flipH="1">
            <a:off x="5995917" y="5391988"/>
            <a:ext cx="951599" cy="150864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9" name="Rounded Rectangle 28">
            <a:extLst>
              <a:ext uri="{FF2B5EF4-FFF2-40B4-BE49-F238E27FC236}">
                <a16:creationId xmlns:a16="http://schemas.microsoft.com/office/drawing/2014/main" id="{3653D202-38B4-86E3-FF6F-056D6CF424F4}"/>
              </a:ext>
            </a:extLst>
          </p:cNvPr>
          <p:cNvSpPr/>
          <p:nvPr/>
        </p:nvSpPr>
        <p:spPr>
          <a:xfrm>
            <a:off x="3424327" y="5942941"/>
            <a:ext cx="2553470" cy="3319200"/>
          </a:xfrm>
          <a:prstGeom prst="roundRect">
            <a:avLst>
              <a:gd name="adj" fmla="val 5082"/>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DE">
              <a:noFill/>
            </a:endParaRPr>
          </a:p>
        </p:txBody>
      </p:sp>
      <p:cxnSp>
        <p:nvCxnSpPr>
          <p:cNvPr id="31" name="Straight Arrow Connector 30">
            <a:extLst>
              <a:ext uri="{FF2B5EF4-FFF2-40B4-BE49-F238E27FC236}">
                <a16:creationId xmlns:a16="http://schemas.microsoft.com/office/drawing/2014/main" id="{B44FD955-210E-E951-7A60-3AEA9BC1F3E9}"/>
              </a:ext>
            </a:extLst>
          </p:cNvPr>
          <p:cNvCxnSpPr>
            <a:cxnSpLocks/>
            <a:stCxn id="29" idx="1"/>
          </p:cNvCxnSpPr>
          <p:nvPr/>
        </p:nvCxnSpPr>
        <p:spPr>
          <a:xfrm flipH="1">
            <a:off x="2746172" y="7602541"/>
            <a:ext cx="678155"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D47A98E2-0A1E-1F57-513B-D08A03C9B454}"/>
              </a:ext>
            </a:extLst>
          </p:cNvPr>
          <p:cNvCxnSpPr>
            <a:cxnSpLocks/>
            <a:stCxn id="13" idx="0"/>
            <a:endCxn id="5" idx="2"/>
          </p:cNvCxnSpPr>
          <p:nvPr/>
        </p:nvCxnSpPr>
        <p:spPr>
          <a:xfrm flipV="1">
            <a:off x="1761031" y="3697942"/>
            <a:ext cx="985141" cy="290572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EC4C834B-68BA-6888-E00C-EE8E6629108B}"/>
              </a:ext>
            </a:extLst>
          </p:cNvPr>
          <p:cNvCxnSpPr>
            <a:cxnSpLocks/>
            <a:stCxn id="12" idx="0"/>
          </p:cNvCxnSpPr>
          <p:nvPr/>
        </p:nvCxnSpPr>
        <p:spPr>
          <a:xfrm flipH="1" flipV="1">
            <a:off x="3933584" y="3247464"/>
            <a:ext cx="19851" cy="124936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84714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2701-91AD-AC54-591B-DDBE6981902C}"/>
              </a:ext>
            </a:extLst>
          </p:cNvPr>
          <p:cNvSpPr>
            <a:spLocks noGrp="1"/>
          </p:cNvSpPr>
          <p:nvPr>
            <p:ph type="title"/>
          </p:nvPr>
        </p:nvSpPr>
        <p:spPr>
          <a:xfrm>
            <a:off x="558254" y="28820"/>
            <a:ext cx="7003554" cy="2092671"/>
          </a:xfrm>
        </p:spPr>
        <p:txBody>
          <a:bodyPr/>
          <a:lstStyle/>
          <a:p>
            <a:r>
              <a:rPr lang="en-DE" b="1" dirty="0"/>
              <a:t>Mathematical Calculations</a:t>
            </a:r>
          </a:p>
        </p:txBody>
      </p:sp>
      <p:sp>
        <p:nvSpPr>
          <p:cNvPr id="3" name="Content Placeholder 2">
            <a:extLst>
              <a:ext uri="{FF2B5EF4-FFF2-40B4-BE49-F238E27FC236}">
                <a16:creationId xmlns:a16="http://schemas.microsoft.com/office/drawing/2014/main" id="{A4045DAA-D23D-8E22-CC39-ED36975433C1}"/>
              </a:ext>
            </a:extLst>
          </p:cNvPr>
          <p:cNvSpPr>
            <a:spLocks noGrp="1"/>
          </p:cNvSpPr>
          <p:nvPr>
            <p:ph idx="1"/>
          </p:nvPr>
        </p:nvSpPr>
        <p:spPr>
          <a:xfrm>
            <a:off x="558254" y="1774101"/>
            <a:ext cx="7003554" cy="8848112"/>
          </a:xfrm>
        </p:spPr>
        <p:txBody>
          <a:bodyPr>
            <a:normAutofit fontScale="92500" lnSpcReduction="10000"/>
          </a:bodyPr>
          <a:lstStyle/>
          <a:p>
            <a:pPr marL="0" indent="0">
              <a:buNone/>
            </a:pPr>
            <a:r>
              <a:rPr lang="en-DE" dirty="0"/>
              <a:t>A.)   DC Motor Calculation:</a:t>
            </a:r>
          </a:p>
          <a:p>
            <a:endParaRPr lang="en-DE" dirty="0"/>
          </a:p>
          <a:p>
            <a:endParaRPr lang="en-DE" dirty="0"/>
          </a:p>
          <a:p>
            <a:endParaRPr lang="en-DE" dirty="0"/>
          </a:p>
          <a:p>
            <a:pPr marL="0" indent="0">
              <a:buNone/>
            </a:pPr>
            <a:endParaRPr lang="en-DE" sz="1900" dirty="0"/>
          </a:p>
          <a:p>
            <a:pPr marL="0" indent="0">
              <a:buNone/>
            </a:pPr>
            <a:endParaRPr lang="en-DE" sz="600" dirty="0"/>
          </a:p>
          <a:p>
            <a:pPr marL="0" indent="0">
              <a:buNone/>
            </a:pPr>
            <a:endParaRPr lang="en-DE" sz="700" dirty="0"/>
          </a:p>
          <a:p>
            <a:pPr algn="just"/>
            <a:r>
              <a:rPr lang="en-DE" sz="2000" dirty="0"/>
              <a:t>As you can see this is the simple diagram for the DC motor.</a:t>
            </a:r>
          </a:p>
          <a:p>
            <a:pPr algn="just"/>
            <a:r>
              <a:rPr lang="en-GB" sz="2000" dirty="0"/>
              <a:t>v is represents the applied voltage, e is emf (electro motive force) induced inside the motor.</a:t>
            </a:r>
            <a:endParaRPr lang="en-DE" sz="2000" dirty="0"/>
          </a:p>
          <a:p>
            <a:pPr algn="just"/>
            <a:r>
              <a:rPr lang="en-DE" sz="2000" dirty="0"/>
              <a:t>Applied voltage (v) is directly proportional to rotational velocity of the motor. Whereas, applied(i) current is proportional to torque of the motor. </a:t>
            </a:r>
          </a:p>
          <a:p>
            <a:pPr algn="just"/>
            <a:r>
              <a:rPr lang="en-DE" sz="2000" dirty="0"/>
              <a:t>Thus, ultimately by regulating or fluctuating the voltage we can change the motor speed and consecutively the wheel velocity or vehicle speed. </a:t>
            </a:r>
          </a:p>
          <a:p>
            <a:pPr algn="just"/>
            <a:r>
              <a:rPr lang="en-DE" sz="2000" dirty="0"/>
              <a:t>According to kirchoff law applied in this circuit,</a:t>
            </a:r>
          </a:p>
          <a:p>
            <a:pPr marL="0" indent="0" algn="just">
              <a:buNone/>
            </a:pPr>
            <a:r>
              <a:rPr lang="en-GB" sz="2000" i="1" dirty="0"/>
              <a:t>      	  :.</a:t>
            </a:r>
            <a:r>
              <a:rPr lang="en-GB" sz="2000" dirty="0"/>
              <a:t> v</a:t>
            </a:r>
            <a:r>
              <a:rPr lang="en-DE" sz="2000" dirty="0"/>
              <a:t>= i(t)R + L[di(t)/dt] + e(t)</a:t>
            </a:r>
          </a:p>
          <a:p>
            <a:pPr marL="0" indent="0" algn="just">
              <a:buNone/>
            </a:pPr>
            <a:r>
              <a:rPr lang="en-DE" sz="2000" dirty="0"/>
              <a:t>As the current is directly proportional to motor torque,</a:t>
            </a:r>
          </a:p>
          <a:p>
            <a:pPr marL="0" indent="0" algn="just">
              <a:buNone/>
            </a:pPr>
            <a:r>
              <a:rPr lang="en-DE" sz="2000" dirty="0"/>
              <a:t>	  </a:t>
            </a:r>
            <a:r>
              <a:rPr lang="en-DE" sz="2000" i="1" dirty="0"/>
              <a:t>:. </a:t>
            </a:r>
            <a:r>
              <a:rPr lang="en-DE" sz="2000" dirty="0"/>
              <a:t>T = Kt*i(t)</a:t>
            </a:r>
          </a:p>
          <a:p>
            <a:pPr marL="0" indent="0" algn="just">
              <a:buNone/>
            </a:pPr>
            <a:endParaRPr lang="en-DE" sz="100" dirty="0"/>
          </a:p>
          <a:p>
            <a:pPr marL="0" indent="0" algn="just">
              <a:buNone/>
            </a:pPr>
            <a:r>
              <a:rPr lang="en-DE" sz="2000" dirty="0"/>
              <a:t>Now, converting the above equation from Time-domain to Frequency-domain or S-domain. For that purpose we need the Laplace tranform approach.</a:t>
            </a:r>
          </a:p>
          <a:p>
            <a:pPr marL="0" indent="0" algn="just">
              <a:buNone/>
            </a:pPr>
            <a:r>
              <a:rPr lang="en-DE" sz="2000" i="1" dirty="0"/>
              <a:t>	 :. </a:t>
            </a:r>
            <a:r>
              <a:rPr lang="en-DE" sz="2000" dirty="0"/>
              <a:t>V(s)= R*I(s) + sL*I(s) + K</a:t>
            </a:r>
            <a:r>
              <a:rPr lang="en-DE" sz="2400" b="1" baseline="-25000" dirty="0"/>
              <a:t>E</a:t>
            </a:r>
            <a:r>
              <a:rPr lang="en-DE" sz="2000" dirty="0"/>
              <a:t>*⍵(s)</a:t>
            </a:r>
          </a:p>
          <a:p>
            <a:pPr marL="0" indent="0" algn="just">
              <a:buNone/>
            </a:pPr>
            <a:r>
              <a:rPr lang="en-DE" sz="2000" dirty="0"/>
              <a:t>	 :. I(s)= [V(s)- K</a:t>
            </a:r>
            <a:r>
              <a:rPr lang="en-DE" sz="2400" b="1" baseline="-25000" dirty="0"/>
              <a:t>E</a:t>
            </a:r>
            <a:r>
              <a:rPr lang="en-DE" sz="2000" dirty="0"/>
              <a:t>*⍵(s)]/ (R+ sL)   putting I(s) into T(s) euqation.</a:t>
            </a:r>
          </a:p>
          <a:p>
            <a:pPr marL="0" indent="0" algn="just">
              <a:buNone/>
            </a:pPr>
            <a:r>
              <a:rPr lang="en-DE" sz="2000" dirty="0"/>
              <a:t>	 </a:t>
            </a:r>
            <a:r>
              <a:rPr lang="en-DE" sz="2000" i="1" dirty="0"/>
              <a:t>:. </a:t>
            </a:r>
            <a:r>
              <a:rPr lang="en-DE" sz="2000" dirty="0"/>
              <a:t>T(s)= K</a:t>
            </a:r>
            <a:r>
              <a:rPr lang="en-DE" sz="2400" b="1" baseline="-25000" dirty="0"/>
              <a:t>t</a:t>
            </a:r>
            <a:r>
              <a:rPr lang="en-DE" sz="2000" dirty="0"/>
              <a:t>*I(s)</a:t>
            </a:r>
          </a:p>
          <a:p>
            <a:pPr marL="0" indent="0" algn="just">
              <a:buNone/>
            </a:pPr>
            <a:r>
              <a:rPr lang="en-DE" sz="2000" dirty="0"/>
              <a:t>	</a:t>
            </a:r>
            <a:r>
              <a:rPr lang="en-DE" sz="2000" i="1" dirty="0"/>
              <a:t> :. </a:t>
            </a:r>
            <a:r>
              <a:rPr lang="en-DE" sz="2000" dirty="0"/>
              <a:t>T(s)= K</a:t>
            </a:r>
            <a:r>
              <a:rPr lang="en-DE" sz="2400" b="1" baseline="-25000" dirty="0"/>
              <a:t>t</a:t>
            </a:r>
            <a:r>
              <a:rPr lang="en-DE" sz="2000" dirty="0"/>
              <a:t>*  [V(s)- K</a:t>
            </a:r>
            <a:r>
              <a:rPr lang="en-DE" sz="2400" b="1" baseline="-25000" dirty="0"/>
              <a:t>E</a:t>
            </a:r>
            <a:r>
              <a:rPr lang="en-DE" sz="2000" dirty="0"/>
              <a:t>*⍵(s)]/ (R+ sL)</a:t>
            </a:r>
          </a:p>
          <a:p>
            <a:pPr marL="0" indent="0" algn="just">
              <a:buNone/>
            </a:pPr>
            <a:endParaRPr lang="en-DE" sz="2000" dirty="0"/>
          </a:p>
          <a:p>
            <a:pPr marL="0" indent="0" algn="just">
              <a:buNone/>
            </a:pPr>
            <a:endParaRPr lang="en-DE" sz="2000" dirty="0"/>
          </a:p>
          <a:p>
            <a:pPr marL="0" indent="0" algn="just">
              <a:buNone/>
            </a:pPr>
            <a:endParaRPr lang="en-DE" sz="2000" dirty="0"/>
          </a:p>
        </p:txBody>
      </p:sp>
      <p:pic>
        <p:nvPicPr>
          <p:cNvPr id="5" name="Picture 4">
            <a:extLst>
              <a:ext uri="{FF2B5EF4-FFF2-40B4-BE49-F238E27FC236}">
                <a16:creationId xmlns:a16="http://schemas.microsoft.com/office/drawing/2014/main" id="{D2F0DB57-16BC-F7A4-6BB3-1A9EE628BCE6}"/>
              </a:ext>
            </a:extLst>
          </p:cNvPr>
          <p:cNvPicPr>
            <a:picLocks noChangeAspect="1"/>
          </p:cNvPicPr>
          <p:nvPr/>
        </p:nvPicPr>
        <p:blipFill>
          <a:blip r:embed="rId2"/>
          <a:stretch>
            <a:fillRect/>
          </a:stretch>
        </p:blipFill>
        <p:spPr>
          <a:xfrm>
            <a:off x="2035385" y="2154432"/>
            <a:ext cx="3559301" cy="1712340"/>
          </a:xfrm>
          <a:prstGeom prst="rect">
            <a:avLst/>
          </a:prstGeom>
        </p:spPr>
      </p:pic>
    </p:spTree>
    <p:extLst>
      <p:ext uri="{BB962C8B-B14F-4D97-AF65-F5344CB8AC3E}">
        <p14:creationId xmlns:p14="http://schemas.microsoft.com/office/powerpoint/2010/main" val="428822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D42C2F-1F61-9BA4-F254-1BFB9701067E}"/>
              </a:ext>
            </a:extLst>
          </p:cNvPr>
          <p:cNvPicPr>
            <a:picLocks noGrp="1" noChangeAspect="1"/>
          </p:cNvPicPr>
          <p:nvPr>
            <p:ph idx="1"/>
          </p:nvPr>
        </p:nvPicPr>
        <p:blipFill>
          <a:blip r:embed="rId2"/>
          <a:stretch>
            <a:fillRect/>
          </a:stretch>
        </p:blipFill>
        <p:spPr>
          <a:xfrm>
            <a:off x="1589903" y="711802"/>
            <a:ext cx="4992129" cy="5977322"/>
          </a:xfrm>
        </p:spPr>
      </p:pic>
      <p:sp>
        <p:nvSpPr>
          <p:cNvPr id="6" name="TextBox 5">
            <a:extLst>
              <a:ext uri="{FF2B5EF4-FFF2-40B4-BE49-F238E27FC236}">
                <a16:creationId xmlns:a16="http://schemas.microsoft.com/office/drawing/2014/main" id="{5B325FBD-6E3B-3E9B-5748-1248BCBBE2F5}"/>
              </a:ext>
            </a:extLst>
          </p:cNvPr>
          <p:cNvSpPr txBox="1"/>
          <p:nvPr/>
        </p:nvSpPr>
        <p:spPr>
          <a:xfrm>
            <a:off x="600139" y="7059827"/>
            <a:ext cx="6919784" cy="2862322"/>
          </a:xfrm>
          <a:prstGeom prst="rect">
            <a:avLst/>
          </a:prstGeom>
          <a:noFill/>
        </p:spPr>
        <p:txBody>
          <a:bodyPr wrap="square" rtlCol="0">
            <a:spAutoFit/>
          </a:bodyPr>
          <a:lstStyle/>
          <a:p>
            <a:pPr algn="just"/>
            <a:r>
              <a:rPr lang="en-DE" dirty="0"/>
              <a:t>The brushed dc motor is represented by Transfer function block in Simulink. The above, one can see that I put the values of Inductance, Resistence and Torque Constant (Kt) values in the frequency domain.</a:t>
            </a:r>
          </a:p>
          <a:p>
            <a:pPr algn="just"/>
            <a:endParaRPr lang="en-DE" dirty="0"/>
          </a:p>
          <a:p>
            <a:pPr algn="just"/>
            <a:r>
              <a:rPr lang="en-DE" dirty="0"/>
              <a:t>In Simulink;</a:t>
            </a:r>
          </a:p>
          <a:p>
            <a:pPr algn="just"/>
            <a:r>
              <a:rPr lang="en-DE" dirty="0"/>
              <a:t>Numerator= [S</a:t>
            </a:r>
            <a:r>
              <a:rPr lang="en-DE" b="1" baseline="30000" dirty="0"/>
              <a:t>0</a:t>
            </a:r>
            <a:r>
              <a:rPr lang="en-DE" dirty="0"/>
              <a:t>] with coefficient [0.25]</a:t>
            </a:r>
          </a:p>
          <a:p>
            <a:pPr algn="just"/>
            <a:r>
              <a:rPr lang="en-DE" dirty="0"/>
              <a:t>Denominator= [S</a:t>
            </a:r>
            <a:r>
              <a:rPr lang="en-DE" b="1" baseline="30000" dirty="0"/>
              <a:t>1 </a:t>
            </a:r>
            <a:r>
              <a:rPr lang="en-DE" b="1" dirty="0"/>
              <a:t> </a:t>
            </a:r>
            <a:r>
              <a:rPr lang="en-DE" dirty="0"/>
              <a:t>S</a:t>
            </a:r>
            <a:r>
              <a:rPr lang="en-DE" b="1" baseline="30000" dirty="0"/>
              <a:t>0</a:t>
            </a:r>
            <a:r>
              <a:rPr lang="en-DE" dirty="0"/>
              <a:t>] with coefficients [493*10</a:t>
            </a:r>
            <a:r>
              <a:rPr lang="en-DE" b="1" baseline="30000" dirty="0"/>
              <a:t>-9</a:t>
            </a:r>
            <a:r>
              <a:rPr lang="en-DE" dirty="0"/>
              <a:t>  5.3*10</a:t>
            </a:r>
            <a:r>
              <a:rPr lang="en-DE" b="1" baseline="30000" dirty="0"/>
              <a:t>-3</a:t>
            </a:r>
            <a:r>
              <a:rPr lang="en-DE" dirty="0"/>
              <a:t>]</a:t>
            </a:r>
          </a:p>
          <a:p>
            <a:pPr algn="just"/>
            <a:endParaRPr lang="en-DE" dirty="0"/>
          </a:p>
          <a:p>
            <a:pPr algn="just"/>
            <a:r>
              <a:rPr lang="en-GB" dirty="0"/>
              <a:t>m</a:t>
            </a:r>
            <a:r>
              <a:rPr lang="en-DE" dirty="0"/>
              <a:t>eans;</a:t>
            </a:r>
          </a:p>
          <a:p>
            <a:pPr algn="just"/>
            <a:r>
              <a:rPr lang="en-DE" dirty="0"/>
              <a:t>  = (0.25)/ (s 493*10</a:t>
            </a:r>
            <a:r>
              <a:rPr lang="en-DE" b="1" baseline="30000" dirty="0"/>
              <a:t>-9</a:t>
            </a:r>
            <a:r>
              <a:rPr lang="en-DE" dirty="0"/>
              <a:t> + 5.3*10</a:t>
            </a:r>
            <a:r>
              <a:rPr lang="en-DE" b="1" baseline="30000" dirty="0"/>
              <a:t>-3</a:t>
            </a:r>
            <a:r>
              <a:rPr lang="en-DE" dirty="0"/>
              <a:t>)  In equation.</a:t>
            </a:r>
          </a:p>
        </p:txBody>
      </p:sp>
    </p:spTree>
    <p:extLst>
      <p:ext uri="{BB962C8B-B14F-4D97-AF65-F5344CB8AC3E}">
        <p14:creationId xmlns:p14="http://schemas.microsoft.com/office/powerpoint/2010/main" val="401897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641FA-D1B8-053C-A5E3-309643D287AC}"/>
              </a:ext>
            </a:extLst>
          </p:cNvPr>
          <p:cNvSpPr>
            <a:spLocks noGrp="1"/>
          </p:cNvSpPr>
          <p:nvPr>
            <p:ph idx="1"/>
          </p:nvPr>
        </p:nvSpPr>
        <p:spPr>
          <a:xfrm>
            <a:off x="558255" y="926432"/>
            <a:ext cx="7003554" cy="9336505"/>
          </a:xfrm>
        </p:spPr>
        <p:txBody>
          <a:bodyPr>
            <a:normAutofit/>
          </a:bodyPr>
          <a:lstStyle/>
          <a:p>
            <a:pPr marL="0" indent="0" algn="just">
              <a:buNone/>
            </a:pPr>
            <a:r>
              <a:rPr lang="en-DE" dirty="0"/>
              <a:t>B.)   Tractive Force/ Wheel Dynamics:</a:t>
            </a:r>
          </a:p>
          <a:p>
            <a:pPr marL="0" indent="0" algn="just">
              <a:buNone/>
            </a:pPr>
            <a:endParaRPr lang="en-DE" sz="1200" dirty="0"/>
          </a:p>
          <a:p>
            <a:pPr marL="0" indent="0" algn="just">
              <a:buNone/>
            </a:pPr>
            <a:r>
              <a:rPr lang="en-DE" sz="2000" dirty="0"/>
              <a:t>F</a:t>
            </a:r>
            <a:r>
              <a:rPr lang="en-DE" sz="2000" b="1" baseline="-25000" dirty="0"/>
              <a:t>T</a:t>
            </a:r>
            <a:r>
              <a:rPr lang="en-DE" sz="2000" dirty="0"/>
              <a:t>= Tractive/ Traction Force (N)</a:t>
            </a:r>
          </a:p>
          <a:p>
            <a:pPr marL="0" indent="0" algn="just">
              <a:buNone/>
            </a:pPr>
            <a:r>
              <a:rPr lang="en-DE" sz="2000" dirty="0"/>
              <a:t>T= Motor Torque </a:t>
            </a:r>
          </a:p>
          <a:p>
            <a:pPr marL="0" indent="0" algn="just">
              <a:buNone/>
            </a:pPr>
            <a:r>
              <a:rPr lang="en-DE" sz="2000" dirty="0"/>
              <a:t>R</a:t>
            </a:r>
            <a:r>
              <a:rPr lang="en-DE" sz="2000" b="1" baseline="-25000" dirty="0"/>
              <a:t>w</a:t>
            </a:r>
            <a:r>
              <a:rPr lang="en-DE" sz="2000" dirty="0"/>
              <a:t>= Wheel Radius = 0.24 m</a:t>
            </a:r>
          </a:p>
          <a:p>
            <a:pPr marL="0" indent="0" algn="just">
              <a:buNone/>
            </a:pPr>
            <a:r>
              <a:rPr lang="en-DE" sz="2000" dirty="0"/>
              <a:t>G</a:t>
            </a:r>
            <a:r>
              <a:rPr lang="en-DE" sz="2400" b="1" baseline="-25000" dirty="0"/>
              <a:t>r</a:t>
            </a:r>
            <a:r>
              <a:rPr lang="en-DE" sz="2000" dirty="0"/>
              <a:t>= Gear Ratio= 9.73</a:t>
            </a:r>
          </a:p>
          <a:p>
            <a:pPr marL="0" indent="0" algn="just">
              <a:buNone/>
            </a:pPr>
            <a:r>
              <a:rPr lang="en-DE" sz="2000" dirty="0"/>
              <a:t> 		:. F</a:t>
            </a:r>
            <a:r>
              <a:rPr lang="en-DE" sz="2000" b="1" baseline="-25000" dirty="0"/>
              <a:t>T</a:t>
            </a:r>
            <a:r>
              <a:rPr lang="en-DE" sz="2000" b="1" dirty="0"/>
              <a:t>= (</a:t>
            </a:r>
            <a:r>
              <a:rPr lang="en-DE" sz="2000" dirty="0"/>
              <a:t>T/ R</a:t>
            </a:r>
            <a:r>
              <a:rPr lang="en-DE" sz="2000" b="1" baseline="-25000" dirty="0"/>
              <a:t>w</a:t>
            </a:r>
            <a:r>
              <a:rPr lang="en-DE" sz="2000" dirty="0"/>
              <a:t>)* G</a:t>
            </a:r>
            <a:r>
              <a:rPr lang="en-DE" sz="2400" b="1" baseline="-25000" dirty="0"/>
              <a:t>r</a:t>
            </a:r>
          </a:p>
          <a:p>
            <a:pPr marL="0" indent="0" algn="just">
              <a:buNone/>
            </a:pPr>
            <a:r>
              <a:rPr lang="en-DE" sz="2400" b="1" baseline="-25000" dirty="0"/>
              <a:t>		</a:t>
            </a:r>
            <a:r>
              <a:rPr lang="en-DE" sz="2000" dirty="0"/>
              <a:t> :. F</a:t>
            </a:r>
            <a:r>
              <a:rPr lang="en-DE" sz="2000" b="1" baseline="-25000" dirty="0"/>
              <a:t>T</a:t>
            </a:r>
            <a:r>
              <a:rPr lang="en-DE" sz="2000" b="1" dirty="0"/>
              <a:t>= </a:t>
            </a:r>
            <a:r>
              <a:rPr lang="en-DE" sz="2000" dirty="0"/>
              <a:t>(40.54*T)    </a:t>
            </a:r>
          </a:p>
          <a:p>
            <a:pPr marL="0" indent="0" algn="just">
              <a:buNone/>
            </a:pPr>
            <a:r>
              <a:rPr lang="en-DE" sz="2000" dirty="0"/>
              <a:t>		:. F</a:t>
            </a:r>
            <a:r>
              <a:rPr lang="en-DE" sz="2000" b="1" baseline="-25000" dirty="0"/>
              <a:t>T</a:t>
            </a:r>
            <a:r>
              <a:rPr lang="en-DE" sz="2000" b="1" dirty="0"/>
              <a:t>= </a:t>
            </a:r>
            <a:r>
              <a:rPr lang="en-DE" sz="2000" dirty="0"/>
              <a:t>0.6*(40.54*T)   N</a:t>
            </a:r>
          </a:p>
          <a:p>
            <a:pPr marL="0" indent="0" algn="just">
              <a:buNone/>
            </a:pPr>
            <a:endParaRPr lang="en-DE" sz="400" dirty="0"/>
          </a:p>
          <a:p>
            <a:pPr algn="just"/>
            <a:r>
              <a:rPr lang="en-DE" sz="2000" dirty="0"/>
              <a:t>The Transimssion/ Mechanical efficiecny I assumed is 60 %. Bec</a:t>
            </a:r>
            <a:r>
              <a:rPr lang="en-GB" sz="2000" dirty="0"/>
              <a:t>au</a:t>
            </a:r>
            <a:r>
              <a:rPr lang="en-DE" sz="2000" dirty="0"/>
              <a:t>se there are heat, frictional, transmission losses as well as slipping need to consider for making the model more realistic.</a:t>
            </a:r>
            <a:endParaRPr lang="en-DE" sz="1112" dirty="0"/>
          </a:p>
          <a:p>
            <a:pPr marL="0" indent="0" algn="just">
              <a:buNone/>
            </a:pPr>
            <a:endParaRPr lang="en-DE" sz="2400" dirty="0"/>
          </a:p>
          <a:p>
            <a:pPr marL="0" indent="0" algn="just">
              <a:buNone/>
            </a:pPr>
            <a:r>
              <a:rPr lang="en-DE" sz="2500" dirty="0"/>
              <a:t>C.)   Aerodynamic Drag:</a:t>
            </a:r>
          </a:p>
          <a:p>
            <a:pPr marL="0" indent="0" algn="just">
              <a:buNone/>
            </a:pPr>
            <a:endParaRPr lang="en-DE" sz="1050" dirty="0"/>
          </a:p>
          <a:p>
            <a:pPr marL="0" indent="0" algn="just">
              <a:buNone/>
            </a:pPr>
            <a:r>
              <a:rPr lang="en-DE" sz="2000" dirty="0"/>
              <a:t>D= Aerodynamic Drag force (N)</a:t>
            </a:r>
          </a:p>
          <a:p>
            <a:pPr marL="0" indent="0" algn="just">
              <a:buNone/>
            </a:pPr>
            <a:r>
              <a:rPr lang="en-DE" sz="2000" dirty="0"/>
              <a:t>A= Frontal Area= 2.3 m</a:t>
            </a:r>
            <a:r>
              <a:rPr lang="en-DE" sz="2000" b="1" baseline="30000" dirty="0"/>
              <a:t>2</a:t>
            </a:r>
          </a:p>
          <a:p>
            <a:pPr marL="0" indent="0" algn="just">
              <a:buNone/>
            </a:pPr>
            <a:r>
              <a:rPr lang="en-DE" sz="2000" dirty="0"/>
              <a:t>C</a:t>
            </a:r>
            <a:r>
              <a:rPr lang="en-DE" sz="2400" b="1" baseline="-25000" dirty="0"/>
              <a:t>d</a:t>
            </a:r>
            <a:r>
              <a:rPr lang="en-DE" sz="2000" dirty="0"/>
              <a:t>= Drag coefficient= 0.24</a:t>
            </a:r>
          </a:p>
          <a:p>
            <a:pPr marL="0" indent="0" algn="just">
              <a:buNone/>
            </a:pPr>
            <a:r>
              <a:rPr lang="en-DE" sz="2000" dirty="0"/>
              <a:t>ρ= Air Density= 1.225 kg/ m</a:t>
            </a:r>
            <a:r>
              <a:rPr lang="en-DE" sz="2000" baseline="30000" dirty="0"/>
              <a:t>3</a:t>
            </a:r>
          </a:p>
          <a:p>
            <a:pPr marL="0" indent="0" algn="just">
              <a:buNone/>
            </a:pPr>
            <a:r>
              <a:rPr lang="en-DE" sz="2000" baseline="30000" dirty="0"/>
              <a:t>		</a:t>
            </a:r>
            <a:r>
              <a:rPr lang="en-DE" sz="2000" dirty="0"/>
              <a:t>:. F</a:t>
            </a:r>
            <a:r>
              <a:rPr lang="en-DE" sz="2400" b="1" baseline="-25000" dirty="0"/>
              <a:t>A </a:t>
            </a:r>
            <a:r>
              <a:rPr lang="en-DE" sz="2000" dirty="0"/>
              <a:t>= 0.5*ρ*A*V</a:t>
            </a:r>
            <a:r>
              <a:rPr lang="en-DE" sz="2400" b="1" baseline="30000" dirty="0"/>
              <a:t>2</a:t>
            </a:r>
            <a:r>
              <a:rPr lang="en-DE" sz="2000" dirty="0"/>
              <a:t>* C</a:t>
            </a:r>
            <a:r>
              <a:rPr lang="en-DE" sz="2400" b="1" baseline="-25000" dirty="0"/>
              <a:t>d</a:t>
            </a:r>
            <a:endParaRPr lang="en-DE" sz="2000" b="1" baseline="30000" dirty="0"/>
          </a:p>
          <a:p>
            <a:pPr marL="0" indent="0" algn="just">
              <a:buNone/>
            </a:pPr>
            <a:r>
              <a:rPr lang="en-DE" sz="2500" dirty="0"/>
              <a:t>		</a:t>
            </a:r>
            <a:r>
              <a:rPr lang="en-DE" sz="2000" dirty="0"/>
              <a:t>:. F</a:t>
            </a:r>
            <a:r>
              <a:rPr lang="en-DE" sz="2200" b="1" baseline="-25000" dirty="0"/>
              <a:t>A</a:t>
            </a:r>
            <a:r>
              <a:rPr lang="en-DE" sz="2000" dirty="0"/>
              <a:t>= (0.3381 V</a:t>
            </a:r>
            <a:r>
              <a:rPr lang="en-DE" sz="2400" b="1" baseline="30000" dirty="0"/>
              <a:t>2</a:t>
            </a:r>
            <a:r>
              <a:rPr lang="en-DE" sz="2000" dirty="0"/>
              <a:t>)</a:t>
            </a:r>
            <a:r>
              <a:rPr lang="en-DE" sz="2400" b="1" baseline="30000" dirty="0"/>
              <a:t>    </a:t>
            </a:r>
            <a:r>
              <a:rPr lang="en-DE" sz="2000" dirty="0"/>
              <a:t>N</a:t>
            </a:r>
          </a:p>
          <a:p>
            <a:pPr marL="0" indent="0" algn="just">
              <a:buNone/>
            </a:pPr>
            <a:endParaRPr lang="en-DE" sz="1600" b="1" baseline="30000" dirty="0"/>
          </a:p>
          <a:p>
            <a:pPr marL="0" indent="0" algn="just">
              <a:buNone/>
            </a:pPr>
            <a:r>
              <a:rPr lang="en-DE" sz="2000" dirty="0"/>
              <a:t>The aerodyanmic drag is also need to take into account as it becomes significant when the car is at moving state.</a:t>
            </a:r>
          </a:p>
          <a:p>
            <a:pPr marL="0" indent="0" algn="just">
              <a:buNone/>
            </a:pPr>
            <a:endParaRPr lang="en-DE" sz="2500" dirty="0"/>
          </a:p>
          <a:p>
            <a:pPr marL="0" indent="0" algn="just">
              <a:buNone/>
            </a:pPr>
            <a:endParaRPr lang="en-DE" sz="2000" dirty="0"/>
          </a:p>
          <a:p>
            <a:pPr marL="0" indent="0" algn="just">
              <a:buNone/>
            </a:pPr>
            <a:endParaRPr lang="en-DE" sz="2000" dirty="0"/>
          </a:p>
          <a:p>
            <a:pPr marL="0" indent="0" algn="just">
              <a:buNone/>
            </a:pPr>
            <a:endParaRPr lang="en-DE" sz="2000" dirty="0"/>
          </a:p>
          <a:p>
            <a:pPr marL="0" indent="0" algn="just">
              <a:buNone/>
            </a:pPr>
            <a:endParaRPr lang="en-DE" sz="2000" dirty="0"/>
          </a:p>
          <a:p>
            <a:pPr marL="0" indent="0" algn="just">
              <a:buNone/>
            </a:pPr>
            <a:endParaRPr lang="en-DE" dirty="0"/>
          </a:p>
          <a:p>
            <a:pPr marL="0" indent="0" algn="just">
              <a:buNone/>
            </a:pPr>
            <a:endParaRPr lang="en-DE" dirty="0"/>
          </a:p>
        </p:txBody>
      </p:sp>
    </p:spTree>
    <p:extLst>
      <p:ext uri="{BB962C8B-B14F-4D97-AF65-F5344CB8AC3E}">
        <p14:creationId xmlns:p14="http://schemas.microsoft.com/office/powerpoint/2010/main" val="1127795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73DF84-A614-3ECF-66F8-F888D8C1BE48}"/>
              </a:ext>
            </a:extLst>
          </p:cNvPr>
          <p:cNvSpPr>
            <a:spLocks noGrp="1"/>
          </p:cNvSpPr>
          <p:nvPr>
            <p:ph idx="1"/>
          </p:nvPr>
        </p:nvSpPr>
        <p:spPr>
          <a:xfrm>
            <a:off x="558255" y="1010653"/>
            <a:ext cx="7003554" cy="8740942"/>
          </a:xfrm>
        </p:spPr>
        <p:txBody>
          <a:bodyPr/>
          <a:lstStyle/>
          <a:p>
            <a:pPr marL="0" indent="0">
              <a:buNone/>
            </a:pPr>
            <a:r>
              <a:rPr lang="en-DE" dirty="0"/>
              <a:t>D.)   Rolling Resistence:</a:t>
            </a:r>
          </a:p>
          <a:p>
            <a:pPr marL="0" indent="0">
              <a:buNone/>
            </a:pPr>
            <a:endParaRPr lang="en-DE" sz="1400" dirty="0"/>
          </a:p>
          <a:p>
            <a:pPr marL="0" indent="0">
              <a:buNone/>
            </a:pPr>
            <a:r>
              <a:rPr lang="en-DE" sz="2000" dirty="0"/>
              <a:t>Fr= Rolling Resistence force  (N)</a:t>
            </a:r>
          </a:p>
          <a:p>
            <a:pPr marL="0" indent="0">
              <a:buNone/>
            </a:pPr>
            <a:r>
              <a:rPr lang="en-GB" sz="2000" dirty="0"/>
              <a:t>m</a:t>
            </a:r>
            <a:r>
              <a:rPr lang="en-DE" sz="2800" baseline="-25000" dirty="0"/>
              <a:t>t</a:t>
            </a:r>
            <a:r>
              <a:rPr lang="en-DE" sz="2000" dirty="0"/>
              <a:t>= Total Car Weight including person= 2180 kg</a:t>
            </a:r>
          </a:p>
          <a:p>
            <a:pPr marL="0" indent="0">
              <a:buNone/>
            </a:pPr>
            <a:r>
              <a:rPr lang="en-GB" sz="2000" dirty="0"/>
              <a:t>G</a:t>
            </a:r>
            <a:r>
              <a:rPr lang="en-DE" sz="2000" dirty="0"/>
              <a:t>= Gravitational Constant= 9.81 m/s</a:t>
            </a:r>
            <a:r>
              <a:rPr lang="en-DE" sz="2000" b="1" baseline="30000" dirty="0"/>
              <a:t>2</a:t>
            </a:r>
            <a:r>
              <a:rPr lang="en-DE" sz="2000" dirty="0"/>
              <a:t> </a:t>
            </a:r>
          </a:p>
          <a:p>
            <a:pPr marL="0" indent="0">
              <a:buNone/>
            </a:pPr>
            <a:r>
              <a:rPr lang="en-DE" sz="2000" dirty="0"/>
              <a:t>Cr= Coefficient of rolling resistence= 0.02 (for asphalt/ dry road)</a:t>
            </a:r>
          </a:p>
          <a:p>
            <a:pPr marL="0" indent="0">
              <a:buNone/>
            </a:pPr>
            <a:r>
              <a:rPr lang="en-DE" sz="2000" dirty="0"/>
              <a:t>		:. Fr= Cr*mt*g</a:t>
            </a:r>
          </a:p>
          <a:p>
            <a:pPr marL="0" indent="0">
              <a:buNone/>
            </a:pPr>
            <a:r>
              <a:rPr lang="en-DE" sz="2000" dirty="0"/>
              <a:t>		:. Fr= (4237.7)   N</a:t>
            </a:r>
          </a:p>
          <a:p>
            <a:pPr marL="0" indent="0">
              <a:buNone/>
            </a:pPr>
            <a:r>
              <a:rPr lang="en-DE" sz="2000" dirty="0"/>
              <a:t>Total Forces acting on vehicle  (</a:t>
            </a:r>
            <a:r>
              <a:rPr lang="en-DE" sz="2800" dirty="0"/>
              <a:t>Σ</a:t>
            </a:r>
            <a:r>
              <a:rPr lang="en-DE" sz="2000" dirty="0"/>
              <a:t>F)= F</a:t>
            </a:r>
            <a:r>
              <a:rPr lang="en-DE" sz="2000" b="1" baseline="-25000" dirty="0"/>
              <a:t>T </a:t>
            </a:r>
            <a:r>
              <a:rPr lang="en-DE" sz="2000" b="1" dirty="0"/>
              <a:t>+ </a:t>
            </a:r>
            <a:r>
              <a:rPr lang="en-DE" sz="2000" dirty="0"/>
              <a:t>F</a:t>
            </a:r>
            <a:r>
              <a:rPr lang="en-DE" sz="2200" b="1" baseline="-25000" dirty="0"/>
              <a:t>A</a:t>
            </a:r>
            <a:r>
              <a:rPr lang="en-DE" sz="2400" b="1" baseline="-25000" dirty="0"/>
              <a:t> </a:t>
            </a:r>
            <a:r>
              <a:rPr lang="en-DE" sz="2400" dirty="0"/>
              <a:t>+ </a:t>
            </a:r>
            <a:r>
              <a:rPr lang="en-DE" sz="2000" dirty="0"/>
              <a:t>Fr</a:t>
            </a:r>
          </a:p>
          <a:p>
            <a:pPr marL="0" indent="0">
              <a:buNone/>
            </a:pPr>
            <a:endParaRPr lang="en-DE" sz="1000" dirty="0"/>
          </a:p>
          <a:p>
            <a:pPr marL="0" indent="0">
              <a:buNone/>
            </a:pPr>
            <a:r>
              <a:rPr lang="en-DE" sz="2000" dirty="0"/>
              <a:t>According to Newton‘s Second Law of Motion, </a:t>
            </a:r>
          </a:p>
          <a:p>
            <a:pPr marL="0" indent="0">
              <a:buNone/>
            </a:pPr>
            <a:r>
              <a:rPr lang="en-DE" sz="2000" dirty="0"/>
              <a:t>        :.  </a:t>
            </a:r>
            <a:r>
              <a:rPr lang="en-DE" sz="2800" dirty="0"/>
              <a:t>Σ</a:t>
            </a:r>
            <a:r>
              <a:rPr lang="en-DE" sz="2000" dirty="0"/>
              <a:t>F= m*a</a:t>
            </a:r>
          </a:p>
          <a:p>
            <a:pPr marL="0" indent="0">
              <a:buNone/>
            </a:pPr>
            <a:r>
              <a:rPr lang="en-DE" sz="2000" dirty="0"/>
              <a:t>        :. [(0.7*40.54*T) – (427.7) – (0.3381V</a:t>
            </a:r>
            <a:r>
              <a:rPr lang="en-DE" sz="2400" b="1" baseline="30000" dirty="0"/>
              <a:t>2</a:t>
            </a:r>
            <a:r>
              <a:rPr lang="en-DE" sz="2400" dirty="0"/>
              <a:t>)</a:t>
            </a:r>
            <a:r>
              <a:rPr lang="en-DE" sz="2000" dirty="0"/>
              <a:t>]= m</a:t>
            </a:r>
            <a:r>
              <a:rPr lang="en-DE" sz="3200" baseline="-25000" dirty="0"/>
              <a:t>t</a:t>
            </a:r>
            <a:r>
              <a:rPr lang="en-DE" sz="2000" dirty="0"/>
              <a:t>*(dV/dt</a:t>
            </a:r>
          </a:p>
          <a:p>
            <a:pPr marL="0" indent="0">
              <a:buNone/>
            </a:pPr>
            <a:endParaRPr lang="en-DE" sz="500" dirty="0"/>
          </a:p>
          <a:p>
            <a:pPr marL="0" indent="0">
              <a:buNone/>
            </a:pPr>
            <a:r>
              <a:rPr lang="en-DE" sz="2000" dirty="0"/>
              <a:t>       :. (dV/dt)= [(0.6*40.54*T) – (427.7) – (0.3381*V</a:t>
            </a:r>
            <a:r>
              <a:rPr lang="en-DE" sz="2400" b="1" baseline="30000" dirty="0"/>
              <a:t>2</a:t>
            </a:r>
            <a:r>
              <a:rPr lang="en-DE" sz="2400" dirty="0"/>
              <a:t>)</a:t>
            </a:r>
            <a:r>
              <a:rPr lang="en-DE" sz="2000" dirty="0"/>
              <a:t>]/ 2180</a:t>
            </a:r>
          </a:p>
          <a:p>
            <a:pPr marL="0" indent="0">
              <a:buNone/>
            </a:pPr>
            <a:endParaRPr lang="en-DE" sz="2000" dirty="0"/>
          </a:p>
          <a:p>
            <a:pPr marL="0" indent="0">
              <a:buNone/>
            </a:pPr>
            <a:endParaRPr lang="en-DE" sz="2000" dirty="0"/>
          </a:p>
          <a:p>
            <a:r>
              <a:rPr lang="en-DE" sz="2000" dirty="0"/>
              <a:t>This equation- X is in Time-domian.</a:t>
            </a:r>
          </a:p>
          <a:p>
            <a:pPr marL="0" indent="0">
              <a:buNone/>
            </a:pPr>
            <a:endParaRPr lang="en-DE" sz="2000" dirty="0"/>
          </a:p>
          <a:p>
            <a:pPr marL="0" indent="0">
              <a:buNone/>
            </a:pPr>
            <a:endParaRPr lang="en-DE" dirty="0"/>
          </a:p>
        </p:txBody>
      </p:sp>
      <p:sp>
        <p:nvSpPr>
          <p:cNvPr id="2" name="Rectangle 1">
            <a:extLst>
              <a:ext uri="{FF2B5EF4-FFF2-40B4-BE49-F238E27FC236}">
                <a16:creationId xmlns:a16="http://schemas.microsoft.com/office/drawing/2014/main" id="{3D6A9466-5555-4639-6C09-4879214651F8}"/>
              </a:ext>
            </a:extLst>
          </p:cNvPr>
          <p:cNvSpPr/>
          <p:nvPr/>
        </p:nvSpPr>
        <p:spPr>
          <a:xfrm>
            <a:off x="986588" y="6304547"/>
            <a:ext cx="5979695" cy="44516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DE"/>
          </a:p>
        </p:txBody>
      </p:sp>
      <p:cxnSp>
        <p:nvCxnSpPr>
          <p:cNvPr id="5" name="Curved Connector 4">
            <a:extLst>
              <a:ext uri="{FF2B5EF4-FFF2-40B4-BE49-F238E27FC236}">
                <a16:creationId xmlns:a16="http://schemas.microsoft.com/office/drawing/2014/main" id="{F855F9C8-F0A8-996B-6253-19E2C6F4B16A}"/>
              </a:ext>
            </a:extLst>
          </p:cNvPr>
          <p:cNvCxnSpPr/>
          <p:nvPr/>
        </p:nvCxnSpPr>
        <p:spPr>
          <a:xfrm>
            <a:off x="4572000" y="6749716"/>
            <a:ext cx="1010653" cy="493295"/>
          </a:xfrm>
          <a:prstGeom prst="curvedConnector3">
            <a:avLst>
              <a:gd name="adj1" fmla="val 14286"/>
            </a:avLst>
          </a:prstGeom>
          <a:ln>
            <a:tailEnd type="triangle"/>
          </a:ln>
        </p:spPr>
        <p:style>
          <a:lnRef idx="2">
            <a:schemeClr val="dk1"/>
          </a:lnRef>
          <a:fillRef idx="0">
            <a:schemeClr val="dk1"/>
          </a:fillRef>
          <a:effectRef idx="1">
            <a:schemeClr val="dk1"/>
          </a:effectRef>
          <a:fontRef idx="minor">
            <a:schemeClr val="tx1"/>
          </a:fontRef>
        </p:style>
      </p:cxnSp>
      <p:sp>
        <p:nvSpPr>
          <p:cNvPr id="7" name="Oval 6">
            <a:extLst>
              <a:ext uri="{FF2B5EF4-FFF2-40B4-BE49-F238E27FC236}">
                <a16:creationId xmlns:a16="http://schemas.microsoft.com/office/drawing/2014/main" id="{287F488B-D3E6-25E3-3EBE-17112E772DFA}"/>
              </a:ext>
            </a:extLst>
          </p:cNvPr>
          <p:cNvSpPr/>
          <p:nvPr/>
        </p:nvSpPr>
        <p:spPr>
          <a:xfrm>
            <a:off x="5582653" y="6996363"/>
            <a:ext cx="481263" cy="49329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DE" sz="2400" dirty="0">
                <a:ln w="0"/>
                <a:solidFill>
                  <a:schemeClr val="tx1"/>
                </a:solidFill>
                <a:effectLst>
                  <a:outerShdw blurRad="38100" dist="19050" dir="2700000" algn="tl" rotWithShape="0">
                    <a:schemeClr val="dk1">
                      <a:alpha val="40000"/>
                    </a:schemeClr>
                  </a:outerShdw>
                </a:effectLst>
              </a:rPr>
              <a:t>X</a:t>
            </a:r>
          </a:p>
        </p:txBody>
      </p:sp>
    </p:spTree>
    <p:extLst>
      <p:ext uri="{BB962C8B-B14F-4D97-AF65-F5344CB8AC3E}">
        <p14:creationId xmlns:p14="http://schemas.microsoft.com/office/powerpoint/2010/main" val="196548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2ED6-70D5-F4FF-58FA-154581B97BB4}"/>
              </a:ext>
            </a:extLst>
          </p:cNvPr>
          <p:cNvSpPr>
            <a:spLocks noGrp="1"/>
          </p:cNvSpPr>
          <p:nvPr>
            <p:ph type="title"/>
          </p:nvPr>
        </p:nvSpPr>
        <p:spPr>
          <a:xfrm>
            <a:off x="558254" y="0"/>
            <a:ext cx="7003554" cy="2092671"/>
          </a:xfrm>
        </p:spPr>
        <p:txBody>
          <a:bodyPr/>
          <a:lstStyle/>
          <a:p>
            <a:r>
              <a:rPr lang="en-DE" b="1" dirty="0"/>
              <a:t>Setting Up the Closed Loop Simulink Model</a:t>
            </a:r>
          </a:p>
        </p:txBody>
      </p:sp>
      <p:pic>
        <p:nvPicPr>
          <p:cNvPr id="5" name="Content Placeholder 4">
            <a:extLst>
              <a:ext uri="{FF2B5EF4-FFF2-40B4-BE49-F238E27FC236}">
                <a16:creationId xmlns:a16="http://schemas.microsoft.com/office/drawing/2014/main" id="{3FDF44CF-7165-E0AD-5726-C182FD9AA37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rot="16200000">
            <a:off x="-561409" y="3688692"/>
            <a:ext cx="9326564" cy="4949555"/>
          </a:xfrm>
        </p:spPr>
      </p:pic>
    </p:spTree>
    <p:extLst>
      <p:ext uri="{BB962C8B-B14F-4D97-AF65-F5344CB8AC3E}">
        <p14:creationId xmlns:p14="http://schemas.microsoft.com/office/powerpoint/2010/main" val="13792668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2AD35F8-69AE-DD4C-8327-C023F01A90F6}">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894</TotalTime>
  <Words>2202</Words>
  <Application>Microsoft Macintosh PowerPoint</Application>
  <PresentationFormat>B4 (ISO) Paper (250x353 mm)</PresentationFormat>
  <Paragraphs>218</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vt:lpstr>
      <vt:lpstr>Calibri</vt:lpstr>
      <vt:lpstr>Calibri Light</vt:lpstr>
      <vt:lpstr>Office Theme</vt:lpstr>
      <vt:lpstr>Design a  Tesla Model S P85 Speed Controller</vt:lpstr>
      <vt:lpstr>About the Project</vt:lpstr>
      <vt:lpstr>General Characteristics of Car</vt:lpstr>
      <vt:lpstr>Car Diagram for making  Simulink Model</vt:lpstr>
      <vt:lpstr>Mathematical Calculations</vt:lpstr>
      <vt:lpstr>PowerPoint Presentation</vt:lpstr>
      <vt:lpstr>PowerPoint Presentation</vt:lpstr>
      <vt:lpstr>PowerPoint Presentation</vt:lpstr>
      <vt:lpstr>Setting Up the Closed Loop Simulink Model</vt:lpstr>
      <vt:lpstr>PowerPoint Presentation</vt:lpstr>
      <vt:lpstr>PowerPoint Presentation</vt:lpstr>
      <vt:lpstr>PowerPoint Presentation</vt:lpstr>
      <vt:lpstr>PowerPoint Presentation</vt:lpstr>
      <vt:lpstr>About PID Controller </vt:lpstr>
      <vt:lpstr>PowerPoint Presentation</vt:lpstr>
      <vt:lpstr>Different PID Tuning for Testing the Speed Controller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  Tesla Model S P85 Speed Controller</dc:title>
  <dc:creator>Nishant V Patel</dc:creator>
  <cp:lastModifiedBy>Nishant V Patel</cp:lastModifiedBy>
  <cp:revision>38</cp:revision>
  <dcterms:created xsi:type="dcterms:W3CDTF">2022-12-10T13:54:29Z</dcterms:created>
  <dcterms:modified xsi:type="dcterms:W3CDTF">2022-12-11T16:41:00Z</dcterms:modified>
</cp:coreProperties>
</file>