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~c200" ContentType="image/gi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72" d="100"/>
          <a:sy n="72" d="100"/>
        </p:scale>
        <p:origin x="72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~c200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~c200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i119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you need, we always beside on you!</a:t>
            </a:r>
          </a:p>
        </p:txBody>
      </p:sp>
    </p:spTree>
    <p:extLst>
      <p:ext uri="{BB962C8B-B14F-4D97-AF65-F5344CB8AC3E}">
        <p14:creationId xmlns:p14="http://schemas.microsoft.com/office/powerpoint/2010/main" val="193613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重要画面設計（ログイン）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重要画面設計（一般ユーザ画面）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01630" y="1464815"/>
            <a:ext cx="4002981" cy="44464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48070" y="1464815"/>
            <a:ext cx="2441359" cy="4446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807868" y="1606858"/>
            <a:ext cx="2148396" cy="3888420"/>
          </a:xfrm>
          <a:prstGeom prst="roundRect">
            <a:avLst>
              <a:gd name="adj" fmla="val 30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1029810" y="2024109"/>
            <a:ext cx="1775534" cy="10564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助けてほしい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内容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四角形: 角を丸くする 7"/>
          <p:cNvSpPr/>
          <p:nvPr/>
        </p:nvSpPr>
        <p:spPr>
          <a:xfrm>
            <a:off x="1145219" y="4660777"/>
            <a:ext cx="1296140" cy="5681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i119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79030" y="33735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48804" y="3611447"/>
            <a:ext cx="106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15710" y="392927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6096" y="313558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options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997654" y="1476936"/>
            <a:ext cx="2441359" cy="4446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四角形: 角を丸くする 13"/>
          <p:cNvSpPr/>
          <p:nvPr/>
        </p:nvSpPr>
        <p:spPr>
          <a:xfrm>
            <a:off x="4157452" y="1618979"/>
            <a:ext cx="2148396" cy="3888420"/>
          </a:xfrm>
          <a:prstGeom prst="roundRect">
            <a:avLst>
              <a:gd name="adj" fmla="val 30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四角形: 角を丸くする 15"/>
          <p:cNvSpPr/>
          <p:nvPr/>
        </p:nvSpPr>
        <p:spPr>
          <a:xfrm>
            <a:off x="4647459" y="4400010"/>
            <a:ext cx="1296140" cy="5681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i119</a:t>
            </a:r>
          </a:p>
        </p:txBody>
      </p:sp>
      <p:sp>
        <p:nvSpPr>
          <p:cNvPr id="21" name="矢印: 右 20"/>
          <p:cNvSpPr/>
          <p:nvPr/>
        </p:nvSpPr>
        <p:spPr>
          <a:xfrm>
            <a:off x="3319197" y="3504915"/>
            <a:ext cx="437063" cy="42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Kết quả hình ảnh cho loading animat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59" y="2757826"/>
            <a:ext cx="1500141" cy="150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17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重要画面設計（サポーター画面）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24436" y="1464815"/>
            <a:ext cx="7980176" cy="4446406"/>
          </a:xfrm>
        </p:spPr>
        <p:txBody>
          <a:bodyPr/>
          <a:lstStyle/>
          <a:p>
            <a:r>
              <a:rPr lang="ja-JP" altLang="en-US" dirty="0"/>
              <a:t>「助けてほしい」ユーザから：言語、問題、時間によって、サポーターの登録情報の中で、最適な３～５候補を差が出し、</a:t>
            </a:r>
            <a:r>
              <a:rPr lang="en-US" altLang="ja-JP" dirty="0" err="1"/>
              <a:t>PusshNotification</a:t>
            </a:r>
            <a:r>
              <a:rPr lang="ja-JP" altLang="en-US" dirty="0"/>
              <a:t>を端末に送る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地図ロケーション、空き時間などによる考慮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48070" y="1464815"/>
            <a:ext cx="2441359" cy="4446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807868" y="1606858"/>
            <a:ext cx="2148396" cy="3888420"/>
          </a:xfrm>
          <a:prstGeom prst="roundRect">
            <a:avLst>
              <a:gd name="adj" fmla="val 30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四角形: 角を丸くする 6"/>
          <p:cNvSpPr/>
          <p:nvPr/>
        </p:nvSpPr>
        <p:spPr>
          <a:xfrm>
            <a:off x="914400" y="1904999"/>
            <a:ext cx="1944210" cy="2640367"/>
          </a:xfrm>
          <a:prstGeom prst="roundRect">
            <a:avLst>
              <a:gd name="adj" fmla="val 563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Notify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User A need help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Xxx content xxx</a:t>
            </a:r>
          </a:p>
        </p:txBody>
      </p:sp>
      <p:sp>
        <p:nvSpPr>
          <p:cNvPr id="13" name="四角形: 角を丸くする 12"/>
          <p:cNvSpPr/>
          <p:nvPr/>
        </p:nvSpPr>
        <p:spPr>
          <a:xfrm>
            <a:off x="1367161" y="3377953"/>
            <a:ext cx="1109709" cy="386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</a:t>
            </a:r>
          </a:p>
        </p:txBody>
      </p:sp>
      <p:sp>
        <p:nvSpPr>
          <p:cNvPr id="14" name="四角形: 角を丸くする 13"/>
          <p:cNvSpPr/>
          <p:nvPr/>
        </p:nvSpPr>
        <p:spPr>
          <a:xfrm>
            <a:off x="1340528" y="3961659"/>
            <a:ext cx="1109709" cy="386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0578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重要画面設計（</a:t>
            </a:r>
            <a:r>
              <a:rPr lang="en-US" altLang="ja-JP" dirty="0"/>
              <a:t>contacting</a:t>
            </a:r>
            <a:r>
              <a:rPr lang="ja-JP" altLang="en-US" dirty="0"/>
              <a:t>画面）</a:t>
            </a:r>
            <a:r>
              <a:rPr lang="en-US" altLang="ja-JP" dirty="0"/>
              <a:t>※</a:t>
            </a:r>
            <a:r>
              <a:rPr lang="ja-JP" altLang="en-US" dirty="0"/>
              <a:t>必須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24436" y="1464815"/>
            <a:ext cx="7980176" cy="44464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48070" y="1464815"/>
            <a:ext cx="2441359" cy="4446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807868" y="1606858"/>
            <a:ext cx="2148396" cy="3888420"/>
          </a:xfrm>
          <a:prstGeom prst="roundRect">
            <a:avLst>
              <a:gd name="adj" fmla="val 30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967666" y="2308194"/>
            <a:ext cx="1180730" cy="195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四角形: 角を丸くする 9"/>
          <p:cNvSpPr/>
          <p:nvPr/>
        </p:nvSpPr>
        <p:spPr>
          <a:xfrm>
            <a:off x="1535838" y="2745705"/>
            <a:ext cx="1180730" cy="195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四角形: 角を丸くする 10"/>
          <p:cNvSpPr/>
          <p:nvPr/>
        </p:nvSpPr>
        <p:spPr>
          <a:xfrm>
            <a:off x="936596" y="3148899"/>
            <a:ext cx="1180730" cy="195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四角形: 角を丸くする 11"/>
          <p:cNvSpPr/>
          <p:nvPr/>
        </p:nvSpPr>
        <p:spPr>
          <a:xfrm>
            <a:off x="936596" y="3918894"/>
            <a:ext cx="1180730" cy="195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四角形: 角を丸くする 14"/>
          <p:cNvSpPr/>
          <p:nvPr/>
        </p:nvSpPr>
        <p:spPr>
          <a:xfrm>
            <a:off x="936596" y="4690940"/>
            <a:ext cx="1180730" cy="195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四角形: 角を丸くする 15"/>
          <p:cNvSpPr/>
          <p:nvPr/>
        </p:nvSpPr>
        <p:spPr>
          <a:xfrm>
            <a:off x="1526961" y="3516640"/>
            <a:ext cx="1180730" cy="195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四角形: 角を丸くする 16"/>
          <p:cNvSpPr/>
          <p:nvPr/>
        </p:nvSpPr>
        <p:spPr>
          <a:xfrm>
            <a:off x="1513643" y="4287746"/>
            <a:ext cx="1180730" cy="195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四角形: 角を丸くする 17"/>
          <p:cNvSpPr/>
          <p:nvPr/>
        </p:nvSpPr>
        <p:spPr>
          <a:xfrm>
            <a:off x="1513643" y="4996566"/>
            <a:ext cx="1180730" cy="195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重要画面設計（</a:t>
            </a:r>
            <a:r>
              <a:rPr lang="en-US" altLang="ja-JP" dirty="0"/>
              <a:t>videocall</a:t>
            </a:r>
            <a:r>
              <a:rPr lang="ja-JP" altLang="en-US" dirty="0"/>
              <a:t>画面）</a:t>
            </a:r>
            <a:r>
              <a:rPr lang="en-US" altLang="ja-JP" dirty="0"/>
              <a:t>※</a:t>
            </a:r>
            <a:r>
              <a:rPr lang="ja-JP" altLang="en-US" dirty="0"/>
              <a:t>拡張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24436" y="1464815"/>
            <a:ext cx="7980176" cy="44464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48070" y="1464815"/>
            <a:ext cx="2441359" cy="4446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807868" y="1606858"/>
            <a:ext cx="2148396" cy="3888420"/>
          </a:xfrm>
          <a:prstGeom prst="roundRect">
            <a:avLst>
              <a:gd name="adj" fmla="val 30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2" y="1905000"/>
            <a:ext cx="2132382" cy="32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このシーンって、見たことがあるかい</a:t>
            </a:r>
            <a:endParaRPr lang="en-US" dirty="0"/>
          </a:p>
        </p:txBody>
      </p:sp>
      <p:pic>
        <p:nvPicPr>
          <p:cNvPr id="1028" name="Picture 4" descr="Kết quả hình ảnh cho ベトナム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19" y="1905000"/>
            <a:ext cx="2471979" cy="34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ết quả hình ảnh cho nobi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537" y="2260600"/>
            <a:ext cx="1981109" cy="231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円形 3"/>
          <p:cNvSpPr/>
          <p:nvPr/>
        </p:nvSpPr>
        <p:spPr>
          <a:xfrm>
            <a:off x="3789100" y="1473199"/>
            <a:ext cx="3259667" cy="1857277"/>
          </a:xfrm>
          <a:prstGeom prst="wedgeEllipseCallout">
            <a:avLst>
              <a:gd name="adj1" fmla="val -66937"/>
              <a:gd name="adj2" fmla="val 164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✖✖○○□□</a:t>
            </a:r>
            <a:endParaRPr lang="en-US" dirty="0"/>
          </a:p>
        </p:txBody>
      </p:sp>
      <p:sp>
        <p:nvSpPr>
          <p:cNvPr id="5" name="吹き出し: 円形 4"/>
          <p:cNvSpPr/>
          <p:nvPr/>
        </p:nvSpPr>
        <p:spPr>
          <a:xfrm>
            <a:off x="4919401" y="3445933"/>
            <a:ext cx="4258733" cy="1910499"/>
          </a:xfrm>
          <a:prstGeom prst="wedgeEllipseCallout">
            <a:avLst>
              <a:gd name="adj1" fmla="val 59882"/>
              <a:gd name="adj2" fmla="val -210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ごめんなさいな、</a:t>
            </a:r>
            <a:endParaRPr lang="en-US" altLang="ja-JP" dirty="0"/>
          </a:p>
          <a:p>
            <a:pPr algn="ctr"/>
            <a:r>
              <a:rPr lang="ja-JP" altLang="en-US" dirty="0"/>
              <a:t>全然</a:t>
            </a:r>
            <a:r>
              <a:rPr lang="ja-JP" altLang="en-US" dirty="0" err="1"/>
              <a:t>わ</a:t>
            </a:r>
            <a:r>
              <a:rPr lang="ja-JP" altLang="en-US" dirty="0"/>
              <a:t>からねぇ</a:t>
            </a:r>
            <a:endParaRPr lang="en-US" dirty="0"/>
          </a:p>
        </p:txBody>
      </p:sp>
      <p:sp>
        <p:nvSpPr>
          <p:cNvPr id="6" name="台形 5"/>
          <p:cNvSpPr/>
          <p:nvPr/>
        </p:nvSpPr>
        <p:spPr>
          <a:xfrm rot="19583358">
            <a:off x="-194734" y="1773767"/>
            <a:ext cx="3344331" cy="618067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外国人の困ったシーン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6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このシーンって、見たことがあるかい</a:t>
            </a:r>
            <a:endParaRPr lang="en-US" dirty="0"/>
          </a:p>
        </p:txBody>
      </p:sp>
      <p:pic>
        <p:nvPicPr>
          <p:cNvPr id="1028" name="Picture 4" descr="Kết quả hình ảnh cho ベトナム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19" y="1905000"/>
            <a:ext cx="2471979" cy="34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ết quả hình ảnh cho nobi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537" y="2260600"/>
            <a:ext cx="1981109" cy="231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円形 4"/>
          <p:cNvSpPr/>
          <p:nvPr/>
        </p:nvSpPr>
        <p:spPr>
          <a:xfrm>
            <a:off x="5537468" y="4224866"/>
            <a:ext cx="4258733" cy="1910499"/>
          </a:xfrm>
          <a:prstGeom prst="wedgeEllipseCallout">
            <a:avLst>
              <a:gd name="adj1" fmla="val 42586"/>
              <a:gd name="adj2" fmla="val -560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うん、ＡＩがすごいだけど、人間のようにならず、まだわからないなぁ</a:t>
            </a:r>
            <a:endParaRPr lang="en-US" dirty="0"/>
          </a:p>
        </p:txBody>
      </p:sp>
      <p:pic>
        <p:nvPicPr>
          <p:cNvPr id="2052" name="Picture 4" descr="Kết quả hình ảnh cho google transl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458" y="1716571"/>
            <a:ext cx="1412875" cy="12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ết quả hình ảnh cho google transl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383" y="2976729"/>
            <a:ext cx="1801283" cy="13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台形 12"/>
          <p:cNvSpPr/>
          <p:nvPr/>
        </p:nvSpPr>
        <p:spPr>
          <a:xfrm rot="19583358">
            <a:off x="-194734" y="1773767"/>
            <a:ext cx="3344331" cy="618067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外国人の困ったシーン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7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吹き出し: 円形 15"/>
          <p:cNvSpPr/>
          <p:nvPr/>
        </p:nvSpPr>
        <p:spPr>
          <a:xfrm>
            <a:off x="1715570" y="2644231"/>
            <a:ext cx="1569497" cy="683169"/>
          </a:xfrm>
          <a:prstGeom prst="wedgeEllipseCallout">
            <a:avLst>
              <a:gd name="adj1" fmla="val 55627"/>
              <a:gd name="adj2" fmla="val 2365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✖✖○○□□</a:t>
            </a:r>
            <a:endParaRPr lang="en-US" dirty="0"/>
          </a:p>
        </p:txBody>
      </p:sp>
      <p:sp>
        <p:nvSpPr>
          <p:cNvPr id="13" name="吹き出し: 円形 12"/>
          <p:cNvSpPr/>
          <p:nvPr/>
        </p:nvSpPr>
        <p:spPr>
          <a:xfrm>
            <a:off x="1563170" y="2491831"/>
            <a:ext cx="1569497" cy="683169"/>
          </a:xfrm>
          <a:prstGeom prst="wedgeEllipseCallout">
            <a:avLst>
              <a:gd name="adj1" fmla="val 111730"/>
              <a:gd name="adj2" fmla="val -918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✖✖○○□□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このシーンって、見たことがあるかい</a:t>
            </a:r>
            <a:endParaRPr lang="en-US" dirty="0"/>
          </a:p>
        </p:txBody>
      </p:sp>
      <p:pic>
        <p:nvPicPr>
          <p:cNvPr id="1028" name="Picture 4" descr="Kết quả hình ảnh cho ベトナム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87" y="3776134"/>
            <a:ext cx="1405180" cy="1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円形 4"/>
          <p:cNvSpPr/>
          <p:nvPr/>
        </p:nvSpPr>
        <p:spPr>
          <a:xfrm>
            <a:off x="6598349" y="3776134"/>
            <a:ext cx="2473986" cy="1671766"/>
          </a:xfrm>
          <a:prstGeom prst="wedgeEllipseCallout">
            <a:avLst>
              <a:gd name="adj1" fmla="val 64057"/>
              <a:gd name="adj2" fmla="val -157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あ、お前は留学生か、よく分かった！助かるわ</a:t>
            </a:r>
            <a:endParaRPr 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03B6B0D-4172-4621-A9E6-CF9C9A58E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35" y="4011037"/>
            <a:ext cx="1905000" cy="1905000"/>
          </a:xfrm>
          <a:prstGeom prst="rect">
            <a:avLst/>
          </a:prstGeom>
        </p:spPr>
      </p:pic>
      <p:pic>
        <p:nvPicPr>
          <p:cNvPr id="4" name="図 3" descr="... / 男の人, 歩く, EPS ID:201308071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667" y="1703468"/>
            <a:ext cx="1070372" cy="2209800"/>
          </a:xfrm>
          <a:prstGeom prst="rect">
            <a:avLst/>
          </a:prstGeom>
        </p:spPr>
      </p:pic>
      <p:sp>
        <p:nvSpPr>
          <p:cNvPr id="11" name="吹き出し: 円形 10"/>
          <p:cNvSpPr/>
          <p:nvPr/>
        </p:nvSpPr>
        <p:spPr>
          <a:xfrm>
            <a:off x="1448087" y="2341932"/>
            <a:ext cx="2059509" cy="1134404"/>
          </a:xfrm>
          <a:prstGeom prst="wedgeEllipseCallout">
            <a:avLst>
              <a:gd name="adj1" fmla="val -25291"/>
              <a:gd name="adj2" fmla="val 816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✖✖○○□□</a:t>
            </a:r>
            <a:endParaRPr lang="en-US" dirty="0"/>
          </a:p>
        </p:txBody>
      </p:sp>
      <p:sp>
        <p:nvSpPr>
          <p:cNvPr id="14" name="吹き出し: 円形 13"/>
          <p:cNvSpPr/>
          <p:nvPr/>
        </p:nvSpPr>
        <p:spPr>
          <a:xfrm>
            <a:off x="5075039" y="1565837"/>
            <a:ext cx="1757561" cy="1532963"/>
          </a:xfrm>
          <a:prstGeom prst="wedgeEllipseCallout">
            <a:avLst>
              <a:gd name="adj1" fmla="val -58607"/>
              <a:gd name="adj2" fmla="val -2325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こんなことだよ！</a:t>
            </a:r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217" y="4529667"/>
            <a:ext cx="1253043" cy="1885420"/>
          </a:xfrm>
          <a:prstGeom prst="rect">
            <a:avLst/>
          </a:prstGeom>
        </p:spPr>
      </p:pic>
      <p:sp>
        <p:nvSpPr>
          <p:cNvPr id="17" name="吹き出し: 円形 16"/>
          <p:cNvSpPr/>
          <p:nvPr/>
        </p:nvSpPr>
        <p:spPr>
          <a:xfrm>
            <a:off x="4376577" y="4612017"/>
            <a:ext cx="1757561" cy="1532963"/>
          </a:xfrm>
          <a:prstGeom prst="wedgeEllipseCallout">
            <a:avLst>
              <a:gd name="adj1" fmla="val -58607"/>
              <a:gd name="adj2" fmla="val -2325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こんなことだよ！</a:t>
            </a:r>
            <a:endParaRPr lang="en-US" dirty="0"/>
          </a:p>
        </p:txBody>
      </p:sp>
      <p:sp>
        <p:nvSpPr>
          <p:cNvPr id="18" name="台形 17"/>
          <p:cNvSpPr/>
          <p:nvPr/>
        </p:nvSpPr>
        <p:spPr>
          <a:xfrm rot="19583358">
            <a:off x="-194734" y="1773767"/>
            <a:ext cx="3344331" cy="618067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外国人の困ったシーン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4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吹き出し: 円形 15"/>
          <p:cNvSpPr/>
          <p:nvPr/>
        </p:nvSpPr>
        <p:spPr>
          <a:xfrm>
            <a:off x="1715570" y="2644231"/>
            <a:ext cx="1569497" cy="683169"/>
          </a:xfrm>
          <a:prstGeom prst="wedgeEllipseCallout">
            <a:avLst>
              <a:gd name="adj1" fmla="val 55627"/>
              <a:gd name="adj2" fmla="val 2365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✖✖○○□□</a:t>
            </a:r>
            <a:endParaRPr lang="en-US" dirty="0"/>
          </a:p>
        </p:txBody>
      </p:sp>
      <p:sp>
        <p:nvSpPr>
          <p:cNvPr id="13" name="吹き出し: 円形 12"/>
          <p:cNvSpPr/>
          <p:nvPr/>
        </p:nvSpPr>
        <p:spPr>
          <a:xfrm>
            <a:off x="1563170" y="2491831"/>
            <a:ext cx="1569497" cy="683169"/>
          </a:xfrm>
          <a:prstGeom prst="wedgeEllipseCallout">
            <a:avLst>
              <a:gd name="adj1" fmla="val 111730"/>
              <a:gd name="adj2" fmla="val -918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✖✖○○□□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このシーンって、見たことがあるかい</a:t>
            </a:r>
            <a:endParaRPr lang="en-US" dirty="0"/>
          </a:p>
        </p:txBody>
      </p:sp>
      <p:pic>
        <p:nvPicPr>
          <p:cNvPr id="1028" name="Picture 4" descr="Kết quả hình ảnh cho ベトナム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87" y="3776134"/>
            <a:ext cx="1405180" cy="1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円形 4"/>
          <p:cNvSpPr/>
          <p:nvPr/>
        </p:nvSpPr>
        <p:spPr>
          <a:xfrm>
            <a:off x="6598349" y="3776134"/>
            <a:ext cx="2473986" cy="1671766"/>
          </a:xfrm>
          <a:prstGeom prst="wedgeEllipseCallout">
            <a:avLst>
              <a:gd name="adj1" fmla="val 64057"/>
              <a:gd name="adj2" fmla="val -157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あ、お前は留学生か、よく分かった！助かるわ</a:t>
            </a:r>
            <a:endParaRPr 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03B6B0D-4172-4621-A9E6-CF9C9A58E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35" y="4011037"/>
            <a:ext cx="1905000" cy="1905000"/>
          </a:xfrm>
          <a:prstGeom prst="rect">
            <a:avLst/>
          </a:prstGeom>
        </p:spPr>
      </p:pic>
      <p:pic>
        <p:nvPicPr>
          <p:cNvPr id="4" name="図 3" descr="... / 男の人, 歩く, EPS ID:201308071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667" y="1703468"/>
            <a:ext cx="1070372" cy="2209800"/>
          </a:xfrm>
          <a:prstGeom prst="rect">
            <a:avLst/>
          </a:prstGeom>
        </p:spPr>
      </p:pic>
      <p:sp>
        <p:nvSpPr>
          <p:cNvPr id="11" name="吹き出し: 円形 10"/>
          <p:cNvSpPr/>
          <p:nvPr/>
        </p:nvSpPr>
        <p:spPr>
          <a:xfrm>
            <a:off x="1448087" y="2341932"/>
            <a:ext cx="2059509" cy="1134404"/>
          </a:xfrm>
          <a:prstGeom prst="wedgeEllipseCallout">
            <a:avLst>
              <a:gd name="adj1" fmla="val -25291"/>
              <a:gd name="adj2" fmla="val 816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✖✖○○□□</a:t>
            </a:r>
            <a:endParaRPr lang="en-US" dirty="0"/>
          </a:p>
        </p:txBody>
      </p:sp>
      <p:sp>
        <p:nvSpPr>
          <p:cNvPr id="14" name="吹き出し: 円形 13"/>
          <p:cNvSpPr/>
          <p:nvPr/>
        </p:nvSpPr>
        <p:spPr>
          <a:xfrm>
            <a:off x="5075039" y="1565837"/>
            <a:ext cx="1757561" cy="1532963"/>
          </a:xfrm>
          <a:prstGeom prst="wedgeEllipseCallout">
            <a:avLst>
              <a:gd name="adj1" fmla="val -58607"/>
              <a:gd name="adj2" fmla="val -2325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こんなことだよ！</a:t>
            </a:r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217" y="4529667"/>
            <a:ext cx="1253043" cy="1885420"/>
          </a:xfrm>
          <a:prstGeom prst="rect">
            <a:avLst/>
          </a:prstGeom>
        </p:spPr>
      </p:pic>
      <p:sp>
        <p:nvSpPr>
          <p:cNvPr id="17" name="吹き出し: 円形 16"/>
          <p:cNvSpPr/>
          <p:nvPr/>
        </p:nvSpPr>
        <p:spPr>
          <a:xfrm>
            <a:off x="4376577" y="4612017"/>
            <a:ext cx="1757561" cy="1532963"/>
          </a:xfrm>
          <a:prstGeom prst="wedgeEllipseCallout">
            <a:avLst>
              <a:gd name="adj1" fmla="val -58607"/>
              <a:gd name="adj2" fmla="val -2325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こんなことだよ！</a:t>
            </a:r>
            <a:endParaRPr lang="en-US" dirty="0"/>
          </a:p>
        </p:txBody>
      </p:sp>
      <p:sp>
        <p:nvSpPr>
          <p:cNvPr id="18" name="台形 17"/>
          <p:cNvSpPr/>
          <p:nvPr/>
        </p:nvSpPr>
        <p:spPr>
          <a:xfrm rot="19583358">
            <a:off x="-194734" y="1773767"/>
            <a:ext cx="3344331" cy="618067"/>
          </a:xfrm>
          <a:prstGeom prst="trapezoi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外国人の困ったシーン</a:t>
            </a:r>
            <a:endParaRPr lang="en-US" dirty="0"/>
          </a:p>
        </p:txBody>
      </p:sp>
      <p:sp>
        <p:nvSpPr>
          <p:cNvPr id="3" name="四角形: 角を丸くする 2"/>
          <p:cNvSpPr/>
          <p:nvPr/>
        </p:nvSpPr>
        <p:spPr>
          <a:xfrm>
            <a:off x="1448087" y="2341932"/>
            <a:ext cx="2285713" cy="1290268"/>
          </a:xfrm>
          <a:prstGeom prst="roundRect">
            <a:avLst>
              <a:gd name="adj" fmla="val 4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これは「</a:t>
            </a:r>
            <a:r>
              <a:rPr lang="en-US" altLang="ja-JP" dirty="0"/>
              <a:t>i911</a:t>
            </a:r>
            <a:r>
              <a:rPr lang="ja-JP" altLang="en-US" dirty="0"/>
              <a:t>」</a:t>
            </a:r>
            <a:endParaRPr lang="en-US" altLang="ja-JP" dirty="0"/>
          </a:p>
          <a:p>
            <a:pPr algn="ctr"/>
            <a:r>
              <a:rPr lang="ja-JP" altLang="en-US" dirty="0"/>
              <a:t>に任せ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7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i119</a:t>
            </a:r>
            <a:r>
              <a:rPr lang="ja-JP" altLang="en-US" dirty="0" err="1"/>
              <a:t>って</a:t>
            </a:r>
            <a:r>
              <a:rPr lang="ja-JP" altLang="en-US" dirty="0"/>
              <a:t>何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0" y="2133600"/>
            <a:ext cx="9218612" cy="3777622"/>
          </a:xfrm>
        </p:spPr>
        <p:txBody>
          <a:bodyPr/>
          <a:lstStyle/>
          <a:p>
            <a:r>
              <a:rPr lang="ja-JP" altLang="en-US" dirty="0"/>
              <a:t>母語のサポートで困難の外国人に助かる仕組み</a:t>
            </a:r>
            <a:endParaRPr lang="en-US" altLang="ja-JP" dirty="0"/>
          </a:p>
          <a:p>
            <a:r>
              <a:rPr lang="ja-JP" altLang="en-US" dirty="0"/>
              <a:t>言語、空き時間、ロケーションにより、迅速に助ける・助かる</a:t>
            </a:r>
            <a:r>
              <a:rPr lang="ja-JP" altLang="en-US" dirty="0" err="1"/>
              <a:t>を</a:t>
            </a:r>
            <a:r>
              <a:rPr lang="ja-JP" altLang="en-US" dirty="0"/>
              <a:t>マッチング仕組み</a:t>
            </a:r>
            <a:endParaRPr lang="en-US" altLang="ja-JP" dirty="0"/>
          </a:p>
          <a:p>
            <a:r>
              <a:rPr lang="ja-JP" altLang="en-US" dirty="0"/>
              <a:t>拡張</a:t>
            </a:r>
            <a:endParaRPr lang="en-US" altLang="ja-JP" dirty="0"/>
          </a:p>
          <a:p>
            <a:r>
              <a:rPr lang="ja-JP" altLang="en-US" dirty="0"/>
              <a:t>　ボランティアの間、</a:t>
            </a:r>
            <a:r>
              <a:rPr lang="en-US" altLang="ja-JP" dirty="0" err="1"/>
              <a:t>MakeFriends</a:t>
            </a:r>
            <a:endParaRPr lang="en-US" altLang="ja-JP" dirty="0"/>
          </a:p>
          <a:p>
            <a:r>
              <a:rPr lang="ja-JP" altLang="en-US" dirty="0"/>
              <a:t>　サポートごとに、評価される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将来性</a:t>
            </a:r>
            <a:endParaRPr lang="en-US" altLang="ja-JP" dirty="0"/>
          </a:p>
          <a:p>
            <a:r>
              <a:rPr lang="ja-JP" altLang="en-US" dirty="0"/>
              <a:t>　警察署に利用可能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2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システム概要</a:t>
            </a:r>
            <a:endParaRPr lang="en-US" dirty="0"/>
          </a:p>
        </p:txBody>
      </p:sp>
      <p:sp>
        <p:nvSpPr>
          <p:cNvPr id="4" name="楕円 3"/>
          <p:cNvSpPr/>
          <p:nvPr/>
        </p:nvSpPr>
        <p:spPr>
          <a:xfrm>
            <a:off x="4783667" y="2345266"/>
            <a:ext cx="2768600" cy="276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5432028" y="3187468"/>
            <a:ext cx="1471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i119</a:t>
            </a:r>
            <a:endParaRPr lang="ja-JP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図 6" descr="File:User font awesome.svg - Wikimedia ...">
            <a:extLst>
              <a:ext uri="{FF2B5EF4-FFF2-40B4-BE49-F238E27FC236}">
                <a16:creationId xmlns:a16="http://schemas.microsoft.com/office/drawing/2014/main" id="{5F48C1D8-89ED-4FAB-B4EE-D049591D6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51" y="2885017"/>
            <a:ext cx="1054100" cy="1054100"/>
          </a:xfrm>
          <a:prstGeom prst="rect">
            <a:avLst/>
          </a:prstGeom>
        </p:spPr>
      </p:pic>
      <p:pic>
        <p:nvPicPr>
          <p:cNvPr id="8" name="図 7" descr="user icon - vector Clip Art">
            <a:extLst>
              <a:ext uri="{FF2B5EF4-FFF2-40B4-BE49-F238E27FC236}">
                <a16:creationId xmlns:a16="http://schemas.microsoft.com/office/drawing/2014/main" id="{2D196537-A303-4786-B8FD-739A1BA38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42" y="2795319"/>
            <a:ext cx="963250" cy="1470562"/>
          </a:xfrm>
          <a:prstGeom prst="rect">
            <a:avLst/>
          </a:prstGeom>
        </p:spPr>
      </p:pic>
      <p:cxnSp>
        <p:nvCxnSpPr>
          <p:cNvPr id="10" name="コネクタ: カギ線 9"/>
          <p:cNvCxnSpPr>
            <a:stCxn id="7" idx="0"/>
            <a:endCxn id="4" idx="1"/>
          </p:cNvCxnSpPr>
          <p:nvPr/>
        </p:nvCxnSpPr>
        <p:spPr>
          <a:xfrm rot="5400000" flipH="1" flipV="1">
            <a:off x="3663011" y="1358909"/>
            <a:ext cx="134299" cy="2917918"/>
          </a:xfrm>
          <a:prstGeom prst="bentConnector3">
            <a:avLst>
              <a:gd name="adj1" fmla="val 572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055492" y="1788108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 Regis account </a:t>
            </a:r>
            <a:r>
              <a:rPr lang="en-US" altLang="ja-JP" dirty="0"/>
              <a:t>※</a:t>
            </a:r>
            <a:r>
              <a:rPr lang="ja-JP" altLang="en-US" dirty="0"/>
              <a:t>任意</a:t>
            </a:r>
            <a:endParaRPr lang="en-US" dirty="0"/>
          </a:p>
        </p:txBody>
      </p:sp>
      <p:cxnSp>
        <p:nvCxnSpPr>
          <p:cNvPr id="13" name="コネクタ: カギ線 12"/>
          <p:cNvCxnSpPr>
            <a:stCxn id="7" idx="3"/>
            <a:endCxn id="4" idx="2"/>
          </p:cNvCxnSpPr>
          <p:nvPr/>
        </p:nvCxnSpPr>
        <p:spPr>
          <a:xfrm>
            <a:off x="2798251" y="3412067"/>
            <a:ext cx="1985416" cy="317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08073" y="3042735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Request help</a:t>
            </a:r>
          </a:p>
        </p:txBody>
      </p:sp>
      <p:cxnSp>
        <p:nvCxnSpPr>
          <p:cNvPr id="15" name="コネクタ: カギ線 14"/>
          <p:cNvCxnSpPr>
            <a:stCxn id="8" idx="0"/>
            <a:endCxn id="4" idx="7"/>
          </p:cNvCxnSpPr>
          <p:nvPr/>
        </p:nvCxnSpPr>
        <p:spPr>
          <a:xfrm rot="16200000" flipV="1">
            <a:off x="8432141" y="1465393"/>
            <a:ext cx="44601" cy="2615252"/>
          </a:xfrm>
          <a:prstGeom prst="bentConnector3">
            <a:avLst>
              <a:gd name="adj1" fmla="val 1521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398892" y="1773208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 Regis account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398892" y="2206649"/>
            <a:ext cx="324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language, method</a:t>
            </a:r>
          </a:p>
          <a:p>
            <a:r>
              <a:rPr lang="en-US" dirty="0"/>
              <a:t>Free time …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841347" y="3781399"/>
            <a:ext cx="2231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  <a:p>
            <a:r>
              <a:rPr lang="en-US" dirty="0"/>
              <a:t>Map location</a:t>
            </a:r>
          </a:p>
          <a:p>
            <a:r>
              <a:rPr lang="en-US" dirty="0"/>
              <a:t>Question/problem</a:t>
            </a:r>
          </a:p>
        </p:txBody>
      </p:sp>
      <p:cxnSp>
        <p:nvCxnSpPr>
          <p:cNvPr id="21" name="コネクタ: カギ線 20"/>
          <p:cNvCxnSpPr>
            <a:stCxn id="4" idx="6"/>
            <a:endCxn id="8" idx="1"/>
          </p:cNvCxnSpPr>
          <p:nvPr/>
        </p:nvCxnSpPr>
        <p:spPr>
          <a:xfrm flipV="1">
            <a:off x="7552267" y="3530600"/>
            <a:ext cx="1728175" cy="198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549655" y="3729566"/>
            <a:ext cx="1923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Notify for </a:t>
            </a:r>
          </a:p>
          <a:p>
            <a:r>
              <a:rPr lang="en-US" dirty="0"/>
              <a:t>request helping</a:t>
            </a:r>
          </a:p>
        </p:txBody>
      </p:sp>
      <p:cxnSp>
        <p:nvCxnSpPr>
          <p:cNvPr id="25" name="コネクタ: カギ線 24"/>
          <p:cNvCxnSpPr>
            <a:stCxn id="8" idx="2"/>
            <a:endCxn id="4" idx="5"/>
          </p:cNvCxnSpPr>
          <p:nvPr/>
        </p:nvCxnSpPr>
        <p:spPr>
          <a:xfrm rot="5400000">
            <a:off x="8233175" y="3179521"/>
            <a:ext cx="442533" cy="2615252"/>
          </a:xfrm>
          <a:prstGeom prst="bentConnector3">
            <a:avLst>
              <a:gd name="adj1" fmla="val 243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180033" y="4984208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Support over live chatting </a:t>
            </a:r>
          </a:p>
          <a:p>
            <a:r>
              <a:rPr lang="en-US" dirty="0"/>
              <a:t>/ live video call</a:t>
            </a:r>
          </a:p>
        </p:txBody>
      </p:sp>
      <p:cxnSp>
        <p:nvCxnSpPr>
          <p:cNvPr id="29" name="コネクタ: カギ線 28"/>
          <p:cNvCxnSpPr>
            <a:stCxn id="4" idx="3"/>
            <a:endCxn id="7" idx="2"/>
          </p:cNvCxnSpPr>
          <p:nvPr/>
        </p:nvCxnSpPr>
        <p:spPr>
          <a:xfrm rot="5400000" flipH="1">
            <a:off x="3345511" y="2864807"/>
            <a:ext cx="769297" cy="2917918"/>
          </a:xfrm>
          <a:prstGeom prst="bentConnector3">
            <a:avLst>
              <a:gd name="adj1" fmla="val -8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98251" y="5283765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Provide chatting thread</a:t>
            </a:r>
          </a:p>
        </p:txBody>
      </p:sp>
      <p:cxnSp>
        <p:nvCxnSpPr>
          <p:cNvPr id="33" name="コネクタ: カギ線 32"/>
          <p:cNvCxnSpPr>
            <a:stCxn id="8" idx="3"/>
            <a:endCxn id="7" idx="1"/>
          </p:cNvCxnSpPr>
          <p:nvPr/>
        </p:nvCxnSpPr>
        <p:spPr>
          <a:xfrm flipH="1" flipV="1">
            <a:off x="1744151" y="3412067"/>
            <a:ext cx="8499541" cy="118533"/>
          </a:xfrm>
          <a:prstGeom prst="bentConnector5">
            <a:avLst>
              <a:gd name="adj1" fmla="val -2690"/>
              <a:gd name="adj2" fmla="val -2493977"/>
              <a:gd name="adj3" fmla="val 102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324764" y="6057360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Direct contacting and supporting</a:t>
            </a:r>
          </a:p>
        </p:txBody>
      </p:sp>
    </p:spTree>
    <p:extLst>
      <p:ext uri="{BB962C8B-B14F-4D97-AF65-F5344CB8AC3E}">
        <p14:creationId xmlns:p14="http://schemas.microsoft.com/office/powerpoint/2010/main" val="379267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システム構成</a:t>
            </a:r>
            <a:endParaRPr lang="en-US" dirty="0"/>
          </a:p>
        </p:txBody>
      </p:sp>
      <p:pic>
        <p:nvPicPr>
          <p:cNvPr id="4" name="図 3" descr="Smartphone symbol for pdfLaTeX - TeX ...">
            <a:extLst>
              <a:ext uri="{FF2B5EF4-FFF2-40B4-BE49-F238E27FC236}">
                <a16:creationId xmlns:a16="http://schemas.microsoft.com/office/drawing/2014/main" id="{9B1D190C-2894-485A-BDC0-09A300E9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40" y="1905000"/>
            <a:ext cx="659185" cy="142558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327400" y="1591732"/>
            <a:ext cx="1642533" cy="440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/Android)</a:t>
            </a:r>
          </a:p>
        </p:txBody>
      </p:sp>
      <p:pic>
        <p:nvPicPr>
          <p:cNvPr id="7" name="図 6" descr="seguramente sea porque ya conoces Redis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996" y="3683207"/>
            <a:ext cx="1608423" cy="1357760"/>
          </a:xfrm>
          <a:prstGeom prst="rect">
            <a:avLst/>
          </a:prstGeom>
        </p:spPr>
      </p:pic>
      <p:pic>
        <p:nvPicPr>
          <p:cNvPr id="8" name="図 7" descr="Progettazione databas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00" y="1693332"/>
            <a:ext cx="1244600" cy="1244600"/>
          </a:xfrm>
          <a:prstGeom prst="rect">
            <a:avLst/>
          </a:prstGeom>
        </p:spPr>
      </p:pic>
      <p:pic>
        <p:nvPicPr>
          <p:cNvPr id="9" name="図 8" descr="Description Smartphone icon.svg">
            <a:extLst>
              <a:ext uri="{FF2B5EF4-FFF2-40B4-BE49-F238E27FC236}">
                <a16:creationId xmlns:a16="http://schemas.microsoft.com/office/drawing/2014/main" id="{616C50CB-DA00-43EC-A109-295387FD6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42" y="3985683"/>
            <a:ext cx="1211580" cy="1714500"/>
          </a:xfrm>
          <a:prstGeom prst="rect">
            <a:avLst/>
          </a:prstGeom>
        </p:spPr>
      </p:pic>
      <p:sp>
        <p:nvSpPr>
          <p:cNvPr id="11" name="四角形: 角を丸くする 10"/>
          <p:cNvSpPr/>
          <p:nvPr/>
        </p:nvSpPr>
        <p:spPr>
          <a:xfrm>
            <a:off x="8492065" y="1176867"/>
            <a:ext cx="2971800" cy="1905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ApsaraDB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227501" y="1591731"/>
            <a:ext cx="1642533" cy="44026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Elastic Compute Service</a:t>
            </a:r>
          </a:p>
        </p:txBody>
      </p:sp>
      <p:sp>
        <p:nvSpPr>
          <p:cNvPr id="13" name="四角形: 角を丸くする 12"/>
          <p:cNvSpPr/>
          <p:nvPr/>
        </p:nvSpPr>
        <p:spPr>
          <a:xfrm>
            <a:off x="8532810" y="3598332"/>
            <a:ext cx="2971800" cy="235373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ApsaraDB</a:t>
            </a:r>
            <a:r>
              <a:rPr lang="en-US" dirty="0">
                <a:solidFill>
                  <a:srgbClr val="FF0000"/>
                </a:solidFill>
              </a:rPr>
              <a:t> for </a:t>
            </a:r>
            <a:r>
              <a:rPr lang="en-US" dirty="0" err="1">
                <a:solidFill>
                  <a:srgbClr val="FF0000"/>
                </a:solidFill>
              </a:rPr>
              <a:t>Redis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/>
          <p:cNvCxnSpPr>
            <a:stCxn id="4" idx="3"/>
          </p:cNvCxnSpPr>
          <p:nvPr/>
        </p:nvCxnSpPr>
        <p:spPr>
          <a:xfrm>
            <a:off x="2389725" y="2617792"/>
            <a:ext cx="85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969933" y="2617792"/>
            <a:ext cx="115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7870034" y="2273300"/>
            <a:ext cx="139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7941733" y="4842933"/>
            <a:ext cx="1405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7941733" y="4383254"/>
            <a:ext cx="139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7899399" y="2643192"/>
            <a:ext cx="1405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969934" y="5040967"/>
            <a:ext cx="1159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474392" y="4651500"/>
            <a:ext cx="85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474392" y="5052734"/>
            <a:ext cx="8530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389725" y="2969933"/>
            <a:ext cx="8530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Hình ảnh có liên quan">
            <a:extLst>
              <a:ext uri="{FF2B5EF4-FFF2-40B4-BE49-F238E27FC236}">
                <a16:creationId xmlns:a16="http://schemas.microsoft.com/office/drawing/2014/main" id="{DAC6FEC3-041A-4E14-AFB3-49D45783B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3132664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正方形/長方形 30"/>
          <p:cNvSpPr/>
          <p:nvPr/>
        </p:nvSpPr>
        <p:spPr>
          <a:xfrm>
            <a:off x="3657600" y="3330584"/>
            <a:ext cx="956733" cy="13209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68897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重要画面設計（サポータ登録）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10575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549</TotalTime>
  <Words>389</Words>
  <Application>Microsoft Office PowerPoint</Application>
  <PresentationFormat>ワイド画面</PresentationFormat>
  <Paragraphs>81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メイリオ</vt:lpstr>
      <vt:lpstr>Arial</vt:lpstr>
      <vt:lpstr>Century Gothic</vt:lpstr>
      <vt:lpstr>Wingdings 3</vt:lpstr>
      <vt:lpstr>ウィスプ</vt:lpstr>
      <vt:lpstr>i119</vt:lpstr>
      <vt:lpstr>このシーンって、見たことがあるかい</vt:lpstr>
      <vt:lpstr>このシーンって、見たことがあるかい</vt:lpstr>
      <vt:lpstr>このシーンって、見たことがあるかい</vt:lpstr>
      <vt:lpstr>このシーンって、見たことがあるかい</vt:lpstr>
      <vt:lpstr>i119って何</vt:lpstr>
      <vt:lpstr>システム概要</vt:lpstr>
      <vt:lpstr>システム構成</vt:lpstr>
      <vt:lpstr>重要画面設計（サポータ登録）</vt:lpstr>
      <vt:lpstr>重要画面設計（ログイン）</vt:lpstr>
      <vt:lpstr>重要画面設計（一般ユーザ画面）</vt:lpstr>
      <vt:lpstr>重要画面設計（サポーター画面）</vt:lpstr>
      <vt:lpstr>重要画面設計（contacting画面）※必須</vt:lpstr>
      <vt:lpstr>重要画面設計（videocall画面）※拡張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i119</dc:title>
  <dc:creator>PhuongTrang Hoang</dc:creator>
  <cp:lastModifiedBy>PhuongTrang Hoang</cp:lastModifiedBy>
  <cp:revision>18</cp:revision>
  <dcterms:created xsi:type="dcterms:W3CDTF">2016-12-07T14:37:25Z</dcterms:created>
  <dcterms:modified xsi:type="dcterms:W3CDTF">2016-12-07T23:46:32Z</dcterms:modified>
</cp:coreProperties>
</file>