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Lazydog" panose="020B0604020202020204" charset="0"/>
      <p:regular r:id="rId9"/>
    </p:embeddedFont>
    <p:embeddedFont>
      <p:font typeface="Poppins" panose="00000500000000000000" pitchFamily="2" charset="0"/>
      <p:regular r:id="rId10"/>
    </p:embeddedFont>
    <p:embeddedFont>
      <p:font typeface="Poppins Bold" panose="00000800000000000000" charset="0"/>
      <p:regular r:id="rId11"/>
    </p:embeddedFont>
    <p:embeddedFont>
      <p:font typeface="Poppins Medium" panose="00000600000000000000" pitchFamily="2" charset="0"/>
      <p:regular r:id="rId12"/>
    </p:embeddedFont>
    <p:embeddedFont>
      <p:font typeface="Poppins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lkGkD_nyr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907507" y="2541498"/>
            <a:ext cx="14168570" cy="4890634"/>
            <a:chOff x="0" y="0"/>
            <a:chExt cx="3731640" cy="128806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31640" cy="1288068"/>
            </a:xfrm>
            <a:custGeom>
              <a:avLst/>
              <a:gdLst/>
              <a:ahLst/>
              <a:cxnLst/>
              <a:rect l="l" t="t" r="r" b="b"/>
              <a:pathLst>
                <a:path w="3731640" h="1288068">
                  <a:moveTo>
                    <a:pt x="26774" y="0"/>
                  </a:moveTo>
                  <a:lnTo>
                    <a:pt x="3704866" y="0"/>
                  </a:lnTo>
                  <a:cubicBezTo>
                    <a:pt x="3719653" y="0"/>
                    <a:pt x="3731640" y="11987"/>
                    <a:pt x="3731640" y="26774"/>
                  </a:cubicBezTo>
                  <a:lnTo>
                    <a:pt x="3731640" y="1261294"/>
                  </a:lnTo>
                  <a:cubicBezTo>
                    <a:pt x="3731640" y="1276081"/>
                    <a:pt x="3719653" y="1288068"/>
                    <a:pt x="3704866" y="1288068"/>
                  </a:cubicBezTo>
                  <a:lnTo>
                    <a:pt x="26774" y="1288068"/>
                  </a:lnTo>
                  <a:cubicBezTo>
                    <a:pt x="11987" y="1288068"/>
                    <a:pt x="0" y="1276081"/>
                    <a:pt x="0" y="1261294"/>
                  </a:cubicBezTo>
                  <a:lnTo>
                    <a:pt x="0" y="26774"/>
                  </a:lnTo>
                  <a:cubicBezTo>
                    <a:pt x="0" y="11987"/>
                    <a:pt x="11987" y="0"/>
                    <a:pt x="267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731640" cy="1326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916711" y="7009903"/>
            <a:ext cx="10183582" cy="1167429"/>
            <a:chOff x="0" y="0"/>
            <a:chExt cx="2682096" cy="3074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82096" cy="307471"/>
            </a:xfrm>
            <a:custGeom>
              <a:avLst/>
              <a:gdLst/>
              <a:ahLst/>
              <a:cxnLst/>
              <a:rect l="l" t="t" r="r" b="b"/>
              <a:pathLst>
                <a:path w="2682096" h="307471">
                  <a:moveTo>
                    <a:pt x="76024" y="0"/>
                  </a:moveTo>
                  <a:lnTo>
                    <a:pt x="2606072" y="0"/>
                  </a:lnTo>
                  <a:cubicBezTo>
                    <a:pt x="2648059" y="0"/>
                    <a:pt x="2682096" y="34037"/>
                    <a:pt x="2682096" y="76024"/>
                  </a:cubicBezTo>
                  <a:lnTo>
                    <a:pt x="2682096" y="231448"/>
                  </a:lnTo>
                  <a:cubicBezTo>
                    <a:pt x="2682096" y="273434"/>
                    <a:pt x="2648059" y="307471"/>
                    <a:pt x="2606072" y="307471"/>
                  </a:cubicBezTo>
                  <a:lnTo>
                    <a:pt x="76024" y="307471"/>
                  </a:lnTo>
                  <a:cubicBezTo>
                    <a:pt x="34037" y="307471"/>
                    <a:pt x="0" y="273434"/>
                    <a:pt x="0" y="231448"/>
                  </a:cubicBezTo>
                  <a:lnTo>
                    <a:pt x="0" y="76024"/>
                  </a:lnTo>
                  <a:cubicBezTo>
                    <a:pt x="0" y="34037"/>
                    <a:pt x="34037" y="0"/>
                    <a:pt x="76024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682096" cy="345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-519040" y="1028700"/>
            <a:ext cx="5069887" cy="10031643"/>
            <a:chOff x="0" y="0"/>
            <a:chExt cx="2620010" cy="5184140"/>
          </a:xfrm>
        </p:grpSpPr>
        <p:sp>
          <p:nvSpPr>
            <p:cNvPr id="15" name="Freeform 15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17" name="Freeform 17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88845" y="2765784"/>
            <a:ext cx="2254118" cy="3076339"/>
          </a:xfrm>
          <a:custGeom>
            <a:avLst/>
            <a:gdLst/>
            <a:ahLst/>
            <a:cxnLst/>
            <a:rect l="l" t="t" r="r" b="b"/>
            <a:pathLst>
              <a:path w="2254118" h="3076339">
                <a:moveTo>
                  <a:pt x="0" y="0"/>
                </a:moveTo>
                <a:lnTo>
                  <a:pt x="2254118" y="0"/>
                </a:lnTo>
                <a:lnTo>
                  <a:pt x="2254118" y="3076339"/>
                </a:lnTo>
                <a:lnTo>
                  <a:pt x="0" y="307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4912833" y="7031325"/>
            <a:ext cx="9972341" cy="1048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5"/>
              </a:lnSpc>
            </a:pPr>
            <a:r>
              <a:rPr lang="en-US" sz="2975" spc="196" dirty="0">
                <a:solidFill>
                  <a:srgbClr val="2B2A2A"/>
                </a:solidFill>
                <a:latin typeface="Poppins"/>
              </a:rPr>
              <a:t>PRESENTER : MARLIANTI BT MUF PIARLIS S66353</a:t>
            </a:r>
          </a:p>
          <a:p>
            <a:pPr algn="ctr">
              <a:lnSpc>
                <a:spcPts val="4165"/>
              </a:lnSpc>
              <a:spcBef>
                <a:spcPct val="0"/>
              </a:spcBef>
            </a:pPr>
            <a:r>
              <a:rPr lang="en-US" sz="2975" spc="196" dirty="0">
                <a:solidFill>
                  <a:srgbClr val="2B2A2A"/>
                </a:solidFill>
                <a:latin typeface="Poppins"/>
              </a:rPr>
              <a:t>PRESENT TO : DR. RABIEI B MAMAT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525540" y="3416034"/>
            <a:ext cx="11057710" cy="1823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82"/>
              </a:lnSpc>
            </a:pPr>
            <a:r>
              <a:rPr lang="en-US" sz="12319">
                <a:solidFill>
                  <a:srgbClr val="6B64B8"/>
                </a:solidFill>
                <a:latin typeface="Poppins Bold"/>
              </a:rPr>
              <a:t>Todo List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86149" y="6236437"/>
            <a:ext cx="2859511" cy="474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sz="3185">
                <a:solidFill>
                  <a:srgbClr val="6B64B8"/>
                </a:solidFill>
                <a:latin typeface="Poppins Bold"/>
              </a:rPr>
              <a:t>Todo List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525540" y="5119216"/>
            <a:ext cx="9051235" cy="1408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36"/>
              </a:lnSpc>
            </a:pPr>
            <a:r>
              <a:rPr lang="en-US" sz="9379">
                <a:solidFill>
                  <a:srgbClr val="646363"/>
                </a:solidFill>
                <a:latin typeface="Poppins"/>
              </a:rPr>
              <a:t>Application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12602" y="6711286"/>
            <a:ext cx="1806604" cy="27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3"/>
              </a:lnSpc>
            </a:pPr>
            <a:r>
              <a:rPr lang="en-US" sz="1872">
                <a:solidFill>
                  <a:srgbClr val="2B2A2A"/>
                </a:solidFill>
                <a:latin typeface="Poppins"/>
              </a:rPr>
              <a:t>Application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Home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About Us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Service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Contact</a:t>
            </a: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9795E3FB-2B0C-3AE0-7FF0-ECB8CFFF0734}"/>
              </a:ext>
            </a:extLst>
          </p:cNvPr>
          <p:cNvGrpSpPr/>
          <p:nvPr/>
        </p:nvGrpSpPr>
        <p:grpSpPr>
          <a:xfrm>
            <a:off x="5133606" y="8519391"/>
            <a:ext cx="9751568" cy="615923"/>
            <a:chOff x="0" y="0"/>
            <a:chExt cx="2682096" cy="307471"/>
          </a:xfrm>
        </p:grpSpPr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EA8BAAAE-1AFD-B37F-B286-01B8096D94ED}"/>
                </a:ext>
              </a:extLst>
            </p:cNvPr>
            <p:cNvSpPr/>
            <p:nvPr/>
          </p:nvSpPr>
          <p:spPr>
            <a:xfrm>
              <a:off x="0" y="0"/>
              <a:ext cx="2682096" cy="307471"/>
            </a:xfrm>
            <a:custGeom>
              <a:avLst/>
              <a:gdLst/>
              <a:ahLst/>
              <a:cxnLst/>
              <a:rect l="l" t="t" r="r" b="b"/>
              <a:pathLst>
                <a:path w="2682096" h="307471">
                  <a:moveTo>
                    <a:pt x="76024" y="0"/>
                  </a:moveTo>
                  <a:lnTo>
                    <a:pt x="2606072" y="0"/>
                  </a:lnTo>
                  <a:cubicBezTo>
                    <a:pt x="2648059" y="0"/>
                    <a:pt x="2682096" y="34037"/>
                    <a:pt x="2682096" y="76024"/>
                  </a:cubicBezTo>
                  <a:lnTo>
                    <a:pt x="2682096" y="231448"/>
                  </a:lnTo>
                  <a:cubicBezTo>
                    <a:pt x="2682096" y="273434"/>
                    <a:pt x="2648059" y="307471"/>
                    <a:pt x="2606072" y="307471"/>
                  </a:cubicBezTo>
                  <a:lnTo>
                    <a:pt x="76024" y="307471"/>
                  </a:lnTo>
                  <a:cubicBezTo>
                    <a:pt x="34037" y="307471"/>
                    <a:pt x="0" y="273434"/>
                    <a:pt x="0" y="231448"/>
                  </a:cubicBezTo>
                  <a:lnTo>
                    <a:pt x="0" y="76024"/>
                  </a:lnTo>
                  <a:cubicBezTo>
                    <a:pt x="0" y="34037"/>
                    <a:pt x="34037" y="0"/>
                    <a:pt x="76024" y="0"/>
                  </a:cubicBezTo>
                  <a:close/>
                </a:path>
              </a:pathLst>
            </a:custGeom>
            <a:solidFill>
              <a:srgbClr val="F7B8D2"/>
            </a:solidFill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1800" spc="196" dirty="0" err="1">
                  <a:solidFill>
                    <a:srgbClr val="2B2A2A"/>
                  </a:solidFill>
                  <a:latin typeface="Poppins"/>
                </a:rPr>
                <a:t>Youtube</a:t>
              </a:r>
              <a:r>
                <a:rPr lang="en-US" sz="1800" spc="196" dirty="0">
                  <a:solidFill>
                    <a:srgbClr val="2B2A2A"/>
                  </a:solidFill>
                  <a:latin typeface="Poppins"/>
                </a:rPr>
                <a:t> Link: </a:t>
              </a:r>
              <a:r>
                <a:rPr lang="en-US" sz="1800" spc="196" dirty="0">
                  <a:solidFill>
                    <a:srgbClr val="2B2A2A"/>
                  </a:solidFill>
                  <a:latin typeface="Poppins"/>
                  <a:hlinkClick r:id="rId4"/>
                </a:rPr>
                <a:t>https://youtu.be/lkGkD_nyrnA</a:t>
              </a:r>
              <a:r>
                <a:rPr lang="en-US" sz="1800" spc="196" dirty="0">
                  <a:solidFill>
                    <a:srgbClr val="2B2A2A"/>
                  </a:solidFill>
                  <a:latin typeface="Poppins"/>
                </a:rPr>
                <a:t> </a:t>
              </a:r>
            </a:p>
            <a:p>
              <a:endParaRPr lang="en-MY" dirty="0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ED625B39-9663-0E78-CEE7-68F0D39BC319}"/>
                </a:ext>
              </a:extLst>
            </p:cNvPr>
            <p:cNvSpPr txBox="1"/>
            <p:nvPr/>
          </p:nvSpPr>
          <p:spPr>
            <a:xfrm>
              <a:off x="0" y="-38100"/>
              <a:ext cx="2682096" cy="345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16789" y="2585963"/>
            <a:ext cx="640622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2B2A2A"/>
                </a:solidFill>
                <a:latin typeface="Poppins Bold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Contact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16789" y="4543684"/>
            <a:ext cx="6580386" cy="305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0"/>
              </a:lnSpc>
            </a:pPr>
            <a:r>
              <a:rPr lang="en-US" sz="2000">
                <a:solidFill>
                  <a:srgbClr val="2B2A2A"/>
                </a:solidFill>
                <a:latin typeface="Poppins"/>
              </a:rPr>
              <a:t>Todo List is a app designed to help user manage their daily task more efficiently and improve productivity</a:t>
            </a:r>
          </a:p>
          <a:p>
            <a:pPr algn="l">
              <a:lnSpc>
                <a:spcPts val="3020"/>
              </a:lnSpc>
            </a:pPr>
            <a:endParaRPr lang="en-US" sz="2000">
              <a:solidFill>
                <a:srgbClr val="2B2A2A"/>
              </a:solidFill>
              <a:latin typeface="Poppins"/>
            </a:endParaRPr>
          </a:p>
          <a:p>
            <a:pPr algn="l">
              <a:lnSpc>
                <a:spcPts val="3020"/>
              </a:lnSpc>
            </a:pPr>
            <a:r>
              <a:rPr lang="en-US" sz="2000">
                <a:solidFill>
                  <a:srgbClr val="2B2A2A"/>
                </a:solidFill>
                <a:latin typeface="Poppins"/>
              </a:rPr>
              <a:t>This app allow user to create, update and delete their task with ease</a:t>
            </a:r>
          </a:p>
          <a:p>
            <a:pPr algn="l">
              <a:lnSpc>
                <a:spcPts val="3020"/>
              </a:lnSpc>
            </a:pPr>
            <a:endParaRPr lang="en-US" sz="2000">
              <a:solidFill>
                <a:srgbClr val="2B2A2A"/>
              </a:solidFill>
              <a:latin typeface="Poppins"/>
            </a:endParaRPr>
          </a:p>
          <a:p>
            <a:pPr marL="0" lvl="0" indent="0" algn="l">
              <a:lnSpc>
                <a:spcPts val="3020"/>
              </a:lnSpc>
            </a:pPr>
            <a:endParaRPr lang="en-US" sz="2000">
              <a:solidFill>
                <a:srgbClr val="2B2A2A"/>
              </a:solidFill>
              <a:latin typeface="Poppins"/>
            </a:endParaRP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1131362" y="2429273"/>
            <a:ext cx="5069887" cy="10031643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12517207" y="4690199"/>
            <a:ext cx="2254118" cy="3076339"/>
          </a:xfrm>
          <a:custGeom>
            <a:avLst/>
            <a:gdLst/>
            <a:ahLst/>
            <a:cxnLst/>
            <a:rect l="l" t="t" r="r" b="b"/>
            <a:pathLst>
              <a:path w="2254118" h="3076339">
                <a:moveTo>
                  <a:pt x="0" y="0"/>
                </a:moveTo>
                <a:lnTo>
                  <a:pt x="2254117" y="0"/>
                </a:lnTo>
                <a:lnTo>
                  <a:pt x="2254117" y="3076339"/>
                </a:lnTo>
                <a:lnTo>
                  <a:pt x="0" y="307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2214510" y="8160852"/>
            <a:ext cx="2859511" cy="474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sz="3185">
                <a:solidFill>
                  <a:srgbClr val="6B64B8"/>
                </a:solidFill>
                <a:latin typeface="Poppins Bold"/>
              </a:rPr>
              <a:t>Todo List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740963" y="8635701"/>
            <a:ext cx="1806604" cy="27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3"/>
              </a:lnSpc>
            </a:pPr>
            <a:r>
              <a:rPr lang="en-US" sz="1872">
                <a:solidFill>
                  <a:srgbClr val="2B2A2A"/>
                </a:solidFill>
                <a:latin typeface="Poppins"/>
              </a:rPr>
              <a:t>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2272120" y="-4344859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32880" y="3710980"/>
            <a:ext cx="12687804" cy="9451509"/>
            <a:chOff x="0" y="0"/>
            <a:chExt cx="1155115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5115" cy="860478"/>
            </a:xfrm>
            <a:custGeom>
              <a:avLst/>
              <a:gdLst/>
              <a:ahLst/>
              <a:cxnLst/>
              <a:rect l="l" t="t" r="r" b="b"/>
              <a:pathLst>
                <a:path w="1155115" h="860478">
                  <a:moveTo>
                    <a:pt x="41493" y="0"/>
                  </a:moveTo>
                  <a:lnTo>
                    <a:pt x="1113622" y="0"/>
                  </a:lnTo>
                  <a:cubicBezTo>
                    <a:pt x="1124626" y="0"/>
                    <a:pt x="1135180" y="4372"/>
                    <a:pt x="1142962" y="12153"/>
                  </a:cubicBezTo>
                  <a:cubicBezTo>
                    <a:pt x="1150743" y="19934"/>
                    <a:pt x="1155115" y="30488"/>
                    <a:pt x="1155115" y="41493"/>
                  </a:cubicBezTo>
                  <a:lnTo>
                    <a:pt x="1155115" y="818985"/>
                  </a:lnTo>
                  <a:cubicBezTo>
                    <a:pt x="1155115" y="841901"/>
                    <a:pt x="1136538" y="860478"/>
                    <a:pt x="1113622" y="860478"/>
                  </a:cubicBezTo>
                  <a:lnTo>
                    <a:pt x="41493" y="860478"/>
                  </a:lnTo>
                  <a:cubicBezTo>
                    <a:pt x="18577" y="860478"/>
                    <a:pt x="0" y="841901"/>
                    <a:pt x="0" y="818985"/>
                  </a:cubicBezTo>
                  <a:lnTo>
                    <a:pt x="0" y="41493"/>
                  </a:lnTo>
                  <a:cubicBezTo>
                    <a:pt x="0" y="30488"/>
                    <a:pt x="4372" y="19934"/>
                    <a:pt x="12153" y="12153"/>
                  </a:cubicBezTo>
                  <a:cubicBezTo>
                    <a:pt x="19934" y="4372"/>
                    <a:pt x="30488" y="0"/>
                    <a:pt x="41493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55115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Contact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649490" y="4250465"/>
            <a:ext cx="639485" cy="63948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649490" y="5005863"/>
            <a:ext cx="351730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0"/>
              </a:lnSpc>
            </a:pPr>
            <a:r>
              <a:rPr lang="en-US" sz="2500">
                <a:solidFill>
                  <a:srgbClr val="2B2A2A"/>
                </a:solidFill>
                <a:latin typeface="Poppins Medium"/>
              </a:rPr>
              <a:t>Paper-based risk of loss information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57039" y="4991912"/>
            <a:ext cx="4024907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0"/>
              </a:lnSpc>
            </a:pPr>
            <a:r>
              <a:rPr lang="en-US" sz="2500">
                <a:solidFill>
                  <a:srgbClr val="2B2A2A"/>
                </a:solidFill>
                <a:latin typeface="Poppins Medium"/>
              </a:rPr>
              <a:t>Struggle to keep track the datelines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49490" y="8069378"/>
            <a:ext cx="3771180" cy="101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0"/>
              </a:lnSpc>
            </a:pPr>
            <a:r>
              <a:rPr lang="en-US" sz="2500">
                <a:solidFill>
                  <a:srgbClr val="2B2A2A"/>
                </a:solidFill>
                <a:latin typeface="Poppins Medium"/>
              </a:rPr>
              <a:t>Paper-based are static making it difficult to organize the task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851822" y="4322929"/>
            <a:ext cx="363188" cy="47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5"/>
              </a:lnSpc>
            </a:pPr>
            <a:r>
              <a:rPr lang="en-US" sz="3293" spc="-125">
                <a:solidFill>
                  <a:srgbClr val="2B2A2A"/>
                </a:solidFill>
                <a:latin typeface="Poppins Semi-Bold"/>
              </a:rPr>
              <a:t>1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3057039" y="4250465"/>
            <a:ext cx="639485" cy="63948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59371" y="4322929"/>
            <a:ext cx="363188" cy="47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5"/>
              </a:lnSpc>
            </a:pPr>
            <a:r>
              <a:rPr lang="en-US" sz="3293" spc="-125">
                <a:solidFill>
                  <a:srgbClr val="2B2A2A"/>
                </a:solidFill>
                <a:latin typeface="Poppins Semi-Bold"/>
              </a:rPr>
              <a:t>2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7649490" y="7313980"/>
            <a:ext cx="639485" cy="63948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851822" y="7386445"/>
            <a:ext cx="363188" cy="47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5"/>
              </a:lnSpc>
            </a:pPr>
            <a:r>
              <a:rPr lang="en-US" sz="3293" spc="-125">
                <a:solidFill>
                  <a:srgbClr val="2B2A2A"/>
                </a:solidFill>
                <a:latin typeface="Poppins Semi-Bold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72101" y="2203678"/>
            <a:ext cx="10364593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>
                <a:solidFill>
                  <a:srgbClr val="2B2A2A"/>
                </a:solidFill>
                <a:latin typeface="Poppins Bold"/>
              </a:rPr>
              <a:t>Problem Statement</a:t>
            </a:r>
          </a:p>
        </p:txBody>
      </p: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1882140" y="4799434"/>
            <a:ext cx="3806341" cy="7531500"/>
            <a:chOff x="0" y="0"/>
            <a:chExt cx="2620010" cy="5184140"/>
          </a:xfrm>
        </p:grpSpPr>
        <p:sp>
          <p:nvSpPr>
            <p:cNvPr id="32" name="Freeform 3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34" name="Freeform 3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41" name="Freeform 41"/>
          <p:cNvSpPr/>
          <p:nvPr/>
        </p:nvSpPr>
        <p:spPr>
          <a:xfrm>
            <a:off x="3057995" y="6579709"/>
            <a:ext cx="1429708" cy="1951215"/>
          </a:xfrm>
          <a:custGeom>
            <a:avLst/>
            <a:gdLst/>
            <a:ahLst/>
            <a:cxnLst/>
            <a:rect l="l" t="t" r="r" b="b"/>
            <a:pathLst>
              <a:path w="1429708" h="1951215">
                <a:moveTo>
                  <a:pt x="0" y="0"/>
                </a:moveTo>
                <a:lnTo>
                  <a:pt x="1429709" y="0"/>
                </a:lnTo>
                <a:lnTo>
                  <a:pt x="1429709" y="1951215"/>
                </a:lnTo>
                <a:lnTo>
                  <a:pt x="0" y="195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2866005" y="8784507"/>
            <a:ext cx="1813688" cy="297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2"/>
              </a:lnSpc>
            </a:pPr>
            <a:r>
              <a:rPr lang="en-US" sz="2020">
                <a:solidFill>
                  <a:srgbClr val="6B64B8"/>
                </a:solidFill>
                <a:latin typeface="Poppins Bold"/>
              </a:rPr>
              <a:t>Todo List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199916" y="9091729"/>
            <a:ext cx="1145866" cy="166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0"/>
              </a:lnSpc>
            </a:pPr>
            <a:r>
              <a:rPr lang="en-US" sz="1187">
                <a:solidFill>
                  <a:srgbClr val="2B2A2A"/>
                </a:solidFill>
                <a:latin typeface="Poppins"/>
              </a:rPr>
              <a:t>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473106">
            <a:off x="8695744" y="4202400"/>
            <a:ext cx="11855355" cy="8511976"/>
            <a:chOff x="0" y="0"/>
            <a:chExt cx="1079327" cy="7749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9327" cy="774942"/>
            </a:xfrm>
            <a:custGeom>
              <a:avLst/>
              <a:gdLst/>
              <a:ahLst/>
              <a:cxnLst/>
              <a:rect l="l" t="t" r="r" b="b"/>
              <a:pathLst>
                <a:path w="1079327" h="774942">
                  <a:moveTo>
                    <a:pt x="44406" y="0"/>
                  </a:moveTo>
                  <a:lnTo>
                    <a:pt x="1034921" y="0"/>
                  </a:lnTo>
                  <a:cubicBezTo>
                    <a:pt x="1046698" y="0"/>
                    <a:pt x="1057993" y="4678"/>
                    <a:pt x="1066321" y="13006"/>
                  </a:cubicBezTo>
                  <a:cubicBezTo>
                    <a:pt x="1074649" y="21334"/>
                    <a:pt x="1079327" y="32629"/>
                    <a:pt x="1079327" y="44406"/>
                  </a:cubicBezTo>
                  <a:lnTo>
                    <a:pt x="1079327" y="730535"/>
                  </a:lnTo>
                  <a:cubicBezTo>
                    <a:pt x="1079327" y="742313"/>
                    <a:pt x="1074649" y="753608"/>
                    <a:pt x="1066321" y="761935"/>
                  </a:cubicBezTo>
                  <a:cubicBezTo>
                    <a:pt x="1057993" y="770263"/>
                    <a:pt x="1046698" y="774942"/>
                    <a:pt x="1034921" y="774942"/>
                  </a:cubicBezTo>
                  <a:lnTo>
                    <a:pt x="44406" y="774942"/>
                  </a:lnTo>
                  <a:cubicBezTo>
                    <a:pt x="32629" y="774942"/>
                    <a:pt x="21334" y="770263"/>
                    <a:pt x="13006" y="761935"/>
                  </a:cubicBezTo>
                  <a:cubicBezTo>
                    <a:pt x="4678" y="753608"/>
                    <a:pt x="0" y="742313"/>
                    <a:pt x="0" y="730535"/>
                  </a:cubicBezTo>
                  <a:lnTo>
                    <a:pt x="0" y="44406"/>
                  </a:lnTo>
                  <a:cubicBezTo>
                    <a:pt x="0" y="32629"/>
                    <a:pt x="4678" y="21334"/>
                    <a:pt x="13006" y="13006"/>
                  </a:cubicBezTo>
                  <a:cubicBezTo>
                    <a:pt x="21334" y="4678"/>
                    <a:pt x="32629" y="0"/>
                    <a:pt x="4440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79327" cy="813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84618" y="2644286"/>
            <a:ext cx="55490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>
                <a:solidFill>
                  <a:srgbClr val="F7B8D2"/>
                </a:solidFill>
                <a:latin typeface="Poppins Bold"/>
              </a:rPr>
              <a:t>Objectives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 rot="560043">
            <a:off x="9904136" y="2584418"/>
            <a:ext cx="2112427" cy="4179799"/>
            <a:chOff x="0" y="0"/>
            <a:chExt cx="2620010" cy="5184140"/>
          </a:xfrm>
        </p:grpSpPr>
        <p:sp>
          <p:nvSpPr>
            <p:cNvPr id="17" name="Freeform 1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19" name="Freeform 1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 rot="560043">
            <a:off x="10537032" y="7464282"/>
            <a:ext cx="2112427" cy="4179799"/>
            <a:chOff x="0" y="0"/>
            <a:chExt cx="2620010" cy="5184140"/>
          </a:xfrm>
        </p:grpSpPr>
        <p:sp>
          <p:nvSpPr>
            <p:cNvPr id="27" name="Freeform 2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9" name="Freeform 2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 rot="560043">
            <a:off x="13352544" y="2395995"/>
            <a:ext cx="2112427" cy="4179799"/>
            <a:chOff x="0" y="0"/>
            <a:chExt cx="2620010" cy="5184140"/>
          </a:xfrm>
        </p:grpSpPr>
        <p:sp>
          <p:nvSpPr>
            <p:cNvPr id="37" name="Freeform 3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39" name="Freeform 3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46" name="Group 46"/>
          <p:cNvGrpSpPr>
            <a:grpSpLocks noChangeAspect="1"/>
          </p:cNvGrpSpPr>
          <p:nvPr/>
        </p:nvGrpSpPr>
        <p:grpSpPr>
          <a:xfrm rot="560043">
            <a:off x="14217415" y="8114184"/>
            <a:ext cx="2112427" cy="4179799"/>
            <a:chOff x="0" y="0"/>
            <a:chExt cx="2620010" cy="5184140"/>
          </a:xfrm>
        </p:grpSpPr>
        <p:sp>
          <p:nvSpPr>
            <p:cNvPr id="47" name="Freeform 4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49" name="Freeform 4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5" name="Freeform 5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6" name="Group 56"/>
          <p:cNvGrpSpPr>
            <a:grpSpLocks noChangeAspect="1"/>
          </p:cNvGrpSpPr>
          <p:nvPr/>
        </p:nvGrpSpPr>
        <p:grpSpPr>
          <a:xfrm rot="560043">
            <a:off x="16469109" y="3719479"/>
            <a:ext cx="2112427" cy="4179799"/>
            <a:chOff x="0" y="0"/>
            <a:chExt cx="2620010" cy="5184140"/>
          </a:xfrm>
        </p:grpSpPr>
        <p:sp>
          <p:nvSpPr>
            <p:cNvPr id="57" name="Freeform 5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59" name="Freeform 5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60" name="Freeform 6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61" name="Freeform 6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62" name="Freeform 6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63" name="Freeform 6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66" name="TextBox 66"/>
          <p:cNvSpPr txBox="1"/>
          <p:nvPr/>
        </p:nvSpPr>
        <p:spPr>
          <a:xfrm>
            <a:off x="384740" y="4825462"/>
            <a:ext cx="7966703" cy="3690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2770" lvl="1" indent="-261385" algn="l">
              <a:lnSpc>
                <a:spcPts val="3656"/>
              </a:lnSpc>
              <a:buFont typeface="Arial"/>
              <a:buChar char="•"/>
            </a:pPr>
            <a:r>
              <a:rPr lang="en-US" sz="2421">
                <a:solidFill>
                  <a:srgbClr val="2B2A2A"/>
                </a:solidFill>
                <a:latin typeface="Poppins"/>
              </a:rPr>
              <a:t> Platform that user can access their to-do list from any devices, ensuring their task safe from physical damage and loss </a:t>
            </a:r>
          </a:p>
          <a:p>
            <a:pPr marL="522770" lvl="1" indent="-261385" algn="l">
              <a:lnSpc>
                <a:spcPts val="3656"/>
              </a:lnSpc>
              <a:buFont typeface="Arial"/>
              <a:buChar char="•"/>
            </a:pPr>
            <a:r>
              <a:rPr lang="en-US" sz="2421">
                <a:solidFill>
                  <a:srgbClr val="2B2A2A"/>
                </a:solidFill>
                <a:latin typeface="Poppins"/>
              </a:rPr>
              <a:t>The checked featured for the task so users can keep track their tasks</a:t>
            </a:r>
          </a:p>
          <a:p>
            <a:pPr marL="522770" lvl="1" indent="-261385" algn="l">
              <a:lnSpc>
                <a:spcPts val="3656"/>
              </a:lnSpc>
              <a:buFont typeface="Arial"/>
              <a:buChar char="•"/>
            </a:pPr>
            <a:r>
              <a:rPr lang="en-US" sz="2421">
                <a:solidFill>
                  <a:srgbClr val="2B2A2A"/>
                </a:solidFill>
                <a:latin typeface="Poppins"/>
              </a:rPr>
              <a:t>To enhance the task management. This app will provide users with robust platform to create, update, delete and rearrange tasks.</a:t>
            </a:r>
          </a:p>
        </p:txBody>
      </p:sp>
      <p:sp>
        <p:nvSpPr>
          <p:cNvPr id="67" name="Freeform 67"/>
          <p:cNvSpPr/>
          <p:nvPr/>
        </p:nvSpPr>
        <p:spPr>
          <a:xfrm rot="594983">
            <a:off x="10564525" y="3761018"/>
            <a:ext cx="804966" cy="1098588"/>
          </a:xfrm>
          <a:custGeom>
            <a:avLst/>
            <a:gdLst/>
            <a:ahLst/>
            <a:cxnLst/>
            <a:rect l="l" t="t" r="r" b="b"/>
            <a:pathLst>
              <a:path w="804966" h="1098588">
                <a:moveTo>
                  <a:pt x="0" y="0"/>
                </a:moveTo>
                <a:lnTo>
                  <a:pt x="804966" y="0"/>
                </a:lnTo>
                <a:lnTo>
                  <a:pt x="804966" y="1098588"/>
                </a:lnTo>
                <a:lnTo>
                  <a:pt x="0" y="109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8" name="TextBox 68"/>
          <p:cNvSpPr txBox="1"/>
          <p:nvPr/>
        </p:nvSpPr>
        <p:spPr>
          <a:xfrm rot="594983">
            <a:off x="10324022" y="4976000"/>
            <a:ext cx="1021157" cy="182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7"/>
              </a:lnSpc>
            </a:pPr>
            <a:r>
              <a:rPr lang="en-US" sz="1137">
                <a:solidFill>
                  <a:srgbClr val="6B64B8"/>
                </a:solidFill>
                <a:latin typeface="Poppins Bold"/>
              </a:rPr>
              <a:t>Todo List</a:t>
            </a:r>
          </a:p>
        </p:txBody>
      </p:sp>
      <p:sp>
        <p:nvSpPr>
          <p:cNvPr id="69" name="TextBox 69"/>
          <p:cNvSpPr txBox="1"/>
          <p:nvPr/>
        </p:nvSpPr>
        <p:spPr>
          <a:xfrm rot="594983">
            <a:off x="10487102" y="5165874"/>
            <a:ext cx="645155" cy="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</a:pPr>
            <a:r>
              <a:rPr lang="en-US" sz="668">
                <a:solidFill>
                  <a:srgbClr val="2B2A2A"/>
                </a:solidFill>
                <a:latin typeface="Poppins"/>
              </a:rPr>
              <a:t>Application</a:t>
            </a:r>
          </a:p>
        </p:txBody>
      </p:sp>
      <p:sp>
        <p:nvSpPr>
          <p:cNvPr id="70" name="Freeform 70"/>
          <p:cNvSpPr/>
          <p:nvPr/>
        </p:nvSpPr>
        <p:spPr>
          <a:xfrm rot="594983">
            <a:off x="13991627" y="3741773"/>
            <a:ext cx="804966" cy="1098588"/>
          </a:xfrm>
          <a:custGeom>
            <a:avLst/>
            <a:gdLst/>
            <a:ahLst/>
            <a:cxnLst/>
            <a:rect l="l" t="t" r="r" b="b"/>
            <a:pathLst>
              <a:path w="804966" h="1098588">
                <a:moveTo>
                  <a:pt x="0" y="0"/>
                </a:moveTo>
                <a:lnTo>
                  <a:pt x="804966" y="0"/>
                </a:lnTo>
                <a:lnTo>
                  <a:pt x="804966" y="1098589"/>
                </a:lnTo>
                <a:lnTo>
                  <a:pt x="0" y="1098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1" name="TextBox 71"/>
          <p:cNvSpPr txBox="1"/>
          <p:nvPr/>
        </p:nvSpPr>
        <p:spPr>
          <a:xfrm rot="594983">
            <a:off x="13751124" y="4956756"/>
            <a:ext cx="1021157" cy="182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7"/>
              </a:lnSpc>
            </a:pPr>
            <a:r>
              <a:rPr lang="en-US" sz="1137">
                <a:solidFill>
                  <a:srgbClr val="6B64B8"/>
                </a:solidFill>
                <a:latin typeface="Poppins Bold"/>
              </a:rPr>
              <a:t>Todo List</a:t>
            </a:r>
          </a:p>
        </p:txBody>
      </p:sp>
      <p:sp>
        <p:nvSpPr>
          <p:cNvPr id="72" name="TextBox 72"/>
          <p:cNvSpPr txBox="1"/>
          <p:nvPr/>
        </p:nvSpPr>
        <p:spPr>
          <a:xfrm rot="594983">
            <a:off x="13914204" y="5146630"/>
            <a:ext cx="645155" cy="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</a:pPr>
            <a:r>
              <a:rPr lang="en-US" sz="668">
                <a:solidFill>
                  <a:srgbClr val="2B2A2A"/>
                </a:solidFill>
                <a:latin typeface="Poppins"/>
              </a:rPr>
              <a:t>Application</a:t>
            </a:r>
          </a:p>
        </p:txBody>
      </p:sp>
      <p:sp>
        <p:nvSpPr>
          <p:cNvPr id="73" name="Freeform 73"/>
          <p:cNvSpPr/>
          <p:nvPr/>
        </p:nvSpPr>
        <p:spPr>
          <a:xfrm rot="594983">
            <a:off x="17202805" y="4981817"/>
            <a:ext cx="804966" cy="1098588"/>
          </a:xfrm>
          <a:custGeom>
            <a:avLst/>
            <a:gdLst/>
            <a:ahLst/>
            <a:cxnLst/>
            <a:rect l="l" t="t" r="r" b="b"/>
            <a:pathLst>
              <a:path w="804966" h="1098588">
                <a:moveTo>
                  <a:pt x="0" y="0"/>
                </a:moveTo>
                <a:lnTo>
                  <a:pt x="804966" y="0"/>
                </a:lnTo>
                <a:lnTo>
                  <a:pt x="804966" y="1098589"/>
                </a:lnTo>
                <a:lnTo>
                  <a:pt x="0" y="1098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4" name="TextBox 74"/>
          <p:cNvSpPr txBox="1"/>
          <p:nvPr/>
        </p:nvSpPr>
        <p:spPr>
          <a:xfrm rot="594983">
            <a:off x="16962302" y="6196800"/>
            <a:ext cx="1021157" cy="182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7"/>
              </a:lnSpc>
            </a:pPr>
            <a:r>
              <a:rPr lang="en-US" sz="1137">
                <a:solidFill>
                  <a:srgbClr val="6B64B8"/>
                </a:solidFill>
                <a:latin typeface="Poppins Bold"/>
              </a:rPr>
              <a:t>Todo List</a:t>
            </a:r>
          </a:p>
        </p:txBody>
      </p:sp>
      <p:sp>
        <p:nvSpPr>
          <p:cNvPr id="75" name="TextBox 75"/>
          <p:cNvSpPr txBox="1"/>
          <p:nvPr/>
        </p:nvSpPr>
        <p:spPr>
          <a:xfrm rot="594983">
            <a:off x="17125383" y="6386673"/>
            <a:ext cx="645155" cy="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</a:pPr>
            <a:r>
              <a:rPr lang="en-US" sz="668">
                <a:solidFill>
                  <a:srgbClr val="2B2A2A"/>
                </a:solidFill>
                <a:latin typeface="Poppins"/>
              </a:rPr>
              <a:t>Application</a:t>
            </a:r>
          </a:p>
        </p:txBody>
      </p:sp>
      <p:sp>
        <p:nvSpPr>
          <p:cNvPr id="76" name="Freeform 76"/>
          <p:cNvSpPr/>
          <p:nvPr/>
        </p:nvSpPr>
        <p:spPr>
          <a:xfrm rot="594983">
            <a:off x="11249606" y="8519662"/>
            <a:ext cx="804966" cy="1098588"/>
          </a:xfrm>
          <a:custGeom>
            <a:avLst/>
            <a:gdLst/>
            <a:ahLst/>
            <a:cxnLst/>
            <a:rect l="l" t="t" r="r" b="b"/>
            <a:pathLst>
              <a:path w="804966" h="1098588">
                <a:moveTo>
                  <a:pt x="0" y="0"/>
                </a:moveTo>
                <a:lnTo>
                  <a:pt x="804965" y="0"/>
                </a:lnTo>
                <a:lnTo>
                  <a:pt x="804965" y="1098589"/>
                </a:lnTo>
                <a:lnTo>
                  <a:pt x="0" y="1098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7" name="TextBox 77"/>
          <p:cNvSpPr txBox="1"/>
          <p:nvPr/>
        </p:nvSpPr>
        <p:spPr>
          <a:xfrm rot="594983">
            <a:off x="11009103" y="9734645"/>
            <a:ext cx="1021157" cy="182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7"/>
              </a:lnSpc>
            </a:pPr>
            <a:r>
              <a:rPr lang="en-US" sz="1137">
                <a:solidFill>
                  <a:srgbClr val="6B64B8"/>
                </a:solidFill>
                <a:latin typeface="Poppins Bold"/>
              </a:rPr>
              <a:t>Todo List</a:t>
            </a:r>
          </a:p>
        </p:txBody>
      </p:sp>
      <p:sp>
        <p:nvSpPr>
          <p:cNvPr id="78" name="TextBox 78"/>
          <p:cNvSpPr txBox="1"/>
          <p:nvPr/>
        </p:nvSpPr>
        <p:spPr>
          <a:xfrm rot="594983">
            <a:off x="11172183" y="9924519"/>
            <a:ext cx="645155" cy="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</a:pPr>
            <a:r>
              <a:rPr lang="en-US" sz="668">
                <a:solidFill>
                  <a:srgbClr val="2B2A2A"/>
                </a:solidFill>
                <a:latin typeface="Poppins"/>
              </a:rPr>
              <a:t>Application</a:t>
            </a:r>
          </a:p>
        </p:txBody>
      </p:sp>
      <p:sp>
        <p:nvSpPr>
          <p:cNvPr id="79" name="Freeform 79"/>
          <p:cNvSpPr/>
          <p:nvPr/>
        </p:nvSpPr>
        <p:spPr>
          <a:xfrm rot="594983">
            <a:off x="14871936" y="9220505"/>
            <a:ext cx="804966" cy="1098588"/>
          </a:xfrm>
          <a:custGeom>
            <a:avLst/>
            <a:gdLst/>
            <a:ahLst/>
            <a:cxnLst/>
            <a:rect l="l" t="t" r="r" b="b"/>
            <a:pathLst>
              <a:path w="804966" h="1098588">
                <a:moveTo>
                  <a:pt x="0" y="0"/>
                </a:moveTo>
                <a:lnTo>
                  <a:pt x="804966" y="0"/>
                </a:lnTo>
                <a:lnTo>
                  <a:pt x="804966" y="1098588"/>
                </a:lnTo>
                <a:lnTo>
                  <a:pt x="0" y="109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64907" y="4560010"/>
            <a:ext cx="16223879" cy="1290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87"/>
              </a:lnSpc>
            </a:pPr>
            <a:r>
              <a:rPr lang="en-US" sz="9328">
                <a:solidFill>
                  <a:srgbClr val="112838"/>
                </a:solidFill>
                <a:latin typeface="Lazydog"/>
              </a:rPr>
              <a:t>APPLICATION DEMOSTRATION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26701" y="1450700"/>
            <a:ext cx="3033230" cy="6569636"/>
          </a:xfrm>
          <a:custGeom>
            <a:avLst/>
            <a:gdLst/>
            <a:ahLst/>
            <a:cxnLst/>
            <a:rect l="l" t="t" r="r" b="b"/>
            <a:pathLst>
              <a:path w="3033230" h="6569636">
                <a:moveTo>
                  <a:pt x="0" y="0"/>
                </a:moveTo>
                <a:lnTo>
                  <a:pt x="3033230" y="0"/>
                </a:lnTo>
                <a:lnTo>
                  <a:pt x="3033230" y="6569636"/>
                </a:lnTo>
                <a:lnTo>
                  <a:pt x="0" y="6569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01502" y="1450700"/>
            <a:ext cx="2997795" cy="6569636"/>
          </a:xfrm>
          <a:custGeom>
            <a:avLst/>
            <a:gdLst/>
            <a:ahLst/>
            <a:cxnLst/>
            <a:rect l="l" t="t" r="r" b="b"/>
            <a:pathLst>
              <a:path w="2997795" h="6569636">
                <a:moveTo>
                  <a:pt x="0" y="0"/>
                </a:moveTo>
                <a:lnTo>
                  <a:pt x="2997796" y="0"/>
                </a:lnTo>
                <a:lnTo>
                  <a:pt x="2997796" y="6569636"/>
                </a:lnTo>
                <a:lnTo>
                  <a:pt x="0" y="6569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082696" y="1447535"/>
            <a:ext cx="2957407" cy="6572801"/>
          </a:xfrm>
          <a:custGeom>
            <a:avLst/>
            <a:gdLst/>
            <a:ahLst/>
            <a:cxnLst/>
            <a:rect l="l" t="t" r="r" b="b"/>
            <a:pathLst>
              <a:path w="2957407" h="6572801">
                <a:moveTo>
                  <a:pt x="0" y="0"/>
                </a:moveTo>
                <a:lnTo>
                  <a:pt x="2957407" y="0"/>
                </a:lnTo>
                <a:lnTo>
                  <a:pt x="2957407" y="6572801"/>
                </a:lnTo>
                <a:lnTo>
                  <a:pt x="0" y="65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77213" y="8175547"/>
            <a:ext cx="1446373" cy="69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SignUp Page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8213" y="8175547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Login Page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02413" y="8322310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Index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860" y="1513431"/>
            <a:ext cx="3019056" cy="6569636"/>
          </a:xfrm>
          <a:custGeom>
            <a:avLst/>
            <a:gdLst/>
            <a:ahLst/>
            <a:cxnLst/>
            <a:rect l="l" t="t" r="r" b="b"/>
            <a:pathLst>
              <a:path w="3019056" h="6569636">
                <a:moveTo>
                  <a:pt x="0" y="0"/>
                </a:moveTo>
                <a:lnTo>
                  <a:pt x="3019056" y="0"/>
                </a:lnTo>
                <a:lnTo>
                  <a:pt x="3019056" y="6569637"/>
                </a:lnTo>
                <a:lnTo>
                  <a:pt x="0" y="6569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61709" y="1513431"/>
            <a:ext cx="3075783" cy="6552133"/>
          </a:xfrm>
          <a:custGeom>
            <a:avLst/>
            <a:gdLst/>
            <a:ahLst/>
            <a:cxnLst/>
            <a:rect l="l" t="t" r="r" b="b"/>
            <a:pathLst>
              <a:path w="3075783" h="6552133">
                <a:moveTo>
                  <a:pt x="0" y="0"/>
                </a:moveTo>
                <a:lnTo>
                  <a:pt x="3075782" y="0"/>
                </a:lnTo>
                <a:lnTo>
                  <a:pt x="3075782" y="6552133"/>
                </a:lnTo>
                <a:lnTo>
                  <a:pt x="0" y="65521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833970" y="1510236"/>
            <a:ext cx="3084860" cy="6555328"/>
          </a:xfrm>
          <a:custGeom>
            <a:avLst/>
            <a:gdLst/>
            <a:ahLst/>
            <a:cxnLst/>
            <a:rect l="l" t="t" r="r" b="b"/>
            <a:pathLst>
              <a:path w="3084860" h="6555328">
                <a:moveTo>
                  <a:pt x="0" y="0"/>
                </a:moveTo>
                <a:lnTo>
                  <a:pt x="3084860" y="0"/>
                </a:lnTo>
                <a:lnTo>
                  <a:pt x="3084860" y="6555328"/>
                </a:lnTo>
                <a:lnTo>
                  <a:pt x="0" y="6555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30201" y="8302547"/>
            <a:ext cx="1446373" cy="69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Create Task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76413" y="8302547"/>
            <a:ext cx="1446373" cy="69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After Being Create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53213" y="8302547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>
                <a:solidFill>
                  <a:srgbClr val="2B2A2A"/>
                </a:solidFill>
                <a:latin typeface="Poppins Medium"/>
              </a:rPr>
              <a:t>Edit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Poppins</vt:lpstr>
      <vt:lpstr>Poppins Medium</vt:lpstr>
      <vt:lpstr>Calibri</vt:lpstr>
      <vt:lpstr>Arial</vt:lpstr>
      <vt:lpstr>Poppins Semi-Bold</vt:lpstr>
      <vt:lpstr>Lazydog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Education Technology Presentation in Blue Peach Illustrative Style</dc:title>
  <cp:lastModifiedBy>Marlianti Muf Piarlis</cp:lastModifiedBy>
  <cp:revision>2</cp:revision>
  <dcterms:created xsi:type="dcterms:W3CDTF">2006-08-16T00:00:00Z</dcterms:created>
  <dcterms:modified xsi:type="dcterms:W3CDTF">2024-06-28T12:44:35Z</dcterms:modified>
  <dc:identifier>DAGI7VdIsYo</dc:identifier>
</cp:coreProperties>
</file>