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8" r:id="rId6"/>
    <p:sldId id="259" r:id="rId7"/>
    <p:sldId id="261" r:id="rId8"/>
    <p:sldId id="260" r:id="rId9"/>
    <p:sldId id="271" r:id="rId10"/>
    <p:sldId id="282" r:id="rId11"/>
    <p:sldId id="27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5" r:id="rId21"/>
    <p:sldId id="291" r:id="rId22"/>
    <p:sldId id="267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3B2"/>
    <a:srgbClr val="E7E6E6"/>
    <a:srgbClr val="F63737"/>
    <a:srgbClr val="006EAF"/>
    <a:srgbClr val="66A4FF"/>
    <a:srgbClr val="70AD47"/>
    <a:srgbClr val="548235"/>
    <a:srgbClr val="DAE5EF"/>
    <a:srgbClr val="DCE7F0"/>
    <a:srgbClr val="00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72296" autoAdjust="0"/>
  </p:normalViewPr>
  <p:slideViewPr>
    <p:cSldViewPr snapToGrid="0">
      <p:cViewPr varScale="1">
        <p:scale>
          <a:sx n="82" d="100"/>
          <a:sy n="82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attrition is expensive, so how can we address the problem systematically?</a:t>
            </a:r>
          </a:p>
          <a:p>
            <a:endParaRPr lang="en-US" dirty="0"/>
          </a:p>
          <a:p>
            <a:r>
              <a:rPr lang="en-US" dirty="0"/>
              <a:t>Let’s begin by posing two questions: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are the top factors influencing an employee’s decision to leave a company?</a:t>
            </a:r>
          </a:p>
          <a:p>
            <a:pPr marL="228600" indent="-228600">
              <a:buAutoNum type="arabicPeriod"/>
            </a:pPr>
            <a:r>
              <a:rPr lang="en-US" dirty="0"/>
              <a:t>Can we accurately identify employees within the top 20</a:t>
            </a:r>
            <a:r>
              <a:rPr lang="en-US" baseline="30000" dirty="0"/>
              <a:t>th</a:t>
            </a:r>
            <a:r>
              <a:rPr lang="en-US" dirty="0"/>
              <a:t> percentile of likelihood of attrition?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will be our method in addressing these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2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FlightRatio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NumCompaniesWorked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TotalWorkingYears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EnvironmentSatisfaction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FlightRatio=NumCompaniesWorked/(TotalWorkingYears∗EnvironmentSatisfaction)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FlightRatio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NumCompaniesWorked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TotalWorkingYears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EnvironmentSatisfaction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FlightRatio=NumCompaniesWorked/(TotalWorkingYears∗EnvironmentSatisfaction)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4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0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5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1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8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8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FlightRatio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NumCompaniesWorked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TotalWorkingYears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EnvironmentSatisfaction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FlightRatio=NumCompaniesWorked/(TotalWorkingYears∗EnvironmentSatisfaction)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RandomForestClassifier</a:t>
            </a:r>
            <a:r>
              <a:rPr lang="en-US" dirty="0"/>
              <a:t> is the base model winner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6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Optimized for highest 5-fold cross-validation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ranked via </a:t>
            </a:r>
            <a:r>
              <a:rPr lang="en-US" dirty="0" err="1"/>
              <a:t>RandomForestClassifier</a:t>
            </a:r>
            <a:r>
              <a:rPr lang="en-US" dirty="0"/>
              <a:t>() feature importance ranking</a:t>
            </a:r>
          </a:p>
          <a:p>
            <a:endParaRPr lang="en-US" dirty="0"/>
          </a:p>
          <a:p>
            <a:r>
              <a:rPr lang="en-US" b="1" dirty="0"/>
              <a:t>Top 20 features selected to reduce dimensionality from 74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jchoudhary7/hr-analytics-case-study?select=out_time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Analytics: 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2800" dirty="0"/>
              <a:t>Noah Vriese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2" y="308895"/>
            <a:ext cx="9779183" cy="1325563"/>
          </a:xfrm>
        </p:spPr>
        <p:txBody>
          <a:bodyPr anchor="t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Preprocessing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8BAC6A-DA37-C321-E6C0-820BEBD5D116}"/>
              </a:ext>
            </a:extLst>
          </p:cNvPr>
          <p:cNvSpPr/>
          <p:nvPr/>
        </p:nvSpPr>
        <p:spPr>
          <a:xfrm>
            <a:off x="9536045" y="2112802"/>
            <a:ext cx="1169636" cy="11696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X_train.csv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D9BAE5-1ECA-EFDD-F6A5-D3A4ACCE64AF}"/>
              </a:ext>
            </a:extLst>
          </p:cNvPr>
          <p:cNvSpPr/>
          <p:nvPr/>
        </p:nvSpPr>
        <p:spPr>
          <a:xfrm>
            <a:off x="9554617" y="3370548"/>
            <a:ext cx="1169636" cy="11696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X_test.csv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ECA71697-4040-7975-6745-0F13C95143E8}"/>
              </a:ext>
            </a:extLst>
          </p:cNvPr>
          <p:cNvSpPr/>
          <p:nvPr/>
        </p:nvSpPr>
        <p:spPr>
          <a:xfrm>
            <a:off x="5862676" y="3515308"/>
            <a:ext cx="404246" cy="404246"/>
          </a:xfrm>
          <a:prstGeom prst="mathPlus">
            <a:avLst/>
          </a:prstGeom>
          <a:solidFill>
            <a:schemeClr val="accent1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ECCA16-D71B-E6B9-92CF-066DE06B7F16}"/>
              </a:ext>
            </a:extLst>
          </p:cNvPr>
          <p:cNvSpPr/>
          <p:nvPr/>
        </p:nvSpPr>
        <p:spPr>
          <a:xfrm>
            <a:off x="5338918" y="3955372"/>
            <a:ext cx="1451763" cy="1451763"/>
          </a:xfrm>
          <a:prstGeom prst="ellipse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encoder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AE8B38-1762-B258-9514-B9D0B97F11A1}"/>
              </a:ext>
            </a:extLst>
          </p:cNvPr>
          <p:cNvSpPr/>
          <p:nvPr/>
        </p:nvSpPr>
        <p:spPr>
          <a:xfrm>
            <a:off x="198460" y="1050444"/>
            <a:ext cx="1518521" cy="1518521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Engineered Features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7AC840-B9C0-2A13-C651-0A5B309319EC}"/>
              </a:ext>
            </a:extLst>
          </p:cNvPr>
          <p:cNvSpPr/>
          <p:nvPr/>
        </p:nvSpPr>
        <p:spPr>
          <a:xfrm>
            <a:off x="10702836" y="2741675"/>
            <a:ext cx="1169636" cy="11696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y_train.csv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F162B4-4055-6330-37F4-1106C21FDC02}"/>
              </a:ext>
            </a:extLst>
          </p:cNvPr>
          <p:cNvSpPr/>
          <p:nvPr/>
        </p:nvSpPr>
        <p:spPr>
          <a:xfrm>
            <a:off x="10724253" y="3996301"/>
            <a:ext cx="1169636" cy="11696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y_test</a:t>
            </a:r>
            <a:br>
              <a:rPr lang="en-US" sz="1600" dirty="0"/>
            </a:br>
            <a:r>
              <a:rPr lang="en-US" sz="1600" dirty="0"/>
              <a:t>.csv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D6E62D-2077-EA12-F83A-B831351F30AF}"/>
              </a:ext>
            </a:extLst>
          </p:cNvPr>
          <p:cNvSpPr/>
          <p:nvPr/>
        </p:nvSpPr>
        <p:spPr>
          <a:xfrm>
            <a:off x="1284813" y="2849987"/>
            <a:ext cx="1518521" cy="1518521"/>
          </a:xfrm>
          <a:prstGeom prst="ellipse">
            <a:avLst/>
          </a:prstGeom>
          <a:solidFill>
            <a:srgbClr val="3399FF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Employee DataFrame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A73956-5685-B176-05A1-4F3ACB8CAC92}"/>
              </a:ext>
            </a:extLst>
          </p:cNvPr>
          <p:cNvSpPr/>
          <p:nvPr/>
        </p:nvSpPr>
        <p:spPr>
          <a:xfrm>
            <a:off x="3159794" y="3955372"/>
            <a:ext cx="1518521" cy="1518521"/>
          </a:xfrm>
          <a:prstGeom prst="ellipse">
            <a:avLst/>
          </a:prstGeom>
          <a:solidFill>
            <a:srgbClr val="3399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Categorical features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AD71AA-1239-17AC-EC04-E4B2B81F6FED}"/>
              </a:ext>
            </a:extLst>
          </p:cNvPr>
          <p:cNvSpPr/>
          <p:nvPr/>
        </p:nvSpPr>
        <p:spPr>
          <a:xfrm>
            <a:off x="5340241" y="2027727"/>
            <a:ext cx="1451763" cy="1451763"/>
          </a:xfrm>
          <a:prstGeom prst="ellipse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StandardScaler</a:t>
            </a:r>
            <a:endParaRPr lang="en-US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0979FB-8343-02E9-17AC-0151787AE231}"/>
              </a:ext>
            </a:extLst>
          </p:cNvPr>
          <p:cNvSpPr/>
          <p:nvPr/>
        </p:nvSpPr>
        <p:spPr>
          <a:xfrm>
            <a:off x="3168734" y="1973304"/>
            <a:ext cx="1518521" cy="1518521"/>
          </a:xfrm>
          <a:prstGeom prst="ellipse">
            <a:avLst/>
          </a:prstGeom>
          <a:solidFill>
            <a:srgbClr val="3399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Numerical features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01D9A63-5DF4-81A6-D28C-A47ECF52D5D8}"/>
              </a:ext>
            </a:extLst>
          </p:cNvPr>
          <p:cNvSpPr/>
          <p:nvPr/>
        </p:nvSpPr>
        <p:spPr>
          <a:xfrm rot="1728571" flipV="1">
            <a:off x="2739893" y="4037093"/>
            <a:ext cx="428589" cy="348177"/>
          </a:xfrm>
          <a:prstGeom prst="right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uble Brace 54">
            <a:extLst>
              <a:ext uri="{FF2B5EF4-FFF2-40B4-BE49-F238E27FC236}">
                <a16:creationId xmlns:a16="http://schemas.microsoft.com/office/drawing/2014/main" id="{D918B4CF-9E86-C010-73D0-E23A59347B38}"/>
              </a:ext>
            </a:extLst>
          </p:cNvPr>
          <p:cNvSpPr/>
          <p:nvPr/>
        </p:nvSpPr>
        <p:spPr>
          <a:xfrm>
            <a:off x="4923693" y="1952169"/>
            <a:ext cx="3925580" cy="3530524"/>
          </a:xfrm>
          <a:prstGeom prst="bracePair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10EC9D-3D7B-64E7-0550-BF3A932B2832}"/>
              </a:ext>
            </a:extLst>
          </p:cNvPr>
          <p:cNvSpPr/>
          <p:nvPr/>
        </p:nvSpPr>
        <p:spPr>
          <a:xfrm>
            <a:off x="6979479" y="2960800"/>
            <a:ext cx="1451763" cy="1451763"/>
          </a:xfrm>
          <a:prstGeom prst="ellipse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Train-Test Split</a:t>
            </a:r>
          </a:p>
        </p:txBody>
      </p:sp>
      <p:sp>
        <p:nvSpPr>
          <p:cNvPr id="73" name="Arrow: Curved Up 72">
            <a:extLst>
              <a:ext uri="{FF2B5EF4-FFF2-40B4-BE49-F238E27FC236}">
                <a16:creationId xmlns:a16="http://schemas.microsoft.com/office/drawing/2014/main" id="{CFADC597-198E-20DB-EEAE-0BE73F2D5F9D}"/>
              </a:ext>
            </a:extLst>
          </p:cNvPr>
          <p:cNvSpPr/>
          <p:nvPr/>
        </p:nvSpPr>
        <p:spPr>
          <a:xfrm>
            <a:off x="3985846" y="5623134"/>
            <a:ext cx="2125845" cy="581538"/>
          </a:xfrm>
          <a:prstGeom prst="curvedUp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Arrow: Curved Up 74">
            <a:extLst>
              <a:ext uri="{FF2B5EF4-FFF2-40B4-BE49-F238E27FC236}">
                <a16:creationId xmlns:a16="http://schemas.microsoft.com/office/drawing/2014/main" id="{EFF7A77A-311B-5DEE-9C12-6787FF3F6AD5}"/>
              </a:ext>
            </a:extLst>
          </p:cNvPr>
          <p:cNvSpPr/>
          <p:nvPr/>
        </p:nvSpPr>
        <p:spPr>
          <a:xfrm flipV="1">
            <a:off x="3985846" y="1228166"/>
            <a:ext cx="2125845" cy="581538"/>
          </a:xfrm>
          <a:prstGeom prst="curvedUp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398B4EC-F007-F0A1-4500-595FB4D66869}"/>
              </a:ext>
            </a:extLst>
          </p:cNvPr>
          <p:cNvSpPr/>
          <p:nvPr/>
        </p:nvSpPr>
        <p:spPr>
          <a:xfrm rot="19651616" flipV="1">
            <a:off x="2737300" y="2920901"/>
            <a:ext cx="428589" cy="348177"/>
          </a:xfrm>
          <a:prstGeom prst="right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32A0611-A713-6EEB-972A-3220C92F5A72}"/>
              </a:ext>
            </a:extLst>
          </p:cNvPr>
          <p:cNvSpPr/>
          <p:nvPr/>
        </p:nvSpPr>
        <p:spPr>
          <a:xfrm rot="3371362" flipV="1">
            <a:off x="1314933" y="2543191"/>
            <a:ext cx="428589" cy="348177"/>
          </a:xfrm>
          <a:prstGeom prst="right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772F97A7-85B9-FE4D-1E1C-720357C3749C}"/>
              </a:ext>
            </a:extLst>
          </p:cNvPr>
          <p:cNvSpPr/>
          <p:nvPr/>
        </p:nvSpPr>
        <p:spPr>
          <a:xfrm flipV="1">
            <a:off x="6457524" y="3555048"/>
            <a:ext cx="428589" cy="348177"/>
          </a:xfrm>
          <a:prstGeom prst="rightArrow">
            <a:avLst/>
          </a:prstGeom>
          <a:solidFill>
            <a:schemeClr val="accent1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752E3AE-28E6-4C11-D4C5-346AAE016832}"/>
              </a:ext>
            </a:extLst>
          </p:cNvPr>
          <p:cNvSpPr/>
          <p:nvPr/>
        </p:nvSpPr>
        <p:spPr>
          <a:xfrm flipV="1">
            <a:off x="9005846" y="3512592"/>
            <a:ext cx="428589" cy="348177"/>
          </a:xfrm>
          <a:prstGeom prst="right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62E66C-5CF7-8C92-6474-EA1BA070BCFB}"/>
              </a:ext>
            </a:extLst>
          </p:cNvPr>
          <p:cNvSpPr txBox="1"/>
          <p:nvPr/>
        </p:nvSpPr>
        <p:spPr>
          <a:xfrm>
            <a:off x="9342664" y="1739892"/>
            <a:ext cx="27631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Processed Data: 74 Features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9446EA-9000-CA0D-196A-7883A3518683}"/>
              </a:ext>
            </a:extLst>
          </p:cNvPr>
          <p:cNvSpPr txBox="1"/>
          <p:nvPr/>
        </p:nvSpPr>
        <p:spPr>
          <a:xfrm>
            <a:off x="7201907" y="3896108"/>
            <a:ext cx="9851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(70/30)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45C629-D70E-7544-F2AE-751450A5C28B}"/>
              </a:ext>
            </a:extLst>
          </p:cNvPr>
          <p:cNvSpPr txBox="1"/>
          <p:nvPr/>
        </p:nvSpPr>
        <p:spPr>
          <a:xfrm>
            <a:off x="1716981" y="1256473"/>
            <a:ext cx="1697841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ea typeface="Calibri" panose="020F0502020204030204" pitchFamily="34" charset="0"/>
              </a:rPr>
              <a:t>‘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PaytoEffortRatio</a:t>
            </a:r>
            <a:r>
              <a:rPr lang="en-US" sz="1400" dirty="0">
                <a:ea typeface="Calibri" panose="020F0502020204030204" pitchFamily="34" charset="0"/>
              </a:rPr>
              <a:t>’</a:t>
            </a:r>
            <a:r>
              <a:rPr lang="en-US" sz="1400" dirty="0">
                <a:effectLst/>
                <a:ea typeface="Calibri" panose="020F0502020204030204" pitchFamily="34" charset="0"/>
              </a:rPr>
              <a:t> ‘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SatisfactionRatio</a:t>
            </a:r>
            <a:r>
              <a:rPr lang="en-US" sz="1400" dirty="0">
                <a:effectLst/>
                <a:ea typeface="Calibri" panose="020F0502020204030204" pitchFamily="34" charset="0"/>
              </a:rPr>
              <a:t>’ ‘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DevelopmentRatio</a:t>
            </a:r>
            <a:r>
              <a:rPr lang="en-US" sz="1400" dirty="0">
                <a:effectLst/>
                <a:ea typeface="Calibri" panose="020F0502020204030204" pitchFamily="34" charset="0"/>
              </a:rPr>
              <a:t>’ </a:t>
            </a:r>
          </a:p>
          <a:p>
            <a:r>
              <a:rPr lang="en-US" sz="1400" dirty="0">
                <a:effectLst/>
                <a:ea typeface="Calibri" panose="020F0502020204030204" pitchFamily="34" charset="0"/>
              </a:rPr>
              <a:t>‘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FlightRatio</a:t>
            </a:r>
            <a:r>
              <a:rPr lang="en-US" sz="1400" dirty="0">
                <a:effectLst/>
                <a:ea typeface="Calibri" panose="020F0502020204030204" pitchFamily="34" charset="0"/>
              </a:rPr>
              <a:t>’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892020-D3DD-975B-DD04-D84A5C8DAC0A}"/>
              </a:ext>
            </a:extLst>
          </p:cNvPr>
          <p:cNvSpPr txBox="1"/>
          <p:nvPr/>
        </p:nvSpPr>
        <p:spPr>
          <a:xfrm>
            <a:off x="1015187" y="4402918"/>
            <a:ext cx="205777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/>
              <a:t>4,382 rows x 37 features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F20E7BB-77B5-8972-E475-8ED52A775373}"/>
              </a:ext>
            </a:extLst>
          </p:cNvPr>
          <p:cNvSpPr/>
          <p:nvPr/>
        </p:nvSpPr>
        <p:spPr>
          <a:xfrm>
            <a:off x="9538706" y="4654386"/>
            <a:ext cx="1169636" cy="11696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idx_test.csv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97E2B5F-ACE5-13D7-9A0B-EBB7A4410183}"/>
              </a:ext>
            </a:extLst>
          </p:cNvPr>
          <p:cNvSpPr/>
          <p:nvPr/>
        </p:nvSpPr>
        <p:spPr>
          <a:xfrm>
            <a:off x="10705497" y="5283259"/>
            <a:ext cx="1169636" cy="11696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idx_train.csv</a:t>
            </a:r>
          </a:p>
        </p:txBody>
      </p:sp>
    </p:spTree>
    <p:extLst>
      <p:ext uri="{BB962C8B-B14F-4D97-AF65-F5344CB8AC3E}">
        <p14:creationId xmlns:p14="http://schemas.microsoft.com/office/powerpoint/2010/main" val="2836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09" y="234834"/>
            <a:ext cx="9779183" cy="1325563"/>
          </a:xfrm>
        </p:spPr>
        <p:txBody>
          <a:bodyPr anchor="t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Selection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5F8E8-CDEA-341E-5683-79E5D7C8471C}"/>
              </a:ext>
            </a:extLst>
          </p:cNvPr>
          <p:cNvSpPr txBox="1"/>
          <p:nvPr/>
        </p:nvSpPr>
        <p:spPr>
          <a:xfrm>
            <a:off x="261669" y="1560397"/>
            <a:ext cx="3657601" cy="414728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Baseline Model Selection</a:t>
            </a:r>
          </a:p>
          <a:p>
            <a:endParaRPr lang="en-US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Evaluation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Test split</a:t>
            </a:r>
          </a:p>
          <a:p>
            <a:endParaRPr lang="en-US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Evaluation Metric: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5-fold CV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Algorithms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K-Nearest-Neighbors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Gradient Boosting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B709-D0F1-F452-06BE-C15218145B64}"/>
              </a:ext>
            </a:extLst>
          </p:cNvPr>
          <p:cNvGrpSpPr/>
          <p:nvPr/>
        </p:nvGrpSpPr>
        <p:grpSpPr>
          <a:xfrm>
            <a:off x="3868075" y="1344062"/>
            <a:ext cx="7346730" cy="4721892"/>
            <a:chOff x="3635407" y="1473016"/>
            <a:chExt cx="7346730" cy="4721892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05FB2540-B319-9699-42A0-8C972739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407" y="1634458"/>
              <a:ext cx="7346730" cy="45604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5B27AA-1CA3-92C6-74BB-5F7A01A442DA}"/>
                </a:ext>
              </a:extLst>
            </p:cNvPr>
            <p:cNvSpPr txBox="1"/>
            <p:nvPr/>
          </p:nvSpPr>
          <p:spPr>
            <a:xfrm>
              <a:off x="5497995" y="1473016"/>
              <a:ext cx="4406036" cy="369332"/>
            </a:xfrm>
            <a:prstGeom prst="rect">
              <a:avLst/>
            </a:prstGeom>
            <a:solidFill>
              <a:srgbClr val="E7E6E6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CV Score by Baseline Classification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7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09" y="234834"/>
            <a:ext cx="9779183" cy="1325563"/>
          </a:xfrm>
        </p:spPr>
        <p:txBody>
          <a:bodyPr anchor="t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 Tuning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5F8E8-CDEA-341E-5683-79E5D7C8471C}"/>
              </a:ext>
            </a:extLst>
          </p:cNvPr>
          <p:cNvSpPr txBox="1"/>
          <p:nvPr/>
        </p:nvSpPr>
        <p:spPr>
          <a:xfrm>
            <a:off x="381001" y="1071534"/>
            <a:ext cx="447235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Randomized Search Cross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5CEB5-C2B1-4670-8A72-DBE1DD5769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1073" y="2419178"/>
            <a:ext cx="5007657" cy="2936308"/>
          </a:xfrm>
          <a:prstGeom prst="rect">
            <a:avLst/>
          </a:prstGeom>
          <a:effectLst/>
        </p:spPr>
      </p:pic>
      <p:sp>
        <p:nvSpPr>
          <p:cNvPr id="14" name="Double Brace 13">
            <a:extLst>
              <a:ext uri="{FF2B5EF4-FFF2-40B4-BE49-F238E27FC236}">
                <a16:creationId xmlns:a16="http://schemas.microsoft.com/office/drawing/2014/main" id="{2457AD55-C02B-89FB-2624-DFE151D2CC81}"/>
              </a:ext>
            </a:extLst>
          </p:cNvPr>
          <p:cNvSpPr/>
          <p:nvPr/>
        </p:nvSpPr>
        <p:spPr>
          <a:xfrm>
            <a:off x="2739981" y="2209571"/>
            <a:ext cx="5993712" cy="3387337"/>
          </a:xfrm>
          <a:prstGeom prst="bracePair">
            <a:avLst/>
          </a:prstGeom>
          <a:ln w="28575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DA24CD-3CF2-31F9-C01C-5B26693556E7}"/>
              </a:ext>
            </a:extLst>
          </p:cNvPr>
          <p:cNvSpPr/>
          <p:nvPr/>
        </p:nvSpPr>
        <p:spPr>
          <a:xfrm>
            <a:off x="328209" y="3030418"/>
            <a:ext cx="1701018" cy="170101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Baseline</a:t>
            </a:r>
          </a:p>
          <a:p>
            <a:pPr algn="ctr"/>
            <a:r>
              <a:rPr lang="en-US" sz="1400" b="1" dirty="0" err="1"/>
              <a:t>RFClassifier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6E2AAD-9017-A521-3261-8F34AF8E4D35}"/>
              </a:ext>
            </a:extLst>
          </p:cNvPr>
          <p:cNvSpPr txBox="1"/>
          <p:nvPr/>
        </p:nvSpPr>
        <p:spPr>
          <a:xfrm>
            <a:off x="4437821" y="1961243"/>
            <a:ext cx="290929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RandomizedSearchCV</a:t>
            </a: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256BE7F-7659-628E-3DF8-53EF1965107E}"/>
              </a:ext>
            </a:extLst>
          </p:cNvPr>
          <p:cNvSpPr/>
          <p:nvPr/>
        </p:nvSpPr>
        <p:spPr>
          <a:xfrm flipV="1">
            <a:off x="2188589" y="3706836"/>
            <a:ext cx="428589" cy="348177"/>
          </a:xfrm>
          <a:prstGeom prst="rightArrow">
            <a:avLst/>
          </a:prstGeom>
          <a:solidFill>
            <a:srgbClr val="008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93915FA-92D4-64BC-8D85-24AA35F05C40}"/>
              </a:ext>
            </a:extLst>
          </p:cNvPr>
          <p:cNvSpPr/>
          <p:nvPr/>
        </p:nvSpPr>
        <p:spPr>
          <a:xfrm flipV="1">
            <a:off x="8869822" y="3713243"/>
            <a:ext cx="428589" cy="348177"/>
          </a:xfrm>
          <a:prstGeom prst="rightArrow">
            <a:avLst/>
          </a:prstGeom>
          <a:solidFill>
            <a:srgbClr val="008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6520C-27A9-59BB-B9D6-F0AD5B0B2682}"/>
              </a:ext>
            </a:extLst>
          </p:cNvPr>
          <p:cNvSpPr txBox="1"/>
          <p:nvPr/>
        </p:nvSpPr>
        <p:spPr>
          <a:xfrm>
            <a:off x="3646305" y="5502036"/>
            <a:ext cx="43171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100 model candidates: 5 fits per: 500 total fits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0C1E78F-3033-2DFD-E96A-61E329A98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11" b="2375"/>
          <a:stretch/>
        </p:blipFill>
        <p:spPr>
          <a:xfrm>
            <a:off x="9536725" y="2405190"/>
            <a:ext cx="1696425" cy="2893886"/>
          </a:xfrm>
          <a:prstGeom prst="rect">
            <a:avLst/>
          </a:prstGeom>
          <a:ln w="28575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413553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09" y="234834"/>
            <a:ext cx="9779183" cy="1325563"/>
          </a:xfrm>
        </p:spPr>
        <p:txBody>
          <a:bodyPr anchor="t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Reduction &amp; Optimization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" name="Picture 18" descr="Chart">
            <a:extLst>
              <a:ext uri="{FF2B5EF4-FFF2-40B4-BE49-F238E27FC236}">
                <a16:creationId xmlns:a16="http://schemas.microsoft.com/office/drawing/2014/main" id="{D47915DD-A160-65C6-0114-05D7B5F41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3"/>
          <a:stretch/>
        </p:blipFill>
        <p:spPr>
          <a:xfrm>
            <a:off x="557581" y="1584325"/>
            <a:ext cx="10405506" cy="4922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373320-D232-046B-C478-3FBC623C9573}"/>
              </a:ext>
            </a:extLst>
          </p:cNvPr>
          <p:cNvSpPr txBox="1"/>
          <p:nvPr/>
        </p:nvSpPr>
        <p:spPr>
          <a:xfrm>
            <a:off x="4659744" y="1214993"/>
            <a:ext cx="28344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Feature Importance Rank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59805B-44BB-FDF7-D149-FD31BC76E65B}"/>
              </a:ext>
            </a:extLst>
          </p:cNvPr>
          <p:cNvSpPr/>
          <p:nvPr/>
        </p:nvSpPr>
        <p:spPr>
          <a:xfrm>
            <a:off x="1516737" y="1560397"/>
            <a:ext cx="2455188" cy="424032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FC1CEB00-8025-6120-9D03-23CE1D6C9D1B}"/>
              </a:ext>
            </a:extLst>
          </p:cNvPr>
          <p:cNvSpPr/>
          <p:nvPr/>
        </p:nvSpPr>
        <p:spPr>
          <a:xfrm>
            <a:off x="4137973" y="1560397"/>
            <a:ext cx="257908" cy="2097203"/>
          </a:xfrm>
          <a:prstGeom prst="rightBracke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1F662-E4C3-646A-EDDD-88181D1EFBE2}"/>
              </a:ext>
            </a:extLst>
          </p:cNvPr>
          <p:cNvSpPr txBox="1"/>
          <p:nvPr/>
        </p:nvSpPr>
        <p:spPr>
          <a:xfrm>
            <a:off x="4418270" y="2395207"/>
            <a:ext cx="4114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Top 20 most predictive features extracted</a:t>
            </a:r>
          </a:p>
        </p:txBody>
      </p:sp>
    </p:spTree>
    <p:extLst>
      <p:ext uri="{BB962C8B-B14F-4D97-AF65-F5344CB8AC3E}">
        <p14:creationId xmlns:p14="http://schemas.microsoft.com/office/powerpoint/2010/main" val="373607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61BAF5-1190-2965-15BD-F0364EE51C90}"/>
              </a:ext>
            </a:extLst>
          </p:cNvPr>
          <p:cNvSpPr/>
          <p:nvPr/>
        </p:nvSpPr>
        <p:spPr>
          <a:xfrm>
            <a:off x="381000" y="1496044"/>
            <a:ext cx="1701018" cy="17010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A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RFClassifier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(Base)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942BCB-4814-D152-6A80-09423A4A5624}"/>
              </a:ext>
            </a:extLst>
          </p:cNvPr>
          <p:cNvSpPr/>
          <p:nvPr/>
        </p:nvSpPr>
        <p:spPr>
          <a:xfrm>
            <a:off x="2209800" y="2065199"/>
            <a:ext cx="1701018" cy="170101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B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RFClassifier</a:t>
            </a:r>
            <a:endParaRPr lang="en-US" sz="1600" b="1" dirty="0"/>
          </a:p>
          <a:p>
            <a:pPr algn="ctr"/>
            <a:r>
              <a:rPr lang="en-US" sz="1600" dirty="0"/>
              <a:t>(Tuned)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4CEC31-FAD5-9D23-1A71-64BE03D3FAE1}"/>
              </a:ext>
            </a:extLst>
          </p:cNvPr>
          <p:cNvSpPr/>
          <p:nvPr/>
        </p:nvSpPr>
        <p:spPr>
          <a:xfrm>
            <a:off x="4038600" y="2578491"/>
            <a:ext cx="1701018" cy="17010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C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RFClassifier</a:t>
            </a:r>
            <a:endParaRPr lang="en-US" sz="1600" b="1" dirty="0"/>
          </a:p>
          <a:p>
            <a:pPr algn="ctr"/>
            <a:r>
              <a:rPr lang="en-US" sz="1600" dirty="0"/>
              <a:t>(Tuned /</a:t>
            </a:r>
            <a:br>
              <a:rPr lang="en-US" sz="1600" dirty="0"/>
            </a:br>
            <a:r>
              <a:rPr lang="en-US" sz="1600" dirty="0"/>
              <a:t>20 Features)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C4BEDF-4C7C-F00B-551E-DDCF8E06FC7B}"/>
              </a:ext>
            </a:extLst>
          </p:cNvPr>
          <p:cNvSpPr/>
          <p:nvPr/>
        </p:nvSpPr>
        <p:spPr>
          <a:xfrm>
            <a:off x="5867400" y="3157700"/>
            <a:ext cx="1701018" cy="1701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D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LogReg</a:t>
            </a:r>
            <a:endParaRPr lang="en-US" sz="1600" b="1" dirty="0"/>
          </a:p>
          <a:p>
            <a:pPr algn="ctr"/>
            <a:r>
              <a:rPr lang="en-US" sz="1600" dirty="0"/>
              <a:t>(Base)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176222-76FA-1562-C057-C281206F7DDF}"/>
              </a:ext>
            </a:extLst>
          </p:cNvPr>
          <p:cNvSpPr/>
          <p:nvPr/>
        </p:nvSpPr>
        <p:spPr>
          <a:xfrm>
            <a:off x="7696200" y="3766217"/>
            <a:ext cx="1701018" cy="1701018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E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LogReg</a:t>
            </a:r>
            <a:endParaRPr lang="en-US" sz="1600" b="1" dirty="0"/>
          </a:p>
          <a:p>
            <a:pPr algn="ctr"/>
            <a:r>
              <a:rPr lang="en-US" sz="1600" dirty="0"/>
              <a:t>(Tuned /</a:t>
            </a:r>
            <a:br>
              <a:rPr lang="en-US" sz="1600" dirty="0"/>
            </a:br>
            <a:r>
              <a:rPr lang="en-US" sz="1600" dirty="0"/>
              <a:t>20 Features)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1AE70-C136-BE97-CD27-81E94B87DAAC}"/>
              </a:ext>
            </a:extLst>
          </p:cNvPr>
          <p:cNvSpPr txBox="1"/>
          <p:nvPr/>
        </p:nvSpPr>
        <p:spPr>
          <a:xfrm>
            <a:off x="6046334" y="1390765"/>
            <a:ext cx="362173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Five models built for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RandomForestClassifier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001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60" y="104872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 I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8473B8-68FF-D523-7139-F64470F80F12}"/>
              </a:ext>
            </a:extLst>
          </p:cNvPr>
          <p:cNvGrpSpPr/>
          <p:nvPr/>
        </p:nvGrpSpPr>
        <p:grpSpPr>
          <a:xfrm>
            <a:off x="1230641" y="768632"/>
            <a:ext cx="7673887" cy="5802431"/>
            <a:chOff x="1148580" y="792078"/>
            <a:chExt cx="7673887" cy="5802431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CCCDFFCA-E7A0-B09F-13C6-1FCB5EE34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211" b="36905"/>
            <a:stretch/>
          </p:blipFill>
          <p:spPr>
            <a:xfrm>
              <a:off x="1148580" y="945121"/>
              <a:ext cx="7369993" cy="4327030"/>
            </a:xfrm>
            <a:prstGeom prst="rect">
              <a:avLst/>
            </a:prstGeom>
            <a:effectLst/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011141-B1FA-A3CA-F2B0-439C55F1194C}"/>
                </a:ext>
              </a:extLst>
            </p:cNvPr>
            <p:cNvSpPr/>
            <p:nvPr/>
          </p:nvSpPr>
          <p:spPr>
            <a:xfrm>
              <a:off x="1302235" y="5224148"/>
              <a:ext cx="1354015" cy="13540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A</a:t>
              </a:r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 err="1"/>
                <a:t>RFClassifier</a:t>
              </a:r>
              <a:r>
                <a:rPr lang="en-US" sz="1600" dirty="0"/>
                <a:t> </a:t>
              </a:r>
              <a:br>
                <a:rPr lang="en-US" sz="1600" dirty="0"/>
              </a:br>
              <a:r>
                <a:rPr lang="en-US" sz="1600" dirty="0"/>
                <a:t>(Base)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6AECDA-68F8-DA90-74FA-C9F593640EE5}"/>
                </a:ext>
              </a:extLst>
            </p:cNvPr>
            <p:cNvSpPr/>
            <p:nvPr/>
          </p:nvSpPr>
          <p:spPr>
            <a:xfrm>
              <a:off x="2834003" y="5230707"/>
              <a:ext cx="1363801" cy="13638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B</a:t>
              </a:r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 err="1"/>
                <a:t>RFClassifier</a:t>
              </a:r>
              <a:endParaRPr lang="en-US" sz="1600" b="1" dirty="0"/>
            </a:p>
            <a:p>
              <a:pPr algn="ctr"/>
              <a:r>
                <a:rPr lang="en-US" sz="1600" dirty="0"/>
                <a:t>(Tuned)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37BAF7-0268-9658-D6AF-CBAE60D7DBAA}"/>
                </a:ext>
              </a:extLst>
            </p:cNvPr>
            <p:cNvSpPr/>
            <p:nvPr/>
          </p:nvSpPr>
          <p:spPr>
            <a:xfrm>
              <a:off x="4375557" y="5230707"/>
              <a:ext cx="1363801" cy="13638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C</a:t>
              </a:r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 err="1"/>
                <a:t>RFClassifier</a:t>
              </a:r>
              <a:endParaRPr lang="en-US" sz="1600" b="1" dirty="0"/>
            </a:p>
            <a:p>
              <a:pPr algn="ctr"/>
              <a:r>
                <a:rPr lang="en-US" sz="1400" dirty="0"/>
                <a:t>(Tuned /</a:t>
              </a:r>
              <a:br>
                <a:rPr lang="en-US" sz="1400" dirty="0"/>
              </a:br>
              <a:r>
                <a:rPr lang="en-US" sz="1400" dirty="0"/>
                <a:t>20 Features)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570A49B-5D15-CDB0-98C5-2C19F72BE5EF}"/>
                </a:ext>
              </a:extLst>
            </p:cNvPr>
            <p:cNvSpPr/>
            <p:nvPr/>
          </p:nvSpPr>
          <p:spPr>
            <a:xfrm>
              <a:off x="5917111" y="5230707"/>
              <a:ext cx="1363802" cy="13638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D</a:t>
              </a:r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 err="1"/>
                <a:t>LogReg</a:t>
              </a:r>
              <a:endParaRPr lang="en-US" sz="1600" b="1" dirty="0"/>
            </a:p>
            <a:p>
              <a:pPr algn="ctr"/>
              <a:r>
                <a:rPr lang="en-US" sz="1600" dirty="0"/>
                <a:t>(Base)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9DB9890-1A9A-9F9E-7A14-EC96A3AE6473}"/>
                </a:ext>
              </a:extLst>
            </p:cNvPr>
            <p:cNvSpPr/>
            <p:nvPr/>
          </p:nvSpPr>
          <p:spPr>
            <a:xfrm>
              <a:off x="7458665" y="5214361"/>
              <a:ext cx="1363802" cy="136380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E</a:t>
              </a:r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 err="1"/>
                <a:t>LogReg</a:t>
              </a:r>
              <a:endParaRPr lang="en-US" sz="1600" b="1" dirty="0"/>
            </a:p>
            <a:p>
              <a:pPr algn="ctr"/>
              <a:r>
                <a:rPr lang="en-US" sz="1400" dirty="0"/>
                <a:t>(Tuned /</a:t>
              </a:r>
              <a:br>
                <a:rPr lang="en-US" sz="1400" dirty="0"/>
              </a:br>
              <a:r>
                <a:rPr lang="en-US" sz="1400" dirty="0"/>
                <a:t>20 Features)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29E3D4-0DD8-4DB8-F04A-A551DE63F841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3515903" y="1219200"/>
              <a:ext cx="1" cy="4011507"/>
            </a:xfrm>
            <a:prstGeom prst="line">
              <a:avLst/>
            </a:prstGeom>
            <a:ln w="12700">
              <a:solidFill>
                <a:srgbClr val="006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C599AD-1A54-5BDE-2096-0E8EB684C870}"/>
                </a:ext>
              </a:extLst>
            </p:cNvPr>
            <p:cNvCxnSpPr/>
            <p:nvPr/>
          </p:nvCxnSpPr>
          <p:spPr>
            <a:xfrm flipH="1" flipV="1">
              <a:off x="1975237" y="1219200"/>
              <a:ext cx="1" cy="4011507"/>
            </a:xfrm>
            <a:prstGeom prst="line">
              <a:avLst/>
            </a:prstGeom>
            <a:ln w="12700">
              <a:solidFill>
                <a:srgbClr val="004E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2721B2-C38F-9439-4DBB-01A8E041B176}"/>
                </a:ext>
              </a:extLst>
            </p:cNvPr>
            <p:cNvCxnSpPr/>
            <p:nvPr/>
          </p:nvCxnSpPr>
          <p:spPr>
            <a:xfrm flipH="1" flipV="1">
              <a:off x="5066094" y="1202854"/>
              <a:ext cx="1" cy="4011507"/>
            </a:xfrm>
            <a:prstGeom prst="line">
              <a:avLst/>
            </a:prstGeom>
            <a:ln w="12700">
              <a:solidFill>
                <a:srgbClr val="66A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58A391-7A3F-44B4-981B-F715DBBDEE8A}"/>
                </a:ext>
              </a:extLst>
            </p:cNvPr>
            <p:cNvCxnSpPr/>
            <p:nvPr/>
          </p:nvCxnSpPr>
          <p:spPr>
            <a:xfrm flipH="1" flipV="1">
              <a:off x="6612475" y="1219200"/>
              <a:ext cx="1" cy="4011507"/>
            </a:xfrm>
            <a:prstGeom prst="line">
              <a:avLst/>
            </a:prstGeom>
            <a:ln w="127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5F1A33-F847-8F55-D468-F7F0B4A3B2DF}"/>
                </a:ext>
              </a:extLst>
            </p:cNvPr>
            <p:cNvCxnSpPr/>
            <p:nvPr/>
          </p:nvCxnSpPr>
          <p:spPr>
            <a:xfrm flipH="1" flipV="1">
              <a:off x="8160689" y="1219200"/>
              <a:ext cx="1" cy="4011507"/>
            </a:xfrm>
            <a:prstGeom prst="line">
              <a:avLst/>
            </a:prstGeom>
            <a:ln w="127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25EFA661-2E55-AEAA-00D2-C134DCC89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912" t="3519" b="82508"/>
            <a:stretch/>
          </p:blipFill>
          <p:spPr>
            <a:xfrm>
              <a:off x="2196772" y="4031117"/>
              <a:ext cx="1210245" cy="9582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90C51B-D80F-4536-91E2-38662F7B3D26}"/>
                </a:ext>
              </a:extLst>
            </p:cNvPr>
            <p:cNvSpPr txBox="1"/>
            <p:nvPr/>
          </p:nvSpPr>
          <p:spPr>
            <a:xfrm>
              <a:off x="3680087" y="792078"/>
              <a:ext cx="2932388" cy="369332"/>
            </a:xfrm>
            <a:prstGeom prst="rect">
              <a:avLst/>
            </a:prstGeom>
            <a:solidFill>
              <a:srgbClr val="DAE5EF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Performance by Classifier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B59491-72A2-D6D3-13E7-723688A398A9}"/>
                </a:ext>
              </a:extLst>
            </p:cNvPr>
            <p:cNvSpPr/>
            <p:nvPr/>
          </p:nvSpPr>
          <p:spPr>
            <a:xfrm>
              <a:off x="1940069" y="2286733"/>
              <a:ext cx="70338" cy="70338"/>
            </a:xfrm>
            <a:prstGeom prst="ellipse">
              <a:avLst/>
            </a:prstGeom>
            <a:solidFill>
              <a:srgbClr val="004EBF"/>
            </a:solidFill>
            <a:ln>
              <a:solidFill>
                <a:srgbClr val="0FA2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B3CACC-949C-59BD-CDE4-D184ABD6DCA5}"/>
                </a:ext>
              </a:extLst>
            </p:cNvPr>
            <p:cNvSpPr/>
            <p:nvPr/>
          </p:nvSpPr>
          <p:spPr>
            <a:xfrm>
              <a:off x="1940069" y="1867027"/>
              <a:ext cx="70338" cy="70338"/>
            </a:xfrm>
            <a:prstGeom prst="ellipse">
              <a:avLst/>
            </a:prstGeom>
            <a:solidFill>
              <a:srgbClr val="004EBF"/>
            </a:solidFill>
            <a:ln>
              <a:solidFill>
                <a:srgbClr val="D66A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34C31CD-7DD7-16E0-3580-B0E53E29EBE6}"/>
                </a:ext>
              </a:extLst>
            </p:cNvPr>
            <p:cNvSpPr/>
            <p:nvPr/>
          </p:nvSpPr>
          <p:spPr>
            <a:xfrm>
              <a:off x="1940069" y="1418084"/>
              <a:ext cx="70338" cy="70338"/>
            </a:xfrm>
            <a:prstGeom prst="ellipse">
              <a:avLst/>
            </a:prstGeom>
            <a:solidFill>
              <a:srgbClr val="004EBF"/>
            </a:solidFill>
            <a:ln>
              <a:solidFill>
                <a:srgbClr val="1D82B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57FCCC-00A2-D2D2-9F62-394BA2134944}"/>
                </a:ext>
              </a:extLst>
            </p:cNvPr>
            <p:cNvSpPr/>
            <p:nvPr/>
          </p:nvSpPr>
          <p:spPr>
            <a:xfrm>
              <a:off x="1940068" y="1341471"/>
              <a:ext cx="70338" cy="70338"/>
            </a:xfrm>
            <a:prstGeom prst="ellipse">
              <a:avLst/>
            </a:prstGeom>
            <a:solidFill>
              <a:srgbClr val="004EBF"/>
            </a:solidFill>
            <a:ln>
              <a:solidFill>
                <a:srgbClr val="DD9F2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B0D039F-DE07-9D62-035D-9534BF2B9E22}"/>
                </a:ext>
              </a:extLst>
            </p:cNvPr>
            <p:cNvSpPr/>
            <p:nvPr/>
          </p:nvSpPr>
          <p:spPr>
            <a:xfrm>
              <a:off x="3480042" y="2241865"/>
              <a:ext cx="70338" cy="70338"/>
            </a:xfrm>
            <a:prstGeom prst="ellipse">
              <a:avLst/>
            </a:prstGeom>
            <a:solidFill>
              <a:srgbClr val="0068FF"/>
            </a:solidFill>
            <a:ln>
              <a:solidFill>
                <a:srgbClr val="0FA2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0FADD8-6422-26FD-2E75-F4383E5973A4}"/>
                </a:ext>
              </a:extLst>
            </p:cNvPr>
            <p:cNvSpPr/>
            <p:nvPr/>
          </p:nvSpPr>
          <p:spPr>
            <a:xfrm>
              <a:off x="3480042" y="1834077"/>
              <a:ext cx="70338" cy="70338"/>
            </a:xfrm>
            <a:prstGeom prst="ellipse">
              <a:avLst/>
            </a:prstGeom>
            <a:solidFill>
              <a:srgbClr val="0068FF"/>
            </a:solidFill>
            <a:ln>
              <a:solidFill>
                <a:srgbClr val="D66A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6DE77B-65B1-E67E-AAE8-AC5AC1AA12E8}"/>
                </a:ext>
              </a:extLst>
            </p:cNvPr>
            <p:cNvSpPr/>
            <p:nvPr/>
          </p:nvSpPr>
          <p:spPr>
            <a:xfrm>
              <a:off x="3473187" y="1411809"/>
              <a:ext cx="70338" cy="70338"/>
            </a:xfrm>
            <a:prstGeom prst="ellipse">
              <a:avLst/>
            </a:prstGeom>
            <a:solidFill>
              <a:srgbClr val="0068FF"/>
            </a:solidFill>
            <a:ln>
              <a:solidFill>
                <a:srgbClr val="1D82B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686A5B-81E6-6C32-23CE-8FF4C68717BA}"/>
                </a:ext>
              </a:extLst>
            </p:cNvPr>
            <p:cNvSpPr/>
            <p:nvPr/>
          </p:nvSpPr>
          <p:spPr>
            <a:xfrm>
              <a:off x="3476802" y="1341471"/>
              <a:ext cx="70338" cy="70338"/>
            </a:xfrm>
            <a:prstGeom prst="ellipse">
              <a:avLst/>
            </a:prstGeom>
            <a:solidFill>
              <a:srgbClr val="0068FF"/>
            </a:solidFill>
            <a:ln>
              <a:solidFill>
                <a:srgbClr val="DD9F2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8547A0-0622-EF46-2BA0-6BA5C2F38F4F}"/>
                </a:ext>
              </a:extLst>
            </p:cNvPr>
            <p:cNvSpPr/>
            <p:nvPr/>
          </p:nvSpPr>
          <p:spPr>
            <a:xfrm>
              <a:off x="5027750" y="2851465"/>
              <a:ext cx="70338" cy="70338"/>
            </a:xfrm>
            <a:prstGeom prst="ellipse">
              <a:avLst/>
            </a:prstGeom>
            <a:solidFill>
              <a:srgbClr val="66A4FF"/>
            </a:solidFill>
            <a:ln>
              <a:solidFill>
                <a:srgbClr val="0FA2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155EF5-35D1-A284-DF37-016D6710F34D}"/>
                </a:ext>
              </a:extLst>
            </p:cNvPr>
            <p:cNvSpPr/>
            <p:nvPr/>
          </p:nvSpPr>
          <p:spPr>
            <a:xfrm>
              <a:off x="5031096" y="2251564"/>
              <a:ext cx="70338" cy="70338"/>
            </a:xfrm>
            <a:prstGeom prst="ellipse">
              <a:avLst/>
            </a:prstGeom>
            <a:solidFill>
              <a:srgbClr val="66A4FF"/>
            </a:solidFill>
            <a:ln>
              <a:solidFill>
                <a:srgbClr val="D66A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4B8FFE-3D42-0ED4-0864-F8F13C284C20}"/>
                </a:ext>
              </a:extLst>
            </p:cNvPr>
            <p:cNvSpPr/>
            <p:nvPr/>
          </p:nvSpPr>
          <p:spPr>
            <a:xfrm>
              <a:off x="5027750" y="1505880"/>
              <a:ext cx="70338" cy="70338"/>
            </a:xfrm>
            <a:prstGeom prst="ellipse">
              <a:avLst/>
            </a:prstGeom>
            <a:solidFill>
              <a:srgbClr val="66A4FF"/>
            </a:solidFill>
            <a:ln>
              <a:solidFill>
                <a:srgbClr val="1D82B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4DD50C3-F879-4A08-F60D-A06AD16D99F3}"/>
                </a:ext>
              </a:extLst>
            </p:cNvPr>
            <p:cNvSpPr/>
            <p:nvPr/>
          </p:nvSpPr>
          <p:spPr>
            <a:xfrm>
              <a:off x="5023758" y="1360097"/>
              <a:ext cx="70338" cy="70338"/>
            </a:xfrm>
            <a:prstGeom prst="ellipse">
              <a:avLst/>
            </a:prstGeom>
            <a:solidFill>
              <a:srgbClr val="66A4FF"/>
            </a:solidFill>
            <a:ln>
              <a:solidFill>
                <a:srgbClr val="DD9F2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4E3BC2-1741-51A6-A9D0-03A4E6AB1EB2}"/>
                </a:ext>
              </a:extLst>
            </p:cNvPr>
            <p:cNvSpPr/>
            <p:nvPr/>
          </p:nvSpPr>
          <p:spPr>
            <a:xfrm>
              <a:off x="6578223" y="1950065"/>
              <a:ext cx="70338" cy="70338"/>
            </a:xfrm>
            <a:prstGeom prst="ellipse">
              <a:avLst/>
            </a:prstGeom>
            <a:solidFill>
              <a:srgbClr val="548235"/>
            </a:solidFill>
            <a:ln>
              <a:solidFill>
                <a:srgbClr val="1D82B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FBFFABE-7FB0-390C-75FA-2F1C48D1C4EE}"/>
                </a:ext>
              </a:extLst>
            </p:cNvPr>
            <p:cNvSpPr/>
            <p:nvPr/>
          </p:nvSpPr>
          <p:spPr>
            <a:xfrm>
              <a:off x="6578223" y="3260233"/>
              <a:ext cx="70338" cy="70338"/>
            </a:xfrm>
            <a:prstGeom prst="ellipse">
              <a:avLst/>
            </a:prstGeom>
            <a:solidFill>
              <a:srgbClr val="548235"/>
            </a:solidFill>
            <a:ln>
              <a:solidFill>
                <a:srgbClr val="DD9F2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AF73AB0-53A2-E40F-B1F1-172F563BC032}"/>
                </a:ext>
              </a:extLst>
            </p:cNvPr>
            <p:cNvSpPr/>
            <p:nvPr/>
          </p:nvSpPr>
          <p:spPr>
            <a:xfrm>
              <a:off x="6578223" y="3995948"/>
              <a:ext cx="70338" cy="70338"/>
            </a:xfrm>
            <a:prstGeom prst="ellipse">
              <a:avLst/>
            </a:prstGeom>
            <a:solidFill>
              <a:srgbClr val="548235"/>
            </a:solidFill>
            <a:ln>
              <a:solidFill>
                <a:srgbClr val="D66A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E6EC9F6-25BB-E361-20BB-F6E8E530B709}"/>
                </a:ext>
              </a:extLst>
            </p:cNvPr>
            <p:cNvSpPr/>
            <p:nvPr/>
          </p:nvSpPr>
          <p:spPr>
            <a:xfrm>
              <a:off x="6578223" y="4439924"/>
              <a:ext cx="70338" cy="70338"/>
            </a:xfrm>
            <a:prstGeom prst="ellipse">
              <a:avLst/>
            </a:prstGeom>
            <a:solidFill>
              <a:srgbClr val="548235"/>
            </a:solidFill>
            <a:ln>
              <a:solidFill>
                <a:srgbClr val="0FA2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898844F-634B-907F-C624-84CF0F910AC0}"/>
                </a:ext>
              </a:extLst>
            </p:cNvPr>
            <p:cNvSpPr/>
            <p:nvPr/>
          </p:nvSpPr>
          <p:spPr>
            <a:xfrm>
              <a:off x="8124603" y="1946955"/>
              <a:ext cx="70338" cy="70338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1D82B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30E1F5-922B-7945-0EAF-AC7D9B5FF98D}"/>
                </a:ext>
              </a:extLst>
            </p:cNvPr>
            <p:cNvSpPr/>
            <p:nvPr/>
          </p:nvSpPr>
          <p:spPr>
            <a:xfrm>
              <a:off x="8124603" y="3019727"/>
              <a:ext cx="70338" cy="70338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DD9F2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24D7B62-8F2F-C3BA-A4C0-ED4AF8C2D5E5}"/>
                </a:ext>
              </a:extLst>
            </p:cNvPr>
            <p:cNvSpPr/>
            <p:nvPr/>
          </p:nvSpPr>
          <p:spPr>
            <a:xfrm>
              <a:off x="8123517" y="4419041"/>
              <a:ext cx="70338" cy="70338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D66A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06CCE5-F0D6-534F-7394-951D5B1B02A2}"/>
                </a:ext>
              </a:extLst>
            </p:cNvPr>
            <p:cNvSpPr/>
            <p:nvPr/>
          </p:nvSpPr>
          <p:spPr>
            <a:xfrm>
              <a:off x="8121782" y="4970730"/>
              <a:ext cx="70338" cy="70338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0FA2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25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60" y="104872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 II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F992F9-7C58-941F-43CF-89704E41E358}"/>
              </a:ext>
            </a:extLst>
          </p:cNvPr>
          <p:cNvGrpSpPr/>
          <p:nvPr/>
        </p:nvGrpSpPr>
        <p:grpSpPr>
          <a:xfrm>
            <a:off x="589926" y="993372"/>
            <a:ext cx="9022285" cy="2069463"/>
            <a:chOff x="610101" y="3429000"/>
            <a:chExt cx="8889728" cy="2039058"/>
          </a:xfrm>
        </p:grpSpPr>
        <p:pic>
          <p:nvPicPr>
            <p:cNvPr id="23" name="Picture 2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F702923-3610-23DD-5A14-6AB917E7E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673"/>
            <a:stretch/>
          </p:blipFill>
          <p:spPr>
            <a:xfrm>
              <a:off x="610101" y="3429000"/>
              <a:ext cx="8889728" cy="3231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C01F63D-34EE-F9BB-74E9-53BC3D25C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69"/>
            <a:stretch/>
          </p:blipFill>
          <p:spPr>
            <a:xfrm>
              <a:off x="610101" y="3809999"/>
              <a:ext cx="8889728" cy="16580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AE148A-5398-FABF-E3E3-45DFB12F4B1F}"/>
              </a:ext>
            </a:extLst>
          </p:cNvPr>
          <p:cNvSpPr/>
          <p:nvPr/>
        </p:nvSpPr>
        <p:spPr>
          <a:xfrm>
            <a:off x="821213" y="4620313"/>
            <a:ext cx="1354015" cy="13540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A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RFClassifier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(Base)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98C1D1-DB99-0427-862A-8389C8791A4B}"/>
              </a:ext>
            </a:extLst>
          </p:cNvPr>
          <p:cNvSpPr/>
          <p:nvPr/>
        </p:nvSpPr>
        <p:spPr>
          <a:xfrm>
            <a:off x="2569252" y="4601298"/>
            <a:ext cx="1363801" cy="1363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B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RFClassifier</a:t>
            </a:r>
            <a:endParaRPr lang="en-US" sz="1600" b="1" dirty="0"/>
          </a:p>
          <a:p>
            <a:pPr algn="ctr"/>
            <a:r>
              <a:rPr lang="en-US" sz="1600" dirty="0"/>
              <a:t>(Tuned)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F5406B-5636-20D7-09DE-71AE5D5FEA2B}"/>
              </a:ext>
            </a:extLst>
          </p:cNvPr>
          <p:cNvSpPr/>
          <p:nvPr/>
        </p:nvSpPr>
        <p:spPr>
          <a:xfrm>
            <a:off x="4327077" y="4635914"/>
            <a:ext cx="1363801" cy="13638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C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RFClassifier</a:t>
            </a:r>
            <a:endParaRPr lang="en-US" sz="1600" b="1" dirty="0"/>
          </a:p>
          <a:p>
            <a:pPr algn="ctr"/>
            <a:r>
              <a:rPr lang="en-US" sz="1400" dirty="0"/>
              <a:t>(Tuned /</a:t>
            </a:r>
            <a:br>
              <a:rPr lang="en-US" sz="1400" dirty="0"/>
            </a:br>
            <a:r>
              <a:rPr lang="en-US" sz="1400" dirty="0"/>
              <a:t>20 Features)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09DE171-0CC7-EE94-E2AD-67F44FCC5B11}"/>
              </a:ext>
            </a:extLst>
          </p:cNvPr>
          <p:cNvSpPr/>
          <p:nvPr/>
        </p:nvSpPr>
        <p:spPr>
          <a:xfrm>
            <a:off x="6078962" y="4635913"/>
            <a:ext cx="1363802" cy="13638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D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LogReg</a:t>
            </a:r>
            <a:endParaRPr lang="en-US" sz="1600" b="1" dirty="0"/>
          </a:p>
          <a:p>
            <a:pPr algn="ctr"/>
            <a:r>
              <a:rPr lang="en-US" sz="1600" dirty="0"/>
              <a:t>(Base)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1C99D0-9718-A699-F17C-2057CFC56411}"/>
              </a:ext>
            </a:extLst>
          </p:cNvPr>
          <p:cNvSpPr/>
          <p:nvPr/>
        </p:nvSpPr>
        <p:spPr>
          <a:xfrm>
            <a:off x="7836787" y="4635913"/>
            <a:ext cx="1363802" cy="136380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E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LogReg</a:t>
            </a:r>
            <a:endParaRPr lang="en-US" sz="1600" b="1" dirty="0"/>
          </a:p>
          <a:p>
            <a:pPr algn="ctr"/>
            <a:r>
              <a:rPr lang="en-US" sz="1400" dirty="0"/>
              <a:t>(Tuned /</a:t>
            </a:r>
            <a:br>
              <a:rPr lang="en-US" sz="1400" dirty="0"/>
            </a:br>
            <a:r>
              <a:rPr lang="en-US" sz="1400" dirty="0"/>
              <a:t>20 Features)</a:t>
            </a:r>
          </a:p>
        </p:txBody>
      </p:sp>
      <p:pic>
        <p:nvPicPr>
          <p:cNvPr id="56" name="Picture 55" descr="A picture containing chart&#10;&#10;Description automatically generated">
            <a:extLst>
              <a:ext uri="{FF2B5EF4-FFF2-40B4-BE49-F238E27FC236}">
                <a16:creationId xmlns:a16="http://schemas.microsoft.com/office/drawing/2014/main" id="{027B406E-C5BC-3EA7-5B76-A020D2651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28"/>
          <a:stretch/>
        </p:blipFill>
        <p:spPr>
          <a:xfrm>
            <a:off x="460279" y="3105100"/>
            <a:ext cx="1873802" cy="13929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 descr="A picture containing chart&#10;&#10;Description automatically generated">
            <a:extLst>
              <a:ext uri="{FF2B5EF4-FFF2-40B4-BE49-F238E27FC236}">
                <a16:creationId xmlns:a16="http://schemas.microsoft.com/office/drawing/2014/main" id="{524BA58C-E19D-6EFF-9B94-A055A132E9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44" t="9117"/>
          <a:stretch/>
        </p:blipFill>
        <p:spPr>
          <a:xfrm>
            <a:off x="2432452" y="3105100"/>
            <a:ext cx="1637399" cy="1407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 descr="A picture containing chart&#10;&#10;Description automatically generated">
            <a:extLst>
              <a:ext uri="{FF2B5EF4-FFF2-40B4-BE49-F238E27FC236}">
                <a16:creationId xmlns:a16="http://schemas.microsoft.com/office/drawing/2014/main" id="{7B52DF59-37BD-9CAF-AAF0-44EA5A64E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50" t="8647"/>
          <a:stretch/>
        </p:blipFill>
        <p:spPr>
          <a:xfrm>
            <a:off x="4174671" y="3074533"/>
            <a:ext cx="1760588" cy="1434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68" descr="Chart, line chart&#10;&#10;Description automatically generated">
            <a:extLst>
              <a:ext uri="{FF2B5EF4-FFF2-40B4-BE49-F238E27FC236}">
                <a16:creationId xmlns:a16="http://schemas.microsoft.com/office/drawing/2014/main" id="{76B4D0C8-879E-58F8-1A1F-FE5561A0FD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42" t="8666"/>
          <a:stretch/>
        </p:blipFill>
        <p:spPr>
          <a:xfrm>
            <a:off x="6040079" y="3074532"/>
            <a:ext cx="1661074" cy="1434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" name="Picture 70" descr="Chart, line chart&#10;&#10;Description automatically generated">
            <a:extLst>
              <a:ext uri="{FF2B5EF4-FFF2-40B4-BE49-F238E27FC236}">
                <a16:creationId xmlns:a16="http://schemas.microsoft.com/office/drawing/2014/main" id="{4CE893A6-E8F3-CA34-9E07-A30003EA92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42" t="8619"/>
          <a:stretch/>
        </p:blipFill>
        <p:spPr>
          <a:xfrm>
            <a:off x="7701153" y="3055125"/>
            <a:ext cx="1911058" cy="1441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7463B9D-5A51-CC11-BD84-6B6C3D1A0370}"/>
              </a:ext>
            </a:extLst>
          </p:cNvPr>
          <p:cNvSpPr/>
          <p:nvPr/>
        </p:nvSpPr>
        <p:spPr>
          <a:xfrm>
            <a:off x="4129021" y="858285"/>
            <a:ext cx="1781420" cy="5378392"/>
          </a:xfrm>
          <a:prstGeom prst="rect">
            <a:avLst/>
          </a:prstGeom>
          <a:noFill/>
          <a:ln w="57150">
            <a:solidFill>
              <a:srgbClr val="66A4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4A29D7F3-3C8D-89C6-9DAC-36497988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743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ctr"/>
          <a:lstStyle/>
          <a:p>
            <a:r>
              <a:rPr lang="en-US" dirty="0"/>
              <a:t>Response to Key Questions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33792"/>
            <a:ext cx="10813492" cy="508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QI</a:t>
            </a:r>
            <a:r>
              <a:rPr lang="en-US" sz="1800" dirty="0"/>
              <a:t>. What are the top factors influencing an employee’s decision to leave a company?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9" name="Picture 18" descr="Chart">
            <a:extLst>
              <a:ext uri="{FF2B5EF4-FFF2-40B4-BE49-F238E27FC236}">
                <a16:creationId xmlns:a16="http://schemas.microsoft.com/office/drawing/2014/main" id="{6CB244A5-BB44-853F-4525-A84F03A79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r="84660" b="20937"/>
          <a:stretch/>
        </p:blipFill>
        <p:spPr>
          <a:xfrm>
            <a:off x="620826" y="2139123"/>
            <a:ext cx="1827100" cy="4399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D8B82CD-23C5-9E86-B967-FCE8E32EABA4}"/>
              </a:ext>
            </a:extLst>
          </p:cNvPr>
          <p:cNvSpPr txBox="1">
            <a:spLocks/>
          </p:cNvSpPr>
          <p:nvPr/>
        </p:nvSpPr>
        <p:spPr>
          <a:xfrm>
            <a:off x="2984500" y="2179555"/>
            <a:ext cx="7061200" cy="2536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AI</a:t>
            </a:r>
            <a:r>
              <a:rPr lang="en-US" sz="1800" dirty="0"/>
              <a:t>. Based upon the </a:t>
            </a:r>
            <a:r>
              <a:rPr lang="en-US" sz="1800" dirty="0" err="1"/>
              <a:t>RandomForest</a:t>
            </a:r>
            <a:r>
              <a:rPr lang="en-US" sz="1800" dirty="0"/>
              <a:t> feature importance ranking, the </a:t>
            </a:r>
            <a:r>
              <a:rPr lang="en-US" sz="1800" b="1" dirty="0">
                <a:solidFill>
                  <a:srgbClr val="006EAF"/>
                </a:solidFill>
              </a:rPr>
              <a:t>top five factors </a:t>
            </a:r>
            <a:r>
              <a:rPr lang="en-US" sz="1800" dirty="0"/>
              <a:t>influencing an employee's </a:t>
            </a:r>
            <a:r>
              <a:rPr lang="en-US" sz="1800" b="1" dirty="0"/>
              <a:t>probability of attrition </a:t>
            </a:r>
            <a:r>
              <a:rPr lang="en-US" sz="1800" dirty="0"/>
              <a:t>are:</a:t>
            </a:r>
          </a:p>
          <a:p>
            <a:endParaRPr lang="en-US" sz="1800" dirty="0"/>
          </a:p>
          <a:p>
            <a:pPr marL="800100" lvl="1" indent="-342900">
              <a:buAutoNum type="arabicPeriod"/>
            </a:pPr>
            <a:r>
              <a:rPr lang="en-US" dirty="0" err="1"/>
              <a:t>FlightRatio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err="1"/>
              <a:t>SatisfactionRatio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err="1"/>
              <a:t>MaxHrsWorked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 err="1"/>
              <a:t>TotalWorkingYears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A74F22-460E-5C12-2B9C-5EFC4CB55409}"/>
              </a:ext>
            </a:extLst>
          </p:cNvPr>
          <p:cNvSpPr txBox="1"/>
          <p:nvPr/>
        </p:nvSpPr>
        <p:spPr>
          <a:xfrm>
            <a:off x="381000" y="1633792"/>
            <a:ext cx="1071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QII. </a:t>
            </a:r>
            <a:r>
              <a:rPr lang="en-US" dirty="0"/>
              <a:t>Can we accurately identify employees within the top 20</a:t>
            </a:r>
            <a:r>
              <a:rPr lang="en-US" baseline="30000" dirty="0"/>
              <a:t>th</a:t>
            </a:r>
            <a:r>
              <a:rPr lang="en-US" dirty="0"/>
              <a:t> percentile of likelihood of attrition?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ctr"/>
          <a:lstStyle/>
          <a:p>
            <a:r>
              <a:rPr lang="en-US" dirty="0"/>
              <a:t>Response to Key Questions II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F5353B0-A8BF-05E3-2002-B7EE757E78EF}"/>
              </a:ext>
            </a:extLst>
          </p:cNvPr>
          <p:cNvSpPr txBox="1">
            <a:spLocks/>
          </p:cNvSpPr>
          <p:nvPr/>
        </p:nvSpPr>
        <p:spPr>
          <a:xfrm>
            <a:off x="381000" y="2318298"/>
            <a:ext cx="7061200" cy="2536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AII</a:t>
            </a:r>
            <a:r>
              <a:rPr lang="en-US" sz="1800" dirty="0"/>
              <a:t>. See Figure.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5F0A6A-0FE3-FF3B-7A27-07EAF2601DFE}"/>
              </a:ext>
            </a:extLst>
          </p:cNvPr>
          <p:cNvGrpSpPr/>
          <p:nvPr/>
        </p:nvGrpSpPr>
        <p:grpSpPr>
          <a:xfrm>
            <a:off x="2391576" y="2154203"/>
            <a:ext cx="5296808" cy="4202147"/>
            <a:chOff x="2145392" y="2154203"/>
            <a:chExt cx="5296808" cy="4202147"/>
          </a:xfrm>
        </p:grpSpPr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021807B6-81C3-9044-D6DE-B91C39C2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5392" y="2462880"/>
              <a:ext cx="5296808" cy="38934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5E84AF-4768-8A10-87EB-64111BB6196A}"/>
                </a:ext>
              </a:extLst>
            </p:cNvPr>
            <p:cNvSpPr txBox="1"/>
            <p:nvPr/>
          </p:nvSpPr>
          <p:spPr>
            <a:xfrm>
              <a:off x="2809648" y="2154203"/>
              <a:ext cx="4416652" cy="369332"/>
            </a:xfrm>
            <a:prstGeom prst="rect">
              <a:avLst/>
            </a:prstGeom>
            <a:solidFill>
              <a:srgbClr val="E7E6E6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Employee Attrition Probability Distribution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4578A-ED0B-B068-0FCD-6309078466C5}"/>
                </a:ext>
              </a:extLst>
            </p:cNvPr>
            <p:cNvSpPr txBox="1"/>
            <p:nvPr/>
          </p:nvSpPr>
          <p:spPr>
            <a:xfrm rot="16200000">
              <a:off x="2928308" y="3573315"/>
              <a:ext cx="171155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3737"/>
                  </a:solidFill>
                </a:rPr>
                <a:t>20</a:t>
              </a:r>
              <a:r>
                <a:rPr lang="en-US" baseline="30000" dirty="0">
                  <a:solidFill>
                    <a:srgbClr val="F63737"/>
                  </a:solidFill>
                </a:rPr>
                <a:t>th</a:t>
              </a:r>
              <a:r>
                <a:rPr lang="en-US" dirty="0">
                  <a:solidFill>
                    <a:srgbClr val="F63737"/>
                  </a:solidFill>
                </a:rPr>
                <a:t> percentile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6A6E93-5672-6398-5AC7-A620DA6D995F}"/>
                </a:ext>
              </a:extLst>
            </p:cNvPr>
            <p:cNvSpPr txBox="1"/>
            <p:nvPr/>
          </p:nvSpPr>
          <p:spPr>
            <a:xfrm>
              <a:off x="4671321" y="4173377"/>
              <a:ext cx="171155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At elevated risk of attrition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9DC92AD5-FFEE-F94F-9EA3-BBCADB6F3F9E}"/>
                </a:ext>
              </a:extLst>
            </p:cNvPr>
            <p:cNvSpPr/>
            <p:nvPr/>
          </p:nvSpPr>
          <p:spPr>
            <a:xfrm rot="16200000">
              <a:off x="5315264" y="3536512"/>
              <a:ext cx="423666" cy="3060397"/>
            </a:xfrm>
            <a:prstGeom prst="rightBrace">
              <a:avLst/>
            </a:prstGeom>
            <a:ln w="38100">
              <a:solidFill>
                <a:srgbClr val="0173B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18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835" y="3040517"/>
            <a:ext cx="12407831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UcPeriod"/>
            </a:pPr>
            <a:r>
              <a:rPr lang="en-US" sz="2000" dirty="0"/>
              <a:t>Using common employee data, </a:t>
            </a:r>
            <a:r>
              <a:rPr lang="en-US" sz="2000" b="1" dirty="0"/>
              <a:t>95%+ accuracy</a:t>
            </a:r>
            <a:r>
              <a:rPr lang="en-US" sz="2000" dirty="0"/>
              <a:t> in </a:t>
            </a:r>
            <a:r>
              <a:rPr lang="en-US" sz="2000" b="1" dirty="0"/>
              <a:t>attrition classification </a:t>
            </a:r>
            <a:r>
              <a:rPr lang="en-US" sz="2000" dirty="0"/>
              <a:t>was achieved via </a:t>
            </a:r>
            <a:r>
              <a:rPr lang="en-US" sz="2000" b="1" dirty="0"/>
              <a:t>RFC</a:t>
            </a:r>
            <a:r>
              <a:rPr lang="en-US" sz="2000" dirty="0"/>
              <a:t>.</a:t>
            </a:r>
          </a:p>
          <a:p>
            <a:pPr marL="457200" indent="-457200">
              <a:buAutoNum type="alphaUcPeriod"/>
            </a:pPr>
            <a:r>
              <a:rPr lang="en-US" sz="2000" dirty="0">
                <a:solidFill>
                  <a:schemeClr val="bg1"/>
                </a:solidFill>
              </a:rPr>
              <a:t>The final model can leverage as few as </a:t>
            </a:r>
            <a:r>
              <a:rPr lang="en-US" sz="2000" b="1" dirty="0">
                <a:solidFill>
                  <a:schemeClr val="bg1"/>
                </a:solidFill>
              </a:rPr>
              <a:t>20 features </a:t>
            </a:r>
            <a:r>
              <a:rPr lang="en-US" sz="2000" dirty="0">
                <a:solidFill>
                  <a:schemeClr val="bg1"/>
                </a:solidFill>
              </a:rPr>
              <a:t>for </a:t>
            </a:r>
            <a:r>
              <a:rPr lang="en-US" sz="2000" b="1" dirty="0">
                <a:solidFill>
                  <a:schemeClr val="bg1"/>
                </a:solidFill>
              </a:rPr>
              <a:t>95% accuracy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lphaUcPeriod"/>
            </a:pPr>
            <a:r>
              <a:rPr lang="en-US" sz="2000" dirty="0"/>
              <a:t>In deployed form, the model could be a </a:t>
            </a:r>
            <a:r>
              <a:rPr lang="en-US" sz="2000" b="1" dirty="0"/>
              <a:t>dashboard tool </a:t>
            </a:r>
            <a:r>
              <a:rPr lang="en-US" sz="2000" dirty="0"/>
              <a:t>for HR departments.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lphaU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lphaUcPeriod" startAt="2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Problem: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65" y="2653165"/>
            <a:ext cx="5416066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Employee Attrition </a:t>
            </a:r>
            <a:r>
              <a:rPr lang="en-US" sz="2200" dirty="0"/>
              <a:t>(n):</a:t>
            </a:r>
          </a:p>
          <a:p>
            <a:r>
              <a:rPr lang="en-US" sz="2200" i="1" dirty="0"/>
              <a:t>    “Voluntary</a:t>
            </a:r>
            <a:r>
              <a:rPr lang="en-US" sz="2200" dirty="0"/>
              <a:t> and </a:t>
            </a:r>
            <a:r>
              <a:rPr lang="en-US" sz="2200" i="1" dirty="0"/>
              <a:t>involuntary </a:t>
            </a:r>
            <a:r>
              <a:rPr lang="en-US" sz="2200" dirty="0"/>
              <a:t>terminations 	resulting in workforce reduction.”</a:t>
            </a:r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Attrition is </a:t>
            </a:r>
            <a:r>
              <a:rPr lang="en-US" sz="2200" b="1" dirty="0"/>
              <a:t>expensive</a:t>
            </a:r>
            <a:r>
              <a:rPr lang="en-US" sz="2200" dirty="0"/>
              <a:t>, see Figure.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F7610-E2D9-DE4B-F1FF-881054D71A43}"/>
              </a:ext>
            </a:extLst>
          </p:cNvPr>
          <p:cNvGrpSpPr/>
          <p:nvPr/>
        </p:nvGrpSpPr>
        <p:grpSpPr>
          <a:xfrm>
            <a:off x="5992792" y="2589696"/>
            <a:ext cx="4989052" cy="3498238"/>
            <a:chOff x="6348704" y="2410175"/>
            <a:chExt cx="5594070" cy="392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73115370-51D5-131F-8071-63D511E1A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92" t="8289" r="31256"/>
            <a:stretch/>
          </p:blipFill>
          <p:spPr bwMode="auto">
            <a:xfrm>
              <a:off x="7064837" y="2735319"/>
              <a:ext cx="4877937" cy="359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10827E25-3E9B-2E22-82FC-1C3E02615A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409"/>
            <a:stretch/>
          </p:blipFill>
          <p:spPr bwMode="auto">
            <a:xfrm>
              <a:off x="6348704" y="2410175"/>
              <a:ext cx="757077" cy="39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2792D35D-380C-98E2-BABF-3BD84DB01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5" t="4020" b="72984"/>
          <a:stretch/>
        </p:blipFill>
        <p:spPr bwMode="auto">
          <a:xfrm>
            <a:off x="8686437" y="4923897"/>
            <a:ext cx="2172664" cy="894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D5CF65-6207-6FE7-57D6-D82088EEF44E}"/>
              </a:ext>
            </a:extLst>
          </p:cNvPr>
          <p:cNvSpPr txBox="1"/>
          <p:nvPr/>
        </p:nvSpPr>
        <p:spPr>
          <a:xfrm>
            <a:off x="6802102" y="3764618"/>
            <a:ext cx="1342805" cy="3684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$48,000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BA317-F356-49E1-8A23-91820D6C90F6}"/>
              </a:ext>
            </a:extLst>
          </p:cNvPr>
          <p:cNvSpPr txBox="1"/>
          <p:nvPr/>
        </p:nvSpPr>
        <p:spPr>
          <a:xfrm>
            <a:off x="8279020" y="2879675"/>
            <a:ext cx="1171090" cy="3684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$72,000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49B09-0869-0D95-064A-C3DACB67DDC2}"/>
              </a:ext>
            </a:extLst>
          </p:cNvPr>
          <p:cNvSpPr txBox="1"/>
          <p:nvPr/>
        </p:nvSpPr>
        <p:spPr>
          <a:xfrm>
            <a:off x="9566051" y="2611259"/>
            <a:ext cx="1342805" cy="3684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$80,000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59AD1-EAF3-92E6-1F97-72FBC7FFAFA5}"/>
              </a:ext>
            </a:extLst>
          </p:cNvPr>
          <p:cNvSpPr txBox="1"/>
          <p:nvPr/>
        </p:nvSpPr>
        <p:spPr>
          <a:xfrm>
            <a:off x="6170220" y="2340083"/>
            <a:ext cx="51922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to Replace One Employee ($80k Salary)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E60F5-FBC5-4BE3-7082-9549C3E3839A}"/>
              </a:ext>
            </a:extLst>
          </p:cNvPr>
          <p:cNvSpPr txBox="1"/>
          <p:nvPr/>
        </p:nvSpPr>
        <p:spPr>
          <a:xfrm>
            <a:off x="6744399" y="4092899"/>
            <a:ext cx="14582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 of salary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25959-0C2E-8948-62D0-D31CCD650E4D}"/>
              </a:ext>
            </a:extLst>
          </p:cNvPr>
          <p:cNvSpPr txBox="1"/>
          <p:nvPr/>
        </p:nvSpPr>
        <p:spPr>
          <a:xfrm>
            <a:off x="8107841" y="3213361"/>
            <a:ext cx="14582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90% of salary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Noah Vriese</a:t>
            </a:r>
          </a:p>
          <a:p>
            <a:r>
              <a:rPr lang="en-US" sz="2000" dirty="0"/>
              <a:t>noah@datawhirled.com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Appendix: Feature Engineering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8EDD-04A2-59FE-65E1-A4D082C4765F}"/>
                  </a:ext>
                </a:extLst>
              </p:cNvPr>
              <p:cNvSpPr txBox="1"/>
              <p:nvPr/>
            </p:nvSpPr>
            <p:spPr>
              <a:xfrm>
                <a:off x="682760" y="1895326"/>
                <a:ext cx="9118829" cy="3490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𝐏𝐚𝐲𝐭𝐨𝐄𝐟𝐟𝐨𝐫𝐭𝐑𝐚𝐭𝐢𝐨</m:t>
                      </m:r>
                      <m:r>
                        <a:rPr lang="en-US" sz="16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Salary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SumHrsWorked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𝐒𝐚𝐭𝐢𝐬𝐟𝐚𝐜𝐭𝐢𝐨𝐧𝐑𝐚𝐭𝐢𝐨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WorkLifeBalance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EnvironmentSatisfaction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JobSatisfaction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MeanHrsWorked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𝐃𝐞𝐯𝐞𝐥𝐨𝐩𝐦𝐞𝐧𝐭𝐑𝐚𝐭𝐢𝐨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TrainingTimesLastYear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JobLevel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StockOptionLevel</m:t>
                          </m:r>
                        </m:num>
                        <m:den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YearsSinceLastPromotion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05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𝐅𝐥𝐢𝐠𝐡𝐭𝐑𝐚𝐭𝐢𝐨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NumCompaniesWorked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TotalWorkingYears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EnvironmentSatisfaction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8EDD-04A2-59FE-65E1-A4D082C4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60" y="1895326"/>
                <a:ext cx="9118829" cy="3490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2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+</a:t>
            </a:r>
          </a:p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3" y="101549"/>
            <a:ext cx="9779183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852E36-8A3B-616B-9C3F-24569A9B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3" y="1685336"/>
            <a:ext cx="3859078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IBM Human Resources Data (</a:t>
            </a:r>
            <a:r>
              <a:rPr lang="en-US" sz="2400" i="1" dirty="0">
                <a:hlinkClick r:id="rId3"/>
              </a:rPr>
              <a:t>Kaggle</a:t>
            </a:r>
            <a:r>
              <a:rPr lang="en-US" sz="2400" dirty="0"/>
              <a:t>)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4,410 rows x 24 cols</a:t>
            </a:r>
          </a:p>
          <a:p>
            <a:endParaRPr lang="en-US" sz="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Target: ‘</a:t>
            </a:r>
            <a:r>
              <a:rPr lang="en-US" sz="2400" b="1" dirty="0"/>
              <a:t>Attrition</a:t>
            </a:r>
            <a:r>
              <a:rPr lang="en-US" sz="2400" dirty="0"/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71BFE-66FA-5094-07EF-7C285593CB4A}"/>
              </a:ext>
            </a:extLst>
          </p:cNvPr>
          <p:cNvSpPr txBox="1"/>
          <p:nvPr/>
        </p:nvSpPr>
        <p:spPr>
          <a:xfrm>
            <a:off x="6486686" y="62344"/>
            <a:ext cx="340446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HR Data Feature Correlations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68057E-EDE4-73BF-A4DC-A2C3621495DB}"/>
              </a:ext>
            </a:extLst>
          </p:cNvPr>
          <p:cNvGrpSpPr/>
          <p:nvPr/>
        </p:nvGrpSpPr>
        <p:grpSpPr>
          <a:xfrm>
            <a:off x="4038602" y="232864"/>
            <a:ext cx="7835383" cy="6482338"/>
            <a:chOff x="4038602" y="232864"/>
            <a:chExt cx="7835383" cy="648233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DCDDD71-60AF-A1CB-FBC7-52E2785ACE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6" r="3591"/>
            <a:stretch/>
          </p:blipFill>
          <p:spPr bwMode="auto">
            <a:xfrm>
              <a:off x="4038602" y="266782"/>
              <a:ext cx="7073684" cy="64484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9485D2-DD52-B0E4-EBD4-623C354047CA}"/>
                </a:ext>
              </a:extLst>
            </p:cNvPr>
            <p:cNvSpPr txBox="1"/>
            <p:nvPr/>
          </p:nvSpPr>
          <p:spPr>
            <a:xfrm>
              <a:off x="11081290" y="5313687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-0.6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FA110-E26B-2DA7-218F-45752CE3F38D}"/>
                </a:ext>
              </a:extLst>
            </p:cNvPr>
            <p:cNvSpPr txBox="1"/>
            <p:nvPr/>
          </p:nvSpPr>
          <p:spPr>
            <a:xfrm>
              <a:off x="11081289" y="4640356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-0.4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6F6B7-623F-132A-8E58-F0BE94974625}"/>
                </a:ext>
              </a:extLst>
            </p:cNvPr>
            <p:cNvSpPr txBox="1"/>
            <p:nvPr/>
          </p:nvSpPr>
          <p:spPr>
            <a:xfrm>
              <a:off x="11081288" y="4003742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-0.2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FDBB6A-C08B-2E41-F6DA-77C0652FB8A2}"/>
                </a:ext>
              </a:extLst>
            </p:cNvPr>
            <p:cNvSpPr txBox="1"/>
            <p:nvPr/>
          </p:nvSpPr>
          <p:spPr>
            <a:xfrm>
              <a:off x="11191064" y="3397571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2D6CAF-BB2F-B30D-33C9-8C8B68B6D6E3}"/>
                </a:ext>
              </a:extLst>
            </p:cNvPr>
            <p:cNvSpPr txBox="1"/>
            <p:nvPr/>
          </p:nvSpPr>
          <p:spPr>
            <a:xfrm>
              <a:off x="11191063" y="2757568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8FB78-7A89-A267-EB1E-0702BAE97A3B}"/>
                </a:ext>
              </a:extLst>
            </p:cNvPr>
            <p:cNvSpPr txBox="1"/>
            <p:nvPr/>
          </p:nvSpPr>
          <p:spPr>
            <a:xfrm>
              <a:off x="11191063" y="2117565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A7D4AF-1FE8-272A-5B3D-02B0AC0D79D9}"/>
                </a:ext>
              </a:extLst>
            </p:cNvPr>
            <p:cNvSpPr txBox="1"/>
            <p:nvPr/>
          </p:nvSpPr>
          <p:spPr>
            <a:xfrm>
              <a:off x="11191063" y="1511394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E292C-B067-339A-F095-25341B797205}"/>
                </a:ext>
              </a:extLst>
            </p:cNvPr>
            <p:cNvSpPr txBox="1"/>
            <p:nvPr/>
          </p:nvSpPr>
          <p:spPr>
            <a:xfrm>
              <a:off x="11191062" y="840510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0AC1FA-7293-0E23-5DCF-F20EEED59CA3}"/>
                </a:ext>
              </a:extLst>
            </p:cNvPr>
            <p:cNvSpPr txBox="1"/>
            <p:nvPr/>
          </p:nvSpPr>
          <p:spPr>
            <a:xfrm>
              <a:off x="11191061" y="232864"/>
              <a:ext cx="68292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2" y="308895"/>
            <a:ext cx="9779183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Wrangling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8BAC6A-DA37-C321-E6C0-820BEBD5D116}"/>
              </a:ext>
            </a:extLst>
          </p:cNvPr>
          <p:cNvSpPr/>
          <p:nvPr/>
        </p:nvSpPr>
        <p:spPr>
          <a:xfrm>
            <a:off x="1167492" y="2857807"/>
            <a:ext cx="1038387" cy="10383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Time-in.csv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D9BAE5-1ECA-EFDD-F6A5-D3A4ACCE64AF}"/>
              </a:ext>
            </a:extLst>
          </p:cNvPr>
          <p:cNvSpPr/>
          <p:nvPr/>
        </p:nvSpPr>
        <p:spPr>
          <a:xfrm>
            <a:off x="2747137" y="2307386"/>
            <a:ext cx="1169636" cy="11696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Time-out.csv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ECA71697-4040-7975-6745-0F13C95143E8}"/>
              </a:ext>
            </a:extLst>
          </p:cNvPr>
          <p:cNvSpPr/>
          <p:nvPr/>
        </p:nvSpPr>
        <p:spPr>
          <a:xfrm>
            <a:off x="2269501" y="2919986"/>
            <a:ext cx="414013" cy="414013"/>
          </a:xfrm>
          <a:prstGeom prst="mathPlus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747155-7DBC-83F3-5855-35228E690E93}"/>
              </a:ext>
            </a:extLst>
          </p:cNvPr>
          <p:cNvSpPr/>
          <p:nvPr/>
        </p:nvSpPr>
        <p:spPr>
          <a:xfrm>
            <a:off x="4153453" y="2585808"/>
            <a:ext cx="449451" cy="365125"/>
          </a:xfrm>
          <a:prstGeom prst="right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ECCA16-D71B-E6B9-92CF-066DE06B7F16}"/>
              </a:ext>
            </a:extLst>
          </p:cNvPr>
          <p:cNvSpPr/>
          <p:nvPr/>
        </p:nvSpPr>
        <p:spPr>
          <a:xfrm>
            <a:off x="6273402" y="3896194"/>
            <a:ext cx="1657723" cy="1657723"/>
          </a:xfrm>
          <a:prstGeom prst="ellipse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Employee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CB12C2-3937-7F68-A267-0CB3557572C2}"/>
              </a:ext>
            </a:extLst>
          </p:cNvPr>
          <p:cNvSpPr/>
          <p:nvPr/>
        </p:nvSpPr>
        <p:spPr>
          <a:xfrm>
            <a:off x="4728639" y="1950001"/>
            <a:ext cx="1657723" cy="16577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Timesheet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8DB4DD-F1A6-EC0E-3C33-C392D72E0335}"/>
              </a:ext>
            </a:extLst>
          </p:cNvPr>
          <p:cNvSpPr/>
          <p:nvPr/>
        </p:nvSpPr>
        <p:spPr>
          <a:xfrm>
            <a:off x="6535004" y="2403622"/>
            <a:ext cx="1381671" cy="1381671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Survey 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AE8B38-1762-B258-9514-B9D0B97F11A1}"/>
              </a:ext>
            </a:extLst>
          </p:cNvPr>
          <p:cNvSpPr/>
          <p:nvPr/>
        </p:nvSpPr>
        <p:spPr>
          <a:xfrm>
            <a:off x="4873520" y="3702862"/>
            <a:ext cx="1367960" cy="136796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Manager Survey Data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70BC98-C918-6CD4-715A-A05D2DB73576}"/>
              </a:ext>
            </a:extLst>
          </p:cNvPr>
          <p:cNvSpPr/>
          <p:nvPr/>
        </p:nvSpPr>
        <p:spPr>
          <a:xfrm>
            <a:off x="8802942" y="2961248"/>
            <a:ext cx="1837433" cy="1837433"/>
          </a:xfrm>
          <a:prstGeom prst="ellipse">
            <a:avLst/>
          </a:prstGeom>
          <a:solidFill>
            <a:srgbClr val="3399FF"/>
          </a:solidFill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DataFrame</a:t>
            </a: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580F868-7E2A-E992-E0A7-734F7B6128CB}"/>
              </a:ext>
            </a:extLst>
          </p:cNvPr>
          <p:cNvSpPr/>
          <p:nvPr/>
        </p:nvSpPr>
        <p:spPr>
          <a:xfrm>
            <a:off x="6060822" y="3407312"/>
            <a:ext cx="579527" cy="579527"/>
          </a:xfrm>
          <a:prstGeom prst="mathPlus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CF8CA7-BCB8-385A-8B68-22E3F1D03BF5}"/>
              </a:ext>
            </a:extLst>
          </p:cNvPr>
          <p:cNvSpPr/>
          <p:nvPr/>
        </p:nvSpPr>
        <p:spPr>
          <a:xfrm>
            <a:off x="7879544" y="3598345"/>
            <a:ext cx="693321" cy="563240"/>
          </a:xfrm>
          <a:prstGeom prst="rightArrow">
            <a:avLst/>
          </a:prstGeom>
          <a:solidFill>
            <a:srgbClr val="AAB9FF"/>
          </a:solidFill>
          <a:ln>
            <a:solidFill>
              <a:srgbClr val="AAB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216462-0D9B-7A87-453C-E86A64F0FFED}"/>
              </a:ext>
            </a:extLst>
          </p:cNvPr>
          <p:cNvSpPr txBox="1"/>
          <p:nvPr/>
        </p:nvSpPr>
        <p:spPr>
          <a:xfrm>
            <a:off x="861191" y="4320822"/>
            <a:ext cx="3516987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Duplicate records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Units converted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values imputed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7FEAF7-211B-56E9-48A8-E68726A3A5F7}"/>
              </a:ext>
            </a:extLst>
          </p:cNvPr>
          <p:cNvSpPr txBox="1"/>
          <p:nvPr/>
        </p:nvSpPr>
        <p:spPr>
          <a:xfrm>
            <a:off x="8394782" y="4894682"/>
            <a:ext cx="293602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4,382 rows x 33 columns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D1C514-8552-0204-B8F5-974946FE364C}"/>
              </a:ext>
            </a:extLst>
          </p:cNvPr>
          <p:cNvSpPr txBox="1"/>
          <p:nvPr/>
        </p:nvSpPr>
        <p:spPr>
          <a:xfrm>
            <a:off x="609673" y="2338779"/>
            <a:ext cx="251014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Identify significant differences between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6C2FD8-15C7-0F6C-5DB1-062D174FE9FE}"/>
              </a:ext>
            </a:extLst>
          </p:cNvPr>
          <p:cNvSpPr/>
          <p:nvPr/>
        </p:nvSpPr>
        <p:spPr>
          <a:xfrm>
            <a:off x="381000" y="3063875"/>
            <a:ext cx="1346200" cy="1346200"/>
          </a:xfrm>
          <a:prstGeom prst="ellipse">
            <a:avLst/>
          </a:prstGeom>
          <a:solidFill>
            <a:srgbClr val="176D9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Attrition = ‘N’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E583C4-7C2D-D907-7556-1C06B3D683DB}"/>
              </a:ext>
            </a:extLst>
          </p:cNvPr>
          <p:cNvSpPr/>
          <p:nvPr/>
        </p:nvSpPr>
        <p:spPr>
          <a:xfrm>
            <a:off x="1847393" y="3063875"/>
            <a:ext cx="1346200" cy="1346200"/>
          </a:xfrm>
          <a:prstGeom prst="ellipse">
            <a:avLst/>
          </a:prstGeom>
          <a:solidFill>
            <a:srgbClr val="C3882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Attrition = ‘Y’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9A8ABF-6625-B04E-0231-46B856636E8F}"/>
              </a:ext>
            </a:extLst>
          </p:cNvPr>
          <p:cNvSpPr txBox="1"/>
          <p:nvPr/>
        </p:nvSpPr>
        <p:spPr>
          <a:xfrm>
            <a:off x="704938" y="1859905"/>
            <a:ext cx="234306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Goal of EDA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6E35BD-1FE2-92C3-7CB4-6942B82E9A86}"/>
              </a:ext>
            </a:extLst>
          </p:cNvPr>
          <p:cNvSpPr txBox="1"/>
          <p:nvPr/>
        </p:nvSpPr>
        <p:spPr>
          <a:xfrm>
            <a:off x="414922" y="4474582"/>
            <a:ext cx="12998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(-) class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5B784C-A377-3C4B-2744-A2349B36F290}"/>
              </a:ext>
            </a:extLst>
          </p:cNvPr>
          <p:cNvSpPr txBox="1"/>
          <p:nvPr/>
        </p:nvSpPr>
        <p:spPr>
          <a:xfrm>
            <a:off x="1950803" y="4474582"/>
            <a:ext cx="12998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(+) class</a:t>
            </a:r>
          </a:p>
        </p:txBody>
      </p:sp>
      <p:pic>
        <p:nvPicPr>
          <p:cNvPr id="63" name="Picture 62" descr="Chart&#10;&#10;Description automatically generated">
            <a:extLst>
              <a:ext uri="{FF2B5EF4-FFF2-40B4-BE49-F238E27FC236}">
                <a16:creationId xmlns:a16="http://schemas.microsoft.com/office/drawing/2014/main" id="{6A7791F4-3680-2738-F7B8-0973C99B2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1"/>
          <a:stretch/>
        </p:blipFill>
        <p:spPr>
          <a:xfrm>
            <a:off x="3529045" y="1385917"/>
            <a:ext cx="6199154" cy="4902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3" name="TextBox 3072">
            <a:extLst>
              <a:ext uri="{FF2B5EF4-FFF2-40B4-BE49-F238E27FC236}">
                <a16:creationId xmlns:a16="http://schemas.microsoft.com/office/drawing/2014/main" id="{969EBE17-6BDB-6A5B-C4C4-F101DF446EC7}"/>
              </a:ext>
            </a:extLst>
          </p:cNvPr>
          <p:cNvSpPr txBox="1"/>
          <p:nvPr/>
        </p:nvSpPr>
        <p:spPr>
          <a:xfrm>
            <a:off x="4418960" y="1066105"/>
            <a:ext cx="53092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Mean % Difference (</a:t>
            </a:r>
            <a:r>
              <a:rPr lang="en-US" b="1" dirty="0">
                <a:solidFill>
                  <a:srgbClr val="176D9C"/>
                </a:solidFill>
              </a:rPr>
              <a:t>Attrition = 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/>
              <a:t>vs. </a:t>
            </a:r>
            <a:r>
              <a:rPr lang="en-US" b="1" dirty="0">
                <a:solidFill>
                  <a:srgbClr val="C38820"/>
                </a:solidFill>
              </a:rPr>
              <a:t>Attrition = 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969EBE17-6BDB-6A5B-C4C4-F101DF446EC7}"/>
              </a:ext>
            </a:extLst>
          </p:cNvPr>
          <p:cNvSpPr txBox="1"/>
          <p:nvPr/>
        </p:nvSpPr>
        <p:spPr>
          <a:xfrm>
            <a:off x="3242560" y="1845388"/>
            <a:ext cx="3183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# Companies Worked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FC31D-E2B1-5A50-C463-CEB6EEFB5A51}"/>
              </a:ext>
            </a:extLst>
          </p:cNvPr>
          <p:cNvSpPr txBox="1"/>
          <p:nvPr/>
        </p:nvSpPr>
        <p:spPr>
          <a:xfrm>
            <a:off x="516387" y="1850052"/>
            <a:ext cx="3183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Total Working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417D9-9002-A529-5A68-1962E23E65D5}"/>
              </a:ext>
            </a:extLst>
          </p:cNvPr>
          <p:cNvSpPr txBox="1"/>
          <p:nvPr/>
        </p:nvSpPr>
        <p:spPr>
          <a:xfrm>
            <a:off x="6146533" y="1845388"/>
            <a:ext cx="318320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Mean Daily Working Hours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B12346-7C97-E7E3-28B5-FCA63A4C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4" b="12444"/>
          <a:stretch/>
        </p:blipFill>
        <p:spPr>
          <a:xfrm>
            <a:off x="478439" y="2135149"/>
            <a:ext cx="8419047" cy="2842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86082A9-453E-8EDF-B487-13868CD3C5FC}"/>
              </a:ext>
            </a:extLst>
          </p:cNvPr>
          <p:cNvGrpSpPr/>
          <p:nvPr/>
        </p:nvGrpSpPr>
        <p:grpSpPr>
          <a:xfrm>
            <a:off x="1303288" y="4957683"/>
            <a:ext cx="1744609" cy="607323"/>
            <a:chOff x="1508042" y="4576683"/>
            <a:chExt cx="1744609" cy="6073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03458F-1A46-52DC-B9B5-45FF90CD2BFD}"/>
                </a:ext>
              </a:extLst>
            </p:cNvPr>
            <p:cNvSpPr txBox="1"/>
            <p:nvPr/>
          </p:nvSpPr>
          <p:spPr>
            <a:xfrm>
              <a:off x="1865009" y="4845452"/>
              <a:ext cx="10749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Attrition?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21F889-B8E8-0736-FA51-15FD794D503B}"/>
                </a:ext>
              </a:extLst>
            </p:cNvPr>
            <p:cNvSpPr txBox="1"/>
            <p:nvPr/>
          </p:nvSpPr>
          <p:spPr>
            <a:xfrm>
              <a:off x="2676442" y="4576683"/>
              <a:ext cx="57620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400065-1891-7021-95D9-3060357D9F17}"/>
                </a:ext>
              </a:extLst>
            </p:cNvPr>
            <p:cNvSpPr txBox="1"/>
            <p:nvPr/>
          </p:nvSpPr>
          <p:spPr>
            <a:xfrm>
              <a:off x="1508042" y="4576683"/>
              <a:ext cx="57620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76D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12F8EA-19E8-7F39-353E-8B93FA2D9950}"/>
              </a:ext>
            </a:extLst>
          </p:cNvPr>
          <p:cNvGrpSpPr/>
          <p:nvPr/>
        </p:nvGrpSpPr>
        <p:grpSpPr>
          <a:xfrm>
            <a:off x="4095837" y="4957683"/>
            <a:ext cx="1744609" cy="607323"/>
            <a:chOff x="1508042" y="4576683"/>
            <a:chExt cx="1744609" cy="6073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B8DA9-800A-C252-78AE-BCDB43307326}"/>
                </a:ext>
              </a:extLst>
            </p:cNvPr>
            <p:cNvSpPr txBox="1"/>
            <p:nvPr/>
          </p:nvSpPr>
          <p:spPr>
            <a:xfrm>
              <a:off x="1865009" y="4845452"/>
              <a:ext cx="10749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Attrition?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1992AC-126F-A466-0EF8-3EE086AB4E77}"/>
                </a:ext>
              </a:extLst>
            </p:cNvPr>
            <p:cNvSpPr txBox="1"/>
            <p:nvPr/>
          </p:nvSpPr>
          <p:spPr>
            <a:xfrm>
              <a:off x="2676442" y="4576683"/>
              <a:ext cx="57620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Yes</a:t>
              </a:r>
            </a:p>
          </p:txBody>
        </p:sp>
        <p:sp>
          <p:nvSpPr>
            <p:cNvPr id="3072" name="TextBox 3071">
              <a:extLst>
                <a:ext uri="{FF2B5EF4-FFF2-40B4-BE49-F238E27FC236}">
                  <a16:creationId xmlns:a16="http://schemas.microsoft.com/office/drawing/2014/main" id="{83811BAF-5748-856D-042D-EE6ED66E314F}"/>
                </a:ext>
              </a:extLst>
            </p:cNvPr>
            <p:cNvSpPr txBox="1"/>
            <p:nvPr/>
          </p:nvSpPr>
          <p:spPr>
            <a:xfrm>
              <a:off x="1508042" y="4576683"/>
              <a:ext cx="57620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76D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</a:t>
              </a:r>
            </a:p>
          </p:txBody>
        </p:sp>
      </p:grpSp>
      <p:grpSp>
        <p:nvGrpSpPr>
          <p:cNvPr id="3074" name="Group 3073">
            <a:extLst>
              <a:ext uri="{FF2B5EF4-FFF2-40B4-BE49-F238E27FC236}">
                <a16:creationId xmlns:a16="http://schemas.microsoft.com/office/drawing/2014/main" id="{BF19BB4A-5207-3BFD-28AE-78FF956D2C1D}"/>
              </a:ext>
            </a:extLst>
          </p:cNvPr>
          <p:cNvGrpSpPr/>
          <p:nvPr/>
        </p:nvGrpSpPr>
        <p:grpSpPr>
          <a:xfrm>
            <a:off x="6865831" y="4977303"/>
            <a:ext cx="1744609" cy="607323"/>
            <a:chOff x="1508042" y="4576683"/>
            <a:chExt cx="1744609" cy="607323"/>
          </a:xfrm>
        </p:grpSpPr>
        <p:sp>
          <p:nvSpPr>
            <p:cNvPr id="3075" name="TextBox 3074">
              <a:extLst>
                <a:ext uri="{FF2B5EF4-FFF2-40B4-BE49-F238E27FC236}">
                  <a16:creationId xmlns:a16="http://schemas.microsoft.com/office/drawing/2014/main" id="{5828CC45-C93F-6F89-56FE-887006D19B8C}"/>
                </a:ext>
              </a:extLst>
            </p:cNvPr>
            <p:cNvSpPr txBox="1"/>
            <p:nvPr/>
          </p:nvSpPr>
          <p:spPr>
            <a:xfrm>
              <a:off x="1865009" y="4845452"/>
              <a:ext cx="10749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Attrition?</a:t>
              </a:r>
            </a:p>
          </p:txBody>
        </p:sp>
        <p:sp>
          <p:nvSpPr>
            <p:cNvPr id="3076" name="TextBox 3075">
              <a:extLst>
                <a:ext uri="{FF2B5EF4-FFF2-40B4-BE49-F238E27FC236}">
                  <a16:creationId xmlns:a16="http://schemas.microsoft.com/office/drawing/2014/main" id="{A7686643-4C2B-CA21-1634-D5CA79B7F9FE}"/>
                </a:ext>
              </a:extLst>
            </p:cNvPr>
            <p:cNvSpPr txBox="1"/>
            <p:nvPr/>
          </p:nvSpPr>
          <p:spPr>
            <a:xfrm>
              <a:off x="2676442" y="4576683"/>
              <a:ext cx="57620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Yes</a:t>
              </a:r>
            </a:p>
          </p:txBody>
        </p:sp>
        <p:sp>
          <p:nvSpPr>
            <p:cNvPr id="3077" name="TextBox 3076">
              <a:extLst>
                <a:ext uri="{FF2B5EF4-FFF2-40B4-BE49-F238E27FC236}">
                  <a16:creationId xmlns:a16="http://schemas.microsoft.com/office/drawing/2014/main" id="{8B68A748-62F7-C38C-A812-041A10782896}"/>
                </a:ext>
              </a:extLst>
            </p:cNvPr>
            <p:cNvSpPr txBox="1"/>
            <p:nvPr/>
          </p:nvSpPr>
          <p:spPr>
            <a:xfrm>
              <a:off x="1508042" y="4576683"/>
              <a:ext cx="57620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76D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</a:t>
              </a:r>
            </a:p>
          </p:txBody>
        </p:sp>
      </p:grpSp>
      <p:sp>
        <p:nvSpPr>
          <p:cNvPr id="3084" name="Rectangle: Rounded Corners 3083">
            <a:extLst>
              <a:ext uri="{FF2B5EF4-FFF2-40B4-BE49-F238E27FC236}">
                <a16:creationId xmlns:a16="http://schemas.microsoft.com/office/drawing/2014/main" id="{A23DD977-1457-4EBD-F15C-9630A6531A00}"/>
              </a:ext>
            </a:extLst>
          </p:cNvPr>
          <p:cNvSpPr/>
          <p:nvPr/>
        </p:nvSpPr>
        <p:spPr>
          <a:xfrm>
            <a:off x="1506226" y="5709201"/>
            <a:ext cx="1228989" cy="4587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&lt;&lt; 0.05</a:t>
            </a:r>
          </a:p>
        </p:txBody>
      </p:sp>
      <p:sp>
        <p:nvSpPr>
          <p:cNvPr id="3086" name="Rectangle: Rounded Corners 3085">
            <a:extLst>
              <a:ext uri="{FF2B5EF4-FFF2-40B4-BE49-F238E27FC236}">
                <a16:creationId xmlns:a16="http://schemas.microsoft.com/office/drawing/2014/main" id="{C40A47C7-1B75-19EA-9BA6-47E9024F43EC}"/>
              </a:ext>
            </a:extLst>
          </p:cNvPr>
          <p:cNvSpPr/>
          <p:nvPr/>
        </p:nvSpPr>
        <p:spPr>
          <a:xfrm>
            <a:off x="4330612" y="5709200"/>
            <a:ext cx="1228989" cy="4587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&lt; 0.05</a:t>
            </a:r>
          </a:p>
        </p:txBody>
      </p:sp>
      <p:sp>
        <p:nvSpPr>
          <p:cNvPr id="3088" name="Rectangle: Rounded Corners 3087">
            <a:extLst>
              <a:ext uri="{FF2B5EF4-FFF2-40B4-BE49-F238E27FC236}">
                <a16:creationId xmlns:a16="http://schemas.microsoft.com/office/drawing/2014/main" id="{E28AB77F-3D60-2A3C-D9E5-2B745177FDC4}"/>
              </a:ext>
            </a:extLst>
          </p:cNvPr>
          <p:cNvSpPr/>
          <p:nvPr/>
        </p:nvSpPr>
        <p:spPr>
          <a:xfrm>
            <a:off x="7123639" y="5709200"/>
            <a:ext cx="1228993" cy="4587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&lt;&lt; 0.05</a:t>
            </a:r>
          </a:p>
        </p:txBody>
      </p:sp>
      <p:sp>
        <p:nvSpPr>
          <p:cNvPr id="3090" name="TextBox 3089">
            <a:extLst>
              <a:ext uri="{FF2B5EF4-FFF2-40B4-BE49-F238E27FC236}">
                <a16:creationId xmlns:a16="http://schemas.microsoft.com/office/drawing/2014/main" id="{0BCC3B95-E73F-6601-E13A-EA03F6CF39E2}"/>
              </a:ext>
            </a:extLst>
          </p:cNvPr>
          <p:cNvSpPr txBox="1"/>
          <p:nvPr/>
        </p:nvSpPr>
        <p:spPr>
          <a:xfrm>
            <a:off x="2107990" y="1301083"/>
            <a:ext cx="584524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 Averages (</a:t>
            </a:r>
            <a:r>
              <a:rPr lang="en-US" sz="2000" b="1" dirty="0">
                <a:solidFill>
                  <a:srgbClr val="176D9C"/>
                </a:solidFill>
              </a:rPr>
              <a:t>Attrition = N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/>
              <a:t>vs. </a:t>
            </a:r>
            <a:r>
              <a:rPr lang="en-US" sz="2000" b="1" dirty="0">
                <a:solidFill>
                  <a:srgbClr val="C38820"/>
                </a:solidFill>
              </a:rPr>
              <a:t>Attrition = Y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11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969EBE17-6BDB-6A5B-C4C4-F101DF446EC7}"/>
              </a:ext>
            </a:extLst>
          </p:cNvPr>
          <p:cNvSpPr txBox="1"/>
          <p:nvPr/>
        </p:nvSpPr>
        <p:spPr>
          <a:xfrm>
            <a:off x="5550486" y="1490573"/>
            <a:ext cx="28708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% Attrition by Age Group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561388E-8A2B-29A6-6B5E-8D5B04CDC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9"/>
          <a:stretch/>
        </p:blipFill>
        <p:spPr>
          <a:xfrm>
            <a:off x="3486684" y="1849853"/>
            <a:ext cx="6225450" cy="39555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26AD35-40A9-482C-F61E-8C53A9D229AC}"/>
              </a:ext>
            </a:extLst>
          </p:cNvPr>
          <p:cNvSpPr/>
          <p:nvPr/>
        </p:nvSpPr>
        <p:spPr>
          <a:xfrm>
            <a:off x="3897987" y="1849853"/>
            <a:ext cx="1652499" cy="3955515"/>
          </a:xfrm>
          <a:prstGeom prst="rect">
            <a:avLst/>
          </a:prstGeom>
          <a:noFill/>
          <a:ln w="57150">
            <a:solidFill>
              <a:srgbClr val="C3882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3E9074-9655-6AA9-6D0C-D2B50CA42271}"/>
              </a:ext>
            </a:extLst>
          </p:cNvPr>
          <p:cNvSpPr/>
          <p:nvPr/>
        </p:nvSpPr>
        <p:spPr>
          <a:xfrm>
            <a:off x="420006" y="3319624"/>
            <a:ext cx="1346200" cy="1346200"/>
          </a:xfrm>
          <a:prstGeom prst="ellipse">
            <a:avLst/>
          </a:prstGeom>
          <a:solidFill>
            <a:srgbClr val="176D9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Attrition = ‘N’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B072D7-AC88-E88E-6B84-0080E9FFF5FD}"/>
              </a:ext>
            </a:extLst>
          </p:cNvPr>
          <p:cNvSpPr/>
          <p:nvPr/>
        </p:nvSpPr>
        <p:spPr>
          <a:xfrm>
            <a:off x="1886399" y="3319624"/>
            <a:ext cx="1346200" cy="1346200"/>
          </a:xfrm>
          <a:prstGeom prst="ellipse">
            <a:avLst/>
          </a:prstGeom>
          <a:solidFill>
            <a:srgbClr val="C3882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Attrition = ‘Y’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E61A3-8190-3268-26B8-1EF448BA3065}"/>
              </a:ext>
            </a:extLst>
          </p:cNvPr>
          <p:cNvSpPr txBox="1"/>
          <p:nvPr/>
        </p:nvSpPr>
        <p:spPr>
          <a:xfrm>
            <a:off x="641438" y="1958789"/>
            <a:ext cx="234306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Goal of 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62918-E1B5-5C36-E9E4-B411C6F467E9}"/>
              </a:ext>
            </a:extLst>
          </p:cNvPr>
          <p:cNvSpPr txBox="1"/>
          <p:nvPr/>
        </p:nvSpPr>
        <p:spPr>
          <a:xfrm>
            <a:off x="453928" y="4730331"/>
            <a:ext cx="12998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(-)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2EA70-FB42-E0B9-CD2E-60DFD6A81BEC}"/>
              </a:ext>
            </a:extLst>
          </p:cNvPr>
          <p:cNvSpPr txBox="1"/>
          <p:nvPr/>
        </p:nvSpPr>
        <p:spPr>
          <a:xfrm>
            <a:off x="1989809" y="4730331"/>
            <a:ext cx="12998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(+) class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33442-E11E-6D47-7AE4-33BCD3C58129}"/>
              </a:ext>
            </a:extLst>
          </p:cNvPr>
          <p:cNvSpPr txBox="1"/>
          <p:nvPr/>
        </p:nvSpPr>
        <p:spPr>
          <a:xfrm>
            <a:off x="332034" y="2420454"/>
            <a:ext cx="296187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Identify significant attritional demographics</a:t>
            </a:r>
          </a:p>
        </p:txBody>
      </p:sp>
    </p:spTree>
    <p:extLst>
      <p:ext uri="{BB962C8B-B14F-4D97-AF65-F5344CB8AC3E}">
        <p14:creationId xmlns:p14="http://schemas.microsoft.com/office/powerpoint/2010/main" val="21629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EMPLOYEE ATTRITION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969EBE17-6BDB-6A5B-C4C4-F101DF446EC7}"/>
              </a:ext>
            </a:extLst>
          </p:cNvPr>
          <p:cNvSpPr txBox="1"/>
          <p:nvPr/>
        </p:nvSpPr>
        <p:spPr>
          <a:xfrm>
            <a:off x="4782888" y="1316809"/>
            <a:ext cx="440603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Scatterplot: Hours Worked vs. Salary ($)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3E9074-9655-6AA9-6D0C-D2B50CA42271}"/>
              </a:ext>
            </a:extLst>
          </p:cNvPr>
          <p:cNvSpPr/>
          <p:nvPr/>
        </p:nvSpPr>
        <p:spPr>
          <a:xfrm>
            <a:off x="420006" y="3319624"/>
            <a:ext cx="1346200" cy="1346200"/>
          </a:xfrm>
          <a:prstGeom prst="ellipse">
            <a:avLst/>
          </a:prstGeom>
          <a:solidFill>
            <a:srgbClr val="176D9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Attrition = ‘N’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B072D7-AC88-E88E-6B84-0080E9FFF5FD}"/>
              </a:ext>
            </a:extLst>
          </p:cNvPr>
          <p:cNvSpPr/>
          <p:nvPr/>
        </p:nvSpPr>
        <p:spPr>
          <a:xfrm>
            <a:off x="1886399" y="3319624"/>
            <a:ext cx="1346200" cy="1346200"/>
          </a:xfrm>
          <a:prstGeom prst="ellipse">
            <a:avLst/>
          </a:prstGeom>
          <a:solidFill>
            <a:srgbClr val="C3882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Attrition = ‘Y’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E61A3-8190-3268-26B8-1EF448BA3065}"/>
              </a:ext>
            </a:extLst>
          </p:cNvPr>
          <p:cNvSpPr txBox="1"/>
          <p:nvPr/>
        </p:nvSpPr>
        <p:spPr>
          <a:xfrm>
            <a:off x="641438" y="1958789"/>
            <a:ext cx="234306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Goal of 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62918-E1B5-5C36-E9E4-B411C6F467E9}"/>
              </a:ext>
            </a:extLst>
          </p:cNvPr>
          <p:cNvSpPr txBox="1"/>
          <p:nvPr/>
        </p:nvSpPr>
        <p:spPr>
          <a:xfrm>
            <a:off x="453928" y="4730331"/>
            <a:ext cx="12998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(-)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2EA70-FB42-E0B9-CD2E-60DFD6A81BEC}"/>
              </a:ext>
            </a:extLst>
          </p:cNvPr>
          <p:cNvSpPr txBox="1"/>
          <p:nvPr/>
        </p:nvSpPr>
        <p:spPr>
          <a:xfrm>
            <a:off x="1989809" y="4730331"/>
            <a:ext cx="12998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(+) class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DA55EC-F790-CB8C-E0E8-04FD77469556}"/>
              </a:ext>
            </a:extLst>
          </p:cNvPr>
          <p:cNvGrpSpPr/>
          <p:nvPr/>
        </p:nvGrpSpPr>
        <p:grpSpPr>
          <a:xfrm>
            <a:off x="3673125" y="1440097"/>
            <a:ext cx="5750273" cy="4618304"/>
            <a:chOff x="3465024" y="1404733"/>
            <a:chExt cx="5750273" cy="4618304"/>
          </a:xfrm>
        </p:grpSpPr>
        <p:pic>
          <p:nvPicPr>
            <p:cNvPr id="21" name="Picture 20" descr="Diagram&#10;&#10;Description automatically generated">
              <a:extLst>
                <a:ext uri="{FF2B5EF4-FFF2-40B4-BE49-F238E27FC236}">
                  <a16:creationId xmlns:a16="http://schemas.microsoft.com/office/drawing/2014/main" id="{25E7B5AB-9B13-B0CD-C2EC-EE20492C2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48" t="4230" b="-1"/>
            <a:stretch/>
          </p:blipFill>
          <p:spPr>
            <a:xfrm>
              <a:off x="4070518" y="1624763"/>
              <a:ext cx="5144779" cy="43449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DE546FF4-EF3C-47E8-F674-E85204E07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9517"/>
            <a:stretch/>
          </p:blipFill>
          <p:spPr>
            <a:xfrm>
              <a:off x="3465024" y="1404733"/>
              <a:ext cx="615826" cy="461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F476A3D-FFE1-1A4E-23B1-8DD0D42F8D2D}"/>
              </a:ext>
            </a:extLst>
          </p:cNvPr>
          <p:cNvSpPr/>
          <p:nvPr/>
        </p:nvSpPr>
        <p:spPr>
          <a:xfrm>
            <a:off x="6645284" y="4201726"/>
            <a:ext cx="2657921" cy="1319320"/>
          </a:xfrm>
          <a:prstGeom prst="ellipse">
            <a:avLst/>
          </a:prstGeom>
          <a:noFill/>
          <a:ln w="57150">
            <a:solidFill>
              <a:srgbClr val="C3882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B0209-3DE6-0DB9-F376-C1AABD045BE7}"/>
              </a:ext>
            </a:extLst>
          </p:cNvPr>
          <p:cNvSpPr txBox="1"/>
          <p:nvPr/>
        </p:nvSpPr>
        <p:spPr>
          <a:xfrm>
            <a:off x="332034" y="2420454"/>
            <a:ext cx="296187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Identify significant attritional demographics</a:t>
            </a:r>
          </a:p>
        </p:txBody>
      </p:sp>
    </p:spTree>
    <p:extLst>
      <p:ext uri="{BB962C8B-B14F-4D97-AF65-F5344CB8AC3E}">
        <p14:creationId xmlns:p14="http://schemas.microsoft.com/office/powerpoint/2010/main" val="179316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1459</TotalTime>
  <Words>939</Words>
  <Application>Microsoft Office PowerPoint</Application>
  <PresentationFormat>Widescreen</PresentationFormat>
  <Paragraphs>309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Tenorite</vt:lpstr>
      <vt:lpstr>Office Theme</vt:lpstr>
      <vt:lpstr>People Analytics:  Employee Attrition Prediction</vt:lpstr>
      <vt:lpstr>The Problem: Attrition</vt:lpstr>
      <vt:lpstr>The Solution</vt:lpstr>
      <vt:lpstr>The Data </vt:lpstr>
      <vt:lpstr>Data Wrangling</vt:lpstr>
      <vt:lpstr>Exploratory Data Analysis (EDA)</vt:lpstr>
      <vt:lpstr>Exploratory Data Analysis (EDA)</vt:lpstr>
      <vt:lpstr>Exploratory Data Analysis (EDA)</vt:lpstr>
      <vt:lpstr>Exploratory Data Analysis (EDA)</vt:lpstr>
      <vt:lpstr>Model Preprocessing</vt:lpstr>
      <vt:lpstr>Model Selection</vt:lpstr>
      <vt:lpstr>Hyperparameter Tuning</vt:lpstr>
      <vt:lpstr>Feature Reduction &amp; Optimization</vt:lpstr>
      <vt:lpstr>Tested Models</vt:lpstr>
      <vt:lpstr>Model Evaluation I </vt:lpstr>
      <vt:lpstr>Model Evaluation II </vt:lpstr>
      <vt:lpstr>Response to Key Questions I</vt:lpstr>
      <vt:lpstr>Response to Key Questions II</vt:lpstr>
      <vt:lpstr>Conclusion </vt:lpstr>
      <vt:lpstr>Thank you</vt:lpstr>
      <vt:lpstr>Appendix: 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Noah Vriese</dc:creator>
  <cp:lastModifiedBy>Noah Vriese</cp:lastModifiedBy>
  <cp:revision>93</cp:revision>
  <dcterms:created xsi:type="dcterms:W3CDTF">2022-09-06T13:58:28Z</dcterms:created>
  <dcterms:modified xsi:type="dcterms:W3CDTF">2022-09-07T14:17:31Z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