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1"/>
  </p:notesMasterIdLst>
  <p:sldIdLst>
    <p:sldId id="256" r:id="rId2"/>
    <p:sldId id="257" r:id="rId3"/>
    <p:sldId id="266" r:id="rId4"/>
    <p:sldId id="261" r:id="rId5"/>
    <p:sldId id="262" r:id="rId6"/>
    <p:sldId id="263" r:id="rId7"/>
    <p:sldId id="264" r:id="rId8"/>
    <p:sldId id="267"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D9F5"/>
    <a:srgbClr val="1B89D6"/>
    <a:srgbClr val="00B0F0"/>
    <a:srgbClr val="C49500"/>
    <a:srgbClr val="FF7C80"/>
    <a:srgbClr val="FFFFFF"/>
    <a:srgbClr val="A3F1EF"/>
    <a:srgbClr val="22BFBE"/>
    <a:srgbClr val="E0F1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83270" autoAdjust="0"/>
  </p:normalViewPr>
  <p:slideViewPr>
    <p:cSldViewPr snapToGrid="0">
      <p:cViewPr varScale="1">
        <p:scale>
          <a:sx n="65" d="100"/>
          <a:sy n="65" d="100"/>
        </p:scale>
        <p:origin x="1080" y="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A6AC31-D5AB-4F51-8CDF-49E7FD59E310}" type="doc">
      <dgm:prSet loTypeId="urn:microsoft.com/office/officeart/2005/8/layout/process2" loCatId="process" qsTypeId="urn:microsoft.com/office/officeart/2005/8/quickstyle/simple1" qsCatId="simple" csTypeId="urn:microsoft.com/office/officeart/2005/8/colors/colorful4" csCatId="colorful" phldr="1"/>
      <dgm:spPr/>
    </dgm:pt>
    <dgm:pt modelId="{E2423B0E-D17D-473F-8F73-5DD6DF5C920E}">
      <dgm:prSet phldrT="[Text]"/>
      <dgm:spPr>
        <a:effectLst>
          <a:outerShdw blurRad="50800" dist="38100" dir="2700000" algn="tl" rotWithShape="0">
            <a:prstClr val="black">
              <a:alpha val="40000"/>
            </a:prstClr>
          </a:outerShdw>
        </a:effectLst>
      </dgm:spPr>
      <dgm:t>
        <a:bodyPr/>
        <a:lstStyle/>
        <a:p>
          <a:r>
            <a:rPr lang="en-US" dirty="0"/>
            <a:t>National Ski Facilities Dataset</a:t>
          </a:r>
        </a:p>
        <a:p>
          <a:r>
            <a:rPr lang="en-US" dirty="0"/>
            <a:t>36 Features at 277 Ski Resorts</a:t>
          </a:r>
        </a:p>
      </dgm:t>
    </dgm:pt>
    <dgm:pt modelId="{382A1738-88FB-4B24-AE0A-25A4DE237883}" type="parTrans" cxnId="{FA652AEA-DF51-4E32-8128-E9BFECD212DA}">
      <dgm:prSet/>
      <dgm:spPr/>
      <dgm:t>
        <a:bodyPr/>
        <a:lstStyle/>
        <a:p>
          <a:endParaRPr lang="en-US"/>
        </a:p>
      </dgm:t>
    </dgm:pt>
    <dgm:pt modelId="{EBD83E34-368E-4363-9346-BF1C325E4429}" type="sibTrans" cxnId="{FA652AEA-DF51-4E32-8128-E9BFECD212DA}">
      <dgm:prSet/>
      <dgm:spPr/>
      <dgm:t>
        <a:bodyPr/>
        <a:lstStyle/>
        <a:p>
          <a:endParaRPr lang="en-US"/>
        </a:p>
      </dgm:t>
    </dgm:pt>
    <dgm:pt modelId="{A385926E-FF73-4D54-ACC4-147415FE3630}">
      <dgm:prSet phldrT="[Text]"/>
      <dgm:spPr>
        <a:effectLst>
          <a:outerShdw blurRad="50800" dist="38100" dir="2700000" algn="tl" rotWithShape="0">
            <a:prstClr val="black">
              <a:alpha val="40000"/>
            </a:prstClr>
          </a:outerShdw>
        </a:effectLst>
      </dgm:spPr>
      <dgm:t>
        <a:bodyPr/>
        <a:lstStyle/>
        <a:p>
          <a:r>
            <a:rPr lang="en-US" dirty="0"/>
            <a:t>Random Forest Regression Model (RFRM)</a:t>
          </a:r>
        </a:p>
      </dgm:t>
    </dgm:pt>
    <dgm:pt modelId="{8104B9FA-5C74-4AB9-963D-C6C825A6788C}" type="parTrans" cxnId="{FB6C4B84-3C6B-42AA-A069-61B17E19FB49}">
      <dgm:prSet/>
      <dgm:spPr/>
      <dgm:t>
        <a:bodyPr/>
        <a:lstStyle/>
        <a:p>
          <a:endParaRPr lang="en-US"/>
        </a:p>
      </dgm:t>
    </dgm:pt>
    <dgm:pt modelId="{60406250-D8AB-491A-B99D-1E6E174B7096}" type="sibTrans" cxnId="{FB6C4B84-3C6B-42AA-A069-61B17E19FB49}">
      <dgm:prSet/>
      <dgm:spPr/>
      <dgm:t>
        <a:bodyPr/>
        <a:lstStyle/>
        <a:p>
          <a:endParaRPr lang="en-US"/>
        </a:p>
      </dgm:t>
    </dgm:pt>
    <dgm:pt modelId="{FF4E7693-BA59-46FE-B6E8-53B3EA887E0A}">
      <dgm:prSet phldrT="[Text]"/>
      <dgm:spPr>
        <a:effectLst>
          <a:outerShdw blurRad="50800" dist="38100" dir="2700000" algn="tl" rotWithShape="0">
            <a:prstClr val="black">
              <a:alpha val="40000"/>
            </a:prstClr>
          </a:outerShdw>
        </a:effectLst>
      </dgm:spPr>
      <dgm:t>
        <a:bodyPr/>
        <a:lstStyle/>
        <a:p>
          <a:r>
            <a:rPr lang="en-US" dirty="0"/>
            <a:t>Facility Importance Score</a:t>
          </a:r>
        </a:p>
      </dgm:t>
    </dgm:pt>
    <dgm:pt modelId="{E985CFCF-FB60-49F2-AE15-FDDC53886031}" type="parTrans" cxnId="{F6E7CD0C-437D-4735-AE00-8B1351E0C728}">
      <dgm:prSet/>
      <dgm:spPr/>
      <dgm:t>
        <a:bodyPr/>
        <a:lstStyle/>
        <a:p>
          <a:endParaRPr lang="en-US"/>
        </a:p>
      </dgm:t>
    </dgm:pt>
    <dgm:pt modelId="{A24E3132-D868-444C-B62B-7CEDF93B3BC9}" type="sibTrans" cxnId="{F6E7CD0C-437D-4735-AE00-8B1351E0C728}">
      <dgm:prSet/>
      <dgm:spPr/>
      <dgm:t>
        <a:bodyPr/>
        <a:lstStyle/>
        <a:p>
          <a:endParaRPr lang="en-US"/>
        </a:p>
      </dgm:t>
    </dgm:pt>
    <dgm:pt modelId="{7C5C8DB3-96D0-4669-8770-F9DAFE1ED1EF}" type="pres">
      <dgm:prSet presAssocID="{3AA6AC31-D5AB-4F51-8CDF-49E7FD59E310}" presName="linearFlow" presStyleCnt="0">
        <dgm:presLayoutVars>
          <dgm:resizeHandles val="exact"/>
        </dgm:presLayoutVars>
      </dgm:prSet>
      <dgm:spPr/>
    </dgm:pt>
    <dgm:pt modelId="{BA63FE42-BE1B-4E7C-8F4B-B6C20BB077CA}" type="pres">
      <dgm:prSet presAssocID="{E2423B0E-D17D-473F-8F73-5DD6DF5C920E}" presName="node" presStyleLbl="node1" presStyleIdx="0" presStyleCnt="3" custScaleX="193597">
        <dgm:presLayoutVars>
          <dgm:bulletEnabled val="1"/>
        </dgm:presLayoutVars>
      </dgm:prSet>
      <dgm:spPr/>
    </dgm:pt>
    <dgm:pt modelId="{7CB01254-982B-4B6B-804F-8449A0995937}" type="pres">
      <dgm:prSet presAssocID="{EBD83E34-368E-4363-9346-BF1C325E4429}" presName="sibTrans" presStyleLbl="sibTrans2D1" presStyleIdx="0" presStyleCnt="2"/>
      <dgm:spPr/>
    </dgm:pt>
    <dgm:pt modelId="{426D2E82-745A-464E-A380-1F8DEE50D96C}" type="pres">
      <dgm:prSet presAssocID="{EBD83E34-368E-4363-9346-BF1C325E4429}" presName="connectorText" presStyleLbl="sibTrans2D1" presStyleIdx="0" presStyleCnt="2"/>
      <dgm:spPr/>
    </dgm:pt>
    <dgm:pt modelId="{E1898D47-CF78-4F98-B725-24F52EE7FC0D}" type="pres">
      <dgm:prSet presAssocID="{A385926E-FF73-4D54-ACC4-147415FE3630}" presName="node" presStyleLbl="node1" presStyleIdx="1" presStyleCnt="3" custScaleX="266107">
        <dgm:presLayoutVars>
          <dgm:bulletEnabled val="1"/>
        </dgm:presLayoutVars>
      </dgm:prSet>
      <dgm:spPr/>
    </dgm:pt>
    <dgm:pt modelId="{18621FFD-252C-40A2-9450-C3BA90368A2C}" type="pres">
      <dgm:prSet presAssocID="{60406250-D8AB-491A-B99D-1E6E174B7096}" presName="sibTrans" presStyleLbl="sibTrans2D1" presStyleIdx="1" presStyleCnt="2"/>
      <dgm:spPr/>
    </dgm:pt>
    <dgm:pt modelId="{8DEF271F-662B-4545-832C-8D11D0B32EFE}" type="pres">
      <dgm:prSet presAssocID="{60406250-D8AB-491A-B99D-1E6E174B7096}" presName="connectorText" presStyleLbl="sibTrans2D1" presStyleIdx="1" presStyleCnt="2"/>
      <dgm:spPr/>
    </dgm:pt>
    <dgm:pt modelId="{04E6642B-CE27-4FBA-BCA8-6C872AC33D50}" type="pres">
      <dgm:prSet presAssocID="{FF4E7693-BA59-46FE-B6E8-53B3EA887E0A}" presName="node" presStyleLbl="node1" presStyleIdx="2" presStyleCnt="3" custScaleX="120324">
        <dgm:presLayoutVars>
          <dgm:bulletEnabled val="1"/>
        </dgm:presLayoutVars>
      </dgm:prSet>
      <dgm:spPr/>
    </dgm:pt>
  </dgm:ptLst>
  <dgm:cxnLst>
    <dgm:cxn modelId="{F6E7CD0C-437D-4735-AE00-8B1351E0C728}" srcId="{3AA6AC31-D5AB-4F51-8CDF-49E7FD59E310}" destId="{FF4E7693-BA59-46FE-B6E8-53B3EA887E0A}" srcOrd="2" destOrd="0" parTransId="{E985CFCF-FB60-49F2-AE15-FDDC53886031}" sibTransId="{A24E3132-D868-444C-B62B-7CEDF93B3BC9}"/>
    <dgm:cxn modelId="{A6DC8046-2316-419B-A299-B4CDD59F96A9}" type="presOf" srcId="{A385926E-FF73-4D54-ACC4-147415FE3630}" destId="{E1898D47-CF78-4F98-B725-24F52EE7FC0D}" srcOrd="0" destOrd="0" presId="urn:microsoft.com/office/officeart/2005/8/layout/process2"/>
    <dgm:cxn modelId="{CAF65B67-5B7F-406F-B3A8-88B53AB67545}" type="presOf" srcId="{60406250-D8AB-491A-B99D-1E6E174B7096}" destId="{18621FFD-252C-40A2-9450-C3BA90368A2C}" srcOrd="0" destOrd="0" presId="urn:microsoft.com/office/officeart/2005/8/layout/process2"/>
    <dgm:cxn modelId="{C78D116B-08F5-41C2-9E5F-D1A21A8C3383}" type="presOf" srcId="{E2423B0E-D17D-473F-8F73-5DD6DF5C920E}" destId="{BA63FE42-BE1B-4E7C-8F4B-B6C20BB077CA}" srcOrd="0" destOrd="0" presId="urn:microsoft.com/office/officeart/2005/8/layout/process2"/>
    <dgm:cxn modelId="{FB6C4B84-3C6B-42AA-A069-61B17E19FB49}" srcId="{3AA6AC31-D5AB-4F51-8CDF-49E7FD59E310}" destId="{A385926E-FF73-4D54-ACC4-147415FE3630}" srcOrd="1" destOrd="0" parTransId="{8104B9FA-5C74-4AB9-963D-C6C825A6788C}" sibTransId="{60406250-D8AB-491A-B99D-1E6E174B7096}"/>
    <dgm:cxn modelId="{64BD378C-4B22-4350-BB99-39C4727E936E}" type="presOf" srcId="{60406250-D8AB-491A-B99D-1E6E174B7096}" destId="{8DEF271F-662B-4545-832C-8D11D0B32EFE}" srcOrd="1" destOrd="0" presId="urn:microsoft.com/office/officeart/2005/8/layout/process2"/>
    <dgm:cxn modelId="{6F234A98-2665-4448-825A-51C5A162F48A}" type="presOf" srcId="{EBD83E34-368E-4363-9346-BF1C325E4429}" destId="{7CB01254-982B-4B6B-804F-8449A0995937}" srcOrd="0" destOrd="0" presId="urn:microsoft.com/office/officeart/2005/8/layout/process2"/>
    <dgm:cxn modelId="{339BCCAA-562A-4CBD-98D7-9FE5126386BD}" type="presOf" srcId="{EBD83E34-368E-4363-9346-BF1C325E4429}" destId="{426D2E82-745A-464E-A380-1F8DEE50D96C}" srcOrd="1" destOrd="0" presId="urn:microsoft.com/office/officeart/2005/8/layout/process2"/>
    <dgm:cxn modelId="{FA652AEA-DF51-4E32-8128-E9BFECD212DA}" srcId="{3AA6AC31-D5AB-4F51-8CDF-49E7FD59E310}" destId="{E2423B0E-D17D-473F-8F73-5DD6DF5C920E}" srcOrd="0" destOrd="0" parTransId="{382A1738-88FB-4B24-AE0A-25A4DE237883}" sibTransId="{EBD83E34-368E-4363-9346-BF1C325E4429}"/>
    <dgm:cxn modelId="{AE4CEDED-0680-43A0-BF05-F5B04E95859F}" type="presOf" srcId="{FF4E7693-BA59-46FE-B6E8-53B3EA887E0A}" destId="{04E6642B-CE27-4FBA-BCA8-6C872AC33D50}" srcOrd="0" destOrd="0" presId="urn:microsoft.com/office/officeart/2005/8/layout/process2"/>
    <dgm:cxn modelId="{17C8A0F6-6732-4155-A170-AB3E8B416502}" type="presOf" srcId="{3AA6AC31-D5AB-4F51-8CDF-49E7FD59E310}" destId="{7C5C8DB3-96D0-4669-8770-F9DAFE1ED1EF}" srcOrd="0" destOrd="0" presId="urn:microsoft.com/office/officeart/2005/8/layout/process2"/>
    <dgm:cxn modelId="{48B087F1-E8C1-4D12-B747-F2D662EF7DFA}" type="presParOf" srcId="{7C5C8DB3-96D0-4669-8770-F9DAFE1ED1EF}" destId="{BA63FE42-BE1B-4E7C-8F4B-B6C20BB077CA}" srcOrd="0" destOrd="0" presId="urn:microsoft.com/office/officeart/2005/8/layout/process2"/>
    <dgm:cxn modelId="{A8185301-9AA5-4101-B369-65C0A9F0EDA6}" type="presParOf" srcId="{7C5C8DB3-96D0-4669-8770-F9DAFE1ED1EF}" destId="{7CB01254-982B-4B6B-804F-8449A0995937}" srcOrd="1" destOrd="0" presId="urn:microsoft.com/office/officeart/2005/8/layout/process2"/>
    <dgm:cxn modelId="{EFDD3F1E-CE88-4ADF-99C7-8593272856D2}" type="presParOf" srcId="{7CB01254-982B-4B6B-804F-8449A0995937}" destId="{426D2E82-745A-464E-A380-1F8DEE50D96C}" srcOrd="0" destOrd="0" presId="urn:microsoft.com/office/officeart/2005/8/layout/process2"/>
    <dgm:cxn modelId="{2D940F55-4692-4C76-A5CE-3C6F39D94902}" type="presParOf" srcId="{7C5C8DB3-96D0-4669-8770-F9DAFE1ED1EF}" destId="{E1898D47-CF78-4F98-B725-24F52EE7FC0D}" srcOrd="2" destOrd="0" presId="urn:microsoft.com/office/officeart/2005/8/layout/process2"/>
    <dgm:cxn modelId="{46077D3A-3324-42ED-ADC5-7CA70AB8000B}" type="presParOf" srcId="{7C5C8DB3-96D0-4669-8770-F9DAFE1ED1EF}" destId="{18621FFD-252C-40A2-9450-C3BA90368A2C}" srcOrd="3" destOrd="0" presId="urn:microsoft.com/office/officeart/2005/8/layout/process2"/>
    <dgm:cxn modelId="{0B6F81DE-28DB-4611-86BC-12417C1468C7}" type="presParOf" srcId="{18621FFD-252C-40A2-9450-C3BA90368A2C}" destId="{8DEF271F-662B-4545-832C-8D11D0B32EFE}" srcOrd="0" destOrd="0" presId="urn:microsoft.com/office/officeart/2005/8/layout/process2"/>
    <dgm:cxn modelId="{4663C6EF-3E43-43A0-8E05-AEF93D33D4DA}" type="presParOf" srcId="{7C5C8DB3-96D0-4669-8770-F9DAFE1ED1EF}" destId="{04E6642B-CE27-4FBA-BCA8-6C872AC33D50}" srcOrd="4" destOrd="0" presId="urn:microsoft.com/office/officeart/2005/8/layout/process2"/>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C8A326-6541-43D2-856E-6B44DC98BE40}"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83EE44F2-0939-4F61-B45F-174D1BFB948E}">
      <dgm:prSet phldrT="[Text]"/>
      <dgm:spPr>
        <a:solidFill>
          <a:srgbClr val="00B0F0"/>
        </a:solidFill>
        <a:ln>
          <a:solidFill>
            <a:schemeClr val="accent4"/>
          </a:solidFill>
        </a:ln>
      </dgm:spPr>
      <dgm:t>
        <a:bodyPr/>
        <a:lstStyle/>
        <a:p>
          <a:r>
            <a:rPr lang="en-US" dirty="0"/>
            <a:t>Market Data</a:t>
          </a:r>
        </a:p>
      </dgm:t>
    </dgm:pt>
    <dgm:pt modelId="{BF10D185-1196-46C2-998C-FF7F0A3C2FC8}" type="parTrans" cxnId="{BC819765-5DA9-4542-80F9-D9A4719D1DBF}">
      <dgm:prSet/>
      <dgm:spPr/>
      <dgm:t>
        <a:bodyPr/>
        <a:lstStyle/>
        <a:p>
          <a:endParaRPr lang="en-US"/>
        </a:p>
      </dgm:t>
    </dgm:pt>
    <dgm:pt modelId="{CBEADD6D-774F-46A1-AC54-8AF020165C77}" type="sibTrans" cxnId="{BC819765-5DA9-4542-80F9-D9A4719D1DBF}">
      <dgm:prSet/>
      <dgm:spPr/>
      <dgm:t>
        <a:bodyPr/>
        <a:lstStyle/>
        <a:p>
          <a:endParaRPr lang="en-US"/>
        </a:p>
      </dgm:t>
    </dgm:pt>
    <dgm:pt modelId="{F1F777A2-347A-4758-B9A1-1804E5C42CC1}">
      <dgm:prSet phldrT="[Text]"/>
      <dgm:spPr>
        <a:solidFill>
          <a:srgbClr val="00B0F0"/>
        </a:solidFill>
        <a:ln>
          <a:solidFill>
            <a:schemeClr val="accent4"/>
          </a:solidFill>
        </a:ln>
      </dgm:spPr>
      <dgm:t>
        <a:bodyPr/>
        <a:lstStyle/>
        <a:p>
          <a:r>
            <a:rPr lang="en-US" dirty="0"/>
            <a:t>Predictive Modeling</a:t>
          </a:r>
        </a:p>
      </dgm:t>
    </dgm:pt>
    <dgm:pt modelId="{DA04B57A-B7F2-4762-943E-4B6EA95EE8D7}" type="parTrans" cxnId="{29C95454-A991-40C2-A33D-E7C1A4CF1745}">
      <dgm:prSet/>
      <dgm:spPr/>
      <dgm:t>
        <a:bodyPr/>
        <a:lstStyle/>
        <a:p>
          <a:endParaRPr lang="en-US"/>
        </a:p>
      </dgm:t>
    </dgm:pt>
    <dgm:pt modelId="{5BD3592B-FC0A-45DE-89CE-7608B325EA46}" type="sibTrans" cxnId="{29C95454-A991-40C2-A33D-E7C1A4CF1745}">
      <dgm:prSet/>
      <dgm:spPr/>
      <dgm:t>
        <a:bodyPr/>
        <a:lstStyle/>
        <a:p>
          <a:endParaRPr lang="en-US"/>
        </a:p>
      </dgm:t>
    </dgm:pt>
    <dgm:pt modelId="{0B4490D4-12A9-4B24-82FD-27777B6D37E8}">
      <dgm:prSet phldrT="[Text]"/>
      <dgm:spPr>
        <a:solidFill>
          <a:srgbClr val="00B0F0"/>
        </a:solidFill>
        <a:ln>
          <a:solidFill>
            <a:schemeClr val="accent4"/>
          </a:solidFill>
        </a:ln>
      </dgm:spPr>
      <dgm:t>
        <a:bodyPr/>
        <a:lstStyle/>
        <a:p>
          <a:r>
            <a:rPr lang="en-US" dirty="0"/>
            <a:t>Key Feature Selection</a:t>
          </a:r>
        </a:p>
      </dgm:t>
    </dgm:pt>
    <dgm:pt modelId="{F8F57F68-6FBC-406A-B89C-B3E30E76B5F9}" type="parTrans" cxnId="{98606293-A8F8-4BF4-B92D-84380A7E977A}">
      <dgm:prSet/>
      <dgm:spPr/>
      <dgm:t>
        <a:bodyPr/>
        <a:lstStyle/>
        <a:p>
          <a:endParaRPr lang="en-US"/>
        </a:p>
      </dgm:t>
    </dgm:pt>
    <dgm:pt modelId="{B575D548-25F8-43AB-874F-5F98F8E6DF5F}" type="sibTrans" cxnId="{98606293-A8F8-4BF4-B92D-84380A7E977A}">
      <dgm:prSet/>
      <dgm:spPr/>
      <dgm:t>
        <a:bodyPr/>
        <a:lstStyle/>
        <a:p>
          <a:endParaRPr lang="en-US"/>
        </a:p>
      </dgm:t>
    </dgm:pt>
    <dgm:pt modelId="{188F7F0A-1098-4FE2-9D61-3B41797FFCF7}">
      <dgm:prSet phldrT="[Text]" custT="1"/>
      <dgm:spPr/>
      <dgm:t>
        <a:bodyPr/>
        <a:lstStyle/>
        <a:p>
          <a:r>
            <a:rPr lang="en-US" sz="1600" b="1" i="1" dirty="0">
              <a:solidFill>
                <a:schemeClr val="bg1"/>
              </a:solidFill>
            </a:rPr>
            <a:t>Optimum Ticket Price</a:t>
          </a:r>
        </a:p>
        <a:p>
          <a:r>
            <a:rPr lang="en-US" sz="1600" b="1" i="1" dirty="0">
              <a:solidFill>
                <a:schemeClr val="bg1"/>
              </a:solidFill>
            </a:rPr>
            <a:t>Higher Revenues</a:t>
          </a:r>
        </a:p>
      </dgm:t>
    </dgm:pt>
    <dgm:pt modelId="{9628B06D-CF29-4DAD-A0E7-FD8006F51C23}" type="parTrans" cxnId="{EA148637-3F1E-42F3-BC7E-E8BD1FE6EA97}">
      <dgm:prSet/>
      <dgm:spPr/>
      <dgm:t>
        <a:bodyPr/>
        <a:lstStyle/>
        <a:p>
          <a:endParaRPr lang="en-US"/>
        </a:p>
      </dgm:t>
    </dgm:pt>
    <dgm:pt modelId="{17B82864-4EB5-4422-88FC-9CE9E2D7E620}" type="sibTrans" cxnId="{EA148637-3F1E-42F3-BC7E-E8BD1FE6EA97}">
      <dgm:prSet/>
      <dgm:spPr/>
      <dgm:t>
        <a:bodyPr/>
        <a:lstStyle/>
        <a:p>
          <a:endParaRPr lang="en-US"/>
        </a:p>
      </dgm:t>
    </dgm:pt>
    <dgm:pt modelId="{FF25C55E-F283-4341-90AE-3BCE83EB1957}" type="pres">
      <dgm:prSet presAssocID="{54C8A326-6541-43D2-856E-6B44DC98BE40}" presName="Name0" presStyleCnt="0">
        <dgm:presLayoutVars>
          <dgm:chMax val="4"/>
          <dgm:resizeHandles val="exact"/>
        </dgm:presLayoutVars>
      </dgm:prSet>
      <dgm:spPr/>
    </dgm:pt>
    <dgm:pt modelId="{DEDF5B59-B679-4DC4-A0FB-CC141DBCC9D3}" type="pres">
      <dgm:prSet presAssocID="{54C8A326-6541-43D2-856E-6B44DC98BE40}" presName="ellipse" presStyleLbl="trBgShp" presStyleIdx="0" presStyleCnt="1"/>
      <dgm:spPr/>
    </dgm:pt>
    <dgm:pt modelId="{2B460672-BA5B-4B68-BD5A-F9AB092F89A3}" type="pres">
      <dgm:prSet presAssocID="{54C8A326-6541-43D2-856E-6B44DC98BE40}" presName="arrow1" presStyleLbl="fgShp" presStyleIdx="0" presStyleCnt="1"/>
      <dgm:spPr>
        <a:solidFill>
          <a:srgbClr val="1B89D6"/>
        </a:solidFill>
        <a:effectLst>
          <a:outerShdw blurRad="50800" dist="38100" dir="2700000" algn="tl" rotWithShape="0">
            <a:prstClr val="black">
              <a:alpha val="40000"/>
            </a:prstClr>
          </a:outerShdw>
        </a:effectLst>
      </dgm:spPr>
    </dgm:pt>
    <dgm:pt modelId="{48D5E46A-57DC-4AEB-825B-E1112A515B3D}" type="pres">
      <dgm:prSet presAssocID="{54C8A326-6541-43D2-856E-6B44DC98BE40}" presName="rectangle" presStyleLbl="revTx" presStyleIdx="0" presStyleCnt="1" custScaleX="95281" custScaleY="59215" custLinFactNeighborX="-588" custLinFactNeighborY="9411">
        <dgm:presLayoutVars>
          <dgm:bulletEnabled val="1"/>
        </dgm:presLayoutVars>
      </dgm:prSet>
      <dgm:spPr/>
    </dgm:pt>
    <dgm:pt modelId="{41A86A2D-FE93-498C-BBD6-3D8EE89B3823}" type="pres">
      <dgm:prSet presAssocID="{F1F777A2-347A-4758-B9A1-1804E5C42CC1}" presName="item1" presStyleLbl="node1" presStyleIdx="0" presStyleCnt="3">
        <dgm:presLayoutVars>
          <dgm:bulletEnabled val="1"/>
        </dgm:presLayoutVars>
      </dgm:prSet>
      <dgm:spPr/>
    </dgm:pt>
    <dgm:pt modelId="{034EDCF3-B1C2-4063-A50F-690EF1BF0DD8}" type="pres">
      <dgm:prSet presAssocID="{0B4490D4-12A9-4B24-82FD-27777B6D37E8}" presName="item2" presStyleLbl="node1" presStyleIdx="1" presStyleCnt="3">
        <dgm:presLayoutVars>
          <dgm:bulletEnabled val="1"/>
        </dgm:presLayoutVars>
      </dgm:prSet>
      <dgm:spPr/>
    </dgm:pt>
    <dgm:pt modelId="{30C90E8F-563B-4C3F-A42B-1A58BED24C2D}" type="pres">
      <dgm:prSet presAssocID="{188F7F0A-1098-4FE2-9D61-3B41797FFCF7}" presName="item3" presStyleLbl="node1" presStyleIdx="2" presStyleCnt="3">
        <dgm:presLayoutVars>
          <dgm:bulletEnabled val="1"/>
        </dgm:presLayoutVars>
      </dgm:prSet>
      <dgm:spPr/>
    </dgm:pt>
    <dgm:pt modelId="{C2F89317-3016-43E7-B4F8-7EA149128983}" type="pres">
      <dgm:prSet presAssocID="{54C8A326-6541-43D2-856E-6B44DC98BE40}" presName="funnel" presStyleLbl="trAlignAcc1" presStyleIdx="0" presStyleCnt="1"/>
      <dgm:spPr>
        <a:ln>
          <a:solidFill>
            <a:schemeClr val="accent3"/>
          </a:solidFill>
        </a:ln>
        <a:effectLst>
          <a:outerShdw blurRad="50800" dist="38100" dir="2700000" algn="tl" rotWithShape="0">
            <a:prstClr val="black">
              <a:alpha val="40000"/>
            </a:prstClr>
          </a:outerShdw>
        </a:effectLst>
      </dgm:spPr>
    </dgm:pt>
  </dgm:ptLst>
  <dgm:cxnLst>
    <dgm:cxn modelId="{EA148637-3F1E-42F3-BC7E-E8BD1FE6EA97}" srcId="{54C8A326-6541-43D2-856E-6B44DC98BE40}" destId="{188F7F0A-1098-4FE2-9D61-3B41797FFCF7}" srcOrd="3" destOrd="0" parTransId="{9628B06D-CF29-4DAD-A0E7-FD8006F51C23}" sibTransId="{17B82864-4EB5-4422-88FC-9CE9E2D7E620}"/>
    <dgm:cxn modelId="{C732F437-3F92-4537-AC89-B0B5B585DAFB}" type="presOf" srcId="{54C8A326-6541-43D2-856E-6B44DC98BE40}" destId="{FF25C55E-F283-4341-90AE-3BCE83EB1957}" srcOrd="0" destOrd="0" presId="urn:microsoft.com/office/officeart/2005/8/layout/funnel1"/>
    <dgm:cxn modelId="{BC819765-5DA9-4542-80F9-D9A4719D1DBF}" srcId="{54C8A326-6541-43D2-856E-6B44DC98BE40}" destId="{83EE44F2-0939-4F61-B45F-174D1BFB948E}" srcOrd="0" destOrd="0" parTransId="{BF10D185-1196-46C2-998C-FF7F0A3C2FC8}" sibTransId="{CBEADD6D-774F-46A1-AC54-8AF020165C77}"/>
    <dgm:cxn modelId="{30971D54-1E73-406F-B620-A7E7B6051F39}" type="presOf" srcId="{83EE44F2-0939-4F61-B45F-174D1BFB948E}" destId="{30C90E8F-563B-4C3F-A42B-1A58BED24C2D}" srcOrd="0" destOrd="0" presId="urn:microsoft.com/office/officeart/2005/8/layout/funnel1"/>
    <dgm:cxn modelId="{29C95454-A991-40C2-A33D-E7C1A4CF1745}" srcId="{54C8A326-6541-43D2-856E-6B44DC98BE40}" destId="{F1F777A2-347A-4758-B9A1-1804E5C42CC1}" srcOrd="1" destOrd="0" parTransId="{DA04B57A-B7F2-4762-943E-4B6EA95EE8D7}" sibTransId="{5BD3592B-FC0A-45DE-89CE-7608B325EA46}"/>
    <dgm:cxn modelId="{98606293-A8F8-4BF4-B92D-84380A7E977A}" srcId="{54C8A326-6541-43D2-856E-6B44DC98BE40}" destId="{0B4490D4-12A9-4B24-82FD-27777B6D37E8}" srcOrd="2" destOrd="0" parTransId="{F8F57F68-6FBC-406A-B89C-B3E30E76B5F9}" sibTransId="{B575D548-25F8-43AB-874F-5F98F8E6DF5F}"/>
    <dgm:cxn modelId="{81C1DEBF-AAF2-4F70-A4B1-ED4CBFB72C71}" type="presOf" srcId="{188F7F0A-1098-4FE2-9D61-3B41797FFCF7}" destId="{48D5E46A-57DC-4AEB-825B-E1112A515B3D}" srcOrd="0" destOrd="0" presId="urn:microsoft.com/office/officeart/2005/8/layout/funnel1"/>
    <dgm:cxn modelId="{90237DC3-0EFA-4ADA-81AC-1639F91ECA21}" type="presOf" srcId="{F1F777A2-347A-4758-B9A1-1804E5C42CC1}" destId="{034EDCF3-B1C2-4063-A50F-690EF1BF0DD8}" srcOrd="0" destOrd="0" presId="urn:microsoft.com/office/officeart/2005/8/layout/funnel1"/>
    <dgm:cxn modelId="{38B8C6F6-5F3A-4622-B16E-FBC126B4E88F}" type="presOf" srcId="{0B4490D4-12A9-4B24-82FD-27777B6D37E8}" destId="{41A86A2D-FE93-498C-BBD6-3D8EE89B3823}" srcOrd="0" destOrd="0" presId="urn:microsoft.com/office/officeart/2005/8/layout/funnel1"/>
    <dgm:cxn modelId="{8A3B7D5C-05F2-41FC-8641-5101CE64DAF1}" type="presParOf" srcId="{FF25C55E-F283-4341-90AE-3BCE83EB1957}" destId="{DEDF5B59-B679-4DC4-A0FB-CC141DBCC9D3}" srcOrd="0" destOrd="0" presId="urn:microsoft.com/office/officeart/2005/8/layout/funnel1"/>
    <dgm:cxn modelId="{37002985-A307-46D7-8DC2-C4A524690731}" type="presParOf" srcId="{FF25C55E-F283-4341-90AE-3BCE83EB1957}" destId="{2B460672-BA5B-4B68-BD5A-F9AB092F89A3}" srcOrd="1" destOrd="0" presId="urn:microsoft.com/office/officeart/2005/8/layout/funnel1"/>
    <dgm:cxn modelId="{ABF4F151-2B42-4101-8F53-D98525C4EE95}" type="presParOf" srcId="{FF25C55E-F283-4341-90AE-3BCE83EB1957}" destId="{48D5E46A-57DC-4AEB-825B-E1112A515B3D}" srcOrd="2" destOrd="0" presId="urn:microsoft.com/office/officeart/2005/8/layout/funnel1"/>
    <dgm:cxn modelId="{DBD7720D-79C0-49D6-A5DD-A7CB6E9EB441}" type="presParOf" srcId="{FF25C55E-F283-4341-90AE-3BCE83EB1957}" destId="{41A86A2D-FE93-498C-BBD6-3D8EE89B3823}" srcOrd="3" destOrd="0" presId="urn:microsoft.com/office/officeart/2005/8/layout/funnel1"/>
    <dgm:cxn modelId="{D346D7F9-5495-4DB6-AFAF-66C26B1A82F5}" type="presParOf" srcId="{FF25C55E-F283-4341-90AE-3BCE83EB1957}" destId="{034EDCF3-B1C2-4063-A50F-690EF1BF0DD8}" srcOrd="4" destOrd="0" presId="urn:microsoft.com/office/officeart/2005/8/layout/funnel1"/>
    <dgm:cxn modelId="{01DF97B4-48D4-45E5-8052-ED728C4B77C7}" type="presParOf" srcId="{FF25C55E-F283-4341-90AE-3BCE83EB1957}" destId="{30C90E8F-563B-4C3F-A42B-1A58BED24C2D}" srcOrd="5" destOrd="0" presId="urn:microsoft.com/office/officeart/2005/8/layout/funnel1"/>
    <dgm:cxn modelId="{FD498EED-21F3-45B3-8BC8-959E88B808A2}" type="presParOf" srcId="{FF25C55E-F283-4341-90AE-3BCE83EB1957}" destId="{C2F89317-3016-43E7-B4F8-7EA149128983}"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3FE42-BE1B-4E7C-8F4B-B6C20BB077CA}">
      <dsp:nvSpPr>
        <dsp:cNvPr id="0" name=""/>
        <dsp:cNvSpPr/>
      </dsp:nvSpPr>
      <dsp:spPr>
        <a:xfrm>
          <a:off x="1201684" y="0"/>
          <a:ext cx="3221120" cy="924348"/>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National Ski Facilities Dataset</a:t>
          </a:r>
        </a:p>
        <a:p>
          <a:pPr marL="0" lvl="0" indent="0" algn="ctr" defTabSz="800100">
            <a:lnSpc>
              <a:spcPct val="90000"/>
            </a:lnSpc>
            <a:spcBef>
              <a:spcPct val="0"/>
            </a:spcBef>
            <a:spcAft>
              <a:spcPct val="35000"/>
            </a:spcAft>
            <a:buNone/>
          </a:pPr>
          <a:r>
            <a:rPr lang="en-US" sz="1800" kern="1200" dirty="0"/>
            <a:t>36 Features at 277 Ski Resorts</a:t>
          </a:r>
        </a:p>
      </dsp:txBody>
      <dsp:txXfrm>
        <a:off x="1228757" y="27073"/>
        <a:ext cx="3166974" cy="870202"/>
      </dsp:txXfrm>
    </dsp:sp>
    <dsp:sp modelId="{7CB01254-982B-4B6B-804F-8449A0995937}">
      <dsp:nvSpPr>
        <dsp:cNvPr id="0" name=""/>
        <dsp:cNvSpPr/>
      </dsp:nvSpPr>
      <dsp:spPr>
        <a:xfrm rot="5400000">
          <a:off x="2638929" y="947457"/>
          <a:ext cx="346630" cy="41595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687458" y="982120"/>
        <a:ext cx="249574" cy="242641"/>
      </dsp:txXfrm>
    </dsp:sp>
    <dsp:sp modelId="{E1898D47-CF78-4F98-B725-24F52EE7FC0D}">
      <dsp:nvSpPr>
        <dsp:cNvPr id="0" name=""/>
        <dsp:cNvSpPr/>
      </dsp:nvSpPr>
      <dsp:spPr>
        <a:xfrm>
          <a:off x="598463" y="1386523"/>
          <a:ext cx="4427562" cy="924348"/>
        </a:xfrm>
        <a:prstGeom prst="roundRect">
          <a:avLst>
            <a:gd name="adj" fmla="val 10000"/>
          </a:avLst>
        </a:prstGeom>
        <a:solidFill>
          <a:schemeClr val="accent4">
            <a:hueOff val="-750434"/>
            <a:satOff val="-5366"/>
            <a:lumOff val="-1078"/>
            <a:alphaOff val="0"/>
          </a:schemeClr>
        </a:solidFill>
        <a:ln w="22225" cap="rnd"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Random Forest Regression Model (RFRM)</a:t>
          </a:r>
        </a:p>
      </dsp:txBody>
      <dsp:txXfrm>
        <a:off x="625536" y="1413596"/>
        <a:ext cx="4373416" cy="870202"/>
      </dsp:txXfrm>
    </dsp:sp>
    <dsp:sp modelId="{18621FFD-252C-40A2-9450-C3BA90368A2C}">
      <dsp:nvSpPr>
        <dsp:cNvPr id="0" name=""/>
        <dsp:cNvSpPr/>
      </dsp:nvSpPr>
      <dsp:spPr>
        <a:xfrm rot="5400000">
          <a:off x="2638929" y="2333980"/>
          <a:ext cx="346630" cy="415956"/>
        </a:xfrm>
        <a:prstGeom prst="rightArrow">
          <a:avLst>
            <a:gd name="adj1" fmla="val 60000"/>
            <a:gd name="adj2" fmla="val 50000"/>
          </a:avLst>
        </a:prstGeom>
        <a:solidFill>
          <a:schemeClr val="accent4">
            <a:hueOff val="-1500869"/>
            <a:satOff val="-10732"/>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687458" y="2368643"/>
        <a:ext cx="249574" cy="242641"/>
      </dsp:txXfrm>
    </dsp:sp>
    <dsp:sp modelId="{04E6642B-CE27-4FBA-BCA8-6C872AC33D50}">
      <dsp:nvSpPr>
        <dsp:cNvPr id="0" name=""/>
        <dsp:cNvSpPr/>
      </dsp:nvSpPr>
      <dsp:spPr>
        <a:xfrm>
          <a:off x="1811252" y="2773046"/>
          <a:ext cx="2001984" cy="924348"/>
        </a:xfrm>
        <a:prstGeom prst="roundRect">
          <a:avLst>
            <a:gd name="adj" fmla="val 10000"/>
          </a:avLst>
        </a:prstGeom>
        <a:solidFill>
          <a:schemeClr val="accent4">
            <a:hueOff val="-1500869"/>
            <a:satOff val="-10732"/>
            <a:lumOff val="-2156"/>
            <a:alphaOff val="0"/>
          </a:schemeClr>
        </a:solidFill>
        <a:ln w="22225" cap="rnd"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Facility Importance Score</a:t>
          </a:r>
        </a:p>
      </dsp:txBody>
      <dsp:txXfrm>
        <a:off x="1838325" y="2800119"/>
        <a:ext cx="1947838" cy="8702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F5B59-B679-4DC4-A0FB-CC141DBCC9D3}">
      <dsp:nvSpPr>
        <dsp:cNvPr id="0" name=""/>
        <dsp:cNvSpPr/>
      </dsp:nvSpPr>
      <dsp:spPr>
        <a:xfrm>
          <a:off x="1326585" y="229306"/>
          <a:ext cx="3094566" cy="107470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60672-BA5B-4B68-BD5A-F9AB092F89A3}">
      <dsp:nvSpPr>
        <dsp:cNvPr id="0" name=""/>
        <dsp:cNvSpPr/>
      </dsp:nvSpPr>
      <dsp:spPr>
        <a:xfrm>
          <a:off x="2578805" y="2860887"/>
          <a:ext cx="599722" cy="383822"/>
        </a:xfrm>
        <a:prstGeom prst="downArrow">
          <a:avLst/>
        </a:prstGeom>
        <a:solidFill>
          <a:srgbClr val="1B89D6"/>
        </a:solidFill>
        <a:ln w="22225" cap="rnd"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48D5E46A-57DC-4AEB-825B-E1112A515B3D}">
      <dsp:nvSpPr>
        <dsp:cNvPr id="0" name=""/>
        <dsp:cNvSpPr/>
      </dsp:nvSpPr>
      <dsp:spPr>
        <a:xfrm>
          <a:off x="1490328" y="3382431"/>
          <a:ext cx="2742822" cy="426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i="1" kern="1200" dirty="0">
              <a:solidFill>
                <a:schemeClr val="bg1"/>
              </a:solidFill>
            </a:rPr>
            <a:t>Optimum Ticket Price</a:t>
          </a:r>
        </a:p>
        <a:p>
          <a:pPr marL="0" lvl="0" indent="0" algn="ctr" defTabSz="711200">
            <a:lnSpc>
              <a:spcPct val="90000"/>
            </a:lnSpc>
            <a:spcBef>
              <a:spcPct val="0"/>
            </a:spcBef>
            <a:spcAft>
              <a:spcPct val="35000"/>
            </a:spcAft>
            <a:buNone/>
          </a:pPr>
          <a:r>
            <a:rPr lang="en-US" sz="1600" b="1" i="1" kern="1200" dirty="0">
              <a:solidFill>
                <a:schemeClr val="bg1"/>
              </a:solidFill>
            </a:rPr>
            <a:t>Higher Revenues</a:t>
          </a:r>
        </a:p>
      </dsp:txBody>
      <dsp:txXfrm>
        <a:off x="1490328" y="3382431"/>
        <a:ext cx="2742822" cy="426150"/>
      </dsp:txXfrm>
    </dsp:sp>
    <dsp:sp modelId="{41A86A2D-FE93-498C-BBD6-3D8EE89B3823}">
      <dsp:nvSpPr>
        <dsp:cNvPr id="0" name=""/>
        <dsp:cNvSpPr/>
      </dsp:nvSpPr>
      <dsp:spPr>
        <a:xfrm>
          <a:off x="2451664" y="1387010"/>
          <a:ext cx="1079499" cy="1079499"/>
        </a:xfrm>
        <a:prstGeom prst="ellipse">
          <a:avLst/>
        </a:prstGeom>
        <a:solidFill>
          <a:srgbClr val="00B0F0"/>
        </a:solidFill>
        <a:ln w="22225" cap="rnd"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Key Feature Selection</a:t>
          </a:r>
        </a:p>
      </dsp:txBody>
      <dsp:txXfrm>
        <a:off x="2609753" y="1545099"/>
        <a:ext cx="763321" cy="763321"/>
      </dsp:txXfrm>
    </dsp:sp>
    <dsp:sp modelId="{034EDCF3-B1C2-4063-A50F-690EF1BF0DD8}">
      <dsp:nvSpPr>
        <dsp:cNvPr id="0" name=""/>
        <dsp:cNvSpPr/>
      </dsp:nvSpPr>
      <dsp:spPr>
        <a:xfrm>
          <a:off x="1679222" y="577145"/>
          <a:ext cx="1079499" cy="1079499"/>
        </a:xfrm>
        <a:prstGeom prst="ellipse">
          <a:avLst/>
        </a:prstGeom>
        <a:solidFill>
          <a:srgbClr val="00B0F0"/>
        </a:solidFill>
        <a:ln w="22225" cap="rnd"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Predictive Modeling</a:t>
          </a:r>
        </a:p>
      </dsp:txBody>
      <dsp:txXfrm>
        <a:off x="1837311" y="735234"/>
        <a:ext cx="763321" cy="763321"/>
      </dsp:txXfrm>
    </dsp:sp>
    <dsp:sp modelId="{30C90E8F-563B-4C3F-A42B-1A58BED24C2D}">
      <dsp:nvSpPr>
        <dsp:cNvPr id="0" name=""/>
        <dsp:cNvSpPr/>
      </dsp:nvSpPr>
      <dsp:spPr>
        <a:xfrm>
          <a:off x="2782710" y="316146"/>
          <a:ext cx="1079499" cy="1079499"/>
        </a:xfrm>
        <a:prstGeom prst="ellipse">
          <a:avLst/>
        </a:prstGeom>
        <a:solidFill>
          <a:srgbClr val="00B0F0"/>
        </a:solidFill>
        <a:ln w="22225" cap="rnd"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Market Data</a:t>
          </a:r>
        </a:p>
      </dsp:txBody>
      <dsp:txXfrm>
        <a:off x="2940799" y="474235"/>
        <a:ext cx="763321" cy="763321"/>
      </dsp:txXfrm>
    </dsp:sp>
    <dsp:sp modelId="{C2F89317-3016-43E7-B4F8-7EA149128983}">
      <dsp:nvSpPr>
        <dsp:cNvPr id="0" name=""/>
        <dsp:cNvSpPr/>
      </dsp:nvSpPr>
      <dsp:spPr>
        <a:xfrm>
          <a:off x="1199444" y="97367"/>
          <a:ext cx="3358444" cy="2686755"/>
        </a:xfrm>
        <a:prstGeom prst="funnel">
          <a:avLst/>
        </a:prstGeom>
        <a:solidFill>
          <a:schemeClr val="lt1">
            <a:alpha val="40000"/>
            <a:hueOff val="0"/>
            <a:satOff val="0"/>
            <a:lumOff val="0"/>
            <a:alphaOff val="0"/>
          </a:schemeClr>
        </a:solidFill>
        <a:ln w="12700" cap="rnd" cmpd="sng" algn="ctr">
          <a:solidFill>
            <a:schemeClr val="accent3"/>
          </a:solidFill>
          <a:prstDash val="solid"/>
        </a:ln>
        <a:effectLst>
          <a:outerShdw blurRad="50800" dist="38100" dir="2700000" algn="tl" rotWithShape="0">
            <a:prstClr val="black">
              <a:alpha val="40000"/>
            </a:prstClr>
          </a:outerShdw>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CC515-BC75-4E65-9E54-C33FD7DDF77E}"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BFAD2-B6E2-40A3-8765-F2BB9624E4E1}" type="slidenum">
              <a:rPr lang="en-US" smtClean="0"/>
              <a:t>‹#›</a:t>
            </a:fld>
            <a:endParaRPr lang="en-US"/>
          </a:p>
        </p:txBody>
      </p:sp>
    </p:spTree>
    <p:extLst>
      <p:ext uri="{BB962C8B-B14F-4D97-AF65-F5344CB8AC3E}">
        <p14:creationId xmlns:p14="http://schemas.microsoft.com/office/powerpoint/2010/main" val="567013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Identification I: </a:t>
            </a:r>
          </a:p>
          <a:p>
            <a:r>
              <a:rPr lang="en-US" dirty="0"/>
              <a:t>Pricing strategy is flawed and inefficient. </a:t>
            </a:r>
          </a:p>
          <a:p>
            <a:endParaRPr lang="en-US" dirty="0"/>
          </a:p>
          <a:p>
            <a:r>
              <a:rPr lang="en-US" dirty="0"/>
              <a:t>How do we know the value added from improvements?</a:t>
            </a:r>
          </a:p>
          <a:p>
            <a:endParaRPr lang="en-US" dirty="0"/>
          </a:p>
          <a:p>
            <a:r>
              <a:rPr lang="en-US" dirty="0"/>
              <a:t>Are we charging the customers the right ticket price based upon BMRs facilities?</a:t>
            </a:r>
          </a:p>
          <a:p>
            <a:endParaRPr lang="en-US" dirty="0"/>
          </a:p>
          <a:p>
            <a:r>
              <a:rPr lang="en-US" dirty="0"/>
              <a:t>How do we know the best way to reduce operating costs when necessary?</a:t>
            </a:r>
          </a:p>
        </p:txBody>
      </p:sp>
      <p:sp>
        <p:nvSpPr>
          <p:cNvPr id="4" name="Slide Number Placeholder 3"/>
          <p:cNvSpPr>
            <a:spLocks noGrp="1"/>
          </p:cNvSpPr>
          <p:nvPr>
            <p:ph type="sldNum" sz="quarter" idx="5"/>
          </p:nvPr>
        </p:nvSpPr>
        <p:spPr/>
        <p:txBody>
          <a:bodyPr/>
          <a:lstStyle/>
          <a:p>
            <a:fld id="{B2FBFAD2-B6E2-40A3-8765-F2BB9624E4E1}" type="slidenum">
              <a:rPr lang="en-US" smtClean="0"/>
              <a:t>2</a:t>
            </a:fld>
            <a:endParaRPr lang="en-US"/>
          </a:p>
        </p:txBody>
      </p:sp>
    </p:spTree>
    <p:extLst>
      <p:ext uri="{BB962C8B-B14F-4D97-AF65-F5344CB8AC3E}">
        <p14:creationId xmlns:p14="http://schemas.microsoft.com/office/powerpoint/2010/main" val="619296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Identification I:</a:t>
            </a:r>
          </a:p>
          <a:p>
            <a:r>
              <a:rPr lang="en-US" dirty="0"/>
              <a:t>What if there were a simple model that could predict the optimal value of a lift ticket at BMR?</a:t>
            </a:r>
          </a:p>
          <a:p>
            <a:endParaRPr lang="en-US" dirty="0"/>
          </a:p>
          <a:p>
            <a:r>
              <a:rPr lang="en-US" dirty="0"/>
              <a:t>A model that could determine which facilities will drive higher revenues?</a:t>
            </a:r>
          </a:p>
          <a:p>
            <a:endParaRPr lang="en-US" dirty="0"/>
          </a:p>
          <a:p>
            <a:r>
              <a:rPr lang="en-US" dirty="0"/>
              <a:t>And also determine where costs can be reduced without sacrificing ticket price?</a:t>
            </a:r>
          </a:p>
        </p:txBody>
      </p:sp>
      <p:sp>
        <p:nvSpPr>
          <p:cNvPr id="4" name="Slide Number Placeholder 3"/>
          <p:cNvSpPr>
            <a:spLocks noGrp="1"/>
          </p:cNvSpPr>
          <p:nvPr>
            <p:ph type="sldNum" sz="quarter" idx="5"/>
          </p:nvPr>
        </p:nvSpPr>
        <p:spPr/>
        <p:txBody>
          <a:bodyPr/>
          <a:lstStyle/>
          <a:p>
            <a:fld id="{B2FBFAD2-B6E2-40A3-8765-F2BB9624E4E1}" type="slidenum">
              <a:rPr lang="en-US" smtClean="0"/>
              <a:t>3</a:t>
            </a:fld>
            <a:endParaRPr lang="en-US"/>
          </a:p>
        </p:txBody>
      </p:sp>
    </p:spTree>
    <p:extLst>
      <p:ext uri="{BB962C8B-B14F-4D97-AF65-F5344CB8AC3E}">
        <p14:creationId xmlns:p14="http://schemas.microsoft.com/office/powerpoint/2010/main" val="2235581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Recommendations &amp; Key Findings:</a:t>
            </a:r>
          </a:p>
          <a:p>
            <a:r>
              <a:rPr lang="en-US" dirty="0"/>
              <a:t>Fortunately, this model has been developed, based upon its pricing predictions the following changes are recommended at BMR.</a:t>
            </a:r>
          </a:p>
          <a:p>
            <a:endParaRPr lang="en-US" dirty="0"/>
          </a:p>
          <a:p>
            <a:r>
              <a:rPr lang="en-US" dirty="0"/>
              <a:t> Let me walk you through the inputs we used to develop these recommendations.</a:t>
            </a:r>
          </a:p>
        </p:txBody>
      </p:sp>
      <p:sp>
        <p:nvSpPr>
          <p:cNvPr id="4" name="Slide Number Placeholder 3"/>
          <p:cNvSpPr>
            <a:spLocks noGrp="1"/>
          </p:cNvSpPr>
          <p:nvPr>
            <p:ph type="sldNum" sz="quarter" idx="5"/>
          </p:nvPr>
        </p:nvSpPr>
        <p:spPr/>
        <p:txBody>
          <a:bodyPr/>
          <a:lstStyle/>
          <a:p>
            <a:fld id="{B2FBFAD2-B6E2-40A3-8765-F2BB9624E4E1}" type="slidenum">
              <a:rPr lang="en-US" smtClean="0"/>
              <a:t>4</a:t>
            </a:fld>
            <a:endParaRPr lang="en-US"/>
          </a:p>
        </p:txBody>
      </p:sp>
    </p:spTree>
    <p:extLst>
      <p:ext uri="{BB962C8B-B14F-4D97-AF65-F5344CB8AC3E}">
        <p14:creationId xmlns:p14="http://schemas.microsoft.com/office/powerpoint/2010/main" val="1146532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Modeling Results &amp; Analysis I:</a:t>
            </a:r>
          </a:p>
          <a:p>
            <a:r>
              <a:rPr lang="en-US" dirty="0"/>
              <a:t>Raw facilities data from 227 national ski resorts within BMRs market segment was aggregated and cleaned, and feature data (in this case facilities data) was fed into several regression models to predict the facilities most important to supporting a high ticket price.</a:t>
            </a:r>
          </a:p>
          <a:p>
            <a:endParaRPr lang="en-US" dirty="0"/>
          </a:p>
          <a:p>
            <a:r>
              <a:rPr lang="en-US" dirty="0"/>
              <a:t>The most accurate model (the random forest regression model - RFRM) was selected for use in our case, and a hierarchy of facility importance was developed where scores are assigned to facilities most likely to support high ticket prices.</a:t>
            </a:r>
          </a:p>
          <a:p>
            <a:endParaRPr lang="en-US" dirty="0"/>
          </a:p>
          <a:p>
            <a:r>
              <a:rPr lang="en-US" dirty="0"/>
              <a:t>We can see that five or six features in particular have the highest influence on pricing power: </a:t>
            </a:r>
          </a:p>
          <a:p>
            <a:pPr marL="228600" indent="-228600">
              <a:buAutoNum type="arabicPeriod"/>
            </a:pPr>
            <a:r>
              <a:rPr lang="en-US" dirty="0"/>
              <a:t>Number of ski runs</a:t>
            </a:r>
          </a:p>
          <a:p>
            <a:pPr marL="228600" indent="-228600">
              <a:buAutoNum type="arabicPeriod"/>
            </a:pPr>
            <a:r>
              <a:rPr lang="en-US" dirty="0"/>
              <a:t>Number of fast quad lifts</a:t>
            </a:r>
          </a:p>
          <a:p>
            <a:pPr marL="228600" indent="-228600">
              <a:buAutoNum type="arabicPeriod"/>
            </a:pPr>
            <a:r>
              <a:rPr lang="en-US" dirty="0"/>
              <a:t>Snow making acreage</a:t>
            </a:r>
          </a:p>
          <a:p>
            <a:pPr marL="228600" indent="-228600">
              <a:buAutoNum type="arabicPeriod"/>
            </a:pPr>
            <a:r>
              <a:rPr lang="en-US" dirty="0"/>
              <a:t>Vertical drop from the highest lift to the base of the lowest run</a:t>
            </a:r>
          </a:p>
          <a:p>
            <a:pPr marL="228600" indent="-228600">
              <a:buAutoNum type="arabicPeriod"/>
            </a:pPr>
            <a:r>
              <a:rPr lang="en-US" dirty="0"/>
              <a:t>Skiable terrain</a:t>
            </a:r>
          </a:p>
          <a:p>
            <a:pPr marL="228600" indent="-228600">
              <a:buAutoNum type="arabicPeriod"/>
            </a:pPr>
            <a:r>
              <a:rPr lang="en-US" dirty="0"/>
              <a:t>Total number of ski lift chairs</a:t>
            </a:r>
          </a:p>
        </p:txBody>
      </p:sp>
      <p:sp>
        <p:nvSpPr>
          <p:cNvPr id="4" name="Slide Number Placeholder 3"/>
          <p:cNvSpPr>
            <a:spLocks noGrp="1"/>
          </p:cNvSpPr>
          <p:nvPr>
            <p:ph type="sldNum" sz="quarter" idx="5"/>
          </p:nvPr>
        </p:nvSpPr>
        <p:spPr/>
        <p:txBody>
          <a:bodyPr/>
          <a:lstStyle/>
          <a:p>
            <a:fld id="{B2FBFAD2-B6E2-40A3-8765-F2BB9624E4E1}" type="slidenum">
              <a:rPr lang="en-US" smtClean="0"/>
              <a:t>5</a:t>
            </a:fld>
            <a:endParaRPr lang="en-US"/>
          </a:p>
        </p:txBody>
      </p:sp>
    </p:spTree>
    <p:extLst>
      <p:ext uri="{BB962C8B-B14F-4D97-AF65-F5344CB8AC3E}">
        <p14:creationId xmlns:p14="http://schemas.microsoft.com/office/powerpoint/2010/main" val="3548129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Modeling Results &amp; Analysis II: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Looking through these distributions among national ski resorts, we can see that BMR currently scores well relative to national resorts with regard to facilities with high impact on ticket price (“importance”)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current “premium” ticket price charged is well below the optimal market value for BMRs facilities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Based upon this discrepancy, the random forest regression model predicts that BMRs facilities currently support a ticket price of $92.83/day or ~$92.00 </a:t>
            </a:r>
          </a:p>
          <a:p>
            <a:endParaRPr lang="en-US" dirty="0"/>
          </a:p>
        </p:txBody>
      </p:sp>
      <p:sp>
        <p:nvSpPr>
          <p:cNvPr id="4" name="Slide Number Placeholder 3"/>
          <p:cNvSpPr>
            <a:spLocks noGrp="1"/>
          </p:cNvSpPr>
          <p:nvPr>
            <p:ph type="sldNum" sz="quarter" idx="5"/>
          </p:nvPr>
        </p:nvSpPr>
        <p:spPr/>
        <p:txBody>
          <a:bodyPr/>
          <a:lstStyle/>
          <a:p>
            <a:fld id="{B2FBFAD2-B6E2-40A3-8765-F2BB9624E4E1}" type="slidenum">
              <a:rPr lang="en-US" smtClean="0"/>
              <a:t>6</a:t>
            </a:fld>
            <a:endParaRPr lang="en-US"/>
          </a:p>
        </p:txBody>
      </p:sp>
    </p:spTree>
    <p:extLst>
      <p:ext uri="{BB962C8B-B14F-4D97-AF65-F5344CB8AC3E}">
        <p14:creationId xmlns:p14="http://schemas.microsoft.com/office/powerpoint/2010/main" val="2188089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Modeling Results &amp; Analysis III:</a:t>
            </a:r>
          </a:p>
          <a:p>
            <a:r>
              <a:rPr lang="en-US" dirty="0"/>
              <a:t>Taking a closer look at actionable improvements with resect to these high impact facilities, </a:t>
            </a:r>
          </a:p>
          <a:p>
            <a:endParaRPr lang="en-US" dirty="0"/>
          </a:p>
          <a:p>
            <a:r>
              <a:rPr lang="en-US" dirty="0"/>
              <a:t>Which facilities should be prioritized to drive higher ticket prices at BMR?</a:t>
            </a:r>
          </a:p>
          <a:p>
            <a:endParaRPr lang="en-US" dirty="0"/>
          </a:p>
          <a:p>
            <a:r>
              <a:rPr lang="en-US" dirty="0"/>
              <a:t>Several models were run with different parameter combinations, outlined here is the highest impact scenario</a:t>
            </a:r>
          </a:p>
        </p:txBody>
      </p:sp>
      <p:sp>
        <p:nvSpPr>
          <p:cNvPr id="4" name="Slide Number Placeholder 3"/>
          <p:cNvSpPr>
            <a:spLocks noGrp="1"/>
          </p:cNvSpPr>
          <p:nvPr>
            <p:ph type="sldNum" sz="quarter" idx="5"/>
          </p:nvPr>
        </p:nvSpPr>
        <p:spPr/>
        <p:txBody>
          <a:bodyPr/>
          <a:lstStyle/>
          <a:p>
            <a:fld id="{B2FBFAD2-B6E2-40A3-8765-F2BB9624E4E1}" type="slidenum">
              <a:rPr lang="en-US" smtClean="0"/>
              <a:t>7</a:t>
            </a:fld>
            <a:endParaRPr lang="en-US"/>
          </a:p>
        </p:txBody>
      </p:sp>
    </p:spTree>
    <p:extLst>
      <p:ext uri="{BB962C8B-B14F-4D97-AF65-F5344CB8AC3E}">
        <p14:creationId xmlns:p14="http://schemas.microsoft.com/office/powerpoint/2010/main" val="1180872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Modeling Results &amp; Analysis IV:</a:t>
            </a:r>
          </a:p>
          <a:p>
            <a:r>
              <a:rPr lang="en-US" dirty="0"/>
              <a:t>Conversely, in the case that BMR needed to reduce operating costs, our model predicts that ski run closure is the best method for cost reduction</a:t>
            </a:r>
          </a:p>
          <a:p>
            <a:endParaRPr lang="en-US" dirty="0"/>
          </a:p>
          <a:p>
            <a:r>
              <a:rPr lang="en-US" dirty="0"/>
              <a:t>Two scenarios are recommended for cost reduction based upon the needs of BMR:</a:t>
            </a:r>
          </a:p>
          <a:p>
            <a:r>
              <a:rPr lang="en-US" dirty="0"/>
              <a:t>In the first--less drastic--scenario, our model predicts that a single ski run closure will result in no loss of ticket price support. In other words, operating costs will be saved at the expense of zero revenue change, therefore netting a savings of $1.54 million per year.</a:t>
            </a:r>
          </a:p>
          <a:p>
            <a:endParaRPr lang="en-US" dirty="0"/>
          </a:p>
          <a:p>
            <a:r>
              <a:rPr lang="en-US" dirty="0"/>
              <a:t>In the second—more drastic—scenario, up to five ski runs may be closed resulting in a loss of $1.0 million annually, however, operating costs will be reduced by $7.70 million per year, therefore netting a savings of $6.70 million per year.</a:t>
            </a:r>
          </a:p>
          <a:p>
            <a:endParaRPr lang="en-US" dirty="0"/>
          </a:p>
          <a:p>
            <a:r>
              <a:rPr lang="en-US" dirty="0"/>
              <a:t>As shown on the figure, closure of more than 5 ski runs is modeled to result in significant revenue losses and therefore is not recommended.</a:t>
            </a:r>
          </a:p>
        </p:txBody>
      </p:sp>
      <p:sp>
        <p:nvSpPr>
          <p:cNvPr id="4" name="Slide Number Placeholder 3"/>
          <p:cNvSpPr>
            <a:spLocks noGrp="1"/>
          </p:cNvSpPr>
          <p:nvPr>
            <p:ph type="sldNum" sz="quarter" idx="5"/>
          </p:nvPr>
        </p:nvSpPr>
        <p:spPr/>
        <p:txBody>
          <a:bodyPr/>
          <a:lstStyle/>
          <a:p>
            <a:fld id="{B2FBFAD2-B6E2-40A3-8765-F2BB9624E4E1}" type="slidenum">
              <a:rPr lang="en-US" smtClean="0"/>
              <a:t>8</a:t>
            </a:fld>
            <a:endParaRPr lang="en-US"/>
          </a:p>
        </p:txBody>
      </p:sp>
    </p:spTree>
    <p:extLst>
      <p:ext uri="{BB962C8B-B14F-4D97-AF65-F5344CB8AC3E}">
        <p14:creationId xmlns:p14="http://schemas.microsoft.com/office/powerpoint/2010/main" val="3491758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 &amp; Conclusion:</a:t>
            </a:r>
          </a:p>
          <a:p>
            <a:r>
              <a:rPr lang="en-US" dirty="0"/>
              <a:t>In summary, the ticket pricing scheme at BMR can be significantly improved to increase revenues through the following:</a:t>
            </a:r>
          </a:p>
          <a:p>
            <a:r>
              <a:rPr lang="en-US" dirty="0"/>
              <a:t>-   Use of market data and analytics to more accurately price the value of facilities at BMR</a:t>
            </a:r>
          </a:p>
          <a:p>
            <a:pPr marL="171450" indent="-171450">
              <a:buFontTx/>
              <a:buChar char="-"/>
            </a:pPr>
            <a:r>
              <a:rPr lang="en-US" dirty="0"/>
              <a:t>Allow for intelligent selection of new facilities to drive higher revenues</a:t>
            </a:r>
          </a:p>
          <a:p>
            <a:pPr marL="171450" indent="-171450">
              <a:buFontTx/>
              <a:buChar char="-"/>
            </a:pPr>
            <a:r>
              <a:rPr lang="en-US" dirty="0"/>
              <a:t>Allow for tactical operating cost reduction when necessary to fund new facilities or save on unnecessary expenditures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2FBFAD2-B6E2-40A3-8765-F2BB9624E4E1}" type="slidenum">
              <a:rPr lang="en-US" smtClean="0"/>
              <a:t>9</a:t>
            </a:fld>
            <a:endParaRPr lang="en-US"/>
          </a:p>
        </p:txBody>
      </p:sp>
    </p:spTree>
    <p:extLst>
      <p:ext uri="{BB962C8B-B14F-4D97-AF65-F5344CB8AC3E}">
        <p14:creationId xmlns:p14="http://schemas.microsoft.com/office/powerpoint/2010/main" val="370059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4/27/2022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860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275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4/27/2022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2861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4/27/2022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251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4/27/2022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918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124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525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143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707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4/27/2022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5752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6882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0399054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bstract watercolor pattern on a white background">
            <a:extLst>
              <a:ext uri="{FF2B5EF4-FFF2-40B4-BE49-F238E27FC236}">
                <a16:creationId xmlns:a16="http://schemas.microsoft.com/office/drawing/2014/main" id="{FA35C310-9FC2-1818-8A05-44D0D1E99909}"/>
              </a:ext>
            </a:extLst>
          </p:cNvPr>
          <p:cNvPicPr>
            <a:picLocks noChangeAspect="1"/>
          </p:cNvPicPr>
          <p:nvPr/>
        </p:nvPicPr>
        <p:blipFill rotWithShape="1">
          <a:blip r:embed="rId2"/>
          <a:srcRect t="14644" b="1086"/>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B9670-B4DA-4991-BFFC-284AEBE86335}"/>
              </a:ext>
            </a:extLst>
          </p:cNvPr>
          <p:cNvSpPr>
            <a:spLocks noGrp="1"/>
          </p:cNvSpPr>
          <p:nvPr>
            <p:ph type="ctrTitle"/>
          </p:nvPr>
        </p:nvSpPr>
        <p:spPr>
          <a:xfrm>
            <a:off x="643465" y="643467"/>
            <a:ext cx="7155143" cy="3569242"/>
          </a:xfrm>
        </p:spPr>
        <p:txBody>
          <a:bodyPr anchor="t">
            <a:normAutofit/>
          </a:bodyPr>
          <a:lstStyle/>
          <a:p>
            <a:r>
              <a:rPr lang="en-US" sz="4400" dirty="0">
                <a:solidFill>
                  <a:schemeClr val="bg1"/>
                </a:solidFill>
              </a:rPr>
              <a:t>Ticket Price Analysis</a:t>
            </a:r>
            <a:br>
              <a:rPr lang="en-US" sz="4400" dirty="0">
                <a:solidFill>
                  <a:schemeClr val="bg1"/>
                </a:solidFill>
              </a:rPr>
            </a:br>
            <a:r>
              <a:rPr lang="en-US" sz="4400" dirty="0">
                <a:solidFill>
                  <a:schemeClr val="bg1"/>
                </a:solidFill>
              </a:rPr>
              <a:t>&amp; Recommendations</a:t>
            </a:r>
            <a:br>
              <a:rPr lang="en-US" sz="4400" dirty="0">
                <a:solidFill>
                  <a:schemeClr val="bg1"/>
                </a:solidFill>
              </a:rPr>
            </a:br>
            <a:br>
              <a:rPr lang="en-US" sz="4400" dirty="0">
                <a:solidFill>
                  <a:schemeClr val="bg1"/>
                </a:solidFill>
              </a:rPr>
            </a:br>
            <a:endParaRPr lang="en-US" sz="4400" dirty="0">
              <a:solidFill>
                <a:schemeClr val="bg1"/>
              </a:solidFill>
            </a:endParaRPr>
          </a:p>
        </p:txBody>
      </p:sp>
      <p:sp>
        <p:nvSpPr>
          <p:cNvPr id="3" name="Subtitle 2">
            <a:extLst>
              <a:ext uri="{FF2B5EF4-FFF2-40B4-BE49-F238E27FC236}">
                <a16:creationId xmlns:a16="http://schemas.microsoft.com/office/drawing/2014/main" id="{D7CCE1E1-4B6E-483E-A6FB-B24F78BA916D}"/>
              </a:ext>
            </a:extLst>
          </p:cNvPr>
          <p:cNvSpPr>
            <a:spLocks noGrp="1"/>
          </p:cNvSpPr>
          <p:nvPr>
            <p:ph type="subTitle" idx="1"/>
          </p:nvPr>
        </p:nvSpPr>
        <p:spPr>
          <a:xfrm>
            <a:off x="600506" y="2140238"/>
            <a:ext cx="5449479" cy="1663493"/>
          </a:xfrm>
        </p:spPr>
        <p:txBody>
          <a:bodyPr anchor="b">
            <a:normAutofit/>
          </a:bodyPr>
          <a:lstStyle/>
          <a:p>
            <a:r>
              <a:rPr lang="en-US" sz="2400" dirty="0">
                <a:solidFill>
                  <a:schemeClr val="bg1"/>
                </a:solidFill>
              </a:rPr>
              <a:t>Big mountain resort, Mt</a:t>
            </a:r>
          </a:p>
        </p:txBody>
      </p:sp>
      <p:sp>
        <p:nvSpPr>
          <p:cNvPr id="20" name="Rectangle 19">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31935"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7411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95BF540B-4AEA-4B58-BA83-3E6E561C12AE}"/>
              </a:ext>
            </a:extLst>
          </p:cNvPr>
          <p:cNvSpPr>
            <a:spLocks noGrp="1"/>
          </p:cNvSpPr>
          <p:nvPr>
            <p:ph type="title"/>
          </p:nvPr>
        </p:nvSpPr>
        <p:spPr>
          <a:xfrm>
            <a:off x="581191" y="0"/>
            <a:ext cx="11029616" cy="1188720"/>
          </a:xfrm>
        </p:spPr>
        <p:txBody>
          <a:bodyPr/>
          <a:lstStyle/>
          <a:p>
            <a:r>
              <a:rPr lang="en-US" dirty="0"/>
              <a:t>current ticket pricing strategy</a:t>
            </a:r>
          </a:p>
        </p:txBody>
      </p:sp>
      <p:sp useBgFill="1">
        <p:nvSpPr>
          <p:cNvPr id="3" name="Content Placeholder 2">
            <a:extLst>
              <a:ext uri="{FF2B5EF4-FFF2-40B4-BE49-F238E27FC236}">
                <a16:creationId xmlns:a16="http://schemas.microsoft.com/office/drawing/2014/main" id="{AFF9024C-AAB3-4BE3-9C29-155FAB3FF33E}"/>
              </a:ext>
            </a:extLst>
          </p:cNvPr>
          <p:cNvSpPr>
            <a:spLocks noGrp="1"/>
          </p:cNvSpPr>
          <p:nvPr>
            <p:ph idx="1"/>
          </p:nvPr>
        </p:nvSpPr>
        <p:spPr>
          <a:xfrm>
            <a:off x="456741" y="1489958"/>
            <a:ext cx="5048422" cy="5255543"/>
          </a:xfrm>
        </p:spPr>
        <p:txBody>
          <a:bodyPr anchor="t">
            <a:normAutofit/>
          </a:bodyPr>
          <a:lstStyle/>
          <a:p>
            <a:pPr>
              <a:buClr>
                <a:schemeClr val="accent3"/>
              </a:buClr>
            </a:pPr>
            <a:endParaRPr lang="en-US" dirty="0"/>
          </a:p>
          <a:p>
            <a:pPr marL="0" indent="0">
              <a:buNone/>
            </a:pPr>
            <a:endParaRPr lang="en-US" dirty="0"/>
          </a:p>
          <a:p>
            <a:pPr marL="0" indent="0">
              <a:buNone/>
            </a:pPr>
            <a:endParaRPr lang="en-US" dirty="0"/>
          </a:p>
          <a:p>
            <a:pPr>
              <a:buClr>
                <a:schemeClr val="accent3"/>
              </a:buClr>
            </a:pPr>
            <a:r>
              <a:rPr lang="en-US" u="sng" dirty="0"/>
              <a:t>Not considered in strategy</a:t>
            </a:r>
            <a:r>
              <a:rPr lang="en-US" dirty="0"/>
              <a:t>:</a:t>
            </a:r>
          </a:p>
          <a:p>
            <a:pPr marL="324000" lvl="1" indent="0">
              <a:buClr>
                <a:schemeClr val="accent3"/>
              </a:buClr>
              <a:buNone/>
            </a:pPr>
            <a:r>
              <a:rPr lang="en-US" sz="1800" dirty="0"/>
              <a:t>1.  Value of current ski lodge facilities</a:t>
            </a:r>
          </a:p>
          <a:p>
            <a:pPr marL="324000" lvl="1" indent="0">
              <a:buClr>
                <a:schemeClr val="accent3"/>
              </a:buClr>
              <a:buNone/>
            </a:pPr>
            <a:r>
              <a:rPr lang="en-US" sz="1800" dirty="0"/>
              <a:t>II.  Value of added improvements</a:t>
            </a:r>
          </a:p>
          <a:p>
            <a:pPr marL="324000" lvl="1" indent="0">
              <a:buClr>
                <a:schemeClr val="accent3"/>
              </a:buClr>
              <a:buNone/>
            </a:pPr>
            <a:r>
              <a:rPr lang="en-US" sz="1800" dirty="0"/>
              <a:t>III. Options for reducing operating costs</a:t>
            </a:r>
          </a:p>
          <a:p>
            <a:pPr marL="324000" lvl="1" indent="0">
              <a:buClr>
                <a:schemeClr val="accent3"/>
              </a:buClr>
              <a:buNone/>
            </a:pPr>
            <a:endParaRPr lang="en-US" dirty="0"/>
          </a:p>
          <a:p>
            <a:pPr marL="324000" lvl="1" indent="0">
              <a:buClr>
                <a:schemeClr val="accent3"/>
              </a:buClr>
              <a:buNone/>
            </a:pPr>
            <a:endParaRPr lang="en-US" dirty="0"/>
          </a:p>
          <a:p>
            <a:pPr marL="0" indent="0">
              <a:buClr>
                <a:schemeClr val="accent3"/>
              </a:buClr>
              <a:buNone/>
            </a:pPr>
            <a:endParaRPr lang="en-US" dirty="0"/>
          </a:p>
          <a:p>
            <a:pPr lvl="1">
              <a:buClr>
                <a:schemeClr val="accent3"/>
              </a:buClr>
            </a:pPr>
            <a:endParaRPr lang="en-US" dirty="0"/>
          </a:p>
        </p:txBody>
      </p:sp>
      <p:sp>
        <p:nvSpPr>
          <p:cNvPr id="22" name="TextBox 21">
            <a:extLst>
              <a:ext uri="{FF2B5EF4-FFF2-40B4-BE49-F238E27FC236}">
                <a16:creationId xmlns:a16="http://schemas.microsoft.com/office/drawing/2014/main" id="{4B2F67F3-6C3B-4109-8264-7BA9C0E1B3F7}"/>
              </a:ext>
            </a:extLst>
          </p:cNvPr>
          <p:cNvSpPr txBox="1"/>
          <p:nvPr/>
        </p:nvSpPr>
        <p:spPr>
          <a:xfrm>
            <a:off x="456741" y="1540758"/>
            <a:ext cx="10639965" cy="369332"/>
          </a:xfrm>
          <a:prstGeom prst="rect">
            <a:avLst/>
          </a:prstGeom>
          <a:noFill/>
        </p:spPr>
        <p:txBody>
          <a:bodyPr wrap="square">
            <a:spAutoFit/>
          </a:bodyPr>
          <a:lstStyle/>
          <a:p>
            <a:pPr marL="285750" indent="-285750">
              <a:buClr>
                <a:schemeClr val="accent3"/>
              </a:buClr>
              <a:buSzPct val="125000"/>
              <a:buFont typeface="Wingdings" panose="05000000000000000000" pitchFamily="2" charset="2"/>
              <a:buChar char="§"/>
            </a:pPr>
            <a:r>
              <a:rPr lang="en-US" dirty="0"/>
              <a:t>Big Mountain Resort (BMR) charges a </a:t>
            </a:r>
            <a:r>
              <a:rPr lang="en-US" u="sng" dirty="0"/>
              <a:t>simple premium</a:t>
            </a:r>
            <a:r>
              <a:rPr lang="en-US" dirty="0"/>
              <a:t> (+26.5%) relative to its market segment for lift tickets. </a:t>
            </a:r>
          </a:p>
        </p:txBody>
      </p:sp>
      <p:pic>
        <p:nvPicPr>
          <p:cNvPr id="25" name="Picture 2">
            <a:extLst>
              <a:ext uri="{FF2B5EF4-FFF2-40B4-BE49-F238E27FC236}">
                <a16:creationId xmlns:a16="http://schemas.microsoft.com/office/drawing/2014/main" id="{3FAD379B-E2A6-4263-ADF3-A826A94A2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3331" y="2018067"/>
            <a:ext cx="6459915" cy="354975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4E3F70CC-922A-435D-9B0F-D6DF0D9A964A}"/>
              </a:ext>
            </a:extLst>
          </p:cNvPr>
          <p:cNvSpPr txBox="1"/>
          <p:nvPr/>
        </p:nvSpPr>
        <p:spPr>
          <a:xfrm>
            <a:off x="8786073" y="2791178"/>
            <a:ext cx="2131454" cy="369332"/>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t>$81.00/day per adult</a:t>
            </a:r>
          </a:p>
        </p:txBody>
      </p:sp>
      <p:sp>
        <p:nvSpPr>
          <p:cNvPr id="27" name="TextBox 26">
            <a:extLst>
              <a:ext uri="{FF2B5EF4-FFF2-40B4-BE49-F238E27FC236}">
                <a16:creationId xmlns:a16="http://schemas.microsoft.com/office/drawing/2014/main" id="{F17915C8-7837-4DA1-9E9A-B3597CF302B0}"/>
              </a:ext>
            </a:extLst>
          </p:cNvPr>
          <p:cNvSpPr txBox="1"/>
          <p:nvPr/>
        </p:nvSpPr>
        <p:spPr>
          <a:xfrm rot="16200000">
            <a:off x="6672150" y="3940421"/>
            <a:ext cx="2131454" cy="369332"/>
          </a:xfrm>
          <a:prstGeom prst="rect">
            <a:avLst/>
          </a:prstGeom>
          <a:noFill/>
          <a:effectLst/>
        </p:spPr>
        <p:txBody>
          <a:bodyPr wrap="square" rtlCol="0">
            <a:spAutoFit/>
          </a:bodyPr>
          <a:lstStyle/>
          <a:p>
            <a:r>
              <a:rPr lang="en-US" dirty="0">
                <a:solidFill>
                  <a:srgbClr val="FF7C80"/>
                </a:solidFill>
              </a:rPr>
              <a:t>Big Mountain Resort</a:t>
            </a:r>
          </a:p>
        </p:txBody>
      </p:sp>
      <p:cxnSp>
        <p:nvCxnSpPr>
          <p:cNvPr id="28" name="Straight Connector 27">
            <a:extLst>
              <a:ext uri="{FF2B5EF4-FFF2-40B4-BE49-F238E27FC236}">
                <a16:creationId xmlns:a16="http://schemas.microsoft.com/office/drawing/2014/main" id="{6B7DC52E-D880-4286-869D-8125139AD1E6}"/>
              </a:ext>
            </a:extLst>
          </p:cNvPr>
          <p:cNvCxnSpPr>
            <a:cxnSpLocks/>
          </p:cNvCxnSpPr>
          <p:nvPr/>
        </p:nvCxnSpPr>
        <p:spPr>
          <a:xfrm>
            <a:off x="7903361" y="2282916"/>
            <a:ext cx="0" cy="2870462"/>
          </a:xfrm>
          <a:prstGeom prst="line">
            <a:avLst/>
          </a:pr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CB2B9E3-473D-4C1E-982D-E133C9435723}"/>
              </a:ext>
            </a:extLst>
          </p:cNvPr>
          <p:cNvCxnSpPr>
            <a:cxnSpLocks/>
          </p:cNvCxnSpPr>
          <p:nvPr/>
        </p:nvCxnSpPr>
        <p:spPr>
          <a:xfrm flipH="1">
            <a:off x="10341761" y="2404568"/>
            <a:ext cx="229134" cy="0"/>
          </a:xfrm>
          <a:prstGeom prst="line">
            <a:avLst/>
          </a:pr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8A9511E-12A9-4668-8660-70BF5CC3A689}"/>
              </a:ext>
            </a:extLst>
          </p:cNvPr>
          <p:cNvCxnSpPr>
            <a:cxnSpLocks/>
          </p:cNvCxnSpPr>
          <p:nvPr/>
        </p:nvCxnSpPr>
        <p:spPr>
          <a:xfrm>
            <a:off x="7364881" y="2282916"/>
            <a:ext cx="0" cy="2870462"/>
          </a:xfrm>
          <a:prstGeom prst="line">
            <a:avLst/>
          </a:prstGeom>
          <a:ln w="3810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46841B-FD9D-4B3D-B363-C892781E107E}"/>
              </a:ext>
            </a:extLst>
          </p:cNvPr>
          <p:cNvCxnSpPr>
            <a:cxnSpLocks/>
          </p:cNvCxnSpPr>
          <p:nvPr/>
        </p:nvCxnSpPr>
        <p:spPr>
          <a:xfrm flipH="1">
            <a:off x="7922543" y="3118320"/>
            <a:ext cx="882712" cy="528034"/>
          </a:xfrm>
          <a:prstGeom prst="straightConnector1">
            <a:avLst/>
          </a:prstGeom>
          <a:ln w="5715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5ED06A5-CD01-4ACB-848F-42566CBAFB6B}"/>
              </a:ext>
            </a:extLst>
          </p:cNvPr>
          <p:cNvSpPr txBox="1"/>
          <p:nvPr/>
        </p:nvSpPr>
        <p:spPr>
          <a:xfrm rot="16200000">
            <a:off x="6150882" y="3940421"/>
            <a:ext cx="2131454" cy="369332"/>
          </a:xfrm>
          <a:prstGeom prst="rect">
            <a:avLst/>
          </a:prstGeom>
          <a:noFill/>
          <a:effectLst/>
        </p:spPr>
        <p:txBody>
          <a:bodyPr wrap="square" rtlCol="0">
            <a:spAutoFit/>
          </a:bodyPr>
          <a:lstStyle/>
          <a:p>
            <a:r>
              <a:rPr lang="en-US" dirty="0">
                <a:solidFill>
                  <a:schemeClr val="accent1">
                    <a:lumMod val="40000"/>
                    <a:lumOff val="60000"/>
                  </a:schemeClr>
                </a:solidFill>
              </a:rPr>
              <a:t>Mean Price</a:t>
            </a:r>
          </a:p>
        </p:txBody>
      </p:sp>
      <p:sp>
        <p:nvSpPr>
          <p:cNvPr id="33" name="TextBox 32">
            <a:extLst>
              <a:ext uri="{FF2B5EF4-FFF2-40B4-BE49-F238E27FC236}">
                <a16:creationId xmlns:a16="http://schemas.microsoft.com/office/drawing/2014/main" id="{91442CC8-E328-436E-86C2-FBACCA8C933F}"/>
              </a:ext>
            </a:extLst>
          </p:cNvPr>
          <p:cNvSpPr txBox="1"/>
          <p:nvPr/>
        </p:nvSpPr>
        <p:spPr>
          <a:xfrm>
            <a:off x="8735273" y="4233918"/>
            <a:ext cx="2020035" cy="369332"/>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t>~$64/day per adult</a:t>
            </a:r>
          </a:p>
        </p:txBody>
      </p:sp>
      <p:sp>
        <p:nvSpPr>
          <p:cNvPr id="34" name="TextBox 33">
            <a:extLst>
              <a:ext uri="{FF2B5EF4-FFF2-40B4-BE49-F238E27FC236}">
                <a16:creationId xmlns:a16="http://schemas.microsoft.com/office/drawing/2014/main" id="{511F0F82-4C41-4028-8D6F-6DB9B89F7296}"/>
              </a:ext>
            </a:extLst>
          </p:cNvPr>
          <p:cNvSpPr txBox="1"/>
          <p:nvPr/>
        </p:nvSpPr>
        <p:spPr>
          <a:xfrm>
            <a:off x="8833983" y="3933064"/>
            <a:ext cx="2131454" cy="369332"/>
          </a:xfrm>
          <a:prstGeom prst="rect">
            <a:avLst/>
          </a:prstGeom>
          <a:noFill/>
          <a:effectLst/>
        </p:spPr>
        <p:txBody>
          <a:bodyPr wrap="square" rtlCol="0">
            <a:spAutoFit/>
          </a:bodyPr>
          <a:lstStyle/>
          <a:p>
            <a:r>
              <a:rPr lang="en-US" dirty="0">
                <a:solidFill>
                  <a:schemeClr val="accent1"/>
                </a:solidFill>
              </a:rPr>
              <a:t>Mean Price</a:t>
            </a:r>
          </a:p>
        </p:txBody>
      </p:sp>
      <p:sp>
        <p:nvSpPr>
          <p:cNvPr id="35" name="TextBox 34">
            <a:extLst>
              <a:ext uri="{FF2B5EF4-FFF2-40B4-BE49-F238E27FC236}">
                <a16:creationId xmlns:a16="http://schemas.microsoft.com/office/drawing/2014/main" id="{0BD7BC17-B207-4425-8E03-05A3F05EAC88}"/>
              </a:ext>
            </a:extLst>
          </p:cNvPr>
          <p:cNvSpPr txBox="1"/>
          <p:nvPr/>
        </p:nvSpPr>
        <p:spPr>
          <a:xfrm>
            <a:off x="8757421" y="2510334"/>
            <a:ext cx="2131454" cy="369332"/>
          </a:xfrm>
          <a:prstGeom prst="rect">
            <a:avLst/>
          </a:prstGeom>
          <a:noFill/>
          <a:effectLst/>
        </p:spPr>
        <p:txBody>
          <a:bodyPr wrap="square" rtlCol="0">
            <a:spAutoFit/>
          </a:bodyPr>
          <a:lstStyle/>
          <a:p>
            <a:r>
              <a:rPr lang="en-US" dirty="0">
                <a:solidFill>
                  <a:srgbClr val="FF7C80"/>
                </a:solidFill>
              </a:rPr>
              <a:t>Big Mountain Resort</a:t>
            </a:r>
          </a:p>
        </p:txBody>
      </p:sp>
    </p:spTree>
    <p:extLst>
      <p:ext uri="{BB962C8B-B14F-4D97-AF65-F5344CB8AC3E}">
        <p14:creationId xmlns:p14="http://schemas.microsoft.com/office/powerpoint/2010/main" val="109147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95BF540B-4AEA-4B58-BA83-3E6E561C12AE}"/>
              </a:ext>
            </a:extLst>
          </p:cNvPr>
          <p:cNvSpPr>
            <a:spLocks noGrp="1"/>
          </p:cNvSpPr>
          <p:nvPr>
            <p:ph type="title"/>
          </p:nvPr>
        </p:nvSpPr>
        <p:spPr>
          <a:xfrm>
            <a:off x="581191" y="0"/>
            <a:ext cx="11029616" cy="1188720"/>
          </a:xfrm>
        </p:spPr>
        <p:txBody>
          <a:bodyPr/>
          <a:lstStyle/>
          <a:p>
            <a:r>
              <a:rPr lang="en-US" dirty="0"/>
              <a:t>current ticket pricing strategy</a:t>
            </a:r>
          </a:p>
        </p:txBody>
      </p:sp>
      <p:sp useBgFill="1">
        <p:nvSpPr>
          <p:cNvPr id="3" name="Content Placeholder 2">
            <a:extLst>
              <a:ext uri="{FF2B5EF4-FFF2-40B4-BE49-F238E27FC236}">
                <a16:creationId xmlns:a16="http://schemas.microsoft.com/office/drawing/2014/main" id="{AFF9024C-AAB3-4BE3-9C29-155FAB3FF33E}"/>
              </a:ext>
            </a:extLst>
          </p:cNvPr>
          <p:cNvSpPr>
            <a:spLocks noGrp="1"/>
          </p:cNvSpPr>
          <p:nvPr>
            <p:ph idx="1"/>
          </p:nvPr>
        </p:nvSpPr>
        <p:spPr>
          <a:xfrm>
            <a:off x="456740" y="1489958"/>
            <a:ext cx="4607443" cy="5255543"/>
          </a:xfrm>
        </p:spPr>
        <p:txBody>
          <a:bodyPr anchor="t">
            <a:normAutofit/>
          </a:bodyPr>
          <a:lstStyle/>
          <a:p>
            <a:pPr>
              <a:buClr>
                <a:schemeClr val="accent3"/>
              </a:buClr>
            </a:pPr>
            <a:endParaRPr lang="en-US" dirty="0"/>
          </a:p>
          <a:p>
            <a:pPr marL="0" indent="0">
              <a:buNone/>
            </a:pPr>
            <a:endParaRPr lang="en-US" dirty="0"/>
          </a:p>
          <a:p>
            <a:pPr marL="0" indent="0">
              <a:buNone/>
            </a:pPr>
            <a:endParaRPr lang="en-US" dirty="0"/>
          </a:p>
          <a:p>
            <a:pPr>
              <a:buClr>
                <a:schemeClr val="accent3"/>
              </a:buClr>
            </a:pPr>
            <a:r>
              <a:rPr lang="en-US" u="sng" dirty="0"/>
              <a:t>What if we knew?</a:t>
            </a:r>
            <a:endParaRPr lang="en-US" dirty="0"/>
          </a:p>
          <a:p>
            <a:pPr marL="0" indent="0">
              <a:buClr>
                <a:schemeClr val="accent3"/>
              </a:buClr>
              <a:buNone/>
            </a:pPr>
            <a:r>
              <a:rPr lang="en-US" dirty="0"/>
              <a:t>I.  The optimal price of a ticket at BMR?</a:t>
            </a:r>
          </a:p>
          <a:p>
            <a:pPr marL="0" indent="0">
              <a:buClr>
                <a:schemeClr val="accent3"/>
              </a:buClr>
              <a:buNone/>
            </a:pPr>
            <a:r>
              <a:rPr lang="en-US" dirty="0"/>
              <a:t>II.  Which facilities support higher ticket prices? </a:t>
            </a:r>
          </a:p>
          <a:p>
            <a:pPr marL="0" indent="0">
              <a:buClr>
                <a:schemeClr val="accent3"/>
              </a:buClr>
              <a:buNone/>
            </a:pPr>
            <a:r>
              <a:rPr lang="en-US" dirty="0"/>
              <a:t>III.  Which facilities can be removed to reduce	operating costs?</a:t>
            </a:r>
          </a:p>
          <a:p>
            <a:pPr marL="324000" lvl="1" indent="0">
              <a:buClr>
                <a:schemeClr val="accent3"/>
              </a:buClr>
              <a:buNone/>
            </a:pPr>
            <a:endParaRPr lang="en-US" dirty="0"/>
          </a:p>
          <a:p>
            <a:pPr marL="324000" lvl="1" indent="0">
              <a:buClr>
                <a:schemeClr val="accent3"/>
              </a:buClr>
              <a:buNone/>
            </a:pPr>
            <a:endParaRPr lang="en-US" dirty="0"/>
          </a:p>
          <a:p>
            <a:pPr marL="0" indent="0">
              <a:buClr>
                <a:schemeClr val="accent3"/>
              </a:buClr>
              <a:buNone/>
            </a:pPr>
            <a:endParaRPr lang="en-US" dirty="0"/>
          </a:p>
          <a:p>
            <a:pPr lvl="1">
              <a:buClr>
                <a:schemeClr val="accent3"/>
              </a:buClr>
            </a:pPr>
            <a:endParaRPr lang="en-US" dirty="0"/>
          </a:p>
        </p:txBody>
      </p:sp>
      <p:pic>
        <p:nvPicPr>
          <p:cNvPr id="1026" name="Picture 2">
            <a:extLst>
              <a:ext uri="{FF2B5EF4-FFF2-40B4-BE49-F238E27FC236}">
                <a16:creationId xmlns:a16="http://schemas.microsoft.com/office/drawing/2014/main" id="{C20972D9-F290-4247-8555-048C71186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3331" y="2018067"/>
            <a:ext cx="6459915" cy="35497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CB0D6FE-3AAF-4F6D-BEDB-EB410EB02606}"/>
              </a:ext>
            </a:extLst>
          </p:cNvPr>
          <p:cNvSpPr txBox="1"/>
          <p:nvPr/>
        </p:nvSpPr>
        <p:spPr>
          <a:xfrm>
            <a:off x="8786073" y="2791178"/>
            <a:ext cx="2131454" cy="369332"/>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t>$ </a:t>
            </a:r>
            <a:r>
              <a:rPr lang="en-US" b="1" dirty="0"/>
              <a:t>???</a:t>
            </a:r>
            <a:r>
              <a:rPr lang="en-US" dirty="0"/>
              <a:t> /day per adult</a:t>
            </a:r>
          </a:p>
        </p:txBody>
      </p:sp>
      <p:sp>
        <p:nvSpPr>
          <p:cNvPr id="10" name="TextBox 9">
            <a:extLst>
              <a:ext uri="{FF2B5EF4-FFF2-40B4-BE49-F238E27FC236}">
                <a16:creationId xmlns:a16="http://schemas.microsoft.com/office/drawing/2014/main" id="{5352E9BE-C430-410A-9A82-B5C17490AA58}"/>
              </a:ext>
            </a:extLst>
          </p:cNvPr>
          <p:cNvSpPr txBox="1"/>
          <p:nvPr/>
        </p:nvSpPr>
        <p:spPr>
          <a:xfrm rot="16200000">
            <a:off x="6672150" y="3940421"/>
            <a:ext cx="2131454" cy="369332"/>
          </a:xfrm>
          <a:prstGeom prst="rect">
            <a:avLst/>
          </a:prstGeom>
          <a:noFill/>
          <a:effectLst/>
        </p:spPr>
        <p:txBody>
          <a:bodyPr wrap="square" rtlCol="0">
            <a:spAutoFit/>
          </a:bodyPr>
          <a:lstStyle/>
          <a:p>
            <a:r>
              <a:rPr lang="en-US" dirty="0">
                <a:solidFill>
                  <a:srgbClr val="FF7C80"/>
                </a:solidFill>
              </a:rPr>
              <a:t>Big Mountain Resort</a:t>
            </a:r>
          </a:p>
        </p:txBody>
      </p:sp>
      <p:cxnSp>
        <p:nvCxnSpPr>
          <p:cNvPr id="11" name="Straight Connector 10">
            <a:extLst>
              <a:ext uri="{FF2B5EF4-FFF2-40B4-BE49-F238E27FC236}">
                <a16:creationId xmlns:a16="http://schemas.microsoft.com/office/drawing/2014/main" id="{72D21ED6-D678-46DA-A7D4-4599C6519CDE}"/>
              </a:ext>
            </a:extLst>
          </p:cNvPr>
          <p:cNvCxnSpPr>
            <a:cxnSpLocks/>
          </p:cNvCxnSpPr>
          <p:nvPr/>
        </p:nvCxnSpPr>
        <p:spPr>
          <a:xfrm>
            <a:off x="7903361" y="2282916"/>
            <a:ext cx="0" cy="2870462"/>
          </a:xfrm>
          <a:prstGeom prst="line">
            <a:avLst/>
          </a:pr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384FC78-06F8-44BA-8853-F7C61CFED875}"/>
              </a:ext>
            </a:extLst>
          </p:cNvPr>
          <p:cNvCxnSpPr>
            <a:cxnSpLocks/>
          </p:cNvCxnSpPr>
          <p:nvPr/>
        </p:nvCxnSpPr>
        <p:spPr>
          <a:xfrm flipH="1">
            <a:off x="10341761" y="2404568"/>
            <a:ext cx="229134" cy="0"/>
          </a:xfrm>
          <a:prstGeom prst="line">
            <a:avLst/>
          </a:pr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1638F9-9439-4D22-BE78-E1ED44A6F03E}"/>
              </a:ext>
            </a:extLst>
          </p:cNvPr>
          <p:cNvCxnSpPr>
            <a:cxnSpLocks/>
          </p:cNvCxnSpPr>
          <p:nvPr/>
        </p:nvCxnSpPr>
        <p:spPr>
          <a:xfrm>
            <a:off x="7364881" y="2282916"/>
            <a:ext cx="0" cy="2870462"/>
          </a:xfrm>
          <a:prstGeom prst="line">
            <a:avLst/>
          </a:prstGeom>
          <a:ln w="3810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21DDCBD-B22C-47CA-833C-C030028BC8FB}"/>
              </a:ext>
            </a:extLst>
          </p:cNvPr>
          <p:cNvCxnSpPr>
            <a:cxnSpLocks/>
          </p:cNvCxnSpPr>
          <p:nvPr/>
        </p:nvCxnSpPr>
        <p:spPr>
          <a:xfrm flipH="1">
            <a:off x="7922543" y="3118320"/>
            <a:ext cx="882712" cy="528034"/>
          </a:xfrm>
          <a:prstGeom prst="straightConnector1">
            <a:avLst/>
          </a:prstGeom>
          <a:ln w="5715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4E6711B-F8EF-4533-9B4B-E85A08B8E8FE}"/>
              </a:ext>
            </a:extLst>
          </p:cNvPr>
          <p:cNvSpPr txBox="1"/>
          <p:nvPr/>
        </p:nvSpPr>
        <p:spPr>
          <a:xfrm rot="16200000">
            <a:off x="6150882" y="3940421"/>
            <a:ext cx="2131454" cy="369332"/>
          </a:xfrm>
          <a:prstGeom prst="rect">
            <a:avLst/>
          </a:prstGeom>
          <a:noFill/>
          <a:effectLst/>
        </p:spPr>
        <p:txBody>
          <a:bodyPr wrap="square" rtlCol="0">
            <a:spAutoFit/>
          </a:bodyPr>
          <a:lstStyle/>
          <a:p>
            <a:r>
              <a:rPr lang="en-US" dirty="0">
                <a:solidFill>
                  <a:schemeClr val="accent1">
                    <a:lumMod val="40000"/>
                    <a:lumOff val="60000"/>
                  </a:schemeClr>
                </a:solidFill>
              </a:rPr>
              <a:t>Mean Price</a:t>
            </a:r>
          </a:p>
        </p:txBody>
      </p:sp>
      <p:sp>
        <p:nvSpPr>
          <p:cNvPr id="19" name="TextBox 18">
            <a:extLst>
              <a:ext uri="{FF2B5EF4-FFF2-40B4-BE49-F238E27FC236}">
                <a16:creationId xmlns:a16="http://schemas.microsoft.com/office/drawing/2014/main" id="{4EC12E24-F042-484A-B5D7-17C6AA383F8A}"/>
              </a:ext>
            </a:extLst>
          </p:cNvPr>
          <p:cNvSpPr txBox="1"/>
          <p:nvPr/>
        </p:nvSpPr>
        <p:spPr>
          <a:xfrm>
            <a:off x="8735273" y="4233918"/>
            <a:ext cx="2020035" cy="369332"/>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t>~$64/day per adult</a:t>
            </a:r>
          </a:p>
        </p:txBody>
      </p:sp>
      <p:sp>
        <p:nvSpPr>
          <p:cNvPr id="20" name="TextBox 19">
            <a:extLst>
              <a:ext uri="{FF2B5EF4-FFF2-40B4-BE49-F238E27FC236}">
                <a16:creationId xmlns:a16="http://schemas.microsoft.com/office/drawing/2014/main" id="{A3EC684A-B2AF-4E9A-A9F7-19E68C506401}"/>
              </a:ext>
            </a:extLst>
          </p:cNvPr>
          <p:cNvSpPr txBox="1"/>
          <p:nvPr/>
        </p:nvSpPr>
        <p:spPr>
          <a:xfrm>
            <a:off x="8833983" y="3933064"/>
            <a:ext cx="2131454" cy="369332"/>
          </a:xfrm>
          <a:prstGeom prst="rect">
            <a:avLst/>
          </a:prstGeom>
          <a:noFill/>
          <a:effectLst/>
        </p:spPr>
        <p:txBody>
          <a:bodyPr wrap="square" rtlCol="0">
            <a:spAutoFit/>
          </a:bodyPr>
          <a:lstStyle/>
          <a:p>
            <a:r>
              <a:rPr lang="en-US" dirty="0">
                <a:solidFill>
                  <a:schemeClr val="accent1"/>
                </a:solidFill>
              </a:rPr>
              <a:t>Mean Price</a:t>
            </a:r>
          </a:p>
        </p:txBody>
      </p:sp>
      <p:sp>
        <p:nvSpPr>
          <p:cNvPr id="22" name="TextBox 21">
            <a:extLst>
              <a:ext uri="{FF2B5EF4-FFF2-40B4-BE49-F238E27FC236}">
                <a16:creationId xmlns:a16="http://schemas.microsoft.com/office/drawing/2014/main" id="{4B2F67F3-6C3B-4109-8264-7BA9C0E1B3F7}"/>
              </a:ext>
            </a:extLst>
          </p:cNvPr>
          <p:cNvSpPr txBox="1"/>
          <p:nvPr/>
        </p:nvSpPr>
        <p:spPr>
          <a:xfrm>
            <a:off x="456741" y="1540758"/>
            <a:ext cx="10639965" cy="369332"/>
          </a:xfrm>
          <a:prstGeom prst="rect">
            <a:avLst/>
          </a:prstGeom>
          <a:noFill/>
        </p:spPr>
        <p:txBody>
          <a:bodyPr wrap="square">
            <a:spAutoFit/>
          </a:bodyPr>
          <a:lstStyle/>
          <a:p>
            <a:pPr marL="285750" indent="-285750">
              <a:buClr>
                <a:schemeClr val="accent3"/>
              </a:buClr>
              <a:buSzPct val="125000"/>
              <a:buFont typeface="Wingdings" panose="05000000000000000000" pitchFamily="2" charset="2"/>
              <a:buChar char="§"/>
            </a:pPr>
            <a:r>
              <a:rPr lang="en-US" dirty="0"/>
              <a:t>Big Mountain Resort (BMR) charges a </a:t>
            </a:r>
            <a:r>
              <a:rPr lang="en-US" u="sng" dirty="0"/>
              <a:t>simple premium</a:t>
            </a:r>
            <a:r>
              <a:rPr lang="en-US" dirty="0"/>
              <a:t> (+26.5%) relative to its market segment for lift tickets. </a:t>
            </a:r>
          </a:p>
        </p:txBody>
      </p:sp>
      <p:sp>
        <p:nvSpPr>
          <p:cNvPr id="24" name="TextBox 23">
            <a:extLst>
              <a:ext uri="{FF2B5EF4-FFF2-40B4-BE49-F238E27FC236}">
                <a16:creationId xmlns:a16="http://schemas.microsoft.com/office/drawing/2014/main" id="{D6E292A8-CFD7-4D59-8417-04750876387A}"/>
              </a:ext>
            </a:extLst>
          </p:cNvPr>
          <p:cNvSpPr txBox="1"/>
          <p:nvPr/>
        </p:nvSpPr>
        <p:spPr>
          <a:xfrm>
            <a:off x="8757421" y="2510334"/>
            <a:ext cx="2131454" cy="369332"/>
          </a:xfrm>
          <a:prstGeom prst="rect">
            <a:avLst/>
          </a:prstGeom>
          <a:noFill/>
          <a:effectLst/>
        </p:spPr>
        <p:txBody>
          <a:bodyPr wrap="square" rtlCol="0">
            <a:spAutoFit/>
          </a:bodyPr>
          <a:lstStyle/>
          <a:p>
            <a:r>
              <a:rPr lang="en-US" dirty="0">
                <a:solidFill>
                  <a:srgbClr val="FF7C80"/>
                </a:solidFill>
              </a:rPr>
              <a:t>Big Mountain Resort</a:t>
            </a:r>
          </a:p>
        </p:txBody>
      </p:sp>
    </p:spTree>
    <p:extLst>
      <p:ext uri="{BB962C8B-B14F-4D97-AF65-F5344CB8AC3E}">
        <p14:creationId xmlns:p14="http://schemas.microsoft.com/office/powerpoint/2010/main" val="300023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E0F1FC"/>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111C2A6-95E6-4DF1-958C-773DEC2E998C}"/>
              </a:ext>
            </a:extLst>
          </p:cNvPr>
          <p:cNvSpPr/>
          <p:nvPr/>
        </p:nvSpPr>
        <p:spPr>
          <a:xfrm>
            <a:off x="385143" y="3939900"/>
            <a:ext cx="6544596" cy="1254033"/>
          </a:xfrm>
          <a:prstGeom prst="roundRect">
            <a:avLst/>
          </a:prstGeom>
          <a:solidFill>
            <a:srgbClr val="B1D9F5"/>
          </a:solidFill>
          <a:ln>
            <a:solidFill>
              <a:schemeClr val="accent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D7248F9-C3A9-43B0-9C0C-46F3B8351FE7}"/>
              </a:ext>
            </a:extLst>
          </p:cNvPr>
          <p:cNvSpPr/>
          <p:nvPr/>
        </p:nvSpPr>
        <p:spPr>
          <a:xfrm>
            <a:off x="378718" y="2776421"/>
            <a:ext cx="7596156" cy="896252"/>
          </a:xfrm>
          <a:prstGeom prst="roundRect">
            <a:avLst/>
          </a:prstGeom>
          <a:solidFill>
            <a:schemeClr val="accent4">
              <a:lumMod val="20000"/>
              <a:lumOff val="80000"/>
            </a:schemeClr>
          </a:solidFill>
          <a:ln>
            <a:solidFill>
              <a:schemeClr val="accent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4B263A1A-CF03-4409-B351-7BC1AECE1641}"/>
              </a:ext>
            </a:extLst>
          </p:cNvPr>
          <p:cNvSpPr/>
          <p:nvPr/>
        </p:nvSpPr>
        <p:spPr>
          <a:xfrm>
            <a:off x="378717" y="1664067"/>
            <a:ext cx="8595465" cy="896252"/>
          </a:xfrm>
          <a:prstGeom prst="roundRect">
            <a:avLst/>
          </a:prstGeom>
          <a:solidFill>
            <a:schemeClr val="bg1">
              <a:lumMod val="95000"/>
            </a:schemeClr>
          </a:solidFill>
          <a:ln>
            <a:solidFill>
              <a:schemeClr val="accent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 name="Title 1">
            <a:extLst>
              <a:ext uri="{FF2B5EF4-FFF2-40B4-BE49-F238E27FC236}">
                <a16:creationId xmlns:a16="http://schemas.microsoft.com/office/drawing/2014/main" id="{95BF540B-4AEA-4B58-BA83-3E6E561C12AE}"/>
              </a:ext>
            </a:extLst>
          </p:cNvPr>
          <p:cNvSpPr>
            <a:spLocks noGrp="1"/>
          </p:cNvSpPr>
          <p:nvPr>
            <p:ph type="title"/>
          </p:nvPr>
        </p:nvSpPr>
        <p:spPr>
          <a:xfrm>
            <a:off x="581191" y="0"/>
            <a:ext cx="11029616" cy="1188720"/>
          </a:xfrm>
        </p:spPr>
        <p:txBody>
          <a:bodyPr/>
          <a:lstStyle/>
          <a:p>
            <a:r>
              <a:rPr lang="en-US" dirty="0"/>
              <a:t>Recommendation &amp; Key findings</a:t>
            </a:r>
          </a:p>
        </p:txBody>
      </p:sp>
      <p:sp>
        <p:nvSpPr>
          <p:cNvPr id="4" name="Content Placeholder 2">
            <a:extLst>
              <a:ext uri="{FF2B5EF4-FFF2-40B4-BE49-F238E27FC236}">
                <a16:creationId xmlns:a16="http://schemas.microsoft.com/office/drawing/2014/main" id="{E461C9C1-894B-4BC7-9DE0-41B1AB2AFF7D}"/>
              </a:ext>
            </a:extLst>
          </p:cNvPr>
          <p:cNvSpPr>
            <a:spLocks noGrp="1"/>
          </p:cNvSpPr>
          <p:nvPr>
            <p:ph idx="1"/>
          </p:nvPr>
        </p:nvSpPr>
        <p:spPr>
          <a:xfrm>
            <a:off x="581191" y="1695591"/>
            <a:ext cx="9426407" cy="4573270"/>
          </a:xfrm>
          <a:noFill/>
        </p:spPr>
        <p:txBody>
          <a:bodyPr anchor="t"/>
          <a:lstStyle/>
          <a:p>
            <a:pPr marL="342900" indent="-342900">
              <a:buClr>
                <a:schemeClr val="accent4"/>
              </a:buClr>
              <a:buFont typeface="+mj-lt"/>
              <a:buAutoNum type="arabicPeriod"/>
            </a:pPr>
            <a:r>
              <a:rPr lang="en-US" b="1" dirty="0"/>
              <a:t>Adopt a ticket price of $92.00/day as supported by current resort features</a:t>
            </a:r>
          </a:p>
          <a:p>
            <a:pPr lvl="1">
              <a:buClr>
                <a:schemeClr val="accent4"/>
              </a:buClr>
            </a:pPr>
            <a:r>
              <a:rPr lang="en-US" dirty="0"/>
              <a:t>Annual revenue </a:t>
            </a:r>
            <a:r>
              <a:rPr lang="en-US" dirty="0">
                <a:solidFill>
                  <a:schemeClr val="tx1"/>
                </a:solidFill>
              </a:rPr>
              <a:t>+$19.25 million </a:t>
            </a:r>
            <a:r>
              <a:rPr lang="en-US" dirty="0"/>
              <a:t>annually </a:t>
            </a:r>
            <a:r>
              <a:rPr lang="en-US" dirty="0">
                <a:solidFill>
                  <a:schemeClr val="tx1"/>
                </a:solidFill>
              </a:rPr>
              <a:t>(</a:t>
            </a:r>
            <a:r>
              <a:rPr lang="en-US" dirty="0">
                <a:solidFill>
                  <a:srgbClr val="00B050"/>
                </a:solidFill>
              </a:rPr>
              <a:t>+13.5% YoY</a:t>
            </a:r>
            <a:r>
              <a:rPr lang="en-US" dirty="0">
                <a:solidFill>
                  <a:schemeClr val="tx1"/>
                </a:solidFill>
              </a:rPr>
              <a:t>)</a:t>
            </a:r>
          </a:p>
          <a:p>
            <a:pPr marL="324000" lvl="1" indent="0">
              <a:buClr>
                <a:schemeClr val="accent4"/>
              </a:buClr>
              <a:buNone/>
            </a:pPr>
            <a:endParaRPr lang="en-US" dirty="0"/>
          </a:p>
          <a:p>
            <a:pPr marL="342900" indent="-342900">
              <a:buClr>
                <a:schemeClr val="accent4"/>
              </a:buClr>
              <a:buFont typeface="+mj-lt"/>
              <a:buAutoNum type="arabicPeriod" startAt="2"/>
            </a:pPr>
            <a:r>
              <a:rPr lang="en-US" b="1" dirty="0"/>
              <a:t>Add a new chair lift and extend a run 150 feet in drop </a:t>
            </a:r>
          </a:p>
          <a:p>
            <a:pPr lvl="1">
              <a:buClr>
                <a:schemeClr val="accent4"/>
              </a:buClr>
            </a:pPr>
            <a:r>
              <a:rPr lang="en-US" dirty="0"/>
              <a:t>Net annual revenue </a:t>
            </a:r>
            <a:r>
              <a:rPr lang="en-US" dirty="0">
                <a:solidFill>
                  <a:schemeClr val="tx1"/>
                </a:solidFill>
              </a:rPr>
              <a:t>+$16.13 million </a:t>
            </a:r>
            <a:r>
              <a:rPr lang="en-US" dirty="0"/>
              <a:t>annually </a:t>
            </a:r>
            <a:r>
              <a:rPr lang="en-US" dirty="0">
                <a:solidFill>
                  <a:schemeClr val="tx1"/>
                </a:solidFill>
              </a:rPr>
              <a:t>(</a:t>
            </a:r>
            <a:r>
              <a:rPr lang="en-US" dirty="0">
                <a:solidFill>
                  <a:srgbClr val="00B050"/>
                </a:solidFill>
              </a:rPr>
              <a:t>+12.3% YoY</a:t>
            </a:r>
            <a:r>
              <a:rPr lang="en-US" dirty="0">
                <a:solidFill>
                  <a:schemeClr val="tx1"/>
                </a:solidFill>
              </a:rPr>
              <a:t>)</a:t>
            </a:r>
            <a:endParaRPr lang="en-US" b="1" dirty="0">
              <a:solidFill>
                <a:schemeClr val="tx1"/>
              </a:solidFill>
            </a:endParaRPr>
          </a:p>
          <a:p>
            <a:pPr marL="0" indent="0">
              <a:buClr>
                <a:schemeClr val="accent4"/>
              </a:buClr>
              <a:buNone/>
            </a:pPr>
            <a:endParaRPr lang="en-US" dirty="0"/>
          </a:p>
          <a:p>
            <a:pPr marL="342900" indent="-342900">
              <a:buClr>
                <a:schemeClr val="accent4"/>
              </a:buClr>
              <a:buFont typeface="+mj-lt"/>
              <a:buAutoNum type="arabicPeriod" startAt="3"/>
            </a:pPr>
            <a:r>
              <a:rPr lang="en-US" dirty="0"/>
              <a:t>(Optionally) </a:t>
            </a:r>
            <a:r>
              <a:rPr lang="en-US" b="1" dirty="0"/>
              <a:t>Close ski run(s) to reduce operating costs</a:t>
            </a:r>
          </a:p>
          <a:p>
            <a:pPr lvl="1">
              <a:buClr>
                <a:schemeClr val="accent4"/>
              </a:buClr>
            </a:pPr>
            <a:r>
              <a:rPr lang="en-US" dirty="0"/>
              <a:t>Close one ski run: </a:t>
            </a:r>
          </a:p>
          <a:p>
            <a:pPr marL="630000" lvl="2" indent="0">
              <a:buClr>
                <a:schemeClr val="accent4"/>
              </a:buClr>
              <a:buNone/>
            </a:pPr>
            <a:r>
              <a:rPr lang="en-US" sz="1600" dirty="0"/>
              <a:t>+/- $0 revenue annually,  </a:t>
            </a:r>
            <a:r>
              <a:rPr lang="en-US" sz="1600" dirty="0">
                <a:solidFill>
                  <a:srgbClr val="00B050"/>
                </a:solidFill>
              </a:rPr>
              <a:t>-$1.54 million</a:t>
            </a:r>
            <a:r>
              <a:rPr lang="en-US" sz="1600" dirty="0"/>
              <a:t> annual operating cost</a:t>
            </a:r>
          </a:p>
        </p:txBody>
      </p:sp>
    </p:spTree>
    <p:extLst>
      <p:ext uri="{BB962C8B-B14F-4D97-AF65-F5344CB8AC3E}">
        <p14:creationId xmlns:p14="http://schemas.microsoft.com/office/powerpoint/2010/main" val="67647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87D9F6-6B89-4093-B752-3536D793FB3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5377980" y="1403048"/>
            <a:ext cx="6419068" cy="5156129"/>
          </a:xfrm>
          <a:prstGeom prst="rect">
            <a:avLst/>
          </a:prstGeom>
          <a:noFill/>
          <a:ln>
            <a:noFill/>
          </a:ln>
          <a:effectLst>
            <a:outerShdw blurRad="50800" dist="38100" dir="2700000" algn="tl" rotWithShape="0">
              <a:prstClr val="black">
                <a:alpha val="40000"/>
              </a:prstClr>
            </a:outerShdw>
          </a:effectLst>
        </p:spPr>
      </p:pic>
      <p:sp>
        <p:nvSpPr>
          <p:cNvPr id="7" name="Rectangle 6">
            <a:extLst>
              <a:ext uri="{FF2B5EF4-FFF2-40B4-BE49-F238E27FC236}">
                <a16:creationId xmlns:a16="http://schemas.microsoft.com/office/drawing/2014/main" id="{30BA1151-9B1D-4DF9-B3FE-AC1E2F8CCA41}"/>
              </a:ext>
            </a:extLst>
          </p:cNvPr>
          <p:cNvSpPr/>
          <p:nvPr/>
        </p:nvSpPr>
        <p:spPr>
          <a:xfrm>
            <a:off x="6883758" y="1811775"/>
            <a:ext cx="4727049" cy="2103402"/>
          </a:xfrm>
          <a:prstGeom prst="rect">
            <a:avLst/>
          </a:prstGeom>
          <a:solidFill>
            <a:srgbClr val="A3F1EF"/>
          </a:solidFill>
          <a:ln w="76200">
            <a:solidFill>
              <a:srgbClr val="22BFB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 name="Title 1">
            <a:extLst>
              <a:ext uri="{FF2B5EF4-FFF2-40B4-BE49-F238E27FC236}">
                <a16:creationId xmlns:a16="http://schemas.microsoft.com/office/drawing/2014/main" id="{95BF540B-4AEA-4B58-BA83-3E6E561C12AE}"/>
              </a:ext>
            </a:extLst>
          </p:cNvPr>
          <p:cNvSpPr>
            <a:spLocks noGrp="1"/>
          </p:cNvSpPr>
          <p:nvPr>
            <p:ph type="title"/>
          </p:nvPr>
        </p:nvSpPr>
        <p:spPr>
          <a:xfrm>
            <a:off x="581191" y="0"/>
            <a:ext cx="11029616" cy="1188720"/>
          </a:xfrm>
        </p:spPr>
        <p:txBody>
          <a:bodyPr/>
          <a:lstStyle/>
          <a:p>
            <a:r>
              <a:rPr lang="en-US" dirty="0"/>
              <a:t>Market research: facility importance to ticket price</a:t>
            </a:r>
          </a:p>
        </p:txBody>
      </p:sp>
      <p:pic>
        <p:nvPicPr>
          <p:cNvPr id="2050" name="Picture 2">
            <a:extLst>
              <a:ext uri="{FF2B5EF4-FFF2-40B4-BE49-F238E27FC236}">
                <a16:creationId xmlns:a16="http://schemas.microsoft.com/office/drawing/2014/main" id="{2BEF70FC-ABE0-434F-A1A7-3E5563D56AFC}"/>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4901" r="75623" b="20103"/>
          <a:stretch/>
        </p:blipFill>
        <p:spPr bwMode="auto">
          <a:xfrm rot="5400000">
            <a:off x="8305710" y="563486"/>
            <a:ext cx="1845011" cy="45593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9" name="Diagram 8">
            <a:extLst>
              <a:ext uri="{FF2B5EF4-FFF2-40B4-BE49-F238E27FC236}">
                <a16:creationId xmlns:a16="http://schemas.microsoft.com/office/drawing/2014/main" id="{7C874CA4-DE39-4566-A02F-A904CFFE561C}"/>
              </a:ext>
            </a:extLst>
          </p:cNvPr>
          <p:cNvGraphicFramePr/>
          <p:nvPr>
            <p:extLst>
              <p:ext uri="{D42A27DB-BD31-4B8C-83A1-F6EECF244321}">
                <p14:modId xmlns:p14="http://schemas.microsoft.com/office/powerpoint/2010/main" val="4163249265"/>
              </p:ext>
            </p:extLst>
          </p:nvPr>
        </p:nvGraphicFramePr>
        <p:xfrm>
          <a:off x="-105390" y="1705292"/>
          <a:ext cx="5624490" cy="36973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00598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95BF540B-4AEA-4B58-BA83-3E6E561C12AE}"/>
              </a:ext>
            </a:extLst>
          </p:cNvPr>
          <p:cNvSpPr>
            <a:spLocks noGrp="1"/>
          </p:cNvSpPr>
          <p:nvPr>
            <p:ph type="title"/>
          </p:nvPr>
        </p:nvSpPr>
        <p:spPr>
          <a:xfrm>
            <a:off x="581192" y="557"/>
            <a:ext cx="11029616" cy="1188720"/>
          </a:xfrm>
        </p:spPr>
        <p:txBody>
          <a:bodyPr/>
          <a:lstStyle/>
          <a:p>
            <a:r>
              <a:rPr lang="en-US" dirty="0"/>
              <a:t>Currently supported ticket price: </a:t>
            </a:r>
            <a:r>
              <a:rPr lang="en-US" dirty="0">
                <a:latin typeface="Arial" panose="020B0604020202020204" pitchFamily="34" charset="0"/>
                <a:cs typeface="Arial" panose="020B0604020202020204" pitchFamily="34" charset="0"/>
              </a:rPr>
              <a:t>$</a:t>
            </a:r>
            <a:r>
              <a:rPr lang="en-US" dirty="0"/>
              <a:t>92.83 per day</a:t>
            </a:r>
          </a:p>
        </p:txBody>
      </p:sp>
      <p:grpSp>
        <p:nvGrpSpPr>
          <p:cNvPr id="30" name="Group 29">
            <a:extLst>
              <a:ext uri="{FF2B5EF4-FFF2-40B4-BE49-F238E27FC236}">
                <a16:creationId xmlns:a16="http://schemas.microsoft.com/office/drawing/2014/main" id="{F21F5DBC-2E38-492D-B7CE-A55B71116744}"/>
              </a:ext>
            </a:extLst>
          </p:cNvPr>
          <p:cNvGrpSpPr/>
          <p:nvPr/>
        </p:nvGrpSpPr>
        <p:grpSpPr>
          <a:xfrm>
            <a:off x="2559512" y="1598945"/>
            <a:ext cx="9285598" cy="4936605"/>
            <a:chOff x="1453200" y="1412678"/>
            <a:chExt cx="9285598" cy="4936605"/>
          </a:xfrm>
        </p:grpSpPr>
        <p:pic>
          <p:nvPicPr>
            <p:cNvPr id="6" name="Picture 5">
              <a:extLst>
                <a:ext uri="{FF2B5EF4-FFF2-40B4-BE49-F238E27FC236}">
                  <a16:creationId xmlns:a16="http://schemas.microsoft.com/office/drawing/2014/main" id="{CC1EF6CC-3D6C-47C3-968D-2EFCEA6F171D}"/>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5493"/>
            <a:stretch/>
          </p:blipFill>
          <p:spPr bwMode="auto">
            <a:xfrm>
              <a:off x="1472037" y="1412678"/>
              <a:ext cx="4671710" cy="2406032"/>
            </a:xfrm>
            <a:prstGeom prst="rect">
              <a:avLst/>
            </a:prstGeom>
            <a:noFill/>
            <a:ln>
              <a:no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E60802CA-229B-4084-B3B1-F6B2EA1B26D7}"/>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5586"/>
            <a:stretch/>
          </p:blipFill>
          <p:spPr bwMode="auto">
            <a:xfrm>
              <a:off x="6055968" y="1421077"/>
              <a:ext cx="4671710" cy="2399660"/>
            </a:xfrm>
            <a:prstGeom prst="rect">
              <a:avLst/>
            </a:prstGeom>
            <a:noFill/>
            <a:ln>
              <a:noFill/>
            </a:ln>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0D1A6F4C-B732-4F36-9850-6FEEFC82DAE5}"/>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6577"/>
            <a:stretch/>
          </p:blipFill>
          <p:spPr bwMode="auto">
            <a:xfrm>
              <a:off x="1453200" y="3970837"/>
              <a:ext cx="4632595" cy="2378446"/>
            </a:xfrm>
            <a:prstGeom prst="rect">
              <a:avLst/>
            </a:prstGeom>
            <a:noFill/>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AC8809E2-931B-4B26-89CC-D7CB8D192D48}"/>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t="6546"/>
            <a:stretch/>
          </p:blipFill>
          <p:spPr bwMode="auto">
            <a:xfrm>
              <a:off x="6106203" y="3969986"/>
              <a:ext cx="4632595" cy="2378447"/>
            </a:xfrm>
            <a:prstGeom prst="rect">
              <a:avLst/>
            </a:prstGeom>
            <a:noFill/>
            <a:ln>
              <a:noFill/>
            </a:ln>
            <a:effectLst>
              <a:outerShdw blurRad="50800" dist="38100" dir="2700000" algn="tl" rotWithShape="0">
                <a:prstClr val="black">
                  <a:alpha val="40000"/>
                </a:prstClr>
              </a:outerShdw>
            </a:effectLst>
          </p:spPr>
        </p:pic>
        <p:sp>
          <p:nvSpPr>
            <p:cNvPr id="11" name="TextBox 10">
              <a:extLst>
                <a:ext uri="{FF2B5EF4-FFF2-40B4-BE49-F238E27FC236}">
                  <a16:creationId xmlns:a16="http://schemas.microsoft.com/office/drawing/2014/main" id="{F5EE8429-897D-4EE9-A887-757D4E9C9558}"/>
                </a:ext>
              </a:extLst>
            </p:cNvPr>
            <p:cNvSpPr txBox="1"/>
            <p:nvPr/>
          </p:nvSpPr>
          <p:spPr>
            <a:xfrm rot="16200000">
              <a:off x="6731234" y="2302138"/>
              <a:ext cx="2131454" cy="369332"/>
            </a:xfrm>
            <a:prstGeom prst="rect">
              <a:avLst/>
            </a:prstGeom>
            <a:noFill/>
            <a:ln>
              <a:noFill/>
            </a:ln>
            <a:effectLst/>
          </p:spPr>
          <p:txBody>
            <a:bodyPr wrap="square" rtlCol="0">
              <a:spAutoFit/>
            </a:bodyPr>
            <a:lstStyle/>
            <a:p>
              <a:r>
                <a:rPr lang="en-US" dirty="0">
                  <a:solidFill>
                    <a:srgbClr val="C49500"/>
                  </a:solidFill>
                </a:rPr>
                <a:t>Big Mountain Resort</a:t>
              </a:r>
            </a:p>
          </p:txBody>
        </p:sp>
        <p:cxnSp>
          <p:nvCxnSpPr>
            <p:cNvPr id="12" name="Straight Connector 11">
              <a:extLst>
                <a:ext uri="{FF2B5EF4-FFF2-40B4-BE49-F238E27FC236}">
                  <a16:creationId xmlns:a16="http://schemas.microsoft.com/office/drawing/2014/main" id="{788E9FB8-08A8-4FF5-90C2-8ED7B68CE80E}"/>
                </a:ext>
              </a:extLst>
            </p:cNvPr>
            <p:cNvCxnSpPr>
              <a:cxnSpLocks/>
            </p:cNvCxnSpPr>
            <p:nvPr/>
          </p:nvCxnSpPr>
          <p:spPr>
            <a:xfrm>
              <a:off x="7981627" y="1480788"/>
              <a:ext cx="0" cy="2037507"/>
            </a:xfrm>
            <a:prstGeom prst="line">
              <a:avLst/>
            </a:prstGeom>
            <a:ln w="38100">
              <a:solidFill>
                <a:srgbClr val="C495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212F777-33DD-44E0-9E0C-DF053C9FDDDC}"/>
                </a:ext>
              </a:extLst>
            </p:cNvPr>
            <p:cNvSpPr txBox="1"/>
            <p:nvPr/>
          </p:nvSpPr>
          <p:spPr>
            <a:xfrm>
              <a:off x="8640186" y="1497536"/>
              <a:ext cx="2007494" cy="369332"/>
            </a:xfrm>
            <a:prstGeom prst="rect">
              <a:avLst/>
            </a:prstGeom>
            <a:solidFill>
              <a:srgbClr val="FFC000"/>
            </a:solidFill>
            <a:effectLst/>
          </p:spPr>
          <p:txBody>
            <a:bodyPr wrap="square" rtlCol="0">
              <a:spAutoFit/>
            </a:bodyPr>
            <a:lstStyle/>
            <a:p>
              <a:r>
                <a:rPr lang="en-US" dirty="0">
                  <a:solidFill>
                    <a:schemeClr val="bg1"/>
                  </a:solidFill>
                </a:rPr>
                <a:t>Skiable Terrain Area</a:t>
              </a:r>
            </a:p>
          </p:txBody>
        </p:sp>
        <p:sp>
          <p:nvSpPr>
            <p:cNvPr id="17" name="TextBox 16">
              <a:extLst>
                <a:ext uri="{FF2B5EF4-FFF2-40B4-BE49-F238E27FC236}">
                  <a16:creationId xmlns:a16="http://schemas.microsoft.com/office/drawing/2014/main" id="{FEFB3C17-9C0E-4DCB-934D-662BC39DBDCC}"/>
                </a:ext>
              </a:extLst>
            </p:cNvPr>
            <p:cNvSpPr txBox="1"/>
            <p:nvPr/>
          </p:nvSpPr>
          <p:spPr>
            <a:xfrm>
              <a:off x="8786930" y="4021831"/>
              <a:ext cx="1835903" cy="369332"/>
            </a:xfrm>
            <a:prstGeom prst="rect">
              <a:avLst/>
            </a:prstGeom>
            <a:solidFill>
              <a:srgbClr val="B1D9F5"/>
            </a:solidFill>
            <a:effectLst/>
          </p:spPr>
          <p:txBody>
            <a:bodyPr wrap="square" rtlCol="0">
              <a:spAutoFit/>
            </a:bodyPr>
            <a:lstStyle/>
            <a:p>
              <a:r>
                <a:rPr lang="en-US" dirty="0"/>
                <a:t>Adult Ticket Price</a:t>
              </a:r>
            </a:p>
          </p:txBody>
        </p:sp>
        <p:sp>
          <p:nvSpPr>
            <p:cNvPr id="18" name="TextBox 17">
              <a:extLst>
                <a:ext uri="{FF2B5EF4-FFF2-40B4-BE49-F238E27FC236}">
                  <a16:creationId xmlns:a16="http://schemas.microsoft.com/office/drawing/2014/main" id="{6D6676A0-B938-40AE-BAAF-DE4C909F666C}"/>
                </a:ext>
              </a:extLst>
            </p:cNvPr>
            <p:cNvSpPr txBox="1"/>
            <p:nvPr/>
          </p:nvSpPr>
          <p:spPr>
            <a:xfrm>
              <a:off x="4255911" y="1480788"/>
              <a:ext cx="1739543" cy="369332"/>
            </a:xfrm>
            <a:prstGeom prst="rect">
              <a:avLst/>
            </a:prstGeom>
            <a:solidFill>
              <a:srgbClr val="FF7C80"/>
            </a:solidFill>
            <a:effectLst/>
          </p:spPr>
          <p:txBody>
            <a:bodyPr wrap="square" rtlCol="0">
              <a:spAutoFit/>
            </a:bodyPr>
            <a:lstStyle/>
            <a:p>
              <a:r>
                <a:rPr lang="en-US" dirty="0">
                  <a:solidFill>
                    <a:schemeClr val="bg1"/>
                  </a:solidFill>
                </a:rPr>
                <a:t>Number of Runs</a:t>
              </a:r>
            </a:p>
          </p:txBody>
        </p:sp>
        <p:sp>
          <p:nvSpPr>
            <p:cNvPr id="19" name="TextBox 18">
              <a:extLst>
                <a:ext uri="{FF2B5EF4-FFF2-40B4-BE49-F238E27FC236}">
                  <a16:creationId xmlns:a16="http://schemas.microsoft.com/office/drawing/2014/main" id="{129BEEDC-C8BB-4739-B035-CD3AE2A079C0}"/>
                </a:ext>
              </a:extLst>
            </p:cNvPr>
            <p:cNvSpPr txBox="1"/>
            <p:nvPr/>
          </p:nvSpPr>
          <p:spPr>
            <a:xfrm>
              <a:off x="4555067" y="4034630"/>
              <a:ext cx="1440387" cy="369332"/>
            </a:xfrm>
            <a:prstGeom prst="rect">
              <a:avLst/>
            </a:prstGeom>
            <a:solidFill>
              <a:schemeClr val="accent6"/>
            </a:solidFill>
            <a:effectLst/>
          </p:spPr>
          <p:txBody>
            <a:bodyPr wrap="square" rtlCol="0">
              <a:spAutoFit/>
            </a:bodyPr>
            <a:lstStyle/>
            <a:p>
              <a:r>
                <a:rPr lang="en-US" dirty="0">
                  <a:solidFill>
                    <a:schemeClr val="bg1"/>
                  </a:solidFill>
                </a:rPr>
                <a:t>Vertical Drop</a:t>
              </a:r>
            </a:p>
          </p:txBody>
        </p:sp>
        <p:sp>
          <p:nvSpPr>
            <p:cNvPr id="23" name="TextBox 22">
              <a:extLst>
                <a:ext uri="{FF2B5EF4-FFF2-40B4-BE49-F238E27FC236}">
                  <a16:creationId xmlns:a16="http://schemas.microsoft.com/office/drawing/2014/main" id="{1A8E5EA8-7F6C-4B89-8F01-9E16100B7639}"/>
                </a:ext>
              </a:extLst>
            </p:cNvPr>
            <p:cNvSpPr txBox="1"/>
            <p:nvPr/>
          </p:nvSpPr>
          <p:spPr>
            <a:xfrm rot="16200000">
              <a:off x="6826192" y="4740079"/>
              <a:ext cx="2266448" cy="338554"/>
            </a:xfrm>
            <a:prstGeom prst="rect">
              <a:avLst/>
            </a:prstGeom>
            <a:noFill/>
            <a:effectLst/>
          </p:spPr>
          <p:txBody>
            <a:bodyPr wrap="square" rtlCol="0">
              <a:spAutoFit/>
            </a:bodyPr>
            <a:lstStyle/>
            <a:p>
              <a:r>
                <a:rPr lang="en-US" sz="1600" dirty="0"/>
                <a:t>Current Price: $82.00</a:t>
              </a:r>
            </a:p>
          </p:txBody>
        </p:sp>
        <p:cxnSp>
          <p:nvCxnSpPr>
            <p:cNvPr id="24" name="Straight Connector 23">
              <a:extLst>
                <a:ext uri="{FF2B5EF4-FFF2-40B4-BE49-F238E27FC236}">
                  <a16:creationId xmlns:a16="http://schemas.microsoft.com/office/drawing/2014/main" id="{6D70F4A6-1BE4-4686-A64F-EA3E5CB8ECC5}"/>
                </a:ext>
              </a:extLst>
            </p:cNvPr>
            <p:cNvCxnSpPr>
              <a:cxnSpLocks/>
            </p:cNvCxnSpPr>
            <p:nvPr/>
          </p:nvCxnSpPr>
          <p:spPr>
            <a:xfrm>
              <a:off x="8131204" y="4005073"/>
              <a:ext cx="0" cy="2037507"/>
            </a:xfrm>
            <a:prstGeom prst="line">
              <a:avLst/>
            </a:prstGeom>
            <a:ln w="381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D5A64F5-EB80-48F8-98D9-9351243044CC}"/>
                </a:ext>
              </a:extLst>
            </p:cNvPr>
            <p:cNvSpPr txBox="1"/>
            <p:nvPr/>
          </p:nvSpPr>
          <p:spPr>
            <a:xfrm rot="16200000">
              <a:off x="1917973" y="2293740"/>
              <a:ext cx="2131454" cy="369332"/>
            </a:xfrm>
            <a:prstGeom prst="rect">
              <a:avLst/>
            </a:prstGeom>
            <a:noFill/>
            <a:effectLst/>
          </p:spPr>
          <p:txBody>
            <a:bodyPr wrap="square" rtlCol="0">
              <a:spAutoFit/>
            </a:bodyPr>
            <a:lstStyle/>
            <a:p>
              <a:r>
                <a:rPr lang="en-US" dirty="0">
                  <a:solidFill>
                    <a:srgbClr val="FF7C80"/>
                  </a:solidFill>
                </a:rPr>
                <a:t>Big Mountain Resort</a:t>
              </a:r>
            </a:p>
          </p:txBody>
        </p:sp>
        <p:cxnSp>
          <p:nvCxnSpPr>
            <p:cNvPr id="26" name="Straight Connector 25">
              <a:extLst>
                <a:ext uri="{FF2B5EF4-FFF2-40B4-BE49-F238E27FC236}">
                  <a16:creationId xmlns:a16="http://schemas.microsoft.com/office/drawing/2014/main" id="{1152763A-6EBB-4D64-AD97-4B00FB2EA6FA}"/>
                </a:ext>
              </a:extLst>
            </p:cNvPr>
            <p:cNvCxnSpPr>
              <a:cxnSpLocks/>
            </p:cNvCxnSpPr>
            <p:nvPr/>
          </p:nvCxnSpPr>
          <p:spPr>
            <a:xfrm>
              <a:off x="3168366" y="1472390"/>
              <a:ext cx="0" cy="2037507"/>
            </a:xfrm>
            <a:prstGeom prst="line">
              <a:avLst/>
            </a:pr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2B5BDC0-6569-4688-80E6-40B849A95462}"/>
                </a:ext>
              </a:extLst>
            </p:cNvPr>
            <p:cNvSpPr txBox="1"/>
            <p:nvPr/>
          </p:nvSpPr>
          <p:spPr>
            <a:xfrm rot="16200000">
              <a:off x="2726500" y="4826423"/>
              <a:ext cx="2131454" cy="369332"/>
            </a:xfrm>
            <a:prstGeom prst="rect">
              <a:avLst/>
            </a:prstGeom>
            <a:noFill/>
            <a:effectLst/>
          </p:spPr>
          <p:txBody>
            <a:bodyPr wrap="square" rtlCol="0">
              <a:spAutoFit/>
            </a:bodyPr>
            <a:lstStyle/>
            <a:p>
              <a:r>
                <a:rPr lang="en-US" dirty="0">
                  <a:solidFill>
                    <a:schemeClr val="accent6">
                      <a:lumMod val="75000"/>
                    </a:schemeClr>
                  </a:solidFill>
                </a:rPr>
                <a:t>Big Mountain Resort</a:t>
              </a:r>
            </a:p>
          </p:txBody>
        </p:sp>
        <p:cxnSp>
          <p:nvCxnSpPr>
            <p:cNvPr id="28" name="Straight Connector 27">
              <a:extLst>
                <a:ext uri="{FF2B5EF4-FFF2-40B4-BE49-F238E27FC236}">
                  <a16:creationId xmlns:a16="http://schemas.microsoft.com/office/drawing/2014/main" id="{8B21E360-3399-4502-8AA6-FDB3EE71D415}"/>
                </a:ext>
              </a:extLst>
            </p:cNvPr>
            <p:cNvCxnSpPr>
              <a:cxnSpLocks/>
            </p:cNvCxnSpPr>
            <p:nvPr/>
          </p:nvCxnSpPr>
          <p:spPr>
            <a:xfrm>
              <a:off x="3989592" y="4005073"/>
              <a:ext cx="0" cy="2037507"/>
            </a:xfrm>
            <a:prstGeom prst="line">
              <a:avLst/>
            </a:prstGeom>
            <a:ln w="38100">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3078" name="Group 3077">
            <a:extLst>
              <a:ext uri="{FF2B5EF4-FFF2-40B4-BE49-F238E27FC236}">
                <a16:creationId xmlns:a16="http://schemas.microsoft.com/office/drawing/2014/main" id="{DA3A786D-2C14-4D82-A5E3-48AF3E0E4F60}"/>
              </a:ext>
            </a:extLst>
          </p:cNvPr>
          <p:cNvGrpSpPr/>
          <p:nvPr/>
        </p:nvGrpSpPr>
        <p:grpSpPr>
          <a:xfrm>
            <a:off x="265630" y="1710855"/>
            <a:ext cx="1710165" cy="4841545"/>
            <a:chOff x="290011" y="1735480"/>
            <a:chExt cx="1710165" cy="4841545"/>
          </a:xfrm>
        </p:grpSpPr>
        <p:pic>
          <p:nvPicPr>
            <p:cNvPr id="3074" name="Picture 2">
              <a:extLst>
                <a:ext uri="{FF2B5EF4-FFF2-40B4-BE49-F238E27FC236}">
                  <a16:creationId xmlns:a16="http://schemas.microsoft.com/office/drawing/2014/main" id="{34630AF3-B109-4476-B82B-95B1F50117B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4709" r="77862" b="17266"/>
            <a:stretch/>
          </p:blipFill>
          <p:spPr bwMode="auto">
            <a:xfrm>
              <a:off x="290011" y="1735480"/>
              <a:ext cx="1710165" cy="484154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072" name="Rectangle 3071">
              <a:extLst>
                <a:ext uri="{FF2B5EF4-FFF2-40B4-BE49-F238E27FC236}">
                  <a16:creationId xmlns:a16="http://schemas.microsoft.com/office/drawing/2014/main" id="{3E662EFF-CD54-4BF7-AB60-CA5E2FA3FEDF}"/>
                </a:ext>
              </a:extLst>
            </p:cNvPr>
            <p:cNvSpPr/>
            <p:nvPr/>
          </p:nvSpPr>
          <p:spPr>
            <a:xfrm>
              <a:off x="973667" y="1890889"/>
              <a:ext cx="117297" cy="3238500"/>
            </a:xfrm>
            <a:prstGeom prst="rect">
              <a:avLst/>
            </a:prstGeom>
            <a:solidFill>
              <a:srgbClr val="FF7C8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0266A99-9A96-40CF-BEB9-2C0167B8DEEA}"/>
                </a:ext>
              </a:extLst>
            </p:cNvPr>
            <p:cNvSpPr/>
            <p:nvPr/>
          </p:nvSpPr>
          <p:spPr>
            <a:xfrm>
              <a:off x="1593375" y="3903133"/>
              <a:ext cx="117297" cy="1226256"/>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63D7FE8-2D61-4BB7-991C-851B95A31F5B}"/>
                </a:ext>
              </a:extLst>
            </p:cNvPr>
            <p:cNvSpPr/>
            <p:nvPr/>
          </p:nvSpPr>
          <p:spPr>
            <a:xfrm>
              <a:off x="1796775" y="4761653"/>
              <a:ext cx="117297" cy="367736"/>
            </a:xfrm>
            <a:prstGeom prst="rect">
              <a:avLst/>
            </a:prstGeom>
            <a:solidFill>
              <a:srgbClr val="FFC000"/>
            </a:solidFill>
            <a:ln>
              <a:solidFill>
                <a:srgbClr val="C4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0" name="Straight Connector 39">
            <a:extLst>
              <a:ext uri="{FF2B5EF4-FFF2-40B4-BE49-F238E27FC236}">
                <a16:creationId xmlns:a16="http://schemas.microsoft.com/office/drawing/2014/main" id="{5C55E709-162D-4EAA-8CDA-6C007C7610FE}"/>
              </a:ext>
            </a:extLst>
          </p:cNvPr>
          <p:cNvCxnSpPr>
            <a:cxnSpLocks/>
          </p:cNvCxnSpPr>
          <p:nvPr/>
        </p:nvCxnSpPr>
        <p:spPr>
          <a:xfrm>
            <a:off x="9496826" y="4191340"/>
            <a:ext cx="0" cy="2037507"/>
          </a:xfrm>
          <a:prstGeom prst="line">
            <a:avLst/>
          </a:prstGeom>
          <a:ln w="38100">
            <a:solidFill>
              <a:srgbClr val="1B89D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B5BB2E4-F1A3-4357-A9CC-835036F7CBC3}"/>
              </a:ext>
            </a:extLst>
          </p:cNvPr>
          <p:cNvSpPr txBox="1"/>
          <p:nvPr/>
        </p:nvSpPr>
        <p:spPr>
          <a:xfrm rot="16200000">
            <a:off x="8498196" y="4926346"/>
            <a:ext cx="2266448" cy="338554"/>
          </a:xfrm>
          <a:prstGeom prst="rect">
            <a:avLst/>
          </a:prstGeom>
          <a:noFill/>
          <a:effectLst/>
        </p:spPr>
        <p:txBody>
          <a:bodyPr wrap="square" rtlCol="0">
            <a:spAutoFit/>
          </a:bodyPr>
          <a:lstStyle/>
          <a:p>
            <a:r>
              <a:rPr lang="en-US" sz="1600" dirty="0">
                <a:solidFill>
                  <a:srgbClr val="00B0F0"/>
                </a:solidFill>
              </a:rPr>
              <a:t>Modeled Price: $92.83</a:t>
            </a:r>
          </a:p>
        </p:txBody>
      </p:sp>
      <p:sp>
        <p:nvSpPr>
          <p:cNvPr id="3077" name="Arrow: Right 3076">
            <a:extLst>
              <a:ext uri="{FF2B5EF4-FFF2-40B4-BE49-F238E27FC236}">
                <a16:creationId xmlns:a16="http://schemas.microsoft.com/office/drawing/2014/main" id="{F94A54AC-D776-4D66-BB43-389586CE319D}"/>
              </a:ext>
            </a:extLst>
          </p:cNvPr>
          <p:cNvSpPr/>
          <p:nvPr/>
        </p:nvSpPr>
        <p:spPr>
          <a:xfrm>
            <a:off x="9284886" y="4988898"/>
            <a:ext cx="174745" cy="190586"/>
          </a:xfrm>
          <a:prstGeom prst="rightArrow">
            <a:avLst/>
          </a:prstGeom>
          <a:solidFill>
            <a:srgbClr val="00B0F0"/>
          </a:solidFill>
          <a:ln>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7877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95BF540B-4AEA-4B58-BA83-3E6E561C12AE}"/>
              </a:ext>
            </a:extLst>
          </p:cNvPr>
          <p:cNvSpPr>
            <a:spLocks noGrp="1"/>
          </p:cNvSpPr>
          <p:nvPr>
            <p:ph type="title"/>
          </p:nvPr>
        </p:nvSpPr>
        <p:spPr>
          <a:xfrm>
            <a:off x="581191" y="0"/>
            <a:ext cx="11029616" cy="1188720"/>
          </a:xfrm>
        </p:spPr>
        <p:txBody>
          <a:bodyPr/>
          <a:lstStyle/>
          <a:p>
            <a:r>
              <a:rPr lang="en-US" dirty="0"/>
              <a:t>High impact improvements: </a:t>
            </a:r>
            <a:r>
              <a:rPr lang="en-US" dirty="0">
                <a:latin typeface="Arial" panose="020B0604020202020204" pitchFamily="34" charset="0"/>
                <a:cs typeface="Arial" panose="020B0604020202020204" pitchFamily="34" charset="0"/>
              </a:rPr>
              <a:t>$</a:t>
            </a:r>
            <a:r>
              <a:rPr lang="en-US" dirty="0"/>
              <a:t>92.83 </a:t>
            </a:r>
            <a:r>
              <a:rPr lang="en-US" dirty="0">
                <a:latin typeface="Arial" panose="020B0604020202020204" pitchFamily="34" charset="0"/>
                <a:cs typeface="Arial" panose="020B0604020202020204" pitchFamily="34" charset="0"/>
              </a:rPr>
              <a:t>→ $</a:t>
            </a:r>
            <a:r>
              <a:rPr lang="en-US" dirty="0">
                <a:cs typeface="Arial" panose="020B0604020202020204" pitchFamily="34" charset="0"/>
              </a:rPr>
              <a:t>102.93</a:t>
            </a:r>
            <a:r>
              <a:rPr lang="en-US" dirty="0"/>
              <a:t> per day</a:t>
            </a:r>
          </a:p>
        </p:txBody>
      </p:sp>
      <p:sp useBgFill="1">
        <p:nvSpPr>
          <p:cNvPr id="4" name="Content Placeholder 2">
            <a:extLst>
              <a:ext uri="{FF2B5EF4-FFF2-40B4-BE49-F238E27FC236}">
                <a16:creationId xmlns:a16="http://schemas.microsoft.com/office/drawing/2014/main" id="{4F97DCC6-A9DD-49A4-B0F5-FEBE3A0D33F7}"/>
              </a:ext>
            </a:extLst>
          </p:cNvPr>
          <p:cNvSpPr>
            <a:spLocks noGrp="1"/>
          </p:cNvSpPr>
          <p:nvPr>
            <p:ph idx="1"/>
          </p:nvPr>
        </p:nvSpPr>
        <p:spPr>
          <a:xfrm>
            <a:off x="2381956" y="1402080"/>
            <a:ext cx="9228851" cy="4573270"/>
          </a:xfrm>
        </p:spPr>
        <p:txBody>
          <a:bodyPr anchor="t"/>
          <a:lstStyle/>
          <a:p>
            <a:pPr>
              <a:buClr>
                <a:schemeClr val="accent4"/>
              </a:buClr>
            </a:pPr>
            <a:r>
              <a:rPr lang="en-US" dirty="0"/>
              <a:t>Which facilities can be added to support a higher ticket price?</a:t>
            </a:r>
          </a:p>
          <a:p>
            <a:pPr lvl="1">
              <a:buClr>
                <a:schemeClr val="accent4"/>
              </a:buClr>
            </a:pPr>
            <a:r>
              <a:rPr lang="en-US" dirty="0"/>
              <a:t>Multiple scenario parameter combinations modeled to evaluate effect on ticket price</a:t>
            </a:r>
          </a:p>
          <a:p>
            <a:pPr marL="0" indent="0">
              <a:buClr>
                <a:schemeClr val="accent4"/>
              </a:buClr>
              <a:buNone/>
            </a:pPr>
            <a:endParaRPr lang="en-US" b="1" dirty="0"/>
          </a:p>
          <a:p>
            <a:pPr>
              <a:buClr>
                <a:schemeClr val="accent4"/>
              </a:buClr>
            </a:pPr>
            <a:r>
              <a:rPr lang="en-US" dirty="0"/>
              <a:t>Highest Impact Scenario:</a:t>
            </a:r>
          </a:p>
          <a:p>
            <a:pPr marL="666900" lvl="1" indent="-342900">
              <a:buClr>
                <a:schemeClr val="accent4"/>
              </a:buClr>
              <a:buFont typeface="+mj-lt"/>
              <a:buAutoNum type="arabicPeriod"/>
            </a:pPr>
            <a:r>
              <a:rPr lang="en-US" dirty="0"/>
              <a:t>‘</a:t>
            </a:r>
            <a:r>
              <a:rPr lang="en-US" b="1" dirty="0">
                <a:solidFill>
                  <a:srgbClr val="FF0000"/>
                </a:solidFill>
              </a:rPr>
              <a:t>Runs</a:t>
            </a:r>
            <a:r>
              <a:rPr lang="en-US" dirty="0"/>
              <a:t>’: Number of ski runs, </a:t>
            </a:r>
            <a:r>
              <a:rPr lang="en-US" b="1" dirty="0"/>
              <a:t>increase by one</a:t>
            </a:r>
            <a:r>
              <a:rPr lang="en-US" dirty="0"/>
              <a:t>.</a:t>
            </a:r>
          </a:p>
          <a:p>
            <a:pPr marL="666900" lvl="1" indent="-342900">
              <a:buClr>
                <a:schemeClr val="accent4"/>
              </a:buClr>
              <a:buFont typeface="+mj-lt"/>
              <a:buAutoNum type="arabicPeriod"/>
            </a:pPr>
            <a:r>
              <a:rPr lang="en-US" dirty="0"/>
              <a:t>‘</a:t>
            </a:r>
            <a:r>
              <a:rPr lang="en-US" b="1" dirty="0" err="1">
                <a:solidFill>
                  <a:srgbClr val="00B050"/>
                </a:solidFill>
              </a:rPr>
              <a:t>vertical_drop</a:t>
            </a:r>
            <a:r>
              <a:rPr lang="en-US" dirty="0"/>
              <a:t>’: total elevation drop from highest lift-serviced point, </a:t>
            </a:r>
            <a:r>
              <a:rPr lang="en-US" b="1" dirty="0"/>
              <a:t>increase by 150 feet</a:t>
            </a:r>
            <a:r>
              <a:rPr lang="en-US" dirty="0"/>
              <a:t>.</a:t>
            </a:r>
          </a:p>
          <a:p>
            <a:pPr marL="666900" lvl="1" indent="-342900">
              <a:buClr>
                <a:schemeClr val="accent4"/>
              </a:buClr>
              <a:buFont typeface="+mj-lt"/>
              <a:buAutoNum type="arabicPeriod"/>
            </a:pPr>
            <a:r>
              <a:rPr lang="en-US" dirty="0"/>
              <a:t>‘</a:t>
            </a:r>
            <a:r>
              <a:rPr lang="en-US" b="1" dirty="0" err="1">
                <a:solidFill>
                  <a:srgbClr val="C49500"/>
                </a:solidFill>
              </a:rPr>
              <a:t>total_chairs</a:t>
            </a:r>
            <a:r>
              <a:rPr lang="en-US" dirty="0"/>
              <a:t>’: number of lift chairs in operation, </a:t>
            </a:r>
            <a:r>
              <a:rPr lang="en-US" b="1" dirty="0"/>
              <a:t>increase via addition of one ski lift</a:t>
            </a:r>
            <a:r>
              <a:rPr lang="en-US" dirty="0"/>
              <a:t>.</a:t>
            </a:r>
          </a:p>
          <a:p>
            <a:pPr marL="342900" indent="-342900">
              <a:buClr>
                <a:schemeClr val="accent4"/>
              </a:buClr>
              <a:buFont typeface="+mj-lt"/>
              <a:buAutoNum type="arabicPeriod"/>
            </a:pPr>
            <a:endParaRPr lang="en-US" dirty="0"/>
          </a:p>
          <a:p>
            <a:pPr>
              <a:buClr>
                <a:schemeClr val="accent4"/>
              </a:buClr>
            </a:pPr>
            <a:r>
              <a:rPr lang="en-US" dirty="0"/>
              <a:t>Modeled net annual revenue increase: +$16.13 million</a:t>
            </a:r>
          </a:p>
          <a:p>
            <a:pPr lvl="1">
              <a:buClr>
                <a:schemeClr val="accent4"/>
              </a:buClr>
            </a:pPr>
            <a:r>
              <a:rPr lang="en-US" dirty="0"/>
              <a:t>Gross annual revenue: +$17.67 million</a:t>
            </a:r>
          </a:p>
          <a:p>
            <a:pPr lvl="1">
              <a:buClr>
                <a:schemeClr val="accent4"/>
              </a:buClr>
            </a:pPr>
            <a:r>
              <a:rPr lang="en-US" dirty="0"/>
              <a:t>Annual operating costs: +$1.54 million</a:t>
            </a:r>
          </a:p>
          <a:p>
            <a:pPr marL="342900" indent="-342900">
              <a:buClr>
                <a:schemeClr val="accent4"/>
              </a:buClr>
              <a:buFont typeface="+mj-lt"/>
              <a:buAutoNum type="arabicPeriod"/>
            </a:pPr>
            <a:endParaRPr lang="en-US" dirty="0"/>
          </a:p>
        </p:txBody>
      </p:sp>
      <p:grpSp>
        <p:nvGrpSpPr>
          <p:cNvPr id="11" name="Group 10">
            <a:extLst>
              <a:ext uri="{FF2B5EF4-FFF2-40B4-BE49-F238E27FC236}">
                <a16:creationId xmlns:a16="http://schemas.microsoft.com/office/drawing/2014/main" id="{FE9A2D87-00F3-4602-A6D2-15D73B7A214A}"/>
              </a:ext>
            </a:extLst>
          </p:cNvPr>
          <p:cNvGrpSpPr/>
          <p:nvPr/>
        </p:nvGrpSpPr>
        <p:grpSpPr>
          <a:xfrm>
            <a:off x="265630" y="1710855"/>
            <a:ext cx="1879259" cy="4841545"/>
            <a:chOff x="265630" y="1710855"/>
            <a:chExt cx="1879259" cy="4841545"/>
          </a:xfrm>
        </p:grpSpPr>
        <p:pic>
          <p:nvPicPr>
            <p:cNvPr id="6" name="Picture 2">
              <a:extLst>
                <a:ext uri="{FF2B5EF4-FFF2-40B4-BE49-F238E27FC236}">
                  <a16:creationId xmlns:a16="http://schemas.microsoft.com/office/drawing/2014/main" id="{FB0A1272-7528-4672-B31B-421632C81D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709" r="75673" b="17266"/>
            <a:stretch/>
          </p:blipFill>
          <p:spPr bwMode="auto">
            <a:xfrm>
              <a:off x="265630" y="1710855"/>
              <a:ext cx="1879259" cy="484154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21BF67E-7CAC-4167-B44F-26CA5866B0AA}"/>
                </a:ext>
              </a:extLst>
            </p:cNvPr>
            <p:cNvSpPr/>
            <p:nvPr/>
          </p:nvSpPr>
          <p:spPr>
            <a:xfrm>
              <a:off x="949286" y="1866264"/>
              <a:ext cx="117297" cy="3238500"/>
            </a:xfrm>
            <a:prstGeom prst="rect">
              <a:avLst/>
            </a:prstGeom>
            <a:solidFill>
              <a:srgbClr val="FF7C8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D6EA82B-3D37-4390-9626-03727A1ADA9F}"/>
                </a:ext>
              </a:extLst>
            </p:cNvPr>
            <p:cNvSpPr/>
            <p:nvPr/>
          </p:nvSpPr>
          <p:spPr>
            <a:xfrm>
              <a:off x="1568994" y="3878508"/>
              <a:ext cx="117297" cy="1226256"/>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B80F9B-000F-44FE-925F-70BE2DFE784D}"/>
                </a:ext>
              </a:extLst>
            </p:cNvPr>
            <p:cNvSpPr/>
            <p:nvPr/>
          </p:nvSpPr>
          <p:spPr>
            <a:xfrm>
              <a:off x="1984061" y="4862688"/>
              <a:ext cx="117297" cy="242075"/>
            </a:xfrm>
            <a:prstGeom prst="rect">
              <a:avLst/>
            </a:prstGeom>
            <a:solidFill>
              <a:srgbClr val="FFC000"/>
            </a:solidFill>
            <a:ln>
              <a:solidFill>
                <a:srgbClr val="C4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04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95BF540B-4AEA-4B58-BA83-3E6E561C12AE}"/>
              </a:ext>
            </a:extLst>
          </p:cNvPr>
          <p:cNvSpPr>
            <a:spLocks noGrp="1"/>
          </p:cNvSpPr>
          <p:nvPr>
            <p:ph type="title"/>
          </p:nvPr>
        </p:nvSpPr>
        <p:spPr>
          <a:xfrm>
            <a:off x="581191" y="0"/>
            <a:ext cx="11029616" cy="1188720"/>
          </a:xfrm>
        </p:spPr>
        <p:txBody>
          <a:bodyPr/>
          <a:lstStyle/>
          <a:p>
            <a:r>
              <a:rPr lang="en-US" dirty="0"/>
              <a:t>Reducing operating costs</a:t>
            </a:r>
          </a:p>
        </p:txBody>
      </p:sp>
      <p:sp useBgFill="1">
        <p:nvSpPr>
          <p:cNvPr id="4" name="Content Placeholder 2">
            <a:extLst>
              <a:ext uri="{FF2B5EF4-FFF2-40B4-BE49-F238E27FC236}">
                <a16:creationId xmlns:a16="http://schemas.microsoft.com/office/drawing/2014/main" id="{4F97DCC6-A9DD-49A4-B0F5-FEBE3A0D33F7}"/>
              </a:ext>
            </a:extLst>
          </p:cNvPr>
          <p:cNvSpPr>
            <a:spLocks noGrp="1"/>
          </p:cNvSpPr>
          <p:nvPr>
            <p:ph idx="1"/>
          </p:nvPr>
        </p:nvSpPr>
        <p:spPr>
          <a:xfrm>
            <a:off x="581191" y="1435947"/>
            <a:ext cx="4905209" cy="5151120"/>
          </a:xfrm>
        </p:spPr>
        <p:txBody>
          <a:bodyPr anchor="t"/>
          <a:lstStyle/>
          <a:p>
            <a:pPr>
              <a:buClr>
                <a:schemeClr val="accent4"/>
              </a:buClr>
            </a:pPr>
            <a:r>
              <a:rPr lang="en-US" dirty="0"/>
              <a:t>Which facilities can be </a:t>
            </a:r>
            <a:r>
              <a:rPr lang="en-US" u="sng" dirty="0"/>
              <a:t>removed</a:t>
            </a:r>
            <a:r>
              <a:rPr lang="en-US" dirty="0"/>
              <a:t> to effectively reduce operating costs?</a:t>
            </a:r>
          </a:p>
          <a:p>
            <a:pPr lvl="1">
              <a:buClr>
                <a:schemeClr val="accent4"/>
              </a:buClr>
            </a:pPr>
            <a:r>
              <a:rPr lang="en-US" sz="1800" b="1" dirty="0">
                <a:solidFill>
                  <a:schemeClr val="tx2"/>
                </a:solidFill>
              </a:rPr>
              <a:t>Ski runs</a:t>
            </a:r>
          </a:p>
          <a:p>
            <a:pPr marL="0" indent="0">
              <a:buClr>
                <a:schemeClr val="accent4"/>
              </a:buClr>
              <a:buNone/>
            </a:pPr>
            <a:endParaRPr lang="en-US" b="1" dirty="0"/>
          </a:p>
          <a:p>
            <a:pPr>
              <a:buClr>
                <a:schemeClr val="accent4"/>
              </a:buClr>
            </a:pPr>
            <a:r>
              <a:rPr lang="en-US" dirty="0"/>
              <a:t>Two Scenarios:</a:t>
            </a:r>
          </a:p>
          <a:p>
            <a:pPr marL="666900" lvl="1" indent="-342900">
              <a:buClr>
                <a:schemeClr val="accent4"/>
              </a:buClr>
              <a:buFont typeface="+mj-lt"/>
              <a:buAutoNum type="arabicPeriod"/>
            </a:pPr>
            <a:r>
              <a:rPr lang="en-US" b="1" dirty="0"/>
              <a:t>Decrease number of ski runs by one</a:t>
            </a:r>
            <a:r>
              <a:rPr lang="en-US" dirty="0"/>
              <a:t>.</a:t>
            </a:r>
          </a:p>
          <a:p>
            <a:pPr lvl="2">
              <a:buClr>
                <a:schemeClr val="accent4"/>
              </a:buClr>
            </a:pPr>
            <a:r>
              <a:rPr lang="en-US" sz="1600" dirty="0">
                <a:solidFill>
                  <a:schemeClr val="tx2"/>
                </a:solidFill>
              </a:rPr>
              <a:t>Operating</a:t>
            </a:r>
            <a:r>
              <a:rPr lang="en-US" sz="1600" dirty="0"/>
              <a:t> costs: </a:t>
            </a:r>
            <a:r>
              <a:rPr lang="en-US" sz="1600" dirty="0">
                <a:solidFill>
                  <a:srgbClr val="C49500"/>
                </a:solidFill>
              </a:rPr>
              <a:t>-$1.54 million/year</a:t>
            </a:r>
          </a:p>
          <a:p>
            <a:pPr lvl="2">
              <a:buClr>
                <a:schemeClr val="accent4"/>
              </a:buClr>
            </a:pPr>
            <a:r>
              <a:rPr lang="en-US" sz="1600" dirty="0">
                <a:solidFill>
                  <a:schemeClr val="tx1"/>
                </a:solidFill>
              </a:rPr>
              <a:t>Net savings</a:t>
            </a:r>
            <a:r>
              <a:rPr lang="en-US" sz="1600" dirty="0">
                <a:solidFill>
                  <a:srgbClr val="C49500"/>
                </a:solidFill>
              </a:rPr>
              <a:t>: </a:t>
            </a:r>
            <a:r>
              <a:rPr lang="en-US" sz="1600" dirty="0">
                <a:solidFill>
                  <a:schemeClr val="accent6"/>
                </a:solidFill>
              </a:rPr>
              <a:t>+$1.54 million/year</a:t>
            </a:r>
            <a:endParaRPr lang="en-US" sz="1600" dirty="0"/>
          </a:p>
          <a:p>
            <a:pPr marL="666900" lvl="1" indent="-342900">
              <a:buClr>
                <a:schemeClr val="accent4"/>
              </a:buClr>
              <a:buFont typeface="+mj-lt"/>
              <a:buAutoNum type="arabicPeriod"/>
            </a:pPr>
            <a:endParaRPr lang="en-US" dirty="0"/>
          </a:p>
          <a:p>
            <a:pPr marL="666900" lvl="1" indent="-342900">
              <a:buClr>
                <a:schemeClr val="accent4"/>
              </a:buClr>
              <a:buFont typeface="+mj-lt"/>
              <a:buAutoNum type="arabicPeriod"/>
            </a:pPr>
            <a:r>
              <a:rPr lang="en-US" b="1" dirty="0"/>
              <a:t>Decrease number of ski runs by five</a:t>
            </a:r>
            <a:r>
              <a:rPr lang="en-US" dirty="0"/>
              <a:t>.</a:t>
            </a:r>
          </a:p>
          <a:p>
            <a:pPr lvl="2">
              <a:buClr>
                <a:schemeClr val="accent4"/>
              </a:buClr>
            </a:pPr>
            <a:r>
              <a:rPr lang="en-US" sz="1600" dirty="0">
                <a:solidFill>
                  <a:schemeClr val="tx2"/>
                </a:solidFill>
              </a:rPr>
              <a:t>Operating</a:t>
            </a:r>
            <a:r>
              <a:rPr lang="en-US" sz="1600" dirty="0"/>
              <a:t> costs</a:t>
            </a:r>
            <a:r>
              <a:rPr lang="en-US" sz="1600" dirty="0">
                <a:solidFill>
                  <a:srgbClr val="C49500"/>
                </a:solidFill>
              </a:rPr>
              <a:t>: -$7.70 million/year</a:t>
            </a:r>
          </a:p>
          <a:p>
            <a:pPr lvl="2">
              <a:buClr>
                <a:schemeClr val="accent4"/>
              </a:buClr>
            </a:pPr>
            <a:r>
              <a:rPr lang="en-US" sz="1600" dirty="0">
                <a:solidFill>
                  <a:schemeClr val="tx2"/>
                </a:solidFill>
              </a:rPr>
              <a:t>Net savings: </a:t>
            </a:r>
            <a:r>
              <a:rPr lang="en-US" sz="1600" dirty="0">
                <a:solidFill>
                  <a:schemeClr val="accent6"/>
                </a:solidFill>
              </a:rPr>
              <a:t>+$6.70 million/year</a:t>
            </a:r>
            <a:endParaRPr lang="en-US" dirty="0">
              <a:solidFill>
                <a:schemeClr val="accent6"/>
              </a:solidFill>
            </a:endParaRPr>
          </a:p>
          <a:p>
            <a:pPr marL="324000" lvl="1" indent="0">
              <a:buClr>
                <a:schemeClr val="accent4"/>
              </a:buClr>
              <a:buNone/>
            </a:pPr>
            <a:endParaRPr lang="en-US" dirty="0"/>
          </a:p>
        </p:txBody>
      </p:sp>
      <p:pic>
        <p:nvPicPr>
          <p:cNvPr id="9" name="Picture 8" descr="Line chart&#10;&#10;Description automatically generated">
            <a:extLst>
              <a:ext uri="{FF2B5EF4-FFF2-40B4-BE49-F238E27FC236}">
                <a16:creationId xmlns:a16="http://schemas.microsoft.com/office/drawing/2014/main" id="{91A71DD2-B855-4112-ADC7-3BBADFE2D0C8}"/>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3802"/>
          <a:stretch/>
        </p:blipFill>
        <p:spPr bwMode="auto">
          <a:xfrm>
            <a:off x="8630557" y="1829149"/>
            <a:ext cx="3130861" cy="3615482"/>
          </a:xfrm>
          <a:prstGeom prst="rect">
            <a:avLst/>
          </a:prstGeom>
          <a:noFill/>
          <a:ln>
            <a:noFill/>
          </a:ln>
          <a:effectLst>
            <a:outerShdw blurRad="50800" dist="38100" dir="2700000" algn="tl" rotWithShape="0">
              <a:prstClr val="black">
                <a:alpha val="40000"/>
              </a:prstClr>
            </a:outerShdw>
          </a:effectLst>
        </p:spPr>
      </p:pic>
      <p:pic>
        <p:nvPicPr>
          <p:cNvPr id="12" name="Picture 11" descr="Line chart&#10;&#10;Description automatically generated">
            <a:extLst>
              <a:ext uri="{FF2B5EF4-FFF2-40B4-BE49-F238E27FC236}">
                <a16:creationId xmlns:a16="http://schemas.microsoft.com/office/drawing/2014/main" id="{A8672EFE-714F-4D8B-86B6-3455234D05B0}"/>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50150"/>
          <a:stretch/>
        </p:blipFill>
        <p:spPr bwMode="auto">
          <a:xfrm>
            <a:off x="5365983" y="1755526"/>
            <a:ext cx="3378360" cy="3615482"/>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09211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E0F1FC"/>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FFD9C6F-9E4C-4DCB-8E4E-DB1001EC9F57}"/>
              </a:ext>
            </a:extLst>
          </p:cNvPr>
          <p:cNvSpPr/>
          <p:nvPr/>
        </p:nvSpPr>
        <p:spPr>
          <a:xfrm>
            <a:off x="8252178" y="4848578"/>
            <a:ext cx="2269066" cy="581378"/>
          </a:xfrm>
          <a:prstGeom prst="roundRect">
            <a:avLst/>
          </a:prstGeom>
          <a:solidFill>
            <a:srgbClr val="1B89D6"/>
          </a:solidFill>
          <a:ln>
            <a:solidFill>
              <a:schemeClr val="accent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4">
            <a:extLst>
              <a:ext uri="{FF2B5EF4-FFF2-40B4-BE49-F238E27FC236}">
                <a16:creationId xmlns:a16="http://schemas.microsoft.com/office/drawing/2014/main" id="{245E86A3-2C25-434C-8CD4-2BB7DD3DD0CF}"/>
              </a:ext>
            </a:extLst>
          </p:cNvPr>
          <p:cNvGraphicFramePr/>
          <p:nvPr>
            <p:extLst>
              <p:ext uri="{D42A27DB-BD31-4B8C-83A1-F6EECF244321}">
                <p14:modId xmlns:p14="http://schemas.microsoft.com/office/powerpoint/2010/main" val="1239523899"/>
              </p:ext>
            </p:extLst>
          </p:nvPr>
        </p:nvGraphicFramePr>
        <p:xfrm>
          <a:off x="6536452" y="1532467"/>
          <a:ext cx="5757333" cy="3838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useBgFill="1">
        <p:nvSpPr>
          <p:cNvPr id="2" name="Title 1">
            <a:extLst>
              <a:ext uri="{FF2B5EF4-FFF2-40B4-BE49-F238E27FC236}">
                <a16:creationId xmlns:a16="http://schemas.microsoft.com/office/drawing/2014/main" id="{95BF540B-4AEA-4B58-BA83-3E6E561C12AE}"/>
              </a:ext>
            </a:extLst>
          </p:cNvPr>
          <p:cNvSpPr>
            <a:spLocks noGrp="1"/>
          </p:cNvSpPr>
          <p:nvPr>
            <p:ph type="title"/>
          </p:nvPr>
        </p:nvSpPr>
        <p:spPr>
          <a:xfrm>
            <a:off x="581191" y="0"/>
            <a:ext cx="11029616" cy="1188720"/>
          </a:xfrm>
        </p:spPr>
        <p:txBody>
          <a:bodyPr/>
          <a:lstStyle/>
          <a:p>
            <a:r>
              <a:rPr lang="en-US" dirty="0"/>
              <a:t>Summary &amp; conclusion</a:t>
            </a:r>
          </a:p>
        </p:txBody>
      </p:sp>
      <p:sp useBgFill="1">
        <p:nvSpPr>
          <p:cNvPr id="4" name="Content Placeholder 2">
            <a:extLst>
              <a:ext uri="{FF2B5EF4-FFF2-40B4-BE49-F238E27FC236}">
                <a16:creationId xmlns:a16="http://schemas.microsoft.com/office/drawing/2014/main" id="{96E83B45-58C5-4911-A6B2-007CCD0EA4AE}"/>
              </a:ext>
            </a:extLst>
          </p:cNvPr>
          <p:cNvSpPr>
            <a:spLocks noGrp="1"/>
          </p:cNvSpPr>
          <p:nvPr>
            <p:ph idx="1"/>
          </p:nvPr>
        </p:nvSpPr>
        <p:spPr>
          <a:xfrm>
            <a:off x="485330" y="1989102"/>
            <a:ext cx="6908985" cy="4573270"/>
          </a:xfrm>
        </p:spPr>
        <p:txBody>
          <a:bodyPr anchor="t"/>
          <a:lstStyle/>
          <a:p>
            <a:pPr>
              <a:buClr>
                <a:schemeClr val="accent4"/>
              </a:buClr>
            </a:pPr>
            <a:r>
              <a:rPr lang="en-US" dirty="0"/>
              <a:t>BMR can improve its ticket pricing to </a:t>
            </a:r>
            <a:r>
              <a:rPr lang="en-US" b="1" dirty="0"/>
              <a:t>increase revenues </a:t>
            </a:r>
            <a:r>
              <a:rPr lang="en-US" dirty="0"/>
              <a:t>via:</a:t>
            </a:r>
          </a:p>
          <a:p>
            <a:pPr marL="0" indent="0">
              <a:buClr>
                <a:schemeClr val="accent4"/>
              </a:buClr>
              <a:buNone/>
            </a:pPr>
            <a:endParaRPr lang="en-US" dirty="0"/>
          </a:p>
          <a:p>
            <a:pPr marL="666900" lvl="1" indent="-342900">
              <a:buClr>
                <a:schemeClr val="accent4"/>
              </a:buClr>
              <a:buFont typeface="+mj-lt"/>
              <a:buAutoNum type="arabicPeriod"/>
            </a:pPr>
            <a:r>
              <a:rPr lang="en-US" sz="1800" dirty="0"/>
              <a:t>Adopting a data-driven facilities-based approach to ticket pricing</a:t>
            </a:r>
          </a:p>
          <a:p>
            <a:pPr marL="324000" lvl="1" indent="0">
              <a:buClr>
                <a:schemeClr val="accent4"/>
              </a:buClr>
              <a:buNone/>
            </a:pPr>
            <a:endParaRPr lang="en-US" sz="1800" dirty="0"/>
          </a:p>
          <a:p>
            <a:pPr marL="666900" lvl="1" indent="-342900">
              <a:buClr>
                <a:schemeClr val="accent4"/>
              </a:buClr>
              <a:buFont typeface="+mj-lt"/>
              <a:buAutoNum type="arabicPeriod" startAt="2"/>
            </a:pPr>
            <a:r>
              <a:rPr lang="en-US" sz="1800" dirty="0"/>
              <a:t>Prioritizing construction of facilities with high impact to ticket pricing </a:t>
            </a:r>
          </a:p>
          <a:p>
            <a:pPr marL="324000" lvl="1" indent="0">
              <a:buClr>
                <a:schemeClr val="accent4"/>
              </a:buClr>
              <a:buNone/>
            </a:pPr>
            <a:endParaRPr lang="en-US" sz="1800" dirty="0"/>
          </a:p>
          <a:p>
            <a:pPr marL="666900" lvl="1" indent="-342900">
              <a:buClr>
                <a:schemeClr val="accent4"/>
              </a:buClr>
              <a:buFont typeface="+mj-lt"/>
              <a:buAutoNum type="arabicPeriod" startAt="3"/>
            </a:pPr>
            <a:r>
              <a:rPr lang="en-US" sz="1800" dirty="0"/>
              <a:t>Reducing operating costs when necessary, via closure of ski runs</a:t>
            </a:r>
          </a:p>
        </p:txBody>
      </p:sp>
    </p:spTree>
    <p:extLst>
      <p:ext uri="{BB962C8B-B14F-4D97-AF65-F5344CB8AC3E}">
        <p14:creationId xmlns:p14="http://schemas.microsoft.com/office/powerpoint/2010/main" val="655274910"/>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2934</TotalTime>
  <Words>1237</Words>
  <Application>Microsoft Office PowerPoint</Application>
  <PresentationFormat>Widescreen</PresentationFormat>
  <Paragraphs>162</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Wingdings</vt:lpstr>
      <vt:lpstr>Wingdings 2</vt:lpstr>
      <vt:lpstr>DividendVTI</vt:lpstr>
      <vt:lpstr>Ticket Price Analysis &amp; Recommendations  </vt:lpstr>
      <vt:lpstr>current ticket pricing strategy</vt:lpstr>
      <vt:lpstr>current ticket pricing strategy</vt:lpstr>
      <vt:lpstr>Recommendation &amp; Key findings</vt:lpstr>
      <vt:lpstr>Market research: facility importance to ticket price</vt:lpstr>
      <vt:lpstr>Currently supported ticket price: $92.83 per day</vt:lpstr>
      <vt:lpstr>High impact improvements: $92.83 → $102.93 per day</vt:lpstr>
      <vt:lpstr>Reducing operating costs</vt:lpstr>
      <vt:lpstr>Summary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dc:title>
  <dc:creator>Noah Vriese</dc:creator>
  <cp:lastModifiedBy>Noah Vriese</cp:lastModifiedBy>
  <cp:revision>59</cp:revision>
  <dcterms:created xsi:type="dcterms:W3CDTF">2022-04-25T17:09:46Z</dcterms:created>
  <dcterms:modified xsi:type="dcterms:W3CDTF">2022-04-27T18:06:24Z</dcterms:modified>
</cp:coreProperties>
</file>