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92" r:id="rId7"/>
    <p:sldId id="259" r:id="rId8"/>
    <p:sldId id="261" r:id="rId9"/>
    <p:sldId id="293" r:id="rId10"/>
    <p:sldId id="294" r:id="rId11"/>
    <p:sldId id="296" r:id="rId12"/>
    <p:sldId id="295" r:id="rId13"/>
    <p:sldId id="297" r:id="rId14"/>
    <p:sldId id="265" r:id="rId15"/>
    <p:sldId id="29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BC"/>
    <a:srgbClr val="44546A"/>
    <a:srgbClr val="E7E6E6"/>
    <a:srgbClr val="5B9BD5"/>
    <a:srgbClr val="0068FF"/>
    <a:srgbClr val="38AFB2"/>
    <a:srgbClr val="2B8789"/>
    <a:srgbClr val="FF9933"/>
    <a:srgbClr val="FFA937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72296" autoAdjust="0"/>
  </p:normalViewPr>
  <p:slideViewPr>
    <p:cSldViewPr snapToGrid="0">
      <p:cViewPr varScale="1">
        <p:scale>
          <a:sx n="86" d="100"/>
          <a:sy n="86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attrition is expensive, so how can we address the problem systematically?</a:t>
            </a:r>
          </a:p>
          <a:p>
            <a:endParaRPr lang="en-US" dirty="0"/>
          </a:p>
          <a:p>
            <a:r>
              <a:rPr lang="en-US" dirty="0"/>
              <a:t>Let’s begin by posing two questions: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are the top factors influencing an employee’s decision to leave a company?</a:t>
            </a:r>
          </a:p>
          <a:p>
            <a:pPr marL="228600" indent="-228600">
              <a:buAutoNum type="arabicPeriod"/>
            </a:pPr>
            <a:r>
              <a:rPr lang="en-US" dirty="0"/>
              <a:t>Can we accurately identify employees within the top 20</a:t>
            </a:r>
            <a:r>
              <a:rPr lang="en-US" baseline="30000" dirty="0"/>
              <a:t>th</a:t>
            </a:r>
            <a:r>
              <a:rPr lang="en-US" dirty="0"/>
              <a:t> percentile of likelihood of attrition?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will be our method in addressing these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2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1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1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0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2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biomes should be included! Brightening, darkening operations to improve performance in arid climates (tan background).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0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7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oah@datawhirled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bhshahane/wind-turbine-obj-detection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effectLst/>
        </p:spPr>
        <p:txBody>
          <a:bodyPr/>
          <a:lstStyle/>
          <a:p>
            <a:r>
              <a:rPr lang="en-US" sz="4000" dirty="0"/>
              <a:t>Computer Vision: </a:t>
            </a:r>
            <a:br>
              <a:rPr lang="en-US" sz="4000" dirty="0"/>
            </a:br>
            <a:r>
              <a:rPr lang="en-US" sz="4000" dirty="0"/>
              <a:t>Wind Turbine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sz="2400" dirty="0"/>
              <a:t>Noah Vriese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/>
              <a:t>Model Performance Evaluation 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8008F97-490A-C922-02CC-F856849FF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1871" b="432"/>
          <a:stretch/>
        </p:blipFill>
        <p:spPr>
          <a:xfrm>
            <a:off x="585979" y="1117992"/>
            <a:ext cx="2377241" cy="2316158"/>
          </a:xfrm>
          <a:prstGeom prst="rect">
            <a:avLst/>
          </a:prstGeom>
          <a:ln w="12700">
            <a:solidFill>
              <a:srgbClr val="44546A"/>
            </a:solidFill>
          </a:ln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0445F99-FF5F-50FE-B3E8-FFD81CFFF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49" t="9945" r="26523" b="88323"/>
          <a:stretch/>
        </p:blipFill>
        <p:spPr>
          <a:xfrm>
            <a:off x="917352" y="3032620"/>
            <a:ext cx="304800" cy="7143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E9DD9D2-E0DE-1175-D199-0BBF19E066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" t="1039" r="30460" b="1571"/>
          <a:stretch/>
        </p:blipFill>
        <p:spPr>
          <a:xfrm>
            <a:off x="585978" y="3509323"/>
            <a:ext cx="2377241" cy="2230685"/>
          </a:xfrm>
          <a:prstGeom prst="rect">
            <a:avLst/>
          </a:prstGeom>
          <a:ln w="12700">
            <a:solidFill>
              <a:srgbClr val="44546A"/>
            </a:solidFill>
          </a:ln>
        </p:spPr>
      </p:pic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9EB51161-20EC-9AA0-B201-606CF9AB9542}"/>
              </a:ext>
            </a:extLst>
          </p:cNvPr>
          <p:cNvSpPr txBox="1">
            <a:spLocks/>
          </p:cNvSpPr>
          <p:nvPr/>
        </p:nvSpPr>
        <p:spPr>
          <a:xfrm>
            <a:off x="1130752" y="2880537"/>
            <a:ext cx="146748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0.651 </a:t>
            </a:r>
            <a:r>
              <a:rPr lang="en-US" sz="1100" dirty="0" err="1">
                <a:solidFill>
                  <a:schemeClr val="tx1"/>
                </a:solidFill>
              </a:rPr>
              <a:t>mAP</a:t>
            </a:r>
            <a:r>
              <a:rPr lang="en-US" sz="1100" dirty="0">
                <a:solidFill>
                  <a:schemeClr val="tx1"/>
                </a:solidFill>
              </a:rPr>
              <a:t> @0.5 </a:t>
            </a:r>
            <a:r>
              <a:rPr lang="en-US" sz="1100" dirty="0" err="1">
                <a:solidFill>
                  <a:schemeClr val="tx1"/>
                </a:solidFill>
              </a:rPr>
              <a:t>IoU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3EBD61F-EE20-BB53-A39E-3C06AB6F0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49" t="9945" r="26523" b="88323"/>
          <a:stretch/>
        </p:blipFill>
        <p:spPr>
          <a:xfrm>
            <a:off x="915069" y="5374883"/>
            <a:ext cx="304800" cy="71438"/>
          </a:xfrm>
          <a:prstGeom prst="rect">
            <a:avLst/>
          </a:prstGeom>
        </p:spPr>
      </p:pic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9C4C0192-8104-562C-DC76-E7AEBD1F1075}"/>
              </a:ext>
            </a:extLst>
          </p:cNvPr>
          <p:cNvSpPr txBox="1">
            <a:spLocks/>
          </p:cNvSpPr>
          <p:nvPr/>
        </p:nvSpPr>
        <p:spPr>
          <a:xfrm>
            <a:off x="1142079" y="5217739"/>
            <a:ext cx="188972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0.66 F1 @0.345 confidence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0CD9D26B-DFA5-FF2A-B85A-56A6F8DCDCCF}"/>
              </a:ext>
            </a:extLst>
          </p:cNvPr>
          <p:cNvSpPr txBox="1">
            <a:spLocks/>
          </p:cNvSpPr>
          <p:nvPr/>
        </p:nvSpPr>
        <p:spPr>
          <a:xfrm>
            <a:off x="3084168" y="63788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WIND TURBINE DETECTION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15151BF-E05A-0292-F0F8-5C36C4E0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92" y="1218303"/>
            <a:ext cx="5590292" cy="4521705"/>
          </a:xfrm>
          <a:prstGeom prst="rect">
            <a:avLst/>
          </a:prstGeom>
          <a:noFill/>
          <a:ln w="12700">
            <a:solidFill>
              <a:srgbClr val="44546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710F744C-ED01-8239-36D0-0AAAAAE29212}"/>
              </a:ext>
            </a:extLst>
          </p:cNvPr>
          <p:cNvSpPr txBox="1">
            <a:spLocks/>
          </p:cNvSpPr>
          <p:nvPr/>
        </p:nvSpPr>
        <p:spPr>
          <a:xfrm>
            <a:off x="3429934" y="5707006"/>
            <a:ext cx="50354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Figure. Predicted vs. Actual turbines present in inferenced images.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84981D5A-1DE8-E895-48B0-F83F97C0B9CC}"/>
              </a:ext>
            </a:extLst>
          </p:cNvPr>
          <p:cNvSpPr txBox="1">
            <a:spLocks/>
          </p:cNvSpPr>
          <p:nvPr/>
        </p:nvSpPr>
        <p:spPr>
          <a:xfrm>
            <a:off x="488809" y="5707007"/>
            <a:ext cx="50354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Figures. P-R &amp; F1-confidence curves. 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333FFE6C-83D4-FFAE-48BE-1E55865496F9}"/>
              </a:ext>
            </a:extLst>
          </p:cNvPr>
          <p:cNvSpPr txBox="1">
            <a:spLocks/>
          </p:cNvSpPr>
          <p:nvPr/>
        </p:nvSpPr>
        <p:spPr>
          <a:xfrm>
            <a:off x="1774598" y="3479155"/>
            <a:ext cx="188972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F1 - Confidence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B3CB2B7F-CA8E-8F1D-0480-1B322E4A20A9}"/>
              </a:ext>
            </a:extLst>
          </p:cNvPr>
          <p:cNvSpPr txBox="1">
            <a:spLocks/>
          </p:cNvSpPr>
          <p:nvPr/>
        </p:nvSpPr>
        <p:spPr>
          <a:xfrm>
            <a:off x="1661572" y="1112381"/>
            <a:ext cx="130164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Precision - Recall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C10F9A-0BAB-C259-F841-E7983EE2C204}"/>
              </a:ext>
            </a:extLst>
          </p:cNvPr>
          <p:cNvSpPr/>
          <p:nvPr/>
        </p:nvSpPr>
        <p:spPr>
          <a:xfrm rot="19511056">
            <a:off x="4145952" y="4535891"/>
            <a:ext cx="1075372" cy="47950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7">
            <a:extLst>
              <a:ext uri="{FF2B5EF4-FFF2-40B4-BE49-F238E27FC236}">
                <a16:creationId xmlns:a16="http://schemas.microsoft.com/office/drawing/2014/main" id="{0E34F8D4-AF72-9067-F2FF-EB7A77A89A2B}"/>
              </a:ext>
            </a:extLst>
          </p:cNvPr>
          <p:cNvSpPr txBox="1">
            <a:spLocks/>
          </p:cNvSpPr>
          <p:nvPr/>
        </p:nvSpPr>
        <p:spPr>
          <a:xfrm>
            <a:off x="4928505" y="4782260"/>
            <a:ext cx="188972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Best performance:</a:t>
            </a:r>
          </a:p>
          <a:p>
            <a:pPr algn="l"/>
            <a:r>
              <a:rPr lang="en-US" sz="1100" dirty="0">
                <a:solidFill>
                  <a:schemeClr val="tx1"/>
                </a:solidFill>
              </a:rPr>
              <a:t>&lt; 10 turbines / image</a:t>
            </a:r>
          </a:p>
        </p:txBody>
      </p:sp>
    </p:spTree>
    <p:extLst>
      <p:ext uri="{BB962C8B-B14F-4D97-AF65-F5344CB8AC3E}">
        <p14:creationId xmlns:p14="http://schemas.microsoft.com/office/powerpoint/2010/main" val="32937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9385"/>
            <a:ext cx="8123465" cy="1325563"/>
          </a:xfrm>
        </p:spPr>
        <p:txBody>
          <a:bodyPr anchor="ctr"/>
          <a:lstStyle/>
          <a:p>
            <a:pPr algn="ctr"/>
            <a:r>
              <a:rPr lang="en-US" sz="4400" dirty="0"/>
              <a:t>Response to Key Questions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33792"/>
            <a:ext cx="11071302" cy="5080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i="1" dirty="0"/>
              <a:t>Q-I</a:t>
            </a:r>
            <a:r>
              <a:rPr lang="en-US" sz="1800" dirty="0"/>
              <a:t>. </a:t>
            </a:r>
            <a:r>
              <a:rPr lang="en-US" sz="1800" b="1" dirty="0"/>
              <a:t>How to estimate </a:t>
            </a:r>
            <a:r>
              <a:rPr lang="en-US" sz="1800" dirty="0"/>
              <a:t>U.S. on-shore wind growth with </a:t>
            </a:r>
            <a:r>
              <a:rPr lang="en-US" sz="1800" b="1" dirty="0"/>
              <a:t>greater temporal resolution </a:t>
            </a:r>
            <a:r>
              <a:rPr lang="en-US" sz="1800" dirty="0"/>
              <a:t>than existing data sources?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D8B82CD-23C5-9E86-B967-FCE8E32EABA4}"/>
              </a:ext>
            </a:extLst>
          </p:cNvPr>
          <p:cNvSpPr txBox="1">
            <a:spLocks/>
          </p:cNvSpPr>
          <p:nvPr/>
        </p:nvSpPr>
        <p:spPr>
          <a:xfrm>
            <a:off x="4358964" y="2210568"/>
            <a:ext cx="7575705" cy="3649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/>
              <a:t>A-I</a:t>
            </a:r>
            <a:r>
              <a:rPr lang="en-US" sz="1800" i="1" dirty="0"/>
              <a:t>. Use an automated solution (</a:t>
            </a:r>
            <a:r>
              <a:rPr lang="en-US" sz="1800" b="1" i="1" dirty="0"/>
              <a:t>object detection</a:t>
            </a:r>
            <a:r>
              <a:rPr lang="en-US" sz="1800" i="1" dirty="0"/>
              <a:t>) paired with a sufficiently high temporal-resolution U.S. imagery dataset. </a:t>
            </a:r>
          </a:p>
          <a:p>
            <a:r>
              <a:rPr lang="en-US" sz="1800" i="1" u="sng" dirty="0"/>
              <a:t>Examples include</a:t>
            </a:r>
            <a:r>
              <a:rPr lang="en-US" sz="1800" i="1" dirty="0"/>
              <a:t>: 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800100" lvl="1" indent="-342900">
              <a:buAutoNum type="arabicPeriod"/>
            </a:pPr>
            <a:r>
              <a:rPr lang="en-US" i="1" dirty="0"/>
              <a:t>Sentinel-3 RGB bands (global coverage every 4 days)</a:t>
            </a:r>
          </a:p>
          <a:p>
            <a:pPr marL="800100" lvl="1" indent="-342900">
              <a:buAutoNum type="arabicPeriod"/>
            </a:pPr>
            <a:r>
              <a:rPr lang="en-US" i="1" dirty="0"/>
              <a:t>Sentinel-2 RGB bands (global coverage every 5 days)</a:t>
            </a:r>
          </a:p>
          <a:p>
            <a:pPr marL="800100" lvl="1" indent="-342900">
              <a:spcAft>
                <a:spcPts val="600"/>
              </a:spcAft>
              <a:buAutoNum type="arabicPeriod"/>
            </a:pPr>
            <a:r>
              <a:rPr lang="en-US" i="1" dirty="0"/>
              <a:t>Landsat 8 products (global coverage every 16 days)</a:t>
            </a:r>
          </a:p>
          <a:p>
            <a:r>
              <a:rPr lang="en-US" sz="1800" i="1" u="sng" dirty="0"/>
              <a:t>For model training</a:t>
            </a:r>
            <a:r>
              <a:rPr lang="en-US" sz="1800" i="1" dirty="0"/>
              <a:t>:</a:t>
            </a:r>
          </a:p>
          <a:p>
            <a:pPr>
              <a:spcBef>
                <a:spcPts val="0"/>
              </a:spcBef>
            </a:pPr>
            <a:endParaRPr lang="en-US" sz="800" i="1" dirty="0"/>
          </a:p>
          <a:p>
            <a:pPr marL="800100" lvl="1" indent="-342900">
              <a:spcBef>
                <a:spcPts val="0"/>
              </a:spcBef>
              <a:buAutoNum type="arabicPeriod"/>
            </a:pPr>
            <a:r>
              <a:rPr lang="en-US" i="1" dirty="0"/>
              <a:t>National Agriculture Imagery Program (NAIP)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Quarterly acquisition, but 60 cm resolution</a:t>
            </a:r>
          </a:p>
          <a:p>
            <a:pPr marL="800100" lvl="1" indent="-342900">
              <a:buAutoNum type="arabicPeriod"/>
            </a:pPr>
            <a:endParaRPr lang="en-US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FC282341-88A7-9F66-28BC-E67F773D4ABB}"/>
              </a:ext>
            </a:extLst>
          </p:cNvPr>
          <p:cNvSpPr txBox="1">
            <a:spLocks/>
          </p:cNvSpPr>
          <p:nvPr/>
        </p:nvSpPr>
        <p:spPr>
          <a:xfrm>
            <a:off x="3084168" y="63788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WIND TURBINE DETECTION</a:t>
            </a:r>
          </a:p>
        </p:txBody>
      </p:sp>
      <p:pic>
        <p:nvPicPr>
          <p:cNvPr id="12" name="Picture 11" descr="A picture containing tree, grass, tea, vegetable&#10;&#10;Description automatically generated">
            <a:extLst>
              <a:ext uri="{FF2B5EF4-FFF2-40B4-BE49-F238E27FC236}">
                <a16:creationId xmlns:a16="http://schemas.microsoft.com/office/drawing/2014/main" id="{29BB831D-3C15-390C-DB42-07BBE73E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04" y="2254819"/>
            <a:ext cx="1780687" cy="1780687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14" name="Picture 13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B85C2F3D-8E0D-6B83-00C9-BB2031D8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31" y="2254819"/>
            <a:ext cx="1780687" cy="1780687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E6DCAA34-37E4-6FBE-DAAC-9E1D2F6E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3" y="4148458"/>
            <a:ext cx="1780687" cy="1780687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34342516-3CA7-4DED-BA81-AF493B042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831" y="4150946"/>
            <a:ext cx="1778199" cy="1778199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ECA6AEF-9BD9-4122-FCB4-29F0EDAEB2B0}"/>
              </a:ext>
            </a:extLst>
          </p:cNvPr>
          <p:cNvGrpSpPr/>
          <p:nvPr/>
        </p:nvGrpSpPr>
        <p:grpSpPr>
          <a:xfrm>
            <a:off x="7934584" y="5046971"/>
            <a:ext cx="2030743" cy="1891305"/>
            <a:chOff x="7934584" y="5046971"/>
            <a:chExt cx="2030743" cy="18913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3EA8E2-BE10-8E3B-5A2D-564FE7F89C0E}"/>
                </a:ext>
              </a:extLst>
            </p:cNvPr>
            <p:cNvSpPr/>
            <p:nvPr/>
          </p:nvSpPr>
          <p:spPr>
            <a:xfrm rot="20641185">
              <a:off x="7934584" y="5364471"/>
              <a:ext cx="1484884" cy="157380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436526-A6F7-311D-8AF8-45DADB6EF675}"/>
                </a:ext>
              </a:extLst>
            </p:cNvPr>
            <p:cNvSpPr/>
            <p:nvPr/>
          </p:nvSpPr>
          <p:spPr>
            <a:xfrm rot="20641185">
              <a:off x="8480443" y="5046971"/>
              <a:ext cx="1484884" cy="1573805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A74F22-460E-5C12-2B9C-5EFC4CB55409}"/>
              </a:ext>
            </a:extLst>
          </p:cNvPr>
          <p:cNvSpPr txBox="1"/>
          <p:nvPr/>
        </p:nvSpPr>
        <p:spPr>
          <a:xfrm>
            <a:off x="381000" y="1444225"/>
            <a:ext cx="10714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Q-II. </a:t>
            </a:r>
            <a:r>
              <a:rPr lang="en-US" dirty="0"/>
              <a:t>Can a </a:t>
            </a:r>
            <a:r>
              <a:rPr lang="en-US" b="1" dirty="0"/>
              <a:t>deep learning </a:t>
            </a:r>
            <a:r>
              <a:rPr lang="en-US" dirty="0"/>
              <a:t>approach be implemented to </a:t>
            </a:r>
            <a:r>
              <a:rPr lang="en-US" b="1" dirty="0"/>
              <a:t>automate</a:t>
            </a:r>
            <a:r>
              <a:rPr lang="en-US" dirty="0"/>
              <a:t> estimation with </a:t>
            </a:r>
            <a:r>
              <a:rPr lang="en-US" b="1" dirty="0"/>
              <a:t>reasonable precision</a:t>
            </a:r>
            <a:r>
              <a:rPr lang="en-US" dirty="0"/>
              <a:t>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F5353B0-A8BF-05E3-2002-B7EE757E78EF}"/>
              </a:ext>
            </a:extLst>
          </p:cNvPr>
          <p:cNvSpPr txBox="1">
            <a:spLocks/>
          </p:cNvSpPr>
          <p:nvPr/>
        </p:nvSpPr>
        <p:spPr>
          <a:xfrm>
            <a:off x="1004172" y="1983765"/>
            <a:ext cx="7794139" cy="2536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/>
              <a:t>A-II</a:t>
            </a:r>
            <a:r>
              <a:rPr lang="en-US" sz="1800" i="1" dirty="0"/>
              <a:t>. Yes, with caveats.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The developed model performs </a:t>
            </a:r>
            <a:r>
              <a:rPr lang="en-US" sz="1800" b="1" i="1" dirty="0"/>
              <a:t>best on large-scale imagery</a:t>
            </a:r>
            <a:r>
              <a:rPr lang="en-US" sz="18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Model performance generally </a:t>
            </a:r>
            <a:r>
              <a:rPr lang="en-US" sz="1800" i="1" dirty="0">
                <a:solidFill>
                  <a:srgbClr val="FF0000"/>
                </a:solidFill>
              </a:rPr>
              <a:t>declines at smaller scale</a:t>
            </a:r>
            <a:r>
              <a:rPr lang="en-US" sz="1800" i="1" dirty="0"/>
              <a:t> &amp; in </a:t>
            </a:r>
            <a:r>
              <a:rPr lang="en-US" sz="1800" i="1" dirty="0">
                <a:solidFill>
                  <a:srgbClr val="004ABC"/>
                </a:solidFill>
              </a:rPr>
              <a:t>arid regions</a:t>
            </a:r>
            <a:r>
              <a:rPr lang="en-US" sz="1800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More training data &amp; augmentations recommended.</a:t>
            </a:r>
            <a:r>
              <a:rPr lang="en-US" sz="1600" i="1" dirty="0"/>
              <a:t> </a:t>
            </a:r>
            <a:endParaRPr lang="en-US" sz="1600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DAB8EAC-31FE-E57E-5638-D375A2B9F214}"/>
              </a:ext>
            </a:extLst>
          </p:cNvPr>
          <p:cNvSpPr txBox="1">
            <a:spLocks/>
          </p:cNvSpPr>
          <p:nvPr/>
        </p:nvSpPr>
        <p:spPr>
          <a:xfrm>
            <a:off x="3084168" y="63788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WIND TURBINE DETECTION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DAAD6FD-8893-9565-C154-FFB6B476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11" y="3584950"/>
            <a:ext cx="2536580" cy="2536580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10" name="Picture 9" descr="Timeline, map&#10;&#10;Description automatically generated">
            <a:extLst>
              <a:ext uri="{FF2B5EF4-FFF2-40B4-BE49-F238E27FC236}">
                <a16:creationId xmlns:a16="http://schemas.microsoft.com/office/drawing/2014/main" id="{1DE801CC-7FAB-7F0A-A1D2-44DCEC759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791" y="3584950"/>
            <a:ext cx="2536580" cy="2536580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78E7887-63EE-DA2D-BCF5-688FC0973867}"/>
              </a:ext>
            </a:extLst>
          </p:cNvPr>
          <p:cNvSpPr txBox="1">
            <a:spLocks/>
          </p:cNvSpPr>
          <p:nvPr/>
        </p:nvSpPr>
        <p:spPr>
          <a:xfrm>
            <a:off x="381000" y="289385"/>
            <a:ext cx="81234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Response to Key Questions II</a:t>
            </a:r>
          </a:p>
        </p:txBody>
      </p:sp>
      <p:pic>
        <p:nvPicPr>
          <p:cNvPr id="20" name="Picture 19" descr="A picture containing text, water, outdoor&#10;&#10;Description automatically generated">
            <a:extLst>
              <a:ext uri="{FF2B5EF4-FFF2-40B4-BE49-F238E27FC236}">
                <a16:creationId xmlns:a16="http://schemas.microsoft.com/office/drawing/2014/main" id="{AF4BCD67-D100-5B3F-110F-0141065BA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771" y="3584950"/>
            <a:ext cx="2536580" cy="2536580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B820364-69E6-945A-148E-736335094396}"/>
              </a:ext>
            </a:extLst>
          </p:cNvPr>
          <p:cNvSpPr/>
          <p:nvPr/>
        </p:nvSpPr>
        <p:spPr>
          <a:xfrm>
            <a:off x="3953825" y="5483025"/>
            <a:ext cx="313149" cy="30064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C7961B91-567E-E1CB-3246-E6ADDF2B6887}"/>
              </a:ext>
            </a:extLst>
          </p:cNvPr>
          <p:cNvSpPr txBox="1">
            <a:spLocks/>
          </p:cNvSpPr>
          <p:nvPr/>
        </p:nvSpPr>
        <p:spPr>
          <a:xfrm>
            <a:off x="3938883" y="5176474"/>
            <a:ext cx="49622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004ABC"/>
                </a:solidFill>
              </a:rPr>
              <a:t>FP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82A857-D269-13E9-CFBC-212860F0C631}"/>
              </a:ext>
            </a:extLst>
          </p:cNvPr>
          <p:cNvSpPr/>
          <p:nvPr/>
        </p:nvSpPr>
        <p:spPr>
          <a:xfrm>
            <a:off x="2038724" y="5413775"/>
            <a:ext cx="313149" cy="3006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7">
            <a:extLst>
              <a:ext uri="{FF2B5EF4-FFF2-40B4-BE49-F238E27FC236}">
                <a16:creationId xmlns:a16="http://schemas.microsoft.com/office/drawing/2014/main" id="{3426B521-F0A3-C9DB-AB54-EA506E573AE4}"/>
              </a:ext>
            </a:extLst>
          </p:cNvPr>
          <p:cNvSpPr txBox="1">
            <a:spLocks/>
          </p:cNvSpPr>
          <p:nvPr/>
        </p:nvSpPr>
        <p:spPr>
          <a:xfrm>
            <a:off x="2016162" y="5107224"/>
            <a:ext cx="49622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FF0000"/>
                </a:solidFill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176818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Noah Vriese</a:t>
            </a:r>
          </a:p>
          <a:p>
            <a:r>
              <a:rPr lang="en-US" sz="2000" dirty="0">
                <a:hlinkClick r:id="rId3"/>
              </a:rPr>
              <a:t>noah@datawhirled.com</a:t>
            </a:r>
            <a:endParaRPr lang="en-US" sz="2000" dirty="0"/>
          </a:p>
          <a:p>
            <a:r>
              <a:rPr lang="en-US" sz="2000" dirty="0"/>
              <a:t>GitHub: nvriese1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80" y="1067644"/>
            <a:ext cx="10802926" cy="1325563"/>
          </a:xfrm>
        </p:spPr>
        <p:txBody>
          <a:bodyPr/>
          <a:lstStyle/>
          <a:p>
            <a:r>
              <a:rPr lang="en-US" sz="3600" b="0" dirty="0"/>
              <a:t>The Problem:</a:t>
            </a:r>
            <a:r>
              <a:rPr lang="en-US" sz="3600" dirty="0"/>
              <a:t> Estimating Wind Power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45" y="2656537"/>
            <a:ext cx="10711814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U.S. Wind Turbine Database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Current best database for on-shore turbines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Low update frequency (temporal resolution)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Updated once quarterly (3 months)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Wind energy production is </a:t>
            </a:r>
            <a:r>
              <a:rPr lang="en-US" sz="2200" b="1" dirty="0"/>
              <a:t>growing rapidly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U.S. on-shore wind capacity grew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+11%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from 122k to 135k (MW) between 2021-2022 </a:t>
            </a:r>
            <a:r>
              <a:rPr lang="en-US" sz="1800" baseline="30000" dirty="0">
                <a:solidFill>
                  <a:schemeClr val="bg1">
                    <a:lumMod val="85000"/>
                  </a:schemeClr>
                </a:solidFill>
              </a:rPr>
              <a:t>[1]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WIND TURBINE DETECTION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4BB1-44CD-F368-1A8C-41EDDF835D4A}"/>
              </a:ext>
            </a:extLst>
          </p:cNvPr>
          <p:cNvSpPr txBox="1"/>
          <p:nvPr/>
        </p:nvSpPr>
        <p:spPr>
          <a:xfrm>
            <a:off x="987287" y="6040019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solidFill>
                  <a:schemeClr val="bg1">
                    <a:lumMod val="85000"/>
                  </a:schemeClr>
                </a:solidFill>
              </a:rPr>
              <a:t>[1]: </a:t>
            </a:r>
            <a:r>
              <a:rPr lang="en-US" sz="1800" i="1" baseline="30000" dirty="0">
                <a:solidFill>
                  <a:schemeClr val="bg1">
                    <a:lumMod val="85000"/>
                  </a:schemeClr>
                </a:solidFill>
              </a:rPr>
              <a:t>Land-based Wind Market Report: 2022 Edition</a:t>
            </a:r>
            <a:r>
              <a:rPr lang="en-US" sz="1800" baseline="30000" dirty="0">
                <a:solidFill>
                  <a:schemeClr val="bg1">
                    <a:lumMod val="85000"/>
                  </a:schemeClr>
                </a:solidFill>
              </a:rPr>
              <a:t>; USDOE,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44" y="639523"/>
            <a:ext cx="9779183" cy="1325563"/>
          </a:xfrm>
        </p:spPr>
        <p:txBody>
          <a:bodyPr anchor="ctr"/>
          <a:lstStyle/>
          <a:p>
            <a:r>
              <a:rPr lang="en-US" sz="4400" dirty="0"/>
              <a:t>Key Questions </a:t>
            </a:r>
            <a:r>
              <a:rPr lang="en-US" sz="4400" b="0" dirty="0"/>
              <a:t>to Address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2083685"/>
            <a:ext cx="11297622" cy="508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i="1" dirty="0"/>
              <a:t>Q-I</a:t>
            </a:r>
            <a:r>
              <a:rPr lang="en-US" sz="1800" dirty="0"/>
              <a:t>. </a:t>
            </a:r>
            <a:r>
              <a:rPr lang="en-US" sz="1800" b="1" dirty="0"/>
              <a:t>How to estimate </a:t>
            </a:r>
            <a:r>
              <a:rPr lang="en-US" sz="1800" dirty="0"/>
              <a:t>U.S. on-shore wind growth with </a:t>
            </a:r>
            <a:r>
              <a:rPr lang="en-US" sz="1800" b="1" dirty="0"/>
              <a:t>greater temporal resolution </a:t>
            </a:r>
            <a:r>
              <a:rPr lang="en-US" sz="1800" dirty="0"/>
              <a:t>than existing data sources?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WIND TURBINE DETECTION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79D60-F224-C895-F031-3F323D5259E0}"/>
              </a:ext>
            </a:extLst>
          </p:cNvPr>
          <p:cNvSpPr txBox="1"/>
          <p:nvPr/>
        </p:nvSpPr>
        <p:spPr>
          <a:xfrm>
            <a:off x="390795" y="3872351"/>
            <a:ext cx="11922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Q-II. </a:t>
            </a:r>
            <a:r>
              <a:rPr lang="en-US" dirty="0"/>
              <a:t>Can a </a:t>
            </a:r>
            <a:r>
              <a:rPr lang="en-US" b="1" dirty="0"/>
              <a:t>deep learning </a:t>
            </a:r>
            <a:r>
              <a:rPr lang="en-US" dirty="0"/>
              <a:t>approach be implemented to </a:t>
            </a:r>
            <a:r>
              <a:rPr lang="en-US" b="1" dirty="0"/>
              <a:t>automate</a:t>
            </a:r>
            <a:r>
              <a:rPr lang="en-US" dirty="0"/>
              <a:t> estimation with </a:t>
            </a:r>
            <a:r>
              <a:rPr lang="en-US" b="1" dirty="0"/>
              <a:t>reasonable precision</a:t>
            </a:r>
            <a:r>
              <a:rPr lang="en-US" dirty="0"/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C95FDE-F5EF-C1FD-4CAA-0B06BF473C90}"/>
              </a:ext>
            </a:extLst>
          </p:cNvPr>
          <p:cNvSpPr/>
          <p:nvPr/>
        </p:nvSpPr>
        <p:spPr>
          <a:xfrm>
            <a:off x="2015674" y="2637105"/>
            <a:ext cx="2022926" cy="85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*NEW DATA* </a:t>
            </a:r>
          </a:p>
          <a:p>
            <a:pPr algn="ctr"/>
            <a:r>
              <a:rPr lang="en-US" sz="1400" dirty="0"/>
              <a:t>Wind turbine installations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D7DFB94-294C-8485-CDEE-6865E154A41B}"/>
              </a:ext>
            </a:extLst>
          </p:cNvPr>
          <p:cNvSpPr/>
          <p:nvPr/>
        </p:nvSpPr>
        <p:spPr>
          <a:xfrm>
            <a:off x="4399417" y="2885330"/>
            <a:ext cx="449451" cy="365125"/>
          </a:xfrm>
          <a:prstGeom prst="rightArrow">
            <a:avLst/>
          </a:prstGeom>
          <a:solidFill>
            <a:srgbClr val="5B9BD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79FD6F-2199-1DC2-7CAE-B0278AE3B1B1}"/>
              </a:ext>
            </a:extLst>
          </p:cNvPr>
          <p:cNvSpPr/>
          <p:nvPr/>
        </p:nvSpPr>
        <p:spPr>
          <a:xfrm>
            <a:off x="5018778" y="2631009"/>
            <a:ext cx="1720079" cy="85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U.S. Wind Turbine Database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315E7A8-E406-8E79-0F37-3714D1CBEB25}"/>
              </a:ext>
            </a:extLst>
          </p:cNvPr>
          <p:cNvSpPr/>
          <p:nvPr/>
        </p:nvSpPr>
        <p:spPr>
          <a:xfrm>
            <a:off x="4307374" y="2885330"/>
            <a:ext cx="449451" cy="365125"/>
          </a:xfrm>
          <a:prstGeom prst="rightArrow">
            <a:avLst/>
          </a:prstGeom>
          <a:solidFill>
            <a:srgbClr val="5B9BD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C37231-54B8-B9C1-E9CA-2A51A2B8892C}"/>
              </a:ext>
            </a:extLst>
          </p:cNvPr>
          <p:cNvSpPr/>
          <p:nvPr/>
        </p:nvSpPr>
        <p:spPr>
          <a:xfrm>
            <a:off x="4208509" y="2885330"/>
            <a:ext cx="449451" cy="365125"/>
          </a:xfrm>
          <a:prstGeom prst="rightArrow">
            <a:avLst/>
          </a:prstGeom>
          <a:solidFill>
            <a:srgbClr val="5B9BD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BEE86-AFB7-2889-75F5-32ABCDE0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12" y="4531046"/>
            <a:ext cx="5952323" cy="12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B7DFD190-E7A8-811B-622A-4792830D0DA0}"/>
              </a:ext>
            </a:extLst>
          </p:cNvPr>
          <p:cNvSpPr txBox="1">
            <a:spLocks/>
          </p:cNvSpPr>
          <p:nvPr/>
        </p:nvSpPr>
        <p:spPr>
          <a:xfrm>
            <a:off x="2263219" y="57858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Figure. YOLO v6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261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Proposed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Via Satellite Imagery +</a:t>
            </a:r>
          </a:p>
          <a:p>
            <a:r>
              <a:rPr lang="en-US" sz="2400" dirty="0"/>
              <a:t>Deep Learning (Object Detection)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36" y="546113"/>
            <a:ext cx="3592626" cy="859892"/>
          </a:xfrm>
        </p:spPr>
        <p:txBody>
          <a:bodyPr/>
          <a:lstStyle/>
          <a:p>
            <a:r>
              <a:rPr lang="en-US" sz="4400" dirty="0"/>
              <a:t>The Dataset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852E36-8A3B-616B-9C3F-24569A9B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2" y="1685336"/>
            <a:ext cx="4748078" cy="303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Raw LANDSAT &amp; NAIP Satellite imagery (</a:t>
            </a:r>
            <a:r>
              <a:rPr lang="en-US" sz="2000" i="1" dirty="0">
                <a:hlinkClick r:id="rId3"/>
              </a:rPr>
              <a:t>Kaggle</a:t>
            </a:r>
            <a:r>
              <a:rPr lang="en-US" sz="2000" i="1" dirty="0"/>
              <a:t> + Open Source</a:t>
            </a:r>
            <a:r>
              <a:rPr lang="en-US" sz="2000" dirty="0"/>
              <a:t>)</a:t>
            </a:r>
            <a:endParaRPr lang="en-US" sz="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2,130 images + labels (YOLO format)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Dimensions: 608 x 608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U.S. terrestrial biomes included: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Desert, farmland, urban, forested</a:t>
            </a:r>
            <a:endParaRPr lang="en-US" sz="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Classes trained: {1: ‘</a:t>
            </a:r>
            <a:r>
              <a:rPr lang="en-US" sz="2000" b="1" dirty="0">
                <a:solidFill>
                  <a:schemeClr val="accent1"/>
                </a:solidFill>
              </a:rPr>
              <a:t>Turbine</a:t>
            </a:r>
            <a:r>
              <a:rPr lang="en-US" sz="2000" dirty="0"/>
              <a:t>’}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81771-B131-D765-FF39-9C6B6145B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266700"/>
            <a:ext cx="3035300" cy="3035300"/>
          </a:xfrm>
          <a:prstGeom prst="rect">
            <a:avLst/>
          </a:prstGeom>
        </p:spPr>
      </p:pic>
      <p:pic>
        <p:nvPicPr>
          <p:cNvPr id="8" name="Picture 7" descr="A picture containing ground&#10;&#10;Description automatically generated">
            <a:extLst>
              <a:ext uri="{FF2B5EF4-FFF2-40B4-BE49-F238E27FC236}">
                <a16:creationId xmlns:a16="http://schemas.microsoft.com/office/drawing/2014/main" id="{F69D9F66-D652-A405-E4B8-7E0A8646D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00" y="3429000"/>
            <a:ext cx="3035300" cy="303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84D02-108E-7777-19AC-EA682C46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266700"/>
            <a:ext cx="3035300" cy="3035300"/>
          </a:xfrm>
          <a:prstGeom prst="rect">
            <a:avLst/>
          </a:prstGeom>
        </p:spPr>
      </p:pic>
      <p:pic>
        <p:nvPicPr>
          <p:cNvPr id="34" name="Picture 33" descr="A picture containing mountain, way, road&#10;&#10;Description automatically generated">
            <a:extLst>
              <a:ext uri="{FF2B5EF4-FFF2-40B4-BE49-F238E27FC236}">
                <a16:creationId xmlns:a16="http://schemas.microsoft.com/office/drawing/2014/main" id="{C6FAB8B7-ADDC-F37E-CBBA-D57E49173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399" y="3429000"/>
            <a:ext cx="3035300" cy="30353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F77F738D-CAC0-5A48-1A02-3E1B14F99D40}"/>
              </a:ext>
            </a:extLst>
          </p:cNvPr>
          <p:cNvGrpSpPr/>
          <p:nvPr/>
        </p:nvGrpSpPr>
        <p:grpSpPr>
          <a:xfrm>
            <a:off x="5684521" y="320040"/>
            <a:ext cx="5616892" cy="6058535"/>
            <a:chOff x="5684521" y="320040"/>
            <a:chExt cx="5616892" cy="605853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ADDF8F-C8CF-8113-7E1B-9CAEF52DAA87}"/>
                </a:ext>
              </a:extLst>
            </p:cNvPr>
            <p:cNvSpPr/>
            <p:nvPr/>
          </p:nvSpPr>
          <p:spPr>
            <a:xfrm>
              <a:off x="5995988" y="2633663"/>
              <a:ext cx="276225" cy="3190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7F7A53-2A49-248E-AC41-0B988726F857}"/>
                </a:ext>
              </a:extLst>
            </p:cNvPr>
            <p:cNvSpPr/>
            <p:nvPr/>
          </p:nvSpPr>
          <p:spPr>
            <a:xfrm>
              <a:off x="6529387" y="1851660"/>
              <a:ext cx="298133" cy="36195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BA8829-AE96-F0A9-48C4-F8B9D71D2C44}"/>
                </a:ext>
              </a:extLst>
            </p:cNvPr>
            <p:cNvSpPr/>
            <p:nvPr/>
          </p:nvSpPr>
          <p:spPr>
            <a:xfrm>
              <a:off x="7117081" y="1044054"/>
              <a:ext cx="289559" cy="41898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E761A3-A192-5F8C-9410-519AB9EC5773}"/>
                </a:ext>
              </a:extLst>
            </p:cNvPr>
            <p:cNvSpPr/>
            <p:nvPr/>
          </p:nvSpPr>
          <p:spPr>
            <a:xfrm>
              <a:off x="7757161" y="320040"/>
              <a:ext cx="228599" cy="3429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D23726-FE8B-E9D7-FEEA-33FBB26D5EA5}"/>
                </a:ext>
              </a:extLst>
            </p:cNvPr>
            <p:cNvSpPr/>
            <p:nvPr/>
          </p:nvSpPr>
          <p:spPr>
            <a:xfrm>
              <a:off x="5684521" y="3451224"/>
              <a:ext cx="311467" cy="13335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CF59E7-4DCE-4A02-9B1B-6C36E542DDCA}"/>
                </a:ext>
              </a:extLst>
            </p:cNvPr>
            <p:cNvSpPr/>
            <p:nvPr/>
          </p:nvSpPr>
          <p:spPr>
            <a:xfrm>
              <a:off x="6024246" y="4356099"/>
              <a:ext cx="290829" cy="17145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77526C4-A4CC-72D6-A309-8FBB1858AA46}"/>
                </a:ext>
              </a:extLst>
            </p:cNvPr>
            <p:cNvSpPr/>
            <p:nvPr/>
          </p:nvSpPr>
          <p:spPr>
            <a:xfrm>
              <a:off x="6238559" y="5349873"/>
              <a:ext cx="225742" cy="17145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A7C892-CAAC-8C99-030A-466C645835B3}"/>
                </a:ext>
              </a:extLst>
            </p:cNvPr>
            <p:cNvSpPr/>
            <p:nvPr/>
          </p:nvSpPr>
          <p:spPr>
            <a:xfrm>
              <a:off x="6524308" y="6235698"/>
              <a:ext cx="181292" cy="1428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2EC688-A405-4F5C-3B4C-CA5C3D397556}"/>
                </a:ext>
              </a:extLst>
            </p:cNvPr>
            <p:cNvSpPr/>
            <p:nvPr/>
          </p:nvSpPr>
          <p:spPr>
            <a:xfrm>
              <a:off x="9096375" y="2971800"/>
              <a:ext cx="157163" cy="8572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A66C6A-3CF3-580F-BE19-B7536CB92727}"/>
                </a:ext>
              </a:extLst>
            </p:cNvPr>
            <p:cNvSpPr/>
            <p:nvPr/>
          </p:nvSpPr>
          <p:spPr>
            <a:xfrm>
              <a:off x="9146075" y="2678906"/>
              <a:ext cx="217000" cy="8572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E5E7D1-3383-8216-267D-002AA858E504}"/>
                </a:ext>
              </a:extLst>
            </p:cNvPr>
            <p:cNvSpPr/>
            <p:nvPr/>
          </p:nvSpPr>
          <p:spPr>
            <a:xfrm>
              <a:off x="9448799" y="2459831"/>
              <a:ext cx="180975" cy="714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49E05-11DA-AE44-CBBE-A85F4BE34562}"/>
                </a:ext>
              </a:extLst>
            </p:cNvPr>
            <p:cNvSpPr/>
            <p:nvPr/>
          </p:nvSpPr>
          <p:spPr>
            <a:xfrm>
              <a:off x="9753600" y="2235993"/>
              <a:ext cx="154780" cy="714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09E70E-251B-DF4C-6620-941D3739C494}"/>
                </a:ext>
              </a:extLst>
            </p:cNvPr>
            <p:cNvSpPr/>
            <p:nvPr/>
          </p:nvSpPr>
          <p:spPr>
            <a:xfrm>
              <a:off x="10556081" y="750093"/>
              <a:ext cx="154780" cy="714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B0A86F-8C6C-6271-F4DA-98DBFD37FE96}"/>
                </a:ext>
              </a:extLst>
            </p:cNvPr>
            <p:cNvSpPr/>
            <p:nvPr/>
          </p:nvSpPr>
          <p:spPr>
            <a:xfrm>
              <a:off x="11039475" y="442913"/>
              <a:ext cx="135730" cy="842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C9979FF-6637-275E-53C3-E2B30B5D6FC1}"/>
                </a:ext>
              </a:extLst>
            </p:cNvPr>
            <p:cNvSpPr/>
            <p:nvPr/>
          </p:nvSpPr>
          <p:spPr>
            <a:xfrm>
              <a:off x="11127581" y="5910263"/>
              <a:ext cx="173832" cy="33813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3195"/>
            <a:ext cx="9779183" cy="712963"/>
          </a:xfrm>
        </p:spPr>
        <p:txBody>
          <a:bodyPr/>
          <a:lstStyle/>
          <a:p>
            <a:r>
              <a:rPr lang="en-US" sz="4400" dirty="0"/>
              <a:t>Data Wrangling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BAC6A-DA37-C321-E6C0-820BEBD5D116}"/>
              </a:ext>
            </a:extLst>
          </p:cNvPr>
          <p:cNvSpPr/>
          <p:nvPr/>
        </p:nvSpPr>
        <p:spPr>
          <a:xfrm>
            <a:off x="202479" y="2488732"/>
            <a:ext cx="1304435" cy="10156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‘Imagery.zip’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747155-7DBC-83F3-5855-35228E690E93}"/>
              </a:ext>
            </a:extLst>
          </p:cNvPr>
          <p:cNvSpPr/>
          <p:nvPr/>
        </p:nvSpPr>
        <p:spPr>
          <a:xfrm>
            <a:off x="1683640" y="2219538"/>
            <a:ext cx="449451" cy="365125"/>
          </a:xfrm>
          <a:prstGeom prst="rightArrow">
            <a:avLst/>
          </a:prstGeom>
          <a:solidFill>
            <a:srgbClr val="AAB9FF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ECCA16-D71B-E6B9-92CF-066DE06B7F16}"/>
              </a:ext>
            </a:extLst>
          </p:cNvPr>
          <p:cNvSpPr/>
          <p:nvPr/>
        </p:nvSpPr>
        <p:spPr>
          <a:xfrm>
            <a:off x="2202477" y="1402742"/>
            <a:ext cx="1520900" cy="579527"/>
          </a:xfrm>
          <a:prstGeom prst="roundRect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Train-Test-Valid</a:t>
            </a:r>
          </a:p>
          <a:p>
            <a:pPr algn="ctr"/>
            <a:r>
              <a:rPr lang="en-US" sz="1400" dirty="0"/>
              <a:t>Split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DAE8B38-1762-B258-9514-B9D0B97F11A1}"/>
              </a:ext>
            </a:extLst>
          </p:cNvPr>
          <p:cNvSpPr/>
          <p:nvPr/>
        </p:nvSpPr>
        <p:spPr>
          <a:xfrm>
            <a:off x="7499645" y="841724"/>
            <a:ext cx="1520899" cy="579527"/>
          </a:xfrm>
          <a:prstGeom prst="roundRect">
            <a:avLst/>
          </a:prstGeom>
          <a:solidFill>
            <a:srgbClr val="2B8789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PyTorch Data Augmentation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216462-0D9B-7A87-453C-E86A64F0FFED}"/>
              </a:ext>
            </a:extLst>
          </p:cNvPr>
          <p:cNvSpPr txBox="1"/>
          <p:nvPr/>
        </p:nvSpPr>
        <p:spPr>
          <a:xfrm>
            <a:off x="287542" y="4500064"/>
            <a:ext cx="466416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dataset: 5,215 images/labels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Augmented for training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7BA086-64CE-6D40-D63D-F7F419981FE5}"/>
              </a:ext>
            </a:extLst>
          </p:cNvPr>
          <p:cNvSpPr/>
          <p:nvPr/>
        </p:nvSpPr>
        <p:spPr>
          <a:xfrm>
            <a:off x="2309817" y="2147702"/>
            <a:ext cx="1304435" cy="456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F01D46-6EE5-7C1E-CCC4-5CA14FAA93F7}"/>
              </a:ext>
            </a:extLst>
          </p:cNvPr>
          <p:cNvSpPr/>
          <p:nvPr/>
        </p:nvSpPr>
        <p:spPr>
          <a:xfrm>
            <a:off x="2309817" y="2731107"/>
            <a:ext cx="1304435" cy="456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75B3AE-9C1E-4ED2-A3D6-7C74BF0F65BF}"/>
              </a:ext>
            </a:extLst>
          </p:cNvPr>
          <p:cNvSpPr/>
          <p:nvPr/>
        </p:nvSpPr>
        <p:spPr>
          <a:xfrm>
            <a:off x="2309817" y="3314512"/>
            <a:ext cx="1304435" cy="456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</a:t>
            </a:r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F46CA7C1-62A6-149C-343E-5EC9F80D0D22}"/>
              </a:ext>
            </a:extLst>
          </p:cNvPr>
          <p:cNvSpPr/>
          <p:nvPr/>
        </p:nvSpPr>
        <p:spPr>
          <a:xfrm>
            <a:off x="4317523" y="2047118"/>
            <a:ext cx="1892412" cy="1835445"/>
          </a:xfrm>
          <a:prstGeom prst="bracePair">
            <a:avLst/>
          </a:prstGeom>
          <a:ln w="28575">
            <a:solidFill>
              <a:srgbClr val="FF993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12A425-3924-07DD-B95E-2B81A7F34797}"/>
              </a:ext>
            </a:extLst>
          </p:cNvPr>
          <p:cNvSpPr/>
          <p:nvPr/>
        </p:nvSpPr>
        <p:spPr>
          <a:xfrm>
            <a:off x="3788075" y="2786548"/>
            <a:ext cx="449451" cy="365125"/>
          </a:xfrm>
          <a:prstGeom prst="rightArrow">
            <a:avLst/>
          </a:prstGeom>
          <a:solidFill>
            <a:srgbClr val="AAB9FF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87CAA2-9298-2355-D192-86879849D01E}"/>
              </a:ext>
            </a:extLst>
          </p:cNvPr>
          <p:cNvSpPr/>
          <p:nvPr/>
        </p:nvSpPr>
        <p:spPr>
          <a:xfrm>
            <a:off x="7239778" y="1567550"/>
            <a:ext cx="2040632" cy="456034"/>
          </a:xfrm>
          <a:prstGeom prst="roundRect">
            <a:avLst/>
          </a:prstGeom>
          <a:solidFill>
            <a:srgbClr val="38AFB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Resize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9D322F-CAF7-BBAF-00F4-F2E09637EEB3}"/>
              </a:ext>
            </a:extLst>
          </p:cNvPr>
          <p:cNvSpPr/>
          <p:nvPr/>
        </p:nvSpPr>
        <p:spPr>
          <a:xfrm>
            <a:off x="7239778" y="2150955"/>
            <a:ext cx="2040632" cy="456034"/>
          </a:xfrm>
          <a:prstGeom prst="roundRect">
            <a:avLst/>
          </a:prstGeom>
          <a:solidFill>
            <a:srgbClr val="38AFB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RandomRotation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77E411-4E5E-8385-CED6-B8F839A46C9F}"/>
              </a:ext>
            </a:extLst>
          </p:cNvPr>
          <p:cNvSpPr/>
          <p:nvPr/>
        </p:nvSpPr>
        <p:spPr>
          <a:xfrm>
            <a:off x="7239778" y="2734360"/>
            <a:ext cx="2040632" cy="456034"/>
          </a:xfrm>
          <a:prstGeom prst="roundRect">
            <a:avLst/>
          </a:prstGeom>
          <a:solidFill>
            <a:srgbClr val="38AFB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RandomHorizontalFlip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C1ADAB-CB56-174A-69E7-EC1823A6764B}"/>
              </a:ext>
            </a:extLst>
          </p:cNvPr>
          <p:cNvSpPr/>
          <p:nvPr/>
        </p:nvSpPr>
        <p:spPr>
          <a:xfrm>
            <a:off x="4503279" y="1318786"/>
            <a:ext cx="1520899" cy="579527"/>
          </a:xfrm>
          <a:prstGeom prst="roundRect">
            <a:avLst/>
          </a:prstGeom>
          <a:solidFill>
            <a:srgbClr val="FFA93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PyTorch Dataset</a:t>
            </a:r>
          </a:p>
          <a:p>
            <a:pPr algn="ctr"/>
            <a:r>
              <a:rPr lang="en-US" sz="1400" dirty="0"/>
              <a:t>Class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FEBCCF6-C4DB-C6E8-812F-3DD207FD4856}"/>
              </a:ext>
            </a:extLst>
          </p:cNvPr>
          <p:cNvSpPr/>
          <p:nvPr/>
        </p:nvSpPr>
        <p:spPr>
          <a:xfrm>
            <a:off x="1683640" y="2809007"/>
            <a:ext cx="449451" cy="365125"/>
          </a:xfrm>
          <a:prstGeom prst="rightArrow">
            <a:avLst/>
          </a:prstGeom>
          <a:solidFill>
            <a:srgbClr val="AAB9FF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1628B7D-8EB4-8F9D-7CB9-B085E97E8C6C}"/>
              </a:ext>
            </a:extLst>
          </p:cNvPr>
          <p:cNvSpPr/>
          <p:nvPr/>
        </p:nvSpPr>
        <p:spPr>
          <a:xfrm>
            <a:off x="1683640" y="3353556"/>
            <a:ext cx="449451" cy="365125"/>
          </a:xfrm>
          <a:prstGeom prst="rightArrow">
            <a:avLst/>
          </a:prstGeom>
          <a:solidFill>
            <a:srgbClr val="AAB9FF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6CB3C3-54B7-FDC9-4106-17C6A906BACE}"/>
              </a:ext>
            </a:extLst>
          </p:cNvPr>
          <p:cNvSpPr/>
          <p:nvPr/>
        </p:nvSpPr>
        <p:spPr>
          <a:xfrm>
            <a:off x="4611512" y="2143433"/>
            <a:ext cx="1304435" cy="456034"/>
          </a:xfrm>
          <a:prstGeom prst="roundRect">
            <a:avLst/>
          </a:prstGeom>
          <a:solidFill>
            <a:srgbClr val="FFA93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2A22C40-8122-6693-D33B-EABCD7197A7C}"/>
              </a:ext>
            </a:extLst>
          </p:cNvPr>
          <p:cNvSpPr/>
          <p:nvPr/>
        </p:nvSpPr>
        <p:spPr>
          <a:xfrm>
            <a:off x="4611512" y="2726838"/>
            <a:ext cx="1304435" cy="456034"/>
          </a:xfrm>
          <a:prstGeom prst="roundRect">
            <a:avLst/>
          </a:prstGeom>
          <a:solidFill>
            <a:srgbClr val="FFA93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FBDCCA9-15EE-CB2B-8AB6-7A94AB65B4F6}"/>
              </a:ext>
            </a:extLst>
          </p:cNvPr>
          <p:cNvSpPr/>
          <p:nvPr/>
        </p:nvSpPr>
        <p:spPr>
          <a:xfrm>
            <a:off x="4611512" y="3310243"/>
            <a:ext cx="1304435" cy="456034"/>
          </a:xfrm>
          <a:prstGeom prst="roundRect">
            <a:avLst/>
          </a:prstGeom>
          <a:solidFill>
            <a:srgbClr val="FFA93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323C8FE4-A360-7BDF-B0F6-FA5516F2B388}"/>
              </a:ext>
            </a:extLst>
          </p:cNvPr>
          <p:cNvSpPr/>
          <p:nvPr/>
        </p:nvSpPr>
        <p:spPr>
          <a:xfrm>
            <a:off x="6424861" y="2775154"/>
            <a:ext cx="553377" cy="365125"/>
          </a:xfrm>
          <a:prstGeom prst="leftRightArrow">
            <a:avLst/>
          </a:prstGeom>
          <a:solidFill>
            <a:srgbClr val="AAB9FF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BF34C6D-8FBC-48D8-A4DB-10847DFD1F70}"/>
              </a:ext>
            </a:extLst>
          </p:cNvPr>
          <p:cNvSpPr/>
          <p:nvPr/>
        </p:nvSpPr>
        <p:spPr>
          <a:xfrm>
            <a:off x="7239778" y="3317765"/>
            <a:ext cx="2040632" cy="456034"/>
          </a:xfrm>
          <a:prstGeom prst="roundRect">
            <a:avLst/>
          </a:prstGeom>
          <a:solidFill>
            <a:srgbClr val="38AFB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MosaicImage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5C5209-C026-F2AF-04AE-2FAAE4785448}"/>
              </a:ext>
            </a:extLst>
          </p:cNvPr>
          <p:cNvSpPr txBox="1"/>
          <p:nvPr/>
        </p:nvSpPr>
        <p:spPr>
          <a:xfrm>
            <a:off x="9411329" y="2225445"/>
            <a:ext cx="17978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(+/-) 90˚ rotation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678A48-57D9-6802-2F9F-E64E9F5247B6}"/>
              </a:ext>
            </a:extLst>
          </p:cNvPr>
          <p:cNvSpPr txBox="1"/>
          <p:nvPr/>
        </p:nvSpPr>
        <p:spPr>
          <a:xfrm>
            <a:off x="9411329" y="2808353"/>
            <a:ext cx="17978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50% chance of flip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68913D-FA9D-378C-5CE0-9A0D975B1684}"/>
              </a:ext>
            </a:extLst>
          </p:cNvPr>
          <p:cNvSpPr txBox="1"/>
          <p:nvPr/>
        </p:nvSpPr>
        <p:spPr>
          <a:xfrm>
            <a:off x="9411329" y="3391261"/>
            <a:ext cx="22378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Mosaic from RoboFlow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125953-0998-2DB8-71DE-F906019C66F6}"/>
              </a:ext>
            </a:extLst>
          </p:cNvPr>
          <p:cNvSpPr txBox="1"/>
          <p:nvPr/>
        </p:nvSpPr>
        <p:spPr>
          <a:xfrm>
            <a:off x="9411329" y="1642909"/>
            <a:ext cx="22378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608x608 </a:t>
            </a:r>
            <a:r>
              <a:rPr lang="en-US" sz="1600" dirty="0">
                <a:sym typeface="Wingdings" panose="05000000000000000000" pitchFamily="2" charset="2"/>
              </a:rPr>
              <a:t> 640x640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E1FE3-152A-F681-A954-57FFCCCA2398}"/>
              </a:ext>
            </a:extLst>
          </p:cNvPr>
          <p:cNvSpPr txBox="1"/>
          <p:nvPr/>
        </p:nvSpPr>
        <p:spPr>
          <a:xfrm>
            <a:off x="59277" y="1916594"/>
            <a:ext cx="156035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2,130 images</a:t>
            </a:r>
          </a:p>
          <a:p>
            <a:pPr algn="ctr"/>
            <a:r>
              <a:rPr lang="en-US" sz="1600" dirty="0"/>
              <a:t>2,130 labels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8EA7132-9608-BE02-8EFD-A47DB284C4A8}"/>
              </a:ext>
            </a:extLst>
          </p:cNvPr>
          <p:cNvSpPr/>
          <p:nvPr/>
        </p:nvSpPr>
        <p:spPr>
          <a:xfrm rot="5400000">
            <a:off x="5022413" y="4028437"/>
            <a:ext cx="449451" cy="398301"/>
          </a:xfrm>
          <a:prstGeom prst="rightArrow">
            <a:avLst/>
          </a:prstGeom>
          <a:solidFill>
            <a:srgbClr val="AAB9FF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CD82422-C55C-4060-E2BC-718E4907FDE2}"/>
              </a:ext>
            </a:extLst>
          </p:cNvPr>
          <p:cNvSpPr/>
          <p:nvPr/>
        </p:nvSpPr>
        <p:spPr>
          <a:xfrm>
            <a:off x="7239778" y="3911289"/>
            <a:ext cx="2040632" cy="456034"/>
          </a:xfrm>
          <a:prstGeom prst="roundRect">
            <a:avLst/>
          </a:prstGeom>
          <a:solidFill>
            <a:srgbClr val="38AFB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AdjustBrightness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CC6849-9437-6658-F39C-6BC8874255FA}"/>
              </a:ext>
            </a:extLst>
          </p:cNvPr>
          <p:cNvSpPr txBox="1"/>
          <p:nvPr/>
        </p:nvSpPr>
        <p:spPr>
          <a:xfrm>
            <a:off x="9411329" y="3949526"/>
            <a:ext cx="22378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(+/-) 25% brightness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495A769-6135-0F6E-99CD-D36D8FBA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91" y="4561589"/>
            <a:ext cx="1771231" cy="17663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EDB71A2-E46D-091D-EAD8-35923CAFE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185" y="4556705"/>
            <a:ext cx="1771231" cy="1771231"/>
          </a:xfrm>
          <a:prstGeom prst="rect">
            <a:avLst/>
          </a:prstGeom>
        </p:spPr>
      </p:pic>
      <p:sp>
        <p:nvSpPr>
          <p:cNvPr id="51" name="Double Brace 50">
            <a:extLst>
              <a:ext uri="{FF2B5EF4-FFF2-40B4-BE49-F238E27FC236}">
                <a16:creationId xmlns:a16="http://schemas.microsoft.com/office/drawing/2014/main" id="{43609379-A621-D9E1-0A95-FD5DC1F59B47}"/>
              </a:ext>
            </a:extLst>
          </p:cNvPr>
          <p:cNvSpPr/>
          <p:nvPr/>
        </p:nvSpPr>
        <p:spPr>
          <a:xfrm>
            <a:off x="7015816" y="4481807"/>
            <a:ext cx="4676008" cy="1941260"/>
          </a:xfrm>
          <a:prstGeom prst="bracePair">
            <a:avLst/>
          </a:prstGeom>
          <a:ln w="28575">
            <a:solidFill>
              <a:srgbClr val="2B878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oter Placeholder 7">
            <a:extLst>
              <a:ext uri="{FF2B5EF4-FFF2-40B4-BE49-F238E27FC236}">
                <a16:creationId xmlns:a16="http://schemas.microsoft.com/office/drawing/2014/main" id="{6E6B2E2C-788C-BEF2-F6E9-F33306C9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WIND TURBINE DETECTION</a:t>
            </a:r>
          </a:p>
        </p:txBody>
      </p:sp>
      <p:sp>
        <p:nvSpPr>
          <p:cNvPr id="53" name="Footer Placeholder 7">
            <a:extLst>
              <a:ext uri="{FF2B5EF4-FFF2-40B4-BE49-F238E27FC236}">
                <a16:creationId xmlns:a16="http://schemas.microsoft.com/office/drawing/2014/main" id="{03110E5B-D26E-1C4F-9D4B-39DD7F21FCB8}"/>
              </a:ext>
            </a:extLst>
          </p:cNvPr>
          <p:cNvSpPr txBox="1">
            <a:spLocks/>
          </p:cNvSpPr>
          <p:nvPr/>
        </p:nvSpPr>
        <p:spPr>
          <a:xfrm>
            <a:off x="7673459" y="6258696"/>
            <a:ext cx="117076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Original Image</a:t>
            </a:r>
          </a:p>
        </p:txBody>
      </p:sp>
      <p:sp>
        <p:nvSpPr>
          <p:cNvPr id="54" name="Footer Placeholder 7">
            <a:extLst>
              <a:ext uri="{FF2B5EF4-FFF2-40B4-BE49-F238E27FC236}">
                <a16:creationId xmlns:a16="http://schemas.microsoft.com/office/drawing/2014/main" id="{ED276567-314A-E1E2-36D1-5439BEAD52A7}"/>
              </a:ext>
            </a:extLst>
          </p:cNvPr>
          <p:cNvSpPr txBox="1">
            <a:spLocks/>
          </p:cNvSpPr>
          <p:nvPr/>
        </p:nvSpPr>
        <p:spPr>
          <a:xfrm>
            <a:off x="9682960" y="6258696"/>
            <a:ext cx="148873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Augmented Image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CF273E2-74E9-94D8-FB8A-B20349B03336}"/>
              </a:ext>
            </a:extLst>
          </p:cNvPr>
          <p:cNvSpPr/>
          <p:nvPr/>
        </p:nvSpPr>
        <p:spPr>
          <a:xfrm>
            <a:off x="9191826" y="5269874"/>
            <a:ext cx="299959" cy="365125"/>
          </a:xfrm>
          <a:prstGeom prst="rightArrow">
            <a:avLst/>
          </a:prstGeom>
          <a:solidFill>
            <a:srgbClr val="38AFB2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86710AC-E46C-6C8C-55DA-EBC89E6DD367}"/>
              </a:ext>
            </a:extLst>
          </p:cNvPr>
          <p:cNvSpPr/>
          <p:nvPr/>
        </p:nvSpPr>
        <p:spPr>
          <a:xfrm>
            <a:off x="4486688" y="4556705"/>
            <a:ext cx="1520900" cy="579527"/>
          </a:xfrm>
          <a:prstGeom prst="roundRect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372271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/>
              <a:t>Model Training Workflow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 descr="Drive | Google Blog">
            <a:extLst>
              <a:ext uri="{FF2B5EF4-FFF2-40B4-BE49-F238E27FC236}">
                <a16:creationId xmlns:a16="http://schemas.microsoft.com/office/drawing/2014/main" id="{A7605D67-52CE-FFB2-9E7C-B330C87B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2818639"/>
            <a:ext cx="1106139" cy="11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964A81-7426-415D-F308-3BAC4A42186D}"/>
              </a:ext>
            </a:extLst>
          </p:cNvPr>
          <p:cNvSpPr/>
          <p:nvPr/>
        </p:nvSpPr>
        <p:spPr>
          <a:xfrm>
            <a:off x="1065606" y="1517508"/>
            <a:ext cx="1520900" cy="579527"/>
          </a:xfrm>
          <a:prstGeom prst="roundRect">
            <a:avLst/>
          </a:prstGeom>
          <a:solidFill>
            <a:srgbClr val="0066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Training Dataset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8B09AEB-2F86-13FD-9187-B1B36436E596}"/>
              </a:ext>
            </a:extLst>
          </p:cNvPr>
          <p:cNvSpPr txBox="1">
            <a:spLocks/>
          </p:cNvSpPr>
          <p:nvPr/>
        </p:nvSpPr>
        <p:spPr>
          <a:xfrm>
            <a:off x="3084168" y="63788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WIND TURBINE DETECTION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36C7AE-7970-D72C-7182-A61EBA3F2EF0}"/>
              </a:ext>
            </a:extLst>
          </p:cNvPr>
          <p:cNvSpPr/>
          <p:nvPr/>
        </p:nvSpPr>
        <p:spPr>
          <a:xfrm rot="5400000">
            <a:off x="1601327" y="2388494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ECF86-73FB-95CB-2EE9-40B3148BB9B7}"/>
              </a:ext>
            </a:extLst>
          </p:cNvPr>
          <p:cNvSpPr txBox="1"/>
          <p:nvPr/>
        </p:nvSpPr>
        <p:spPr>
          <a:xfrm>
            <a:off x="1126365" y="3851692"/>
            <a:ext cx="139937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Google Drive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13BCD4-6A8E-CBF0-B025-B51DB9F3E6B3}"/>
              </a:ext>
            </a:extLst>
          </p:cNvPr>
          <p:cNvSpPr/>
          <p:nvPr/>
        </p:nvSpPr>
        <p:spPr>
          <a:xfrm>
            <a:off x="2524847" y="3172556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4BDE50D-9AEE-5D7A-48A0-A481BE63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910" y="4847621"/>
            <a:ext cx="947808" cy="947808"/>
          </a:xfrm>
          <a:prstGeom prst="rect">
            <a:avLst/>
          </a:prstGeom>
        </p:spPr>
      </p:pic>
      <p:pic>
        <p:nvPicPr>
          <p:cNvPr id="3078" name="Picture 6" descr="Welcome To Colaboratory - Colaboratory">
            <a:extLst>
              <a:ext uri="{FF2B5EF4-FFF2-40B4-BE49-F238E27FC236}">
                <a16:creationId xmlns:a16="http://schemas.microsoft.com/office/drawing/2014/main" id="{8AEE37D1-A257-CE31-156B-FBE7ABB7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01" y="2638543"/>
            <a:ext cx="1466328" cy="14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B30C58-9448-3EB1-C809-17494D08EED9}"/>
              </a:ext>
            </a:extLst>
          </p:cNvPr>
          <p:cNvSpPr txBox="1"/>
          <p:nvPr/>
        </p:nvSpPr>
        <p:spPr>
          <a:xfrm>
            <a:off x="3074801" y="3851692"/>
            <a:ext cx="139937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Google </a:t>
            </a:r>
            <a:r>
              <a:rPr lang="en-US" sz="1600" b="1" dirty="0" err="1"/>
              <a:t>Colab</a:t>
            </a:r>
            <a:endParaRPr lang="en-US" sz="1600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EF4E19-9EF3-F141-FA1D-79D10D23B55A}"/>
              </a:ext>
            </a:extLst>
          </p:cNvPr>
          <p:cNvSpPr/>
          <p:nvPr/>
        </p:nvSpPr>
        <p:spPr>
          <a:xfrm rot="16200000">
            <a:off x="3536088" y="4208517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2E855-4E8D-B6AE-0B65-DAB55AF1E6CE}"/>
              </a:ext>
            </a:extLst>
          </p:cNvPr>
          <p:cNvSpPr txBox="1"/>
          <p:nvPr/>
        </p:nvSpPr>
        <p:spPr>
          <a:xfrm>
            <a:off x="2887119" y="5809988"/>
            <a:ext cx="183371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Yolov7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1BD1A-E510-2E64-077D-1BA97D43E7E9}"/>
              </a:ext>
            </a:extLst>
          </p:cNvPr>
          <p:cNvSpPr txBox="1"/>
          <p:nvPr/>
        </p:nvSpPr>
        <p:spPr>
          <a:xfrm>
            <a:off x="1285507" y="2082874"/>
            <a:ext cx="110613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57BF0-A9DC-D05F-127B-FF28E221D34B}"/>
              </a:ext>
            </a:extLst>
          </p:cNvPr>
          <p:cNvSpPr txBox="1"/>
          <p:nvPr/>
        </p:nvSpPr>
        <p:spPr>
          <a:xfrm>
            <a:off x="2196502" y="2721898"/>
            <a:ext cx="11061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Drive mount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D7CE2-9F8B-36EA-6C01-8A8172E98320}"/>
              </a:ext>
            </a:extLst>
          </p:cNvPr>
          <p:cNvSpPr txBox="1"/>
          <p:nvPr/>
        </p:nvSpPr>
        <p:spPr>
          <a:xfrm>
            <a:off x="3437388" y="4557556"/>
            <a:ext cx="110613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/>
              <a:t>Clone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E366A1-AE25-B6B9-09B2-756B87593FC2}"/>
              </a:ext>
            </a:extLst>
          </p:cNvPr>
          <p:cNvSpPr/>
          <p:nvPr/>
        </p:nvSpPr>
        <p:spPr>
          <a:xfrm>
            <a:off x="5090192" y="3081942"/>
            <a:ext cx="1520900" cy="579527"/>
          </a:xfrm>
          <a:prstGeom prst="roundRect">
            <a:avLst/>
          </a:prstGeom>
          <a:solidFill>
            <a:srgbClr val="5B9BD5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0E436-840E-03F0-977F-6EA0FC55B97F}"/>
              </a:ext>
            </a:extLst>
          </p:cNvPr>
          <p:cNvSpPr txBox="1"/>
          <p:nvPr/>
        </p:nvSpPr>
        <p:spPr>
          <a:xfrm>
            <a:off x="5090192" y="3653302"/>
            <a:ext cx="179784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Batch size: </a:t>
            </a:r>
            <a:r>
              <a:rPr lang="en-US" sz="1600" b="1" dirty="0"/>
              <a:t>16</a:t>
            </a:r>
          </a:p>
          <a:p>
            <a:r>
              <a:rPr lang="en-US" sz="1600" dirty="0"/>
              <a:t>Epochs: </a:t>
            </a:r>
            <a:r>
              <a:rPr lang="en-US" sz="1600" b="1" dirty="0"/>
              <a:t>250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AEA35C-BCAA-E52B-BF12-DDBAF85E3C47}"/>
              </a:ext>
            </a:extLst>
          </p:cNvPr>
          <p:cNvSpPr/>
          <p:nvPr/>
        </p:nvSpPr>
        <p:spPr>
          <a:xfrm>
            <a:off x="4536213" y="3172556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E4A402-F449-D212-5BC9-11788E4DB05D}"/>
              </a:ext>
            </a:extLst>
          </p:cNvPr>
          <p:cNvSpPr/>
          <p:nvPr/>
        </p:nvSpPr>
        <p:spPr>
          <a:xfrm>
            <a:off x="5090192" y="1751667"/>
            <a:ext cx="1520900" cy="579527"/>
          </a:xfrm>
          <a:prstGeom prst="roundRect">
            <a:avLst/>
          </a:prstGeom>
          <a:solidFill>
            <a:srgbClr val="5B9BD5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.YAML configuration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2AF45B-4162-BFC4-D698-E2050C57A83C}"/>
              </a:ext>
            </a:extLst>
          </p:cNvPr>
          <p:cNvSpPr/>
          <p:nvPr/>
        </p:nvSpPr>
        <p:spPr>
          <a:xfrm rot="5400000">
            <a:off x="5625916" y="2602499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7BC03B-338E-9DBF-DFBE-C0322C9C3AC5}"/>
              </a:ext>
            </a:extLst>
          </p:cNvPr>
          <p:cNvSpPr/>
          <p:nvPr/>
        </p:nvSpPr>
        <p:spPr>
          <a:xfrm>
            <a:off x="6799372" y="3199710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B7A6A-5306-434D-AA98-194EE75A597D}"/>
              </a:ext>
            </a:extLst>
          </p:cNvPr>
          <p:cNvSpPr txBox="1"/>
          <p:nvPr/>
        </p:nvSpPr>
        <p:spPr>
          <a:xfrm>
            <a:off x="5297571" y="2302254"/>
            <a:ext cx="110613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53CDD-2B89-34CC-BB4C-36F1DFA8ED09}"/>
              </a:ext>
            </a:extLst>
          </p:cNvPr>
          <p:cNvSpPr txBox="1"/>
          <p:nvPr/>
        </p:nvSpPr>
        <p:spPr>
          <a:xfrm>
            <a:off x="6447076" y="2961780"/>
            <a:ext cx="110613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Export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CF2627-6357-B0A6-C71F-49743DD66754}"/>
              </a:ext>
            </a:extLst>
          </p:cNvPr>
          <p:cNvSpPr/>
          <p:nvPr/>
        </p:nvSpPr>
        <p:spPr>
          <a:xfrm>
            <a:off x="5090192" y="4926462"/>
            <a:ext cx="1520900" cy="579527"/>
          </a:xfrm>
          <a:prstGeom prst="roundRect">
            <a:avLst/>
          </a:prstGeom>
          <a:solidFill>
            <a:srgbClr val="5B9BD5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Pre-trained YOLOv7 weights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47E5F9A-296C-71C2-1B2D-8E5FA0688932}"/>
              </a:ext>
            </a:extLst>
          </p:cNvPr>
          <p:cNvSpPr/>
          <p:nvPr/>
        </p:nvSpPr>
        <p:spPr>
          <a:xfrm rot="16200000">
            <a:off x="5625916" y="4263117"/>
            <a:ext cx="449451" cy="398301"/>
          </a:xfrm>
          <a:prstGeom prst="rightArrow">
            <a:avLst/>
          </a:prstGeom>
          <a:solidFill>
            <a:schemeClr val="accent5"/>
          </a:solidFill>
          <a:ln>
            <a:solidFill>
              <a:srgbClr val="E7E6E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FA694-DB1B-98F9-FC5C-789737993BE2}"/>
              </a:ext>
            </a:extLst>
          </p:cNvPr>
          <p:cNvSpPr txBox="1"/>
          <p:nvPr/>
        </p:nvSpPr>
        <p:spPr>
          <a:xfrm>
            <a:off x="5311085" y="4633580"/>
            <a:ext cx="110613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004569-D047-7780-1E7F-630E6302A74A}"/>
              </a:ext>
            </a:extLst>
          </p:cNvPr>
          <p:cNvSpPr/>
          <p:nvPr/>
        </p:nvSpPr>
        <p:spPr>
          <a:xfrm>
            <a:off x="7437103" y="3088120"/>
            <a:ext cx="1520900" cy="57952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Trained model weights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C56B64-2DA6-2025-60CD-689D6F725203}"/>
              </a:ext>
            </a:extLst>
          </p:cNvPr>
          <p:cNvSpPr txBox="1"/>
          <p:nvPr/>
        </p:nvSpPr>
        <p:spPr>
          <a:xfrm>
            <a:off x="7437103" y="3687640"/>
            <a:ext cx="17978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/>
              <a:t>best_weights.pt</a:t>
            </a:r>
            <a:endParaRPr 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1ED77-5FD3-E0AD-8163-9EEEA6D0AF8A}"/>
              </a:ext>
            </a:extLst>
          </p:cNvPr>
          <p:cNvSpPr txBox="1"/>
          <p:nvPr/>
        </p:nvSpPr>
        <p:spPr>
          <a:xfrm>
            <a:off x="853812" y="1222547"/>
            <a:ext cx="199505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5,215 images/labels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170F62-2594-1FF7-9482-CF901C483B04}"/>
              </a:ext>
            </a:extLst>
          </p:cNvPr>
          <p:cNvSpPr txBox="1"/>
          <p:nvPr/>
        </p:nvSpPr>
        <p:spPr>
          <a:xfrm>
            <a:off x="4191432" y="2905895"/>
            <a:ext cx="110613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55866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/>
              <a:t>Model Training Progress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A6A972-A7B2-FCB2-0AF2-5BEFBBDAD6D6}"/>
              </a:ext>
            </a:extLst>
          </p:cNvPr>
          <p:cNvSpPr txBox="1">
            <a:spLocks/>
          </p:cNvSpPr>
          <p:nvPr/>
        </p:nvSpPr>
        <p:spPr>
          <a:xfrm>
            <a:off x="3084168" y="63788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WIND TURBINE DETECTION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43A3F7-FE64-0208-465B-EEE5A6A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6" y="1320018"/>
            <a:ext cx="5596054" cy="44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0B757-A22A-FD50-19EC-9183C09BD474}"/>
              </a:ext>
            </a:extLst>
          </p:cNvPr>
          <p:cNvCxnSpPr>
            <a:cxnSpLocks/>
          </p:cNvCxnSpPr>
          <p:nvPr/>
        </p:nvCxnSpPr>
        <p:spPr>
          <a:xfrm flipV="1">
            <a:off x="1784196" y="1527718"/>
            <a:ext cx="0" cy="3941954"/>
          </a:xfrm>
          <a:prstGeom prst="line">
            <a:avLst/>
          </a:prstGeom>
          <a:ln w="381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B9A35A-D15F-F149-9CCC-CCC3E8B3313F}"/>
              </a:ext>
            </a:extLst>
          </p:cNvPr>
          <p:cNvCxnSpPr>
            <a:cxnSpLocks/>
          </p:cNvCxnSpPr>
          <p:nvPr/>
        </p:nvCxnSpPr>
        <p:spPr>
          <a:xfrm flipV="1">
            <a:off x="3742433" y="1527718"/>
            <a:ext cx="0" cy="3941954"/>
          </a:xfrm>
          <a:prstGeom prst="line">
            <a:avLst/>
          </a:prstGeom>
          <a:ln w="381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A0346-2A69-8D35-4FF6-ED2A101BF7EB}"/>
              </a:ext>
            </a:extLst>
          </p:cNvPr>
          <p:cNvSpPr txBox="1"/>
          <p:nvPr/>
        </p:nvSpPr>
        <p:spPr>
          <a:xfrm rot="16200000">
            <a:off x="731384" y="4449851"/>
            <a:ext cx="17978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/>
              <a:t>Training restarted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5D06D-E80A-38AE-7B5F-B4A35CD4AE00}"/>
              </a:ext>
            </a:extLst>
          </p:cNvPr>
          <p:cNvSpPr txBox="1"/>
          <p:nvPr/>
        </p:nvSpPr>
        <p:spPr>
          <a:xfrm rot="16200000">
            <a:off x="2712586" y="4434986"/>
            <a:ext cx="17978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dirty="0"/>
              <a:t>Training restarted</a:t>
            </a:r>
          </a:p>
        </p:txBody>
      </p:sp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FDE009-7660-92AA-0A6E-301E18DDA4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620"/>
          <a:stretch/>
        </p:blipFill>
        <p:spPr>
          <a:xfrm>
            <a:off x="6259552" y="1538345"/>
            <a:ext cx="3166314" cy="3920700"/>
          </a:xfrm>
          <a:prstGeom prst="rect">
            <a:avLst/>
          </a:prstGeom>
          <a:ln w="12700">
            <a:solidFill>
              <a:srgbClr val="44546A"/>
            </a:solidFill>
            <a:prstDash val="solid"/>
          </a:ln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8863D09C-E5A5-59C2-B8B6-D9F5DDDEE02E}"/>
              </a:ext>
            </a:extLst>
          </p:cNvPr>
          <p:cNvSpPr txBox="1">
            <a:spLocks/>
          </p:cNvSpPr>
          <p:nvPr/>
        </p:nvSpPr>
        <p:spPr>
          <a:xfrm>
            <a:off x="553806" y="5787018"/>
            <a:ext cx="643085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Figures. Model performance metrics (precision, recall, </a:t>
            </a:r>
            <a:r>
              <a:rPr lang="en-US" dirty="0" err="1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, losses) as recorded during training.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1236C04-BA14-1A06-B3E7-23A6A5E19462}"/>
              </a:ext>
            </a:extLst>
          </p:cNvPr>
          <p:cNvSpPr txBox="1">
            <a:spLocks/>
          </p:cNvSpPr>
          <p:nvPr/>
        </p:nvSpPr>
        <p:spPr>
          <a:xfrm>
            <a:off x="6720179" y="1240083"/>
            <a:ext cx="258302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Loss Metrics during Custom Training</a:t>
            </a:r>
          </a:p>
        </p:txBody>
      </p:sp>
      <p:sp>
        <p:nvSpPr>
          <p:cNvPr id="21" name="Footer Placeholder 7">
            <a:extLst>
              <a:ext uri="{FF2B5EF4-FFF2-40B4-BE49-F238E27FC236}">
                <a16:creationId xmlns:a16="http://schemas.microsoft.com/office/drawing/2014/main" id="{B56476ED-33E5-44A8-C816-84C17DF12791}"/>
              </a:ext>
            </a:extLst>
          </p:cNvPr>
          <p:cNvSpPr txBox="1">
            <a:spLocks/>
          </p:cNvSpPr>
          <p:nvPr/>
        </p:nvSpPr>
        <p:spPr>
          <a:xfrm>
            <a:off x="7263438" y="5421893"/>
            <a:ext cx="11756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chemeClr val="tx1"/>
                </a:solidFill>
              </a:rPr>
              <a:t>Epochs Trained</a:t>
            </a:r>
          </a:p>
        </p:txBody>
      </p:sp>
    </p:spTree>
    <p:extLst>
      <p:ext uri="{BB962C8B-B14F-4D97-AF65-F5344CB8AC3E}">
        <p14:creationId xmlns:p14="http://schemas.microsoft.com/office/powerpoint/2010/main" val="39206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6" y="334505"/>
            <a:ext cx="8749399" cy="1325563"/>
          </a:xfrm>
        </p:spPr>
        <p:txBody>
          <a:bodyPr anchor="t"/>
          <a:lstStyle/>
          <a:p>
            <a:r>
              <a:rPr lang="en-US" sz="4400" dirty="0"/>
              <a:t>Model Output: Detections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/>
          <a:lstStyle/>
          <a:p>
            <a:fld id="{F742F39E-1B75-804F-BDAE-BCC03958AB94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A6A972-A7B2-FCB2-0AF2-5BEFBBDAD6D6}"/>
              </a:ext>
            </a:extLst>
          </p:cNvPr>
          <p:cNvSpPr txBox="1">
            <a:spLocks/>
          </p:cNvSpPr>
          <p:nvPr/>
        </p:nvSpPr>
        <p:spPr>
          <a:xfrm>
            <a:off x="3084168" y="63788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/>
                </a:solidFill>
              </a:rPr>
              <a:t>WIND TURBINE DETECTION</a:t>
            </a:r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AFC7B72B-7963-E174-C557-D2E2DF68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95" y="3561498"/>
            <a:ext cx="2076451" cy="2076451"/>
          </a:xfrm>
          <a:prstGeom prst="rect">
            <a:avLst/>
          </a:prstGeom>
          <a:ln w="19050">
            <a:solidFill>
              <a:srgbClr val="44546A"/>
            </a:solidFill>
            <a:prstDash val="solid"/>
          </a:ln>
        </p:spPr>
      </p:pic>
      <p:pic>
        <p:nvPicPr>
          <p:cNvPr id="16" name="Picture 15" descr="Diagram, timeline&#10;&#10;Description automatically generated">
            <a:extLst>
              <a:ext uri="{FF2B5EF4-FFF2-40B4-BE49-F238E27FC236}">
                <a16:creationId xmlns:a16="http://schemas.microsoft.com/office/drawing/2014/main" id="{DBA784C3-0D8C-7EED-116C-F72D5F9A1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095" y="1395296"/>
            <a:ext cx="2076450" cy="2076450"/>
          </a:xfrm>
          <a:prstGeom prst="rect">
            <a:avLst/>
          </a:prstGeom>
          <a:ln w="19050">
            <a:solidFill>
              <a:srgbClr val="44546A"/>
            </a:solidFill>
            <a:prstDash val="solid"/>
          </a:ln>
        </p:spPr>
      </p:pic>
      <p:pic>
        <p:nvPicPr>
          <p:cNvPr id="17" name="Picture 16" descr="Timeline, map&#10;&#10;Description automatically generated">
            <a:extLst>
              <a:ext uri="{FF2B5EF4-FFF2-40B4-BE49-F238E27FC236}">
                <a16:creationId xmlns:a16="http://schemas.microsoft.com/office/drawing/2014/main" id="{8F4B216F-FF31-B5A4-812F-F0663D24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668" y="3561498"/>
            <a:ext cx="2076451" cy="2076451"/>
          </a:xfrm>
          <a:prstGeom prst="rect">
            <a:avLst/>
          </a:prstGeom>
          <a:ln w="19050">
            <a:solidFill>
              <a:srgbClr val="44546A"/>
            </a:solidFill>
            <a:prstDash val="solid"/>
          </a:ln>
        </p:spPr>
      </p:pic>
      <p:pic>
        <p:nvPicPr>
          <p:cNvPr id="18" name="Picture 17" descr="A picture containing text, water, outdoor&#10;&#10;Description automatically generated">
            <a:extLst>
              <a:ext uri="{FF2B5EF4-FFF2-40B4-BE49-F238E27FC236}">
                <a16:creationId xmlns:a16="http://schemas.microsoft.com/office/drawing/2014/main" id="{B5D749A6-EECA-F3E3-FC5E-85D9BB3EF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667" y="1395295"/>
            <a:ext cx="2076451" cy="2076451"/>
          </a:xfrm>
          <a:prstGeom prst="rect">
            <a:avLst/>
          </a:prstGeom>
          <a:ln w="19050">
            <a:solidFill>
              <a:srgbClr val="44546A"/>
            </a:solidFill>
            <a:prstDash val="solid"/>
          </a:ln>
        </p:spPr>
      </p:pic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734D5FA-7042-C240-07ED-86B9E6E7DD72}"/>
              </a:ext>
            </a:extLst>
          </p:cNvPr>
          <p:cNvSpPr txBox="1">
            <a:spLocks/>
          </p:cNvSpPr>
          <p:nvPr/>
        </p:nvSpPr>
        <p:spPr>
          <a:xfrm>
            <a:off x="439831" y="5620780"/>
            <a:ext cx="50354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Figure. Sampled model detections with confidence scores displayed.</a:t>
            </a:r>
          </a:p>
        </p:txBody>
      </p:sp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A2A00375-6366-3AF2-B4BF-3D981768E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239" y="1391665"/>
            <a:ext cx="2076451" cy="2076451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23" name="Picture 2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A3E15AE-6BEF-98C9-4236-6FB28ADAE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4237" y="3561496"/>
            <a:ext cx="2076452" cy="2076452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9955EA4F-6CCA-5CAF-C2A7-71FD43C22C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806" y="3561495"/>
            <a:ext cx="2076453" cy="2076453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  <p:pic>
        <p:nvPicPr>
          <p:cNvPr id="27" name="Picture 26" descr="An aerial view of a city&#10;&#10;Description automatically generated">
            <a:extLst>
              <a:ext uri="{FF2B5EF4-FFF2-40B4-BE49-F238E27FC236}">
                <a16:creationId xmlns:a16="http://schemas.microsoft.com/office/drawing/2014/main" id="{3C56ED5F-4968-4EF1-B2CF-A599C6F88D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806" y="1391665"/>
            <a:ext cx="2076454" cy="2076454"/>
          </a:xfrm>
          <a:prstGeom prst="rect">
            <a:avLst/>
          </a:prstGeom>
          <a:ln w="19050">
            <a:solidFill>
              <a:srgbClr val="44546A"/>
            </a:solidFill>
          </a:ln>
        </p:spPr>
      </p:pic>
    </p:spTree>
    <p:extLst>
      <p:ext uri="{BB962C8B-B14F-4D97-AF65-F5344CB8AC3E}">
        <p14:creationId xmlns:p14="http://schemas.microsoft.com/office/powerpoint/2010/main" val="126397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726</Words>
  <Application>Microsoft Office PowerPoint</Application>
  <PresentationFormat>Widescreen</PresentationFormat>
  <Paragraphs>165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Computer Vision:  Wind Turbine Detection</vt:lpstr>
      <vt:lpstr>The Problem: Estimating Wind Power Capacity</vt:lpstr>
      <vt:lpstr>Key Questions to Address </vt:lpstr>
      <vt:lpstr>Proposed Solution</vt:lpstr>
      <vt:lpstr>The Dataset </vt:lpstr>
      <vt:lpstr>Data Wrangling</vt:lpstr>
      <vt:lpstr>Model Training Workflow</vt:lpstr>
      <vt:lpstr>Model Training Progress</vt:lpstr>
      <vt:lpstr>Model Output: Detections</vt:lpstr>
      <vt:lpstr>Model Performance Evaluation I</vt:lpstr>
      <vt:lpstr>Response to Key Questions I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Noah Vriese</dc:creator>
  <cp:lastModifiedBy>Noah</cp:lastModifiedBy>
  <cp:revision>175</cp:revision>
  <dcterms:created xsi:type="dcterms:W3CDTF">2022-09-06T13:58:28Z</dcterms:created>
  <dcterms:modified xsi:type="dcterms:W3CDTF">2022-12-22T02:07:16Z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