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4"/>
  </p:notesMasterIdLst>
  <p:sldIdLst>
    <p:sldId id="256" r:id="rId2"/>
    <p:sldId id="257" r:id="rId3"/>
    <p:sldId id="258" r:id="rId4"/>
    <p:sldId id="259" r:id="rId5"/>
    <p:sldId id="260" r:id="rId6"/>
    <p:sldId id="278" r:id="rId7"/>
    <p:sldId id="279" r:id="rId8"/>
    <p:sldId id="280" r:id="rId9"/>
    <p:sldId id="281" r:id="rId10"/>
    <p:sldId id="261" r:id="rId11"/>
    <p:sldId id="277" r:id="rId12"/>
    <p:sldId id="262" r:id="rId13"/>
    <p:sldId id="263" r:id="rId14"/>
    <p:sldId id="264" r:id="rId15"/>
    <p:sldId id="265" r:id="rId16"/>
    <p:sldId id="289" r:id="rId17"/>
    <p:sldId id="290" r:id="rId18"/>
    <p:sldId id="291" r:id="rId19"/>
    <p:sldId id="266" r:id="rId20"/>
    <p:sldId id="285" r:id="rId21"/>
    <p:sldId id="267" r:id="rId22"/>
    <p:sldId id="292" r:id="rId23"/>
    <p:sldId id="293" r:id="rId24"/>
    <p:sldId id="295" r:id="rId25"/>
    <p:sldId id="315" r:id="rId26"/>
    <p:sldId id="312" r:id="rId27"/>
    <p:sldId id="310" r:id="rId28"/>
    <p:sldId id="307" r:id="rId29"/>
    <p:sldId id="308" r:id="rId30"/>
    <p:sldId id="316" r:id="rId31"/>
    <p:sldId id="314" r:id="rId32"/>
    <p:sldId id="317" r:id="rId33"/>
    <p:sldId id="318" r:id="rId34"/>
    <p:sldId id="319" r:id="rId35"/>
    <p:sldId id="313" r:id="rId36"/>
    <p:sldId id="320" r:id="rId37"/>
    <p:sldId id="321" r:id="rId38"/>
    <p:sldId id="299" r:id="rId39"/>
    <p:sldId id="300" r:id="rId40"/>
    <p:sldId id="301" r:id="rId41"/>
    <p:sldId id="302" r:id="rId42"/>
    <p:sldId id="303" r:id="rId43"/>
    <p:sldId id="304" r:id="rId44"/>
    <p:sldId id="305" r:id="rId45"/>
    <p:sldId id="306" r:id="rId46"/>
    <p:sldId id="323" r:id="rId47"/>
    <p:sldId id="325" r:id="rId48"/>
    <p:sldId id="324" r:id="rId49"/>
    <p:sldId id="326" r:id="rId50"/>
    <p:sldId id="327" r:id="rId51"/>
    <p:sldId id="328" r:id="rId52"/>
    <p:sldId id="329" r:id="rId53"/>
    <p:sldId id="330" r:id="rId54"/>
    <p:sldId id="331" r:id="rId55"/>
    <p:sldId id="339" r:id="rId56"/>
    <p:sldId id="340" r:id="rId57"/>
    <p:sldId id="341" r:id="rId58"/>
    <p:sldId id="342" r:id="rId59"/>
    <p:sldId id="332" r:id="rId60"/>
    <p:sldId id="333" r:id="rId61"/>
    <p:sldId id="334" r:id="rId62"/>
    <p:sldId id="335" r:id="rId63"/>
    <p:sldId id="336" r:id="rId64"/>
    <p:sldId id="337" r:id="rId65"/>
    <p:sldId id="338" r:id="rId66"/>
    <p:sldId id="273" r:id="rId67"/>
    <p:sldId id="274" r:id="rId68"/>
    <p:sldId id="275" r:id="rId69"/>
    <p:sldId id="286" r:id="rId70"/>
    <p:sldId id="287" r:id="rId71"/>
    <p:sldId id="288" r:id="rId72"/>
    <p:sldId id="322" r:id="rId7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5" roundtripDataSignature="AMtx7mgf/NssJtfd1iy3OWo5g5kOJwhy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767546-1078-4451-8EC7-F9DFC876B218}">
  <a:tblStyle styleId="{5C767546-1078-4451-8EC7-F9DFC876B21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0855" autoAdjust="0"/>
  </p:normalViewPr>
  <p:slideViewPr>
    <p:cSldViewPr snapToGrid="0">
      <p:cViewPr>
        <p:scale>
          <a:sx n="73" d="100"/>
          <a:sy n="73" d="100"/>
        </p:scale>
        <p:origin x="-1338"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600" y="764282"/>
            <a:ext cx="5028477"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372837" cy="502563"/>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dt" idx="10"/>
          </p:nvPr>
        </p:nvSpPr>
        <p:spPr>
          <a:xfrm>
            <a:off x="4399196" y="0"/>
            <a:ext cx="3372837" cy="502563"/>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5480"/>
            <a:ext cx="3372837" cy="5025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399196" y="9555480"/>
            <a:ext cx="3372837" cy="502563"/>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019665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04" name="Google Shape;104;p1: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05" name="Google Shape;105;p1: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313085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51" name="Google Shape;151;p6: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52" name="Google Shape;152;p6: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46882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61" name="Google Shape;161;p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228470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69" name="Google Shape;169;p8: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132636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777240" y="4777557"/>
            <a:ext cx="6217563" cy="4525923"/>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267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6:notes"/>
          <p:cNvSpPr txBox="1">
            <a:spLocks noGrp="1"/>
          </p:cNvSpPr>
          <p:nvPr>
            <p:ph type="body" idx="1"/>
          </p:nvPr>
        </p:nvSpPr>
        <p:spPr>
          <a:xfrm>
            <a:off x="777240" y="4777557"/>
            <a:ext cx="6217563" cy="4525923"/>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3" name="Google Shape;183;p26: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08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7:notes"/>
          <p:cNvSpPr txBox="1">
            <a:spLocks noGrp="1"/>
          </p:cNvSpPr>
          <p:nvPr>
            <p:ph type="body" idx="1"/>
          </p:nvPr>
        </p:nvSpPr>
        <p:spPr>
          <a:xfrm>
            <a:off x="777240" y="4777557"/>
            <a:ext cx="6217563" cy="4525923"/>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9" name="Google Shape;189;p2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7588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smtClean="0">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20</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717282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f7550dfd1_0_0: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g9f7550dfd1_0_0:notes"/>
          <p:cNvSpPr txBox="1">
            <a:spLocks noGrp="1"/>
          </p:cNvSpPr>
          <p:nvPr>
            <p:ph type="body" idx="1"/>
          </p:nvPr>
        </p:nvSpPr>
        <p:spPr>
          <a:xfrm>
            <a:off x="777240" y="4777557"/>
            <a:ext cx="6217500" cy="4525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96" name="Google Shape;196;g9f7550dfd1_0_0:notes"/>
          <p:cNvSpPr txBox="1">
            <a:spLocks noGrp="1"/>
          </p:cNvSpPr>
          <p:nvPr>
            <p:ph type="sldNum" idx="12"/>
          </p:nvPr>
        </p:nvSpPr>
        <p:spPr>
          <a:xfrm>
            <a:off x="4399196" y="9555480"/>
            <a:ext cx="3372900" cy="5025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21</a:t>
            </a:fld>
            <a:endParaRPr/>
          </a:p>
        </p:txBody>
      </p:sp>
    </p:spTree>
    <p:extLst>
      <p:ext uri="{BB962C8B-B14F-4D97-AF65-F5344CB8AC3E}">
        <p14:creationId xmlns:p14="http://schemas.microsoft.com/office/powerpoint/2010/main" val="3534481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22408d7ff3_0_12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22408d7ff3_0_127: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1" name="Google Shape;411;g122408d7ff3_0_127:notes"/>
          <p:cNvSpPr txBox="1">
            <a:spLocks noGrp="1"/>
          </p:cNvSpPr>
          <p:nvPr>
            <p:ph type="sldNum" idx="12"/>
          </p:nvPr>
        </p:nvSpPr>
        <p:spPr>
          <a:xfrm>
            <a:off x="4399196"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pPr marL="0" lvl="0" indent="0" algn="r" rtl="0">
                <a:spcBef>
                  <a:spcPts val="0"/>
                </a:spcBef>
                <a:spcAft>
                  <a:spcPts val="0"/>
                </a:spcAft>
                <a:buClr>
                  <a:srgbClr val="000000"/>
                </a:buClr>
                <a:buSzPts val="1400"/>
                <a:buFont typeface="Arial"/>
                <a:buNone/>
              </a:pPr>
              <a:t>25</a:t>
            </a:fld>
            <a:endParaRPr/>
          </a:p>
        </p:txBody>
      </p:sp>
    </p:spTree>
    <p:extLst>
      <p:ext uri="{BB962C8B-B14F-4D97-AF65-F5344CB8AC3E}">
        <p14:creationId xmlns:p14="http://schemas.microsoft.com/office/powerpoint/2010/main" val="1759708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22408d7ff3_0_266: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22408d7ff3_0_266: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80" name="Google Shape;480;g122408d7ff3_0_266:notes"/>
          <p:cNvSpPr txBox="1">
            <a:spLocks noGrp="1"/>
          </p:cNvSpPr>
          <p:nvPr>
            <p:ph type="sldNum" idx="12"/>
          </p:nvPr>
        </p:nvSpPr>
        <p:spPr>
          <a:xfrm>
            <a:off x="4399196"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spTree>
    <p:extLst>
      <p:ext uri="{BB962C8B-B14F-4D97-AF65-F5344CB8AC3E}">
        <p14:creationId xmlns:p14="http://schemas.microsoft.com/office/powerpoint/2010/main" val="583505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19" name="Google Shape;119;p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98134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22408d7ff3_0_59: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22408d7ff3_0_59: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6" name="Google Shape;466;g122408d7ff3_0_59:notes"/>
          <p:cNvSpPr txBox="1">
            <a:spLocks noGrp="1"/>
          </p:cNvSpPr>
          <p:nvPr>
            <p:ph type="sldNum" idx="12"/>
          </p:nvPr>
        </p:nvSpPr>
        <p:spPr>
          <a:xfrm>
            <a:off x="4399196" y="9555480"/>
            <a:ext cx="3372900" cy="5025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pPr marL="0" lvl="0" indent="0" algn="r" rtl="0">
                <a:spcBef>
                  <a:spcPts val="0"/>
                </a:spcBef>
                <a:spcAft>
                  <a:spcPts val="0"/>
                </a:spcAft>
                <a:buClr>
                  <a:srgbClr val="000000"/>
                </a:buClr>
                <a:buSzPts val="1400"/>
                <a:buFont typeface="Arial"/>
                <a:buNone/>
              </a:pPr>
              <a:t>35</a:t>
            </a:fld>
            <a:endParaRPr/>
          </a:p>
        </p:txBody>
      </p:sp>
    </p:spTree>
    <p:extLst>
      <p:ext uri="{BB962C8B-B14F-4D97-AF65-F5344CB8AC3E}">
        <p14:creationId xmlns:p14="http://schemas.microsoft.com/office/powerpoint/2010/main" val="1485717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3338b6dee1_0_6: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g13338b6dee1_0_6:notes"/>
          <p:cNvSpPr txBox="1">
            <a:spLocks noGrp="1"/>
          </p:cNvSpPr>
          <p:nvPr>
            <p:ph type="body" idx="1"/>
          </p:nvPr>
        </p:nvSpPr>
        <p:spPr>
          <a:xfrm>
            <a:off x="777240" y="4777557"/>
            <a:ext cx="6217500" cy="4525800"/>
          </a:xfrm>
          <a:prstGeom prst="rect">
            <a:avLst/>
          </a:prstGeom>
          <a:noFill/>
          <a:ln>
            <a:noFill/>
          </a:ln>
        </p:spPr>
        <p:txBody>
          <a:bodyPr spcFirstLastPara="1" wrap="square" lIns="0" tIns="0" rIns="0" bIns="0" anchor="t" anchorCtr="0">
            <a:noAutofit/>
          </a:bodyPr>
          <a:lstStyle/>
          <a:p>
            <a:pPr marL="457200" marR="0" lvl="0" indent="-228600" algn="l" rtl="0">
              <a:lnSpc>
                <a:spcPct val="100000"/>
              </a:lnSpc>
              <a:spcBef>
                <a:spcPts val="0"/>
              </a:spcBef>
              <a:spcAft>
                <a:spcPts val="0"/>
              </a:spcAft>
              <a:buClr>
                <a:srgbClr val="000000"/>
              </a:buClr>
              <a:buSzPts val="2000"/>
              <a:buFont typeface="Arial"/>
              <a:buNone/>
            </a:pPr>
            <a:endParaRPr/>
          </a:p>
        </p:txBody>
      </p:sp>
      <p:sp>
        <p:nvSpPr>
          <p:cNvPr id="589" name="Google Shape;589;g13338b6dee1_0_6:notes"/>
          <p:cNvSpPr txBox="1">
            <a:spLocks noGrp="1"/>
          </p:cNvSpPr>
          <p:nvPr>
            <p:ph type="sldNum" idx="12"/>
          </p:nvPr>
        </p:nvSpPr>
        <p:spPr>
          <a:xfrm>
            <a:off x="4399196" y="9555480"/>
            <a:ext cx="3372900" cy="5025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38038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3338b6dee1_0_19: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8" name="Google Shape;608;g13338b6dee1_0_19: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08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3338b6dee1_0_13: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2" name="Google Shape;602;g13338b6dee1_0_13: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0315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3338b6dee1_0_13: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2" name="Google Shape;602;g13338b6dee1_0_13: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8898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3338b6dee1_0_19: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8" name="Google Shape;608;g13338b6dee1_0_19: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4256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3338b6dee1_0_19: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8" name="Google Shape;608;g13338b6dee1_0_19: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9419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3338b6dee1_0_19:notes"/>
          <p:cNvSpPr txBox="1">
            <a:spLocks noGrp="1"/>
          </p:cNvSpPr>
          <p:nvPr>
            <p:ph type="body" idx="1"/>
          </p:nvPr>
        </p:nvSpPr>
        <p:spPr>
          <a:xfrm>
            <a:off x="777240" y="4777557"/>
            <a:ext cx="6217500" cy="452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8" name="Google Shape;608;g13338b6dee1_0_19: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9208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42" name="Google Shape;242;p1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269623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smtClean="0">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400"/>
                <a:buFont typeface="Arial"/>
                <a:buNone/>
              </a:pPr>
              <a:t>61</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00642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27" name="Google Shape;127;p3: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191489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42" name="Google Shape;242;p1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53632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1: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50" name="Google Shape;250;p3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0106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1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259" name="Google Shape;259;p1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024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35" name="Google Shape;135;p4: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656216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47160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4716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47160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47160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4716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2378962" y="-440434"/>
            <a:ext cx="4386075" cy="8229600"/>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rot="5400000">
            <a:off x="4936360" y="2182289"/>
            <a:ext cx="5592763" cy="17774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txBox="1">
            <a:spLocks noGrp="1"/>
          </p:cNvSpPr>
          <p:nvPr>
            <p:ph type="body" idx="1"/>
          </p:nvPr>
        </p:nvSpPr>
        <p:spPr>
          <a:xfrm rot="5400000">
            <a:off x="823120" y="-91280"/>
            <a:ext cx="5592763" cy="6324603"/>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6"/>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6"/>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
        <p:nvSpPr>
          <p:cNvPr id="28" name="Google Shape;28;p1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sp>
        <p:nvSpPr>
          <p:cNvPr id="30" name="Google Shape;30;p17"/>
          <p:cNvSpPr/>
          <p:nvPr/>
        </p:nvSpPr>
        <p:spPr>
          <a:xfrm>
            <a:off x="0" y="4664144"/>
            <a:ext cx="9151086" cy="0"/>
          </a:xfrm>
          <a:custGeom>
            <a:avLst/>
            <a:gdLst/>
            <a:ahLst/>
            <a:cxnLst/>
            <a:rect l="l" t="t" r="r" b="b"/>
            <a:pathLst>
              <a:path w="120000" h="120000" extrusionOk="0">
                <a:moveTo>
                  <a:pt x="0" y="0"/>
                </a:moveTo>
                <a:lnTo>
                  <a:pt x="0" y="0"/>
                </a:lnTo>
                <a:lnTo>
                  <a:pt x="120000" y="0"/>
                </a:lnTo>
                <a:close/>
              </a:path>
            </a:pathLst>
          </a:custGeom>
          <a:gradFill>
            <a:gsLst>
              <a:gs pos="0">
                <a:srgbClr val="007897"/>
              </a:gs>
              <a:gs pos="50000">
                <a:srgbClr val="4ABBE0"/>
              </a:gs>
              <a:gs pos="100000">
                <a:srgbClr val="007897"/>
              </a:gs>
            </a:gsLst>
            <a:lin ang="3000000" scaled="0"/>
          </a:gra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31" name="Google Shape;31;p17"/>
          <p:cNvSpPr txBox="1">
            <a:spLocks noGrp="1"/>
          </p:cNvSpPr>
          <p:nvPr>
            <p:ph type="ctrTitle"/>
          </p:nvPr>
        </p:nvSpPr>
        <p:spPr>
          <a:xfrm>
            <a:off x="685800" y="1752603"/>
            <a:ext cx="7772400" cy="1829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464646"/>
              </a:buClr>
              <a:buSzPts val="4800"/>
              <a:buFont typeface="Lucida Sans"/>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ubTitle" idx="1"/>
          </p:nvPr>
        </p:nvSpPr>
        <p:spPr>
          <a:xfrm>
            <a:off x="685800" y="3611605"/>
            <a:ext cx="7772400" cy="1199701"/>
          </a:xfrm>
          <a:prstGeom prst="rect">
            <a:avLst/>
          </a:prstGeom>
          <a:noFill/>
          <a:ln>
            <a:noFill/>
          </a:ln>
        </p:spPr>
        <p:txBody>
          <a:bodyPr spcFirstLastPara="1" wrap="square" lIns="45700" tIns="45700" rIns="45700" bIns="45700" anchor="t" anchorCtr="0">
            <a:noAutofit/>
          </a:bodyPr>
          <a:lstStyle>
            <a:lvl1pPr marR="64008" lvl="0" algn="r">
              <a:lnSpc>
                <a:spcPct val="100000"/>
              </a:lnSpc>
              <a:spcBef>
                <a:spcPts val="400"/>
              </a:spcBef>
              <a:spcAft>
                <a:spcPts val="0"/>
              </a:spcAft>
              <a:buSzPts val="1836"/>
              <a:buNone/>
              <a:defRPr>
                <a:solidFill>
                  <a:srgbClr val="464646"/>
                </a:solidFill>
              </a:defRPr>
            </a:lvl1pPr>
            <a:lvl2pPr lvl="1" algn="l">
              <a:lnSpc>
                <a:spcPct val="100000"/>
              </a:lnSpc>
              <a:spcBef>
                <a:spcPts val="325"/>
              </a:spcBef>
              <a:spcAft>
                <a:spcPts val="0"/>
              </a:spcAft>
              <a:buSzPts val="1800"/>
              <a:buChar char="◦"/>
              <a:defRPr/>
            </a:lvl2pPr>
            <a:lvl3pPr lvl="2" algn="l">
              <a:lnSpc>
                <a:spcPct val="100000"/>
              </a:lnSpc>
              <a:spcBef>
                <a:spcPts val="350"/>
              </a:spcBef>
              <a:spcAft>
                <a:spcPts val="0"/>
              </a:spcAft>
              <a:buSzPts val="1800"/>
              <a:buChar char="●"/>
              <a:defRPr/>
            </a:lvl3pPr>
            <a:lvl4pPr lvl="3" algn="l">
              <a:lnSpc>
                <a:spcPct val="100000"/>
              </a:lnSpc>
              <a:spcBef>
                <a:spcPts val="350"/>
              </a:spcBef>
              <a:spcAft>
                <a:spcPts val="0"/>
              </a:spcAft>
              <a:buSzPts val="1800"/>
              <a:buChar char="●"/>
              <a:defRPr/>
            </a:lvl4pPr>
            <a:lvl5pPr lvl="4" algn="l">
              <a:lnSpc>
                <a:spcPct val="100000"/>
              </a:lnSpc>
              <a:spcBef>
                <a:spcPts val="35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grpSp>
        <p:nvGrpSpPr>
          <p:cNvPr id="33" name="Google Shape;33;p17"/>
          <p:cNvGrpSpPr/>
          <p:nvPr/>
        </p:nvGrpSpPr>
        <p:grpSpPr>
          <a:xfrm>
            <a:off x="-3767" y="4953003"/>
            <a:ext cx="9147767" cy="1912092"/>
            <a:chOff x="-3767" y="4953003"/>
            <a:chExt cx="9147767" cy="1912092"/>
          </a:xfrm>
        </p:grpSpPr>
        <p:sp>
          <p:nvSpPr>
            <p:cNvPr id="34" name="Google Shape;34;p17"/>
            <p:cNvSpPr/>
            <p:nvPr/>
          </p:nvSpPr>
          <p:spPr>
            <a:xfrm>
              <a:off x="1687516" y="4953003"/>
              <a:ext cx="7456483" cy="488152"/>
            </a:xfrm>
            <a:custGeom>
              <a:avLst/>
              <a:gdLst/>
              <a:ahLst/>
              <a:cxnLst/>
              <a:rect l="l" t="t" r="r" b="b"/>
              <a:pathLst>
                <a:path w="4697" h="367" extrusionOk="0">
                  <a:moveTo>
                    <a:pt x="4697" y="0"/>
                  </a:moveTo>
                  <a:lnTo>
                    <a:pt x="4697" y="367"/>
                  </a:lnTo>
                  <a:lnTo>
                    <a:pt x="0" y="218"/>
                  </a:lnTo>
                  <a:lnTo>
                    <a:pt x="4697" y="0"/>
                  </a:lnTo>
                  <a:close/>
                </a:path>
              </a:pathLst>
            </a:custGeom>
            <a:solidFill>
              <a:srgbClr val="9FCB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5" name="Google Shape;35;p17"/>
            <p:cNvSpPr/>
            <p:nvPr/>
          </p:nvSpPr>
          <p:spPr>
            <a:xfrm>
              <a:off x="35442" y="5237747"/>
              <a:ext cx="9108557" cy="788660"/>
            </a:xfrm>
            <a:custGeom>
              <a:avLst/>
              <a:gdLst/>
              <a:ahLst/>
              <a:cxnLst/>
              <a:rect l="l" t="t" r="r" b="b"/>
              <a:pathLst>
                <a:path w="5760" h="528" extrusionOk="0">
                  <a:moveTo>
                    <a:pt x="0" y="0"/>
                  </a:moveTo>
                  <a:lnTo>
                    <a:pt x="5760" y="0"/>
                  </a:lnTo>
                  <a:lnTo>
                    <a:pt x="5760" y="528"/>
                  </a:lnTo>
                  <a:lnTo>
                    <a:pt x="4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6" name="Google Shape;36;p17"/>
            <p:cNvSpPr/>
            <p:nvPr/>
          </p:nvSpPr>
          <p:spPr>
            <a:xfrm>
              <a:off x="0" y="5000981"/>
              <a:ext cx="9144000" cy="1864114"/>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75000" sy="75000" flip="none" algn="tl"/>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37" name="Google Shape;37;p17"/>
            <p:cNvCxnSpPr/>
            <p:nvPr/>
          </p:nvCxnSpPr>
          <p:spPr>
            <a:xfrm>
              <a:off x="-3767" y="4997671"/>
              <a:ext cx="9147767" cy="790298"/>
            </a:xfrm>
            <a:prstGeom prst="straightConnector1">
              <a:avLst/>
            </a:prstGeom>
            <a:noFill/>
            <a:ln w="12050" cap="flat" cmpd="sng">
              <a:solidFill>
                <a:srgbClr val="156D83"/>
              </a:solidFill>
              <a:prstDash val="solid"/>
              <a:miter lim="8000"/>
              <a:headEnd type="none" w="sm" len="sm"/>
              <a:tailEnd type="none" w="sm" len="sm"/>
            </a:ln>
          </p:spPr>
        </p:cxnSp>
      </p:grpSp>
      <p:sp>
        <p:nvSpPr>
          <p:cNvPr id="38" name="Google Shape;38;p17"/>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3B3B3"/>
            </a:gs>
            <a:gs pos="100000">
              <a:srgbClr val="A0A0A0"/>
            </a:gs>
          </a:gsLst>
          <a:path path="circle">
            <a:fillToRect r="100000" b="100000"/>
          </a:path>
          <a:tileRect l="-100000" t="-100000"/>
        </a:gradFill>
        <a:effectLst/>
      </p:bgPr>
    </p:bg>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722376" y="1059716"/>
            <a:ext cx="7772400" cy="18288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DEF5FA"/>
              </a:buClr>
              <a:buSzPts val="4800"/>
              <a:buFont typeface="Lucida Sans"/>
              <a:buNone/>
              <a:defRPr sz="4800">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3922711" y="2931712"/>
            <a:ext cx="4572000" cy="145488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SzPts val="1564"/>
              <a:buNone/>
              <a:defRPr sz="23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
        <p:nvSpPr>
          <p:cNvPr id="47" name="Google Shape;47;p18"/>
          <p:cNvSpPr/>
          <p:nvPr/>
        </p:nvSpPr>
        <p:spPr>
          <a:xfrm>
            <a:off x="3636678"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48" name="Google Shape;48;p18"/>
          <p:cNvSpPr/>
          <p:nvPr/>
        </p:nvSpPr>
        <p:spPr>
          <a:xfrm>
            <a:off x="3450259"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3B3B3"/>
            </a:gs>
            <a:gs pos="100000">
              <a:srgbClr val="A0A0A0"/>
            </a:gs>
          </a:gsLst>
          <a:path path="circle">
            <a:fillToRect r="100000" b="100000"/>
          </a:path>
          <a:tileRect l="-100000" t="-100000"/>
        </a:gradFill>
        <a:effectLst/>
      </p:bgPr>
    </p:bg>
    <p:spTree>
      <p:nvGrpSpPr>
        <p:cNvPr id="1" name="Shape 49"/>
        <p:cNvGrpSpPr/>
        <p:nvPr/>
      </p:nvGrpSpPr>
      <p:grpSpPr>
        <a:xfrm>
          <a:off x="0" y="0"/>
          <a:ext cx="0" cy="0"/>
          <a:chOff x="0" y="0"/>
          <a:chExt cx="0" cy="0"/>
        </a:xfrm>
      </p:grpSpPr>
      <p:sp>
        <p:nvSpPr>
          <p:cNvPr id="50" name="Google Shape;50;p19"/>
          <p:cNvSpPr txBox="1">
            <a:spLocks noGrp="1"/>
          </p:cNvSpPr>
          <p:nvPr>
            <p:ph type="body" idx="1"/>
          </p:nvPr>
        </p:nvSpPr>
        <p:spPr>
          <a:xfrm>
            <a:off x="457200"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2"/>
          </p:nvPr>
        </p:nvSpPr>
        <p:spPr>
          <a:xfrm>
            <a:off x="4648196"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9"/>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
        <p:nvSpPr>
          <p:cNvPr id="55" name="Google Shape;55;p19"/>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74982" sy="74982" flip="none" algn="tl"/>
        </a:blipFill>
        <a:effectLst/>
      </p:bgPr>
    </p:bg>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457200" y="27304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457200" y="5410203"/>
            <a:ext cx="4040184"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2"/>
          </p:nvPr>
        </p:nvSpPr>
        <p:spPr>
          <a:xfrm>
            <a:off x="4645023" y="5410203"/>
            <a:ext cx="4041776"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0"/>
          <p:cNvSpPr txBox="1">
            <a:spLocks noGrp="1"/>
          </p:cNvSpPr>
          <p:nvPr>
            <p:ph type="body" idx="3"/>
          </p:nvPr>
        </p:nvSpPr>
        <p:spPr>
          <a:xfrm>
            <a:off x="457200" y="1444294"/>
            <a:ext cx="4040184"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40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0"/>
          <p:cNvSpPr txBox="1">
            <a:spLocks noGrp="1"/>
          </p:cNvSpPr>
          <p:nvPr>
            <p:ph type="body" idx="4"/>
          </p:nvPr>
        </p:nvSpPr>
        <p:spPr>
          <a:xfrm>
            <a:off x="4645023" y="1444294"/>
            <a:ext cx="4041776"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0"/>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3B3B3"/>
            </a:gs>
            <a:gs pos="100000">
              <a:srgbClr val="A0A0A0"/>
            </a:gs>
          </a:gsLst>
          <a:path path="circle">
            <a:fillToRect r="100000" b="100000"/>
          </a:path>
          <a:tileRect l="-100000" t="-100000"/>
        </a:gradFill>
        <a:effectLst/>
      </p:bgPr>
    </p:bg>
    <p:spTree>
      <p:nvGrpSpPr>
        <p:cNvPr id="1" name="Shape 65"/>
        <p:cNvGrpSpPr/>
        <p:nvPr/>
      </p:nvGrpSpPr>
      <p:grpSpPr>
        <a:xfrm>
          <a:off x="0" y="0"/>
          <a:ext cx="0" cy="0"/>
          <a:chOff x="0" y="0"/>
          <a:chExt cx="0" cy="0"/>
        </a:xfrm>
      </p:grpSpPr>
      <p:sp>
        <p:nvSpPr>
          <p:cNvPr id="66" name="Google Shape;66;p21"/>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
        <p:nvSpPr>
          <p:cNvPr id="69" name="Google Shape;69;p2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74982" sy="74982" flip="none" algn="tl"/>
        </a:blipFill>
        <a:effectLst/>
      </p:bgPr>
    </p:bg>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914400" y="4876796"/>
            <a:ext cx="7481776"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2500"/>
              <a:buFont typeface="Lucida Sans"/>
              <a:buNone/>
              <a:defRPr sz="25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body" idx="1"/>
          </p:nvPr>
        </p:nvSpPr>
        <p:spPr>
          <a:xfrm>
            <a:off x="4419596" y="5355101"/>
            <a:ext cx="3974595" cy="914400"/>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400"/>
              </a:spcBef>
              <a:spcAft>
                <a:spcPts val="0"/>
              </a:spcAft>
              <a:buSzPts val="1088"/>
              <a:buNone/>
              <a:defRPr sz="1600"/>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2"/>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lnSpc>
                <a:spcPct val="100000"/>
              </a:lnSpc>
              <a:spcBef>
                <a:spcPts val="400"/>
              </a:spcBef>
              <a:spcAft>
                <a:spcPts val="0"/>
              </a:spcAft>
              <a:buSzPts val="2176"/>
              <a:buChar char="?"/>
              <a:defRPr sz="3200"/>
            </a:lvl1pPr>
            <a:lvl2pPr marL="914400" lvl="1" indent="-406400" algn="l">
              <a:lnSpc>
                <a:spcPct val="100000"/>
              </a:lnSpc>
              <a:spcBef>
                <a:spcPts val="325"/>
              </a:spcBef>
              <a:spcAft>
                <a:spcPts val="0"/>
              </a:spcAft>
              <a:buSzPts val="2800"/>
              <a:buChar char="◦"/>
              <a:defRPr sz="2800"/>
            </a:lvl2pPr>
            <a:lvl3pPr marL="1371600" lvl="2" indent="-381000" algn="l">
              <a:lnSpc>
                <a:spcPct val="100000"/>
              </a:lnSpc>
              <a:spcBef>
                <a:spcPts val="350"/>
              </a:spcBef>
              <a:spcAft>
                <a:spcPts val="0"/>
              </a:spcAft>
              <a:buSzPts val="2400"/>
              <a:buChar char="●"/>
              <a:defRPr sz="2400"/>
            </a:lvl3pPr>
            <a:lvl4pPr marL="1828800" lvl="3" indent="-355600" algn="l">
              <a:lnSpc>
                <a:spcPct val="100000"/>
              </a:lnSpc>
              <a:spcBef>
                <a:spcPts val="350"/>
              </a:spcBef>
              <a:spcAft>
                <a:spcPts val="0"/>
              </a:spcAft>
              <a:buSzPts val="2000"/>
              <a:buChar char="●"/>
              <a:defRPr sz="2000"/>
            </a:lvl4pPr>
            <a:lvl5pPr marL="2286000" lvl="4" indent="-355600" algn="l">
              <a:lnSpc>
                <a:spcPct val="100000"/>
              </a:lnSpc>
              <a:spcBef>
                <a:spcPts val="350"/>
              </a:spcBef>
              <a:spcAft>
                <a:spcPts val="0"/>
              </a:spcAft>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2"/>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3B3B3"/>
            </a:gs>
            <a:gs pos="100000">
              <a:srgbClr val="A0A0A0"/>
            </a:gs>
          </a:gsLst>
          <a:path path="circle">
            <a:fillToRect r="100000" b="100000"/>
          </a:path>
          <a:tileRect l="-100000" t="-100000"/>
        </a:gradFill>
        <a:effectLst/>
      </p:bgPr>
    </p:bg>
    <p:spTree>
      <p:nvGrpSpPr>
        <p:cNvPr id="1" name="Shape 77"/>
        <p:cNvGrpSpPr/>
        <p:nvPr/>
      </p:nvGrpSpPr>
      <p:grpSpPr>
        <a:xfrm>
          <a:off x="0" y="0"/>
          <a:ext cx="0" cy="0"/>
          <a:chOff x="0" y="0"/>
          <a:chExt cx="0" cy="0"/>
        </a:xfrm>
      </p:grpSpPr>
      <p:sp>
        <p:nvSpPr>
          <p:cNvPr id="78" name="Google Shape;78;p23"/>
          <p:cNvSpPr txBox="1">
            <a:spLocks noGrp="1"/>
          </p:cNvSpPr>
          <p:nvPr>
            <p:ph type="body" idx="1"/>
          </p:nvPr>
        </p:nvSpPr>
        <p:spPr>
          <a:xfrm>
            <a:off x="1141235" y="5443404"/>
            <a:ext cx="7162796" cy="648236"/>
          </a:xfrm>
          <a:prstGeom prst="rect">
            <a:avLst/>
          </a:prstGeom>
          <a:noFill/>
          <a:ln>
            <a:noFill/>
          </a:ln>
        </p:spPr>
        <p:txBody>
          <a:bodyPr spcFirstLastPara="1" wrap="square" lIns="91425" tIns="0" rIns="91425" bIns="45700" anchor="t" anchorCtr="0">
            <a:noAutofit/>
          </a:bodyPr>
          <a:lstStyle>
            <a:lvl1pPr marL="457200" marR="18288" lvl="0" indent="-228600" algn="r">
              <a:lnSpc>
                <a:spcPct val="100000"/>
              </a:lnSpc>
              <a:spcBef>
                <a:spcPts val="400"/>
              </a:spcBef>
              <a:spcAft>
                <a:spcPts val="0"/>
              </a:spcAft>
              <a:buSzPts val="952"/>
              <a:buNone/>
              <a:defRPr sz="1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3"/>
          <p:cNvSpPr txBox="1">
            <a:spLocks noGrp="1"/>
          </p:cNvSpPr>
          <p:nvPr>
            <p:ph type="pic" idx="2"/>
          </p:nvPr>
        </p:nvSpPr>
        <p:spPr>
          <a:xfrm>
            <a:off x="228600" y="189966"/>
            <a:ext cx="8686800" cy="4389120"/>
          </a:xfrm>
          <a:prstGeom prst="rect">
            <a:avLst/>
          </a:prstGeom>
          <a:solidFill>
            <a:srgbClr val="464646"/>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400"/>
              </a:spcBef>
              <a:spcAft>
                <a:spcPts val="0"/>
              </a:spcAft>
              <a:buClr>
                <a:srgbClr val="2DA2BF"/>
              </a:buClr>
              <a:buSzPts val="2176"/>
              <a:buFont typeface="Noto Sans Symbols"/>
              <a:buNone/>
              <a:defRPr sz="3200" b="0" i="0" u="none" strike="noStrike" cap="none">
                <a:solidFill>
                  <a:srgbClr val="FFFFFF"/>
                </a:solidFill>
                <a:latin typeface="Lucida Sans"/>
                <a:ea typeface="Lucida Sans"/>
                <a:cs typeface="Lucida Sans"/>
                <a:sym typeface="Lucida Sans"/>
              </a:defRPr>
            </a:lvl1pPr>
            <a:lvl2pPr marR="0" lvl="1"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R="0" lvl="2"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R="0" lvl="3"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R="0" lvl="4"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23"/>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
        <p:nvSpPr>
          <p:cNvPr id="83" name="Google Shape;83;p23"/>
          <p:cNvSpPr txBox="1">
            <a:spLocks noGrp="1"/>
          </p:cNvSpPr>
          <p:nvPr>
            <p:ph type="title"/>
          </p:nvPr>
        </p:nvSpPr>
        <p:spPr>
          <a:xfrm>
            <a:off x="228600" y="4865120"/>
            <a:ext cx="8075432" cy="562676"/>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3000"/>
              <a:buFont typeface="Lucida Sans"/>
              <a:buNone/>
              <a:defRPr sz="30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5" name="Google Shape;85;p23"/>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6" name="Google Shape;86;p23"/>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2">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87" name="Google Shape;87;p23"/>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88" name="Google Shape;88;p23"/>
          <p:cNvSpPr/>
          <p:nvPr/>
        </p:nvSpPr>
        <p:spPr>
          <a:xfrm>
            <a:off x="8664113"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9" name="Google Shape;89;p23"/>
          <p:cNvSpPr/>
          <p:nvPr/>
        </p:nvSpPr>
        <p:spPr>
          <a:xfrm>
            <a:off x="8477695"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49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4"/>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1" name="Google Shape;11;p14"/>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2" name="Google Shape;12;p14"/>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13">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13" name="Google Shape;13;p14"/>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14" name="Google Shape;14;p1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4"/>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1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08" name="Google Shape;108;p1"/>
          <p:cNvSpPr/>
          <p:nvPr/>
        </p:nvSpPr>
        <p:spPr>
          <a:xfrm>
            <a:off x="191164" y="845873"/>
            <a:ext cx="8701311" cy="154841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400"/>
              <a:buFont typeface="Calibri"/>
              <a:buNone/>
            </a:pPr>
            <a:endParaRPr sz="2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Calibri"/>
              <a:buNone/>
            </a:pPr>
            <a:endParaRPr sz="2400" b="0" i="0" u="none" strike="noStrike" cap="none" dirty="0">
              <a:solidFill>
                <a:srgbClr val="000000"/>
              </a:solidFill>
              <a:latin typeface="Arial"/>
              <a:ea typeface="Arial"/>
              <a:cs typeface="Arial"/>
              <a:sym typeface="Arial"/>
            </a:endParaRPr>
          </a:p>
          <a:p>
            <a:pPr lvl="0" algn="ctr">
              <a:buSzPts val="4000"/>
            </a:pPr>
            <a:r>
              <a:rPr lang="en-US" sz="4000" b="1" i="0" u="none" strike="noStrike" cap="none" dirty="0" smtClean="0">
                <a:solidFill>
                  <a:srgbClr val="000000"/>
                </a:solidFill>
                <a:latin typeface="Times New Roman"/>
                <a:ea typeface="Times New Roman"/>
                <a:cs typeface="Times New Roman"/>
                <a:sym typeface="Times New Roman"/>
              </a:rPr>
              <a:t>“</a:t>
            </a:r>
            <a:r>
              <a:rPr lang="en-US" sz="4000" dirty="0">
                <a:latin typeface="Times New Roman" pitchFamily="18" charset="0"/>
                <a:cs typeface="Times New Roman" pitchFamily="18" charset="0"/>
              </a:rPr>
              <a:t>Automatic Hate Speech Detection using Natural Language Processing and Ensemble Machine Learning Approach</a:t>
            </a:r>
            <a:r>
              <a:rPr lang="en-US" sz="4000" b="1" i="0" u="none" strike="noStrike" cap="none" dirty="0" smtClean="0">
                <a:solidFill>
                  <a:srgbClr val="000000"/>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p:txBody>
      </p:sp>
      <p:sp>
        <p:nvSpPr>
          <p:cNvPr id="109" name="Google Shape;109;p1"/>
          <p:cNvSpPr/>
          <p:nvPr/>
        </p:nvSpPr>
        <p:spPr>
          <a:xfrm>
            <a:off x="315358" y="3886200"/>
            <a:ext cx="4266718" cy="89207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1" i="0" u="sng"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p:txBody>
      </p:sp>
      <p:sp>
        <p:nvSpPr>
          <p:cNvPr id="110"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1415912" y="260649"/>
            <a:ext cx="7767246" cy="133955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BANGALORE INSTITUTE OF TECHNOLOGY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K.R Road, V.V </a:t>
            </a:r>
            <a:r>
              <a:rPr lang="en-US" sz="2000" b="1" i="0" u="none" strike="noStrike" cap="none" dirty="0" err="1">
                <a:solidFill>
                  <a:srgbClr val="000000"/>
                </a:solidFill>
                <a:latin typeface="Times New Roman"/>
                <a:ea typeface="Times New Roman"/>
                <a:cs typeface="Times New Roman"/>
                <a:sym typeface="Times New Roman"/>
              </a:rPr>
              <a:t>Pura</a:t>
            </a:r>
            <a:r>
              <a:rPr lang="en-US" sz="2000" b="1" i="0" u="none" strike="noStrike" cap="none" dirty="0">
                <a:solidFill>
                  <a:srgbClr val="000000"/>
                </a:solidFill>
                <a:latin typeface="Times New Roman"/>
                <a:ea typeface="Times New Roman"/>
                <a:cs typeface="Times New Roman"/>
                <a:sym typeface="Times New Roman"/>
              </a:rPr>
              <a:t>, Bengaluru-04</a:t>
            </a:r>
            <a:endParaRPr dirty="0"/>
          </a:p>
          <a:p>
            <a:pPr marL="0" marR="0" lvl="0" indent="0" algn="ctr" rtl="0">
              <a:lnSpc>
                <a:spcPct val="100000"/>
              </a:lnSpc>
              <a:spcBef>
                <a:spcPts val="0"/>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DEPARTMENT OF COMPUTER SCIENCE &amp; ENGINEERING</a:t>
            </a:r>
            <a:endParaRPr sz="20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Times New Roman"/>
              <a:buNone/>
            </a:pP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Times New Roman"/>
              <a:buNone/>
            </a:pP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112" name="Google Shape;112;p1"/>
          <p:cNvSpPr/>
          <p:nvPr/>
        </p:nvSpPr>
        <p:spPr>
          <a:xfrm>
            <a:off x="395532" y="3633537"/>
            <a:ext cx="3803489" cy="322446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lvl="0" algn="just">
              <a:lnSpc>
                <a:spcPct val="150000"/>
              </a:lnSpc>
              <a:buSzPts val="2000"/>
            </a:pPr>
            <a:r>
              <a:rPr lang="en-US" sz="2000" b="1" dirty="0">
                <a:latin typeface="Times New Roman"/>
                <a:ea typeface="Times New Roman"/>
                <a:cs typeface="Times New Roman"/>
                <a:sym typeface="Times New Roman"/>
              </a:rPr>
              <a:t>Presented </a:t>
            </a:r>
            <a:r>
              <a:rPr lang="en-US" sz="2000" b="1" dirty="0" smtClean="0">
                <a:latin typeface="Times New Roman"/>
                <a:ea typeface="Times New Roman"/>
                <a:cs typeface="Times New Roman"/>
                <a:sym typeface="Times New Roman"/>
              </a:rPr>
              <a:t>by: </a:t>
            </a:r>
            <a:r>
              <a:rPr lang="en-US" sz="2000" b="1" dirty="0">
                <a:latin typeface="Times New Roman"/>
                <a:ea typeface="Times New Roman"/>
                <a:cs typeface="Times New Roman"/>
                <a:sym typeface="Times New Roman"/>
              </a:rPr>
              <a:t>18P47</a:t>
            </a:r>
          </a:p>
          <a:p>
            <a:pPr lvl="0" algn="just">
              <a:lnSpc>
                <a:spcPct val="150000"/>
              </a:lnSpc>
              <a:buSzPts val="2000"/>
            </a:pPr>
            <a:r>
              <a:rPr lang="en-US" sz="2000" b="1" dirty="0">
                <a:latin typeface="Times New Roman"/>
                <a:ea typeface="Times New Roman"/>
                <a:cs typeface="Times New Roman"/>
                <a:sym typeface="Times New Roman"/>
              </a:rPr>
              <a:t>1BI18CS091   N V </a:t>
            </a:r>
            <a:r>
              <a:rPr lang="en-US" sz="2000" b="1" dirty="0" err="1">
                <a:latin typeface="Times New Roman"/>
                <a:ea typeface="Times New Roman"/>
                <a:cs typeface="Times New Roman"/>
                <a:sym typeface="Times New Roman"/>
              </a:rPr>
              <a:t>Sahana</a:t>
            </a:r>
            <a:r>
              <a:rPr lang="en-US" sz="2000" b="1" dirty="0">
                <a:latin typeface="Times New Roman"/>
                <a:ea typeface="Times New Roman"/>
                <a:cs typeface="Times New Roman"/>
                <a:sym typeface="Times New Roman"/>
              </a:rPr>
              <a:t> </a:t>
            </a:r>
          </a:p>
          <a:p>
            <a:pPr lvl="0" algn="just">
              <a:lnSpc>
                <a:spcPct val="150000"/>
              </a:lnSpc>
              <a:buSzPts val="2000"/>
            </a:pPr>
            <a:r>
              <a:rPr lang="en-US" sz="2000" b="1" dirty="0">
                <a:latin typeface="Times New Roman"/>
                <a:ea typeface="Times New Roman"/>
                <a:cs typeface="Times New Roman"/>
                <a:sym typeface="Times New Roman"/>
              </a:rPr>
              <a:t>1BI18CS097   </a:t>
            </a:r>
            <a:r>
              <a:rPr lang="en-US" sz="2000" b="1" dirty="0" err="1">
                <a:latin typeface="Times New Roman"/>
                <a:ea typeface="Times New Roman"/>
                <a:cs typeface="Times New Roman"/>
                <a:sym typeface="Times New Roman"/>
              </a:rPr>
              <a:t>Niharika</a:t>
            </a:r>
            <a:r>
              <a:rPr lang="en-US" sz="2000" b="1" dirty="0">
                <a:latin typeface="Times New Roman"/>
                <a:ea typeface="Times New Roman"/>
                <a:cs typeface="Times New Roman"/>
                <a:sym typeface="Times New Roman"/>
              </a:rPr>
              <a:t> </a:t>
            </a:r>
            <a:r>
              <a:rPr lang="en-US" sz="2000" b="1" dirty="0" smtClean="0">
                <a:latin typeface="Times New Roman"/>
                <a:ea typeface="Times New Roman"/>
                <a:cs typeface="Times New Roman"/>
                <a:sym typeface="Times New Roman"/>
              </a:rPr>
              <a:t>S</a:t>
            </a:r>
            <a:r>
              <a:rPr lang="en-US" sz="2000" b="1" dirty="0">
                <a:latin typeface="Times New Roman"/>
                <a:ea typeface="Times New Roman"/>
                <a:cs typeface="Times New Roman"/>
                <a:sym typeface="Times New Roman"/>
              </a:rPr>
              <a:t>	</a:t>
            </a:r>
          </a:p>
          <a:p>
            <a:pPr lvl="0" algn="just">
              <a:lnSpc>
                <a:spcPct val="150000"/>
              </a:lnSpc>
              <a:buSzPts val="2000"/>
            </a:pPr>
            <a:r>
              <a:rPr lang="en-US" sz="2000" b="1" dirty="0">
                <a:latin typeface="Times New Roman"/>
                <a:ea typeface="Times New Roman"/>
                <a:cs typeface="Times New Roman"/>
                <a:sym typeface="Times New Roman"/>
              </a:rPr>
              <a:t>1BI18CS115   </a:t>
            </a:r>
            <a:r>
              <a:rPr lang="en-US" sz="2000" b="1" dirty="0" err="1">
                <a:latin typeface="Times New Roman"/>
                <a:ea typeface="Times New Roman"/>
                <a:cs typeface="Times New Roman"/>
                <a:sym typeface="Times New Roman"/>
              </a:rPr>
              <a:t>Prerana</a:t>
            </a:r>
            <a:r>
              <a:rPr lang="en-US" sz="2000" b="1" dirty="0">
                <a:latin typeface="Times New Roman"/>
                <a:ea typeface="Times New Roman"/>
                <a:cs typeface="Times New Roman"/>
                <a:sym typeface="Times New Roman"/>
              </a:rPr>
              <a:t> R</a:t>
            </a:r>
          </a:p>
          <a:p>
            <a:pPr lvl="0" algn="just">
              <a:lnSpc>
                <a:spcPct val="150000"/>
              </a:lnSpc>
              <a:buSzPts val="2000"/>
            </a:pPr>
            <a:r>
              <a:rPr lang="en-US" sz="2000" b="1" dirty="0">
                <a:latin typeface="Times New Roman"/>
                <a:ea typeface="Times New Roman"/>
                <a:cs typeface="Times New Roman"/>
                <a:sym typeface="Times New Roman"/>
              </a:rPr>
              <a:t>1BI18CS120   </a:t>
            </a:r>
            <a:r>
              <a:rPr lang="en-US" sz="2000" b="1" dirty="0" err="1">
                <a:latin typeface="Times New Roman"/>
                <a:ea typeface="Times New Roman"/>
                <a:cs typeface="Times New Roman"/>
                <a:sym typeface="Times New Roman"/>
              </a:rPr>
              <a:t>Rakshitha</a:t>
            </a:r>
            <a:r>
              <a:rPr lang="en-US" sz="2000" b="1" dirty="0">
                <a:latin typeface="Times New Roman"/>
                <a:ea typeface="Times New Roman"/>
                <a:cs typeface="Times New Roman"/>
                <a:sym typeface="Times New Roman"/>
              </a:rPr>
              <a:t> S        </a:t>
            </a:r>
            <a:endParaRPr lang="en-US" sz="2000" dirty="0">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Trebuchet MS"/>
              <a:buNone/>
            </a:pPr>
            <a:r>
              <a:rPr lang="en-US" sz="2000" b="1" i="0" u="none" strike="noStrike" cap="none" dirty="0" smtClean="0">
                <a:solidFill>
                  <a:srgbClr val="000000"/>
                </a:solidFill>
                <a:latin typeface="Trebuchet MS"/>
                <a:ea typeface="Trebuchet MS"/>
                <a:cs typeface="Trebuchet MS"/>
                <a:sym typeface="Trebuchet MS"/>
              </a:rPr>
              <a:t>	</a:t>
            </a:r>
            <a:endParaRPr sz="2000" b="0" i="0" u="none" strike="noStrike" cap="none" dirty="0">
              <a:solidFill>
                <a:srgbClr val="000000"/>
              </a:solidFill>
              <a:sym typeface="Arial"/>
            </a:endParaRPr>
          </a:p>
        </p:txBody>
      </p:sp>
      <p:sp>
        <p:nvSpPr>
          <p:cNvPr id="113" name="Google Shape;113;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14" name="Google Shape;114;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115" name="Google Shape;115;p1"/>
          <p:cNvPicPr preferRelativeResize="0"/>
          <p:nvPr/>
        </p:nvPicPr>
        <p:blipFill rotWithShape="1">
          <a:blip r:embed="rId3">
            <a:alphaModFix/>
          </a:blip>
          <a:srcRect/>
          <a:stretch/>
        </p:blipFill>
        <p:spPr>
          <a:xfrm>
            <a:off x="92658" y="83721"/>
            <a:ext cx="1661710" cy="1524305"/>
          </a:xfrm>
          <a:prstGeom prst="rect">
            <a:avLst/>
          </a:prstGeom>
          <a:noFill/>
          <a:ln>
            <a:noFill/>
          </a:ln>
        </p:spPr>
      </p:pic>
      <p:sp>
        <p:nvSpPr>
          <p:cNvPr id="3" name="Rectangle 2"/>
          <p:cNvSpPr/>
          <p:nvPr/>
        </p:nvSpPr>
        <p:spPr>
          <a:xfrm>
            <a:off x="4710833" y="3771525"/>
            <a:ext cx="4572000" cy="3477875"/>
          </a:xfrm>
          <a:prstGeom prst="rect">
            <a:avLst/>
          </a:prstGeom>
        </p:spPr>
        <p:txBody>
          <a:bodyPr>
            <a:spAutoFit/>
          </a:bodyPr>
          <a:lstStyle/>
          <a:p>
            <a:pPr lvl="0" algn="just">
              <a:lnSpc>
                <a:spcPct val="150000"/>
              </a:lnSpc>
              <a:buSzPts val="2000"/>
            </a:pPr>
            <a:r>
              <a:rPr lang="en-US" sz="2000" b="1" dirty="0">
                <a:latin typeface="Times New Roman"/>
                <a:ea typeface="Times New Roman"/>
                <a:cs typeface="Times New Roman"/>
                <a:sym typeface="Times New Roman"/>
              </a:rPr>
              <a:t>Under the Guidance of</a:t>
            </a:r>
          </a:p>
          <a:p>
            <a:pPr lvl="0" algn="just">
              <a:lnSpc>
                <a:spcPct val="150000"/>
              </a:lnSpc>
              <a:buSzPts val="2000"/>
            </a:pPr>
            <a:r>
              <a:rPr lang="en-US" sz="2000" b="1" dirty="0" smtClean="0">
                <a:latin typeface="Times New Roman"/>
                <a:ea typeface="Times New Roman"/>
                <a:cs typeface="Times New Roman"/>
                <a:sym typeface="Times New Roman"/>
              </a:rPr>
              <a:t>Dr. </a:t>
            </a:r>
            <a:r>
              <a:rPr lang="en-US" sz="2000" b="1" dirty="0" err="1">
                <a:latin typeface="Times New Roman"/>
                <a:ea typeface="Times New Roman"/>
                <a:cs typeface="Times New Roman"/>
                <a:sym typeface="Times New Roman"/>
              </a:rPr>
              <a:t>Bhanushree</a:t>
            </a:r>
            <a:r>
              <a:rPr lang="en-US" sz="2000" b="1" dirty="0">
                <a:latin typeface="Times New Roman"/>
                <a:ea typeface="Times New Roman"/>
                <a:cs typeface="Times New Roman"/>
                <a:sym typeface="Times New Roman"/>
              </a:rPr>
              <a:t> K J</a:t>
            </a:r>
          </a:p>
          <a:p>
            <a:pPr lvl="0" algn="just">
              <a:lnSpc>
                <a:spcPct val="150000"/>
              </a:lnSpc>
              <a:buSzPts val="2000"/>
            </a:pPr>
            <a:r>
              <a:rPr lang="en-US" sz="2000" b="1" dirty="0">
                <a:latin typeface="Times New Roman"/>
                <a:ea typeface="Times New Roman"/>
                <a:cs typeface="Times New Roman"/>
                <a:sym typeface="Times New Roman"/>
              </a:rPr>
              <a:t>Assistant Professor</a:t>
            </a:r>
          </a:p>
          <a:p>
            <a:pPr lvl="0" algn="just">
              <a:lnSpc>
                <a:spcPct val="150000"/>
              </a:lnSpc>
              <a:buSzPts val="2000"/>
            </a:pPr>
            <a:r>
              <a:rPr lang="en-US" sz="2000" b="1" dirty="0">
                <a:latin typeface="Times New Roman"/>
                <a:ea typeface="Times New Roman"/>
                <a:cs typeface="Times New Roman"/>
                <a:sym typeface="Times New Roman"/>
              </a:rPr>
              <a:t>Computer Science and </a:t>
            </a:r>
            <a:r>
              <a:rPr lang="en-US" sz="2000" b="1" dirty="0" err="1">
                <a:latin typeface="Times New Roman"/>
                <a:ea typeface="Times New Roman"/>
                <a:cs typeface="Times New Roman"/>
                <a:sym typeface="Times New Roman"/>
              </a:rPr>
              <a:t>Engg</a:t>
            </a:r>
            <a:r>
              <a:rPr lang="en-US" sz="2000" b="1" dirty="0">
                <a:latin typeface="Times New Roman"/>
                <a:ea typeface="Times New Roman"/>
                <a:cs typeface="Times New Roman"/>
                <a:sym typeface="Times New Roman"/>
              </a:rPr>
              <a:t>	        </a:t>
            </a:r>
            <a:endParaRPr lang="en-US" sz="2000" dirty="0">
              <a:latin typeface="Times New Roman"/>
              <a:ea typeface="Times New Roman"/>
              <a:cs typeface="Times New Roman"/>
              <a:sym typeface="Times New Roman"/>
            </a:endParaRPr>
          </a:p>
          <a:p>
            <a:pPr lvl="0" algn="just">
              <a:buSzPts val="2000"/>
            </a:pPr>
            <a:endParaRPr lang="en-US" sz="2000" b="1" dirty="0">
              <a:latin typeface="Times New Roman"/>
              <a:ea typeface="Times New Roman"/>
              <a:cs typeface="Times New Roman"/>
              <a:sym typeface="Times New Roman"/>
            </a:endParaRPr>
          </a:p>
          <a:p>
            <a:pPr lvl="0" algn="just">
              <a:buSzPts val="2000"/>
            </a:pPr>
            <a:r>
              <a:rPr lang="en-US" sz="2000" b="1" dirty="0">
                <a:latin typeface="Times New Roman"/>
                <a:ea typeface="Times New Roman"/>
                <a:cs typeface="Times New Roman"/>
                <a:sym typeface="Times New Roman"/>
              </a:rPr>
              <a:t>                                                              	                                                                 	                                                   </a:t>
            </a:r>
            <a:endParaRPr lang="en-US" sz="2000" dirty="0"/>
          </a:p>
          <a:p>
            <a:pPr lvl="0" algn="just">
              <a:buSzPts val="1800"/>
            </a:pPr>
            <a:r>
              <a:rPr lang="en-US" sz="2000" b="1" dirty="0">
                <a:latin typeface="Trebuchet MS"/>
                <a:ea typeface="Trebuchet MS"/>
                <a:cs typeface="Trebuchet MS"/>
                <a:sym typeface="Trebuchet MS"/>
              </a:rPr>
              <a:t>	</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3"/>
        <p:cNvGrpSpPr/>
        <p:nvPr/>
      </p:nvGrpSpPr>
      <p:grpSpPr>
        <a:xfrm>
          <a:off x="0" y="0"/>
          <a:ext cx="0" cy="0"/>
          <a:chOff x="0" y="0"/>
          <a:chExt cx="0" cy="0"/>
        </a:xfrm>
      </p:grpSpPr>
      <p:sp>
        <p:nvSpPr>
          <p:cNvPr id="154" name="Google Shape;154;p6"/>
          <p:cNvSpPr txBox="1">
            <a:spLocks noGrp="1"/>
          </p:cNvSpPr>
          <p:nvPr>
            <p:ph type="body" idx="1"/>
          </p:nvPr>
        </p:nvSpPr>
        <p:spPr>
          <a:xfrm>
            <a:off x="457200" y="1481328"/>
            <a:ext cx="8115300" cy="4525959"/>
          </a:xfrm>
          <a:prstGeom prst="rect">
            <a:avLst/>
          </a:prstGeom>
          <a:noFill/>
          <a:ln>
            <a:noFill/>
          </a:ln>
        </p:spPr>
        <p:txBody>
          <a:bodyPr spcFirstLastPara="1" wrap="square" lIns="91425" tIns="45700" rIns="91425" bIns="45700" anchor="t" anchorCtr="0">
            <a:noAutofit/>
          </a:bodyPr>
          <a:lstStyle/>
          <a:p>
            <a:pPr marL="393700" indent="-342900" algn="just">
              <a:lnSpc>
                <a:spcPct val="150000"/>
              </a:lnSpc>
              <a:spcBef>
                <a:spcPts val="0"/>
              </a:spcBef>
              <a:buClr>
                <a:schemeClr val="dk1"/>
              </a:buClr>
              <a:buSzPct val="150000"/>
              <a:buFont typeface="Arial" pitchFamily="34" charset="0"/>
              <a:buChar char="•"/>
            </a:pPr>
            <a:r>
              <a:rPr lang="en-US" sz="2400" dirty="0">
                <a:latin typeface="Times New Roman" pitchFamily="18" charset="0"/>
                <a:cs typeface="Times New Roman" pitchFamily="18" charset="0"/>
              </a:rPr>
              <a:t>Most models deal with the text classification as a binary classification </a:t>
            </a:r>
            <a:r>
              <a:rPr lang="en-US" sz="2400" dirty="0" smtClean="0">
                <a:latin typeface="Times New Roman" pitchFamily="18" charset="0"/>
                <a:cs typeface="Times New Roman" pitchFamily="18" charset="0"/>
              </a:rPr>
              <a:t>problem (</a:t>
            </a:r>
            <a:r>
              <a:rPr lang="en-US" sz="2400" dirty="0">
                <a:latin typeface="Times New Roman" pitchFamily="18" charset="0"/>
                <a:cs typeface="Times New Roman" pitchFamily="18" charset="0"/>
              </a:rPr>
              <a:t>Hate and Not hate), which may be seen as a limitation.</a:t>
            </a:r>
          </a:p>
          <a:p>
            <a:pPr marL="393700" indent="-342900" algn="just">
              <a:lnSpc>
                <a:spcPct val="150000"/>
              </a:lnSpc>
              <a:spcBef>
                <a:spcPts val="0"/>
              </a:spcBef>
              <a:buClr>
                <a:schemeClr val="dk1"/>
              </a:buClr>
              <a:buSzPct val="150000"/>
              <a:buFont typeface="Arial" pitchFamily="34" charset="0"/>
              <a:buChar char="•"/>
            </a:pPr>
            <a:r>
              <a:rPr lang="en-US" sz="2400" dirty="0">
                <a:latin typeface="Times New Roman" pitchFamily="18" charset="0"/>
                <a:cs typeface="Times New Roman" pitchFamily="18" charset="0"/>
              </a:rPr>
              <a:t>An attempt at multi-label classification </a:t>
            </a:r>
            <a:r>
              <a:rPr lang="en-US" sz="2400" dirty="0" smtClean="0">
                <a:latin typeface="Times New Roman" pitchFamily="18" charset="0"/>
                <a:cs typeface="Times New Roman" pitchFamily="18" charset="0"/>
              </a:rPr>
              <a:t>resulted in decreased performance </a:t>
            </a:r>
            <a:r>
              <a:rPr lang="en-US" sz="2400" dirty="0">
                <a:latin typeface="Times New Roman" pitchFamily="18" charset="0"/>
                <a:cs typeface="Times New Roman" pitchFamily="18" charset="0"/>
              </a:rPr>
              <a:t>due to a large amount of unbalanced data in the dataset</a:t>
            </a:r>
            <a:r>
              <a:rPr lang="en-US" sz="24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a:p>
            <a:pPr marL="109728" lvl="0" indent="0" algn="l" rtl="0">
              <a:lnSpc>
                <a:spcPct val="100000"/>
              </a:lnSpc>
              <a:spcBef>
                <a:spcPts val="0"/>
              </a:spcBef>
              <a:spcAft>
                <a:spcPts val="0"/>
              </a:spcAft>
              <a:buSzPts val="1836"/>
              <a:buNone/>
            </a:pPr>
            <a:endParaRPr dirty="0"/>
          </a:p>
        </p:txBody>
      </p:sp>
      <p:sp>
        <p:nvSpPr>
          <p:cNvPr id="155" name="Google Shape;155;p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a:t>           </a:t>
            </a:r>
            <a:endParaRPr/>
          </a:p>
        </p:txBody>
      </p:sp>
      <p:sp>
        <p:nvSpPr>
          <p:cNvPr id="156" name="Google Shape;156;p6"/>
          <p:cNvSpPr/>
          <p:nvPr/>
        </p:nvSpPr>
        <p:spPr>
          <a:xfrm>
            <a:off x="586678" y="488912"/>
            <a:ext cx="7422861" cy="79208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4E67C8"/>
              </a:buClr>
              <a:buSzPts val="3600"/>
              <a:buFont typeface="Times New Roman"/>
              <a:buNone/>
            </a:pPr>
            <a:r>
              <a:rPr lang="en-US" sz="3600" b="1" i="0" u="none" strike="noStrike" cap="none" dirty="0">
                <a:solidFill>
                  <a:schemeClr val="accent1">
                    <a:lumMod val="75000"/>
                  </a:schemeClr>
                </a:solidFill>
                <a:latin typeface="Times New Roman"/>
                <a:ea typeface="Times New Roman"/>
                <a:cs typeface="Times New Roman"/>
                <a:sym typeface="Times New Roman"/>
              </a:rPr>
              <a:t>Drawbacks of Existing  System</a:t>
            </a:r>
            <a:endParaRPr sz="1400" b="0" i="0" u="none" strike="noStrike" cap="none" dirty="0">
              <a:solidFill>
                <a:schemeClr val="accent1">
                  <a:lumMod val="75000"/>
                </a:schemeClr>
              </a:solidFill>
              <a:sym typeface="Arial"/>
            </a:endParaRPr>
          </a:p>
        </p:txBody>
      </p:sp>
      <p:sp>
        <p:nvSpPr>
          <p:cNvPr id="158" name="Google Shape;158;p6"/>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21733" y="505326"/>
            <a:ext cx="8288867" cy="5501961"/>
          </a:xfrm>
        </p:spPr>
        <p:txBody>
          <a:bodyPr/>
          <a:lstStyle/>
          <a:p>
            <a:pPr algn="just">
              <a:lnSpc>
                <a:spcPct val="150000"/>
              </a:lnSpc>
              <a:buClrTx/>
              <a:buSzPct val="150000"/>
              <a:buFont typeface="Arial" pitchFamily="34" charset="0"/>
              <a:buChar char="•"/>
            </a:pPr>
            <a:r>
              <a:rPr lang="en-US" sz="2400" dirty="0">
                <a:latin typeface="Times New Roman" pitchFamily="18" charset="0"/>
                <a:cs typeface="Times New Roman" pitchFamily="18" charset="0"/>
              </a:rPr>
              <a:t>Majority of the approaches deal with feature extraction from the text using dictionaries and bag-of-words. It was observed that the word-order is ignored and causes misclassification as different words are used in different contexts. </a:t>
            </a:r>
          </a:p>
          <a:p>
            <a:pPr algn="just">
              <a:lnSpc>
                <a:spcPct val="150000"/>
              </a:lnSpc>
              <a:buClrTx/>
              <a:buSzPct val="150000"/>
              <a:buFont typeface="Arial" pitchFamily="34" charset="0"/>
              <a:buChar char="•"/>
            </a:pPr>
            <a:r>
              <a:rPr lang="en-US" sz="2400" dirty="0">
                <a:latin typeface="Times New Roman" pitchFamily="18" charset="0"/>
                <a:cs typeface="Times New Roman" pitchFamily="18" charset="0"/>
              </a:rPr>
              <a:t>Hate content could be in code-mixed language form. But due to the lack of availability of dataset, there is less work done in hate speech detection from Hindi-English code-mixed comments.</a:t>
            </a:r>
          </a:p>
          <a:p>
            <a:endParaRPr lang="en-IN" dirty="0"/>
          </a:p>
        </p:txBody>
      </p:sp>
    </p:spTree>
    <p:extLst>
      <p:ext uri="{BB962C8B-B14F-4D97-AF65-F5344CB8AC3E}">
        <p14:creationId xmlns:p14="http://schemas.microsoft.com/office/powerpoint/2010/main" val="91768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7"/>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p>
            <a:pPr marL="114481" lvl="0" indent="0" algn="just">
              <a:lnSpc>
                <a:spcPct val="150000"/>
              </a:lnSpc>
              <a:spcBef>
                <a:spcPts val="0"/>
              </a:spcBef>
              <a:buSzPts val="1632"/>
              <a:buNone/>
            </a:pPr>
            <a:r>
              <a:rPr lang="en-US" sz="2400" b="1" dirty="0">
                <a:latin typeface="Times New Roman"/>
                <a:ea typeface="Times New Roman"/>
                <a:cs typeface="Times New Roman"/>
                <a:sym typeface="Times New Roman"/>
              </a:rPr>
              <a:t>“To implement hate speech detection system which classifies code-mix hate speech into multiclass using NLP  and ensemble techniques  ”</a:t>
            </a:r>
          </a:p>
          <a:p>
            <a:pPr marL="114481" lvl="0" indent="0" algn="just">
              <a:lnSpc>
                <a:spcPct val="150000"/>
              </a:lnSpc>
              <a:spcBef>
                <a:spcPts val="740"/>
              </a:spcBef>
              <a:buSzPts val="1904"/>
              <a:buNone/>
            </a:pPr>
            <a:r>
              <a:rPr lang="en-US" sz="2400" b="1" dirty="0">
                <a:latin typeface="Times New Roman"/>
                <a:ea typeface="Times New Roman"/>
                <a:cs typeface="Times New Roman"/>
                <a:sym typeface="Times New Roman"/>
              </a:rPr>
              <a:t>Input: </a:t>
            </a:r>
            <a:r>
              <a:rPr lang="en-US" sz="2400" dirty="0">
                <a:latin typeface="Times New Roman"/>
                <a:ea typeface="Times New Roman"/>
                <a:cs typeface="Times New Roman"/>
                <a:sym typeface="Times New Roman"/>
              </a:rPr>
              <a:t>A textual comment entered by the user. </a:t>
            </a:r>
            <a:endParaRPr lang="en-US" sz="2400" b="1" dirty="0">
              <a:latin typeface="Times New Roman"/>
              <a:ea typeface="Times New Roman"/>
              <a:cs typeface="Times New Roman"/>
              <a:sym typeface="Times New Roman"/>
            </a:endParaRPr>
          </a:p>
          <a:p>
            <a:pPr marL="114481" lvl="0" indent="0" algn="just">
              <a:lnSpc>
                <a:spcPct val="150000"/>
              </a:lnSpc>
              <a:spcBef>
                <a:spcPts val="740"/>
              </a:spcBef>
              <a:buSzPts val="1904"/>
              <a:buNone/>
            </a:pPr>
            <a:r>
              <a:rPr lang="en-US" sz="2400" b="1" dirty="0">
                <a:latin typeface="Times New Roman"/>
                <a:ea typeface="Times New Roman"/>
                <a:cs typeface="Times New Roman"/>
                <a:sym typeface="Times New Roman"/>
              </a:rPr>
              <a:t>Output: </a:t>
            </a:r>
            <a:r>
              <a:rPr lang="en-US" sz="2400" dirty="0">
                <a:latin typeface="Times New Roman"/>
                <a:ea typeface="Times New Roman"/>
                <a:cs typeface="Times New Roman"/>
                <a:sym typeface="Times New Roman"/>
              </a:rPr>
              <a:t>A desktop UI which detects the given input and classify into hate, non-hate and  offensive.</a:t>
            </a:r>
            <a:endParaRPr lang="en-US" sz="2400" dirty="0"/>
          </a:p>
        </p:txBody>
      </p:sp>
      <p:sp>
        <p:nvSpPr>
          <p:cNvPr id="164" name="Google Shape;164;p7"/>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chemeClr val="accent1">
                    <a:lumMod val="75000"/>
                  </a:schemeClr>
                </a:solidFill>
                <a:latin typeface="Times New Roman"/>
                <a:ea typeface="Times New Roman"/>
                <a:cs typeface="Times New Roman"/>
                <a:sym typeface="Times New Roman"/>
              </a:rPr>
              <a:t>Problem Statement</a:t>
            </a:r>
            <a:endParaRPr sz="3600" dirty="0">
              <a:solidFill>
                <a:schemeClr val="accent1">
                  <a:lumMod val="75000"/>
                </a:schemeClr>
              </a:solidFill>
              <a:latin typeface="Times New Roman"/>
              <a:ea typeface="Times New Roman"/>
              <a:cs typeface="Times New Roman"/>
              <a:sym typeface="Times New Roman"/>
            </a:endParaRPr>
          </a:p>
        </p:txBody>
      </p:sp>
      <p:sp>
        <p:nvSpPr>
          <p:cNvPr id="166" name="Google Shape;166;p7"/>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body" idx="1"/>
          </p:nvPr>
        </p:nvSpPr>
        <p:spPr>
          <a:xfrm>
            <a:off x="348916" y="1056535"/>
            <a:ext cx="8337884" cy="4904206"/>
          </a:xfrm>
          <a:prstGeom prst="rect">
            <a:avLst/>
          </a:prstGeom>
          <a:noFill/>
          <a:ln>
            <a:noFill/>
          </a:ln>
        </p:spPr>
        <p:txBody>
          <a:bodyPr spcFirstLastPara="1" wrap="square" lIns="91425" tIns="45700" rIns="91425" bIns="45700" anchor="t" anchorCtr="0">
            <a:noAutofit/>
          </a:bodyPr>
          <a:lstStyle/>
          <a:p>
            <a:pPr>
              <a:lnSpc>
                <a:spcPct val="150000"/>
              </a:lnSpc>
              <a:buClr>
                <a:schemeClr val="tx1"/>
              </a:buClr>
              <a:buSzPct val="150000"/>
              <a:buFont typeface="Arial" pitchFamily="34" charset="0"/>
              <a:buChar char="•"/>
            </a:pPr>
            <a:r>
              <a:rPr lang="en-US" sz="2400" dirty="0" smtClean="0">
                <a:latin typeface="Times New Roman"/>
                <a:ea typeface="Times New Roman"/>
                <a:cs typeface="Times New Roman"/>
                <a:sym typeface="Times New Roman"/>
              </a:rPr>
              <a:t>The </a:t>
            </a:r>
            <a:r>
              <a:rPr lang="en-US" sz="2400" dirty="0">
                <a:latin typeface="Times New Roman"/>
                <a:ea typeface="Times New Roman"/>
                <a:cs typeface="Times New Roman"/>
                <a:sym typeface="Times New Roman"/>
              </a:rPr>
              <a:t>system proposes </a:t>
            </a:r>
            <a:r>
              <a:rPr lang="en-US" sz="2400" dirty="0" smtClean="0">
                <a:latin typeface="Times New Roman" pitchFamily="18" charset="0"/>
                <a:ea typeface="Times New Roman"/>
                <a:cs typeface="Times New Roman" pitchFamily="18" charset="0"/>
                <a:sym typeface="Times New Roman"/>
              </a:rPr>
              <a:t>"</a:t>
            </a:r>
            <a:r>
              <a:rPr lang="en-US" sz="2400"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Automatic Hate Speech Detection using Natural   Language   Processing   and   Ensemble   Machine Learning Approach </a:t>
            </a:r>
            <a:r>
              <a:rPr lang="en-US" sz="2400" dirty="0">
                <a:latin typeface="Times New Roman" pitchFamily="18" charset="0"/>
                <a:ea typeface="Times New Roman"/>
                <a:cs typeface="Times New Roman" pitchFamily="18" charset="0"/>
                <a:sym typeface="Times New Roman"/>
              </a:rPr>
              <a:t>"</a:t>
            </a:r>
            <a:r>
              <a:rPr lang="en-US" sz="2400" dirty="0">
                <a:latin typeface="Times New Roman" pitchFamily="18" charset="0"/>
                <a:ea typeface="Times New Roman"/>
                <a:cs typeface="Times New Roman" pitchFamily="18" charset="0"/>
              </a:rPr>
              <a:t>.</a:t>
            </a:r>
            <a:endParaRPr lang="en-US" sz="2400" dirty="0">
              <a:latin typeface="Times New Roman" pitchFamily="18" charset="0"/>
              <a:cs typeface="Times New Roman" pitchFamily="18" charset="0"/>
            </a:endParaRPr>
          </a:p>
          <a:p>
            <a:pPr algn="just">
              <a:lnSpc>
                <a:spcPct val="150000"/>
              </a:lnSpc>
              <a:buClr>
                <a:schemeClr val="tx1"/>
              </a:buClr>
              <a:buSzPct val="150000"/>
              <a:buFont typeface="Arial" pitchFamily="34" charset="0"/>
              <a:buChar char="•"/>
            </a:pPr>
            <a:r>
              <a:rPr lang="en-US" sz="2400" dirty="0">
                <a:latin typeface="Times New Roman" pitchFamily="18" charset="0"/>
                <a:cs typeface="Times New Roman" pitchFamily="18" charset="0"/>
              </a:rPr>
              <a:t>A desktop application where the user enters the textual comments and as a result hate speech is detected and are classified as Hate, Non-Hate or Offensive in an effective manner by employing </a:t>
            </a:r>
            <a:r>
              <a:rPr lang="en-US" sz="2400" dirty="0" smtClean="0">
                <a:latin typeface="Times New Roman" pitchFamily="18" charset="0"/>
                <a:cs typeface="Times New Roman" pitchFamily="18" charset="0"/>
              </a:rPr>
              <a:t>NLP and </a:t>
            </a:r>
            <a:r>
              <a:rPr lang="en-US" sz="2400" dirty="0">
                <a:latin typeface="Times New Roman" pitchFamily="18" charset="0"/>
                <a:cs typeface="Times New Roman" pitchFamily="18" charset="0"/>
              </a:rPr>
              <a:t>Ensemble Techniques.</a:t>
            </a:r>
          </a:p>
          <a:p>
            <a:pPr marL="365760" lvl="0" indent="-169670" algn="l" rtl="0">
              <a:lnSpc>
                <a:spcPct val="100000"/>
              </a:lnSpc>
              <a:spcBef>
                <a:spcPts val="400"/>
              </a:spcBef>
              <a:spcAft>
                <a:spcPts val="0"/>
              </a:spcAft>
              <a:buSzPts val="1360"/>
              <a:buNone/>
            </a:pPr>
            <a:endParaRPr sz="2000" dirty="0"/>
          </a:p>
        </p:txBody>
      </p:sp>
      <p:sp>
        <p:nvSpPr>
          <p:cNvPr id="172" name="Google Shape;172;p8"/>
          <p:cNvSpPr txBox="1">
            <a:spLocks noGrp="1"/>
          </p:cNvSpPr>
          <p:nvPr>
            <p:ph type="title"/>
          </p:nvPr>
        </p:nvSpPr>
        <p:spPr>
          <a:xfrm>
            <a:off x="457200" y="168442"/>
            <a:ext cx="8229600" cy="7218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a:r>
            <a:br>
              <a:rPr lang="en-US" sz="3600" dirty="0">
                <a:solidFill>
                  <a:srgbClr val="4E67C8"/>
                </a:solidFill>
                <a:latin typeface="Times New Roman"/>
                <a:ea typeface="Times New Roman"/>
                <a:cs typeface="Times New Roman"/>
                <a:sym typeface="Times New Roman"/>
              </a:rPr>
            </a:br>
            <a:r>
              <a:rPr lang="en-US" sz="3600" dirty="0">
                <a:solidFill>
                  <a:schemeClr val="accent1">
                    <a:lumMod val="75000"/>
                  </a:schemeClr>
                </a:solidFill>
                <a:latin typeface="Times New Roman"/>
                <a:ea typeface="Times New Roman"/>
                <a:cs typeface="Times New Roman"/>
                <a:sym typeface="Times New Roman"/>
              </a:rPr>
              <a:t>Proposed System</a:t>
            </a:r>
            <a:r>
              <a:rPr lang="en-US" sz="3600" dirty="0">
                <a:solidFill>
                  <a:srgbClr val="4E67C8"/>
                </a:solidFill>
                <a:latin typeface="Times New Roman"/>
                <a:ea typeface="Times New Roman"/>
                <a:cs typeface="Times New Roman"/>
                <a:sym typeface="Times New Roman"/>
              </a:rPr>
              <a:t/>
            </a:r>
            <a:br>
              <a:rPr lang="en-US" sz="3600" dirty="0">
                <a:solidFill>
                  <a:srgbClr val="4E67C8"/>
                </a:solidFill>
                <a:latin typeface="Times New Roman"/>
                <a:ea typeface="Times New Roman"/>
                <a:cs typeface="Times New Roman"/>
                <a:sym typeface="Times New Roman"/>
              </a:rPr>
            </a:br>
            <a:endParaRPr sz="3600" dirty="0"/>
          </a:p>
        </p:txBody>
      </p:sp>
      <p:sp>
        <p:nvSpPr>
          <p:cNvPr id="174" name="Google Shape;174;p8"/>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a:spLocks noGrp="1"/>
          </p:cNvSpPr>
          <p:nvPr>
            <p:ph type="body" idx="1"/>
          </p:nvPr>
        </p:nvSpPr>
        <p:spPr>
          <a:xfrm>
            <a:off x="457200" y="1117600"/>
            <a:ext cx="8242300" cy="5461000"/>
          </a:xfrm>
          <a:prstGeom prst="rect">
            <a:avLst/>
          </a:prstGeom>
          <a:noFill/>
          <a:ln>
            <a:noFill/>
          </a:ln>
        </p:spPr>
        <p:txBody>
          <a:bodyPr spcFirstLastPara="1" wrap="square" lIns="91425" tIns="45700" rIns="91425" bIns="45700" anchor="t" anchorCtr="0">
            <a:noAutofit/>
          </a:bodyPr>
          <a:lstStyle/>
          <a:p>
            <a:pPr marL="112014" indent="0">
              <a:buNone/>
            </a:pPr>
            <a:r>
              <a:rPr lang="en-IN" sz="2400" dirty="0" smtClean="0">
                <a:latin typeface="Times New Roman" pitchFamily="18" charset="0"/>
                <a:cs typeface="Times New Roman" pitchFamily="18" charset="0"/>
              </a:rPr>
              <a:t>Software </a:t>
            </a:r>
            <a:r>
              <a:rPr lang="en-IN" sz="2400" dirty="0">
                <a:latin typeface="Times New Roman" pitchFamily="18" charset="0"/>
                <a:cs typeface="Times New Roman" pitchFamily="18" charset="0"/>
              </a:rPr>
              <a:t>Requirements:</a:t>
            </a:r>
          </a:p>
          <a:p>
            <a:pPr>
              <a:buClrTx/>
              <a:buSzPct val="100000"/>
              <a:buFont typeface="Arial" pitchFamily="34" charset="0"/>
              <a:buChar char="•"/>
            </a:pPr>
            <a:r>
              <a:rPr lang="en-IN" sz="2400" dirty="0" smtClean="0">
                <a:latin typeface="Times New Roman" pitchFamily="18" charset="0"/>
                <a:cs typeface="Times New Roman" pitchFamily="18" charset="0"/>
              </a:rPr>
              <a:t> Operating </a:t>
            </a:r>
            <a:r>
              <a:rPr lang="en-IN" sz="2400" dirty="0">
                <a:latin typeface="Times New Roman" pitchFamily="18" charset="0"/>
                <a:cs typeface="Times New Roman" pitchFamily="18" charset="0"/>
              </a:rPr>
              <a:t>system   :    </a:t>
            </a:r>
            <a:r>
              <a:rPr lang="en-IN" sz="2400" dirty="0" smtClean="0">
                <a:latin typeface="Times New Roman" pitchFamily="18" charset="0"/>
                <a:cs typeface="Times New Roman" pitchFamily="18" charset="0"/>
              </a:rPr>
              <a:t>Windows</a:t>
            </a:r>
          </a:p>
          <a:p>
            <a:pPr>
              <a:buClrTx/>
              <a:buSzPct val="100000"/>
              <a:buFont typeface="Arial" pitchFamily="34" charset="0"/>
              <a:buChar char="•"/>
            </a:pPr>
            <a:r>
              <a:rPr lang="en-IN" sz="2400" dirty="0" smtClean="0">
                <a:latin typeface="Times New Roman" pitchFamily="18" charset="0"/>
                <a:cs typeface="Times New Roman" pitchFamily="18" charset="0"/>
              </a:rPr>
              <a:t> Coding </a:t>
            </a:r>
            <a:r>
              <a:rPr lang="en-IN" sz="2400" dirty="0">
                <a:latin typeface="Times New Roman" pitchFamily="18" charset="0"/>
                <a:cs typeface="Times New Roman" pitchFamily="18" charset="0"/>
              </a:rPr>
              <a:t>Language  :     Python</a:t>
            </a:r>
          </a:p>
          <a:p>
            <a:pPr>
              <a:buClrTx/>
              <a:buSzPct val="100000"/>
              <a:buFont typeface="Arial" pitchFamily="34" charset="0"/>
              <a:buChar char="•"/>
            </a:pPr>
            <a:r>
              <a:rPr lang="en-IN" sz="2400" dirty="0">
                <a:latin typeface="Times New Roman" pitchFamily="18" charset="0"/>
                <a:cs typeface="Times New Roman" pitchFamily="18" charset="0"/>
              </a:rPr>
              <a:t>  IDE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Jupiter Notebook</a:t>
            </a:r>
          </a:p>
          <a:p>
            <a:pPr marL="112014" indent="0">
              <a:buNone/>
            </a:pPr>
            <a:r>
              <a:rPr lang="en-IN" sz="2400" dirty="0" smtClean="0">
                <a:latin typeface="Times New Roman" pitchFamily="18" charset="0"/>
                <a:cs typeface="Times New Roman" pitchFamily="18" charset="0"/>
              </a:rPr>
              <a:t>Hardware Requirements</a:t>
            </a:r>
            <a:endParaRPr lang="en-IN" sz="2400" dirty="0">
              <a:latin typeface="Times New Roman" pitchFamily="18" charset="0"/>
              <a:cs typeface="Times New Roman" pitchFamily="18" charset="0"/>
            </a:endParaRPr>
          </a:p>
          <a:p>
            <a:pPr>
              <a:buClr>
                <a:schemeClr val="tx1"/>
              </a:buClr>
              <a:buSzPct val="100000"/>
              <a:buFont typeface="Arial" pitchFamily="34" charset="0"/>
              <a:buChar char="•"/>
            </a:pPr>
            <a:r>
              <a:rPr lang="en-IN" sz="2400" dirty="0">
                <a:latin typeface="Times New Roman" pitchFamily="18" charset="0"/>
                <a:cs typeface="Times New Roman" pitchFamily="18" charset="0"/>
              </a:rPr>
              <a:t> Processor           </a:t>
            </a:r>
            <a:r>
              <a:rPr lang="en-IN" sz="2400" dirty="0" smtClean="0">
                <a:latin typeface="Times New Roman" pitchFamily="18" charset="0"/>
                <a:cs typeface="Times New Roman" pitchFamily="18" charset="0"/>
              </a:rPr>
              <a:t>:</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i5 </a:t>
            </a:r>
            <a:r>
              <a:rPr lang="en-IN" sz="2400" dirty="0">
                <a:latin typeface="Times New Roman" pitchFamily="18" charset="0"/>
                <a:cs typeface="Times New Roman" pitchFamily="18" charset="0"/>
              </a:rPr>
              <a:t>9th generations.</a:t>
            </a:r>
          </a:p>
          <a:p>
            <a:pPr>
              <a:buClr>
                <a:schemeClr val="tx1"/>
              </a:buClr>
              <a:buSzPct val="100000"/>
              <a:buFont typeface="Arial" pitchFamily="34" charset="0"/>
              <a:buChar char="•"/>
            </a:pPr>
            <a:r>
              <a:rPr lang="en-IN" sz="2400" dirty="0">
                <a:latin typeface="Times New Roman" pitchFamily="18" charset="0"/>
                <a:cs typeface="Times New Roman" pitchFamily="18" charset="0"/>
              </a:rPr>
              <a:t> Hard Disk          </a:t>
            </a:r>
            <a:r>
              <a:rPr lang="en-IN" sz="2400" dirty="0" smtClean="0">
                <a:latin typeface="Times New Roman" pitchFamily="18" charset="0"/>
                <a:cs typeface="Times New Roman" pitchFamily="18" charset="0"/>
              </a:rPr>
              <a:t>:</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250 </a:t>
            </a:r>
            <a:r>
              <a:rPr lang="en-IN" sz="2400" dirty="0">
                <a:latin typeface="Times New Roman" pitchFamily="18" charset="0"/>
                <a:cs typeface="Times New Roman" pitchFamily="18" charset="0"/>
              </a:rPr>
              <a:t>GB.</a:t>
            </a:r>
          </a:p>
          <a:p>
            <a:pPr>
              <a:buClr>
                <a:schemeClr val="tx1"/>
              </a:buClr>
              <a:buSzPct val="100000"/>
              <a:buFont typeface="Arial" pitchFamily="34" charset="0"/>
              <a:buChar char="•"/>
            </a:pPr>
            <a:r>
              <a:rPr lang="en-IN" sz="2400" dirty="0">
                <a:latin typeface="Times New Roman" pitchFamily="18" charset="0"/>
                <a:cs typeface="Times New Roman" pitchFamily="18" charset="0"/>
              </a:rPr>
              <a:t> Monitor       </a:t>
            </a:r>
            <a:r>
              <a:rPr lang="en-IN" sz="2400" dirty="0" smtClean="0">
                <a:latin typeface="Times New Roman" pitchFamily="18" charset="0"/>
                <a:cs typeface="Times New Roman" pitchFamily="18" charset="0"/>
              </a:rPr>
              <a:t>      :   </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15 </a:t>
            </a:r>
            <a:r>
              <a:rPr lang="en-IN" sz="2400" dirty="0">
                <a:latin typeface="Times New Roman" pitchFamily="18" charset="0"/>
                <a:cs typeface="Times New Roman" pitchFamily="18" charset="0"/>
              </a:rPr>
              <a:t>VGA </a:t>
            </a:r>
            <a:r>
              <a:rPr lang="en-IN" sz="2400" dirty="0" err="1" smtClean="0">
                <a:latin typeface="Times New Roman" pitchFamily="18" charset="0"/>
                <a:cs typeface="Times New Roman" pitchFamily="18" charset="0"/>
              </a:rPr>
              <a:t>Color</a:t>
            </a:r>
            <a:r>
              <a:rPr lang="en-IN" sz="2400" dirty="0">
                <a:latin typeface="Times New Roman" pitchFamily="18" charset="0"/>
                <a:cs typeface="Times New Roman" pitchFamily="18" charset="0"/>
              </a:rPr>
              <a:t>.</a:t>
            </a:r>
          </a:p>
          <a:p>
            <a:pPr>
              <a:buClr>
                <a:schemeClr val="tx1"/>
              </a:buClr>
              <a:buSzPct val="100000"/>
              <a:buFont typeface="Arial" pitchFamily="34" charset="0"/>
              <a:buChar char="•"/>
            </a:pPr>
            <a:r>
              <a:rPr lang="en-IN" sz="2400" dirty="0">
                <a:latin typeface="Times New Roman" pitchFamily="18" charset="0"/>
                <a:cs typeface="Times New Roman" pitchFamily="18" charset="0"/>
              </a:rPr>
              <a:t> RAM                 :          </a:t>
            </a:r>
            <a:r>
              <a:rPr lang="en-IN" sz="2400" dirty="0" smtClean="0">
                <a:latin typeface="Times New Roman" pitchFamily="18" charset="0"/>
                <a:cs typeface="Times New Roman" pitchFamily="18" charset="0"/>
              </a:rPr>
              <a:t>1 </a:t>
            </a:r>
            <a:r>
              <a:rPr lang="en-IN" sz="2400" dirty="0">
                <a:latin typeface="Times New Roman" pitchFamily="18" charset="0"/>
                <a:cs typeface="Times New Roman" pitchFamily="18" charset="0"/>
              </a:rPr>
              <a:t>GB</a:t>
            </a:r>
          </a:p>
          <a:p>
            <a:pPr>
              <a:buClr>
                <a:schemeClr val="tx1"/>
              </a:buClr>
              <a:buSzPct val="100000"/>
              <a:buFont typeface="Arial" pitchFamily="34" charset="0"/>
              <a:buChar char="•"/>
            </a:pPr>
            <a:r>
              <a:rPr lang="en-IN" sz="2400" dirty="0">
                <a:latin typeface="Times New Roman" pitchFamily="18" charset="0"/>
                <a:cs typeface="Times New Roman" pitchFamily="18" charset="0"/>
              </a:rPr>
              <a:t> Mouse               :          </a:t>
            </a:r>
            <a:r>
              <a:rPr lang="en-IN" sz="2400" dirty="0" smtClean="0">
                <a:latin typeface="Times New Roman" pitchFamily="18" charset="0"/>
                <a:cs typeface="Times New Roman" pitchFamily="18" charset="0"/>
              </a:rPr>
              <a:t>Optical</a:t>
            </a:r>
            <a:endParaRPr lang="en-IN" sz="2400" dirty="0">
              <a:latin typeface="Times New Roman" pitchFamily="18" charset="0"/>
              <a:cs typeface="Times New Roman" pitchFamily="18" charset="0"/>
            </a:endParaRPr>
          </a:p>
          <a:p>
            <a:pPr>
              <a:buClr>
                <a:schemeClr val="tx1"/>
              </a:buClr>
              <a:buSzPct val="100000"/>
              <a:buFont typeface="Arial" pitchFamily="34" charset="0"/>
              <a:buChar char="•"/>
            </a:pPr>
            <a:r>
              <a:rPr lang="en-IN" sz="2400" dirty="0">
                <a:latin typeface="Times New Roman" pitchFamily="18" charset="0"/>
                <a:cs typeface="Times New Roman" pitchFamily="18" charset="0"/>
              </a:rPr>
              <a:t> Keyboard          :           </a:t>
            </a:r>
            <a:r>
              <a:rPr lang="en-IN" sz="2400" dirty="0" smtClean="0">
                <a:latin typeface="Times New Roman" pitchFamily="18" charset="0"/>
                <a:cs typeface="Times New Roman" pitchFamily="18" charset="0"/>
              </a:rPr>
              <a:t>Multimedia</a:t>
            </a:r>
            <a:endParaRPr lang="en-IN" sz="2400" dirty="0">
              <a:latin typeface="Times New Roman" pitchFamily="18" charset="0"/>
              <a:cs typeface="Times New Roman" pitchFamily="18" charset="0"/>
            </a:endParaRPr>
          </a:p>
          <a:p>
            <a:pPr>
              <a:buClrTx/>
              <a:buSzPct val="100000"/>
              <a:buFont typeface="Arial" pitchFamily="34" charset="0"/>
              <a:buChar char="•"/>
            </a:pPr>
            <a:endParaRPr lang="en-IN" sz="2400" dirty="0">
              <a:latin typeface="Times New Roman" pitchFamily="18" charset="0"/>
              <a:cs typeface="Times New Roman" pitchFamily="18" charset="0"/>
            </a:endParaRPr>
          </a:p>
          <a:p>
            <a:pPr marL="112014" indent="0">
              <a:buNone/>
            </a:pPr>
            <a:r>
              <a:rPr lang="en-IN" sz="2800" dirty="0">
                <a:latin typeface="Times New Roman" pitchFamily="18" charset="0"/>
                <a:cs typeface="Times New Roman" pitchFamily="18" charset="0"/>
              </a:rPr>
              <a:t/>
            </a:r>
            <a:br>
              <a:rPr lang="en-IN" sz="2800" dirty="0">
                <a:latin typeface="Times New Roman" pitchFamily="18" charset="0"/>
                <a:cs typeface="Times New Roman" pitchFamily="18" charset="0"/>
              </a:rPr>
            </a:br>
            <a:endParaRPr sz="2800" dirty="0">
              <a:latin typeface="Times New Roman" pitchFamily="18" charset="0"/>
              <a:ea typeface="Times New Roman"/>
              <a:cs typeface="Times New Roman" pitchFamily="18" charset="0"/>
            </a:endParaRPr>
          </a:p>
        </p:txBody>
      </p:sp>
      <p:sp>
        <p:nvSpPr>
          <p:cNvPr id="180" name="Google Shape;180;p13"/>
          <p:cNvSpPr txBox="1">
            <a:spLocks noGrp="1"/>
          </p:cNvSpPr>
          <p:nvPr>
            <p:ph type="title"/>
          </p:nvPr>
        </p:nvSpPr>
        <p:spPr>
          <a:xfrm>
            <a:off x="457200" y="274640"/>
            <a:ext cx="8229600" cy="95726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sz="3600" dirty="0">
                <a:solidFill>
                  <a:schemeClr val="accent1">
                    <a:lumMod val="75000"/>
                  </a:schemeClr>
                </a:solidFill>
                <a:latin typeface="Times New Roman"/>
                <a:ea typeface="Times New Roman"/>
                <a:cs typeface="Times New Roman"/>
                <a:sym typeface="Times New Roman"/>
              </a:rPr>
              <a:t>Requirement Engineering</a:t>
            </a:r>
            <a:endParaRPr sz="36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body" idx="1"/>
          </p:nvPr>
        </p:nvSpPr>
        <p:spPr>
          <a:xfrm>
            <a:off x="421103" y="1481328"/>
            <a:ext cx="8554453" cy="4525959"/>
          </a:xfrm>
          <a:prstGeom prst="rect">
            <a:avLst/>
          </a:prstGeom>
          <a:noFill/>
          <a:ln>
            <a:noFill/>
          </a:ln>
        </p:spPr>
        <p:txBody>
          <a:bodyPr spcFirstLastPara="1" wrap="square" lIns="91425" tIns="45700" rIns="91425" bIns="45700" anchor="t" anchorCtr="0">
            <a:noAutofit/>
          </a:bodyPr>
          <a:lstStyle/>
          <a:p>
            <a:pPr marL="508000" indent="-457200" algn="just">
              <a:buSzPts val="2800"/>
              <a:buFont typeface="Arial" panose="020B0604020202020204" pitchFamily="34" charset="0"/>
              <a:buChar char="•"/>
            </a:pPr>
            <a:r>
              <a:rPr lang="en-US" sz="2400" dirty="0" smtClean="0">
                <a:latin typeface="Times New Roman"/>
                <a:ea typeface="Times New Roman"/>
                <a:cs typeface="Times New Roman"/>
                <a:sym typeface="Times New Roman"/>
              </a:rPr>
              <a:t>Use Case Diagram</a:t>
            </a:r>
          </a:p>
          <a:p>
            <a:pPr marL="50800" indent="0" algn="just">
              <a:buSzPts val="2800"/>
              <a:buNone/>
            </a:pPr>
            <a:endParaRPr lang="en-US" sz="2400" dirty="0" smtClean="0">
              <a:latin typeface="Times New Roman"/>
              <a:ea typeface="Times New Roman"/>
              <a:cs typeface="Times New Roman"/>
              <a:sym typeface="Times New Roman"/>
            </a:endParaRPr>
          </a:p>
          <a:p>
            <a:pPr marL="508000" indent="-457200" algn="just">
              <a:buSzPts val="2800"/>
              <a:buFont typeface="Arial" panose="020B0604020202020204" pitchFamily="34" charset="0"/>
              <a:buChar char="•"/>
            </a:pPr>
            <a:endParaRPr lang="en-US" sz="2800" dirty="0" smtClean="0">
              <a:latin typeface="Times New Roman"/>
              <a:ea typeface="Times New Roman"/>
              <a:cs typeface="Times New Roman"/>
              <a:sym typeface="Times New Roman"/>
            </a:endParaRPr>
          </a:p>
        </p:txBody>
      </p:sp>
      <p:sp>
        <p:nvSpPr>
          <p:cNvPr id="186" name="Google Shape;186;p2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sz="3600" dirty="0">
                <a:solidFill>
                  <a:schemeClr val="accent1">
                    <a:lumMod val="75000"/>
                  </a:schemeClr>
                </a:solidFill>
                <a:latin typeface="Times New Roman"/>
                <a:ea typeface="Times New Roman"/>
                <a:cs typeface="Times New Roman"/>
                <a:sym typeface="Times New Roman"/>
              </a:rPr>
              <a:t>Conceptual/Analysis Modelling</a:t>
            </a:r>
            <a:endParaRPr sz="3600" dirty="0">
              <a:solidFill>
                <a:schemeClr val="accent1">
                  <a:lumMod val="75000"/>
                </a:schemeClr>
              </a:solidFill>
              <a:latin typeface="Times New Roman"/>
              <a:ea typeface="Times New Roman"/>
              <a:cs typeface="Times New Roman"/>
              <a:sym typeface="Times New Roman"/>
            </a:endParaRPr>
          </a:p>
        </p:txBody>
      </p:sp>
      <p:sp>
        <p:nvSpPr>
          <p:cNvPr id="3" name="TextBox 2"/>
          <p:cNvSpPr txBox="1"/>
          <p:nvPr/>
        </p:nvSpPr>
        <p:spPr>
          <a:xfrm>
            <a:off x="1310467" y="5714137"/>
            <a:ext cx="6676828" cy="461665"/>
          </a:xfrm>
          <a:prstGeom prst="rect">
            <a:avLst/>
          </a:prstGeom>
          <a:noFill/>
        </p:spPr>
        <p:txBody>
          <a:bodyPr wrap="none" rtlCol="0">
            <a:spAutoFit/>
          </a:bodyPr>
          <a:lstStyle/>
          <a:p>
            <a:r>
              <a:rPr lang="en-IN" sz="2400" dirty="0" smtClean="0">
                <a:latin typeface="Times New Roman" pitchFamily="18" charset="0"/>
                <a:cs typeface="Times New Roman" panose="02020603050405020304" pitchFamily="18" charset="0"/>
              </a:rPr>
              <a:t>Figure 1:</a:t>
            </a:r>
            <a:r>
              <a:rPr lang="en-IN" sz="2400" dirty="0">
                <a:latin typeface="Times New Roman" pitchFamily="18" charset="0"/>
                <a:cs typeface="Times New Roman" pitchFamily="18" charset="0"/>
              </a:rPr>
              <a:t>Use Case Diagram of proposed Application</a:t>
            </a:r>
          </a:p>
        </p:txBody>
      </p:sp>
      <p:pic>
        <p:nvPicPr>
          <p:cNvPr id="6" name="image16.png"/>
          <p:cNvPicPr/>
          <p:nvPr/>
        </p:nvPicPr>
        <p:blipFill>
          <a:blip r:embed="rId3">
            <a:extLst>
              <a:ext uri="{28A0092B-C50C-407E-A947-70E740481C1C}">
                <a14:useLocalDpi xmlns:a14="http://schemas.microsoft.com/office/drawing/2010/main" val="0"/>
              </a:ext>
            </a:extLst>
          </a:blip>
          <a:stretch>
            <a:fillRect/>
          </a:stretch>
        </p:blipFill>
        <p:spPr>
          <a:xfrm>
            <a:off x="2775980" y="1915112"/>
            <a:ext cx="4086683" cy="3629025"/>
          </a:xfrm>
          <a:prstGeom prst="rect">
            <a:avLst/>
          </a:prstGeom>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304800"/>
            <a:ext cx="8229600" cy="5702487"/>
          </a:xfrm>
        </p:spPr>
        <p:txBody>
          <a:bodyPr/>
          <a:lstStyle/>
          <a:p>
            <a:pPr>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Sequence Diagram</a:t>
            </a:r>
          </a:p>
          <a:p>
            <a:pPr marL="112014" indent="0">
              <a:buNone/>
            </a:pP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74476" y="6066127"/>
            <a:ext cx="8581634" cy="707886"/>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Figure 2:</a:t>
            </a:r>
            <a:r>
              <a:rPr lang="en-US" sz="2000" dirty="0">
                <a:latin typeface="Times New Roman" pitchFamily="18" charset="0"/>
                <a:cs typeface="Times New Roman" pitchFamily="18" charset="0"/>
              </a:rPr>
              <a:t>Sequence diagram representing communication between modules of proposed </a:t>
            </a:r>
            <a:r>
              <a:rPr lang="en-US" sz="2000" dirty="0" smtClean="0">
                <a:latin typeface="Times New Roman" pitchFamily="18" charset="0"/>
                <a:cs typeface="Times New Roman" pitchFamily="18" charset="0"/>
              </a:rPr>
              <a:t>system</a:t>
            </a:r>
            <a:endParaRPr lang="en-IN"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600200" y="723900"/>
            <a:ext cx="5943600" cy="5410200"/>
          </a:xfrm>
          <a:prstGeom prst="rect">
            <a:avLst/>
          </a:prstGeom>
        </p:spPr>
      </p:pic>
    </p:spTree>
    <p:extLst>
      <p:ext uri="{BB962C8B-B14F-4D97-AF65-F5344CB8AC3E}">
        <p14:creationId xmlns:p14="http://schemas.microsoft.com/office/powerpoint/2010/main" val="328281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317500"/>
            <a:ext cx="8229600" cy="5689787"/>
          </a:xfrm>
        </p:spPr>
        <p:txBody>
          <a:bodyPr/>
          <a:lstStyle/>
          <a:p>
            <a:pPr>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Activity Diagram</a:t>
            </a:r>
          </a:p>
          <a:p>
            <a:pPr marL="112014" indent="0">
              <a:buNone/>
            </a:pPr>
            <a:endParaRPr lang="en-IN" sz="2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021" y="962987"/>
            <a:ext cx="6083300" cy="4398225"/>
          </a:xfrm>
          <a:prstGeom prst="rect">
            <a:avLst/>
          </a:prstGeom>
        </p:spPr>
      </p:pic>
      <p:sp>
        <p:nvSpPr>
          <p:cNvPr id="5" name="TextBox 4"/>
          <p:cNvSpPr txBox="1"/>
          <p:nvPr/>
        </p:nvSpPr>
        <p:spPr>
          <a:xfrm>
            <a:off x="108077" y="5518770"/>
            <a:ext cx="9148658" cy="769441"/>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Figure 3:</a:t>
            </a:r>
            <a:r>
              <a:rPr lang="en-US" sz="2000" dirty="0">
                <a:latin typeface="Times New Roman" pitchFamily="18" charset="0"/>
                <a:cs typeface="Times New Roman" pitchFamily="18" charset="0"/>
              </a:rPr>
              <a:t>Activity diagram representing sequence actions performed in proposed system</a:t>
            </a:r>
            <a:endParaRPr lang="en-IN" sz="2000" dirty="0">
              <a:latin typeface="Times New Roman" pitchFamily="18" charset="0"/>
              <a:cs typeface="Times New Roman"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306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317500"/>
            <a:ext cx="8229600" cy="5689787"/>
          </a:xfrm>
        </p:spPr>
        <p:txBody>
          <a:bodyPr/>
          <a:lstStyle/>
          <a:p>
            <a:pPr>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State Diagram</a:t>
            </a:r>
          </a:p>
          <a:p>
            <a:pPr marL="112014" indent="0">
              <a:buNone/>
            </a:pPr>
            <a:endParaRPr lang="en-IN" sz="2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27168" y="5891755"/>
            <a:ext cx="7176965" cy="400110"/>
          </a:xfrm>
          <a:prstGeom prst="rect">
            <a:avLst/>
          </a:prstGeom>
          <a:noFill/>
        </p:spPr>
        <p:txBody>
          <a:bodyPr wrap="none" rtlCol="0">
            <a:spAutoFit/>
          </a:bodyPr>
          <a:lstStyle/>
          <a:p>
            <a:r>
              <a:rPr lang="en-IN" sz="2000" dirty="0" smtClean="0">
                <a:latin typeface="Times New Roman" pitchFamily="18" charset="0"/>
                <a:cs typeface="Times New Roman" panose="02020603050405020304" pitchFamily="18" charset="0"/>
              </a:rPr>
              <a:t>Figure 4: </a:t>
            </a:r>
            <a:r>
              <a:rPr lang="en-IN" sz="2000" dirty="0">
                <a:latin typeface="Times New Roman" pitchFamily="18" charset="0"/>
                <a:cs typeface="Times New Roman" pitchFamily="18" charset="0"/>
              </a:rPr>
              <a:t>State Diagram representing states/conditions of the system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9162"/>
            <a:ext cx="6400800" cy="4972593"/>
          </a:xfrm>
          <a:prstGeom prst="rect">
            <a:avLst/>
          </a:prstGeom>
        </p:spPr>
      </p:pic>
    </p:spTree>
    <p:extLst>
      <p:ext uri="{BB962C8B-B14F-4D97-AF65-F5344CB8AC3E}">
        <p14:creationId xmlns:p14="http://schemas.microsoft.com/office/powerpoint/2010/main" val="1699398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body" idx="1"/>
          </p:nvPr>
        </p:nvSpPr>
        <p:spPr>
          <a:xfrm>
            <a:off x="370041" y="1346200"/>
            <a:ext cx="8316759" cy="4330700"/>
          </a:xfrm>
          <a:prstGeom prst="rect">
            <a:avLst/>
          </a:prstGeom>
          <a:noFill/>
          <a:ln>
            <a:noFill/>
          </a:ln>
        </p:spPr>
        <p:txBody>
          <a:bodyPr spcFirstLastPara="1" wrap="square" lIns="91425" tIns="45700" rIns="91425" bIns="45700" anchor="t" anchorCtr="0">
            <a:noAutofit/>
          </a:bodyPr>
          <a:lstStyle/>
          <a:p>
            <a:pPr marL="112014" lvl="0" indent="0" algn="just" rtl="0">
              <a:lnSpc>
                <a:spcPct val="150000"/>
              </a:lnSpc>
              <a:spcBef>
                <a:spcPts val="400"/>
              </a:spcBef>
              <a:spcAft>
                <a:spcPts val="0"/>
              </a:spcAft>
              <a:buSzPts val="1836"/>
              <a:buNone/>
            </a:pPr>
            <a:r>
              <a:rPr lang="en-US" sz="2600" b="1" dirty="0">
                <a:latin typeface="Times New Roman"/>
                <a:ea typeface="Times New Roman"/>
                <a:cs typeface="Times New Roman"/>
                <a:sym typeface="Times New Roman"/>
              </a:rPr>
              <a:t>Functional </a:t>
            </a:r>
            <a:r>
              <a:rPr lang="en-US" sz="2600" b="1" dirty="0" smtClean="0">
                <a:latin typeface="Times New Roman"/>
                <a:ea typeface="Times New Roman"/>
                <a:cs typeface="Times New Roman"/>
                <a:sym typeface="Times New Roman"/>
              </a:rPr>
              <a:t>Requirements</a:t>
            </a:r>
          </a:p>
          <a:p>
            <a:pPr algn="just" fontAlgn="base">
              <a:lnSpc>
                <a:spcPct val="150000"/>
              </a:lnSpc>
              <a:buFont typeface="Arial" pitchFamily="34" charset="0"/>
              <a:buChar char="•"/>
            </a:pPr>
            <a:r>
              <a:rPr lang="en-US" sz="2400" dirty="0" smtClean="0">
                <a:latin typeface="Times New Roman" pitchFamily="18" charset="0"/>
                <a:cs typeface="Times New Roman" pitchFamily="18" charset="0"/>
              </a:rPr>
              <a:t>Accurate </a:t>
            </a:r>
            <a:r>
              <a:rPr lang="en-US" sz="2400" dirty="0">
                <a:latin typeface="Times New Roman" pitchFamily="18" charset="0"/>
                <a:cs typeface="Times New Roman" pitchFamily="18" charset="0"/>
              </a:rPr>
              <a:t>classification: The  system should be able to classify tweets into hate</a:t>
            </a:r>
            <a:r>
              <a:rPr lang="en-US" sz="2400" dirty="0" smtClean="0">
                <a:latin typeface="Times New Roman" pitchFamily="18" charset="0"/>
                <a:cs typeface="Times New Roman" pitchFamily="18" charset="0"/>
              </a:rPr>
              <a:t>, non </a:t>
            </a:r>
            <a:r>
              <a:rPr lang="en-US" sz="2400" dirty="0">
                <a:latin typeface="Times New Roman" pitchFamily="18" charset="0"/>
                <a:cs typeface="Times New Roman" pitchFamily="18" charset="0"/>
              </a:rPr>
              <a:t>hate</a:t>
            </a:r>
            <a:r>
              <a:rPr lang="en-US" sz="2400" dirty="0" smtClean="0">
                <a:latin typeface="Times New Roman" pitchFamily="18" charset="0"/>
                <a:cs typeface="Times New Roman" pitchFamily="18" charset="0"/>
              </a:rPr>
              <a:t>, offensive </a:t>
            </a:r>
            <a:r>
              <a:rPr lang="en-US" sz="2400" dirty="0">
                <a:latin typeface="Times New Roman" pitchFamily="18" charset="0"/>
                <a:cs typeface="Times New Roman" pitchFamily="18" charset="0"/>
              </a:rPr>
              <a:t>accurately.</a:t>
            </a:r>
          </a:p>
          <a:p>
            <a:pPr algn="just" fontAlgn="base">
              <a:lnSpc>
                <a:spcPct val="150000"/>
              </a:lnSpc>
              <a:buFont typeface="Arial" pitchFamily="34" charset="0"/>
              <a:buChar char="•"/>
            </a:pPr>
            <a:r>
              <a:rPr lang="en-US" sz="2400" dirty="0">
                <a:latin typeface="Times New Roman" pitchFamily="18" charset="0"/>
                <a:cs typeface="Times New Roman" pitchFamily="18" charset="0"/>
              </a:rPr>
              <a:t>Accessibility: The User should be able to access the application to enter tweets for further classification</a:t>
            </a:r>
          </a:p>
          <a:p>
            <a:pPr algn="just" fontAlgn="base">
              <a:lnSpc>
                <a:spcPct val="150000"/>
              </a:lnSpc>
              <a:buFont typeface="Arial" pitchFamily="34" charset="0"/>
              <a:buChar char="•"/>
            </a:pPr>
            <a:r>
              <a:rPr lang="en-US" sz="2400" dirty="0">
                <a:latin typeface="Times New Roman" pitchFamily="18" charset="0"/>
                <a:cs typeface="Times New Roman" pitchFamily="18" charset="0"/>
              </a:rPr>
              <a:t>User friendly: The software should be user-friendly for users who are not well versed in computer </a:t>
            </a:r>
            <a:r>
              <a:rPr lang="en-US" sz="2400" dirty="0" smtClean="0">
                <a:latin typeface="Times New Roman" pitchFamily="18" charset="0"/>
                <a:cs typeface="Times New Roman" pitchFamily="18" charset="0"/>
              </a:rPr>
              <a:t>science.</a:t>
            </a:r>
          </a:p>
        </p:txBody>
      </p:sp>
      <p:sp>
        <p:nvSpPr>
          <p:cNvPr id="192" name="Google Shape;192;p27"/>
          <p:cNvSpPr txBox="1">
            <a:spLocks noGrp="1"/>
          </p:cNvSpPr>
          <p:nvPr>
            <p:ph type="title"/>
          </p:nvPr>
        </p:nvSpPr>
        <p:spPr>
          <a:xfrm>
            <a:off x="370041" y="211140"/>
            <a:ext cx="8773959" cy="113506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sz="3600" dirty="0">
                <a:solidFill>
                  <a:schemeClr val="accent1">
                    <a:lumMod val="75000"/>
                  </a:schemeClr>
                </a:solidFill>
                <a:latin typeface="Times New Roman"/>
                <a:ea typeface="Times New Roman"/>
                <a:cs typeface="Times New Roman"/>
                <a:sym typeface="Times New Roman"/>
              </a:rPr>
              <a:t>Software Requirements Specification</a:t>
            </a:r>
            <a:endParaRPr sz="3600" dirty="0">
              <a:solidFill>
                <a:schemeClr val="accent1">
                  <a:lumMod val="75000"/>
                </a:schemeClr>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p:nvPr/>
        </p:nvSpPr>
        <p:spPr>
          <a:xfrm>
            <a:off x="850900" y="876555"/>
            <a:ext cx="8077197" cy="6971099"/>
          </a:xfrm>
          <a:prstGeom prst="rect">
            <a:avLst/>
          </a:prstGeom>
          <a:noFill/>
          <a:ln>
            <a:noFill/>
          </a:ln>
        </p:spPr>
        <p:txBody>
          <a:bodyPr spcFirstLastPara="1" wrap="square" lIns="91425" tIns="45700" rIns="91425" bIns="45700" anchor="t" anchorCtr="0">
            <a:spAutoFit/>
          </a:bodyPr>
          <a:lstStyle/>
          <a:p>
            <a:pPr marL="965200" lvl="1" indent="-457200" algn="just">
              <a:buClr>
                <a:schemeClr val="dk1"/>
              </a:buClr>
              <a:buSzPts val="2800"/>
              <a:buFont typeface="Courier New" panose="02070309020205020404" pitchFamily="49" charset="0"/>
              <a:buChar char="o"/>
            </a:pPr>
            <a:r>
              <a:rPr lang="en-US" sz="2000" dirty="0">
                <a:solidFill>
                  <a:srgbClr val="252525"/>
                </a:solidFill>
                <a:latin typeface="Times New Roman"/>
                <a:ea typeface="Times New Roman"/>
                <a:cs typeface="Times New Roman"/>
                <a:sym typeface="Times New Roman"/>
              </a:rPr>
              <a:t>Introduction</a:t>
            </a:r>
          </a:p>
          <a:p>
            <a:pPr marL="914400" indent="-406400" algn="just">
              <a:buClr>
                <a:schemeClr val="dk1"/>
              </a:buClr>
              <a:buSzPts val="2800"/>
              <a:buChar char="○"/>
            </a:pPr>
            <a:r>
              <a:rPr lang="en-US" sz="2000" dirty="0">
                <a:solidFill>
                  <a:srgbClr val="252525"/>
                </a:solidFill>
                <a:latin typeface="Times New Roman"/>
                <a:ea typeface="Times New Roman"/>
                <a:cs typeface="Times New Roman"/>
                <a:sym typeface="Times New Roman"/>
              </a:rPr>
              <a:t>Highlights of</a:t>
            </a:r>
            <a:r>
              <a:rPr lang="en-US" sz="2000" dirty="0">
                <a:solidFill>
                  <a:schemeClr val="dk1"/>
                </a:solidFill>
                <a:latin typeface="Times New Roman"/>
                <a:ea typeface="Times New Roman"/>
                <a:cs typeface="Times New Roman"/>
                <a:sym typeface="Times New Roman"/>
              </a:rPr>
              <a:t> </a:t>
            </a:r>
          </a:p>
          <a:p>
            <a:pPr marL="1371600" lvl="0" indent="-393700" algn="just">
              <a:buClr>
                <a:srgbClr val="252525"/>
              </a:buClr>
              <a:buSzPts val="2600"/>
              <a:buFont typeface="Times New Roman"/>
              <a:buChar char="●"/>
            </a:pPr>
            <a:r>
              <a:rPr lang="en-US" sz="2000" dirty="0">
                <a:solidFill>
                  <a:srgbClr val="252525"/>
                </a:solidFill>
                <a:latin typeface="Times New Roman"/>
                <a:ea typeface="Times New Roman"/>
                <a:cs typeface="Times New Roman"/>
                <a:sym typeface="Times New Roman"/>
              </a:rPr>
              <a:t>Literature Survey</a:t>
            </a:r>
          </a:p>
          <a:p>
            <a:pPr marL="1371600" lvl="0" indent="-393700" algn="just">
              <a:buClr>
                <a:srgbClr val="252525"/>
              </a:buClr>
              <a:buSzPts val="2600"/>
              <a:buFont typeface="Times New Roman"/>
              <a:buChar char="●"/>
            </a:pPr>
            <a:r>
              <a:rPr lang="en-US" sz="2000" dirty="0">
                <a:solidFill>
                  <a:srgbClr val="252525"/>
                </a:solidFill>
                <a:latin typeface="Times New Roman"/>
                <a:ea typeface="Times New Roman"/>
                <a:cs typeface="Times New Roman"/>
                <a:sym typeface="Times New Roman"/>
              </a:rPr>
              <a:t>Requirement Engineering </a:t>
            </a:r>
          </a:p>
          <a:p>
            <a:pPr marL="1371600" lvl="0" indent="-393700" algn="just">
              <a:buClr>
                <a:srgbClr val="252525"/>
              </a:buClr>
              <a:buSzPts val="2600"/>
              <a:buFont typeface="Times New Roman"/>
              <a:buChar char="●"/>
            </a:pPr>
            <a:r>
              <a:rPr lang="en-US" sz="2000" dirty="0">
                <a:solidFill>
                  <a:srgbClr val="252525"/>
                </a:solidFill>
                <a:latin typeface="Times New Roman"/>
                <a:ea typeface="Times New Roman"/>
                <a:cs typeface="Times New Roman"/>
                <a:sym typeface="Times New Roman"/>
              </a:rPr>
              <a:t>Project Planning and </a:t>
            </a:r>
            <a:r>
              <a:rPr lang="en-US" sz="2000" dirty="0" smtClean="0">
                <a:solidFill>
                  <a:srgbClr val="252525"/>
                </a:solidFill>
                <a:latin typeface="Times New Roman"/>
                <a:ea typeface="Times New Roman"/>
                <a:cs typeface="Times New Roman"/>
                <a:sym typeface="Times New Roman"/>
              </a:rPr>
              <a:t>Scheduling</a:t>
            </a:r>
          </a:p>
          <a:p>
            <a:pPr marL="914400" indent="-406400">
              <a:lnSpc>
                <a:spcPct val="115000"/>
              </a:lnSpc>
              <a:buClr>
                <a:schemeClr val="dk1"/>
              </a:buClr>
              <a:buSzPts val="2800"/>
              <a:buFont typeface="Times New Roman"/>
              <a:buChar char="○"/>
            </a:pPr>
            <a:r>
              <a:rPr lang="en-US" sz="2000" dirty="0">
                <a:latin typeface="Times New Roman" panose="02020603050405020304" pitchFamily="18" charset="0"/>
                <a:cs typeface="Times New Roman" panose="02020603050405020304" pitchFamily="18" charset="0"/>
                <a:sym typeface="Times New Roman"/>
              </a:rPr>
              <a:t>System</a:t>
            </a:r>
            <a:r>
              <a:rPr lang="en-US" sz="2000" dirty="0">
                <a:solidFill>
                  <a:srgbClr val="252525"/>
                </a:solidFill>
                <a:latin typeface="Times New Roman"/>
                <a:ea typeface="Times New Roman"/>
                <a:cs typeface="Times New Roman"/>
                <a:sym typeface="Times New Roman"/>
              </a:rPr>
              <a:t> </a:t>
            </a:r>
            <a:r>
              <a:rPr lang="en-US" sz="2000" dirty="0" smtClean="0">
                <a:solidFill>
                  <a:srgbClr val="252525"/>
                </a:solidFill>
                <a:latin typeface="Times New Roman"/>
                <a:ea typeface="Times New Roman"/>
                <a:cs typeface="Times New Roman"/>
                <a:sym typeface="Times New Roman"/>
              </a:rPr>
              <a:t>Design</a:t>
            </a:r>
          </a:p>
          <a:p>
            <a:pPr marL="1371600" lvl="0" indent="-393700" algn="just">
              <a:buClr>
                <a:srgbClr val="252525"/>
              </a:buClr>
              <a:buSzPts val="2600"/>
              <a:buFont typeface="Times New Roman"/>
              <a:buChar char="●"/>
            </a:pPr>
            <a:r>
              <a:rPr lang="en-US" sz="2000" dirty="0" smtClean="0">
                <a:solidFill>
                  <a:srgbClr val="252525"/>
                </a:solidFill>
                <a:latin typeface="Times New Roman"/>
                <a:ea typeface="Times New Roman"/>
                <a:cs typeface="Times New Roman"/>
                <a:sym typeface="Times New Roman"/>
              </a:rPr>
              <a:t>Architecture</a:t>
            </a:r>
          </a:p>
          <a:p>
            <a:pPr marL="1371600" lvl="0" indent="-393700" algn="just">
              <a:buClr>
                <a:srgbClr val="252525"/>
              </a:buClr>
              <a:buSzPts val="2600"/>
              <a:buFont typeface="Times New Roman"/>
              <a:buChar char="●"/>
            </a:pPr>
            <a:r>
              <a:rPr lang="en-US" sz="2000" dirty="0" smtClean="0">
                <a:solidFill>
                  <a:srgbClr val="252525"/>
                </a:solidFill>
                <a:latin typeface="Times New Roman"/>
                <a:ea typeface="Times New Roman"/>
                <a:cs typeface="Times New Roman"/>
                <a:sym typeface="Times New Roman"/>
              </a:rPr>
              <a:t>Module Decomposition/Description</a:t>
            </a:r>
          </a:p>
          <a:p>
            <a:pPr marL="1371600" lvl="0" indent="-393700" algn="just">
              <a:buClr>
                <a:srgbClr val="252525"/>
              </a:buClr>
              <a:buSzPts val="2600"/>
              <a:buFont typeface="Times New Roman"/>
              <a:buChar char="●"/>
            </a:pPr>
            <a:r>
              <a:rPr lang="en-US" sz="2000" dirty="0" smtClean="0">
                <a:solidFill>
                  <a:srgbClr val="252525"/>
                </a:solidFill>
                <a:latin typeface="Times New Roman"/>
                <a:ea typeface="Times New Roman"/>
                <a:cs typeface="Times New Roman"/>
                <a:sym typeface="Times New Roman"/>
              </a:rPr>
              <a:t>Component Design</a:t>
            </a:r>
          </a:p>
          <a:p>
            <a:pPr marL="1371600" lvl="0" indent="-393700" algn="just">
              <a:buClr>
                <a:srgbClr val="252525"/>
              </a:buClr>
              <a:buSzPts val="2600"/>
              <a:buFont typeface="Times New Roman"/>
              <a:buChar char="●"/>
            </a:pPr>
            <a:r>
              <a:rPr lang="en-US" sz="2000" dirty="0" smtClean="0">
                <a:solidFill>
                  <a:srgbClr val="252525"/>
                </a:solidFill>
                <a:latin typeface="Times New Roman"/>
                <a:ea typeface="Times New Roman"/>
                <a:cs typeface="Times New Roman"/>
                <a:sym typeface="Times New Roman"/>
              </a:rPr>
              <a:t>Interface Design</a:t>
            </a:r>
          </a:p>
          <a:p>
            <a:pPr marL="1371600" lvl="0" indent="-393700" algn="just">
              <a:buClr>
                <a:srgbClr val="252525"/>
              </a:buClr>
              <a:buSzPts val="2600"/>
              <a:buFont typeface="Times New Roman"/>
              <a:buChar char="●"/>
            </a:pPr>
            <a:r>
              <a:rPr lang="en-US" sz="2000" dirty="0" smtClean="0">
                <a:solidFill>
                  <a:srgbClr val="252525"/>
                </a:solidFill>
                <a:latin typeface="Times New Roman"/>
                <a:ea typeface="Times New Roman"/>
                <a:cs typeface="Times New Roman"/>
                <a:sym typeface="Times New Roman"/>
              </a:rPr>
              <a:t>Data Structure Design</a:t>
            </a:r>
          </a:p>
          <a:p>
            <a:pPr marL="457200" indent="-406400" algn="just">
              <a:buClr>
                <a:schemeClr val="dk1"/>
              </a:buClr>
              <a:buSzPts val="2800"/>
              <a:buFont typeface="Courier New" panose="02070309020205020404" pitchFamily="49" charset="0"/>
              <a:buChar char="o"/>
            </a:pPr>
            <a:r>
              <a:rPr lang="en-US" sz="2000" dirty="0" smtClean="0">
                <a:solidFill>
                  <a:srgbClr val="252525"/>
                </a:solidFill>
                <a:latin typeface="Times New Roman"/>
                <a:ea typeface="Times New Roman"/>
                <a:cs typeface="Times New Roman"/>
                <a:sym typeface="Times New Roman"/>
              </a:rPr>
              <a:t>Algorithm </a:t>
            </a:r>
            <a:r>
              <a:rPr lang="en-US" sz="2000" dirty="0">
                <a:solidFill>
                  <a:srgbClr val="252525"/>
                </a:solidFill>
                <a:latin typeface="Times New Roman"/>
                <a:ea typeface="Times New Roman"/>
                <a:cs typeface="Times New Roman"/>
                <a:sym typeface="Times New Roman"/>
              </a:rPr>
              <a:t>Design</a:t>
            </a:r>
          </a:p>
          <a:p>
            <a:pPr marL="457200" lvl="0" indent="-406400" algn="just">
              <a:buClr>
                <a:srgbClr val="252525"/>
              </a:buClr>
              <a:buSzPts val="2800"/>
              <a:buFont typeface="Courier New" panose="02070309020205020404" pitchFamily="49" charset="0"/>
              <a:buChar char="o"/>
            </a:pPr>
            <a:r>
              <a:rPr lang="en-US" sz="2000" dirty="0" smtClean="0">
                <a:solidFill>
                  <a:srgbClr val="252525"/>
                </a:solidFill>
                <a:latin typeface="Times New Roman"/>
                <a:ea typeface="Times New Roman"/>
                <a:cs typeface="Times New Roman"/>
                <a:sym typeface="Times New Roman"/>
              </a:rPr>
              <a:t>Implementation</a:t>
            </a:r>
          </a:p>
          <a:p>
            <a:pPr marL="457200" lvl="0" indent="-406400" algn="just">
              <a:buClr>
                <a:srgbClr val="252525"/>
              </a:buClr>
              <a:buSzPts val="2800"/>
              <a:buFont typeface="Courier New" panose="02070309020205020404" pitchFamily="49" charset="0"/>
              <a:buChar char="o"/>
            </a:pPr>
            <a:r>
              <a:rPr lang="en-US" sz="2000" dirty="0" smtClean="0">
                <a:solidFill>
                  <a:srgbClr val="252525"/>
                </a:solidFill>
                <a:latin typeface="Times New Roman"/>
                <a:ea typeface="Times New Roman"/>
                <a:cs typeface="Times New Roman"/>
                <a:sym typeface="Times New Roman"/>
              </a:rPr>
              <a:t>Applications</a:t>
            </a:r>
          </a:p>
          <a:p>
            <a:pPr marL="457200" lvl="0" indent="-406400" algn="just">
              <a:buClr>
                <a:srgbClr val="252525"/>
              </a:buClr>
              <a:buSzPts val="2800"/>
              <a:buFont typeface="Courier New" panose="02070309020205020404" pitchFamily="49" charset="0"/>
              <a:buChar char="o"/>
            </a:pPr>
            <a:r>
              <a:rPr lang="en-US" sz="2000" dirty="0" smtClean="0">
                <a:solidFill>
                  <a:srgbClr val="252525"/>
                </a:solidFill>
                <a:latin typeface="Times New Roman"/>
                <a:ea typeface="Times New Roman"/>
                <a:cs typeface="Times New Roman"/>
                <a:sym typeface="Times New Roman"/>
              </a:rPr>
              <a:t>Conclusion</a:t>
            </a:r>
          </a:p>
          <a:p>
            <a:pPr marL="457200" lvl="0" indent="-406400" algn="just">
              <a:buClr>
                <a:srgbClr val="252525"/>
              </a:buClr>
              <a:buSzPts val="2800"/>
              <a:buFont typeface="Courier New" panose="02070309020205020404" pitchFamily="49" charset="0"/>
              <a:buChar char="o"/>
            </a:pPr>
            <a:r>
              <a:rPr lang="en-US" sz="2000" dirty="0" smtClean="0">
                <a:solidFill>
                  <a:srgbClr val="252525"/>
                </a:solidFill>
                <a:latin typeface="Times New Roman"/>
                <a:ea typeface="Times New Roman"/>
                <a:cs typeface="Times New Roman"/>
                <a:sym typeface="Times New Roman"/>
              </a:rPr>
              <a:t>References</a:t>
            </a:r>
          </a:p>
          <a:p>
            <a:pPr marL="285750" indent="-285750" fontAlgn="base">
              <a:lnSpc>
                <a:spcPct val="150000"/>
              </a:lnSpc>
              <a:buFont typeface="Arial" pitchFamily="34" charset="0"/>
              <a:buChar char="•"/>
            </a:pPr>
            <a:endParaRPr lang="en-US" sz="2000" dirty="0">
              <a:latin typeface="Times New Roman" pitchFamily="18" charset="0"/>
              <a:cs typeface="Times New Roman" pitchFamily="18" charset="0"/>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r>
            <a:br>
              <a:rPr lang="en-US" sz="1400" b="0" i="0" u="none" strike="noStrike" cap="none" dirty="0">
                <a:solidFill>
                  <a:srgbClr val="000000"/>
                </a:solidFill>
                <a:latin typeface="Arial"/>
                <a:ea typeface="Arial"/>
                <a:cs typeface="Arial"/>
                <a:sym typeface="Arial"/>
              </a:rPr>
            </a:br>
            <a:endParaRPr sz="1400" b="0" i="0" u="none" strike="noStrike" cap="none" dirty="0">
              <a:solidFill>
                <a:srgbClr val="252525"/>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r>
            <a:br>
              <a:rPr lang="en-US" sz="1400" b="0" i="0" u="none" strike="noStrike" cap="none" dirty="0">
                <a:solidFill>
                  <a:srgbClr val="000000"/>
                </a:solidFill>
                <a:latin typeface="Arial"/>
                <a:ea typeface="Arial"/>
                <a:cs typeface="Arial"/>
                <a:sym typeface="Arial"/>
              </a:rPr>
            </a:br>
            <a:endParaRPr sz="2800" b="0" i="1" u="none" strike="noStrike" cap="none" dirty="0">
              <a:solidFill>
                <a:srgbClr val="000000"/>
              </a:solidFill>
              <a:latin typeface="Times New Roman"/>
              <a:ea typeface="Times New Roman"/>
              <a:cs typeface="Times New Roman"/>
              <a:sym typeface="Times New Roman"/>
            </a:endParaRPr>
          </a:p>
        </p:txBody>
      </p:sp>
      <p:sp>
        <p:nvSpPr>
          <p:cNvPr id="122" name="Google Shape;122;p2"/>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24" name="Google Shape;124;p2"/>
          <p:cNvSpPr txBox="1">
            <a:spLocks noGrp="1"/>
          </p:cNvSpPr>
          <p:nvPr>
            <p:ph type="title"/>
          </p:nvPr>
        </p:nvSpPr>
        <p:spPr>
          <a:xfrm>
            <a:off x="457200" y="114559"/>
            <a:ext cx="8229600" cy="7619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70C0"/>
              </a:buClr>
              <a:buSzPts val="3600"/>
              <a:buFont typeface="Times New Roman"/>
              <a:buNone/>
            </a:pPr>
            <a:r>
              <a:rPr lang="en-US" sz="3600" dirty="0">
                <a:solidFill>
                  <a:schemeClr val="accent1">
                    <a:lumMod val="75000"/>
                  </a:schemeClr>
                </a:solidFill>
                <a:latin typeface="Times New Roman"/>
                <a:ea typeface="Times New Roman"/>
                <a:cs typeface="Times New Roman"/>
                <a:sym typeface="Times New Roman"/>
              </a:rPr>
              <a:t>Agenda</a:t>
            </a:r>
            <a:endParaRPr sz="3600" dirty="0">
              <a:solidFill>
                <a:schemeClr val="accent1">
                  <a:lumMod val="75000"/>
                </a:schemeClr>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16042" y="561583"/>
            <a:ext cx="8208335" cy="5245288"/>
          </a:xfrm>
        </p:spPr>
        <p:txBody>
          <a:bodyPr/>
          <a:lstStyle/>
          <a:p>
            <a:pPr marL="112014" indent="0">
              <a:lnSpc>
                <a:spcPct val="150000"/>
              </a:lnSpc>
              <a:buNone/>
            </a:pPr>
            <a:r>
              <a:rPr lang="en-US" sz="2600" b="1" dirty="0">
                <a:latin typeface="Times New Roman"/>
                <a:ea typeface="Times New Roman"/>
                <a:cs typeface="Times New Roman"/>
                <a:sym typeface="Times New Roman"/>
              </a:rPr>
              <a:t>Non-Functional </a:t>
            </a:r>
            <a:r>
              <a:rPr lang="en-US" sz="2600" b="1" dirty="0" smtClean="0">
                <a:latin typeface="Times New Roman"/>
                <a:ea typeface="Times New Roman"/>
                <a:cs typeface="Times New Roman"/>
                <a:sym typeface="Times New Roman"/>
              </a:rPr>
              <a:t>Requirements</a:t>
            </a:r>
            <a:endParaRPr lang="en-US" sz="2600" b="1" dirty="0">
              <a:latin typeface="Times New Roman"/>
              <a:ea typeface="Times New Roman"/>
              <a:cs typeface="Times New Roman"/>
              <a:sym typeface="Times New Roman"/>
            </a:endParaRPr>
          </a:p>
          <a:p>
            <a:pPr algn="just">
              <a:lnSpc>
                <a:spcPct val="150000"/>
              </a:lnSpc>
              <a:buFont typeface="Arial" pitchFamily="34" charset="0"/>
              <a:buChar char="•"/>
            </a:pPr>
            <a:r>
              <a:rPr lang="en-US" sz="2400" dirty="0" smtClean="0">
                <a:latin typeface="Times New Roman" pitchFamily="18" charset="0"/>
                <a:cs typeface="Times New Roman" pitchFamily="18" charset="0"/>
              </a:rPr>
              <a:t>Performance: The </a:t>
            </a:r>
            <a:r>
              <a:rPr lang="en-US" sz="2400" dirty="0">
                <a:latin typeface="Times New Roman" pitchFamily="18" charset="0"/>
                <a:cs typeface="Times New Roman" pitchFamily="18" charset="0"/>
              </a:rPr>
              <a:t>model should respond to the input in relatively less time.</a:t>
            </a:r>
          </a:p>
          <a:p>
            <a:pPr algn="just">
              <a:lnSpc>
                <a:spcPct val="150000"/>
              </a:lnSpc>
              <a:buFont typeface="Arial" pitchFamily="34" charset="0"/>
              <a:buChar char="•"/>
            </a:pPr>
            <a:r>
              <a:rPr lang="en-US" sz="2400" dirty="0" smtClean="0">
                <a:latin typeface="Times New Roman" pitchFamily="18" charset="0"/>
                <a:cs typeface="Times New Roman" pitchFamily="18" charset="0"/>
              </a:rPr>
              <a:t>Portability: The code can be run in any operating system that runs python and has required libraries installed</a:t>
            </a:r>
          </a:p>
          <a:p>
            <a:pPr algn="just">
              <a:lnSpc>
                <a:spcPct val="150000"/>
              </a:lnSpc>
              <a:buFont typeface="Arial" pitchFamily="34" charset="0"/>
              <a:buChar char="•"/>
            </a:pPr>
            <a:r>
              <a:rPr lang="en-US" sz="2400" dirty="0" smtClean="0">
                <a:latin typeface="Times New Roman" pitchFamily="18" charset="0"/>
                <a:cs typeface="Times New Roman" pitchFamily="18" charset="0"/>
              </a:rPr>
              <a:t>Usability:</a:t>
            </a:r>
            <a:r>
              <a:rPr lang="en-US" sz="2400" dirty="0">
                <a:latin typeface="Times New Roman" pitchFamily="18" charset="0"/>
                <a:cs typeface="Times New Roman" pitchFamily="18" charset="0"/>
              </a:rPr>
              <a:t> User interface should be minimalistic and easy to work with</a:t>
            </a:r>
            <a:r>
              <a:rPr lang="en-US" sz="2400" dirty="0" smtClean="0">
                <a:latin typeface="Times New Roman" pitchFamily="18" charset="0"/>
                <a:cs typeface="Times New Roman" pitchFamily="18" charset="0"/>
              </a:rPr>
              <a:t>.</a:t>
            </a:r>
          </a:p>
          <a:p>
            <a:pPr algn="just">
              <a:lnSpc>
                <a:spcPct val="150000"/>
              </a:lnSpc>
              <a:buFont typeface="Arial" pitchFamily="34" charset="0"/>
              <a:buChar char="•"/>
            </a:pPr>
            <a:r>
              <a:rPr lang="en-US" sz="2400" dirty="0" smtClean="0">
                <a:latin typeface="Times New Roman" pitchFamily="18" charset="0"/>
                <a:cs typeface="Times New Roman" pitchFamily="18" charset="0"/>
              </a:rPr>
              <a:t>Reliability: The system should be trustworthy and reliable in providing the functionalities.</a:t>
            </a:r>
          </a:p>
          <a:p>
            <a:pPr marL="112014" indent="0">
              <a:buNone/>
            </a:pPr>
            <a:r>
              <a:rPr lang="en-US" dirty="0"/>
              <a:t/>
            </a:r>
            <a:br>
              <a:rPr lang="en-US" dirty="0"/>
            </a:br>
            <a:endParaRPr lang="en-IN" dirty="0"/>
          </a:p>
        </p:txBody>
      </p:sp>
    </p:spTree>
    <p:extLst>
      <p:ext uri="{BB962C8B-B14F-4D97-AF65-F5344CB8AC3E}">
        <p14:creationId xmlns:p14="http://schemas.microsoft.com/office/powerpoint/2010/main" val="2083531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9f7550dfd1_0_0"/>
          <p:cNvSpPr txBox="1">
            <a:spLocks noGrp="1"/>
          </p:cNvSpPr>
          <p:nvPr>
            <p:ph type="body" idx="1"/>
          </p:nvPr>
        </p:nvSpPr>
        <p:spPr>
          <a:xfrm>
            <a:off x="457200" y="1481328"/>
            <a:ext cx="8229600" cy="4526100"/>
          </a:xfrm>
          <a:prstGeom prst="rect">
            <a:avLst/>
          </a:prstGeom>
          <a:noFill/>
          <a:ln>
            <a:noFill/>
          </a:ln>
        </p:spPr>
        <p:txBody>
          <a:bodyPr spcFirstLastPara="1" wrap="square" lIns="91425" tIns="45700" rIns="91425" bIns="45700" anchor="t" anchorCtr="0">
            <a:noAutofit/>
          </a:bodyPr>
          <a:lstStyle/>
          <a:p>
            <a:pPr marL="365760" marR="0" lvl="0" indent="-256032" algn="just" rtl="0">
              <a:lnSpc>
                <a:spcPct val="100000"/>
              </a:lnSpc>
              <a:spcBef>
                <a:spcPts val="0"/>
              </a:spcBef>
              <a:spcAft>
                <a:spcPts val="0"/>
              </a:spcAft>
              <a:buClr>
                <a:srgbClr val="000000"/>
              </a:buClr>
              <a:buSzPts val="1904"/>
              <a:buFont typeface="Arial"/>
              <a:buNone/>
            </a:pPr>
            <a:endParaRPr lang="en-US" sz="2800" dirty="0" smtClean="0">
              <a:latin typeface="Times New Roman"/>
              <a:ea typeface="Times New Roman"/>
              <a:cs typeface="Times New Roman"/>
              <a:sym typeface="Times New Roman"/>
            </a:endParaRPr>
          </a:p>
          <a:p>
            <a:pPr marL="365760" marR="0" lvl="0" indent="-256032" algn="just" rtl="0">
              <a:lnSpc>
                <a:spcPct val="100000"/>
              </a:lnSpc>
              <a:spcBef>
                <a:spcPts val="0"/>
              </a:spcBef>
              <a:spcAft>
                <a:spcPts val="0"/>
              </a:spcAft>
              <a:buClr>
                <a:srgbClr val="000000"/>
              </a:buClr>
              <a:buSzPts val="1904"/>
              <a:buFont typeface="Arial"/>
              <a:buNone/>
            </a:pPr>
            <a:endParaRPr lang="en-US" sz="2800" dirty="0">
              <a:latin typeface="Times New Roman"/>
              <a:ea typeface="Times New Roman"/>
              <a:cs typeface="Times New Roman"/>
              <a:sym typeface="Times New Roman"/>
            </a:endParaRPr>
          </a:p>
          <a:p>
            <a:pPr marL="365760" marR="0" lvl="0" indent="-256032" algn="just" rtl="0">
              <a:lnSpc>
                <a:spcPct val="100000"/>
              </a:lnSpc>
              <a:spcBef>
                <a:spcPts val="0"/>
              </a:spcBef>
              <a:spcAft>
                <a:spcPts val="0"/>
              </a:spcAft>
              <a:buClr>
                <a:srgbClr val="000000"/>
              </a:buClr>
              <a:buSzPts val="1904"/>
              <a:buFont typeface="Arial"/>
              <a:buNone/>
            </a:pPr>
            <a:endParaRPr lang="en-US" sz="2800" dirty="0" smtClean="0">
              <a:latin typeface="Times New Roman"/>
              <a:ea typeface="Times New Roman"/>
              <a:cs typeface="Times New Roman"/>
              <a:sym typeface="Times New Roman"/>
            </a:endParaRPr>
          </a:p>
          <a:p>
            <a:pPr marL="365760" marR="0" lvl="0" indent="-256032" algn="just" rtl="0">
              <a:lnSpc>
                <a:spcPct val="100000"/>
              </a:lnSpc>
              <a:spcBef>
                <a:spcPts val="0"/>
              </a:spcBef>
              <a:spcAft>
                <a:spcPts val="0"/>
              </a:spcAft>
              <a:buClr>
                <a:srgbClr val="000000"/>
              </a:buClr>
              <a:buSzPts val="1904"/>
              <a:buFont typeface="Arial"/>
              <a:buNone/>
            </a:pPr>
            <a:endParaRPr lang="en-US" sz="2800" dirty="0">
              <a:latin typeface="Times New Roman"/>
              <a:ea typeface="Times New Roman"/>
              <a:cs typeface="Times New Roman"/>
              <a:sym typeface="Times New Roman"/>
            </a:endParaRPr>
          </a:p>
          <a:p>
            <a:pPr marL="365760" marR="0" lvl="0" indent="-256032" algn="just" rtl="0">
              <a:lnSpc>
                <a:spcPct val="100000"/>
              </a:lnSpc>
              <a:spcBef>
                <a:spcPts val="0"/>
              </a:spcBef>
              <a:spcAft>
                <a:spcPts val="0"/>
              </a:spcAft>
              <a:buClr>
                <a:srgbClr val="000000"/>
              </a:buClr>
              <a:buSzPts val="1904"/>
              <a:buFont typeface="Arial"/>
              <a:buNone/>
            </a:pPr>
            <a:endParaRPr lang="en-US" sz="2800" dirty="0" smtClean="0">
              <a:latin typeface="Times New Roman"/>
              <a:ea typeface="Times New Roman"/>
              <a:cs typeface="Times New Roman"/>
              <a:sym typeface="Times New Roman"/>
            </a:endParaRPr>
          </a:p>
          <a:p>
            <a:pPr marL="365760" marR="0" lvl="0" indent="-256032" algn="just" rtl="0">
              <a:lnSpc>
                <a:spcPct val="100000"/>
              </a:lnSpc>
              <a:spcBef>
                <a:spcPts val="0"/>
              </a:spcBef>
              <a:spcAft>
                <a:spcPts val="0"/>
              </a:spcAft>
              <a:buClr>
                <a:srgbClr val="000000"/>
              </a:buClr>
              <a:buSzPts val="1904"/>
              <a:buFont typeface="Arial"/>
              <a:buNone/>
            </a:pPr>
            <a:endParaRPr lang="en-US" sz="2800" dirty="0">
              <a:latin typeface="Times New Roman"/>
              <a:ea typeface="Times New Roman"/>
              <a:cs typeface="Times New Roman"/>
              <a:sym typeface="Times New Roman"/>
            </a:endParaRPr>
          </a:p>
          <a:p>
            <a:pPr marL="365760" marR="0" lvl="0" indent="-256032" algn="just" rtl="0">
              <a:lnSpc>
                <a:spcPct val="100000"/>
              </a:lnSpc>
              <a:spcBef>
                <a:spcPts val="0"/>
              </a:spcBef>
              <a:spcAft>
                <a:spcPts val="0"/>
              </a:spcAft>
              <a:buClr>
                <a:srgbClr val="000000"/>
              </a:buClr>
              <a:buSzPts val="1904"/>
              <a:buFont typeface="Arial"/>
              <a:buNone/>
            </a:pPr>
            <a:endParaRPr lang="en-US" sz="2800" dirty="0" smtClean="0">
              <a:latin typeface="Times New Roman"/>
              <a:ea typeface="Times New Roman"/>
              <a:cs typeface="Times New Roman"/>
              <a:sym typeface="Times New Roman"/>
            </a:endParaRPr>
          </a:p>
          <a:p>
            <a:pPr marL="365760" marR="0" lvl="0" indent="-256032" algn="just" rtl="0">
              <a:lnSpc>
                <a:spcPct val="100000"/>
              </a:lnSpc>
              <a:spcBef>
                <a:spcPts val="0"/>
              </a:spcBef>
              <a:spcAft>
                <a:spcPts val="0"/>
              </a:spcAft>
              <a:buClr>
                <a:srgbClr val="000000"/>
              </a:buClr>
              <a:buSzPts val="1904"/>
              <a:buFont typeface="Arial"/>
              <a:buNone/>
            </a:pPr>
            <a:endParaRPr lang="en-US" sz="2800" dirty="0">
              <a:latin typeface="Times New Roman"/>
              <a:ea typeface="Times New Roman"/>
              <a:cs typeface="Times New Roman"/>
              <a:sym typeface="Times New Roman"/>
            </a:endParaRPr>
          </a:p>
          <a:p>
            <a:pPr marL="365760" marR="0" lvl="0" indent="-256032" algn="just" rtl="0">
              <a:lnSpc>
                <a:spcPct val="100000"/>
              </a:lnSpc>
              <a:spcBef>
                <a:spcPts val="0"/>
              </a:spcBef>
              <a:spcAft>
                <a:spcPts val="0"/>
              </a:spcAft>
              <a:buClr>
                <a:srgbClr val="000000"/>
              </a:buClr>
              <a:buSzPts val="1904"/>
              <a:buFont typeface="Arial"/>
              <a:buNone/>
            </a:pPr>
            <a:endParaRPr lang="en-US" sz="2800" dirty="0" smtClean="0">
              <a:latin typeface="Times New Roman"/>
              <a:ea typeface="Times New Roman"/>
              <a:cs typeface="Times New Roman"/>
              <a:sym typeface="Times New Roman"/>
            </a:endParaRPr>
          </a:p>
          <a:p>
            <a:pPr marL="365760" indent="-256032" algn="ctr">
              <a:spcBef>
                <a:spcPts val="0"/>
              </a:spcBef>
              <a:buClr>
                <a:srgbClr val="000000"/>
              </a:buClr>
              <a:buSzPts val="1904"/>
              <a:buNone/>
            </a:pPr>
            <a:r>
              <a:rPr lang="en-US" sz="2400" dirty="0" smtClean="0">
                <a:latin typeface="Times New Roman"/>
                <a:ea typeface="Times New Roman"/>
                <a:cs typeface="Times New Roman"/>
                <a:sym typeface="Times New Roman"/>
              </a:rPr>
              <a:t>Figure 5:Gantt chart representing action </a:t>
            </a:r>
            <a:r>
              <a:rPr lang="en-US" sz="2400" dirty="0">
                <a:latin typeface="Times New Roman"/>
                <a:ea typeface="Times New Roman"/>
                <a:cs typeface="Times New Roman"/>
                <a:sym typeface="Times New Roman"/>
              </a:rPr>
              <a:t>plan for the entire one year of project duration</a:t>
            </a:r>
          </a:p>
          <a:p>
            <a:pPr marL="365760" marR="0" lvl="0" indent="-256032" algn="just" rtl="0">
              <a:lnSpc>
                <a:spcPct val="100000"/>
              </a:lnSpc>
              <a:spcBef>
                <a:spcPts val="0"/>
              </a:spcBef>
              <a:spcAft>
                <a:spcPts val="0"/>
              </a:spcAft>
              <a:buClr>
                <a:srgbClr val="000000"/>
              </a:buClr>
              <a:buSzPts val="1904"/>
              <a:buFont typeface="Arial"/>
              <a:buNone/>
            </a:pPr>
            <a:endParaRPr lang="en-US" sz="2800" dirty="0">
              <a:latin typeface="Times New Roman"/>
              <a:ea typeface="Times New Roman"/>
              <a:cs typeface="Times New Roman"/>
              <a:sym typeface="Times New Roman"/>
            </a:endParaRPr>
          </a:p>
        </p:txBody>
      </p:sp>
      <p:sp>
        <p:nvSpPr>
          <p:cNvPr id="199" name="Google Shape;199;g9f7550dfd1_0_0"/>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E67C8"/>
              </a:buClr>
              <a:buSzPts val="3600"/>
              <a:buFont typeface="Times New Roman"/>
              <a:buNone/>
            </a:pPr>
            <a:r>
              <a:rPr lang="en-US" sz="3600" dirty="0">
                <a:solidFill>
                  <a:schemeClr val="accent1">
                    <a:lumMod val="75000"/>
                  </a:schemeClr>
                </a:solidFill>
                <a:latin typeface="Times New Roman"/>
                <a:ea typeface="Times New Roman"/>
                <a:cs typeface="Times New Roman"/>
                <a:sym typeface="Times New Roman"/>
              </a:rPr>
              <a:t>Project Planning/Scheduling</a:t>
            </a:r>
            <a:endParaRPr sz="3600" dirty="0">
              <a:solidFill>
                <a:schemeClr val="accent1">
                  <a:lumMod val="75000"/>
                </a:schemeClr>
              </a:solidFill>
              <a:latin typeface="Times New Roman"/>
              <a:ea typeface="Times New Roman"/>
              <a:cs typeface="Times New Roman"/>
              <a:sym typeface="Times New Roman"/>
            </a:endParaRPr>
          </a:p>
        </p:txBody>
      </p:sp>
      <p:pic>
        <p:nvPicPr>
          <p:cNvPr id="5" name="Google Shape;367;p55"/>
          <p:cNvPicPr preferRelativeResize="0"/>
          <p:nvPr/>
        </p:nvPicPr>
        <p:blipFill>
          <a:blip r:embed="rId3">
            <a:alphaModFix/>
          </a:blip>
          <a:stretch>
            <a:fillRect/>
          </a:stretch>
        </p:blipFill>
        <p:spPr>
          <a:xfrm>
            <a:off x="1043616" y="1447667"/>
            <a:ext cx="7353527" cy="3597367"/>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600" dirty="0">
                <a:solidFill>
                  <a:schemeClr val="accent1">
                    <a:lumMod val="75000"/>
                  </a:schemeClr>
                </a:solidFill>
                <a:latin typeface="Times New Roman" pitchFamily="18" charset="0"/>
                <a:cs typeface="Times New Roman" pitchFamily="18" charset="0"/>
              </a:rPr>
              <a:t>System Design</a:t>
            </a:r>
          </a:p>
        </p:txBody>
      </p:sp>
      <p:sp>
        <p:nvSpPr>
          <p:cNvPr id="6" name="TextBox 5"/>
          <p:cNvSpPr txBox="1"/>
          <p:nvPr/>
        </p:nvSpPr>
        <p:spPr>
          <a:xfrm>
            <a:off x="2605415" y="5761972"/>
            <a:ext cx="6025019"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Figure 6: proposed system architecture</a:t>
            </a:r>
            <a:endParaRPr lang="en-IN"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75" y="1532586"/>
            <a:ext cx="6925899" cy="3915177"/>
          </a:xfrm>
          <a:prstGeom prst="rect">
            <a:avLst/>
          </a:prstGeom>
        </p:spPr>
      </p:pic>
    </p:spTree>
    <p:extLst>
      <p:ext uri="{BB962C8B-B14F-4D97-AF65-F5344CB8AC3E}">
        <p14:creationId xmlns:p14="http://schemas.microsoft.com/office/powerpoint/2010/main" val="3592183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just">
              <a:lnSpc>
                <a:spcPct val="150000"/>
              </a:lnSpc>
              <a:buFont typeface="Arial" pitchFamily="34" charset="0"/>
              <a:buChar char="•"/>
            </a:pPr>
            <a:r>
              <a:rPr lang="en-US" sz="2400" dirty="0">
                <a:latin typeface="Times New Roman" pitchFamily="18" charset="0"/>
                <a:cs typeface="Times New Roman" pitchFamily="18" charset="0"/>
              </a:rPr>
              <a:t>Dataset </a:t>
            </a:r>
            <a:r>
              <a:rPr lang="en-US" sz="2400" dirty="0" smtClean="0">
                <a:latin typeface="Times New Roman" pitchFamily="18" charset="0"/>
                <a:cs typeface="Times New Roman" pitchFamily="18" charset="0"/>
              </a:rPr>
              <a:t>Collection</a:t>
            </a:r>
            <a:r>
              <a:rPr lang="en-US" sz="2400" dirty="0">
                <a:latin typeface="Times New Roman" pitchFamily="18" charset="0"/>
                <a:cs typeface="Times New Roman" pitchFamily="18" charset="0"/>
              </a:rPr>
              <a:t>: The dataset collected is a publicly available </a:t>
            </a:r>
            <a:r>
              <a:rPr lang="en-US" sz="2400" dirty="0" smtClean="0">
                <a:latin typeface="Times New Roman" pitchFamily="18" charset="0"/>
                <a:cs typeface="Times New Roman" pitchFamily="18" charset="0"/>
              </a:rPr>
              <a:t>data, it consists of  both </a:t>
            </a:r>
            <a:r>
              <a:rPr lang="en-US" sz="2400" dirty="0" err="1" smtClean="0">
                <a:latin typeface="Times New Roman" pitchFamily="18" charset="0"/>
                <a:cs typeface="Times New Roman" pitchFamily="18" charset="0"/>
              </a:rPr>
              <a:t>english</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hinglish</a:t>
            </a:r>
            <a:r>
              <a:rPr lang="en-US" sz="2400" dirty="0" smtClean="0">
                <a:latin typeface="Times New Roman" pitchFamily="18" charset="0"/>
                <a:cs typeface="Times New Roman" pitchFamily="18" charset="0"/>
              </a:rPr>
              <a:t> tweets.</a:t>
            </a:r>
          </a:p>
          <a:p>
            <a:pPr algn="just">
              <a:lnSpc>
                <a:spcPct val="150000"/>
              </a:lnSpc>
              <a:buFont typeface="Arial" pitchFamily="34" charset="0"/>
              <a:buChar char="•"/>
            </a:pPr>
            <a:r>
              <a:rPr lang="en-US" sz="2400" dirty="0">
                <a:latin typeface="Times New Roman" pitchFamily="18" charset="0"/>
                <a:cs typeface="Times New Roman" pitchFamily="18" charset="0"/>
              </a:rPr>
              <a:t> Data Preprocessing: Preprocessing of data needs to be done after collecting datasets where removal of unwanted characters such as username, URL links, multiple spaces, </a:t>
            </a:r>
            <a:r>
              <a:rPr lang="en-US" sz="2400" dirty="0" err="1">
                <a:latin typeface="Times New Roman" pitchFamily="18" charset="0"/>
                <a:cs typeface="Times New Roman" pitchFamily="18" charset="0"/>
              </a:rPr>
              <a:t>emojis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numbers etc.</a:t>
            </a:r>
          </a:p>
          <a:p>
            <a:pPr algn="just">
              <a:lnSpc>
                <a:spcPct val="150000"/>
              </a:lnSpc>
              <a:buFont typeface="Arial" pitchFamily="34" charset="0"/>
              <a:buChar char="•"/>
            </a:pPr>
            <a:endParaRPr lang="en-IN" sz="2400" dirty="0">
              <a:latin typeface="Times New Roman" pitchFamily="18" charset="0"/>
              <a:cs typeface="Times New Roman" pitchFamily="18" charset="0"/>
            </a:endParaRPr>
          </a:p>
          <a:p>
            <a:pPr algn="just">
              <a:lnSpc>
                <a:spcPct val="150000"/>
              </a:lnSpc>
              <a:buFont typeface="Arial" pitchFamily="34" charset="0"/>
              <a:buChar char="•"/>
            </a:pPr>
            <a:endParaRPr lang="en-US" sz="2400" dirty="0" smtClean="0">
              <a:latin typeface="Times New Roman" pitchFamily="18" charset="0"/>
              <a:cs typeface="Times New Roman" pitchFamily="18" charset="0"/>
            </a:endParaRPr>
          </a:p>
          <a:p>
            <a:pPr algn="just">
              <a:lnSpc>
                <a:spcPct val="150000"/>
              </a:lnSpc>
              <a:buFont typeface="Arial" pitchFamily="34" charset="0"/>
              <a:buChar char="•"/>
            </a:pP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sz="3600" dirty="0">
                <a:solidFill>
                  <a:schemeClr val="accent1">
                    <a:lumMod val="75000"/>
                  </a:schemeClr>
                </a:solidFill>
                <a:latin typeface="Times New Roman" pitchFamily="18" charset="0"/>
                <a:cs typeface="Times New Roman" pitchFamily="18" charset="0"/>
              </a:rPr>
              <a:t>Module </a:t>
            </a:r>
            <a:r>
              <a:rPr lang="en-IN" sz="3600" dirty="0" smtClean="0">
                <a:solidFill>
                  <a:schemeClr val="accent1">
                    <a:lumMod val="75000"/>
                  </a:schemeClr>
                </a:solidFill>
                <a:latin typeface="Times New Roman" pitchFamily="18" charset="0"/>
                <a:cs typeface="Times New Roman" pitchFamily="18" charset="0"/>
              </a:rPr>
              <a:t>Decomposition.</a:t>
            </a:r>
            <a:endParaRPr lang="en-IN" sz="3600"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64407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547" y="0"/>
            <a:ext cx="8373649" cy="6318559"/>
          </a:xfrm>
        </p:spPr>
        <p:txBody>
          <a:bodyPr/>
          <a:lstStyle/>
          <a:p>
            <a:pPr algn="just">
              <a:lnSpc>
                <a:spcPct val="150000"/>
              </a:lnSpc>
              <a:buFont typeface="Arial" pitchFamily="34" charset="0"/>
              <a:buChar char="•"/>
            </a:pPr>
            <a:r>
              <a:rPr lang="en-US" sz="2400" dirty="0" smtClean="0">
                <a:latin typeface="Times New Roman" pitchFamily="18" charset="0"/>
                <a:cs typeface="Times New Roman" pitchFamily="18" charset="0"/>
              </a:rPr>
              <a:t>The Feature Extraction: is performed to extract features from data and convert the textual data into a matrix (or vector) of features where TF-IDF vectorization is used. </a:t>
            </a:r>
          </a:p>
          <a:p>
            <a:pPr algn="just">
              <a:lnSpc>
                <a:spcPct val="150000"/>
              </a:lnSpc>
              <a:buFont typeface="Arial" pitchFamily="34" charset="0"/>
              <a:buChar char="•"/>
            </a:pPr>
            <a:r>
              <a:rPr lang="en-US" sz="2400" dirty="0" smtClean="0">
                <a:latin typeface="Times New Roman" pitchFamily="18" charset="0"/>
                <a:cs typeface="Times New Roman" pitchFamily="18" charset="0"/>
              </a:rPr>
              <a:t>Data Splitting: Splitting the data into training dataset and testing dataset for training and validating the system is done</a:t>
            </a:r>
            <a:r>
              <a:rPr lang="en-US" sz="2400" dirty="0" smtClean="0"/>
              <a:t>.</a:t>
            </a:r>
          </a:p>
          <a:p>
            <a:pPr>
              <a:lnSpc>
                <a:spcPct val="150000"/>
              </a:lnSpc>
              <a:buFont typeface="Arial" pitchFamily="34" charset="0"/>
              <a:buChar char="•"/>
            </a:pPr>
            <a:r>
              <a:rPr lang="en-US" sz="2400" dirty="0">
                <a:latin typeface="Times New Roman" pitchFamily="18" charset="0"/>
                <a:cs typeface="Times New Roman" pitchFamily="18" charset="0"/>
              </a:rPr>
              <a:t>Training model: An ensemble machine learning approach is used to build a model that can classify the data using classifiers such as Random forest classifier, Logistic Regression, Decision Tree Classifier etc. </a:t>
            </a:r>
            <a:endParaRPr lang="en-IN" sz="2400" dirty="0">
              <a:latin typeface="Times New Roman" pitchFamily="18" charset="0"/>
              <a:cs typeface="Times New Roman" pitchFamily="18" charset="0"/>
            </a:endParaRPr>
          </a:p>
          <a:p>
            <a:pPr>
              <a:lnSpc>
                <a:spcPct val="150000"/>
              </a:lnSpc>
              <a:buFont typeface="Arial" pitchFamily="34" charset="0"/>
              <a:buChar char="•"/>
            </a:pPr>
            <a:r>
              <a:rPr lang="en-US" sz="2400" dirty="0">
                <a:latin typeface="Times New Roman" pitchFamily="18" charset="0"/>
                <a:cs typeface="Times New Roman" pitchFamily="18" charset="0"/>
              </a:rPr>
              <a:t>Validating the model: The model will be validated using the testing data</a:t>
            </a:r>
            <a:r>
              <a:rPr lang="en-US" sz="2400" dirty="0" smtClean="0"/>
              <a:t/>
            </a:r>
            <a:br>
              <a:rPr lang="en-US" sz="2400" dirty="0" smtClean="0"/>
            </a:b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45017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122408d7ff3_0_127"/>
          <p:cNvSpPr txBox="1">
            <a:spLocks noGrp="1"/>
          </p:cNvSpPr>
          <p:nvPr>
            <p:ph type="title"/>
          </p:nvPr>
        </p:nvSpPr>
        <p:spPr>
          <a:xfrm>
            <a:off x="457200" y="274640"/>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600" dirty="0">
                <a:solidFill>
                  <a:schemeClr val="accent1">
                    <a:lumMod val="75000"/>
                  </a:schemeClr>
                </a:solidFill>
                <a:latin typeface="Times New Roman"/>
                <a:ea typeface="Times New Roman"/>
                <a:cs typeface="Times New Roman"/>
                <a:sym typeface="Times New Roman"/>
              </a:rPr>
              <a:t>Component Design</a:t>
            </a:r>
            <a:endParaRPr sz="3600" dirty="0">
              <a:solidFill>
                <a:schemeClr val="accent1">
                  <a:lumMod val="75000"/>
                </a:schemeClr>
              </a:solidFill>
              <a:latin typeface="Times New Roman"/>
              <a:ea typeface="Times New Roman"/>
              <a:cs typeface="Times New Roman"/>
              <a:sym typeface="Times New Roman"/>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0985"/>
          <a:stretch/>
        </p:blipFill>
        <p:spPr>
          <a:xfrm>
            <a:off x="901700" y="1417640"/>
            <a:ext cx="7340600" cy="4380002"/>
          </a:xfrm>
          <a:prstGeom prst="rect">
            <a:avLst/>
          </a:prstGeom>
        </p:spPr>
      </p:pic>
      <p:sp>
        <p:nvSpPr>
          <p:cNvPr id="4" name="TextBox 3"/>
          <p:cNvSpPr txBox="1"/>
          <p:nvPr/>
        </p:nvSpPr>
        <p:spPr>
          <a:xfrm>
            <a:off x="2286000" y="5797642"/>
            <a:ext cx="5540299"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Figure 6: Component design of the proposed system</a:t>
            </a: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5306096" y="1700011"/>
            <a:ext cx="2743200" cy="17257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0747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600" dirty="0">
                <a:solidFill>
                  <a:schemeClr val="accent1">
                    <a:lumMod val="75000"/>
                  </a:schemeClr>
                </a:solidFill>
                <a:latin typeface="Times New Roman" pitchFamily="18" charset="0"/>
                <a:cs typeface="Times New Roman" pitchFamily="18" charset="0"/>
              </a:rPr>
              <a:t>Interface Design</a:t>
            </a:r>
          </a:p>
        </p:txBody>
      </p:sp>
      <p:sp>
        <p:nvSpPr>
          <p:cNvPr id="4" name="TextBox 3"/>
          <p:cNvSpPr txBox="1"/>
          <p:nvPr/>
        </p:nvSpPr>
        <p:spPr>
          <a:xfrm>
            <a:off x="2547522" y="5804275"/>
            <a:ext cx="5083443" cy="400110"/>
          </a:xfrm>
          <a:prstGeom prst="rect">
            <a:avLst/>
          </a:prstGeom>
          <a:noFill/>
        </p:spPr>
        <p:txBody>
          <a:bodyPr wrap="none" rtlCol="0">
            <a:spAutoFit/>
          </a:bodyPr>
          <a:lstStyle/>
          <a:p>
            <a:r>
              <a:rPr lang="en-IN" sz="2000" dirty="0" smtClean="0">
                <a:latin typeface="Times New Roman" panose="02020603050405020304" pitchFamily="18" charset="0"/>
                <a:cs typeface="Times New Roman" panose="02020603050405020304" pitchFamily="18" charset="0"/>
              </a:rPr>
              <a:t>Figure 7: Interface Design for proposed system </a:t>
            </a:r>
            <a:endParaRPr lang="en-IN" sz="20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583" y="1316492"/>
            <a:ext cx="5158942" cy="436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790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58800" y="1417640"/>
            <a:ext cx="8229600" cy="4855972"/>
          </a:xfrm>
        </p:spPr>
        <p:txBody>
          <a:bodyPr/>
          <a:lstStyle/>
          <a:p>
            <a:pPr marL="626364" indent="-514350">
              <a:lnSpc>
                <a:spcPct val="150000"/>
              </a:lnSpc>
              <a:buFont typeface="+mj-lt"/>
              <a:buAutoNum type="arabicParenR"/>
            </a:pPr>
            <a:r>
              <a:rPr lang="en-US" sz="2000" b="1" dirty="0" err="1" smtClean="0">
                <a:solidFill>
                  <a:schemeClr val="dk1"/>
                </a:solidFill>
                <a:highlight>
                  <a:srgbClr val="FFFFFF"/>
                </a:highlight>
                <a:latin typeface="Times New Roman"/>
                <a:ea typeface="Times New Roman"/>
                <a:cs typeface="Times New Roman"/>
                <a:sym typeface="Times New Roman"/>
              </a:rPr>
              <a:t>Numpy</a:t>
            </a:r>
            <a:r>
              <a:rPr lang="en-US" sz="2000" b="1" dirty="0" smtClean="0">
                <a:solidFill>
                  <a:schemeClr val="dk1"/>
                </a:solidFill>
                <a:highlight>
                  <a:srgbClr val="FFFFFF"/>
                </a:highlight>
                <a:latin typeface="Times New Roman"/>
                <a:ea typeface="Times New Roman"/>
                <a:cs typeface="Times New Roman"/>
                <a:sym typeface="Times New Roman"/>
              </a:rPr>
              <a:t> </a:t>
            </a:r>
            <a:r>
              <a:rPr lang="en-US" sz="2000" b="1" dirty="0" err="1" smtClean="0">
                <a:solidFill>
                  <a:schemeClr val="dk1"/>
                </a:solidFill>
                <a:highlight>
                  <a:srgbClr val="FFFFFF"/>
                </a:highlight>
                <a:latin typeface="Times New Roman"/>
                <a:ea typeface="Times New Roman"/>
                <a:cs typeface="Times New Roman"/>
                <a:sym typeface="Times New Roman"/>
              </a:rPr>
              <a:t>ndarray</a:t>
            </a:r>
            <a:r>
              <a:rPr lang="en-US" sz="2000" b="1" dirty="0" smtClean="0">
                <a:solidFill>
                  <a:schemeClr val="dk1"/>
                </a:solidFill>
                <a:highlight>
                  <a:srgbClr val="FFFFFF"/>
                </a:highlight>
                <a:latin typeface="Times New Roman"/>
                <a:ea typeface="Times New Roman"/>
                <a:cs typeface="Times New Roman"/>
                <a:sym typeface="Times New Roman"/>
              </a:rPr>
              <a:t>: </a:t>
            </a:r>
            <a:r>
              <a:rPr lang="en-US" sz="2000" dirty="0" smtClean="0">
                <a:solidFill>
                  <a:schemeClr val="dk1"/>
                </a:solidFill>
                <a:highlight>
                  <a:srgbClr val="FFFFFF"/>
                </a:highlight>
                <a:latin typeface="Times New Roman"/>
                <a:ea typeface="Times New Roman"/>
                <a:cs typeface="Times New Roman"/>
                <a:sym typeface="Times New Roman"/>
              </a:rPr>
              <a:t>It </a:t>
            </a:r>
            <a:r>
              <a:rPr lang="en-US" sz="2000" dirty="0">
                <a:solidFill>
                  <a:schemeClr val="dk1"/>
                </a:solidFill>
                <a:highlight>
                  <a:srgbClr val="FFFFFF"/>
                </a:highlight>
                <a:latin typeface="Times New Roman"/>
                <a:ea typeface="Times New Roman"/>
                <a:cs typeface="Times New Roman"/>
                <a:sym typeface="Times New Roman"/>
              </a:rPr>
              <a:t>is a multidimensional container of items of the same type and size. The number of dimensions and items in an array is defined by its shape, which is a tuple of non negative integers that specify the sizes of each dimension. </a:t>
            </a:r>
            <a:endParaRPr lang="en-US" sz="2000" dirty="0" smtClean="0">
              <a:solidFill>
                <a:schemeClr val="dk1"/>
              </a:solidFill>
              <a:highlight>
                <a:srgbClr val="FFFFFF"/>
              </a:highlight>
              <a:latin typeface="Times New Roman"/>
              <a:ea typeface="Times New Roman"/>
              <a:cs typeface="Times New Roman"/>
              <a:sym typeface="Times New Roman"/>
            </a:endParaRPr>
          </a:p>
          <a:p>
            <a:pPr marL="626364" indent="-514350">
              <a:lnSpc>
                <a:spcPct val="150000"/>
              </a:lnSpc>
              <a:buFont typeface="+mj-lt"/>
              <a:buAutoNum type="arabicParenR"/>
            </a:pPr>
            <a:r>
              <a:rPr lang="en-US" sz="2000" b="1" dirty="0" smtClean="0">
                <a:latin typeface="Times New Roman" panose="02020603050405020304" pitchFamily="18" charset="0"/>
                <a:cs typeface="Times New Roman" panose="02020603050405020304" pitchFamily="18" charset="0"/>
              </a:rPr>
              <a:t>Pandas </a:t>
            </a:r>
            <a:r>
              <a:rPr lang="en-US" sz="2000" b="1" dirty="0" err="1" smtClean="0">
                <a:latin typeface="Times New Roman" panose="02020603050405020304" pitchFamily="18" charset="0"/>
                <a:cs typeface="Times New Roman" panose="02020603050405020304" pitchFamily="18" charset="0"/>
              </a:rPr>
              <a:t>DataFrame</a:t>
            </a:r>
            <a:r>
              <a:rPr lang="en-US" sz="2000" dirty="0" smtClean="0">
                <a:latin typeface="Times New Roman" panose="02020603050405020304" pitchFamily="18" charset="0"/>
                <a:cs typeface="Times New Roman" panose="02020603050405020304" pitchFamily="18" charset="0"/>
              </a:rPr>
              <a:t>: Its </a:t>
            </a:r>
            <a:r>
              <a:rPr lang="en-US" sz="2000" dirty="0">
                <a:latin typeface="Times New Roman" panose="02020603050405020304" pitchFamily="18" charset="0"/>
                <a:cs typeface="Times New Roman" panose="02020603050405020304" pitchFamily="18" charset="0"/>
              </a:rPr>
              <a:t>two-dimensional size-mutable, potentially heterogeneous tabular data structure with labeled axes (rows and columns). A Data frame is a two-dimensional data structure, i.e., data is aligned in a tabular fashion in rows and columns. </a:t>
            </a:r>
            <a:endParaRPr lang="en-US" sz="2000" dirty="0" smtClean="0">
              <a:latin typeface="Times New Roman" panose="02020603050405020304" pitchFamily="18" charset="0"/>
              <a:cs typeface="Times New Roman" panose="02020603050405020304" pitchFamily="18" charset="0"/>
            </a:endParaRPr>
          </a:p>
          <a:p>
            <a:pPr marL="626364" indent="-514350">
              <a:lnSpc>
                <a:spcPct val="150000"/>
              </a:lnSpc>
              <a:buFont typeface="+mj-lt"/>
              <a:buAutoNum type="arabicParenR"/>
            </a:pPr>
            <a:r>
              <a:rPr lang="en-IN" sz="2000" b="1" dirty="0">
                <a:latin typeface="Times New Roman" panose="02020603050405020304" pitchFamily="18" charset="0"/>
                <a:cs typeface="Times New Roman" panose="02020603050405020304" pitchFamily="18" charset="0"/>
              </a:rPr>
              <a:t>Dictionary</a:t>
            </a:r>
            <a:r>
              <a:rPr lang="en-IN" sz="2000" dirty="0">
                <a:latin typeface="Times New Roman" panose="02020603050405020304" pitchFamily="18" charset="0"/>
                <a:cs typeface="Times New Roman" panose="02020603050405020304" pitchFamily="18" charset="0"/>
              </a:rPr>
              <a:t>: </a:t>
            </a:r>
            <a:r>
              <a:rPr lang="en-US" sz="2000"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rPr>
              <a:t>It is a collection which is unordered and changeable. It doesn't allow duplicates.</a:t>
            </a:r>
          </a:p>
          <a:p>
            <a:pPr marL="626364" indent="-514350">
              <a:lnSpc>
                <a:spcPct val="150000"/>
              </a:lnSpc>
              <a:buFont typeface="+mj-lt"/>
              <a:buAutoNum type="arabicParenR"/>
            </a:pPr>
            <a:endParaRPr lang="en-US" sz="2000" dirty="0" smtClean="0">
              <a:latin typeface="Times New Roman" panose="02020603050405020304" pitchFamily="18" charset="0"/>
              <a:cs typeface="Times New Roman" panose="02020603050405020304" pitchFamily="18" charset="0"/>
            </a:endParaRPr>
          </a:p>
          <a:p>
            <a:pPr marL="626364" indent="-514350">
              <a:lnSpc>
                <a:spcPct val="150000"/>
              </a:lnSpc>
              <a:buFont typeface="+mj-lt"/>
              <a:buAutoNum type="arabicParenR"/>
            </a:pPr>
            <a:endParaRPr lang="en-US" sz="2000" dirty="0" smtClean="0">
              <a:solidFill>
                <a:schemeClr val="dk1"/>
              </a:solidFill>
              <a:highlight>
                <a:srgbClr val="FFFFFF"/>
              </a:highlight>
              <a:latin typeface="Times New Roman"/>
              <a:ea typeface="Times New Roman"/>
              <a:cs typeface="Times New Roman"/>
              <a:sym typeface="Times New Roman"/>
            </a:endParaRPr>
          </a:p>
          <a:p>
            <a:pPr marL="112014" indent="0">
              <a:lnSpc>
                <a:spcPct val="150000"/>
              </a:lnSpc>
              <a:buNone/>
            </a:pPr>
            <a:endParaRPr lang="en-US" dirty="0" smtClean="0"/>
          </a:p>
          <a:p>
            <a:pPr marL="112014" indent="0">
              <a:buNone/>
            </a:pPr>
            <a:endParaRPr lang="en-US" dirty="0" smtClean="0"/>
          </a:p>
        </p:txBody>
      </p:sp>
      <p:sp>
        <p:nvSpPr>
          <p:cNvPr id="3" name="Title 2"/>
          <p:cNvSpPr>
            <a:spLocks noGrp="1"/>
          </p:cNvSpPr>
          <p:nvPr>
            <p:ph type="title"/>
          </p:nvPr>
        </p:nvSpPr>
        <p:spPr/>
        <p:txBody>
          <a:bodyPr/>
          <a:lstStyle/>
          <a:p>
            <a:r>
              <a:rPr lang="en-IN" sz="3600" dirty="0">
                <a:solidFill>
                  <a:schemeClr val="accent1">
                    <a:lumMod val="75000"/>
                  </a:schemeClr>
                </a:solidFill>
                <a:latin typeface="Times New Roman" pitchFamily="18" charset="0"/>
                <a:cs typeface="Times New Roman" pitchFamily="18" charset="0"/>
              </a:rPr>
              <a:t>Data Structure Design</a:t>
            </a:r>
          </a:p>
        </p:txBody>
      </p:sp>
    </p:spTree>
    <p:extLst>
      <p:ext uri="{BB962C8B-B14F-4D97-AF65-F5344CB8AC3E}">
        <p14:creationId xmlns:p14="http://schemas.microsoft.com/office/powerpoint/2010/main" val="2220202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6364" y="963827"/>
            <a:ext cx="8229600" cy="4821788"/>
          </a:xfrm>
        </p:spPr>
        <p:txBody>
          <a:bodyPr/>
          <a:lstStyle/>
          <a:p>
            <a:pPr marL="112014" indent="0">
              <a:lnSpc>
                <a:spcPct val="150000"/>
              </a:lnSpc>
              <a:buNone/>
            </a:pPr>
            <a:r>
              <a:rPr lang="en-US" sz="2400" dirty="0" smtClean="0">
                <a:solidFill>
                  <a:schemeClr val="accent1">
                    <a:lumMod val="75000"/>
                  </a:schemeClr>
                </a:solidFill>
                <a:latin typeface="Times New Roman" pitchFamily="18" charset="0"/>
                <a:cs typeface="Times New Roman" pitchFamily="18" charset="0"/>
              </a:rPr>
              <a:t>Cleanup </a:t>
            </a:r>
            <a:r>
              <a:rPr lang="en-US" sz="2400" dirty="0">
                <a:solidFill>
                  <a:schemeClr val="accent1">
                    <a:lumMod val="75000"/>
                  </a:schemeClr>
                </a:solidFill>
                <a:latin typeface="Times New Roman" pitchFamily="18" charset="0"/>
                <a:cs typeface="Times New Roman" pitchFamily="18" charset="0"/>
              </a:rPr>
              <a:t>Hindi-English Mixed </a:t>
            </a:r>
            <a:r>
              <a:rPr lang="en-US" sz="2400" dirty="0" smtClean="0">
                <a:solidFill>
                  <a:schemeClr val="accent1">
                    <a:lumMod val="75000"/>
                  </a:schemeClr>
                </a:solidFill>
                <a:latin typeface="Times New Roman" pitchFamily="18" charset="0"/>
                <a:cs typeface="Times New Roman" pitchFamily="18" charset="0"/>
              </a:rPr>
              <a:t>Text (Data Preprocessing).</a:t>
            </a:r>
            <a:endParaRPr lang="en-US" sz="2400" dirty="0">
              <a:solidFill>
                <a:schemeClr val="accent1">
                  <a:lumMod val="75000"/>
                </a:schemeClr>
              </a:solidFill>
              <a:latin typeface="Times New Roman" pitchFamily="18" charset="0"/>
              <a:cs typeface="Times New Roman" pitchFamily="18" charset="0"/>
            </a:endParaRPr>
          </a:p>
          <a:p>
            <a:pPr marL="112014" indent="0">
              <a:lnSpc>
                <a:spcPct val="150000"/>
              </a:lnSpc>
              <a:buNone/>
            </a:pPr>
            <a:r>
              <a:rPr lang="en-US" sz="2400" dirty="0">
                <a:latin typeface="Times New Roman" pitchFamily="18" charset="0"/>
                <a:cs typeface="Times New Roman" pitchFamily="18" charset="0"/>
              </a:rPr>
              <a:t>Input: Text in a dataset</a:t>
            </a:r>
          </a:p>
          <a:p>
            <a:pPr marL="112014" indent="0">
              <a:lnSpc>
                <a:spcPct val="150000"/>
              </a:lnSpc>
              <a:buNone/>
            </a:pPr>
            <a:r>
              <a:rPr lang="en-US" sz="2400" dirty="0">
                <a:latin typeface="Times New Roman" pitchFamily="18" charset="0"/>
                <a:cs typeface="Times New Roman" pitchFamily="18" charset="0"/>
              </a:rPr>
              <a:t>Output: Clean </a:t>
            </a:r>
            <a:r>
              <a:rPr lang="en-US" sz="2400" dirty="0" smtClean="0">
                <a:latin typeface="Times New Roman" pitchFamily="18" charset="0"/>
                <a:cs typeface="Times New Roman" pitchFamily="18" charset="0"/>
              </a:rPr>
              <a:t>text</a:t>
            </a:r>
          </a:p>
          <a:p>
            <a:pPr marL="112014" indent="0">
              <a:lnSpc>
                <a:spcPct val="150000"/>
              </a:lnSpc>
              <a:buNone/>
            </a:pPr>
            <a:r>
              <a:rPr lang="en-US" sz="2400" dirty="0" smtClean="0">
                <a:latin typeface="Times New Roman" pitchFamily="18" charset="0"/>
                <a:cs typeface="Times New Roman" pitchFamily="18" charset="0"/>
              </a:rPr>
              <a:t>Begin</a:t>
            </a:r>
            <a:r>
              <a:rPr lang="en-US" sz="2400" dirty="0">
                <a:latin typeface="Times New Roman" pitchFamily="18" charset="0"/>
                <a:cs typeface="Times New Roman" pitchFamily="18" charset="0"/>
              </a:rPr>
              <a:t>:</a:t>
            </a:r>
          </a:p>
          <a:p>
            <a:pPr marL="112014" indent="0">
              <a:lnSpc>
                <a:spcPct val="150000"/>
              </a:lnSpc>
              <a:buNone/>
            </a:pPr>
            <a:r>
              <a:rPr lang="en-US" sz="2400" dirty="0">
                <a:latin typeface="Times New Roman" pitchFamily="18" charset="0"/>
                <a:cs typeface="Times New Roman" pitchFamily="18" charset="0"/>
              </a:rPr>
              <a:t>1. Read the text in the dataset;</a:t>
            </a:r>
          </a:p>
          <a:p>
            <a:pPr marL="112014" indent="0">
              <a:lnSpc>
                <a:spcPct val="150000"/>
              </a:lnSpc>
              <a:buNone/>
            </a:pPr>
            <a:r>
              <a:rPr lang="en-US" sz="2400" dirty="0">
                <a:latin typeface="Times New Roman" pitchFamily="18" charset="0"/>
                <a:cs typeface="Times New Roman" pitchFamily="18" charset="0"/>
              </a:rPr>
              <a:t>2. While (! end of the text in a dataset):   </a:t>
            </a:r>
            <a:endParaRPr lang="en-US" sz="2400" dirty="0" smtClean="0">
              <a:latin typeface="Times New Roman" pitchFamily="18" charset="0"/>
              <a:cs typeface="Times New Roman" pitchFamily="18" charset="0"/>
            </a:endParaRPr>
          </a:p>
          <a:p>
            <a:pPr marL="112014" indent="0">
              <a:lnSpc>
                <a:spcPct val="150000"/>
              </a:lnSpc>
              <a:buNone/>
            </a:pPr>
            <a:r>
              <a:rPr lang="en-US" sz="2400" dirty="0" smtClean="0">
                <a:latin typeface="Times New Roman" pitchFamily="18" charset="0"/>
                <a:cs typeface="Times New Roman" pitchFamily="18" charset="0"/>
              </a:rPr>
              <a:t>     If  the text contains </a:t>
            </a:r>
            <a:r>
              <a:rPr lang="en-US" sz="2400" dirty="0" err="1" smtClean="0">
                <a:latin typeface="Times New Roman" pitchFamily="18" charset="0"/>
                <a:cs typeface="Times New Roman" pitchFamily="18" charset="0"/>
              </a:rPr>
              <a:t>username_pattern</a:t>
            </a:r>
            <a:r>
              <a:rPr lang="en-US" sz="2400" dirty="0" smtClean="0">
                <a:latin typeface="Times New Roman" pitchFamily="18" charset="0"/>
                <a:cs typeface="Times New Roman" pitchFamily="18" charset="0"/>
              </a:rPr>
              <a:t>= r'@[\w]+' </a:t>
            </a:r>
          </a:p>
          <a:p>
            <a:pPr marL="112014" indent="0">
              <a:lnSpc>
                <a:spcPct val="150000"/>
              </a:lnSpc>
              <a:buNone/>
            </a:pPr>
            <a:r>
              <a:rPr lang="en-US" sz="2400" dirty="0" smtClean="0">
                <a:latin typeface="Times New Roman" pitchFamily="18" charset="0"/>
                <a:cs typeface="Times New Roman" pitchFamily="18" charset="0"/>
              </a:rPr>
              <a:t>       then remove </a:t>
            </a:r>
            <a:r>
              <a:rPr lang="en-US" sz="2400" dirty="0" err="1" smtClean="0">
                <a:latin typeface="Times New Roman" pitchFamily="18" charset="0"/>
                <a:cs typeface="Times New Roman" pitchFamily="18" charset="0"/>
              </a:rPr>
              <a:t>username_pattern</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If the text contains </a:t>
            </a:r>
            <a:r>
              <a:rPr lang="en-US" sz="2400" dirty="0" err="1" smtClean="0">
                <a:latin typeface="Times New Roman" pitchFamily="18" charset="0"/>
                <a:cs typeface="Times New Roman" pitchFamily="18" charset="0"/>
              </a:rPr>
              <a:t>url_links</a:t>
            </a:r>
            <a:r>
              <a:rPr lang="en-US" sz="2400" dirty="0" smtClean="0">
                <a:latin typeface="Times New Roman" pitchFamily="18" charset="0"/>
                <a:cs typeface="Times New Roman" pitchFamily="18" charset="0"/>
              </a:rPr>
              <a:t>=</a:t>
            </a:r>
            <a:r>
              <a:rPr lang="en-US" sz="2400" dirty="0" smtClean="0"/>
              <a:t> </a:t>
            </a:r>
            <a:r>
              <a:rPr lang="en-US" sz="2400" dirty="0" err="1" smtClean="0">
                <a:latin typeface="Times New Roman" pitchFamily="18" charset="0"/>
                <a:cs typeface="Times New Roman" pitchFamily="18" charset="0"/>
              </a:rPr>
              <a:t>r'https</a:t>
            </a:r>
            <a:r>
              <a:rPr lang="en-US" sz="2400" dirty="0" smtClean="0">
                <a:latin typeface="Times New Roman" pitchFamily="18" charset="0"/>
                <a:cs typeface="Times New Roman" pitchFamily="18" charset="0"/>
              </a:rPr>
              <a:t>?://[A-Za-z0-9./]+‘</a:t>
            </a:r>
          </a:p>
          <a:p>
            <a:pPr>
              <a:buNone/>
            </a:pPr>
            <a:r>
              <a:rPr lang="en-US" sz="2400" dirty="0" smtClean="0">
                <a:latin typeface="Times New Roman" pitchFamily="18" charset="0"/>
                <a:cs typeface="Times New Roman" pitchFamily="18" charset="0"/>
              </a:rPr>
              <a:t>        then remove </a:t>
            </a:r>
            <a:r>
              <a:rPr lang="en-US" sz="2400" dirty="0" err="1" smtClean="0">
                <a:latin typeface="Times New Roman" pitchFamily="18" charset="0"/>
                <a:cs typeface="Times New Roman" pitchFamily="18" charset="0"/>
              </a:rPr>
              <a:t>url_links</a:t>
            </a:r>
            <a:endParaRPr lang="en-US" sz="2400" dirty="0" smtClean="0">
              <a:latin typeface="Times New Roman" pitchFamily="18" charset="0"/>
              <a:cs typeface="Times New Roman" pitchFamily="18" charset="0"/>
            </a:endParaRPr>
          </a:p>
          <a:p>
            <a:pPr>
              <a:buNone/>
            </a:pPr>
            <a:r>
              <a:rPr lang="en-US" sz="2400" dirty="0" smtClean="0"/>
              <a:t/>
            </a:r>
            <a:br>
              <a:rPr lang="en-US" sz="2400" dirty="0" smtClean="0"/>
            </a:b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3600" dirty="0" smtClean="0">
                <a:solidFill>
                  <a:schemeClr val="accent1">
                    <a:lumMod val="75000"/>
                  </a:schemeClr>
                </a:solidFill>
                <a:latin typeface="Times New Roman" pitchFamily="18" charset="0"/>
                <a:cs typeface="Times New Roman" pitchFamily="18" charset="0"/>
              </a:rPr>
              <a:t>Algorithms</a:t>
            </a:r>
            <a:endParaRPr lang="en-IN" sz="3600"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35901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15636" y="346364"/>
            <a:ext cx="8271164" cy="5660923"/>
          </a:xfrm>
        </p:spPr>
        <p:txBody>
          <a:bodyPr/>
          <a:lstStyle/>
          <a:p>
            <a:pPr marL="112014" indent="0">
              <a:lnSpc>
                <a:spcPct val="150000"/>
              </a:lnSpc>
              <a:buNone/>
            </a:pPr>
            <a:r>
              <a:rPr lang="en-US" sz="2400" dirty="0" smtClean="0">
                <a:latin typeface="Times New Roman" pitchFamily="18" charset="0"/>
                <a:cs typeface="Times New Roman" pitchFamily="18" charset="0"/>
              </a:rPr>
              <a:t>      If the text contains </a:t>
            </a:r>
            <a:r>
              <a:rPr lang="en-US" sz="2400" dirty="0" err="1" smtClean="0">
                <a:latin typeface="Times New Roman" pitchFamily="18" charset="0"/>
                <a:cs typeface="Times New Roman" pitchFamily="18" charset="0"/>
              </a:rPr>
              <a:t>special_char</a:t>
            </a:r>
            <a:r>
              <a:rPr lang="en-US" sz="2400" dirty="0" smtClean="0">
                <a:latin typeface="Times New Roman" pitchFamily="18" charset="0"/>
                <a:cs typeface="Times New Roman" pitchFamily="18" charset="0"/>
              </a:rPr>
              <a:t> [,’! @#$%^&amp;*] </a:t>
            </a:r>
          </a:p>
          <a:p>
            <a:pPr marL="112014" indent="0">
              <a:lnSpc>
                <a:spcPct val="150000"/>
              </a:lnSpc>
              <a:buNone/>
            </a:pPr>
            <a:r>
              <a:rPr lang="en-US" sz="2400" dirty="0" smtClean="0">
                <a:latin typeface="Times New Roman" pitchFamily="18" charset="0"/>
                <a:cs typeface="Times New Roman" pitchFamily="18" charset="0"/>
              </a:rPr>
              <a:t>       then Remove </a:t>
            </a:r>
            <a:r>
              <a:rPr lang="en-US" sz="2400" dirty="0" err="1" smtClean="0">
                <a:latin typeface="Times New Roman" pitchFamily="18" charset="0"/>
                <a:cs typeface="Times New Roman" pitchFamily="18" charset="0"/>
              </a:rPr>
              <a:t>special_char</a:t>
            </a:r>
            <a:r>
              <a:rPr lang="en-US" sz="2400" dirty="0" smtClean="0">
                <a:latin typeface="Times New Roman" pitchFamily="18" charset="0"/>
                <a:cs typeface="Times New Roman" pitchFamily="18" charset="0"/>
              </a:rPr>
              <a:t> </a:t>
            </a:r>
          </a:p>
          <a:p>
            <a:pPr marL="112014" indent="0">
              <a:lnSpc>
                <a:spcPct val="150000"/>
              </a:lnSpc>
              <a:buNone/>
            </a:pPr>
            <a:r>
              <a:rPr lang="en-US" sz="2400" dirty="0" smtClean="0">
                <a:latin typeface="Times New Roman" pitchFamily="18" charset="0"/>
                <a:cs typeface="Times New Roman" pitchFamily="18" charset="0"/>
              </a:rPr>
              <a:t>      If the text contains symbol [&lt;&gt;‹›«»=፦‘~_/]      </a:t>
            </a:r>
          </a:p>
          <a:p>
            <a:pPr marL="112014" indent="0">
              <a:lnSpc>
                <a:spcPct val="150000"/>
              </a:lnSpc>
              <a:buNone/>
            </a:pPr>
            <a:r>
              <a:rPr lang="en-US" sz="2400" dirty="0" smtClean="0">
                <a:latin typeface="Times New Roman" pitchFamily="18" charset="0"/>
                <a:cs typeface="Times New Roman" pitchFamily="18" charset="0"/>
              </a:rPr>
              <a:t>        then </a:t>
            </a:r>
            <a:r>
              <a:rPr lang="en-US" sz="2400" dirty="0">
                <a:latin typeface="Times New Roman" pitchFamily="18" charset="0"/>
                <a:cs typeface="Times New Roman" pitchFamily="18" charset="0"/>
              </a:rPr>
              <a:t>Replace symbol and add space;    </a:t>
            </a:r>
          </a:p>
          <a:p>
            <a:pPr marL="112014" indent="0">
              <a:lnSpc>
                <a:spcPct val="150000"/>
              </a:lnSpc>
              <a:buNone/>
            </a:pPr>
            <a:r>
              <a:rPr lang="en-US" sz="2400" dirty="0">
                <a:latin typeface="Times New Roman" pitchFamily="18" charset="0"/>
                <a:cs typeface="Times New Roman" pitchFamily="18" charset="0"/>
              </a:rPr>
              <a:t>      If a text contains </a:t>
            </a:r>
            <a:r>
              <a:rPr lang="en-US" sz="2400" dirty="0" smtClean="0">
                <a:latin typeface="Times New Roman" pitchFamily="18" charset="0"/>
                <a:cs typeface="Times New Roman" pitchFamily="18" charset="0"/>
              </a:rPr>
              <a:t> punctuation=[! </a:t>
            </a:r>
            <a:r>
              <a:rPr lang="en-US" sz="2400" dirty="0">
                <a:latin typeface="Times New Roman" pitchFamily="18" charset="0"/>
                <a:cs typeface="Times New Roman" pitchFamily="18" charset="0"/>
              </a:rPr>
              <a:t>. ?”] </a:t>
            </a:r>
            <a:endParaRPr lang="en-US" sz="2400" dirty="0" smtClean="0">
              <a:latin typeface="Times New Roman" pitchFamily="18" charset="0"/>
              <a:cs typeface="Times New Roman" pitchFamily="18" charset="0"/>
            </a:endParaRPr>
          </a:p>
          <a:p>
            <a:pPr marL="112014" indent="0">
              <a:lnSpc>
                <a:spcPct val="15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then Remove punctuation   </a:t>
            </a:r>
            <a:endParaRPr lang="en-US" sz="2400" dirty="0">
              <a:latin typeface="Times New Roman" pitchFamily="18" charset="0"/>
              <a:cs typeface="Times New Roman" pitchFamily="18" charset="0"/>
            </a:endParaRPr>
          </a:p>
          <a:p>
            <a:pPr marL="112014" indent="0">
              <a:lnSpc>
                <a:spcPct val="150000"/>
              </a:lnSpc>
              <a:buNone/>
            </a:pPr>
            <a:r>
              <a:rPr lang="en-US" sz="2400" dirty="0">
                <a:latin typeface="Times New Roman" pitchFamily="18" charset="0"/>
                <a:cs typeface="Times New Roman" pitchFamily="18" charset="0"/>
              </a:rPr>
              <a:t>      If text contain number = [0–9] then Remove </a:t>
            </a:r>
            <a:r>
              <a:rPr lang="en-US" sz="2400" dirty="0" smtClean="0">
                <a:latin typeface="Times New Roman" pitchFamily="18" charset="0"/>
                <a:cs typeface="Times New Roman" pitchFamily="18" charset="0"/>
              </a:rPr>
              <a:t>number   </a:t>
            </a:r>
            <a:endParaRPr lang="en-US" sz="2400" dirty="0">
              <a:latin typeface="Times New Roman" pitchFamily="18" charset="0"/>
              <a:cs typeface="Times New Roman" pitchFamily="18" charset="0"/>
            </a:endParaRPr>
          </a:p>
          <a:p>
            <a:pPr marL="112014" indent="0">
              <a:lnSpc>
                <a:spcPct val="15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a text contains extra white space then Trim the </a:t>
            </a:r>
            <a:r>
              <a:rPr lang="en-US" sz="2400" dirty="0" smtClean="0">
                <a:latin typeface="Times New Roman" pitchFamily="18" charset="0"/>
                <a:cs typeface="Times New Roman" pitchFamily="18" charset="0"/>
              </a:rPr>
              <a:t>text</a:t>
            </a:r>
            <a:endParaRPr lang="en-US" sz="2400" dirty="0">
              <a:latin typeface="Times New Roman" pitchFamily="18" charset="0"/>
              <a:cs typeface="Times New Roman" pitchFamily="18" charset="0"/>
            </a:endParaRPr>
          </a:p>
          <a:p>
            <a:pPr marL="112014" indent="0">
              <a:lnSpc>
                <a:spcPct val="150000"/>
              </a:lnSpc>
              <a:buNone/>
            </a:pPr>
            <a:r>
              <a:rPr lang="en-US" sz="2400" dirty="0">
                <a:latin typeface="Times New Roman" pitchFamily="18" charset="0"/>
                <a:cs typeface="Times New Roman" pitchFamily="18" charset="0"/>
              </a:rPr>
              <a:t>3. Return </a:t>
            </a:r>
            <a:r>
              <a:rPr lang="en-US" sz="2400" dirty="0" smtClean="0">
                <a:latin typeface="Times New Roman" pitchFamily="18" charset="0"/>
                <a:cs typeface="Times New Roman" pitchFamily="18" charset="0"/>
              </a:rPr>
              <a:t>a new data frame with </a:t>
            </a:r>
            <a:r>
              <a:rPr lang="en-US" sz="2400" dirty="0" err="1" smtClean="0">
                <a:latin typeface="Times New Roman" pitchFamily="18" charset="0"/>
                <a:cs typeface="Times New Roman" pitchFamily="18" charset="0"/>
              </a:rPr>
              <a:t>clean_text</a:t>
            </a:r>
            <a:endParaRPr lang="en-US" sz="2400" dirty="0" smtClean="0">
              <a:latin typeface="Times New Roman" pitchFamily="18" charset="0"/>
              <a:cs typeface="Times New Roman" pitchFamily="18" charset="0"/>
            </a:endParaRPr>
          </a:p>
          <a:p>
            <a:pPr marL="112014" indent="0">
              <a:lnSpc>
                <a:spcPct val="150000"/>
              </a:lnSpc>
              <a:buNone/>
            </a:pPr>
            <a:endParaRPr lang="en-IN" sz="2400" dirty="0"/>
          </a:p>
        </p:txBody>
      </p:sp>
    </p:spTree>
    <p:extLst>
      <p:ext uri="{BB962C8B-B14F-4D97-AF65-F5344CB8AC3E}">
        <p14:creationId xmlns:p14="http://schemas.microsoft.com/office/powerpoint/2010/main" val="296366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a:spLocks noGrp="1"/>
          </p:cNvSpPr>
          <p:nvPr>
            <p:ph type="body" idx="1"/>
          </p:nvPr>
        </p:nvSpPr>
        <p:spPr>
          <a:xfrm>
            <a:off x="128660" y="1041400"/>
            <a:ext cx="8515807" cy="5486400"/>
          </a:xfrm>
          <a:prstGeom prst="rect">
            <a:avLst/>
          </a:prstGeom>
          <a:noFill/>
          <a:ln>
            <a:noFill/>
          </a:ln>
        </p:spPr>
        <p:txBody>
          <a:bodyPr spcFirstLastPara="1" wrap="square" lIns="91425" tIns="45700" rIns="91425" bIns="45700" anchor="t" anchorCtr="0">
            <a:noAutofit/>
          </a:bodyPr>
          <a:lstStyle/>
          <a:p>
            <a:pPr lvl="0" indent="-406400" algn="just">
              <a:lnSpc>
                <a:spcPct val="150000"/>
              </a:lnSpc>
              <a:spcBef>
                <a:spcPts val="0"/>
              </a:spcBef>
              <a:buClr>
                <a:schemeClr val="dk1"/>
              </a:buClr>
              <a:buSzPct val="150000"/>
              <a:buFont typeface="Arial" pitchFamily="34" charset="0"/>
              <a:buChar char="•"/>
            </a:pPr>
            <a:r>
              <a:rPr lang="en-US" sz="2400" dirty="0" smtClean="0">
                <a:latin typeface="Times New Roman" pitchFamily="18" charset="0"/>
                <a:cs typeface="Times New Roman" pitchFamily="18" charset="0"/>
              </a:rPr>
              <a:t>Hate </a:t>
            </a:r>
            <a:r>
              <a:rPr lang="en-US" sz="2400" dirty="0">
                <a:latin typeface="Times New Roman" pitchFamily="18" charset="0"/>
                <a:cs typeface="Times New Roman" pitchFamily="18" charset="0"/>
              </a:rPr>
              <a:t>speech is any form of expression through which speakers intend to vilify, humiliate, or incite hatred against a group or a class of </a:t>
            </a:r>
            <a:r>
              <a:rPr lang="en-US" sz="2400" dirty="0" smtClean="0">
                <a:latin typeface="Times New Roman" pitchFamily="18" charset="0"/>
                <a:cs typeface="Times New Roman" pitchFamily="18" charset="0"/>
              </a:rPr>
              <a:t>persons.</a:t>
            </a: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pPr indent="-406400" algn="just">
              <a:lnSpc>
                <a:spcPct val="150000"/>
              </a:lnSpc>
              <a:spcBef>
                <a:spcPts val="0"/>
              </a:spcBef>
              <a:buClr>
                <a:schemeClr val="dk1"/>
              </a:buClr>
              <a:buSzPct val="150000"/>
              <a:buFont typeface="Arial" pitchFamily="34" charset="0"/>
              <a:buChar char="•"/>
            </a:pPr>
            <a:r>
              <a:rPr lang="en-US" sz="2400" dirty="0">
                <a:latin typeface="Times New Roman" pitchFamily="18" charset="0"/>
                <a:cs typeface="Times New Roman" pitchFamily="18" charset="0"/>
              </a:rPr>
              <a:t>In recent years, hate speech has been increasing in-person and online communication and social media is playing a major role.</a:t>
            </a:r>
          </a:p>
          <a:p>
            <a:pPr indent="-406400" algn="just">
              <a:lnSpc>
                <a:spcPct val="150000"/>
              </a:lnSpc>
              <a:spcBef>
                <a:spcPts val="0"/>
              </a:spcBef>
              <a:buClr>
                <a:schemeClr val="dk1"/>
              </a:buClr>
              <a:buSzPct val="150000"/>
              <a:buFont typeface="Arial" pitchFamily="34" charset="0"/>
              <a:buChar char="•"/>
            </a:pPr>
            <a:r>
              <a:rPr lang="en-IN" sz="2400" dirty="0">
                <a:latin typeface="Times New Roman" pitchFamily="18" charset="0"/>
                <a:cs typeface="Times New Roman" pitchFamily="18" charset="0"/>
              </a:rPr>
              <a:t>There is a need to monitor and prevent hate speech on </a:t>
            </a:r>
            <a:r>
              <a:rPr lang="en-IN" sz="2400" dirty="0" smtClean="0">
                <a:latin typeface="Times New Roman" pitchFamily="18" charset="0"/>
                <a:cs typeface="Times New Roman" pitchFamily="18" charset="0"/>
              </a:rPr>
              <a:t>these platforms.</a:t>
            </a:r>
          </a:p>
          <a:p>
            <a:pPr indent="-406400" algn="just">
              <a:lnSpc>
                <a:spcPct val="150000"/>
              </a:lnSpc>
              <a:spcBef>
                <a:spcPts val="0"/>
              </a:spcBef>
              <a:buClr>
                <a:schemeClr val="dk1"/>
              </a:buClr>
              <a:buSzPct val="150000"/>
              <a:buFont typeface="Arial" pitchFamily="34" charset="0"/>
              <a:buChar char="•"/>
            </a:pPr>
            <a:r>
              <a:rPr lang="en-IN" sz="2400" dirty="0">
                <a:latin typeface="Times New Roman" pitchFamily="18" charset="0"/>
                <a:cs typeface="Times New Roman" pitchFamily="18" charset="0"/>
              </a:rPr>
              <a:t>The proposed solutions employs the different feature engineering technique NLP and Ensemble ML algorithms to classify content as hate speech.</a:t>
            </a:r>
          </a:p>
          <a:p>
            <a:pPr marL="50800" indent="0">
              <a:lnSpc>
                <a:spcPct val="150000"/>
              </a:lnSpc>
              <a:spcBef>
                <a:spcPts val="0"/>
              </a:spcBef>
              <a:buClr>
                <a:schemeClr val="dk1"/>
              </a:buClr>
              <a:buSzPct val="150000"/>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sz="2400" dirty="0" smtClean="0">
              <a:latin typeface="Times New Roman" pitchFamily="18" charset="0"/>
              <a:ea typeface="Times New Roman"/>
              <a:cs typeface="Times New Roman" pitchFamily="18" charset="0"/>
              <a:sym typeface="Times New Roman"/>
            </a:endParaRPr>
          </a:p>
          <a:p>
            <a:pPr marL="365760" lvl="0" indent="-139446" algn="l" rtl="0">
              <a:lnSpc>
                <a:spcPct val="100000"/>
              </a:lnSpc>
              <a:spcBef>
                <a:spcPts val="700"/>
              </a:spcBef>
              <a:spcAft>
                <a:spcPts val="0"/>
              </a:spcAft>
              <a:buSzPts val="1836"/>
              <a:buNone/>
            </a:pPr>
            <a:endParaRPr sz="2400" dirty="0"/>
          </a:p>
        </p:txBody>
      </p:sp>
      <p:sp>
        <p:nvSpPr>
          <p:cNvPr id="130" name="Google Shape;130;p3"/>
          <p:cNvSpPr txBox="1">
            <a:spLocks noGrp="1"/>
          </p:cNvSpPr>
          <p:nvPr>
            <p:ph type="title"/>
          </p:nvPr>
        </p:nvSpPr>
        <p:spPr>
          <a:xfrm>
            <a:off x="329610" y="212651"/>
            <a:ext cx="8229600" cy="73984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a:r>
            <a:br>
              <a:rPr lang="en-US" sz="3600" dirty="0">
                <a:solidFill>
                  <a:srgbClr val="4E67C8"/>
                </a:solidFill>
                <a:latin typeface="Times New Roman"/>
                <a:ea typeface="Times New Roman"/>
                <a:cs typeface="Times New Roman"/>
                <a:sym typeface="Times New Roman"/>
              </a:rPr>
            </a:br>
            <a:r>
              <a:rPr lang="en-US" sz="3600" dirty="0">
                <a:solidFill>
                  <a:schemeClr val="accent1">
                    <a:lumMod val="75000"/>
                  </a:schemeClr>
                </a:solidFill>
                <a:latin typeface="Times New Roman"/>
                <a:ea typeface="Times New Roman"/>
                <a:cs typeface="Times New Roman"/>
                <a:sym typeface="Times New Roman"/>
              </a:rPr>
              <a:t>Introduction</a:t>
            </a:r>
            <a:r>
              <a:rPr lang="en-US" sz="3600" dirty="0">
                <a:solidFill>
                  <a:srgbClr val="4E67C8"/>
                </a:solidFill>
                <a:latin typeface="Times New Roman"/>
                <a:ea typeface="Times New Roman"/>
                <a:cs typeface="Times New Roman"/>
                <a:sym typeface="Times New Roman"/>
              </a:rPr>
              <a:t/>
            </a:r>
            <a:br>
              <a:rPr lang="en-US" sz="3600" dirty="0">
                <a:solidFill>
                  <a:srgbClr val="4E67C8"/>
                </a:solidFill>
                <a:latin typeface="Times New Roman"/>
                <a:ea typeface="Times New Roman"/>
                <a:cs typeface="Times New Roman"/>
                <a:sym typeface="Times New Roman"/>
              </a:rPr>
            </a:br>
            <a:endParaRPr sz="3600" dirty="0"/>
          </a:p>
        </p:txBody>
      </p:sp>
      <p:sp>
        <p:nvSpPr>
          <p:cNvPr id="132" name="Google Shape;132;p3"/>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781050"/>
            <a:ext cx="8229600" cy="5226237"/>
          </a:xfrm>
        </p:spPr>
        <p:txBody>
          <a:bodyPr/>
          <a:lstStyle/>
          <a:p>
            <a:pPr>
              <a:lnSpc>
                <a:spcPct val="150000"/>
              </a:lnSpc>
              <a:buNone/>
            </a:pPr>
            <a:r>
              <a:rPr lang="en-US" sz="2400" dirty="0" smtClean="0">
                <a:latin typeface="Times New Roman" pitchFamily="18" charset="0"/>
                <a:cs typeface="Times New Roman" pitchFamily="18" charset="0"/>
              </a:rPr>
              <a:t>4. separating the </a:t>
            </a:r>
            <a:r>
              <a:rPr lang="en-US" sz="2400" dirty="0" err="1" smtClean="0">
                <a:latin typeface="Times New Roman" pitchFamily="18" charset="0"/>
                <a:cs typeface="Times New Roman" pitchFamily="18" charset="0"/>
              </a:rPr>
              <a:t>Hinglish</a:t>
            </a:r>
            <a:r>
              <a:rPr lang="en-US" sz="2400" dirty="0" smtClean="0">
                <a:latin typeface="Times New Roman" pitchFamily="18" charset="0"/>
                <a:cs typeface="Times New Roman" pitchFamily="18" charset="0"/>
              </a:rPr>
              <a:t> words from English words</a:t>
            </a:r>
          </a:p>
          <a:p>
            <a:pPr>
              <a:lnSpc>
                <a:spcPct val="150000"/>
              </a:lnSpc>
              <a:buNone/>
            </a:pPr>
            <a:r>
              <a:rPr lang="en-US" sz="2400" dirty="0" smtClean="0">
                <a:latin typeface="Times New Roman" pitchFamily="18" charset="0"/>
                <a:cs typeface="Times New Roman" pitchFamily="18" charset="0"/>
              </a:rPr>
              <a:t>5. Translate the </a:t>
            </a:r>
            <a:r>
              <a:rPr lang="en-US" sz="2400" dirty="0" err="1" smtClean="0">
                <a:latin typeface="Times New Roman" pitchFamily="18" charset="0"/>
                <a:cs typeface="Times New Roman" pitchFamily="18" charset="0"/>
              </a:rPr>
              <a:t>hindi</a:t>
            </a:r>
            <a:r>
              <a:rPr lang="en-US" sz="2400" dirty="0" smtClean="0">
                <a:latin typeface="Times New Roman" pitchFamily="18" charset="0"/>
                <a:cs typeface="Times New Roman" pitchFamily="18" charset="0"/>
              </a:rPr>
              <a:t> words to </a:t>
            </a:r>
            <a:r>
              <a:rPr lang="en-US" sz="2400" dirty="0" err="1" smtClean="0">
                <a:latin typeface="Times New Roman" pitchFamily="18" charset="0"/>
                <a:cs typeface="Times New Roman" pitchFamily="18" charset="0"/>
              </a:rPr>
              <a:t>english</a:t>
            </a:r>
            <a:r>
              <a:rPr lang="en-US" sz="2400" dirty="0" smtClean="0">
                <a:latin typeface="Times New Roman" pitchFamily="18" charset="0"/>
                <a:cs typeface="Times New Roman" pitchFamily="18" charset="0"/>
              </a:rPr>
              <a:t> by Going through each word and finding the closest match for it in the profanity list. </a:t>
            </a:r>
          </a:p>
          <a:p>
            <a:pPr>
              <a:lnSpc>
                <a:spcPct val="150000"/>
              </a:lnSpc>
              <a:buNone/>
            </a:pPr>
            <a:r>
              <a:rPr lang="en-US" sz="2400" dirty="0" smtClean="0">
                <a:latin typeface="Times New Roman" pitchFamily="18" charset="0"/>
                <a:cs typeface="Times New Roman" pitchFamily="18" charset="0"/>
              </a:rPr>
              <a:t>6. Save the results into </a:t>
            </a:r>
            <a:r>
              <a:rPr lang="en-US" sz="2400" dirty="0" err="1" smtClean="0">
                <a:latin typeface="Times New Roman" pitchFamily="18" charset="0"/>
                <a:cs typeface="Times New Roman" pitchFamily="18" charset="0"/>
              </a:rPr>
              <a:t>csv</a:t>
            </a:r>
            <a:r>
              <a:rPr lang="en-US" sz="2400" dirty="0" smtClean="0">
                <a:latin typeface="Times New Roman" pitchFamily="18" charset="0"/>
                <a:cs typeface="Times New Roman" pitchFamily="18" charset="0"/>
              </a:rPr>
              <a:t> file</a:t>
            </a:r>
            <a:r>
              <a:rPr lang="en-US" dirty="0" smtClean="0"/>
              <a:t/>
            </a:r>
            <a:br>
              <a:rPr lang="en-US" dirty="0" smtClean="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122408d7ff3_0_266"/>
          <p:cNvSpPr txBox="1">
            <a:spLocks noGrp="1"/>
          </p:cNvSpPr>
          <p:nvPr>
            <p:ph type="body" idx="1"/>
          </p:nvPr>
        </p:nvSpPr>
        <p:spPr>
          <a:xfrm>
            <a:off x="329500" y="660129"/>
            <a:ext cx="8357400" cy="60150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2800" b="1" dirty="0" err="1">
                <a:solidFill>
                  <a:srgbClr val="0070C0"/>
                </a:solidFill>
                <a:latin typeface="Times New Roman"/>
                <a:ea typeface="Times New Roman"/>
                <a:cs typeface="Times New Roman"/>
                <a:sym typeface="Times New Roman"/>
              </a:rPr>
              <a:t>Vectorisation</a:t>
            </a:r>
            <a:r>
              <a:rPr lang="en-US" sz="2800" b="1" dirty="0">
                <a:solidFill>
                  <a:srgbClr val="0070C0"/>
                </a:solidFill>
                <a:latin typeface="Times New Roman"/>
                <a:ea typeface="Times New Roman"/>
                <a:cs typeface="Times New Roman"/>
                <a:sym typeface="Times New Roman"/>
              </a:rPr>
              <a:t> Algorithm - TF IDF model</a:t>
            </a:r>
            <a:endParaRPr sz="2400" dirty="0">
              <a:solidFill>
                <a:srgbClr val="273239"/>
              </a:solidFill>
              <a:highlight>
                <a:srgbClr val="FFFFFF"/>
              </a:highlight>
              <a:latin typeface="Times New Roman"/>
              <a:ea typeface="Times New Roman"/>
              <a:cs typeface="Times New Roman"/>
              <a:sym typeface="Times New Roman"/>
            </a:endParaRPr>
          </a:p>
          <a:p>
            <a:pPr>
              <a:buNone/>
            </a:pPr>
            <a:r>
              <a:rPr lang="en-US" sz="2400" dirty="0" smtClean="0">
                <a:latin typeface="Times New Roman" pitchFamily="18" charset="0"/>
                <a:cs typeface="Times New Roman" pitchFamily="18" charset="0"/>
              </a:rPr>
              <a:t>Document 1: It is going to rain today.</a:t>
            </a:r>
          </a:p>
          <a:p>
            <a:pPr>
              <a:buNone/>
            </a:pPr>
            <a:r>
              <a:rPr lang="en-US" sz="2400" dirty="0" smtClean="0">
                <a:latin typeface="Times New Roman" pitchFamily="18" charset="0"/>
                <a:cs typeface="Times New Roman" pitchFamily="18" charset="0"/>
              </a:rPr>
              <a:t>Document 2: Today I am not going outside.</a:t>
            </a:r>
          </a:p>
          <a:p>
            <a:pPr>
              <a:buNone/>
            </a:pPr>
            <a:r>
              <a:rPr lang="en-US" sz="2400" dirty="0" smtClean="0">
                <a:latin typeface="Times New Roman" pitchFamily="18" charset="0"/>
                <a:cs typeface="Times New Roman" pitchFamily="18" charset="0"/>
              </a:rPr>
              <a:t>Document 3: I am going to watch the season premiere.</a:t>
            </a:r>
          </a:p>
          <a:p>
            <a:pPr>
              <a:buNone/>
            </a:pPr>
            <a:endParaRPr lang="en-US" sz="2400" dirty="0" smtClean="0">
              <a:solidFill>
                <a:srgbClr val="273239"/>
              </a:solidFill>
              <a:highlight>
                <a:srgbClr val="FFFFFF"/>
              </a:highlight>
              <a:latin typeface="Times New Roman"/>
              <a:ea typeface="Times New Roman"/>
              <a:cs typeface="Times New Roman"/>
              <a:sym typeface="Times New Roman"/>
            </a:endParaRPr>
          </a:p>
          <a:p>
            <a:pPr marL="0" indent="0" algn="just">
              <a:lnSpc>
                <a:spcPct val="115000"/>
              </a:lnSpc>
              <a:spcBef>
                <a:spcPts val="0"/>
              </a:spcBef>
              <a:buNone/>
            </a:pPr>
            <a:r>
              <a:rPr lang="en-US" sz="2400" dirty="0" smtClean="0">
                <a:solidFill>
                  <a:srgbClr val="273239"/>
                </a:solidFill>
                <a:highlight>
                  <a:srgbClr val="FFFFFF"/>
                </a:highlight>
                <a:latin typeface="Times New Roman"/>
                <a:ea typeface="Times New Roman"/>
                <a:cs typeface="Times New Roman"/>
                <a:sym typeface="Times New Roman"/>
              </a:rPr>
              <a:t>Step 1: </a:t>
            </a:r>
            <a:r>
              <a:rPr lang="en-US" sz="2400" dirty="0" smtClean="0">
                <a:latin typeface="Times New Roman" pitchFamily="18" charset="0"/>
                <a:cs typeface="Times New Roman" pitchFamily="18" charset="0"/>
              </a:rPr>
              <a:t>Clean data and Tokenize</a:t>
            </a:r>
            <a:endParaRPr lang="en-US" sz="2400" dirty="0" smtClean="0">
              <a:solidFill>
                <a:srgbClr val="273239"/>
              </a:solidFill>
              <a:highlight>
                <a:srgbClr val="FFFFFF"/>
              </a:highlight>
              <a:latin typeface="Times New Roman" pitchFamily="18" charset="0"/>
              <a:ea typeface="Times New Roman"/>
              <a:cs typeface="Times New Roman" pitchFamily="18" charset="0"/>
              <a:sym typeface="Times New Roman"/>
            </a:endParaRPr>
          </a:p>
          <a:p>
            <a:pPr marL="0" lvl="0" indent="0" algn="just" rtl="0">
              <a:lnSpc>
                <a:spcPct val="115000"/>
              </a:lnSpc>
              <a:spcBef>
                <a:spcPts val="800"/>
              </a:spcBef>
              <a:spcAft>
                <a:spcPts val="0"/>
              </a:spcAft>
              <a:buNone/>
            </a:pPr>
            <a:endParaRPr sz="2400" dirty="0">
              <a:solidFill>
                <a:srgbClr val="273239"/>
              </a:solidFill>
              <a:highlight>
                <a:srgbClr val="FFFFFF"/>
              </a:highlight>
              <a:latin typeface="Times New Roman"/>
              <a:ea typeface="Times New Roman"/>
              <a:cs typeface="Times New Roman"/>
              <a:sym typeface="Times New Roman"/>
            </a:endParaRPr>
          </a:p>
        </p:txBody>
      </p:sp>
      <p:sp>
        <p:nvSpPr>
          <p:cNvPr id="483" name="Google Shape;483;g122408d7ff3_0_266"/>
          <p:cNvSpPr txBox="1">
            <a:spLocks noGrp="1"/>
          </p:cNvSpPr>
          <p:nvPr>
            <p:ph type="title"/>
          </p:nvPr>
        </p:nvSpPr>
        <p:spPr>
          <a:xfrm>
            <a:off x="329500" y="-280985"/>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600" dirty="0">
                <a:solidFill>
                  <a:srgbClr val="0070C0"/>
                </a:solidFill>
                <a:latin typeface="Times New Roman"/>
                <a:ea typeface="Times New Roman"/>
                <a:cs typeface="Times New Roman"/>
                <a:sym typeface="Times New Roman"/>
              </a:rPr>
              <a:t>Algorithm Design Contd...</a:t>
            </a:r>
            <a:endParaRPr dirty="0"/>
          </a:p>
        </p:txBody>
      </p:sp>
      <p:pic>
        <p:nvPicPr>
          <p:cNvPr id="4" name="Picture 3" descr="tfidf 1.png"/>
          <p:cNvPicPr>
            <a:picLocks noChangeAspect="1"/>
          </p:cNvPicPr>
          <p:nvPr/>
        </p:nvPicPr>
        <p:blipFill>
          <a:blip r:embed="rId3"/>
          <a:stretch>
            <a:fillRect/>
          </a:stretch>
        </p:blipFill>
        <p:spPr>
          <a:xfrm>
            <a:off x="3307080" y="3406140"/>
            <a:ext cx="3406140" cy="3093720"/>
          </a:xfrm>
          <a:prstGeom prst="rect">
            <a:avLst/>
          </a:prstGeom>
        </p:spPr>
      </p:pic>
    </p:spTree>
    <p:extLst>
      <p:ext uri="{BB962C8B-B14F-4D97-AF65-F5344CB8AC3E}">
        <p14:creationId xmlns:p14="http://schemas.microsoft.com/office/powerpoint/2010/main" val="632995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0"/>
            <a:ext cx="8229600" cy="6007287"/>
          </a:xfrm>
        </p:spPr>
        <p:txBody>
          <a:bodyPr/>
          <a:lstStyle/>
          <a:p>
            <a:pPr marL="0" lvl="0" indent="0" algn="just">
              <a:lnSpc>
                <a:spcPct val="150000"/>
              </a:lnSpc>
              <a:spcBef>
                <a:spcPts val="0"/>
              </a:spcBef>
              <a:buNone/>
            </a:pPr>
            <a:endParaRPr lang="en-US" sz="2400" dirty="0" smtClean="0">
              <a:solidFill>
                <a:schemeClr val="dk1"/>
              </a:solidFill>
              <a:latin typeface="Times New Roman"/>
              <a:ea typeface="Times New Roman"/>
              <a:cs typeface="Times New Roman"/>
              <a:sym typeface="Times New Roman"/>
            </a:endParaRPr>
          </a:p>
          <a:p>
            <a:pPr marL="0" lvl="0" indent="0" algn="just">
              <a:lnSpc>
                <a:spcPct val="150000"/>
              </a:lnSpc>
              <a:spcBef>
                <a:spcPts val="0"/>
              </a:spcBef>
              <a:buNone/>
            </a:pPr>
            <a:r>
              <a:rPr lang="en-US" sz="2400" dirty="0" smtClean="0">
                <a:solidFill>
                  <a:schemeClr val="dk1"/>
                </a:solidFill>
                <a:latin typeface="Times New Roman"/>
                <a:ea typeface="Times New Roman"/>
                <a:cs typeface="Times New Roman"/>
                <a:sym typeface="Times New Roman"/>
              </a:rPr>
              <a:t>Step 2: </a:t>
            </a:r>
            <a:r>
              <a:rPr lang="en-US" sz="2400" b="1" dirty="0" smtClean="0">
                <a:solidFill>
                  <a:srgbClr val="273239"/>
                </a:solidFill>
                <a:highlight>
                  <a:srgbClr val="FFFFFF"/>
                </a:highlight>
                <a:latin typeface="Times New Roman"/>
                <a:ea typeface="Times New Roman"/>
                <a:cs typeface="Times New Roman"/>
                <a:sym typeface="Times New Roman"/>
              </a:rPr>
              <a:t>Compute the term frequency</a:t>
            </a:r>
            <a:r>
              <a:rPr lang="en-US" sz="2400" dirty="0" smtClean="0">
                <a:solidFill>
                  <a:srgbClr val="273239"/>
                </a:solidFill>
                <a:highlight>
                  <a:srgbClr val="FFFFFF"/>
                </a:highlight>
                <a:latin typeface="Times New Roman"/>
                <a:ea typeface="Times New Roman"/>
                <a:cs typeface="Times New Roman"/>
                <a:sym typeface="Times New Roman"/>
              </a:rPr>
              <a:t>. Frequency indicates the number of occurrences of a particular term </a:t>
            </a:r>
            <a:r>
              <a:rPr lang="en-US" sz="2400" i="1" dirty="0" smtClean="0">
                <a:solidFill>
                  <a:srgbClr val="273239"/>
                </a:solidFill>
                <a:highlight>
                  <a:srgbClr val="FFFFFF"/>
                </a:highlight>
                <a:latin typeface="Times New Roman"/>
                <a:ea typeface="Times New Roman"/>
                <a:cs typeface="Times New Roman"/>
                <a:sym typeface="Times New Roman"/>
              </a:rPr>
              <a:t>t </a:t>
            </a:r>
            <a:r>
              <a:rPr lang="en-US" sz="2400" dirty="0" smtClean="0">
                <a:solidFill>
                  <a:srgbClr val="273239"/>
                </a:solidFill>
                <a:highlight>
                  <a:srgbClr val="FFFFFF"/>
                </a:highlight>
                <a:latin typeface="Times New Roman"/>
                <a:ea typeface="Times New Roman"/>
                <a:cs typeface="Times New Roman"/>
                <a:sym typeface="Times New Roman"/>
              </a:rPr>
              <a:t>in document </a:t>
            </a:r>
            <a:r>
              <a:rPr lang="en-US" sz="2400" i="1" dirty="0" smtClean="0">
                <a:solidFill>
                  <a:srgbClr val="273239"/>
                </a:solidFill>
                <a:highlight>
                  <a:srgbClr val="FFFFFF"/>
                </a:highlight>
                <a:latin typeface="Times New Roman"/>
                <a:ea typeface="Times New Roman"/>
                <a:cs typeface="Times New Roman"/>
                <a:sym typeface="Times New Roman"/>
              </a:rPr>
              <a:t>d</a:t>
            </a:r>
            <a:r>
              <a:rPr lang="en-US" sz="2400" dirty="0" smtClean="0">
                <a:solidFill>
                  <a:srgbClr val="273239"/>
                </a:solidFill>
                <a:highlight>
                  <a:srgbClr val="FFFFFF"/>
                </a:highlight>
                <a:latin typeface="Times New Roman"/>
                <a:ea typeface="Times New Roman"/>
                <a:cs typeface="Times New Roman"/>
                <a:sym typeface="Times New Roman"/>
              </a:rPr>
              <a:t>. </a:t>
            </a:r>
          </a:p>
          <a:p>
            <a:pPr>
              <a:lnSpc>
                <a:spcPct val="150000"/>
              </a:lnSpc>
              <a:buNone/>
            </a:pPr>
            <a:r>
              <a:rPr lang="en-US" sz="2400" dirty="0" err="1" smtClean="0">
                <a:latin typeface="Times New Roman" pitchFamily="18" charset="0"/>
                <a:cs typeface="Times New Roman" pitchFamily="18" charset="0"/>
              </a:rPr>
              <a:t>tf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t,d</a:t>
            </a:r>
            <a:r>
              <a:rPr lang="en-US" sz="2400" dirty="0" smtClean="0">
                <a:latin typeface="Times New Roman" pitchFamily="18" charset="0"/>
                <a:cs typeface="Times New Roman" pitchFamily="18" charset="0"/>
              </a:rPr>
              <a:t>) = count of t in d / number of words in d</a:t>
            </a:r>
          </a:p>
          <a:p>
            <a:pPr>
              <a:buNone/>
            </a:pPr>
            <a:r>
              <a:rPr lang="en-US" sz="2400" dirty="0" smtClean="0"/>
              <a:t/>
            </a:r>
            <a:br>
              <a:rPr lang="en-US" sz="2400" dirty="0" smtClean="0"/>
            </a:br>
            <a:endParaRPr lang="en-US" sz="2800" dirty="0" smtClean="0">
              <a:solidFill>
                <a:srgbClr val="273239"/>
              </a:solidFill>
              <a:highlight>
                <a:srgbClr val="FFFFFF"/>
              </a:highlight>
              <a:latin typeface="Times New Roman"/>
              <a:ea typeface="Times New Roman"/>
              <a:cs typeface="Times New Roman"/>
              <a:sym typeface="Times New Roman"/>
            </a:endParaRPr>
          </a:p>
        </p:txBody>
      </p:sp>
      <p:pic>
        <p:nvPicPr>
          <p:cNvPr id="4" name="Picture 3" descr="tfidf 2.png"/>
          <p:cNvPicPr>
            <a:picLocks noChangeAspect="1"/>
          </p:cNvPicPr>
          <p:nvPr/>
        </p:nvPicPr>
        <p:blipFill>
          <a:blip r:embed="rId2"/>
          <a:stretch>
            <a:fillRect/>
          </a:stretch>
        </p:blipFill>
        <p:spPr>
          <a:xfrm>
            <a:off x="1989952" y="2854513"/>
            <a:ext cx="5516880" cy="32080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285750"/>
            <a:ext cx="8229600" cy="5721537"/>
          </a:xfrm>
        </p:spPr>
        <p:txBody>
          <a:bodyPr/>
          <a:lstStyle/>
          <a:p>
            <a:pPr marL="0" lvl="0" indent="0">
              <a:lnSpc>
                <a:spcPct val="130000"/>
              </a:lnSpc>
              <a:buNone/>
            </a:pPr>
            <a:r>
              <a:rPr lang="en-US" sz="2400" dirty="0" smtClean="0">
                <a:solidFill>
                  <a:schemeClr val="dk1"/>
                </a:solidFill>
                <a:latin typeface="Times New Roman"/>
                <a:ea typeface="Times New Roman"/>
                <a:cs typeface="Times New Roman"/>
                <a:sym typeface="Times New Roman"/>
              </a:rPr>
              <a:t>Step 3: </a:t>
            </a:r>
            <a:r>
              <a:rPr lang="en-US" sz="2400" b="1" dirty="0" smtClean="0">
                <a:solidFill>
                  <a:srgbClr val="273239"/>
                </a:solidFill>
                <a:highlight>
                  <a:srgbClr val="FFFFFF"/>
                </a:highlight>
                <a:latin typeface="Times New Roman"/>
                <a:ea typeface="Times New Roman"/>
                <a:cs typeface="Times New Roman"/>
                <a:sym typeface="Times New Roman"/>
              </a:rPr>
              <a:t>Compute the Inverse Document Frequency – </a:t>
            </a:r>
            <a:r>
              <a:rPr lang="en-US" sz="2400" b="1" dirty="0" err="1" smtClean="0">
                <a:solidFill>
                  <a:srgbClr val="273239"/>
                </a:solidFill>
                <a:highlight>
                  <a:srgbClr val="FFFFFF"/>
                </a:highlight>
                <a:latin typeface="Times New Roman"/>
                <a:ea typeface="Times New Roman"/>
                <a:cs typeface="Times New Roman"/>
                <a:sym typeface="Times New Roman"/>
              </a:rPr>
              <a:t>idf</a:t>
            </a:r>
            <a:r>
              <a:rPr lang="en-US" sz="2400" b="1" dirty="0" smtClean="0">
                <a:solidFill>
                  <a:srgbClr val="273239"/>
                </a:solidFill>
                <a:highlight>
                  <a:srgbClr val="FFFFFF"/>
                </a:highlight>
                <a:latin typeface="Times New Roman"/>
                <a:ea typeface="Times New Roman"/>
                <a:cs typeface="Times New Roman"/>
                <a:sym typeface="Times New Roman"/>
              </a:rPr>
              <a:t>. </a:t>
            </a:r>
            <a:r>
              <a:rPr lang="en-US" sz="2400" dirty="0" smtClean="0">
                <a:solidFill>
                  <a:srgbClr val="273239"/>
                </a:solidFill>
                <a:highlight>
                  <a:srgbClr val="FFFFFF"/>
                </a:highlight>
                <a:latin typeface="Times New Roman"/>
                <a:ea typeface="Times New Roman"/>
                <a:cs typeface="Times New Roman"/>
                <a:sym typeface="Times New Roman"/>
              </a:rPr>
              <a:t>It typically measures how important a term is. </a:t>
            </a:r>
          </a:p>
          <a:p>
            <a:pPr marL="0" lvl="0" indent="0">
              <a:lnSpc>
                <a:spcPct val="130000"/>
              </a:lnSpc>
              <a:buNone/>
            </a:pPr>
            <a:r>
              <a:rPr lang="en-US" sz="2400" dirty="0" err="1" smtClean="0">
                <a:solidFill>
                  <a:srgbClr val="273239"/>
                </a:solidFill>
                <a:latin typeface="Times New Roman"/>
                <a:ea typeface="Times New Roman"/>
                <a:cs typeface="Times New Roman"/>
                <a:sym typeface="Times New Roman"/>
              </a:rPr>
              <a:t>idf</a:t>
            </a:r>
            <a:r>
              <a:rPr lang="en-US" sz="2400" dirty="0" smtClean="0">
                <a:solidFill>
                  <a:srgbClr val="273239"/>
                </a:solidFill>
                <a:latin typeface="Times New Roman"/>
                <a:ea typeface="Times New Roman"/>
                <a:cs typeface="Times New Roman"/>
                <a:sym typeface="Times New Roman"/>
              </a:rPr>
              <a:t>(t) = log(Total Number Of Documents / Number Of Documents with term t in it)</a:t>
            </a:r>
          </a:p>
          <a:p>
            <a:pPr marL="0" lvl="0" indent="0">
              <a:lnSpc>
                <a:spcPct val="130000"/>
              </a:lnSpc>
              <a:buNone/>
            </a:pPr>
            <a:endParaRPr lang="en-US" sz="2400" dirty="0" smtClean="0">
              <a:solidFill>
                <a:srgbClr val="273239"/>
              </a:solidFill>
              <a:latin typeface="Times New Roman"/>
              <a:ea typeface="Times New Roman"/>
              <a:cs typeface="Times New Roman"/>
              <a:sym typeface="Times New Roman"/>
            </a:endParaRPr>
          </a:p>
          <a:p>
            <a:pPr>
              <a:buNone/>
            </a:pPr>
            <a:endParaRPr lang="en-US" dirty="0" smtClean="0"/>
          </a:p>
          <a:p>
            <a:endParaRPr lang="en-US" dirty="0"/>
          </a:p>
        </p:txBody>
      </p:sp>
      <p:pic>
        <p:nvPicPr>
          <p:cNvPr id="4" name="Picture 3" descr="tfidf 3.png"/>
          <p:cNvPicPr>
            <a:picLocks noChangeAspect="1"/>
          </p:cNvPicPr>
          <p:nvPr/>
        </p:nvPicPr>
        <p:blipFill>
          <a:blip r:embed="rId2"/>
          <a:srcRect l="14493" r="9873"/>
          <a:stretch>
            <a:fillRect/>
          </a:stretch>
        </p:blipFill>
        <p:spPr>
          <a:xfrm>
            <a:off x="952500" y="2632710"/>
            <a:ext cx="3181350" cy="3002280"/>
          </a:xfrm>
          <a:prstGeom prst="rect">
            <a:avLst/>
          </a:prstGeom>
        </p:spPr>
      </p:pic>
      <p:pic>
        <p:nvPicPr>
          <p:cNvPr id="5" name="Picture 4" descr="tfidf 4.png"/>
          <p:cNvPicPr>
            <a:picLocks noChangeAspect="1"/>
          </p:cNvPicPr>
          <p:nvPr/>
        </p:nvPicPr>
        <p:blipFill>
          <a:blip r:embed="rId3"/>
          <a:srcRect r="59167"/>
          <a:stretch>
            <a:fillRect/>
          </a:stretch>
        </p:blipFill>
        <p:spPr>
          <a:xfrm>
            <a:off x="4953000" y="2584303"/>
            <a:ext cx="3733800" cy="298479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647700"/>
            <a:ext cx="8229600" cy="5359587"/>
          </a:xfrm>
        </p:spPr>
        <p:txBody>
          <a:bodyPr/>
          <a:lstStyle/>
          <a:p>
            <a:pPr marL="0" lvl="0" indent="0">
              <a:lnSpc>
                <a:spcPct val="130000"/>
              </a:lnSpc>
              <a:buNone/>
            </a:pPr>
            <a:r>
              <a:rPr lang="en-US" sz="2800" dirty="0" smtClean="0">
                <a:solidFill>
                  <a:srgbClr val="273239"/>
                </a:solidFill>
                <a:highlight>
                  <a:srgbClr val="FFFFFF"/>
                </a:highlight>
                <a:latin typeface="Times New Roman"/>
                <a:ea typeface="Times New Roman"/>
                <a:cs typeface="Times New Roman"/>
                <a:sym typeface="Times New Roman"/>
              </a:rPr>
              <a:t>Step 3: </a:t>
            </a:r>
            <a:r>
              <a:rPr lang="en-US" sz="2800" b="1" dirty="0" err="1" smtClean="0">
                <a:solidFill>
                  <a:srgbClr val="273239"/>
                </a:solidFill>
                <a:highlight>
                  <a:srgbClr val="FFFFFF"/>
                </a:highlight>
                <a:latin typeface="Times New Roman"/>
                <a:ea typeface="Times New Roman"/>
                <a:cs typeface="Times New Roman"/>
                <a:sym typeface="Times New Roman"/>
              </a:rPr>
              <a:t>tf-idf</a:t>
            </a:r>
            <a:r>
              <a:rPr lang="en-US" sz="2800" b="1" dirty="0" smtClean="0">
                <a:solidFill>
                  <a:srgbClr val="273239"/>
                </a:solidFill>
                <a:highlight>
                  <a:srgbClr val="FFFFFF"/>
                </a:highlight>
                <a:latin typeface="Times New Roman"/>
                <a:ea typeface="Times New Roman"/>
                <a:cs typeface="Times New Roman"/>
                <a:sym typeface="Times New Roman"/>
              </a:rPr>
              <a:t> scoring</a:t>
            </a:r>
            <a:r>
              <a:rPr lang="en-US" sz="2800" dirty="0" smtClean="0">
                <a:solidFill>
                  <a:srgbClr val="273239"/>
                </a:solidFill>
                <a:highlight>
                  <a:srgbClr val="FFFFFF"/>
                </a:highlight>
                <a:latin typeface="Times New Roman"/>
                <a:ea typeface="Times New Roman"/>
                <a:cs typeface="Times New Roman"/>
                <a:sym typeface="Times New Roman"/>
              </a:rPr>
              <a:t>. Now we can combine these to produce the ultimate score of a term t in document d. </a:t>
            </a:r>
          </a:p>
          <a:p>
            <a:pPr marL="190500" marR="190500" lvl="0" indent="0" algn="ctr">
              <a:lnSpc>
                <a:spcPct val="115000"/>
              </a:lnSpc>
              <a:spcBef>
                <a:spcPts val="0"/>
              </a:spcBef>
              <a:buNone/>
            </a:pPr>
            <a:r>
              <a:rPr lang="en-US" sz="2800" dirty="0" err="1" smtClean="0">
                <a:solidFill>
                  <a:srgbClr val="273239"/>
                </a:solidFill>
                <a:latin typeface="Times New Roman"/>
                <a:ea typeface="Times New Roman"/>
                <a:cs typeface="Times New Roman"/>
                <a:sym typeface="Times New Roman"/>
              </a:rPr>
              <a:t>tf-idf</a:t>
            </a:r>
            <a:r>
              <a:rPr lang="en-US" sz="2800" dirty="0" smtClean="0">
                <a:solidFill>
                  <a:srgbClr val="273239"/>
                </a:solidFill>
                <a:latin typeface="Times New Roman"/>
                <a:ea typeface="Times New Roman"/>
                <a:cs typeface="Times New Roman"/>
                <a:sym typeface="Times New Roman"/>
              </a:rPr>
              <a:t>(t, d) = </a:t>
            </a:r>
            <a:r>
              <a:rPr lang="en-US" sz="2800" dirty="0" err="1" smtClean="0">
                <a:solidFill>
                  <a:srgbClr val="273239"/>
                </a:solidFill>
                <a:latin typeface="Times New Roman"/>
                <a:ea typeface="Times New Roman"/>
                <a:cs typeface="Times New Roman"/>
                <a:sym typeface="Times New Roman"/>
              </a:rPr>
              <a:t>tf</a:t>
            </a:r>
            <a:r>
              <a:rPr lang="en-US" sz="2800" dirty="0" smtClean="0">
                <a:solidFill>
                  <a:srgbClr val="273239"/>
                </a:solidFill>
                <a:latin typeface="Times New Roman"/>
                <a:ea typeface="Times New Roman"/>
                <a:cs typeface="Times New Roman"/>
                <a:sym typeface="Times New Roman"/>
              </a:rPr>
              <a:t>(t, d)* </a:t>
            </a:r>
            <a:r>
              <a:rPr lang="en-US" sz="2800" dirty="0" err="1" smtClean="0">
                <a:solidFill>
                  <a:srgbClr val="273239"/>
                </a:solidFill>
                <a:latin typeface="Times New Roman"/>
                <a:ea typeface="Times New Roman"/>
                <a:cs typeface="Times New Roman"/>
                <a:sym typeface="Times New Roman"/>
              </a:rPr>
              <a:t>idf</a:t>
            </a:r>
            <a:r>
              <a:rPr lang="en-US" sz="2800" dirty="0" smtClean="0">
                <a:solidFill>
                  <a:srgbClr val="273239"/>
                </a:solidFill>
                <a:latin typeface="Times New Roman"/>
                <a:ea typeface="Times New Roman"/>
                <a:cs typeface="Times New Roman"/>
                <a:sym typeface="Times New Roman"/>
              </a:rPr>
              <a:t>(t, d)</a:t>
            </a:r>
          </a:p>
          <a:p>
            <a:endParaRPr lang="en-US" dirty="0"/>
          </a:p>
        </p:txBody>
      </p:sp>
      <p:pic>
        <p:nvPicPr>
          <p:cNvPr id="5" name="Picture 4" descr="tfidf 5.png"/>
          <p:cNvPicPr>
            <a:picLocks noChangeAspect="1"/>
          </p:cNvPicPr>
          <p:nvPr/>
        </p:nvPicPr>
        <p:blipFill>
          <a:blip r:embed="rId2"/>
          <a:stretch>
            <a:fillRect/>
          </a:stretch>
        </p:blipFill>
        <p:spPr>
          <a:xfrm>
            <a:off x="0" y="2566775"/>
            <a:ext cx="9144000" cy="25626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g122408d7ff3_0_59"/>
          <p:cNvSpPr txBox="1">
            <a:spLocks noGrp="1"/>
          </p:cNvSpPr>
          <p:nvPr>
            <p:ph type="body" idx="1"/>
          </p:nvPr>
        </p:nvSpPr>
        <p:spPr>
          <a:xfrm>
            <a:off x="457200" y="1481328"/>
            <a:ext cx="8229600" cy="4526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2800" b="1" dirty="0" smtClean="0">
                <a:solidFill>
                  <a:srgbClr val="0070C0"/>
                </a:solidFill>
                <a:latin typeface="Times New Roman"/>
                <a:ea typeface="Times New Roman"/>
                <a:cs typeface="Times New Roman"/>
                <a:sym typeface="Times New Roman"/>
              </a:rPr>
              <a:t>Training Model</a:t>
            </a:r>
            <a:endParaRPr sz="2800" b="1" dirty="0">
              <a:solidFill>
                <a:srgbClr val="0070C0"/>
              </a:solidFill>
              <a:latin typeface="Times New Roman"/>
              <a:ea typeface="Times New Roman"/>
              <a:cs typeface="Times New Roman"/>
              <a:sym typeface="Times New Roman"/>
            </a:endParaRPr>
          </a:p>
          <a:p>
            <a:pPr marL="342900" lvl="0" indent="0" algn="just" rtl="0">
              <a:lnSpc>
                <a:spcPct val="115000"/>
              </a:lnSpc>
              <a:spcBef>
                <a:spcPts val="100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Step 1: Load </a:t>
            </a:r>
            <a:r>
              <a:rPr lang="en-US" sz="2400" dirty="0" smtClean="0">
                <a:solidFill>
                  <a:schemeClr val="dk1"/>
                </a:solidFill>
                <a:latin typeface="Times New Roman"/>
                <a:ea typeface="Times New Roman"/>
                <a:cs typeface="Times New Roman"/>
                <a:sym typeface="Times New Roman"/>
              </a:rPr>
              <a:t>Dataset.</a:t>
            </a:r>
          </a:p>
          <a:p>
            <a:pPr marL="342900" lvl="0" indent="0" algn="just" rtl="0">
              <a:lnSpc>
                <a:spcPct val="115000"/>
              </a:lnSpc>
              <a:spcBef>
                <a:spcPts val="1000"/>
              </a:spcBef>
              <a:spcAft>
                <a:spcPts val="0"/>
              </a:spcAft>
              <a:buClr>
                <a:schemeClr val="dk1"/>
              </a:buClr>
              <a:buSzPts val="1100"/>
              <a:buFont typeface="Arial"/>
              <a:buNone/>
            </a:pPr>
            <a:r>
              <a:rPr lang="en-US" sz="2400" dirty="0" smtClean="0">
                <a:solidFill>
                  <a:schemeClr val="dk1"/>
                </a:solidFill>
                <a:latin typeface="Times New Roman"/>
                <a:ea typeface="Times New Roman"/>
                <a:cs typeface="Times New Roman"/>
                <a:sym typeface="Times New Roman"/>
              </a:rPr>
              <a:t>Step </a:t>
            </a:r>
            <a:r>
              <a:rPr lang="en-US" sz="2400" dirty="0">
                <a:solidFill>
                  <a:schemeClr val="dk1"/>
                </a:solidFill>
                <a:latin typeface="Times New Roman"/>
                <a:ea typeface="Times New Roman"/>
                <a:cs typeface="Times New Roman"/>
                <a:sym typeface="Times New Roman"/>
              </a:rPr>
              <a:t>2: Split dataset into training (80%) and testing (20%).</a:t>
            </a:r>
            <a:endParaRPr sz="2400" dirty="0">
              <a:solidFill>
                <a:schemeClr val="dk1"/>
              </a:solidFill>
              <a:latin typeface="Times New Roman"/>
              <a:ea typeface="Times New Roman"/>
              <a:cs typeface="Times New Roman"/>
              <a:sym typeface="Times New Roman"/>
            </a:endParaRPr>
          </a:p>
          <a:p>
            <a:pPr marL="342900" lvl="0" indent="0" rtl="0">
              <a:lnSpc>
                <a:spcPct val="115000"/>
              </a:lnSpc>
              <a:spcBef>
                <a:spcPts val="1000"/>
              </a:spcBef>
              <a:spcAft>
                <a:spcPts val="0"/>
              </a:spcAft>
              <a:buClr>
                <a:schemeClr val="dk1"/>
              </a:buClr>
              <a:buSzPts val="1100"/>
              <a:buFont typeface="Arial"/>
              <a:buNone/>
            </a:pPr>
            <a:r>
              <a:rPr lang="en-US" sz="2400" dirty="0" smtClean="0">
                <a:solidFill>
                  <a:schemeClr val="dk1"/>
                </a:solidFill>
                <a:latin typeface="Times New Roman"/>
                <a:ea typeface="Times New Roman"/>
                <a:cs typeface="Times New Roman"/>
                <a:sym typeface="Times New Roman"/>
              </a:rPr>
              <a:t>Step 3</a:t>
            </a:r>
            <a:r>
              <a:rPr lang="en-US" sz="2400" dirty="0">
                <a:solidFill>
                  <a:schemeClr val="dk1"/>
                </a:solidFill>
                <a:latin typeface="Times New Roman"/>
                <a:ea typeface="Times New Roman"/>
                <a:cs typeface="Times New Roman"/>
                <a:sym typeface="Times New Roman"/>
              </a:rPr>
              <a:t>: Loading </a:t>
            </a:r>
            <a:r>
              <a:rPr lang="en-US" sz="2400" dirty="0" smtClean="0">
                <a:solidFill>
                  <a:schemeClr val="dk1"/>
                </a:solidFill>
                <a:latin typeface="Times New Roman"/>
                <a:ea typeface="Times New Roman"/>
                <a:cs typeface="Times New Roman"/>
                <a:sym typeface="Times New Roman"/>
              </a:rPr>
              <a:t>Random Forest, Decision Tree, and </a:t>
            </a:r>
            <a:r>
              <a:rPr lang="en-US" sz="2400" dirty="0">
                <a:solidFill>
                  <a:schemeClr val="dk1"/>
                </a:solidFill>
                <a:latin typeface="Times New Roman"/>
                <a:ea typeface="Times New Roman"/>
                <a:cs typeface="Times New Roman"/>
                <a:sym typeface="Times New Roman"/>
              </a:rPr>
              <a:t>L</a:t>
            </a:r>
            <a:r>
              <a:rPr lang="en-US" sz="2400" dirty="0" smtClean="0">
                <a:solidFill>
                  <a:schemeClr val="dk1"/>
                </a:solidFill>
                <a:latin typeface="Times New Roman"/>
                <a:ea typeface="Times New Roman"/>
                <a:cs typeface="Times New Roman"/>
                <a:sym typeface="Times New Roman"/>
              </a:rPr>
              <a:t>ogistic regression model.</a:t>
            </a:r>
            <a:endParaRPr sz="2400" dirty="0">
              <a:solidFill>
                <a:schemeClr val="dk1"/>
              </a:solidFill>
              <a:latin typeface="Times New Roman"/>
              <a:ea typeface="Times New Roman"/>
              <a:cs typeface="Times New Roman"/>
              <a:sym typeface="Times New Roman"/>
            </a:endParaRPr>
          </a:p>
          <a:p>
            <a:pPr marL="342900" lvl="0" indent="0" algn="just" rtl="0">
              <a:lnSpc>
                <a:spcPct val="115000"/>
              </a:lnSpc>
              <a:spcBef>
                <a:spcPts val="100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Step 4: Train the developed </a:t>
            </a:r>
            <a:r>
              <a:rPr lang="en-US" sz="2400" dirty="0" smtClean="0">
                <a:solidFill>
                  <a:schemeClr val="dk1"/>
                </a:solidFill>
                <a:latin typeface="Times New Roman"/>
                <a:ea typeface="Times New Roman"/>
                <a:cs typeface="Times New Roman"/>
                <a:sym typeface="Times New Roman"/>
              </a:rPr>
              <a:t>model.</a:t>
            </a:r>
            <a:endParaRPr sz="2400" dirty="0">
              <a:solidFill>
                <a:schemeClr val="dk1"/>
              </a:solidFill>
              <a:latin typeface="Times New Roman"/>
              <a:ea typeface="Times New Roman"/>
              <a:cs typeface="Times New Roman"/>
              <a:sym typeface="Times New Roman"/>
            </a:endParaRPr>
          </a:p>
          <a:p>
            <a:pPr marL="338328" lvl="0" indent="0" rtl="0">
              <a:lnSpc>
                <a:spcPct val="115000"/>
              </a:lnSpc>
              <a:spcBef>
                <a:spcPts val="1000"/>
              </a:spcBef>
              <a:spcAft>
                <a:spcPts val="0"/>
              </a:spcAft>
              <a:buClr>
                <a:schemeClr val="dk1"/>
              </a:buClr>
              <a:buSzPts val="1100"/>
              <a:buFont typeface="Arial"/>
              <a:buNone/>
            </a:pPr>
            <a:r>
              <a:rPr lang="en-US" sz="2400" dirty="0" smtClean="0">
                <a:latin typeface="Times New Roman"/>
                <a:ea typeface="Times New Roman"/>
                <a:cs typeface="Times New Roman"/>
                <a:sym typeface="Times New Roman"/>
              </a:rPr>
              <a:t>Step 5</a:t>
            </a:r>
            <a:r>
              <a:rPr lang="en-US" sz="2400" dirty="0" smtClean="0">
                <a:solidFill>
                  <a:schemeClr val="dk1"/>
                </a:solidFill>
                <a:latin typeface="Times New Roman"/>
                <a:ea typeface="Times New Roman"/>
                <a:cs typeface="Times New Roman"/>
                <a:sym typeface="Times New Roman"/>
              </a:rPr>
              <a:t>:Evaluating </a:t>
            </a:r>
            <a:r>
              <a:rPr lang="en-US" sz="2400" dirty="0">
                <a:solidFill>
                  <a:schemeClr val="dk1"/>
                </a:solidFill>
                <a:latin typeface="Times New Roman"/>
                <a:ea typeface="Times New Roman"/>
                <a:cs typeface="Times New Roman"/>
                <a:sym typeface="Times New Roman"/>
              </a:rPr>
              <a:t>the developed model and displaying </a:t>
            </a:r>
            <a:r>
              <a:rPr lang="en-US" sz="2400" dirty="0" smtClean="0">
                <a:solidFill>
                  <a:schemeClr val="dk1"/>
                </a:solidFill>
                <a:latin typeface="Times New Roman"/>
                <a:ea typeface="Times New Roman"/>
                <a:cs typeface="Times New Roman"/>
                <a:sym typeface="Times New Roman"/>
              </a:rPr>
              <a:t>classification report.</a:t>
            </a:r>
            <a:endParaRPr sz="2400" dirty="0">
              <a:solidFill>
                <a:schemeClr val="dk1"/>
              </a:solidFill>
              <a:latin typeface="Times New Roman"/>
              <a:ea typeface="Times New Roman"/>
              <a:cs typeface="Times New Roman"/>
              <a:sym typeface="Times New Roman"/>
            </a:endParaRPr>
          </a:p>
          <a:p>
            <a:pPr marL="342900" lvl="0" indent="0" algn="l" rtl="0">
              <a:spcBef>
                <a:spcPts val="1000"/>
              </a:spcBef>
              <a:spcAft>
                <a:spcPts val="0"/>
              </a:spcAft>
              <a:buNone/>
            </a:pPr>
            <a:endParaRPr dirty="0"/>
          </a:p>
        </p:txBody>
      </p:sp>
      <p:sp>
        <p:nvSpPr>
          <p:cNvPr id="469" name="Google Shape;469;g122408d7ff3_0_59"/>
          <p:cNvSpPr txBox="1">
            <a:spLocks noGrp="1"/>
          </p:cNvSpPr>
          <p:nvPr>
            <p:ph type="title"/>
          </p:nvPr>
        </p:nvSpPr>
        <p:spPr>
          <a:xfrm>
            <a:off x="457200" y="274640"/>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600" dirty="0">
                <a:solidFill>
                  <a:srgbClr val="0070C0"/>
                </a:solidFill>
                <a:latin typeface="Times New Roman"/>
                <a:ea typeface="Times New Roman"/>
                <a:cs typeface="Times New Roman"/>
                <a:sym typeface="Times New Roman"/>
              </a:rPr>
              <a:t>Algorithm </a:t>
            </a:r>
            <a:r>
              <a:rPr lang="en-US" sz="3600" dirty="0" smtClean="0">
                <a:solidFill>
                  <a:srgbClr val="0070C0"/>
                </a:solidFill>
                <a:latin typeface="Times New Roman"/>
                <a:ea typeface="Times New Roman"/>
                <a:cs typeface="Times New Roman"/>
                <a:sym typeface="Times New Roman"/>
              </a:rPr>
              <a:t>(Contd..)</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632990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481328"/>
            <a:ext cx="8229600" cy="5148072"/>
          </a:xfrm>
        </p:spPr>
        <p:txBody>
          <a:bodyPr/>
          <a:lstStyle/>
          <a:p>
            <a:pPr>
              <a:buNone/>
            </a:pPr>
            <a:r>
              <a:rPr lang="en-US" sz="2400" b="1" dirty="0" smtClean="0">
                <a:latin typeface="Times New Roman" pitchFamily="18" charset="0"/>
                <a:cs typeface="Times New Roman" pitchFamily="18" charset="0"/>
              </a:rPr>
              <a:t>Classifier generation: </a:t>
            </a:r>
          </a:p>
          <a:p>
            <a:pPr>
              <a:buNone/>
            </a:pPr>
            <a:r>
              <a:rPr lang="en-US" sz="2400" dirty="0" smtClean="0">
                <a:latin typeface="Times New Roman" pitchFamily="18" charset="0"/>
                <a:cs typeface="Times New Roman" pitchFamily="18" charset="0"/>
              </a:rPr>
              <a:t>Let N be the size of the training set. </a:t>
            </a:r>
          </a:p>
          <a:p>
            <a:pPr>
              <a:buNone/>
            </a:pPr>
            <a:r>
              <a:rPr lang="en-US" sz="2400" dirty="0" smtClean="0">
                <a:latin typeface="Times New Roman" pitchFamily="18" charset="0"/>
                <a:cs typeface="Times New Roman" pitchFamily="18" charset="0"/>
              </a:rPr>
              <a:t>for each of t iterations:</a:t>
            </a:r>
          </a:p>
          <a:p>
            <a:pPr>
              <a:buNone/>
            </a:pPr>
            <a:r>
              <a:rPr lang="en-US" sz="2400" dirty="0" smtClean="0">
                <a:latin typeface="Times New Roman" pitchFamily="18" charset="0"/>
                <a:cs typeface="Times New Roman" pitchFamily="18" charset="0"/>
              </a:rPr>
              <a:t>	sample N instances with replacement from the original training set. </a:t>
            </a:r>
          </a:p>
          <a:p>
            <a:pPr>
              <a:buNone/>
            </a:pPr>
            <a:r>
              <a:rPr lang="en-US" sz="2400" dirty="0" smtClean="0">
                <a:latin typeface="Times New Roman" pitchFamily="18" charset="0"/>
                <a:cs typeface="Times New Roman" pitchFamily="18" charset="0"/>
              </a:rPr>
              <a:t>	apply the learning algorithm to the sample. </a:t>
            </a:r>
          </a:p>
          <a:p>
            <a:pPr>
              <a:buNone/>
            </a:pPr>
            <a:r>
              <a:rPr lang="en-US" sz="2400" dirty="0" smtClean="0">
                <a:latin typeface="Times New Roman" pitchFamily="18" charset="0"/>
                <a:cs typeface="Times New Roman" pitchFamily="18" charset="0"/>
              </a:rPr>
              <a:t>	store the resulting classifier. </a:t>
            </a:r>
          </a:p>
          <a:p>
            <a:pPr>
              <a:buNone/>
            </a:pPr>
            <a:r>
              <a:rPr lang="en-US" sz="2400" b="1" dirty="0" smtClean="0">
                <a:latin typeface="Times New Roman" pitchFamily="18" charset="0"/>
                <a:cs typeface="Times New Roman" pitchFamily="18" charset="0"/>
              </a:rPr>
              <a:t>Classification:</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for each of the t classifiers: </a:t>
            </a:r>
          </a:p>
          <a:p>
            <a:pPr>
              <a:buNone/>
            </a:pPr>
            <a:r>
              <a:rPr lang="en-US" sz="2400" dirty="0" smtClean="0">
                <a:latin typeface="Times New Roman" pitchFamily="18" charset="0"/>
                <a:cs typeface="Times New Roman" pitchFamily="18" charset="0"/>
              </a:rPr>
              <a:t>	predict class of instance using classifier. </a:t>
            </a:r>
          </a:p>
          <a:p>
            <a:pPr>
              <a:buNone/>
            </a:pPr>
            <a:r>
              <a:rPr lang="en-US" sz="2400" dirty="0" smtClean="0">
                <a:latin typeface="Times New Roman" pitchFamily="18" charset="0"/>
                <a:cs typeface="Times New Roman" pitchFamily="18" charset="0"/>
              </a:rPr>
              <a:t>return class that was predicted most often.</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a:xfrm>
            <a:off x="457200" y="228600"/>
            <a:ext cx="8229600" cy="876300"/>
          </a:xfrm>
        </p:spPr>
        <p:txBody>
          <a:bodyPr/>
          <a:lstStyle/>
          <a:p>
            <a:r>
              <a:rPr lang="en-US" sz="3600" dirty="0" smtClean="0">
                <a:solidFill>
                  <a:srgbClr val="0070C0"/>
                </a:solidFill>
                <a:latin typeface="Times New Roman"/>
                <a:ea typeface="Times New Roman"/>
                <a:cs typeface="Times New Roman"/>
                <a:sym typeface="Times New Roman"/>
              </a:rPr>
              <a:t>Algorithm Design Contd...</a:t>
            </a:r>
            <a:br>
              <a:rPr lang="en-US" sz="3600" dirty="0" smtClean="0">
                <a:solidFill>
                  <a:srgbClr val="0070C0"/>
                </a:solidFill>
                <a:latin typeface="Times New Roman"/>
                <a:ea typeface="Times New Roman"/>
                <a:cs typeface="Times New Roman"/>
                <a:sym typeface="Times New Roman"/>
              </a:rPr>
            </a:br>
            <a:r>
              <a:rPr lang="en-US" sz="3600" dirty="0" smtClean="0">
                <a:solidFill>
                  <a:srgbClr val="0070C0"/>
                </a:solidFill>
                <a:latin typeface="Times New Roman"/>
                <a:ea typeface="Times New Roman"/>
                <a:cs typeface="Times New Roman"/>
                <a:sym typeface="Times New Roman"/>
              </a:rPr>
              <a:t>Ensemble based bagging classifier</a:t>
            </a:r>
            <a:endParaRPr lang="en-US" sz="36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40"/>
            <a:ext cx="8229600" cy="868360"/>
          </a:xfrm>
        </p:spPr>
        <p:txBody>
          <a:bodyPr/>
          <a:lstStyle/>
          <a:p>
            <a:r>
              <a:rPr lang="en-US" sz="3600" dirty="0" smtClean="0">
                <a:solidFill>
                  <a:srgbClr val="0070C0"/>
                </a:solidFill>
                <a:latin typeface="Times New Roman"/>
                <a:ea typeface="Times New Roman"/>
                <a:cs typeface="Times New Roman"/>
                <a:sym typeface="Times New Roman"/>
              </a:rPr>
              <a:t>Algorithm Design Contd...</a:t>
            </a:r>
            <a:br>
              <a:rPr lang="en-US" sz="3600" dirty="0" smtClean="0">
                <a:solidFill>
                  <a:srgbClr val="0070C0"/>
                </a:solidFill>
                <a:latin typeface="Times New Roman"/>
                <a:ea typeface="Times New Roman"/>
                <a:cs typeface="Times New Roman"/>
                <a:sym typeface="Times New Roman"/>
              </a:rPr>
            </a:br>
            <a:r>
              <a:rPr lang="en-US" sz="3600" dirty="0" smtClean="0">
                <a:solidFill>
                  <a:srgbClr val="0070C0"/>
                </a:solidFill>
                <a:latin typeface="Times New Roman"/>
                <a:ea typeface="Times New Roman"/>
                <a:cs typeface="Times New Roman"/>
                <a:sym typeface="Times New Roman"/>
              </a:rPr>
              <a:t>Ensemble based bagging classifier</a:t>
            </a:r>
            <a:endParaRPr lang="en-US" sz="3600" dirty="0"/>
          </a:p>
        </p:txBody>
      </p:sp>
      <p:pic>
        <p:nvPicPr>
          <p:cNvPr id="4" name="Picture 3" descr="bagging.png"/>
          <p:cNvPicPr>
            <a:picLocks noChangeAspect="1"/>
          </p:cNvPicPr>
          <p:nvPr/>
        </p:nvPicPr>
        <p:blipFill>
          <a:blip r:embed="rId2"/>
          <a:srcRect t="4969" r="17713" b="7357"/>
          <a:stretch>
            <a:fillRect/>
          </a:stretch>
        </p:blipFill>
        <p:spPr>
          <a:xfrm>
            <a:off x="2038350" y="1714500"/>
            <a:ext cx="4838700" cy="48006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12014" indent="0">
              <a:buNone/>
            </a:pPr>
            <a:r>
              <a:rPr lang="en-IN" sz="2000" dirty="0" smtClean="0">
                <a:latin typeface="Times New Roman" pitchFamily="18" charset="0"/>
                <a:cs typeface="Times New Roman" pitchFamily="18" charset="0"/>
              </a:rPr>
              <a:t>Import </a:t>
            </a:r>
            <a:r>
              <a:rPr lang="en-IN" sz="2000" dirty="0" err="1" smtClean="0">
                <a:latin typeface="Times New Roman" pitchFamily="18" charset="0"/>
                <a:cs typeface="Times New Roman" pitchFamily="18" charset="0"/>
              </a:rPr>
              <a:t>numpy</a:t>
            </a:r>
            <a:r>
              <a:rPr lang="en-IN" sz="2000" dirty="0" smtClean="0">
                <a:latin typeface="Times New Roman" pitchFamily="18" charset="0"/>
                <a:cs typeface="Times New Roman" pitchFamily="18" charset="0"/>
              </a:rPr>
              <a:t> as </a:t>
            </a:r>
            <a:r>
              <a:rPr lang="en-IN" sz="2000" dirty="0" err="1" smtClean="0">
                <a:latin typeface="Times New Roman" pitchFamily="18" charset="0"/>
                <a:cs typeface="Times New Roman" pitchFamily="18" charset="0"/>
              </a:rPr>
              <a:t>np</a:t>
            </a:r>
            <a:r>
              <a:rPr lang="en-IN" sz="2000" dirty="0" smtClean="0">
                <a:latin typeface="Times New Roman" pitchFamily="18" charset="0"/>
                <a:cs typeface="Times New Roman" pitchFamily="18" charset="0"/>
              </a:rPr>
              <a:t> # linear algebra</a:t>
            </a:r>
          </a:p>
          <a:p>
            <a:pPr marL="112014" indent="0">
              <a:buNone/>
            </a:pPr>
            <a:r>
              <a:rPr lang="en-IN" sz="2000" dirty="0" smtClean="0">
                <a:latin typeface="Times New Roman" pitchFamily="18" charset="0"/>
                <a:cs typeface="Times New Roman" pitchFamily="18" charset="0"/>
              </a:rPr>
              <a:t>import pandas as </a:t>
            </a:r>
            <a:r>
              <a:rPr lang="en-IN" sz="2000" dirty="0" err="1" smtClean="0">
                <a:latin typeface="Times New Roman" pitchFamily="18" charset="0"/>
                <a:cs typeface="Times New Roman" pitchFamily="18" charset="0"/>
              </a:rPr>
              <a:t>pd</a:t>
            </a:r>
            <a:r>
              <a:rPr lang="en-IN" sz="2000" dirty="0" smtClean="0">
                <a:latin typeface="Times New Roman" pitchFamily="18" charset="0"/>
                <a:cs typeface="Times New Roman" pitchFamily="18" charset="0"/>
              </a:rPr>
              <a:t> # data processing, CSV file I/O (e.g. </a:t>
            </a:r>
            <a:r>
              <a:rPr lang="en-IN" sz="2000" dirty="0" err="1" smtClean="0">
                <a:latin typeface="Times New Roman" pitchFamily="18" charset="0"/>
                <a:cs typeface="Times New Roman" pitchFamily="18" charset="0"/>
              </a:rPr>
              <a:t>pd.read_csv</a:t>
            </a:r>
            <a:r>
              <a:rPr lang="en-IN" sz="2000" dirty="0" smtClean="0">
                <a:latin typeface="Times New Roman" pitchFamily="18" charset="0"/>
                <a:cs typeface="Times New Roman" pitchFamily="18" charset="0"/>
              </a:rPr>
              <a:t>)</a:t>
            </a:r>
          </a:p>
          <a:p>
            <a:pPr marL="112014" indent="0">
              <a:buNone/>
            </a:pPr>
            <a:r>
              <a:rPr lang="en-IN" sz="2000" dirty="0" smtClean="0">
                <a:latin typeface="Times New Roman" pitchFamily="18" charset="0"/>
                <a:cs typeface="Times New Roman" pitchFamily="18" charset="0"/>
              </a:rPr>
              <a:t>#Visualization library</a:t>
            </a:r>
          </a:p>
          <a:p>
            <a:pPr marL="112014" indent="0">
              <a:buNone/>
            </a:pPr>
            <a:r>
              <a:rPr lang="en-IN" sz="2000" dirty="0" smtClean="0">
                <a:latin typeface="Times New Roman" pitchFamily="18" charset="0"/>
                <a:cs typeface="Times New Roman" pitchFamily="18" charset="0"/>
              </a:rPr>
              <a:t>import </a:t>
            </a:r>
            <a:r>
              <a:rPr lang="en-IN" sz="2000" dirty="0" err="1" smtClean="0">
                <a:latin typeface="Times New Roman" pitchFamily="18" charset="0"/>
                <a:cs typeface="Times New Roman" pitchFamily="18" charset="0"/>
              </a:rPr>
              <a:t>seaborn</a:t>
            </a:r>
            <a:r>
              <a:rPr lang="en-IN" sz="2000" dirty="0" smtClean="0">
                <a:latin typeface="Times New Roman" pitchFamily="18" charset="0"/>
                <a:cs typeface="Times New Roman" pitchFamily="18" charset="0"/>
              </a:rPr>
              <a:t> as </a:t>
            </a:r>
            <a:r>
              <a:rPr lang="en-IN" sz="2000" dirty="0" err="1" smtClean="0">
                <a:latin typeface="Times New Roman" pitchFamily="18" charset="0"/>
                <a:cs typeface="Times New Roman" pitchFamily="18" charset="0"/>
              </a:rPr>
              <a:t>sns</a:t>
            </a:r>
            <a:endParaRPr lang="en-IN" sz="2000" dirty="0" smtClean="0">
              <a:latin typeface="Times New Roman" pitchFamily="18" charset="0"/>
              <a:cs typeface="Times New Roman" pitchFamily="18" charset="0"/>
            </a:endParaRPr>
          </a:p>
          <a:p>
            <a:pPr marL="112014" indent="0">
              <a:buNone/>
            </a:pPr>
            <a:r>
              <a:rPr lang="en-IN" sz="2000" dirty="0" smtClean="0">
                <a:latin typeface="Times New Roman" pitchFamily="18" charset="0"/>
                <a:cs typeface="Times New Roman" pitchFamily="18" charset="0"/>
              </a:rPr>
              <a:t>import re</a:t>
            </a:r>
          </a:p>
          <a:p>
            <a:pPr marL="112014" indent="0">
              <a:buNone/>
            </a:pPr>
            <a:r>
              <a:rPr lang="en-IN" sz="2000" dirty="0" smtClean="0">
                <a:latin typeface="Times New Roman" pitchFamily="18" charset="0"/>
                <a:cs typeface="Times New Roman" pitchFamily="18" charset="0"/>
              </a:rPr>
              <a:t>import string</a:t>
            </a:r>
          </a:p>
          <a:p>
            <a:pPr marL="112014" indent="0">
              <a:buNone/>
            </a:pPr>
            <a:r>
              <a:rPr lang="en-IN" sz="2000" dirty="0" smtClean="0">
                <a:latin typeface="Times New Roman" pitchFamily="18" charset="0"/>
                <a:cs typeface="Times New Roman" pitchFamily="18" charset="0"/>
              </a:rPr>
              <a:t>#import the dataset</a:t>
            </a:r>
          </a:p>
          <a:p>
            <a:pPr marL="112014" indent="0">
              <a:buNone/>
            </a:pPr>
            <a:r>
              <a:rPr lang="en-IN" sz="2000" dirty="0" smtClean="0">
                <a:latin typeface="Times New Roman" pitchFamily="18" charset="0"/>
                <a:cs typeface="Times New Roman" pitchFamily="18" charset="0"/>
              </a:rPr>
              <a:t>data=</a:t>
            </a:r>
            <a:r>
              <a:rPr lang="en-IN" sz="2000" dirty="0" err="1" smtClean="0">
                <a:latin typeface="Times New Roman" pitchFamily="18" charset="0"/>
                <a:cs typeface="Times New Roman" pitchFamily="18" charset="0"/>
              </a:rPr>
              <a:t>pd.read_csv</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hatespeech</a:t>
            </a:r>
            <a:r>
              <a:rPr lang="en-IN" sz="2000" dirty="0" smtClean="0">
                <a:latin typeface="Times New Roman" pitchFamily="18" charset="0"/>
                <a:cs typeface="Times New Roman" pitchFamily="18" charset="0"/>
              </a:rPr>
              <a:t>/labeled_data.csv")</a:t>
            </a:r>
          </a:p>
          <a:p>
            <a:pPr marL="112014" indent="0">
              <a:buNone/>
            </a:pPr>
            <a:r>
              <a:rPr lang="en-IN" dirty="0"/>
              <a:t/>
            </a:r>
            <a:br>
              <a:rPr lang="en-IN" dirty="0"/>
            </a:br>
            <a:endParaRPr lang="en-IN" dirty="0"/>
          </a:p>
        </p:txBody>
      </p:sp>
      <p:sp>
        <p:nvSpPr>
          <p:cNvPr id="3" name="Title 2"/>
          <p:cNvSpPr>
            <a:spLocks noGrp="1"/>
          </p:cNvSpPr>
          <p:nvPr>
            <p:ph type="title"/>
          </p:nvPr>
        </p:nvSpPr>
        <p:spPr/>
        <p:txBody>
          <a:bodyPr/>
          <a:lstStyle/>
          <a:p>
            <a:r>
              <a:rPr lang="en-US" dirty="0">
                <a:solidFill>
                  <a:schemeClr val="accent1">
                    <a:lumMod val="75000"/>
                  </a:schemeClr>
                </a:solidFill>
                <a:latin typeface="Times New Roman" pitchFamily="18" charset="0"/>
                <a:cs typeface="Times New Roman" pitchFamily="18" charset="0"/>
              </a:rPr>
              <a:t>I</a:t>
            </a:r>
            <a:r>
              <a:rPr lang="en-US" dirty="0" smtClean="0">
                <a:solidFill>
                  <a:schemeClr val="accent1">
                    <a:lumMod val="75000"/>
                  </a:schemeClr>
                </a:solidFill>
                <a:latin typeface="Times New Roman" pitchFamily="18" charset="0"/>
                <a:cs typeface="Times New Roman" pitchFamily="18" charset="0"/>
              </a:rPr>
              <a:t>mplementation</a:t>
            </a:r>
            <a:endParaRPr lang="en-IN"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80139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63255" y="375782"/>
            <a:ext cx="8323545" cy="5631506"/>
          </a:xfrm>
        </p:spPr>
        <p:txBody>
          <a:bodyPr/>
          <a:lstStyle/>
          <a:p>
            <a:pPr marL="112014" indent="0">
              <a:buNone/>
            </a:pPr>
            <a:r>
              <a:rPr lang="en-IN" sz="2000" dirty="0">
                <a:latin typeface="Times New Roman" pitchFamily="18" charset="0"/>
                <a:cs typeface="Times New Roman" pitchFamily="18" charset="0"/>
              </a:rPr>
              <a:t>#Doing some adjustments\n</a:t>
            </a:r>
          </a:p>
          <a:p>
            <a:pPr marL="112014" indent="0">
              <a:buNone/>
            </a:pPr>
            <a:r>
              <a:rPr lang="en-IN" sz="2000" dirty="0">
                <a:latin typeface="Times New Roman" pitchFamily="18" charset="0"/>
                <a:cs typeface="Times New Roman" pitchFamily="18" charset="0"/>
              </a:rPr>
              <a:t>  c=data['class']</a:t>
            </a:r>
          </a:p>
          <a:p>
            <a:pPr marL="112014"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data.rename</a:t>
            </a:r>
            <a:r>
              <a:rPr lang="en-IN" sz="2000" dirty="0">
                <a:latin typeface="Times New Roman" pitchFamily="18" charset="0"/>
                <a:cs typeface="Times New Roman" pitchFamily="18" charset="0"/>
              </a:rPr>
              <a:t>(columns={'tweet' : 'text',</a:t>
            </a:r>
          </a:p>
          <a:p>
            <a:pPr marL="112014" indent="0">
              <a:buNone/>
            </a:pPr>
            <a:r>
              <a:rPr lang="en-IN" sz="2000" dirty="0">
                <a:latin typeface="Times New Roman" pitchFamily="18" charset="0"/>
                <a:cs typeface="Times New Roman" pitchFamily="18" charset="0"/>
              </a:rPr>
              <a:t>                       'class' : 'category'},</a:t>
            </a:r>
          </a:p>
          <a:p>
            <a:pPr marL="112014"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inplace</a:t>
            </a:r>
            <a:r>
              <a:rPr lang="en-IN" sz="2000" dirty="0">
                <a:latin typeface="Times New Roman" pitchFamily="18" charset="0"/>
                <a:cs typeface="Times New Roman" pitchFamily="18" charset="0"/>
              </a:rPr>
              <a:t>=True)</a:t>
            </a:r>
          </a:p>
          <a:p>
            <a:pPr marL="112014" indent="0">
              <a:buNone/>
            </a:pPr>
            <a:r>
              <a:rPr lang="en-IN" sz="2000" dirty="0">
                <a:latin typeface="Times New Roman" pitchFamily="18" charset="0"/>
                <a:cs typeface="Times New Roman" pitchFamily="18" charset="0"/>
              </a:rPr>
              <a:t>  a=data['text']</a:t>
            </a:r>
          </a:p>
          <a:p>
            <a:pPr marL="112014" indent="0">
              <a:buNone/>
            </a:pPr>
            <a:r>
              <a:rPr lang="en-IN" sz="2000" dirty="0">
                <a:latin typeface="Times New Roman" pitchFamily="18" charset="0"/>
                <a:cs typeface="Times New Roman" pitchFamily="18" charset="0"/>
              </a:rPr>
              <a:t>  b=data['category'].map({0: '</a:t>
            </a:r>
            <a:r>
              <a:rPr lang="en-IN" sz="2000" dirty="0" err="1">
                <a:latin typeface="Times New Roman" pitchFamily="18" charset="0"/>
                <a:cs typeface="Times New Roman" pitchFamily="18" charset="0"/>
              </a:rPr>
              <a:t>hate_speech</a:t>
            </a:r>
            <a:r>
              <a:rPr lang="en-IN" sz="2000" dirty="0">
                <a:latin typeface="Times New Roman" pitchFamily="18" charset="0"/>
                <a:cs typeface="Times New Roman" pitchFamily="18" charset="0"/>
              </a:rPr>
              <a:t>', 1: 'offensive_language',2: 'neither'})</a:t>
            </a:r>
          </a:p>
          <a:p>
            <a:pPr marL="112014"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df</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pd.concat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a,b,c</a:t>
            </a:r>
            <a:r>
              <a:rPr lang="en-IN" sz="2000" dirty="0">
                <a:latin typeface="Times New Roman" pitchFamily="18" charset="0"/>
                <a:cs typeface="Times New Roman" pitchFamily="18" charset="0"/>
              </a:rPr>
              <a:t>], axis=1)</a:t>
            </a:r>
          </a:p>
          <a:p>
            <a:pPr marL="112014"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df.rename</a:t>
            </a:r>
            <a:r>
              <a:rPr lang="en-IN" sz="2000" dirty="0">
                <a:latin typeface="Times New Roman" pitchFamily="18" charset="0"/>
                <a:cs typeface="Times New Roman" pitchFamily="18" charset="0"/>
              </a:rPr>
              <a:t>(columns={'class' : 'label'},</a:t>
            </a:r>
          </a:p>
          <a:p>
            <a:pPr marL="112014"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inplace</a:t>
            </a:r>
            <a:r>
              <a:rPr lang="en-IN" sz="2000" dirty="0">
                <a:latin typeface="Times New Roman" pitchFamily="18" charset="0"/>
                <a:cs typeface="Times New Roman" pitchFamily="18" charset="0"/>
              </a:rPr>
              <a:t>=True</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112014" indent="0">
              <a:buNone/>
            </a:pP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Grouping data by label</a:t>
            </a:r>
          </a:p>
          <a:p>
            <a:pPr marL="112014" indent="0">
              <a:buNone/>
            </a:pPr>
            <a:r>
              <a:rPr lang="en-IN" sz="2000" dirty="0" err="1">
                <a:latin typeface="Times New Roman" pitchFamily="18" charset="0"/>
                <a:cs typeface="Times New Roman" pitchFamily="18" charset="0"/>
              </a:rPr>
              <a:t>df.groupby</a:t>
            </a:r>
            <a:r>
              <a:rPr lang="en-IN" sz="2000" dirty="0">
                <a:latin typeface="Times New Roman" pitchFamily="18" charset="0"/>
                <a:cs typeface="Times New Roman" pitchFamily="18" charset="0"/>
              </a:rPr>
              <a:t>('label').count()</a:t>
            </a:r>
          </a:p>
          <a:p>
            <a:pPr marL="112014" indent="0">
              <a:buNone/>
            </a:pPr>
            <a:r>
              <a:rPr lang="en-IN" sz="2000" dirty="0" err="1" smtClean="0">
                <a:latin typeface="Times New Roman" pitchFamily="18" charset="0"/>
                <a:cs typeface="Times New Roman" pitchFamily="18" charset="0"/>
              </a:rPr>
              <a:t>sns.countplot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label',data</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df</a:t>
            </a:r>
            <a:r>
              <a:rPr lang="en-IN" sz="2000" dirty="0">
                <a:latin typeface="Times New Roman" pitchFamily="18" charset="0"/>
                <a:cs typeface="Times New Roman" pitchFamily="18" charset="0"/>
              </a:rPr>
              <a:t>)</a:t>
            </a:r>
          </a:p>
          <a:p>
            <a:pPr marL="112014" indent="0">
              <a:buNone/>
            </a:pP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endParaRPr lang="en-IN" dirty="0"/>
          </a:p>
        </p:txBody>
      </p:sp>
    </p:spTree>
    <p:extLst>
      <p:ext uri="{BB962C8B-B14F-4D97-AF65-F5344CB8AC3E}">
        <p14:creationId xmlns:p14="http://schemas.microsoft.com/office/powerpoint/2010/main" val="146806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6"/>
        <p:cNvGrpSpPr/>
        <p:nvPr/>
      </p:nvGrpSpPr>
      <p:grpSpPr>
        <a:xfrm>
          <a:off x="0" y="0"/>
          <a:ext cx="0" cy="0"/>
          <a:chOff x="0" y="0"/>
          <a:chExt cx="0" cy="0"/>
        </a:xfrm>
      </p:grpSpPr>
      <p:sp>
        <p:nvSpPr>
          <p:cNvPr id="137" name="Google Shape;137;p4"/>
          <p:cNvSpPr txBox="1">
            <a:spLocks noGrp="1"/>
          </p:cNvSpPr>
          <p:nvPr>
            <p:ph type="body" idx="1"/>
          </p:nvPr>
        </p:nvSpPr>
        <p:spPr>
          <a:xfrm>
            <a:off x="457200" y="1268757"/>
            <a:ext cx="8229600" cy="4525959"/>
          </a:xfrm>
          <a:prstGeom prst="rect">
            <a:avLst/>
          </a:prstGeom>
          <a:noFill/>
          <a:ln>
            <a:noFill/>
          </a:ln>
        </p:spPr>
        <p:txBody>
          <a:bodyPr spcFirstLastPara="1" wrap="square" lIns="91425" tIns="45700" rIns="91425" bIns="45700" anchor="t" anchorCtr="0">
            <a:noAutofit/>
          </a:bodyPr>
          <a:lstStyle/>
          <a:p>
            <a:pPr lvl="0" indent="-400050" algn="just">
              <a:lnSpc>
                <a:spcPct val="150000"/>
              </a:lnSpc>
              <a:spcBef>
                <a:spcPts val="740"/>
              </a:spcBef>
              <a:buClr>
                <a:schemeClr val="dk1"/>
              </a:buClr>
              <a:buSzPct val="150000"/>
              <a:buFont typeface="Arial" pitchFamily="34" charset="0"/>
              <a:buChar char="•"/>
            </a:pPr>
            <a:r>
              <a:rPr lang="en-US" sz="2400" dirty="0">
                <a:solidFill>
                  <a:schemeClr val="dk1"/>
                </a:solidFill>
                <a:latin typeface="Times New Roman"/>
                <a:ea typeface="Times New Roman"/>
                <a:cs typeface="Times New Roman"/>
                <a:sym typeface="Times New Roman"/>
              </a:rPr>
              <a:t>To minimize the  misclassification rate.</a:t>
            </a:r>
          </a:p>
          <a:p>
            <a:pPr lvl="0" indent="-400050" algn="just">
              <a:lnSpc>
                <a:spcPct val="150000"/>
              </a:lnSpc>
              <a:spcBef>
                <a:spcPts val="740"/>
              </a:spcBef>
              <a:buClr>
                <a:schemeClr val="dk1"/>
              </a:buClr>
              <a:buSzPct val="150000"/>
              <a:buFont typeface="Arial" pitchFamily="34" charset="0"/>
              <a:buChar char="•"/>
            </a:pPr>
            <a:r>
              <a:rPr lang="en-US" sz="2400" dirty="0">
                <a:solidFill>
                  <a:schemeClr val="dk1"/>
                </a:solidFill>
                <a:latin typeface="Times New Roman"/>
                <a:ea typeface="Times New Roman"/>
                <a:cs typeface="Times New Roman"/>
                <a:sym typeface="Times New Roman"/>
              </a:rPr>
              <a:t>To build an efficient system to accurately detect and classify hate speech.</a:t>
            </a:r>
          </a:p>
          <a:p>
            <a:pPr indent="-400050" algn="just">
              <a:lnSpc>
                <a:spcPct val="150000"/>
              </a:lnSpc>
              <a:spcBef>
                <a:spcPts val="740"/>
              </a:spcBef>
              <a:buClr>
                <a:schemeClr val="dk1"/>
              </a:buClr>
              <a:buSzPct val="150000"/>
              <a:buFont typeface="Arial" pitchFamily="34" charset="0"/>
              <a:buChar char="•"/>
            </a:pPr>
            <a:r>
              <a:rPr lang="en-US" sz="2400" dirty="0" smtClean="0">
                <a:solidFill>
                  <a:schemeClr val="dk1"/>
                </a:solidFill>
                <a:latin typeface="Times New Roman"/>
                <a:ea typeface="Times New Roman"/>
                <a:cs typeface="Times New Roman"/>
                <a:sym typeface="Times New Roman"/>
              </a:rPr>
              <a:t>To </a:t>
            </a:r>
            <a:r>
              <a:rPr lang="en-US" sz="2400" dirty="0">
                <a:solidFill>
                  <a:schemeClr val="dk1"/>
                </a:solidFill>
                <a:latin typeface="Times New Roman"/>
                <a:ea typeface="Times New Roman"/>
                <a:cs typeface="Times New Roman"/>
                <a:sym typeface="Times New Roman"/>
              </a:rPr>
              <a:t>implement the </a:t>
            </a:r>
            <a:r>
              <a:rPr lang="en-US" sz="2400" dirty="0" smtClean="0">
                <a:solidFill>
                  <a:schemeClr val="dk1"/>
                </a:solidFill>
                <a:latin typeface="Times New Roman"/>
                <a:ea typeface="Times New Roman"/>
                <a:cs typeface="Times New Roman"/>
                <a:sym typeface="Times New Roman"/>
              </a:rPr>
              <a:t>techniques of Ensemble </a:t>
            </a:r>
            <a:r>
              <a:rPr lang="en-US" sz="2400" dirty="0">
                <a:solidFill>
                  <a:schemeClr val="dk1"/>
                </a:solidFill>
                <a:latin typeface="Times New Roman"/>
                <a:ea typeface="Times New Roman"/>
                <a:cs typeface="Times New Roman"/>
                <a:sym typeface="Times New Roman"/>
              </a:rPr>
              <a:t>Machine Learning approach to obtain </a:t>
            </a:r>
            <a:r>
              <a:rPr lang="en-US" sz="2400" dirty="0" smtClean="0">
                <a:solidFill>
                  <a:schemeClr val="dk1"/>
                </a:solidFill>
                <a:latin typeface="Times New Roman"/>
                <a:ea typeface="Times New Roman"/>
                <a:cs typeface="Times New Roman"/>
                <a:sym typeface="Times New Roman"/>
              </a:rPr>
              <a:t>precise </a:t>
            </a:r>
            <a:r>
              <a:rPr lang="en-US" sz="2400" dirty="0">
                <a:solidFill>
                  <a:schemeClr val="dk1"/>
                </a:solidFill>
                <a:latin typeface="Times New Roman"/>
                <a:ea typeface="Times New Roman"/>
                <a:cs typeface="Times New Roman"/>
                <a:sym typeface="Times New Roman"/>
              </a:rPr>
              <a:t>results. </a:t>
            </a:r>
            <a:endParaRPr lang="en-US" sz="2400" dirty="0">
              <a:solidFill>
                <a:schemeClr val="dk1"/>
              </a:solidFill>
            </a:endParaRPr>
          </a:p>
        </p:txBody>
      </p:sp>
      <p:sp>
        <p:nvSpPr>
          <p:cNvPr id="138" name="Google Shape;138;p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chemeClr val="accent1">
                    <a:lumMod val="75000"/>
                  </a:schemeClr>
                </a:solidFill>
                <a:latin typeface="Times New Roman"/>
                <a:ea typeface="Times New Roman"/>
                <a:cs typeface="Times New Roman"/>
                <a:sym typeface="Times New Roman"/>
              </a:rPr>
              <a:t>Objectives</a:t>
            </a:r>
            <a:r>
              <a:rPr lang="en-US" sz="3600" dirty="0">
                <a:solidFill>
                  <a:srgbClr val="4E67C8"/>
                </a:solidFill>
                <a:latin typeface="Times New Roman"/>
                <a:ea typeface="Times New Roman"/>
                <a:cs typeface="Times New Roman"/>
                <a:sym typeface="Times New Roman"/>
              </a:rPr>
              <a:t>				</a:t>
            </a:r>
            <a:endParaRPr sz="3600" dirty="0">
              <a:solidFill>
                <a:srgbClr val="4E67C8"/>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6363" y="415636"/>
            <a:ext cx="8506691" cy="5929746"/>
          </a:xfrm>
        </p:spPr>
        <p:txBody>
          <a:bodyPr/>
          <a:lstStyle/>
          <a:p>
            <a:pPr marL="112014" indent="0">
              <a:buNone/>
            </a:pP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textcleaning</a:t>
            </a:r>
            <a:endParaRPr lang="en-IN" sz="2000" dirty="0">
              <a:latin typeface="Times New Roman" pitchFamily="18" charset="0"/>
              <a:cs typeface="Times New Roman" pitchFamily="18" charset="0"/>
            </a:endParaRPr>
          </a:p>
          <a:p>
            <a:pPr marL="112014" indent="0">
              <a:buNone/>
            </a:pPr>
            <a:r>
              <a:rPr lang="en-IN" sz="2000" dirty="0" err="1">
                <a:latin typeface="Times New Roman" pitchFamily="18" charset="0"/>
                <a:cs typeface="Times New Roman" pitchFamily="18" charset="0"/>
              </a:rPr>
              <a:t>def</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review_cleaning</a:t>
            </a:r>
            <a:r>
              <a:rPr lang="en-IN" sz="2000" dirty="0">
                <a:latin typeface="Times New Roman" pitchFamily="18" charset="0"/>
                <a:cs typeface="Times New Roman" pitchFamily="18" charset="0"/>
              </a:rPr>
              <a:t>(text):</a:t>
            </a:r>
          </a:p>
          <a:p>
            <a:pPr marL="112014" indent="0">
              <a:buNone/>
            </a:pPr>
            <a:r>
              <a:rPr lang="en-IN" sz="2000" dirty="0">
                <a:latin typeface="Times New Roman" pitchFamily="18" charset="0"/>
                <a:cs typeface="Times New Roman" pitchFamily="18" charset="0"/>
              </a:rPr>
              <a:t>    #Make text lowercase, remove text in square </a:t>
            </a:r>
            <a:r>
              <a:rPr lang="en-IN" sz="2000" dirty="0" err="1">
                <a:latin typeface="Times New Roman" pitchFamily="18" charset="0"/>
                <a:cs typeface="Times New Roman" pitchFamily="18" charset="0"/>
              </a:rPr>
              <a:t>brackets,remove</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links,remove</a:t>
            </a:r>
            <a:r>
              <a:rPr lang="en-IN" sz="2000" dirty="0">
                <a:latin typeface="Times New Roman" pitchFamily="18" charset="0"/>
                <a:cs typeface="Times New Roman" pitchFamily="18" charset="0"/>
              </a:rPr>
              <a:t> punctuation and remove words containing numbers</a:t>
            </a:r>
          </a:p>
          <a:p>
            <a:pPr marL="112014" indent="0">
              <a:buNone/>
            </a:pPr>
            <a:r>
              <a:rPr lang="en-IN" sz="2000" dirty="0">
                <a:latin typeface="Times New Roman" pitchFamily="18" charset="0"/>
                <a:cs typeface="Times New Roman" pitchFamily="18" charset="0"/>
              </a:rPr>
              <a:t>    text = </a:t>
            </a:r>
            <a:r>
              <a:rPr lang="en-IN" sz="2000" dirty="0" err="1">
                <a:latin typeface="Times New Roman" pitchFamily="18" charset="0"/>
                <a:cs typeface="Times New Roman" pitchFamily="18" charset="0"/>
              </a:rPr>
              <a:t>str</a:t>
            </a:r>
            <a:r>
              <a:rPr lang="en-IN" sz="2000" dirty="0">
                <a:latin typeface="Times New Roman" pitchFamily="18" charset="0"/>
                <a:cs typeface="Times New Roman" pitchFamily="18" charset="0"/>
              </a:rPr>
              <a:t>(text).lower()</a:t>
            </a:r>
          </a:p>
          <a:p>
            <a:pPr marL="112014" indent="0">
              <a:buNone/>
            </a:pPr>
            <a:r>
              <a:rPr lang="en-IN" sz="2000" dirty="0">
                <a:latin typeface="Times New Roman" pitchFamily="18" charset="0"/>
                <a:cs typeface="Times New Roman" pitchFamily="18" charset="0"/>
              </a:rPr>
              <a:t>    text = </a:t>
            </a:r>
            <a:r>
              <a:rPr lang="en-IN" sz="2000" dirty="0" err="1">
                <a:latin typeface="Times New Roman" pitchFamily="18" charset="0"/>
                <a:cs typeface="Times New Roman" pitchFamily="18" charset="0"/>
              </a:rPr>
              <a:t>re.sub</a:t>
            </a:r>
            <a:r>
              <a:rPr lang="en-IN" sz="2000" dirty="0">
                <a:latin typeface="Times New Roman" pitchFamily="18" charset="0"/>
                <a:cs typeface="Times New Roman" pitchFamily="18" charset="0"/>
              </a:rPr>
              <a:t>('\\[.*?\\]', '', text)</a:t>
            </a:r>
          </a:p>
          <a:p>
            <a:pPr marL="112014" indent="0">
              <a:buNone/>
            </a:pPr>
            <a:r>
              <a:rPr lang="en-IN" sz="2000" dirty="0">
                <a:latin typeface="Times New Roman" pitchFamily="18" charset="0"/>
                <a:cs typeface="Times New Roman" pitchFamily="18" charset="0"/>
              </a:rPr>
              <a:t>    text = </a:t>
            </a:r>
            <a:r>
              <a:rPr lang="en-IN" sz="2000" dirty="0" err="1">
                <a:latin typeface="Times New Roman" pitchFamily="18" charset="0"/>
                <a:cs typeface="Times New Roman" pitchFamily="18" charset="0"/>
              </a:rPr>
              <a:t>re.sub</a:t>
            </a:r>
            <a:r>
              <a:rPr lang="en-IN" sz="2000" dirty="0">
                <a:latin typeface="Times New Roman" pitchFamily="18" charset="0"/>
                <a:cs typeface="Times New Roman" pitchFamily="18" charset="0"/>
              </a:rPr>
              <a:t>('https?://\\S+|www\\.\\S+', '', text)</a:t>
            </a:r>
          </a:p>
          <a:p>
            <a:pPr marL="112014" indent="0">
              <a:buNone/>
            </a:pPr>
            <a:r>
              <a:rPr lang="en-IN" sz="2000" dirty="0">
                <a:latin typeface="Times New Roman" pitchFamily="18" charset="0"/>
                <a:cs typeface="Times New Roman" pitchFamily="18" charset="0"/>
              </a:rPr>
              <a:t>    text = </a:t>
            </a:r>
            <a:r>
              <a:rPr lang="en-IN" sz="2000" dirty="0" err="1">
                <a:latin typeface="Times New Roman" pitchFamily="18" charset="0"/>
                <a:cs typeface="Times New Roman" pitchFamily="18" charset="0"/>
              </a:rPr>
              <a:t>re.sub</a:t>
            </a:r>
            <a:r>
              <a:rPr lang="en-IN" sz="2000" dirty="0">
                <a:latin typeface="Times New Roman" pitchFamily="18" charset="0"/>
                <a:cs typeface="Times New Roman" pitchFamily="18" charset="0"/>
              </a:rPr>
              <a:t>('&lt;.*?&gt;+', '', text)</a:t>
            </a:r>
          </a:p>
          <a:p>
            <a:pPr marL="112014" indent="0">
              <a:buNone/>
            </a:pPr>
            <a:r>
              <a:rPr lang="en-IN" sz="2000" dirty="0">
                <a:latin typeface="Times New Roman" pitchFamily="18" charset="0"/>
                <a:cs typeface="Times New Roman" pitchFamily="18" charset="0"/>
              </a:rPr>
              <a:t>    text = </a:t>
            </a:r>
            <a:r>
              <a:rPr lang="en-IN" sz="2000" dirty="0" err="1">
                <a:latin typeface="Times New Roman" pitchFamily="18" charset="0"/>
                <a:cs typeface="Times New Roman" pitchFamily="18" charset="0"/>
              </a:rPr>
              <a:t>re.sub</a:t>
            </a:r>
            <a:r>
              <a:rPr lang="en-IN" sz="2000" dirty="0">
                <a:latin typeface="Times New Roman" pitchFamily="18" charset="0"/>
                <a:cs typeface="Times New Roman" pitchFamily="18" charset="0"/>
              </a:rPr>
              <a:t>('[%s]' % </a:t>
            </a:r>
            <a:r>
              <a:rPr lang="en-IN" sz="2000" dirty="0" err="1">
                <a:latin typeface="Times New Roman" pitchFamily="18" charset="0"/>
                <a:cs typeface="Times New Roman" pitchFamily="18" charset="0"/>
              </a:rPr>
              <a:t>re.escape</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string.punctuation</a:t>
            </a:r>
            <a:r>
              <a:rPr lang="en-IN" sz="2000" dirty="0">
                <a:latin typeface="Times New Roman" pitchFamily="18" charset="0"/>
                <a:cs typeface="Times New Roman" pitchFamily="18" charset="0"/>
              </a:rPr>
              <a:t>), '', text)</a:t>
            </a:r>
          </a:p>
          <a:p>
            <a:pPr marL="112014" indent="0">
              <a:buNone/>
            </a:pPr>
            <a:r>
              <a:rPr lang="en-IN" sz="2000" dirty="0">
                <a:latin typeface="Times New Roman" pitchFamily="18" charset="0"/>
                <a:cs typeface="Times New Roman" pitchFamily="18" charset="0"/>
              </a:rPr>
              <a:t>    text = </a:t>
            </a:r>
            <a:r>
              <a:rPr lang="en-IN" sz="2000" dirty="0" err="1">
                <a:latin typeface="Times New Roman" pitchFamily="18" charset="0"/>
                <a:cs typeface="Times New Roman" pitchFamily="18" charset="0"/>
              </a:rPr>
              <a:t>re.sub</a:t>
            </a:r>
            <a:r>
              <a:rPr lang="en-IN" sz="2000" dirty="0">
                <a:latin typeface="Times New Roman" pitchFamily="18" charset="0"/>
                <a:cs typeface="Times New Roman" pitchFamily="18" charset="0"/>
              </a:rPr>
              <a:t>('\\n', '', text)</a:t>
            </a:r>
          </a:p>
          <a:p>
            <a:pPr marL="112014" indent="0">
              <a:buNone/>
            </a:pPr>
            <a:r>
              <a:rPr lang="en-IN" sz="2000" dirty="0">
                <a:latin typeface="Times New Roman" pitchFamily="18" charset="0"/>
                <a:cs typeface="Times New Roman" pitchFamily="18" charset="0"/>
              </a:rPr>
              <a:t>    text = </a:t>
            </a:r>
            <a:r>
              <a:rPr lang="en-IN" sz="2000" dirty="0" err="1">
                <a:latin typeface="Times New Roman" pitchFamily="18" charset="0"/>
                <a:cs typeface="Times New Roman" pitchFamily="18" charset="0"/>
              </a:rPr>
              <a:t>re.sub</a:t>
            </a:r>
            <a:r>
              <a:rPr lang="en-IN" sz="2000" dirty="0">
                <a:latin typeface="Times New Roman" pitchFamily="18" charset="0"/>
                <a:cs typeface="Times New Roman" pitchFamily="18" charset="0"/>
              </a:rPr>
              <a:t>('\\w*\\d\\w*', '', text)</a:t>
            </a:r>
          </a:p>
          <a:p>
            <a:pPr marL="112014" indent="0">
              <a:buNone/>
            </a:pPr>
            <a:r>
              <a:rPr lang="en-IN" sz="2000" dirty="0">
                <a:latin typeface="Times New Roman" pitchFamily="18" charset="0"/>
                <a:cs typeface="Times New Roman" pitchFamily="18" charset="0"/>
              </a:rPr>
              <a:t>    return text</a:t>
            </a:r>
          </a:p>
          <a:p>
            <a:pPr marL="112014" indent="0">
              <a:buNone/>
            </a:pPr>
            <a:r>
              <a:rPr lang="en-IN" sz="2000" dirty="0" err="1" smtClean="0">
                <a:latin typeface="Times New Roman" pitchFamily="18" charset="0"/>
                <a:cs typeface="Times New Roman" pitchFamily="18" charset="0"/>
              </a:rPr>
              <a:t>df</a:t>
            </a:r>
            <a:r>
              <a:rPr lang="en-IN" sz="2000" dirty="0">
                <a:latin typeface="Times New Roman" pitchFamily="18" charset="0"/>
                <a:cs typeface="Times New Roman" pitchFamily="18" charset="0"/>
              </a:rPr>
              <a:t>['text']=</a:t>
            </a:r>
            <a:r>
              <a:rPr lang="en-IN" sz="2000" dirty="0" err="1">
                <a:latin typeface="Times New Roman" pitchFamily="18" charset="0"/>
                <a:cs typeface="Times New Roman" pitchFamily="18" charset="0"/>
              </a:rPr>
              <a:t>df</a:t>
            </a:r>
            <a:r>
              <a:rPr lang="en-IN" sz="2000" dirty="0">
                <a:latin typeface="Times New Roman" pitchFamily="18" charset="0"/>
                <a:cs typeface="Times New Roman" pitchFamily="18" charset="0"/>
              </a:rPr>
              <a:t>['text'].apply(lambda x:review_cleaning(x))</a:t>
            </a:r>
          </a:p>
          <a:p>
            <a:pPr marL="112014" indent="0">
              <a:buNone/>
            </a:pPr>
            <a:r>
              <a:rPr lang="en-IN" sz="2000" dirty="0" err="1">
                <a:latin typeface="Times New Roman" pitchFamily="18" charset="0"/>
                <a:cs typeface="Times New Roman" pitchFamily="18" charset="0"/>
              </a:rPr>
              <a:t>df.head</a:t>
            </a:r>
            <a:r>
              <a:rPr lang="en-IN" sz="20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4070721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15636" y="360218"/>
            <a:ext cx="8271164" cy="5647069"/>
          </a:xfrm>
        </p:spPr>
        <p:txBody>
          <a:bodyPr/>
          <a:lstStyle/>
          <a:p>
            <a:pPr marL="112014" indent="0">
              <a:buNone/>
            </a:pPr>
            <a:r>
              <a:rPr lang="en-IN" sz="2000" dirty="0" err="1">
                <a:latin typeface="Times New Roman" pitchFamily="18" charset="0"/>
                <a:cs typeface="Times New Roman" pitchFamily="18" charset="0"/>
              </a:rPr>
              <a:t>stop_words</a:t>
            </a:r>
            <a:r>
              <a:rPr lang="en-IN" sz="2000" dirty="0">
                <a:latin typeface="Times New Roman" pitchFamily="18" charset="0"/>
                <a:cs typeface="Times New Roman" pitchFamily="18" charset="0"/>
              </a:rPr>
              <a:t>= ['yourselves', 'between', 'whom', 'itself', 'is', \"she's\", 'up', 'herself', 'here', 'your', 'each', ‘'we', 'he', 'my', \"you've\", 'having', 'in', 'both', 'for', 'themselves', 'are', 'them', '</a:t>
            </a:r>
            <a:r>
              <a:rPr lang="en-IN" sz="2000" dirty="0" err="1">
                <a:latin typeface="Times New Roman" pitchFamily="18" charset="0"/>
                <a:cs typeface="Times New Roman" pitchFamily="18" charset="0"/>
              </a:rPr>
              <a:t>other','and</a:t>
            </a:r>
            <a:r>
              <a:rPr lang="en-IN" sz="2000" dirty="0">
                <a:latin typeface="Times New Roman" pitchFamily="18" charset="0"/>
                <a:cs typeface="Times New Roman" pitchFamily="18" charset="0"/>
              </a:rPr>
              <a:t>', 'an', 'during', 'their', 'can', 'yourself', 'she', 'until', 'so', 'these', 'ours', '</a:t>
            </a:r>
            <a:r>
              <a:rPr lang="en-IN" sz="2000" dirty="0" err="1">
                <a:latin typeface="Times New Roman" pitchFamily="18" charset="0"/>
                <a:cs typeface="Times New Roman" pitchFamily="18" charset="0"/>
              </a:rPr>
              <a:t>above',’what</a:t>
            </a:r>
            <a:r>
              <a:rPr lang="en-IN" sz="2000" dirty="0">
                <a:latin typeface="Times New Roman" pitchFamily="18" charset="0"/>
                <a:cs typeface="Times New Roman" pitchFamily="18" charset="0"/>
              </a:rPr>
              <a:t>', 'while', 'have', 're', 'more', 'only', \"needn't\", 'when', 'just', 'that', 'were', \"don't\", 'very', 'should', 'any', 'y', '</a:t>
            </a:r>
            <a:r>
              <a:rPr lang="en-IN" sz="2000" dirty="0" err="1">
                <a:latin typeface="Times New Roman" pitchFamily="18" charset="0"/>
                <a:cs typeface="Times New Roman" pitchFamily="18" charset="0"/>
              </a:rPr>
              <a:t>isn</a:t>
            </a:r>
            <a:r>
              <a:rPr lang="en-IN" sz="2000" dirty="0">
                <a:latin typeface="Times New Roman" pitchFamily="18" charset="0"/>
                <a:cs typeface="Times New Roman" pitchFamily="18" charset="0"/>
              </a:rPr>
              <a:t>', 'who',  'a', 'they', 'to', 'too', \"should've\", 'has', '</a:t>
            </a:r>
            <a:r>
              <a:rPr lang="en-IN" sz="2000" dirty="0" err="1">
                <a:latin typeface="Times New Roman" pitchFamily="18" charset="0"/>
                <a:cs typeface="Times New Roman" pitchFamily="18" charset="0"/>
              </a:rPr>
              <a:t>before','into</a:t>
            </a:r>
            <a:r>
              <a:rPr lang="en-IN" sz="2000" dirty="0">
                <a:latin typeface="Times New Roman" pitchFamily="18" charset="0"/>
                <a:cs typeface="Times New Roman" pitchFamily="18" charset="0"/>
              </a:rPr>
              <a:t>', 'yours', \"it's\", 'do', 'against', 'on',  'now', 'her', 've', 'd', 'by', 'am', '</a:t>
            </a:r>
            <a:r>
              <a:rPr lang="en-IN" sz="2000" dirty="0" err="1">
                <a:latin typeface="Times New Roman" pitchFamily="18" charset="0"/>
                <a:cs typeface="Times New Roman" pitchFamily="18" charset="0"/>
              </a:rPr>
              <a:t>from','about</a:t>
            </a:r>
            <a:r>
              <a:rPr lang="en-IN" sz="2000" dirty="0">
                <a:latin typeface="Times New Roman" pitchFamily="18" charset="0"/>
                <a:cs typeface="Times New Roman" pitchFamily="18" charset="0"/>
              </a:rPr>
              <a:t>', 'further', </a:t>
            </a:r>
            <a:r>
              <a:rPr lang="en-IN" sz="2000" dirty="0" smtClean="0">
                <a:latin typeface="Times New Roman" pitchFamily="18" charset="0"/>
                <a:cs typeface="Times New Roman" pitchFamily="18" charset="0"/>
              </a:rPr>
              <a:t>\"that'll\", \"you'd\", 'you', 'as', 'how', 'been', 'the', 'or', 'doing', 'such', 'his', 'himself', 'ourselves',  'was', 'through', 'out', 'below', 'own', 'myself', 'theirs', 'me', 'why', 'once',  'him', 'than', 'be', 'most', \"you'll\", 'same', 'some', 'with', 'few', '</a:t>
            </a:r>
            <a:r>
              <a:rPr lang="en-IN" sz="2000" dirty="0" err="1" smtClean="0">
                <a:latin typeface="Times New Roman" pitchFamily="18" charset="0"/>
                <a:cs typeface="Times New Roman" pitchFamily="18" charset="0"/>
              </a:rPr>
              <a:t>it','at</a:t>
            </a:r>
            <a:r>
              <a:rPr lang="en-IN" sz="2000" dirty="0" smtClean="0">
                <a:latin typeface="Times New Roman" pitchFamily="18" charset="0"/>
                <a:cs typeface="Times New Roman" pitchFamily="18" charset="0"/>
              </a:rPr>
              <a:t>', 'after', 'its', 'which', '</a:t>
            </a:r>
            <a:r>
              <a:rPr lang="en-IN" sz="2000" dirty="0" err="1" smtClean="0">
                <a:latin typeface="Times New Roman" pitchFamily="18" charset="0"/>
                <a:cs typeface="Times New Roman" pitchFamily="18" charset="0"/>
              </a:rPr>
              <a:t>there','our</a:t>
            </a:r>
            <a:r>
              <a:rPr lang="en-IN" sz="2000" dirty="0" smtClean="0">
                <a:latin typeface="Times New Roman" pitchFamily="18" charset="0"/>
                <a:cs typeface="Times New Roman" pitchFamily="18" charset="0"/>
              </a:rPr>
              <a:t>', 'this', 'hers', 'being', 'did', 'of', 'had', 'under', '</a:t>
            </a:r>
            <a:r>
              <a:rPr lang="en-IN" sz="2000" dirty="0" err="1" smtClean="0">
                <a:latin typeface="Times New Roman" pitchFamily="18" charset="0"/>
                <a:cs typeface="Times New Roman" pitchFamily="18" charset="0"/>
              </a:rPr>
              <a:t>over','again</a:t>
            </a:r>
            <a:r>
              <a:rPr lang="en-IN" sz="2000" dirty="0" smtClean="0">
                <a:latin typeface="Times New Roman" pitchFamily="18" charset="0"/>
                <a:cs typeface="Times New Roman" pitchFamily="18" charset="0"/>
              </a:rPr>
              <a:t>', 'where', 'those', 'then', \"you're\", '</a:t>
            </a:r>
            <a:r>
              <a:rPr lang="en-IN" sz="2000" dirty="0" err="1" smtClean="0">
                <a:latin typeface="Times New Roman" pitchFamily="18" charset="0"/>
                <a:cs typeface="Times New Roman" pitchFamily="18" charset="0"/>
              </a:rPr>
              <a:t>i</a:t>
            </a:r>
            <a:r>
              <a:rPr lang="en-IN" sz="2000" dirty="0" smtClean="0">
                <a:latin typeface="Times New Roman" pitchFamily="18" charset="0"/>
                <a:cs typeface="Times New Roman" pitchFamily="18" charset="0"/>
              </a:rPr>
              <a:t>', 'because', 'does', </a:t>
            </a:r>
            <a:r>
              <a:rPr lang="en-IN" sz="2000" dirty="0">
                <a:latin typeface="Times New Roman" pitchFamily="18" charset="0"/>
                <a:cs typeface="Times New Roman" pitchFamily="18" charset="0"/>
              </a:rPr>
              <a:t>'all‘, </a:t>
            </a:r>
            <a:r>
              <a:rPr lang="en-IN" sz="2000" dirty="0" smtClean="0">
                <a:latin typeface="Times New Roman" pitchFamily="18" charset="0"/>
                <a:cs typeface="Times New Roman" pitchFamily="18" charset="0"/>
              </a:rPr>
              <a:t>‘a’, ‘</a:t>
            </a:r>
            <a:r>
              <a:rPr lang="en-IN" sz="2000" dirty="0" err="1" smtClean="0">
                <a:latin typeface="Times New Roman" pitchFamily="18" charset="0"/>
                <a:cs typeface="Times New Roman" pitchFamily="18" charset="0"/>
              </a:rPr>
              <a:t>aadi</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aaj</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aap</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aapne</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aata</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aati</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bilkul</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bohot</a:t>
            </a:r>
            <a:r>
              <a:rPr lang="en-IN" sz="2000" dirty="0" smtClean="0">
                <a:latin typeface="Times New Roman" pitchFamily="18" charset="0"/>
                <a:cs typeface="Times New Roman" pitchFamily="18" charset="0"/>
              </a:rPr>
              <a:t>’..]</a:t>
            </a:r>
          </a:p>
          <a:p>
            <a:pPr marL="112014" indent="0">
              <a:buNone/>
            </a:pP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err="1">
                <a:latin typeface="Times New Roman" pitchFamily="18" charset="0"/>
                <a:cs typeface="Times New Roman" pitchFamily="18" charset="0"/>
              </a:rPr>
              <a:t>df</a:t>
            </a:r>
            <a:r>
              <a:rPr lang="en-IN" sz="2000" dirty="0">
                <a:latin typeface="Times New Roman" pitchFamily="18" charset="0"/>
                <a:cs typeface="Times New Roman" pitchFamily="18" charset="0"/>
              </a:rPr>
              <a:t>['text'] = </a:t>
            </a:r>
            <a:r>
              <a:rPr lang="en-IN" sz="2000" dirty="0" err="1">
                <a:latin typeface="Times New Roman" pitchFamily="18" charset="0"/>
                <a:cs typeface="Times New Roman" pitchFamily="18" charset="0"/>
              </a:rPr>
              <a:t>df</a:t>
            </a:r>
            <a:r>
              <a:rPr lang="en-IN" sz="2000" dirty="0">
                <a:latin typeface="Times New Roman" pitchFamily="18" charset="0"/>
                <a:cs typeface="Times New Roman" pitchFamily="18" charset="0"/>
              </a:rPr>
              <a:t>['text'].apply(lambda x: ' '.join([word for word in </a:t>
            </a:r>
            <a:r>
              <a:rPr lang="en-IN" sz="2000" dirty="0" err="1">
                <a:latin typeface="Times New Roman" pitchFamily="18" charset="0"/>
                <a:cs typeface="Times New Roman" pitchFamily="18" charset="0"/>
              </a:rPr>
              <a:t>x.split</a:t>
            </a:r>
            <a:r>
              <a:rPr lang="en-IN" sz="2000" dirty="0">
                <a:latin typeface="Times New Roman" pitchFamily="18" charset="0"/>
                <a:cs typeface="Times New Roman" pitchFamily="18" charset="0"/>
              </a:rPr>
              <a:t>() if word not in (</a:t>
            </a:r>
            <a:r>
              <a:rPr lang="en-IN" sz="2000" dirty="0" err="1">
                <a:latin typeface="Times New Roman" pitchFamily="18" charset="0"/>
                <a:cs typeface="Times New Roman" pitchFamily="18" charset="0"/>
              </a:rPr>
              <a:t>stop_words</a:t>
            </a:r>
            <a:r>
              <a:rPr lang="en-IN" sz="2000" dirty="0">
                <a:latin typeface="Times New Roman" pitchFamily="18" charset="0"/>
                <a:cs typeface="Times New Roman" pitchFamily="18" charset="0"/>
              </a:rPr>
              <a:t>)]))</a:t>
            </a:r>
          </a:p>
          <a:p>
            <a:pPr marL="112014" indent="0">
              <a:buNone/>
            </a:pPr>
            <a:r>
              <a:rPr lang="en-IN" sz="2000" dirty="0" err="1">
                <a:latin typeface="Times New Roman" pitchFamily="18" charset="0"/>
                <a:cs typeface="Times New Roman" pitchFamily="18" charset="0"/>
              </a:rPr>
              <a:t>df.head</a:t>
            </a:r>
            <a:r>
              <a:rPr lang="en-IN" sz="2000" dirty="0">
                <a:latin typeface="Times New Roman" pitchFamily="18" charset="0"/>
                <a:cs typeface="Times New Roman" pitchFamily="18" charset="0"/>
              </a:rPr>
              <a:t>()</a:t>
            </a:r>
          </a:p>
          <a:p>
            <a:pPr marL="112014" indent="0">
              <a:buNone/>
            </a:pPr>
            <a:r>
              <a:rPr lang="en-IN" dirty="0"/>
              <a:t/>
            </a:r>
            <a:br>
              <a:rPr lang="en-IN" dirty="0"/>
            </a:br>
            <a:endParaRPr lang="en-IN" dirty="0"/>
          </a:p>
        </p:txBody>
      </p:sp>
    </p:spTree>
    <p:extLst>
      <p:ext uri="{BB962C8B-B14F-4D97-AF65-F5344CB8AC3E}">
        <p14:creationId xmlns:p14="http://schemas.microsoft.com/office/powerpoint/2010/main" val="3170956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29491" y="193964"/>
            <a:ext cx="8257309" cy="5813323"/>
          </a:xfrm>
        </p:spPr>
        <p:txBody>
          <a:bodyPr/>
          <a:lstStyle/>
          <a:p>
            <a:pPr marL="112014" indent="0">
              <a:buNone/>
            </a:pPr>
            <a:r>
              <a:rPr lang="en-IN" sz="2000" dirty="0">
                <a:latin typeface="Times New Roman" pitchFamily="18" charset="0"/>
                <a:cs typeface="Times New Roman" pitchFamily="18" charset="0"/>
              </a:rPr>
              <a:t>#Separating input feature and label</a:t>
            </a:r>
          </a:p>
          <a:p>
            <a:pPr marL="112014" indent="0">
              <a:buNone/>
            </a:pPr>
            <a:r>
              <a:rPr lang="en-IN" sz="2000" dirty="0">
                <a:latin typeface="Times New Roman" pitchFamily="18" charset="0"/>
                <a:cs typeface="Times New Roman" pitchFamily="18" charset="0"/>
              </a:rPr>
              <a:t>X=</a:t>
            </a:r>
            <a:r>
              <a:rPr lang="en-IN" sz="2000" dirty="0" err="1">
                <a:latin typeface="Times New Roman" pitchFamily="18" charset="0"/>
                <a:cs typeface="Times New Roman" pitchFamily="18" charset="0"/>
              </a:rPr>
              <a:t>df.text</a:t>
            </a:r>
            <a:endParaRPr lang="en-IN" sz="2000" dirty="0">
              <a:latin typeface="Times New Roman" pitchFamily="18" charset="0"/>
              <a:cs typeface="Times New Roman" pitchFamily="18" charset="0"/>
            </a:endParaRPr>
          </a:p>
          <a:p>
            <a:pPr marL="112014" indent="0">
              <a:buNone/>
            </a:pPr>
            <a:r>
              <a:rPr lang="en-IN" sz="2000" dirty="0">
                <a:latin typeface="Times New Roman" pitchFamily="18" charset="0"/>
                <a:cs typeface="Times New Roman" pitchFamily="18" charset="0"/>
              </a:rPr>
              <a:t>y=</a:t>
            </a:r>
            <a:r>
              <a:rPr lang="en-IN" sz="2000" dirty="0" err="1">
                <a:latin typeface="Times New Roman" pitchFamily="18" charset="0"/>
                <a:cs typeface="Times New Roman" pitchFamily="18" charset="0"/>
              </a:rPr>
              <a:t>df.label</a:t>
            </a:r>
            <a:endParaRPr lang="en-IN" sz="2000" dirty="0">
              <a:latin typeface="Times New Roman" pitchFamily="18" charset="0"/>
              <a:cs typeface="Times New Roman" pitchFamily="18" charset="0"/>
            </a:endParaRPr>
          </a:p>
          <a:p>
            <a:pPr marL="112014" indent="0">
              <a:buNone/>
            </a:pP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spliting</a:t>
            </a:r>
            <a:r>
              <a:rPr lang="en-IN" sz="2000" dirty="0">
                <a:latin typeface="Times New Roman" pitchFamily="18" charset="0"/>
                <a:cs typeface="Times New Roman" pitchFamily="18" charset="0"/>
              </a:rPr>
              <a:t> the dataset for train and test</a:t>
            </a:r>
          </a:p>
          <a:p>
            <a:pPr marL="112014" indent="0">
              <a:buNone/>
            </a:pPr>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sklearn.model_selection</a:t>
            </a:r>
            <a:r>
              <a:rPr lang="en-IN" sz="2000" dirty="0">
                <a:latin typeface="Times New Roman" pitchFamily="18" charset="0"/>
                <a:cs typeface="Times New Roman" pitchFamily="18" charset="0"/>
              </a:rPr>
              <a:t> import </a:t>
            </a:r>
            <a:r>
              <a:rPr lang="en-IN" sz="2000" dirty="0" err="1">
                <a:latin typeface="Times New Roman" pitchFamily="18" charset="0"/>
                <a:cs typeface="Times New Roman" pitchFamily="18" charset="0"/>
              </a:rPr>
              <a:t>train_test_split</a:t>
            </a:r>
            <a:endParaRPr lang="en-IN" sz="2000" dirty="0">
              <a:latin typeface="Times New Roman" pitchFamily="18" charset="0"/>
              <a:cs typeface="Times New Roman" pitchFamily="18" charset="0"/>
            </a:endParaRPr>
          </a:p>
          <a:p>
            <a:pPr marL="112014" indent="0">
              <a:buNone/>
            </a:pPr>
            <a:r>
              <a:rPr lang="en-IN" sz="2000" dirty="0" err="1">
                <a:latin typeface="Times New Roman" pitchFamily="18" charset="0"/>
                <a:cs typeface="Times New Roman" pitchFamily="18" charset="0"/>
              </a:rPr>
              <a:t>X_train</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X_test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y_train</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y_test</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train_test_split</a:t>
            </a:r>
            <a:r>
              <a:rPr lang="en-IN" sz="2000" dirty="0">
                <a:latin typeface="Times New Roman" pitchFamily="18" charset="0"/>
                <a:cs typeface="Times New Roman" pitchFamily="18" charset="0"/>
              </a:rPr>
              <a:t>(X, y, </a:t>
            </a:r>
            <a:r>
              <a:rPr lang="en-IN" sz="2000" dirty="0" err="1">
                <a:latin typeface="Times New Roman" pitchFamily="18" charset="0"/>
                <a:cs typeface="Times New Roman" pitchFamily="18" charset="0"/>
              </a:rPr>
              <a:t>test_size</a:t>
            </a:r>
            <a:r>
              <a:rPr lang="en-IN" sz="2000" dirty="0">
                <a:latin typeface="Times New Roman" pitchFamily="18" charset="0"/>
                <a:cs typeface="Times New Roman" pitchFamily="18" charset="0"/>
              </a:rPr>
              <a:t> = 0.20, </a:t>
            </a:r>
            <a:r>
              <a:rPr lang="en-IN" sz="2000" dirty="0" err="1">
                <a:latin typeface="Times New Roman" pitchFamily="18" charset="0"/>
                <a:cs typeface="Times New Roman" pitchFamily="18" charset="0"/>
              </a:rPr>
              <a:t>random_state</a:t>
            </a:r>
            <a:r>
              <a:rPr lang="en-IN" sz="2000" dirty="0">
                <a:latin typeface="Times New Roman" pitchFamily="18" charset="0"/>
                <a:cs typeface="Times New Roman" pitchFamily="18" charset="0"/>
              </a:rPr>
              <a:t> = 100)</a:t>
            </a:r>
          </a:p>
          <a:p>
            <a:pPr marL="112014" indent="0">
              <a:buNone/>
            </a:pP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Transforming Dataset using TF-IDF </a:t>
            </a:r>
            <a:r>
              <a:rPr lang="en-IN" sz="2000" dirty="0" err="1">
                <a:latin typeface="Times New Roman" pitchFamily="18" charset="0"/>
                <a:cs typeface="Times New Roman" pitchFamily="18" charset="0"/>
              </a:rPr>
              <a:t>Vectorizer</a:t>
            </a:r>
            <a:endParaRPr lang="en-IN" sz="2000" dirty="0">
              <a:latin typeface="Times New Roman" pitchFamily="18" charset="0"/>
              <a:cs typeface="Times New Roman" pitchFamily="18" charset="0"/>
            </a:endParaRPr>
          </a:p>
          <a:p>
            <a:pPr marL="112014" indent="0">
              <a:buNone/>
            </a:pPr>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sklearn.feature_extraction.text</a:t>
            </a:r>
            <a:r>
              <a:rPr lang="en-IN" sz="2000" dirty="0">
                <a:latin typeface="Times New Roman" pitchFamily="18" charset="0"/>
                <a:cs typeface="Times New Roman" pitchFamily="18" charset="0"/>
              </a:rPr>
              <a:t> import </a:t>
            </a:r>
            <a:r>
              <a:rPr lang="en-IN" sz="2000" dirty="0" err="1">
                <a:latin typeface="Times New Roman" pitchFamily="18" charset="0"/>
                <a:cs typeface="Times New Roman" pitchFamily="18" charset="0"/>
              </a:rPr>
              <a:t>TfidfVectorizer</a:t>
            </a:r>
            <a:endParaRPr lang="en-IN" sz="2000" dirty="0">
              <a:latin typeface="Times New Roman" pitchFamily="18" charset="0"/>
              <a:cs typeface="Times New Roman" pitchFamily="18" charset="0"/>
            </a:endParaRPr>
          </a:p>
          <a:p>
            <a:pPr marL="112014" indent="0">
              <a:buNone/>
            </a:pPr>
            <a:r>
              <a:rPr lang="en-IN" sz="2000" dirty="0">
                <a:latin typeface="Times New Roman" pitchFamily="18" charset="0"/>
                <a:cs typeface="Times New Roman" pitchFamily="18" charset="0"/>
              </a:rPr>
              <a:t>#Fit the TF-IDF </a:t>
            </a:r>
            <a:r>
              <a:rPr lang="en-IN" sz="2000" dirty="0" err="1">
                <a:latin typeface="Times New Roman" pitchFamily="18" charset="0"/>
                <a:cs typeface="Times New Roman" pitchFamily="18" charset="0"/>
              </a:rPr>
              <a:t>Vectorizer</a:t>
            </a:r>
            <a:endParaRPr lang="en-IN" sz="2000" dirty="0">
              <a:latin typeface="Times New Roman" pitchFamily="18" charset="0"/>
              <a:cs typeface="Times New Roman" pitchFamily="18" charset="0"/>
            </a:endParaRPr>
          </a:p>
          <a:p>
            <a:pPr marL="112014" indent="0">
              <a:buNone/>
            </a:pPr>
            <a:r>
              <a:rPr lang="en-IN" sz="2000" dirty="0" err="1">
                <a:latin typeface="Times New Roman" pitchFamily="18" charset="0"/>
                <a:cs typeface="Times New Roman" pitchFamily="18" charset="0"/>
              </a:rPr>
              <a:t>vectoriser</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TfidfVectorizer</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ngram_range</a:t>
            </a:r>
            <a:r>
              <a:rPr lang="en-IN" sz="2000" dirty="0">
                <a:latin typeface="Times New Roman" pitchFamily="18" charset="0"/>
                <a:cs typeface="Times New Roman" pitchFamily="18" charset="0"/>
              </a:rPr>
              <a:t>=(1,2), </a:t>
            </a:r>
            <a:r>
              <a:rPr lang="en-IN" sz="2000" dirty="0" err="1">
                <a:latin typeface="Times New Roman" pitchFamily="18" charset="0"/>
                <a:cs typeface="Times New Roman" pitchFamily="18" charset="0"/>
              </a:rPr>
              <a:t>max_features</a:t>
            </a:r>
            <a:r>
              <a:rPr lang="en-IN" sz="2000" dirty="0">
                <a:latin typeface="Times New Roman" pitchFamily="18" charset="0"/>
                <a:cs typeface="Times New Roman" pitchFamily="18" charset="0"/>
              </a:rPr>
              <a:t>=25000)</a:t>
            </a:r>
          </a:p>
          <a:p>
            <a:pPr marL="112014" indent="0">
              <a:buNone/>
            </a:pPr>
            <a:r>
              <a:rPr lang="en-IN" sz="2000" dirty="0" err="1">
                <a:latin typeface="Times New Roman" pitchFamily="18" charset="0"/>
                <a:cs typeface="Times New Roman" pitchFamily="18" charset="0"/>
              </a:rPr>
              <a:t>vectoriser.fit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X_train</a:t>
            </a:r>
            <a:r>
              <a:rPr lang="en-IN" sz="2000" dirty="0">
                <a:latin typeface="Times New Roman" pitchFamily="18" charset="0"/>
                <a:cs typeface="Times New Roman" pitchFamily="18" charset="0"/>
              </a:rPr>
              <a:t>)</a:t>
            </a:r>
          </a:p>
          <a:p>
            <a:pPr marL="112014" indent="0">
              <a:buNone/>
            </a:pPr>
            <a:r>
              <a:rPr lang="en-IN" sz="2000" dirty="0">
                <a:latin typeface="Times New Roman" pitchFamily="18" charset="0"/>
                <a:cs typeface="Times New Roman" pitchFamily="18" charset="0"/>
              </a:rPr>
              <a:t>print('No. of </a:t>
            </a:r>
            <a:r>
              <a:rPr lang="en-IN" sz="2000" dirty="0" err="1">
                <a:latin typeface="Times New Roman" pitchFamily="18" charset="0"/>
                <a:cs typeface="Times New Roman" pitchFamily="18" charset="0"/>
              </a:rPr>
              <a:t>feature_words</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len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vectoriser.get_feature_names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112014" indent="0">
              <a:buNone/>
            </a:pPr>
            <a:r>
              <a:rPr lang="en-IN" dirty="0"/>
              <a:t/>
            </a:r>
            <a:br>
              <a:rPr lang="en-IN" dirty="0"/>
            </a:br>
            <a:endParaRPr lang="en-IN" dirty="0"/>
          </a:p>
        </p:txBody>
      </p:sp>
    </p:spTree>
    <p:extLst>
      <p:ext uri="{BB962C8B-B14F-4D97-AF65-F5344CB8AC3E}">
        <p14:creationId xmlns:p14="http://schemas.microsoft.com/office/powerpoint/2010/main" val="264649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01782" y="235527"/>
            <a:ext cx="8271163" cy="6095999"/>
          </a:xfrm>
        </p:spPr>
        <p:txBody>
          <a:bodyPr/>
          <a:lstStyle/>
          <a:p>
            <a:pPr marL="112014" indent="0">
              <a:buNone/>
            </a:pPr>
            <a:r>
              <a:rPr lang="en-IN" sz="2000" dirty="0">
                <a:latin typeface="Times New Roman" pitchFamily="18" charset="0"/>
                <a:cs typeface="Times New Roman" pitchFamily="18" charset="0"/>
              </a:rPr>
              <a:t>#Transform the data using TF-IDF </a:t>
            </a:r>
            <a:r>
              <a:rPr lang="en-IN" sz="2000" dirty="0" err="1">
                <a:latin typeface="Times New Roman" pitchFamily="18" charset="0"/>
                <a:cs typeface="Times New Roman" pitchFamily="18" charset="0"/>
              </a:rPr>
              <a:t>Vectorizer</a:t>
            </a:r>
            <a:endParaRPr lang="en-IN" sz="2000" dirty="0">
              <a:latin typeface="Times New Roman" pitchFamily="18" charset="0"/>
              <a:cs typeface="Times New Roman" pitchFamily="18" charset="0"/>
            </a:endParaRPr>
          </a:p>
          <a:p>
            <a:pPr marL="112014" indent="0">
              <a:buNone/>
            </a:pPr>
            <a:r>
              <a:rPr lang="en-IN" sz="2000" dirty="0" err="1">
                <a:latin typeface="Times New Roman" pitchFamily="18" charset="0"/>
                <a:cs typeface="Times New Roman" pitchFamily="18" charset="0"/>
              </a:rPr>
              <a:t>X_train</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vectoriser.transform</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X_train</a:t>
            </a:r>
            <a:r>
              <a:rPr lang="en-IN" sz="2000" dirty="0">
                <a:latin typeface="Times New Roman" pitchFamily="18" charset="0"/>
                <a:cs typeface="Times New Roman" pitchFamily="18" charset="0"/>
              </a:rPr>
              <a:t>)</a:t>
            </a:r>
          </a:p>
          <a:p>
            <a:pPr marL="112014" indent="0">
              <a:buNone/>
            </a:pPr>
            <a:r>
              <a:rPr lang="en-IN" sz="2000" dirty="0" err="1">
                <a:latin typeface="Times New Roman" pitchFamily="18" charset="0"/>
                <a:cs typeface="Times New Roman" pitchFamily="18" charset="0"/>
              </a:rPr>
              <a:t>X_test</a:t>
            </a:r>
            <a:r>
              <a:rPr lang="en-IN" sz="2000" dirty="0">
                <a:latin typeface="Times New Roman" pitchFamily="18" charset="0"/>
                <a:cs typeface="Times New Roman" pitchFamily="18" charset="0"/>
              </a:rPr>
              <a:t>  = </a:t>
            </a:r>
            <a:r>
              <a:rPr lang="en-IN" sz="2000" dirty="0" err="1" smtClean="0">
                <a:latin typeface="Times New Roman" pitchFamily="18" charset="0"/>
                <a:cs typeface="Times New Roman" pitchFamily="18" charset="0"/>
              </a:rPr>
              <a:t>vectoriser.transform</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X_test</a:t>
            </a:r>
            <a:r>
              <a:rPr lang="en-IN" sz="2000" dirty="0" smtClean="0">
                <a:latin typeface="Times New Roman" pitchFamily="18" charset="0"/>
                <a:cs typeface="Times New Roman" pitchFamily="18" charset="0"/>
              </a:rPr>
              <a:t>) </a:t>
            </a:r>
          </a:p>
          <a:p>
            <a:pPr marL="112014" indent="0">
              <a:buNone/>
            </a:pPr>
            <a:r>
              <a:rPr lang="en-IN" sz="2000" dirty="0" smtClean="0">
                <a:latin typeface="Times New Roman" pitchFamily="18" charset="0"/>
                <a:cs typeface="Times New Roman" pitchFamily="18" charset="0"/>
              </a:rPr>
              <a:t>from </a:t>
            </a:r>
            <a:r>
              <a:rPr lang="en-IN" sz="2000" dirty="0" err="1">
                <a:latin typeface="Times New Roman" pitchFamily="18" charset="0"/>
                <a:cs typeface="Times New Roman" pitchFamily="18" charset="0"/>
              </a:rPr>
              <a:t>sklearn.ensemble</a:t>
            </a:r>
            <a:r>
              <a:rPr lang="en-IN" sz="2000" dirty="0">
                <a:latin typeface="Times New Roman" pitchFamily="18" charset="0"/>
                <a:cs typeface="Times New Roman" pitchFamily="18" charset="0"/>
              </a:rPr>
              <a:t> import </a:t>
            </a:r>
            <a:r>
              <a:rPr lang="en-IN" sz="2000" dirty="0" err="1">
                <a:latin typeface="Times New Roman" pitchFamily="18" charset="0"/>
                <a:cs typeface="Times New Roman" pitchFamily="18" charset="0"/>
              </a:rPr>
              <a:t>RandomForestClassifier</a:t>
            </a:r>
            <a:endParaRPr lang="en-IN" sz="2000" dirty="0">
              <a:latin typeface="Times New Roman" pitchFamily="18" charset="0"/>
              <a:cs typeface="Times New Roman" pitchFamily="18" charset="0"/>
            </a:endParaRPr>
          </a:p>
          <a:p>
            <a:pPr marL="112014" indent="0">
              <a:buNone/>
            </a:pPr>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sklearn.linear_model</a:t>
            </a:r>
            <a:r>
              <a:rPr lang="en-IN" sz="2000" dirty="0">
                <a:latin typeface="Times New Roman" pitchFamily="18" charset="0"/>
                <a:cs typeface="Times New Roman" pitchFamily="18" charset="0"/>
              </a:rPr>
              <a:t> import </a:t>
            </a:r>
            <a:r>
              <a:rPr lang="en-IN" sz="2000" dirty="0" err="1">
                <a:latin typeface="Times New Roman" pitchFamily="18" charset="0"/>
                <a:cs typeface="Times New Roman" pitchFamily="18" charset="0"/>
              </a:rPr>
              <a:t>LogisticRegression</a:t>
            </a:r>
            <a:endParaRPr lang="en-IN" sz="2000" dirty="0">
              <a:latin typeface="Times New Roman" pitchFamily="18" charset="0"/>
              <a:cs typeface="Times New Roman" pitchFamily="18" charset="0"/>
            </a:endParaRPr>
          </a:p>
          <a:p>
            <a:pPr marL="112014" indent="0">
              <a:buNone/>
            </a:pPr>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sklearn.neighbors</a:t>
            </a:r>
            <a:r>
              <a:rPr lang="en-IN" sz="2000" dirty="0">
                <a:latin typeface="Times New Roman" pitchFamily="18" charset="0"/>
                <a:cs typeface="Times New Roman" pitchFamily="18" charset="0"/>
              </a:rPr>
              <a:t> import </a:t>
            </a:r>
            <a:r>
              <a:rPr lang="en-IN" sz="2000" dirty="0" err="1">
                <a:latin typeface="Times New Roman" pitchFamily="18" charset="0"/>
                <a:cs typeface="Times New Roman" pitchFamily="18" charset="0"/>
              </a:rPr>
              <a:t>KNeighborsClassifier</a:t>
            </a:r>
            <a:endParaRPr lang="en-IN" sz="2000" dirty="0">
              <a:latin typeface="Times New Roman" pitchFamily="18" charset="0"/>
              <a:cs typeface="Times New Roman" pitchFamily="18" charset="0"/>
            </a:endParaRPr>
          </a:p>
          <a:p>
            <a:pPr marL="112014" indent="0">
              <a:buNone/>
            </a:pPr>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sklearn.tree</a:t>
            </a:r>
            <a:r>
              <a:rPr lang="en-IN" sz="2000" dirty="0">
                <a:latin typeface="Times New Roman" pitchFamily="18" charset="0"/>
                <a:cs typeface="Times New Roman" pitchFamily="18" charset="0"/>
              </a:rPr>
              <a:t> import </a:t>
            </a:r>
            <a:r>
              <a:rPr lang="en-IN" sz="2000" dirty="0" err="1">
                <a:latin typeface="Times New Roman" pitchFamily="18" charset="0"/>
                <a:cs typeface="Times New Roman" pitchFamily="18" charset="0"/>
              </a:rPr>
              <a:t>DecisionTreeClassifier</a:t>
            </a:r>
            <a:endParaRPr lang="en-IN" sz="2000" dirty="0">
              <a:latin typeface="Times New Roman" pitchFamily="18" charset="0"/>
              <a:cs typeface="Times New Roman" pitchFamily="18" charset="0"/>
            </a:endParaRPr>
          </a:p>
          <a:p>
            <a:pPr marL="112014" indent="0">
              <a:buNone/>
            </a:pPr>
            <a:r>
              <a:rPr lang="en-IN" sz="2000" dirty="0">
                <a:latin typeface="Times New Roman" pitchFamily="18" charset="0"/>
                <a:cs typeface="Times New Roman" pitchFamily="18" charset="0"/>
              </a:rPr>
              <a:t>#model selection</a:t>
            </a:r>
          </a:p>
          <a:p>
            <a:pPr marL="112014" indent="0">
              <a:buNone/>
            </a:pPr>
            <a:r>
              <a:rPr lang="en-IN" sz="2000" dirty="0">
                <a:latin typeface="Times New Roman" pitchFamily="18" charset="0"/>
                <a:cs typeface="Times New Roman" pitchFamily="18" charset="0"/>
              </a:rPr>
              <a:t>from </a:t>
            </a:r>
            <a:r>
              <a:rPr lang="en-IN" sz="2000" dirty="0" err="1">
                <a:latin typeface="Times New Roman" pitchFamily="18" charset="0"/>
                <a:cs typeface="Times New Roman" pitchFamily="18" charset="0"/>
              </a:rPr>
              <a:t>sklearn.metrics</a:t>
            </a:r>
            <a:r>
              <a:rPr lang="en-IN" sz="2000" dirty="0">
                <a:latin typeface="Times New Roman" pitchFamily="18" charset="0"/>
                <a:cs typeface="Times New Roman" pitchFamily="18" charset="0"/>
              </a:rPr>
              <a:t> import </a:t>
            </a:r>
            <a:r>
              <a:rPr lang="en-IN" sz="2000" dirty="0" err="1">
                <a:latin typeface="Times New Roman" pitchFamily="18" charset="0"/>
                <a:cs typeface="Times New Roman" pitchFamily="18" charset="0"/>
              </a:rPr>
              <a:t>confusion_matrix</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accuracy_score</a:t>
            </a:r>
            <a:endParaRPr lang="en-IN" sz="2000" dirty="0">
              <a:latin typeface="Times New Roman" pitchFamily="18" charset="0"/>
              <a:cs typeface="Times New Roman" pitchFamily="18" charset="0"/>
            </a:endParaRPr>
          </a:p>
          <a:p>
            <a:pPr marL="112014" indent="0">
              <a:buNone/>
            </a:pP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Decision tree </a:t>
            </a:r>
          </a:p>
          <a:p>
            <a:pPr marL="112014" indent="0">
              <a:buNone/>
            </a:pP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DecisionTreeClassifier</a:t>
            </a:r>
            <a:r>
              <a:rPr lang="en-IN" sz="2000" dirty="0" smtClean="0">
                <a:latin typeface="Times New Roman" pitchFamily="18" charset="0"/>
                <a:cs typeface="Times New Roman" pitchFamily="18" charset="0"/>
              </a:rPr>
              <a:t>(criterion</a:t>
            </a:r>
            <a:r>
              <a:rPr lang="en-IN" sz="2000" dirty="0">
                <a:latin typeface="Times New Roman" pitchFamily="18" charset="0"/>
                <a:cs typeface="Times New Roman" pitchFamily="18" charset="0"/>
              </a:rPr>
              <a:t>='entropy', </a:t>
            </a:r>
            <a:r>
              <a:rPr lang="en-IN" sz="2000" dirty="0" err="1">
                <a:latin typeface="Times New Roman" pitchFamily="18" charset="0"/>
                <a:cs typeface="Times New Roman" pitchFamily="18" charset="0"/>
              </a:rPr>
              <a:t>random_state</a:t>
            </a:r>
            <a:r>
              <a:rPr lang="en-IN" sz="2000" dirty="0">
                <a:latin typeface="Times New Roman" pitchFamily="18" charset="0"/>
                <a:cs typeface="Times New Roman" pitchFamily="18" charset="0"/>
              </a:rPr>
              <a:t>=0)</a:t>
            </a:r>
          </a:p>
          <a:p>
            <a:pPr marL="112014" indent="0">
              <a:buNone/>
            </a:pPr>
            <a:r>
              <a:rPr lang="en-IN" sz="2000" dirty="0" err="1">
                <a:latin typeface="Times New Roman" pitchFamily="18" charset="0"/>
                <a:cs typeface="Times New Roman" pitchFamily="18" charset="0"/>
              </a:rPr>
              <a:t>classifier_dt</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DecisionTreeClassifier</a:t>
            </a:r>
            <a:r>
              <a:rPr lang="en-IN" sz="2000" dirty="0">
                <a:latin typeface="Times New Roman" pitchFamily="18" charset="0"/>
                <a:cs typeface="Times New Roman" pitchFamily="18" charset="0"/>
              </a:rPr>
              <a:t>(criterion = 'entropy', </a:t>
            </a:r>
            <a:r>
              <a:rPr lang="en-IN" sz="2000" dirty="0" err="1">
                <a:latin typeface="Times New Roman" pitchFamily="18" charset="0"/>
                <a:cs typeface="Times New Roman" pitchFamily="18" charset="0"/>
              </a:rPr>
              <a:t>random_state</a:t>
            </a:r>
            <a:r>
              <a:rPr lang="en-IN" sz="2000" dirty="0">
                <a:latin typeface="Times New Roman" pitchFamily="18" charset="0"/>
                <a:cs typeface="Times New Roman" pitchFamily="18" charset="0"/>
              </a:rPr>
              <a:t> = 0)</a:t>
            </a:r>
          </a:p>
          <a:p>
            <a:pPr marL="112014" indent="0">
              <a:buNone/>
            </a:pPr>
            <a:r>
              <a:rPr lang="en-IN" sz="2000" dirty="0" err="1">
                <a:latin typeface="Times New Roman" pitchFamily="18" charset="0"/>
                <a:cs typeface="Times New Roman" pitchFamily="18" charset="0"/>
              </a:rPr>
              <a:t>classifier_dt.fit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X_train</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y_train</a:t>
            </a:r>
            <a:r>
              <a:rPr lang="en-IN" sz="2000" dirty="0">
                <a:latin typeface="Times New Roman" pitchFamily="18" charset="0"/>
                <a:cs typeface="Times New Roman" pitchFamily="18" charset="0"/>
              </a:rPr>
              <a:t>)</a:t>
            </a:r>
          </a:p>
          <a:p>
            <a:pPr marL="112014" indent="0">
              <a:buNone/>
            </a:pPr>
            <a:r>
              <a:rPr lang="en-IN" dirty="0"/>
              <a:t/>
            </a:r>
            <a:br>
              <a:rPr lang="en-IN" dirty="0"/>
            </a:br>
            <a:r>
              <a:rPr lang="en-IN" dirty="0"/>
              <a:t/>
            </a:r>
            <a:br>
              <a:rPr lang="en-IN" dirty="0"/>
            </a:br>
            <a:endParaRPr lang="en-IN" dirty="0"/>
          </a:p>
        </p:txBody>
      </p:sp>
    </p:spTree>
    <p:extLst>
      <p:ext uri="{BB962C8B-B14F-4D97-AF65-F5344CB8AC3E}">
        <p14:creationId xmlns:p14="http://schemas.microsoft.com/office/powerpoint/2010/main" val="1989471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332510"/>
            <a:ext cx="8229600" cy="5674778"/>
          </a:xfrm>
        </p:spPr>
        <p:txBody>
          <a:bodyPr/>
          <a:lstStyle/>
          <a:p>
            <a:pPr marL="112014" indent="0">
              <a:buNone/>
            </a:pPr>
            <a:r>
              <a:rPr lang="en-IN" sz="2000" dirty="0">
                <a:latin typeface="Times New Roman" pitchFamily="18" charset="0"/>
                <a:cs typeface="Times New Roman" pitchFamily="18" charset="0"/>
              </a:rPr>
              <a:t>#Decision </a:t>
            </a:r>
            <a:r>
              <a:rPr lang="en-IN" sz="2000" dirty="0" smtClean="0">
                <a:latin typeface="Times New Roman" pitchFamily="18" charset="0"/>
                <a:cs typeface="Times New Roman" pitchFamily="18" charset="0"/>
              </a:rPr>
              <a:t>Tree Validation</a:t>
            </a:r>
            <a:endParaRPr lang="en-IN" sz="2000" dirty="0">
              <a:latin typeface="Times New Roman" pitchFamily="18" charset="0"/>
              <a:cs typeface="Times New Roman" pitchFamily="18" charset="0"/>
            </a:endParaRPr>
          </a:p>
          <a:p>
            <a:pPr marL="112014" indent="0">
              <a:buNone/>
            </a:pPr>
            <a:r>
              <a:rPr lang="en-IN" sz="2000" dirty="0" err="1">
                <a:latin typeface="Times New Roman" pitchFamily="18" charset="0"/>
                <a:cs typeface="Times New Roman" pitchFamily="18" charset="0"/>
              </a:rPr>
              <a:t>y_pred_dt</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classifier_dt.predict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X_test</a:t>
            </a:r>
            <a:r>
              <a:rPr lang="en-IN" sz="2000" dirty="0">
                <a:latin typeface="Times New Roman" pitchFamily="18" charset="0"/>
                <a:cs typeface="Times New Roman" pitchFamily="18" charset="0"/>
              </a:rPr>
              <a:t>)</a:t>
            </a:r>
          </a:p>
          <a:p>
            <a:pPr marL="112014" indent="0">
              <a:buNone/>
            </a:pPr>
            <a:r>
              <a:rPr lang="en-IN" sz="2000" dirty="0">
                <a:latin typeface="Times New Roman" pitchFamily="18" charset="0"/>
                <a:cs typeface="Times New Roman" pitchFamily="18" charset="0"/>
              </a:rPr>
              <a:t>cm = </a:t>
            </a:r>
            <a:r>
              <a:rPr lang="en-IN" sz="2000" dirty="0" err="1">
                <a:latin typeface="Times New Roman" pitchFamily="18" charset="0"/>
                <a:cs typeface="Times New Roman" pitchFamily="18" charset="0"/>
              </a:rPr>
              <a:t>confusion_matrix</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y_test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y_pred_dt</a:t>
            </a:r>
            <a:r>
              <a:rPr lang="en-IN" sz="2000" dirty="0">
                <a:latin typeface="Times New Roman" pitchFamily="18" charset="0"/>
                <a:cs typeface="Times New Roman" pitchFamily="18" charset="0"/>
              </a:rPr>
              <a:t>)</a:t>
            </a:r>
          </a:p>
          <a:p>
            <a:pPr marL="112014" indent="0">
              <a:buNone/>
            </a:pPr>
            <a:r>
              <a:rPr lang="en-IN" sz="2000" dirty="0">
                <a:latin typeface="Times New Roman" pitchFamily="18" charset="0"/>
                <a:cs typeface="Times New Roman" pitchFamily="18" charset="0"/>
              </a:rPr>
              <a:t>print(cm)</a:t>
            </a:r>
          </a:p>
          <a:p>
            <a:pPr marL="112014" indent="0">
              <a:buNone/>
            </a:pPr>
            <a:r>
              <a:rPr lang="en-IN" sz="2000" dirty="0" err="1">
                <a:latin typeface="Times New Roman" pitchFamily="18" charset="0"/>
                <a:cs typeface="Times New Roman" pitchFamily="18" charset="0"/>
              </a:rPr>
              <a:t>dt_score</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accuracy_score</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y_test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y_pred_dt</a:t>
            </a:r>
            <a:r>
              <a:rPr lang="en-IN" sz="2000" dirty="0">
                <a:latin typeface="Times New Roman" pitchFamily="18" charset="0"/>
                <a:cs typeface="Times New Roman" pitchFamily="18" charset="0"/>
              </a:rPr>
              <a:t>)</a:t>
            </a:r>
          </a:p>
          <a:p>
            <a:pPr marL="112014" indent="0">
              <a:buNone/>
            </a:pPr>
            <a:r>
              <a:rPr lang="en-IN" sz="2000" dirty="0">
                <a:latin typeface="Times New Roman" pitchFamily="18" charset="0"/>
                <a:cs typeface="Times New Roman" pitchFamily="18" charset="0"/>
              </a:rPr>
              <a:t>print('Decision Tree Accuracy: ', </a:t>
            </a:r>
            <a:r>
              <a:rPr lang="en-IN" sz="2000" dirty="0" err="1">
                <a:latin typeface="Times New Roman" pitchFamily="18" charset="0"/>
                <a:cs typeface="Times New Roman" pitchFamily="18" charset="0"/>
              </a:rPr>
              <a:t>str</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dt_score</a:t>
            </a:r>
            <a:r>
              <a:rPr lang="en-IN" sz="2000" dirty="0">
                <a:latin typeface="Times New Roman" pitchFamily="18" charset="0"/>
                <a:cs typeface="Times New Roman" pitchFamily="18" charset="0"/>
              </a:rPr>
              <a:t>))</a:t>
            </a:r>
          </a:p>
          <a:p>
            <a:pPr marL="112014" indent="0">
              <a:buNone/>
            </a:pP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logistic regression</a:t>
            </a:r>
          </a:p>
          <a:p>
            <a:pPr marL="112014" indent="0">
              <a:buNone/>
            </a:pPr>
            <a:r>
              <a:rPr lang="en-IN" sz="2000" dirty="0" err="1" smtClean="0">
                <a:latin typeface="Times New Roman" pitchFamily="18" charset="0"/>
                <a:cs typeface="Times New Roman" pitchFamily="18" charset="0"/>
              </a:rPr>
              <a:t>classifier_lr</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LogisticRegression</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random_state</a:t>
            </a:r>
            <a:r>
              <a:rPr lang="en-IN" sz="2000" dirty="0">
                <a:latin typeface="Times New Roman" pitchFamily="18" charset="0"/>
                <a:cs typeface="Times New Roman" pitchFamily="18" charset="0"/>
              </a:rPr>
              <a:t> = 0)</a:t>
            </a:r>
          </a:p>
          <a:p>
            <a:pPr marL="112014" indent="0">
              <a:buNone/>
            </a:pPr>
            <a:r>
              <a:rPr lang="en-IN" sz="2000" dirty="0" err="1">
                <a:latin typeface="Times New Roman" pitchFamily="18" charset="0"/>
                <a:cs typeface="Times New Roman" pitchFamily="18" charset="0"/>
              </a:rPr>
              <a:t>classifier_lr.fit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X_train</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y_train</a:t>
            </a:r>
            <a:r>
              <a:rPr lang="en-IN" sz="2000" dirty="0">
                <a:latin typeface="Times New Roman" pitchFamily="18" charset="0"/>
                <a:cs typeface="Times New Roman" pitchFamily="18" charset="0"/>
              </a:rPr>
              <a:t>)</a:t>
            </a:r>
          </a:p>
          <a:p>
            <a:pPr marL="112014" indent="0">
              <a:buNone/>
            </a:pPr>
            <a:r>
              <a:rPr lang="en-IN" sz="2000" dirty="0" smtClean="0">
                <a:latin typeface="Times New Roman" pitchFamily="18" charset="0"/>
                <a:cs typeface="Times New Roman" pitchFamily="18" charset="0"/>
              </a:rPr>
              <a:t>#Logistic Regression Validation</a:t>
            </a:r>
            <a:endParaRPr lang="en-IN" sz="2000" dirty="0">
              <a:latin typeface="Times New Roman" pitchFamily="18" charset="0"/>
              <a:cs typeface="Times New Roman" pitchFamily="18" charset="0"/>
            </a:endParaRPr>
          </a:p>
          <a:p>
            <a:pPr marL="112014" indent="0">
              <a:buNone/>
            </a:pPr>
            <a:r>
              <a:rPr lang="en-IN" sz="2000" dirty="0" err="1">
                <a:latin typeface="Times New Roman" pitchFamily="18" charset="0"/>
                <a:cs typeface="Times New Roman" pitchFamily="18" charset="0"/>
              </a:rPr>
              <a:t>y_pred_lr</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classifier_lr.predict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X_test</a:t>
            </a:r>
            <a:r>
              <a:rPr lang="en-IN" sz="2000" dirty="0">
                <a:latin typeface="Times New Roman" pitchFamily="18" charset="0"/>
                <a:cs typeface="Times New Roman" pitchFamily="18" charset="0"/>
              </a:rPr>
              <a:t>)</a:t>
            </a:r>
          </a:p>
          <a:p>
            <a:pPr marL="112014" indent="0">
              <a:buNone/>
            </a:pPr>
            <a:r>
              <a:rPr lang="en-IN" sz="2000" dirty="0">
                <a:latin typeface="Times New Roman" pitchFamily="18" charset="0"/>
                <a:cs typeface="Times New Roman" pitchFamily="18" charset="0"/>
              </a:rPr>
              <a:t>cm = </a:t>
            </a:r>
            <a:r>
              <a:rPr lang="en-IN" sz="2000" dirty="0" err="1">
                <a:latin typeface="Times New Roman" pitchFamily="18" charset="0"/>
                <a:cs typeface="Times New Roman" pitchFamily="18" charset="0"/>
              </a:rPr>
              <a:t>confusion_matrix</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y_test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y_pred_lr</a:t>
            </a:r>
            <a:r>
              <a:rPr lang="en-IN" sz="2000" dirty="0">
                <a:latin typeface="Times New Roman" pitchFamily="18" charset="0"/>
                <a:cs typeface="Times New Roman" pitchFamily="18" charset="0"/>
              </a:rPr>
              <a:t>)</a:t>
            </a:r>
          </a:p>
          <a:p>
            <a:pPr marL="112014" indent="0">
              <a:buNone/>
            </a:pPr>
            <a:r>
              <a:rPr lang="en-IN" sz="2000" dirty="0">
                <a:latin typeface="Times New Roman" pitchFamily="18" charset="0"/>
                <a:cs typeface="Times New Roman" pitchFamily="18" charset="0"/>
              </a:rPr>
              <a:t>print(cm)</a:t>
            </a:r>
          </a:p>
          <a:p>
            <a:pPr marL="112014" indent="0">
              <a:buNone/>
            </a:pPr>
            <a:r>
              <a:rPr lang="en-IN" sz="2000" dirty="0" err="1" smtClean="0">
                <a:latin typeface="Times New Roman" pitchFamily="18" charset="0"/>
                <a:cs typeface="Times New Roman" pitchFamily="18" charset="0"/>
              </a:rPr>
              <a:t>classifier_rf.fit</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X_train</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y_train</a:t>
            </a:r>
            <a:r>
              <a:rPr lang="en-IN" sz="2000" dirty="0">
                <a:latin typeface="Times New Roman" pitchFamily="18" charset="0"/>
                <a:cs typeface="Times New Roman" pitchFamily="18" charset="0"/>
              </a:rPr>
              <a:t>)</a:t>
            </a:r>
          </a:p>
          <a:p>
            <a:pPr marL="112014" indent="0">
              <a:buNone/>
            </a:pPr>
            <a:r>
              <a:rPr lang="en-IN" dirty="0"/>
              <a:t/>
            </a:r>
            <a:br>
              <a:rPr lang="en-IN" dirty="0"/>
            </a:br>
            <a:endParaRPr lang="en-IN" dirty="0"/>
          </a:p>
        </p:txBody>
      </p:sp>
    </p:spTree>
    <p:extLst>
      <p:ext uri="{BB962C8B-B14F-4D97-AF65-F5344CB8AC3E}">
        <p14:creationId xmlns:p14="http://schemas.microsoft.com/office/powerpoint/2010/main" val="15769411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43345" y="360218"/>
            <a:ext cx="8243455" cy="5647069"/>
          </a:xfrm>
        </p:spPr>
        <p:txBody>
          <a:bodyPr/>
          <a:lstStyle/>
          <a:p>
            <a:pPr marL="112014" indent="0">
              <a:buNone/>
            </a:pPr>
            <a:r>
              <a:rPr lang="en-IN" sz="2000" dirty="0">
                <a:latin typeface="Times New Roman" pitchFamily="18" charset="0"/>
                <a:cs typeface="Times New Roman" pitchFamily="18" charset="0"/>
              </a:rPr>
              <a:t>#random forest</a:t>
            </a:r>
          </a:p>
          <a:p>
            <a:pPr marL="112014" indent="0">
              <a:buNone/>
            </a:pPr>
            <a:r>
              <a:rPr lang="en-IN" sz="2000" dirty="0" err="1" smtClean="0">
                <a:latin typeface="Times New Roman" pitchFamily="18" charset="0"/>
                <a:cs typeface="Times New Roman" pitchFamily="18" charset="0"/>
              </a:rPr>
              <a:t>classifier_rf</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RandomForestClassifier</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n_estimators</a:t>
            </a:r>
            <a:r>
              <a:rPr lang="en-IN" sz="2000" dirty="0">
                <a:latin typeface="Times New Roman" pitchFamily="18" charset="0"/>
                <a:cs typeface="Times New Roman" pitchFamily="18" charset="0"/>
              </a:rPr>
              <a:t> = 10, criterion = 'entropy', </a:t>
            </a:r>
            <a:r>
              <a:rPr lang="en-IN" sz="2000" dirty="0" err="1">
                <a:latin typeface="Times New Roman" pitchFamily="18" charset="0"/>
                <a:cs typeface="Times New Roman" pitchFamily="18" charset="0"/>
              </a:rPr>
              <a:t>random_state</a:t>
            </a:r>
            <a:r>
              <a:rPr lang="en-IN" sz="2000" dirty="0">
                <a:latin typeface="Times New Roman" pitchFamily="18" charset="0"/>
                <a:cs typeface="Times New Roman" pitchFamily="18" charset="0"/>
              </a:rPr>
              <a:t> = 0)</a:t>
            </a:r>
          </a:p>
          <a:p>
            <a:pPr marL="112014" indent="0">
              <a:buNone/>
            </a:pP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Random </a:t>
            </a:r>
            <a:r>
              <a:rPr lang="en-IN" sz="2000" dirty="0" err="1">
                <a:latin typeface="Times New Roman" pitchFamily="18" charset="0"/>
                <a:cs typeface="Times New Roman" pitchFamily="18" charset="0"/>
              </a:rPr>
              <a:t>Florest</a:t>
            </a:r>
            <a:endParaRPr lang="en-IN" sz="2000" dirty="0">
              <a:latin typeface="Times New Roman" pitchFamily="18" charset="0"/>
              <a:cs typeface="Times New Roman" pitchFamily="18" charset="0"/>
            </a:endParaRPr>
          </a:p>
          <a:p>
            <a:pPr marL="112014" indent="0">
              <a:buNone/>
            </a:pPr>
            <a:r>
              <a:rPr lang="en-IN" sz="2000" dirty="0" err="1">
                <a:latin typeface="Times New Roman" pitchFamily="18" charset="0"/>
                <a:cs typeface="Times New Roman" pitchFamily="18" charset="0"/>
              </a:rPr>
              <a:t>y_pred_rf</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classifier_rf.predict</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X_test</a:t>
            </a:r>
            <a:r>
              <a:rPr lang="en-IN" sz="2000" dirty="0">
                <a:latin typeface="Times New Roman" pitchFamily="18" charset="0"/>
                <a:cs typeface="Times New Roman" pitchFamily="18" charset="0"/>
              </a:rPr>
              <a:t>)</a:t>
            </a:r>
          </a:p>
          <a:p>
            <a:pPr marL="112014" indent="0">
              <a:buNone/>
            </a:pPr>
            <a:r>
              <a:rPr lang="en-IN" sz="2000" dirty="0">
                <a:latin typeface="Times New Roman" pitchFamily="18" charset="0"/>
                <a:cs typeface="Times New Roman" pitchFamily="18" charset="0"/>
              </a:rPr>
              <a:t>cm = </a:t>
            </a:r>
            <a:r>
              <a:rPr lang="en-IN" sz="2000" dirty="0" err="1">
                <a:latin typeface="Times New Roman" pitchFamily="18" charset="0"/>
                <a:cs typeface="Times New Roman" pitchFamily="18" charset="0"/>
              </a:rPr>
              <a:t>confusion_matrix</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y_test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y_pred_rf</a:t>
            </a:r>
            <a:r>
              <a:rPr lang="en-IN" sz="2000" dirty="0">
                <a:latin typeface="Times New Roman" pitchFamily="18" charset="0"/>
                <a:cs typeface="Times New Roman" pitchFamily="18" charset="0"/>
              </a:rPr>
              <a:t>)</a:t>
            </a:r>
          </a:p>
          <a:p>
            <a:pPr marL="112014" indent="0">
              <a:buNone/>
            </a:pPr>
            <a:r>
              <a:rPr lang="en-IN" sz="2000" dirty="0">
                <a:latin typeface="Times New Roman" pitchFamily="18" charset="0"/>
                <a:cs typeface="Times New Roman" pitchFamily="18" charset="0"/>
              </a:rPr>
              <a:t>print(cm)</a:t>
            </a:r>
          </a:p>
          <a:p>
            <a:pPr marL="112014" indent="0">
              <a:buNone/>
            </a:pPr>
            <a:r>
              <a:rPr lang="en-IN" sz="2000" dirty="0" err="1" smtClean="0">
                <a:latin typeface="Times New Roman" pitchFamily="18" charset="0"/>
                <a:cs typeface="Times New Roman" pitchFamily="18" charset="0"/>
              </a:rPr>
              <a:t>rf_score</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accuracy_score</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y_test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y_pred_rf</a:t>
            </a:r>
            <a:r>
              <a:rPr lang="en-IN" sz="2000" dirty="0">
                <a:latin typeface="Times New Roman" pitchFamily="18" charset="0"/>
                <a:cs typeface="Times New Roman" pitchFamily="18" charset="0"/>
              </a:rPr>
              <a:t>),</a:t>
            </a:r>
          </a:p>
          <a:p>
            <a:pPr marL="112014" indent="0">
              <a:buNone/>
            </a:pPr>
            <a:r>
              <a:rPr lang="en-IN" sz="2000" dirty="0">
                <a:latin typeface="Times New Roman" pitchFamily="18" charset="0"/>
                <a:cs typeface="Times New Roman" pitchFamily="18" charset="0"/>
              </a:rPr>
              <a:t>print('Random Forest Accuracy: ', </a:t>
            </a:r>
            <a:r>
              <a:rPr lang="en-IN" sz="2000" dirty="0" err="1">
                <a:latin typeface="Times New Roman" pitchFamily="18" charset="0"/>
                <a:cs typeface="Times New Roman" pitchFamily="18" charset="0"/>
              </a:rPr>
              <a:t>str</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rf_score</a:t>
            </a:r>
            <a:r>
              <a:rPr lang="en-IN" sz="2000" dirty="0">
                <a:latin typeface="Times New Roman" pitchFamily="18" charset="0"/>
                <a:cs typeface="Times New Roman" pitchFamily="18" charset="0"/>
              </a:rPr>
              <a:t>))</a:t>
            </a:r>
          </a:p>
          <a:p>
            <a:pPr marL="112014" indent="0">
              <a:buNone/>
            </a:pPr>
            <a:endParaRPr lang="en-IN" dirty="0"/>
          </a:p>
        </p:txBody>
      </p:sp>
    </p:spTree>
    <p:extLst>
      <p:ext uri="{BB962C8B-B14F-4D97-AF65-F5344CB8AC3E}">
        <p14:creationId xmlns:p14="http://schemas.microsoft.com/office/powerpoint/2010/main" val="2432800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g13338b6dee1_0_6"/>
          <p:cNvSpPr txBox="1"/>
          <p:nvPr/>
        </p:nvSpPr>
        <p:spPr>
          <a:xfrm>
            <a:off x="116625" y="143225"/>
            <a:ext cx="3000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Times New Roman"/>
                <a:ea typeface="Times New Roman"/>
                <a:cs typeface="Times New Roman"/>
                <a:sym typeface="Times New Roman"/>
              </a:rPr>
              <a:t>Testing</a:t>
            </a:r>
            <a:endParaRPr sz="3600" b="1" i="0" u="none" strike="noStrike" cap="none">
              <a:solidFill>
                <a:schemeClr val="accent1"/>
              </a:solidFill>
              <a:latin typeface="Times New Roman"/>
              <a:ea typeface="Times New Roman"/>
              <a:cs typeface="Times New Roman"/>
              <a:sym typeface="Times New Roman"/>
            </a:endParaRPr>
          </a:p>
        </p:txBody>
      </p:sp>
      <p:sp>
        <p:nvSpPr>
          <p:cNvPr id="592" name="Google Shape;592;g13338b6dee1_0_6"/>
          <p:cNvSpPr txBox="1"/>
          <p:nvPr/>
        </p:nvSpPr>
        <p:spPr>
          <a:xfrm>
            <a:off x="591200" y="909225"/>
            <a:ext cx="8222700" cy="169274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dirty="0">
                <a:solidFill>
                  <a:srgbClr val="000000"/>
                </a:solidFill>
                <a:latin typeface="Times New Roman"/>
                <a:ea typeface="Times New Roman"/>
                <a:cs typeface="Times New Roman"/>
                <a:sym typeface="Times New Roman"/>
              </a:rPr>
              <a:t>Unit Testing:</a:t>
            </a:r>
            <a:endParaRPr dirty="0"/>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0000"/>
                </a:solidFill>
                <a:latin typeface="Times New Roman"/>
                <a:ea typeface="Times New Roman"/>
                <a:cs typeface="Times New Roman"/>
                <a:sym typeface="Times New Roman"/>
              </a:rPr>
              <a:t>Component: Preprocessing</a:t>
            </a:r>
            <a:endParaRPr sz="2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2400" b="0" i="0" u="none" strike="noStrike" cap="none" dirty="0">
                <a:solidFill>
                  <a:schemeClr val="dk1"/>
                </a:solidFill>
                <a:latin typeface="Times New Roman"/>
                <a:ea typeface="Times New Roman"/>
                <a:cs typeface="Times New Roman"/>
                <a:sym typeface="Times New Roman"/>
              </a:rPr>
              <a:t>Test case 1: </a:t>
            </a:r>
            <a:endParaRPr lang="en-US" sz="2400" b="0"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2400" dirty="0" err="1" smtClean="0">
                <a:solidFill>
                  <a:schemeClr val="dk1"/>
                </a:solidFill>
                <a:latin typeface="Times New Roman"/>
                <a:ea typeface="Times New Roman"/>
                <a:cs typeface="Times New Roman"/>
                <a:sym typeface="Times New Roman"/>
              </a:rPr>
              <a:t>Pd.read_csv</a:t>
            </a:r>
            <a:r>
              <a:rPr lang="en-US" sz="2400" dirty="0" smtClean="0">
                <a:solidFill>
                  <a:schemeClr val="dk1"/>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p:txBody>
      </p:sp>
      <p:graphicFrame>
        <p:nvGraphicFramePr>
          <p:cNvPr id="593" name="Google Shape;593;g13338b6dee1_0_6"/>
          <p:cNvGraphicFramePr/>
          <p:nvPr>
            <p:extLst>
              <p:ext uri="{D42A27DB-BD31-4B8C-83A1-F6EECF244321}">
                <p14:modId xmlns:p14="http://schemas.microsoft.com/office/powerpoint/2010/main" val="4238577034"/>
              </p:ext>
            </p:extLst>
          </p:nvPr>
        </p:nvGraphicFramePr>
        <p:xfrm>
          <a:off x="0" y="3255819"/>
          <a:ext cx="9143975" cy="2399290"/>
        </p:xfrm>
        <a:graphic>
          <a:graphicData uri="http://schemas.openxmlformats.org/drawingml/2006/table">
            <a:tbl>
              <a:tblPr>
                <a:noFill/>
              </a:tblPr>
              <a:tblGrid>
                <a:gridCol w="585425"/>
                <a:gridCol w="2084200"/>
                <a:gridCol w="2576625"/>
                <a:gridCol w="2900575"/>
                <a:gridCol w="997150"/>
              </a:tblGrid>
              <a:tr h="697475">
                <a:tc>
                  <a:txBody>
                    <a:bodyPr/>
                    <a:lstStyle/>
                    <a:p>
                      <a:pPr marL="0" marR="0" lvl="0" indent="0" algn="ctr" rtl="0">
                        <a:lnSpc>
                          <a:spcPct val="150000"/>
                        </a:lnSpc>
                        <a:spcBef>
                          <a:spcPts val="0"/>
                        </a:spcBef>
                        <a:spcAft>
                          <a:spcPts val="0"/>
                        </a:spcAft>
                        <a:buClr>
                          <a:srgbClr val="000000"/>
                        </a:buClr>
                        <a:buSzPts val="2200"/>
                        <a:buFont typeface="Arial"/>
                        <a:buNone/>
                      </a:pPr>
                      <a:r>
                        <a:rPr lang="en-US" sz="2200" b="1" u="none" strike="noStrike" cap="none" dirty="0">
                          <a:latin typeface="Times New Roman"/>
                          <a:ea typeface="Times New Roman"/>
                          <a:cs typeface="Times New Roman"/>
                          <a:sym typeface="Times New Roman"/>
                        </a:rPr>
                        <a:t>Test #</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2200"/>
                        <a:buFont typeface="Arial"/>
                        <a:buNone/>
                      </a:pPr>
                      <a:r>
                        <a:rPr lang="en-US" sz="2200" b="1" u="none" strike="noStrike" cap="none" dirty="0">
                          <a:latin typeface="Times New Roman"/>
                          <a:ea typeface="Times New Roman"/>
                          <a:cs typeface="Times New Roman"/>
                          <a:sym typeface="Times New Roman"/>
                        </a:rPr>
                        <a:t>Test Data(input)</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2200"/>
                        <a:buFont typeface="Arial"/>
                        <a:buNone/>
                      </a:pPr>
                      <a:r>
                        <a:rPr lang="en-US" sz="2200" b="1" u="none" strike="noStrike" cap="none" dirty="0">
                          <a:latin typeface="Times New Roman"/>
                          <a:ea typeface="Times New Roman"/>
                          <a:cs typeface="Times New Roman"/>
                          <a:sym typeface="Times New Roman"/>
                        </a:rPr>
                        <a:t>Expected Result</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2200"/>
                        <a:buFont typeface="Arial"/>
                        <a:buNone/>
                      </a:pPr>
                      <a:r>
                        <a:rPr lang="en-US" sz="2200" b="1" u="none" strike="noStrike" cap="none">
                          <a:latin typeface="Times New Roman"/>
                          <a:ea typeface="Times New Roman"/>
                          <a:cs typeface="Times New Roman"/>
                          <a:sym typeface="Times New Roman"/>
                        </a:rPr>
                        <a:t>Actual Result</a:t>
                      </a:r>
                      <a:endParaRPr sz="22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50000"/>
                        </a:lnSpc>
                        <a:spcBef>
                          <a:spcPts val="0"/>
                        </a:spcBef>
                        <a:spcAft>
                          <a:spcPts val="0"/>
                        </a:spcAft>
                        <a:buClr>
                          <a:srgbClr val="000000"/>
                        </a:buClr>
                        <a:buSzPts val="2200"/>
                        <a:buFont typeface="Arial"/>
                        <a:buNone/>
                      </a:pPr>
                      <a:r>
                        <a:rPr lang="en-US" sz="2200" b="1" u="none" strike="noStrike" cap="none">
                          <a:latin typeface="Times New Roman"/>
                          <a:ea typeface="Times New Roman"/>
                          <a:cs typeface="Times New Roman"/>
                          <a:sym typeface="Times New Roman"/>
                        </a:rPr>
                        <a:t>Pass/ Fail</a:t>
                      </a:r>
                      <a:endParaRPr sz="2200" b="1" u="none" strike="noStrike" cap="none">
                        <a:latin typeface="Times New Roman"/>
                        <a:ea typeface="Times New Roman"/>
                        <a:cs typeface="Times New Roman"/>
                        <a:sym typeface="Times New Roman"/>
                      </a:endParaRPr>
                    </a:p>
                  </a:txBody>
                  <a:tcPr marL="16550" marR="16550" marT="0" marB="0"/>
                </a:tc>
              </a:tr>
              <a:tr h="602025">
                <a:tc>
                  <a:txBody>
                    <a:bodyPr/>
                    <a:lstStyle/>
                    <a:p>
                      <a:pPr marL="0" marR="0" lvl="0" indent="0" algn="ctr" rtl="0">
                        <a:lnSpc>
                          <a:spcPct val="150000"/>
                        </a:lnSpc>
                        <a:spcBef>
                          <a:spcPts val="0"/>
                        </a:spcBef>
                        <a:spcAft>
                          <a:spcPts val="0"/>
                        </a:spcAft>
                        <a:buClr>
                          <a:srgbClr val="000000"/>
                        </a:buClr>
                        <a:buSzPts val="2200"/>
                        <a:buFont typeface="Arial"/>
                        <a:buNone/>
                      </a:pPr>
                      <a:r>
                        <a:rPr lang="en-US" sz="2200" u="none" strike="noStrike" cap="none">
                          <a:latin typeface="Times New Roman"/>
                          <a:ea typeface="Times New Roman"/>
                          <a:cs typeface="Times New Roman"/>
                          <a:sym typeface="Times New Roman"/>
                        </a:rPr>
                        <a:t>1</a:t>
                      </a:r>
                      <a:endParaRPr sz="22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(Hinglish).csv</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Times New Roman"/>
                          <a:ea typeface="Times New Roman"/>
                          <a:cs typeface="Times New Roman"/>
                          <a:sym typeface="Times New Roman"/>
                        </a:rPr>
                        <a:t>  Uploaded success</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chemeClr val="dk1"/>
                        </a:buClr>
                        <a:buSzPts val="1100"/>
                        <a:buFont typeface="Arial"/>
                        <a:buNone/>
                      </a:pPr>
                      <a:r>
                        <a:rPr lang="en-US" sz="2200" u="none" strike="noStrike" cap="none" dirty="0">
                          <a:latin typeface="Times New Roman"/>
                          <a:ea typeface="Times New Roman"/>
                          <a:cs typeface="Times New Roman"/>
                          <a:sym typeface="Times New Roman"/>
                        </a:rPr>
                        <a:t>Uploaded success</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latin typeface="Times New Roman"/>
                          <a:ea typeface="Times New Roman"/>
                          <a:cs typeface="Times New Roman"/>
                          <a:sym typeface="Times New Roman"/>
                        </a:rPr>
                        <a:t>Pass</a:t>
                      </a:r>
                      <a:endParaRPr sz="2200" u="none" strike="noStrike" cap="none">
                        <a:latin typeface="Times New Roman"/>
                        <a:ea typeface="Times New Roman"/>
                        <a:cs typeface="Times New Roman"/>
                        <a:sym typeface="Times New Roman"/>
                      </a:endParaRPr>
                    </a:p>
                  </a:txBody>
                  <a:tcPr marL="16550" marR="16550" marT="0" marB="0"/>
                </a:tc>
              </a:tr>
              <a:tr h="791425">
                <a:tc>
                  <a:txBody>
                    <a:bodyPr/>
                    <a:lstStyle/>
                    <a:p>
                      <a:pPr marL="0" marR="0" lvl="0" indent="0" algn="ctr" rtl="0">
                        <a:lnSpc>
                          <a:spcPct val="150000"/>
                        </a:lnSpc>
                        <a:spcBef>
                          <a:spcPts val="0"/>
                        </a:spcBef>
                        <a:spcAft>
                          <a:spcPts val="0"/>
                        </a:spcAft>
                        <a:buClr>
                          <a:srgbClr val="000000"/>
                        </a:buClr>
                        <a:buSzPts val="2200"/>
                        <a:buFont typeface="Arial"/>
                        <a:buNone/>
                      </a:pPr>
                      <a:r>
                        <a:rPr lang="en-US" sz="2200" u="none" strike="noStrike" cap="none">
                          <a:latin typeface="Times New Roman"/>
                          <a:ea typeface="Times New Roman"/>
                          <a:cs typeface="Times New Roman"/>
                          <a:sym typeface="Times New Roman"/>
                        </a:rPr>
                        <a:t>2</a:t>
                      </a:r>
                      <a:endParaRPr sz="22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(English).csv</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Times New Roman"/>
                          <a:ea typeface="Times New Roman"/>
                          <a:cs typeface="Times New Roman"/>
                          <a:sym typeface="Times New Roman"/>
                        </a:rPr>
                        <a:t>  </a:t>
                      </a:r>
                      <a:r>
                        <a:rPr lang="en-US" sz="2200" u="none" strike="noStrike" cap="none" dirty="0" smtClean="0">
                          <a:latin typeface="Times New Roman"/>
                          <a:ea typeface="Times New Roman"/>
                          <a:cs typeface="Times New Roman"/>
                          <a:sym typeface="Times New Roman"/>
                        </a:rPr>
                        <a:t>Uploaded success</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Uploaded success</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latin typeface="Times New Roman"/>
                          <a:ea typeface="Times New Roman"/>
                          <a:cs typeface="Times New Roman"/>
                          <a:sym typeface="Times New Roman"/>
                        </a:rPr>
                        <a:t>Pass</a:t>
                      </a:r>
                      <a:endParaRPr sz="2200" u="none" strike="noStrike" cap="none">
                        <a:latin typeface="Times New Roman"/>
                        <a:ea typeface="Times New Roman"/>
                        <a:cs typeface="Times New Roman"/>
                        <a:sym typeface="Times New Roman"/>
                      </a:endParaRPr>
                    </a:p>
                  </a:txBody>
                  <a:tcPr marL="16550" marR="16550" marT="0" marB="0"/>
                </a:tc>
              </a:tr>
            </a:tbl>
          </a:graphicData>
        </a:graphic>
      </p:graphicFrame>
    </p:spTree>
    <p:extLst>
      <p:ext uri="{BB962C8B-B14F-4D97-AF65-F5344CB8AC3E}">
        <p14:creationId xmlns:p14="http://schemas.microsoft.com/office/powerpoint/2010/main" val="606031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13338b6dee1_0_19"/>
          <p:cNvSpPr txBox="1"/>
          <p:nvPr/>
        </p:nvSpPr>
        <p:spPr>
          <a:xfrm>
            <a:off x="329471" y="138842"/>
            <a:ext cx="3000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chemeClr val="accent1"/>
                </a:solidFill>
                <a:latin typeface="Times New Roman"/>
                <a:ea typeface="Times New Roman"/>
                <a:cs typeface="Times New Roman"/>
                <a:sym typeface="Times New Roman"/>
              </a:rPr>
              <a:t>Testing</a:t>
            </a:r>
            <a:endParaRPr sz="3600" b="1" i="0" u="none" strike="noStrike" cap="none" dirty="0">
              <a:solidFill>
                <a:schemeClr val="accent1"/>
              </a:solidFill>
              <a:latin typeface="Times New Roman"/>
              <a:ea typeface="Times New Roman"/>
              <a:cs typeface="Times New Roman"/>
              <a:sym typeface="Times New Roman"/>
            </a:endParaRPr>
          </a:p>
        </p:txBody>
      </p:sp>
      <p:sp>
        <p:nvSpPr>
          <p:cNvPr id="611" name="Google Shape;611;g13338b6dee1_0_19"/>
          <p:cNvSpPr txBox="1"/>
          <p:nvPr/>
        </p:nvSpPr>
        <p:spPr>
          <a:xfrm>
            <a:off x="377237" y="716042"/>
            <a:ext cx="8362200" cy="150807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dirty="0">
                <a:solidFill>
                  <a:srgbClr val="000000"/>
                </a:solidFill>
                <a:latin typeface="Times New Roman"/>
                <a:ea typeface="Times New Roman"/>
                <a:cs typeface="Times New Roman"/>
                <a:sym typeface="Times New Roman"/>
              </a:rPr>
              <a:t>Unit Testing:</a:t>
            </a:r>
            <a:endParaRPr sz="26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Component: </a:t>
            </a:r>
            <a:r>
              <a:rPr lang="en-US" sz="2400" b="0" i="0" u="none" strike="noStrike" cap="none" dirty="0" smtClean="0">
                <a:solidFill>
                  <a:srgbClr val="000000"/>
                </a:solidFill>
                <a:latin typeface="Times New Roman"/>
                <a:ea typeface="Times New Roman"/>
                <a:cs typeface="Times New Roman"/>
                <a:sym typeface="Times New Roman"/>
              </a:rPr>
              <a:t>Pre-processor</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Test case 3: </a:t>
            </a:r>
            <a:endParaRPr dirty="0"/>
          </a:p>
        </p:txBody>
      </p:sp>
      <p:graphicFrame>
        <p:nvGraphicFramePr>
          <p:cNvPr id="8" name="Google Shape;612;g13338b6dee1_0_19"/>
          <p:cNvGraphicFramePr/>
          <p:nvPr>
            <p:extLst>
              <p:ext uri="{D42A27DB-BD31-4B8C-83A1-F6EECF244321}">
                <p14:modId xmlns:p14="http://schemas.microsoft.com/office/powerpoint/2010/main" val="2767755844"/>
              </p:ext>
            </p:extLst>
          </p:nvPr>
        </p:nvGraphicFramePr>
        <p:xfrm>
          <a:off x="0" y="2449875"/>
          <a:ext cx="9116675" cy="3714995"/>
        </p:xfrm>
        <a:graphic>
          <a:graphicData uri="http://schemas.openxmlformats.org/drawingml/2006/table">
            <a:tbl>
              <a:tblPr>
                <a:noFill/>
              </a:tblPr>
              <a:tblGrid>
                <a:gridCol w="585425"/>
                <a:gridCol w="2084200"/>
                <a:gridCol w="2576625"/>
                <a:gridCol w="2900575"/>
                <a:gridCol w="969850"/>
              </a:tblGrid>
              <a:tr h="697475">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latin typeface="Times New Roman"/>
                          <a:ea typeface="Times New Roman"/>
                          <a:cs typeface="Times New Roman"/>
                          <a:sym typeface="Times New Roman"/>
                        </a:rPr>
                        <a:t>Test #</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latin typeface="Times New Roman"/>
                          <a:ea typeface="Times New Roman"/>
                          <a:cs typeface="Times New Roman"/>
                          <a:sym typeface="Times New Roman"/>
                        </a:rPr>
                        <a:t>Test Data(input)</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latin typeface="Times New Roman"/>
                          <a:ea typeface="Times New Roman"/>
                          <a:cs typeface="Times New Roman"/>
                          <a:sym typeface="Times New Roman"/>
                        </a:rPr>
                        <a:t>Expected Result</a:t>
                      </a:r>
                      <a:endParaRPr sz="22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latin typeface="Times New Roman"/>
                          <a:ea typeface="Times New Roman"/>
                          <a:cs typeface="Times New Roman"/>
                          <a:sym typeface="Times New Roman"/>
                        </a:rPr>
                        <a:t>Actual Result</a:t>
                      </a:r>
                      <a:endParaRPr sz="22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latin typeface="Times New Roman"/>
                          <a:ea typeface="Times New Roman"/>
                          <a:cs typeface="Times New Roman"/>
                          <a:sym typeface="Times New Roman"/>
                        </a:rPr>
                        <a:t>Pass/ Fail</a:t>
                      </a:r>
                      <a:endParaRPr sz="2200" b="1" u="none" strike="noStrike" cap="none">
                        <a:latin typeface="Times New Roman"/>
                        <a:ea typeface="Times New Roman"/>
                        <a:cs typeface="Times New Roman"/>
                        <a:sym typeface="Times New Roman"/>
                      </a:endParaRPr>
                    </a:p>
                  </a:txBody>
                  <a:tcPr marL="16550" marR="16550" marT="0" marB="0"/>
                </a:tc>
              </a:tr>
              <a:tr h="569825">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latin typeface="Times New Roman"/>
                          <a:ea typeface="Times New Roman"/>
                          <a:cs typeface="Times New Roman"/>
                          <a:sym typeface="Times New Roman"/>
                        </a:rPr>
                        <a:t>1</a:t>
                      </a:r>
                      <a:endParaRPr sz="22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Case</a:t>
                      </a:r>
                      <a:r>
                        <a:rPr lang="en-IN" sz="2200" u="none" strike="noStrike" cap="none" baseline="0" dirty="0" smtClean="0">
                          <a:latin typeface="Times New Roman"/>
                          <a:ea typeface="Times New Roman"/>
                          <a:cs typeface="Times New Roman"/>
                          <a:sym typeface="Times New Roman"/>
                        </a:rPr>
                        <a:t> folding</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Times New Roman"/>
                          <a:ea typeface="Times New Roman"/>
                          <a:cs typeface="Times New Roman"/>
                          <a:sym typeface="Times New Roman"/>
                        </a:rPr>
                        <a:t>  </a:t>
                      </a:r>
                      <a:r>
                        <a:rPr lang="en-US" sz="2200" u="none" strike="noStrike" cap="none" dirty="0" smtClean="0">
                          <a:latin typeface="Times New Roman"/>
                          <a:ea typeface="Times New Roman"/>
                          <a:cs typeface="Times New Roman"/>
                          <a:sym typeface="Times New Roman"/>
                        </a:rPr>
                        <a:t>Conver</a:t>
                      </a:r>
                      <a:r>
                        <a:rPr lang="en-US" sz="2200" u="none" strike="noStrike" cap="none" baseline="0" dirty="0" smtClean="0">
                          <a:latin typeface="Times New Roman"/>
                          <a:ea typeface="Times New Roman"/>
                          <a:cs typeface="Times New Roman"/>
                          <a:sym typeface="Times New Roman"/>
                        </a:rPr>
                        <a:t>ted sentences to lower case</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en-US" sz="2200" u="none" strike="noStrike" cap="none" dirty="0">
                          <a:latin typeface="Times New Roman"/>
                          <a:ea typeface="Times New Roman"/>
                          <a:cs typeface="Times New Roman"/>
                          <a:sym typeface="Times New Roman"/>
                        </a:rPr>
                        <a:t>  </a:t>
                      </a:r>
                      <a:r>
                        <a:rPr lang="en-US" sz="2200" u="none" strike="noStrike" cap="none" dirty="0" smtClean="0">
                          <a:latin typeface="Times New Roman"/>
                          <a:ea typeface="Times New Roman"/>
                          <a:cs typeface="Times New Roman"/>
                          <a:sym typeface="Times New Roman"/>
                        </a:rPr>
                        <a:t>Conver</a:t>
                      </a:r>
                      <a:r>
                        <a:rPr lang="en-US" sz="2200" u="none" strike="noStrike" cap="none" baseline="0" dirty="0" smtClean="0">
                          <a:latin typeface="Times New Roman"/>
                          <a:ea typeface="Times New Roman"/>
                          <a:cs typeface="Times New Roman"/>
                          <a:sym typeface="Times New Roman"/>
                        </a:rPr>
                        <a:t>ted sentences to lower case</a:t>
                      </a:r>
                      <a:endParaRPr lang="en-US" sz="2200" u="none" strike="noStrike" cap="none" dirty="0" smtClean="0">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Arial"/>
                        <a:buNone/>
                      </a:pP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a:latin typeface="Times New Roman"/>
                          <a:ea typeface="Times New Roman"/>
                          <a:cs typeface="Times New Roman"/>
                          <a:sym typeface="Times New Roman"/>
                        </a:rPr>
                        <a:t>Pass</a:t>
                      </a:r>
                      <a:endParaRPr sz="2200" u="none" strike="noStrike" cap="none">
                        <a:latin typeface="Times New Roman"/>
                        <a:ea typeface="Times New Roman"/>
                        <a:cs typeface="Times New Roman"/>
                        <a:sym typeface="Times New Roman"/>
                      </a:endParaRPr>
                    </a:p>
                  </a:txBody>
                  <a:tcPr marL="16550" marR="16550" marT="0" marB="0"/>
                </a:tc>
              </a:tr>
              <a:tr h="591000">
                <a:tc>
                  <a:txBody>
                    <a:bodyPr/>
                    <a:lstStyle/>
                    <a:p>
                      <a:pPr marL="0" marR="0" lvl="0" indent="0" algn="ctr" rtl="0">
                        <a:lnSpc>
                          <a:spcPct val="150000"/>
                        </a:lnSpc>
                        <a:spcBef>
                          <a:spcPts val="0"/>
                        </a:spcBef>
                        <a:spcAft>
                          <a:spcPts val="0"/>
                        </a:spcAft>
                        <a:buClr>
                          <a:srgbClr val="000000"/>
                        </a:buClr>
                        <a:buSzPts val="2200"/>
                        <a:buFont typeface="Arial"/>
                        <a:buNone/>
                      </a:pPr>
                      <a:r>
                        <a:rPr lang="en-US" sz="2200" u="none" strike="noStrike" cap="none">
                          <a:latin typeface="Times New Roman"/>
                          <a:ea typeface="Times New Roman"/>
                          <a:cs typeface="Times New Roman"/>
                          <a:sym typeface="Times New Roman"/>
                        </a:rPr>
                        <a:t>2</a:t>
                      </a:r>
                      <a:endParaRPr sz="22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Data cleaning</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Times New Roman"/>
                          <a:ea typeface="Times New Roman"/>
                          <a:cs typeface="Times New Roman"/>
                          <a:sym typeface="Times New Roman"/>
                        </a:rPr>
                        <a:t>  </a:t>
                      </a:r>
                      <a:r>
                        <a:rPr lang="en-US" sz="2200" u="none" strike="noStrike" cap="none" dirty="0" smtClean="0">
                          <a:latin typeface="Times New Roman"/>
                          <a:ea typeface="Times New Roman"/>
                          <a:cs typeface="Times New Roman"/>
                          <a:sym typeface="Times New Roman"/>
                        </a:rPr>
                        <a:t>Texts without unwanted</a:t>
                      </a:r>
                      <a:r>
                        <a:rPr lang="en-US" sz="2200" u="none" strike="noStrike" cap="none" baseline="0" dirty="0" smtClean="0">
                          <a:latin typeface="Times New Roman"/>
                          <a:ea typeface="Times New Roman"/>
                          <a:cs typeface="Times New Roman"/>
                          <a:sym typeface="Times New Roman"/>
                        </a:rPr>
                        <a:t> characters</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 texts without unwanted</a:t>
                      </a:r>
                      <a:r>
                        <a:rPr lang="en-US" sz="2200" u="none" strike="noStrike" cap="none" baseline="0" dirty="0" smtClean="0">
                          <a:latin typeface="Times New Roman"/>
                          <a:ea typeface="Times New Roman"/>
                          <a:cs typeface="Times New Roman"/>
                          <a:sym typeface="Times New Roman"/>
                        </a:rPr>
                        <a:t> characters</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Times New Roman"/>
                          <a:ea typeface="Times New Roman"/>
                          <a:cs typeface="Times New Roman"/>
                          <a:sym typeface="Times New Roman"/>
                        </a:rPr>
                        <a:t>Pass</a:t>
                      </a:r>
                      <a:endParaRPr sz="2200" u="none" strike="noStrike" cap="none" dirty="0">
                        <a:latin typeface="Times New Roman"/>
                        <a:ea typeface="Times New Roman"/>
                        <a:cs typeface="Times New Roman"/>
                        <a:sym typeface="Times New Roman"/>
                      </a:endParaRPr>
                    </a:p>
                  </a:txBody>
                  <a:tcPr marL="16550" marR="16550" marT="0" marB="0"/>
                </a:tc>
              </a:tr>
              <a:tr h="591000">
                <a:tc>
                  <a:txBody>
                    <a:bodyPr/>
                    <a:lstStyle/>
                    <a:p>
                      <a:pPr marL="0" marR="0" lvl="0" indent="0" algn="ctr" rtl="0">
                        <a:lnSpc>
                          <a:spcPct val="15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3</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Tokenization</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Sentences</a:t>
                      </a:r>
                      <a:r>
                        <a:rPr lang="en-IN" sz="2200" u="none" strike="noStrike" cap="none" baseline="0" dirty="0" smtClean="0">
                          <a:latin typeface="Times New Roman"/>
                          <a:ea typeface="Times New Roman"/>
                          <a:cs typeface="Times New Roman"/>
                          <a:sym typeface="Times New Roman"/>
                        </a:rPr>
                        <a:t> split into tokens</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r>
                        <a:rPr lang="en-IN" sz="2200" u="none" strike="noStrike" cap="none" dirty="0" smtClean="0">
                          <a:latin typeface="Times New Roman"/>
                          <a:ea typeface="Times New Roman"/>
                          <a:cs typeface="Times New Roman"/>
                          <a:sym typeface="Times New Roman"/>
                        </a:rPr>
                        <a:t>Sentences</a:t>
                      </a:r>
                      <a:r>
                        <a:rPr lang="en-IN" sz="2200" u="none" strike="noStrike" cap="none" baseline="0" dirty="0" smtClean="0">
                          <a:latin typeface="Times New Roman"/>
                          <a:ea typeface="Times New Roman"/>
                          <a:cs typeface="Times New Roman"/>
                          <a:sym typeface="Times New Roman"/>
                        </a:rPr>
                        <a:t> split into tokens</a:t>
                      </a:r>
                      <a:endParaRPr lang="en-IN" sz="2200" u="none" strike="noStrike" cap="none" dirty="0" smtClean="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Pass</a:t>
                      </a:r>
                      <a:endParaRPr sz="2200" u="none" strike="noStrike" cap="none" dirty="0">
                        <a:latin typeface="Times New Roman"/>
                        <a:ea typeface="Times New Roman"/>
                        <a:cs typeface="Times New Roman"/>
                        <a:sym typeface="Times New Roman"/>
                      </a:endParaRPr>
                    </a:p>
                  </a:txBody>
                  <a:tcPr marL="16550" marR="16550" marT="0" marB="0"/>
                </a:tc>
              </a:tr>
              <a:tr h="591000">
                <a:tc>
                  <a:txBody>
                    <a:bodyPr/>
                    <a:lstStyle/>
                    <a:p>
                      <a:pPr marL="0" marR="0" lvl="0" indent="0" algn="ctr" rtl="0">
                        <a:lnSpc>
                          <a:spcPct val="15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4</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Stop word Removal</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Texts</a:t>
                      </a:r>
                      <a:r>
                        <a:rPr lang="en-IN" sz="2200" u="none" strike="noStrike" cap="none" baseline="0" dirty="0" smtClean="0">
                          <a:latin typeface="Times New Roman"/>
                          <a:ea typeface="Times New Roman"/>
                          <a:cs typeface="Times New Roman"/>
                          <a:sym typeface="Times New Roman"/>
                        </a:rPr>
                        <a:t> without the identified stop words</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r>
                        <a:rPr lang="en-US" sz="2200" u="none" strike="noStrike" cap="none" dirty="0" smtClean="0">
                          <a:latin typeface="Times New Roman"/>
                          <a:ea typeface="Times New Roman"/>
                          <a:cs typeface="Times New Roman"/>
                          <a:sym typeface="Times New Roman"/>
                        </a:rPr>
                        <a:t>Texts</a:t>
                      </a:r>
                      <a:r>
                        <a:rPr lang="en-US" sz="2200" u="none" strike="noStrike" cap="none" baseline="0" dirty="0" smtClean="0">
                          <a:latin typeface="Times New Roman"/>
                          <a:ea typeface="Times New Roman"/>
                          <a:cs typeface="Times New Roman"/>
                          <a:sym typeface="Times New Roman"/>
                        </a:rPr>
                        <a:t> without the identified stop words</a:t>
                      </a:r>
                      <a:endParaRPr lang="en-US" sz="2200" u="none" strike="noStrike" cap="none" dirty="0" smtClean="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Pass</a:t>
                      </a:r>
                      <a:endParaRPr sz="2200" u="none" strike="noStrike" cap="none" dirty="0">
                        <a:latin typeface="Times New Roman"/>
                        <a:ea typeface="Times New Roman"/>
                        <a:cs typeface="Times New Roman"/>
                        <a:sym typeface="Times New Roman"/>
                      </a:endParaRPr>
                    </a:p>
                  </a:txBody>
                  <a:tcPr marL="16550" marR="16550" marT="0" marB="0"/>
                </a:tc>
              </a:tr>
            </a:tbl>
          </a:graphicData>
        </a:graphic>
      </p:graphicFrame>
    </p:spTree>
    <p:extLst>
      <p:ext uri="{BB962C8B-B14F-4D97-AF65-F5344CB8AC3E}">
        <p14:creationId xmlns:p14="http://schemas.microsoft.com/office/powerpoint/2010/main" val="31499009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g13338b6dee1_0_13"/>
          <p:cNvSpPr txBox="1"/>
          <p:nvPr/>
        </p:nvSpPr>
        <p:spPr>
          <a:xfrm>
            <a:off x="386366" y="206344"/>
            <a:ext cx="3000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chemeClr val="accent1"/>
                </a:solidFill>
                <a:latin typeface="Times New Roman"/>
                <a:ea typeface="Times New Roman"/>
                <a:cs typeface="Times New Roman"/>
                <a:sym typeface="Times New Roman"/>
              </a:rPr>
              <a:t>Testing</a:t>
            </a:r>
            <a:endParaRPr sz="3600" b="1" i="0" u="none" strike="noStrike" cap="none" dirty="0">
              <a:solidFill>
                <a:schemeClr val="accent1"/>
              </a:solidFill>
              <a:latin typeface="Times New Roman"/>
              <a:ea typeface="Times New Roman"/>
              <a:cs typeface="Times New Roman"/>
              <a:sym typeface="Times New Roman"/>
            </a:endParaRPr>
          </a:p>
        </p:txBody>
      </p:sp>
      <p:graphicFrame>
        <p:nvGraphicFramePr>
          <p:cNvPr id="605" name="Google Shape;605;g13338b6dee1_0_13"/>
          <p:cNvGraphicFramePr/>
          <p:nvPr>
            <p:extLst>
              <p:ext uri="{D42A27DB-BD31-4B8C-83A1-F6EECF244321}">
                <p14:modId xmlns:p14="http://schemas.microsoft.com/office/powerpoint/2010/main" val="4292121309"/>
              </p:ext>
            </p:extLst>
          </p:nvPr>
        </p:nvGraphicFramePr>
        <p:xfrm>
          <a:off x="309092" y="2498500"/>
          <a:ext cx="8693241" cy="2721717"/>
        </p:xfrm>
        <a:graphic>
          <a:graphicData uri="http://schemas.openxmlformats.org/drawingml/2006/table">
            <a:tbl>
              <a:tblPr>
                <a:noFill/>
              </a:tblPr>
              <a:tblGrid>
                <a:gridCol w="556565"/>
                <a:gridCol w="1981465"/>
                <a:gridCol w="2449611"/>
                <a:gridCol w="2757608"/>
                <a:gridCol w="947992"/>
              </a:tblGrid>
              <a:tr h="1002381">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latin typeface="Times New Roman"/>
                          <a:ea typeface="Times New Roman"/>
                          <a:cs typeface="Times New Roman"/>
                          <a:sym typeface="Times New Roman"/>
                        </a:rPr>
                        <a:t>Test #</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latin typeface="Times New Roman"/>
                          <a:ea typeface="Times New Roman"/>
                          <a:cs typeface="Times New Roman"/>
                          <a:sym typeface="Times New Roman"/>
                        </a:rPr>
                        <a:t>Test Data(input)</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latin typeface="Times New Roman"/>
                          <a:ea typeface="Times New Roman"/>
                          <a:cs typeface="Times New Roman"/>
                          <a:sym typeface="Times New Roman"/>
                        </a:rPr>
                        <a:t>Expected Result</a:t>
                      </a:r>
                      <a:endParaRPr sz="22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latin typeface="Times New Roman"/>
                          <a:ea typeface="Times New Roman"/>
                          <a:cs typeface="Times New Roman"/>
                          <a:sym typeface="Times New Roman"/>
                        </a:rPr>
                        <a:t>Actual Result</a:t>
                      </a:r>
                      <a:endParaRPr sz="22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latin typeface="Times New Roman"/>
                          <a:ea typeface="Times New Roman"/>
                          <a:cs typeface="Times New Roman"/>
                          <a:sym typeface="Times New Roman"/>
                        </a:rPr>
                        <a:t>Pass/ Fail</a:t>
                      </a:r>
                      <a:endParaRPr sz="2200" b="1" u="none" strike="noStrike" cap="none">
                        <a:latin typeface="Times New Roman"/>
                        <a:ea typeface="Times New Roman"/>
                        <a:cs typeface="Times New Roman"/>
                        <a:sym typeface="Times New Roman"/>
                      </a:endParaRPr>
                    </a:p>
                  </a:txBody>
                  <a:tcPr marL="16550" marR="16550" marT="0" marB="0"/>
                </a:tc>
              </a:tr>
              <a:tr h="1719336">
                <a:tc>
                  <a:txBody>
                    <a:bodyPr/>
                    <a:lstStyle/>
                    <a:p>
                      <a:pPr marL="0" marR="0" lvl="0" indent="0" algn="ctr" rtl="0">
                        <a:lnSpc>
                          <a:spcPct val="15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1</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Sentences</a:t>
                      </a:r>
                      <a:r>
                        <a:rPr lang="en-US" sz="2200" u="none" strike="noStrike" cap="none" baseline="0" dirty="0" smtClean="0">
                          <a:latin typeface="Times New Roman"/>
                          <a:ea typeface="Times New Roman"/>
                          <a:cs typeface="Times New Roman"/>
                          <a:sym typeface="Times New Roman"/>
                        </a:rPr>
                        <a:t> of data</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Times New Roman"/>
                          <a:ea typeface="Times New Roman"/>
                          <a:cs typeface="Times New Roman"/>
                          <a:sym typeface="Times New Roman"/>
                        </a:rPr>
                        <a:t> </a:t>
                      </a:r>
                      <a:r>
                        <a:rPr lang="en-US" sz="2200" u="none" strike="noStrike" cap="none" dirty="0" smtClean="0">
                          <a:latin typeface="Times New Roman"/>
                          <a:ea typeface="Times New Roman"/>
                          <a:cs typeface="Times New Roman"/>
                          <a:sym typeface="Times New Roman"/>
                        </a:rPr>
                        <a:t>extracted</a:t>
                      </a:r>
                      <a:r>
                        <a:rPr lang="en-US" sz="2200" u="none" strike="noStrike" cap="none" baseline="0" dirty="0" smtClean="0">
                          <a:latin typeface="Times New Roman"/>
                          <a:ea typeface="Times New Roman"/>
                          <a:cs typeface="Times New Roman"/>
                          <a:sym typeface="Times New Roman"/>
                        </a:rPr>
                        <a:t> n-gram features from the textual content</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chemeClr val="dk1"/>
                        </a:buClr>
                        <a:buSzPts val="1100"/>
                        <a:buFont typeface="Arial"/>
                        <a:buNone/>
                      </a:pPr>
                      <a:r>
                        <a:rPr lang="en-US" sz="2200" u="none" strike="noStrike" cap="none" dirty="0">
                          <a:latin typeface="Times New Roman"/>
                          <a:ea typeface="Times New Roman"/>
                          <a:cs typeface="Times New Roman"/>
                          <a:sym typeface="Times New Roman"/>
                        </a:rPr>
                        <a:t>Extracted </a:t>
                      </a:r>
                      <a:r>
                        <a:rPr lang="en-US" sz="2200" u="none" strike="noStrike" cap="none" dirty="0" smtClean="0">
                          <a:latin typeface="Times New Roman"/>
                          <a:ea typeface="Times New Roman"/>
                          <a:cs typeface="Times New Roman"/>
                          <a:sym typeface="Times New Roman"/>
                        </a:rPr>
                        <a:t>n-gram</a:t>
                      </a:r>
                      <a:r>
                        <a:rPr lang="en-US" sz="2200" u="none" strike="noStrike" cap="none" baseline="0" dirty="0" smtClean="0">
                          <a:latin typeface="Times New Roman"/>
                          <a:ea typeface="Times New Roman"/>
                          <a:cs typeface="Times New Roman"/>
                          <a:sym typeface="Times New Roman"/>
                        </a:rPr>
                        <a:t> features from the textual content</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Times New Roman"/>
                          <a:ea typeface="Times New Roman"/>
                          <a:cs typeface="Times New Roman"/>
                          <a:sym typeface="Times New Roman"/>
                        </a:rPr>
                        <a:t>Pass</a:t>
                      </a:r>
                      <a:endParaRPr sz="2200" u="none" strike="noStrike" cap="none" dirty="0">
                        <a:latin typeface="Times New Roman"/>
                        <a:ea typeface="Times New Roman"/>
                        <a:cs typeface="Times New Roman"/>
                        <a:sym typeface="Times New Roman"/>
                      </a:endParaRPr>
                    </a:p>
                  </a:txBody>
                  <a:tcPr marL="16550" marR="16550" marT="0" marB="0"/>
                </a:tc>
              </a:tr>
            </a:tbl>
          </a:graphicData>
        </a:graphic>
      </p:graphicFrame>
      <p:sp>
        <p:nvSpPr>
          <p:cNvPr id="2" name="TextBox 1"/>
          <p:cNvSpPr txBox="1"/>
          <p:nvPr/>
        </p:nvSpPr>
        <p:spPr>
          <a:xfrm>
            <a:off x="386366" y="1056068"/>
            <a:ext cx="6939720" cy="1220783"/>
          </a:xfrm>
          <a:prstGeom prst="rect">
            <a:avLst/>
          </a:prstGeom>
          <a:noFill/>
        </p:spPr>
        <p:txBody>
          <a:bodyPr wrap="none" rtlCol="0">
            <a:spAutoFit/>
          </a:bodyPr>
          <a:lstStyle/>
          <a:p>
            <a:pPr>
              <a:lnSpc>
                <a:spcPct val="150000"/>
              </a:lnSpc>
            </a:pPr>
            <a:r>
              <a:rPr lang="en-IN" sz="2600" b="1" dirty="0" smtClean="0">
                <a:latin typeface="Times New Roman" panose="02020603050405020304" pitchFamily="18" charset="0"/>
                <a:cs typeface="Times New Roman" panose="02020603050405020304" pitchFamily="18" charset="0"/>
              </a:rPr>
              <a:t>Unit Testing </a:t>
            </a:r>
          </a:p>
          <a:p>
            <a:pPr>
              <a:lnSpc>
                <a:spcPct val="150000"/>
              </a:lnSpc>
            </a:pPr>
            <a:r>
              <a:rPr lang="en-IN" sz="2600" dirty="0" smtClean="0">
                <a:latin typeface="Times New Roman" panose="02020603050405020304" pitchFamily="18" charset="0"/>
                <a:cs typeface="Times New Roman" panose="02020603050405020304" pitchFamily="18" charset="0"/>
              </a:rPr>
              <a:t>Component: Feature Extractor; TF-IDF </a:t>
            </a:r>
            <a:r>
              <a:rPr lang="en-IN" sz="2600" dirty="0" err="1" smtClean="0">
                <a:latin typeface="Times New Roman" panose="02020603050405020304" pitchFamily="18" charset="0"/>
                <a:cs typeface="Times New Roman" panose="02020603050405020304" pitchFamily="18" charset="0"/>
              </a:rPr>
              <a:t>Vectorizer</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683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g13338b6dee1_0_13"/>
          <p:cNvSpPr txBox="1"/>
          <p:nvPr/>
        </p:nvSpPr>
        <p:spPr>
          <a:xfrm>
            <a:off x="386366" y="206344"/>
            <a:ext cx="3000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chemeClr val="accent1"/>
                </a:solidFill>
                <a:latin typeface="Times New Roman"/>
                <a:ea typeface="Times New Roman"/>
                <a:cs typeface="Times New Roman"/>
                <a:sym typeface="Times New Roman"/>
              </a:rPr>
              <a:t>Testing</a:t>
            </a:r>
            <a:endParaRPr sz="3600" b="1" i="0" u="none" strike="noStrike" cap="none" dirty="0">
              <a:solidFill>
                <a:schemeClr val="accent1"/>
              </a:solidFill>
              <a:latin typeface="Times New Roman"/>
              <a:ea typeface="Times New Roman"/>
              <a:cs typeface="Times New Roman"/>
              <a:sym typeface="Times New Roman"/>
            </a:endParaRPr>
          </a:p>
        </p:txBody>
      </p:sp>
      <p:graphicFrame>
        <p:nvGraphicFramePr>
          <p:cNvPr id="605" name="Google Shape;605;g13338b6dee1_0_13"/>
          <p:cNvGraphicFramePr/>
          <p:nvPr>
            <p:extLst/>
          </p:nvPr>
        </p:nvGraphicFramePr>
        <p:xfrm>
          <a:off x="309092" y="2498500"/>
          <a:ext cx="8693241" cy="2721717"/>
        </p:xfrm>
        <a:graphic>
          <a:graphicData uri="http://schemas.openxmlformats.org/drawingml/2006/table">
            <a:tbl>
              <a:tblPr>
                <a:noFill/>
              </a:tblPr>
              <a:tblGrid>
                <a:gridCol w="556565"/>
                <a:gridCol w="1981465"/>
                <a:gridCol w="2449611"/>
                <a:gridCol w="2757608"/>
                <a:gridCol w="947992"/>
              </a:tblGrid>
              <a:tr h="1002381">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latin typeface="Times New Roman"/>
                          <a:ea typeface="Times New Roman"/>
                          <a:cs typeface="Times New Roman"/>
                          <a:sym typeface="Times New Roman"/>
                        </a:rPr>
                        <a:t>Test #</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latin typeface="Times New Roman"/>
                          <a:ea typeface="Times New Roman"/>
                          <a:cs typeface="Times New Roman"/>
                          <a:sym typeface="Times New Roman"/>
                        </a:rPr>
                        <a:t>Test Data(input)</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latin typeface="Times New Roman"/>
                          <a:ea typeface="Times New Roman"/>
                          <a:cs typeface="Times New Roman"/>
                          <a:sym typeface="Times New Roman"/>
                        </a:rPr>
                        <a:t>Expected Result</a:t>
                      </a:r>
                      <a:endParaRPr sz="22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latin typeface="Times New Roman"/>
                          <a:ea typeface="Times New Roman"/>
                          <a:cs typeface="Times New Roman"/>
                          <a:sym typeface="Times New Roman"/>
                        </a:rPr>
                        <a:t>Actual Result</a:t>
                      </a:r>
                      <a:endParaRPr sz="22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latin typeface="Times New Roman"/>
                          <a:ea typeface="Times New Roman"/>
                          <a:cs typeface="Times New Roman"/>
                          <a:sym typeface="Times New Roman"/>
                        </a:rPr>
                        <a:t>Pass/ Fail</a:t>
                      </a:r>
                      <a:endParaRPr sz="2200" b="1" u="none" strike="noStrike" cap="none">
                        <a:latin typeface="Times New Roman"/>
                        <a:ea typeface="Times New Roman"/>
                        <a:cs typeface="Times New Roman"/>
                        <a:sym typeface="Times New Roman"/>
                      </a:endParaRPr>
                    </a:p>
                  </a:txBody>
                  <a:tcPr marL="16550" marR="16550" marT="0" marB="0"/>
                </a:tc>
              </a:tr>
              <a:tr h="1719336">
                <a:tc>
                  <a:txBody>
                    <a:bodyPr/>
                    <a:lstStyle/>
                    <a:p>
                      <a:pPr marL="0" marR="0" lvl="0" indent="0" algn="ctr" rtl="0">
                        <a:lnSpc>
                          <a:spcPct val="15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1</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Sentences</a:t>
                      </a:r>
                      <a:r>
                        <a:rPr lang="en-US" sz="2200" u="none" strike="noStrike" cap="none" baseline="0" dirty="0" smtClean="0">
                          <a:latin typeface="Times New Roman"/>
                          <a:ea typeface="Times New Roman"/>
                          <a:cs typeface="Times New Roman"/>
                          <a:sym typeface="Times New Roman"/>
                        </a:rPr>
                        <a:t> of data</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Times New Roman"/>
                          <a:ea typeface="Times New Roman"/>
                          <a:cs typeface="Times New Roman"/>
                          <a:sym typeface="Times New Roman"/>
                        </a:rPr>
                        <a:t> </a:t>
                      </a:r>
                      <a:r>
                        <a:rPr lang="en-US" sz="2200" u="none" strike="noStrike" cap="none" dirty="0" smtClean="0">
                          <a:latin typeface="Times New Roman"/>
                          <a:ea typeface="Times New Roman"/>
                          <a:cs typeface="Times New Roman"/>
                          <a:sym typeface="Times New Roman"/>
                        </a:rPr>
                        <a:t>extracted</a:t>
                      </a:r>
                      <a:r>
                        <a:rPr lang="en-US" sz="2200" u="none" strike="noStrike" cap="none" baseline="0" dirty="0" smtClean="0">
                          <a:latin typeface="Times New Roman"/>
                          <a:ea typeface="Times New Roman"/>
                          <a:cs typeface="Times New Roman"/>
                          <a:sym typeface="Times New Roman"/>
                        </a:rPr>
                        <a:t> n-gram features from the textual content</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chemeClr val="dk1"/>
                        </a:buClr>
                        <a:buSzPts val="1100"/>
                        <a:buFont typeface="Arial"/>
                        <a:buNone/>
                      </a:pPr>
                      <a:r>
                        <a:rPr lang="en-US" sz="2200" u="none" strike="noStrike" cap="none" dirty="0">
                          <a:latin typeface="Times New Roman"/>
                          <a:ea typeface="Times New Roman"/>
                          <a:cs typeface="Times New Roman"/>
                          <a:sym typeface="Times New Roman"/>
                        </a:rPr>
                        <a:t>Extracted </a:t>
                      </a:r>
                      <a:r>
                        <a:rPr lang="en-US" sz="2200" u="none" strike="noStrike" cap="none" dirty="0" smtClean="0">
                          <a:latin typeface="Times New Roman"/>
                          <a:ea typeface="Times New Roman"/>
                          <a:cs typeface="Times New Roman"/>
                          <a:sym typeface="Times New Roman"/>
                        </a:rPr>
                        <a:t>n-gram</a:t>
                      </a:r>
                      <a:r>
                        <a:rPr lang="en-US" sz="2200" u="none" strike="noStrike" cap="none" baseline="0" dirty="0" smtClean="0">
                          <a:latin typeface="Times New Roman"/>
                          <a:ea typeface="Times New Roman"/>
                          <a:cs typeface="Times New Roman"/>
                          <a:sym typeface="Times New Roman"/>
                        </a:rPr>
                        <a:t> features from the textual content</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Times New Roman"/>
                          <a:ea typeface="Times New Roman"/>
                          <a:cs typeface="Times New Roman"/>
                          <a:sym typeface="Times New Roman"/>
                        </a:rPr>
                        <a:t>Pass</a:t>
                      </a:r>
                      <a:endParaRPr sz="2200" u="none" strike="noStrike" cap="none" dirty="0">
                        <a:latin typeface="Times New Roman"/>
                        <a:ea typeface="Times New Roman"/>
                        <a:cs typeface="Times New Roman"/>
                        <a:sym typeface="Times New Roman"/>
                      </a:endParaRPr>
                    </a:p>
                  </a:txBody>
                  <a:tcPr marL="16550" marR="16550" marT="0" marB="0"/>
                </a:tc>
              </a:tr>
            </a:tbl>
          </a:graphicData>
        </a:graphic>
      </p:graphicFrame>
      <p:sp>
        <p:nvSpPr>
          <p:cNvPr id="2" name="TextBox 1"/>
          <p:cNvSpPr txBox="1"/>
          <p:nvPr/>
        </p:nvSpPr>
        <p:spPr>
          <a:xfrm>
            <a:off x="386366" y="1056068"/>
            <a:ext cx="2103461" cy="1292662"/>
          </a:xfrm>
          <a:prstGeom prst="rect">
            <a:avLst/>
          </a:prstGeom>
          <a:noFill/>
        </p:spPr>
        <p:txBody>
          <a:bodyPr wrap="none" rtlCol="0">
            <a:spAutoFit/>
          </a:bodyPr>
          <a:lstStyle/>
          <a:p>
            <a:pPr>
              <a:lnSpc>
                <a:spcPct val="150000"/>
              </a:lnSpc>
            </a:pPr>
            <a:r>
              <a:rPr lang="en-IN" sz="2600" b="1" dirty="0" smtClean="0">
                <a:latin typeface="Times New Roman" panose="02020603050405020304" pitchFamily="18" charset="0"/>
                <a:cs typeface="Times New Roman" panose="02020603050405020304" pitchFamily="18" charset="0"/>
              </a:rPr>
              <a:t>Unit Testing </a:t>
            </a:r>
          </a:p>
          <a:p>
            <a:pPr>
              <a:lnSpc>
                <a:spcPct val="150000"/>
              </a:lnSpc>
            </a:pPr>
            <a:r>
              <a:rPr lang="en-IN" sz="2600" dirty="0" smtClean="0">
                <a:latin typeface="Times New Roman" panose="02020603050405020304" pitchFamily="18" charset="0"/>
                <a:cs typeface="Times New Roman" panose="02020603050405020304" pitchFamily="18" charset="0"/>
              </a:rPr>
              <a:t>Component: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56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130" y="178432"/>
            <a:ext cx="9012900" cy="102472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smtClean="0">
                <a:solidFill>
                  <a:srgbClr val="4E67C8"/>
                </a:solidFill>
                <a:latin typeface="Times New Roman"/>
                <a:ea typeface="Times New Roman"/>
                <a:cs typeface="Times New Roman"/>
                <a:sym typeface="Times New Roman"/>
              </a:rPr>
              <a:t>    </a:t>
            </a:r>
            <a:r>
              <a:rPr lang="en-US" sz="3600" dirty="0" smtClean="0">
                <a:solidFill>
                  <a:schemeClr val="accent1">
                    <a:lumMod val="75000"/>
                  </a:schemeClr>
                </a:solidFill>
                <a:latin typeface="Times New Roman"/>
                <a:ea typeface="Times New Roman"/>
                <a:cs typeface="Times New Roman"/>
                <a:sym typeface="Times New Roman"/>
              </a:rPr>
              <a:t>Literature Survey </a:t>
            </a:r>
            <a:endParaRPr sz="3600" dirty="0" smtClean="0">
              <a:solidFill>
                <a:schemeClr val="accent1">
                  <a:lumMod val="75000"/>
                </a:schemeClr>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2378982392"/>
              </p:ext>
            </p:extLst>
          </p:nvPr>
        </p:nvGraphicFramePr>
        <p:xfrm>
          <a:off x="192530" y="1146300"/>
          <a:ext cx="8629737" cy="5025900"/>
        </p:xfrm>
        <a:graphic>
          <a:graphicData uri="http://schemas.openxmlformats.org/drawingml/2006/table">
            <a:tbl>
              <a:tblPr>
                <a:noFill/>
                <a:tableStyleId>{5C767546-1078-4451-8EC7-F9DFC876B218}</a:tableStyleId>
              </a:tblPr>
              <a:tblGrid>
                <a:gridCol w="464695"/>
                <a:gridCol w="1790700"/>
                <a:gridCol w="1447800"/>
                <a:gridCol w="533400"/>
                <a:gridCol w="4393142"/>
              </a:tblGrid>
              <a:tr h="490220">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Sl. No. </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Title</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Author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Year</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Contributions &amp; Drawbacks</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r>
              <a:tr h="2151475">
                <a:tc>
                  <a:txBody>
                    <a:bodyPr/>
                    <a:lstStyle/>
                    <a:p>
                      <a:pPr marL="0" marR="0" lvl="0" indent="0" algn="l" rtl="0">
                        <a:lnSpc>
                          <a:spcPct val="100000"/>
                        </a:lnSpc>
                        <a:spcBef>
                          <a:spcPts val="0"/>
                        </a:spcBef>
                        <a:spcAft>
                          <a:spcPts val="0"/>
                        </a:spcAft>
                        <a:buNone/>
                      </a:pPr>
                      <a:r>
                        <a:rPr lang="en-US" sz="1400" u="none" strike="noStrike" cap="none" dirty="0" smtClean="0">
                          <a:latin typeface="Times New Roman" pitchFamily="18" charset="0"/>
                          <a:cs typeface="Times New Roman" pitchFamily="18" charset="0"/>
                        </a:rPr>
                        <a:t>1</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just" rtl="0">
                        <a:lnSpc>
                          <a:spcPct val="100000"/>
                        </a:lnSpc>
                        <a:spcBef>
                          <a:spcPts val="0"/>
                        </a:spcBef>
                        <a:spcAft>
                          <a:spcPts val="0"/>
                        </a:spcAft>
                        <a:buNone/>
                      </a:pPr>
                      <a:r>
                        <a:rPr lang="en-US" sz="1400" u="none" strike="noStrike" cap="none" dirty="0" smtClean="0">
                          <a:latin typeface="Times New Roman" pitchFamily="18" charset="0"/>
                          <a:cs typeface="Times New Roman" pitchFamily="18" charset="0"/>
                        </a:rPr>
                        <a:t>Multi-level</a:t>
                      </a:r>
                      <a:r>
                        <a:rPr lang="en-US" sz="1400" u="none" strike="noStrike" cap="none" baseline="0" dirty="0" smtClean="0">
                          <a:latin typeface="Times New Roman" pitchFamily="18" charset="0"/>
                          <a:cs typeface="Times New Roman" pitchFamily="18" charset="0"/>
                        </a:rPr>
                        <a:t> </a:t>
                      </a:r>
                      <a:r>
                        <a:rPr lang="en-US" sz="1400" u="none" strike="noStrike" cap="none" dirty="0" smtClean="0">
                          <a:latin typeface="Times New Roman" pitchFamily="18" charset="0"/>
                          <a:cs typeface="Times New Roman" pitchFamily="18" charset="0"/>
                        </a:rPr>
                        <a:t>stacked ensemble learning for identifying hate</a:t>
                      </a:r>
                      <a:r>
                        <a:rPr lang="en-US" sz="1400" u="none" strike="noStrike" cap="none" baseline="0" dirty="0" smtClean="0">
                          <a:latin typeface="Times New Roman" pitchFamily="18" charset="0"/>
                          <a:cs typeface="Times New Roman" pitchFamily="18" charset="0"/>
                        </a:rPr>
                        <a:t> </a:t>
                      </a:r>
                      <a:r>
                        <a:rPr lang="en-US" sz="1400" u="none" strike="noStrike" cap="none" dirty="0" smtClean="0">
                          <a:latin typeface="Times New Roman" pitchFamily="18" charset="0"/>
                          <a:cs typeface="Times New Roman" pitchFamily="18" charset="0"/>
                        </a:rPr>
                        <a:t>speech spreaders on Twitter</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just" rtl="0">
                        <a:lnSpc>
                          <a:spcPct val="100000"/>
                        </a:lnSpc>
                        <a:spcBef>
                          <a:spcPts val="0"/>
                        </a:spcBef>
                        <a:spcAft>
                          <a:spcPts val="0"/>
                        </a:spcAft>
                        <a:buNone/>
                      </a:pPr>
                      <a:r>
                        <a:rPr lang="en-IN" sz="1400" u="none" strike="noStrike" cap="none" dirty="0" err="1" smtClean="0">
                          <a:latin typeface="Times New Roman" pitchFamily="18" charset="0"/>
                          <a:cs typeface="Times New Roman" pitchFamily="18" charset="0"/>
                        </a:rPr>
                        <a:t>Darko</a:t>
                      </a:r>
                      <a:r>
                        <a:rPr lang="en-IN" sz="1400" u="none" strike="noStrike" cap="none" dirty="0" smtClean="0">
                          <a:latin typeface="Times New Roman" pitchFamily="18" charset="0"/>
                          <a:cs typeface="Times New Roman" pitchFamily="18" charset="0"/>
                        </a:rPr>
                        <a:t> </a:t>
                      </a:r>
                      <a:r>
                        <a:rPr lang="en-IN" sz="1400" u="none" strike="noStrike" cap="none" dirty="0" err="1" smtClean="0">
                          <a:latin typeface="Times New Roman" pitchFamily="18" charset="0"/>
                          <a:cs typeface="Times New Roman" pitchFamily="18" charset="0"/>
                        </a:rPr>
                        <a:t>Tosev</a:t>
                      </a:r>
                      <a:r>
                        <a:rPr lang="en-IN" sz="1400" u="none" strike="noStrike" cap="none" dirty="0" smtClean="0">
                          <a:latin typeface="Times New Roman" pitchFamily="18" charset="0"/>
                          <a:cs typeface="Times New Roman" pitchFamily="18" charset="0"/>
                        </a:rPr>
                        <a:t> </a:t>
                      </a:r>
                    </a:p>
                    <a:p>
                      <a:pPr marL="0" marR="0" lvl="0" indent="0" algn="just" rtl="0">
                        <a:lnSpc>
                          <a:spcPct val="100000"/>
                        </a:lnSpc>
                        <a:spcBef>
                          <a:spcPts val="0"/>
                        </a:spcBef>
                        <a:spcAft>
                          <a:spcPts val="0"/>
                        </a:spcAft>
                        <a:buNone/>
                      </a:pPr>
                      <a:r>
                        <a:rPr lang="en-IN" sz="1400" u="none" strike="noStrike" cap="none" dirty="0" smtClean="0">
                          <a:latin typeface="Times New Roman" pitchFamily="18" charset="0"/>
                          <a:cs typeface="Times New Roman" pitchFamily="18" charset="0"/>
                        </a:rPr>
                        <a:t>and Sonja </a:t>
                      </a:r>
                      <a:r>
                        <a:rPr lang="en-IN" sz="1400" u="none" strike="noStrike" cap="none" dirty="0" err="1" smtClean="0">
                          <a:latin typeface="Times New Roman" pitchFamily="18" charset="0"/>
                          <a:cs typeface="Times New Roman" pitchFamily="18" charset="0"/>
                        </a:rPr>
                        <a:t>Gievska</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just" rtl="0">
                        <a:lnSpc>
                          <a:spcPct val="100000"/>
                        </a:lnSpc>
                        <a:spcBef>
                          <a:spcPts val="0"/>
                        </a:spcBef>
                        <a:spcAft>
                          <a:spcPts val="0"/>
                        </a:spcAft>
                        <a:buNone/>
                      </a:pPr>
                      <a:r>
                        <a:rPr lang="en-US" sz="1400" u="none" strike="noStrike" cap="none" dirty="0" smtClean="0">
                          <a:latin typeface="Times New Roman" pitchFamily="18" charset="0"/>
                          <a:cs typeface="Times New Roman" pitchFamily="18" charset="0"/>
                        </a:rPr>
                        <a:t>2021</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just" rtl="0">
                        <a:lnSpc>
                          <a:spcPct val="100000"/>
                        </a:lnSpc>
                        <a:spcBef>
                          <a:spcPts val="0"/>
                        </a:spcBef>
                        <a:spcAft>
                          <a:spcPts val="0"/>
                        </a:spcAft>
                        <a:buClr>
                          <a:srgbClr val="000000"/>
                        </a:buClr>
                        <a:buSzPts val="900"/>
                        <a:buFont typeface="Arial"/>
                        <a:buNone/>
                      </a:pPr>
                      <a:r>
                        <a:rPr lang="en-US" sz="1400" u="none" strike="noStrike" cap="none" dirty="0" smtClean="0">
                          <a:latin typeface="Times New Roman" pitchFamily="18" charset="0"/>
                          <a:cs typeface="Times New Roman" pitchFamily="18" charset="0"/>
                        </a:rPr>
                        <a:t>This paper contributes to research pertaining to detecting hate speech on social networks. A variety of sparse and dense feature representations have</a:t>
                      </a:r>
                      <a:r>
                        <a:rPr lang="en-US" sz="1400" u="none" strike="noStrike" cap="none" baseline="0" dirty="0" smtClean="0">
                          <a:latin typeface="Times New Roman" pitchFamily="18" charset="0"/>
                          <a:cs typeface="Times New Roman" pitchFamily="18" charset="0"/>
                        </a:rPr>
                        <a:t> </a:t>
                      </a:r>
                      <a:r>
                        <a:rPr lang="en-US" sz="1400" u="none" strike="noStrike" cap="none" dirty="0" smtClean="0">
                          <a:latin typeface="Times New Roman" pitchFamily="18" charset="0"/>
                          <a:cs typeface="Times New Roman" pitchFamily="18" charset="0"/>
                        </a:rPr>
                        <a:t>been explored, and used in conjunction with a multi-level stacked ensemble learning using SVM, RF</a:t>
                      </a:r>
                      <a:r>
                        <a:rPr lang="en-US" sz="1400" u="none" strike="noStrike" cap="none" baseline="0" dirty="0" smtClean="0">
                          <a:latin typeface="Times New Roman" pitchFamily="18" charset="0"/>
                          <a:cs typeface="Times New Roman" pitchFamily="18" charset="0"/>
                        </a:rPr>
                        <a:t> and Logistic Regression</a:t>
                      </a:r>
                      <a:r>
                        <a:rPr lang="en-US" sz="1400" u="none" strike="noStrike" cap="none" dirty="0" smtClean="0">
                          <a:latin typeface="Times New Roman" pitchFamily="18" charset="0"/>
                          <a:cs typeface="Times New Roman" pitchFamily="18" charset="0"/>
                        </a:rPr>
                        <a:t>. </a:t>
                      </a:r>
                    </a:p>
                    <a:p>
                      <a:pPr marL="0" marR="0" lvl="0" indent="0" algn="just" rtl="0">
                        <a:lnSpc>
                          <a:spcPct val="100000"/>
                        </a:lnSpc>
                        <a:spcBef>
                          <a:spcPts val="0"/>
                        </a:spcBef>
                        <a:spcAft>
                          <a:spcPts val="0"/>
                        </a:spcAft>
                        <a:buClr>
                          <a:srgbClr val="000000"/>
                        </a:buClr>
                        <a:buSzPts val="900"/>
                        <a:buFont typeface="Arial"/>
                        <a:buNone/>
                      </a:pPr>
                      <a:endParaRPr lang="en-US" sz="1400" u="none" strike="noStrike" cap="none" dirty="0" smtClean="0">
                        <a:latin typeface="Times New Roman" pitchFamily="18" charset="0"/>
                        <a:cs typeface="Times New Roman" pitchFamily="18" charset="0"/>
                      </a:endParaRPr>
                    </a:p>
                    <a:p>
                      <a:pPr marL="0" marR="0" lvl="0" indent="0" algn="just" rtl="0">
                        <a:lnSpc>
                          <a:spcPct val="100000"/>
                        </a:lnSpc>
                        <a:spcBef>
                          <a:spcPts val="0"/>
                        </a:spcBef>
                        <a:spcAft>
                          <a:spcPts val="0"/>
                        </a:spcAft>
                        <a:buClr>
                          <a:srgbClr val="000000"/>
                        </a:buClr>
                        <a:buSzPts val="900"/>
                        <a:buFont typeface="Arial"/>
                        <a:buNone/>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Limitation - </a:t>
                      </a:r>
                      <a:r>
                        <a:rPr lang="en-US" sz="1400" u="none" strike="noStrike" cap="none" dirty="0" smtClean="0">
                          <a:latin typeface="Times New Roman" pitchFamily="18" charset="0"/>
                          <a:cs typeface="Times New Roman" pitchFamily="18" charset="0"/>
                        </a:rPr>
                        <a:t>Low accuracy results  was obtained by</a:t>
                      </a:r>
                      <a:r>
                        <a:rPr lang="en-US" sz="1400" u="none" strike="noStrike" cap="none" baseline="0" dirty="0" smtClean="0">
                          <a:latin typeface="Times New Roman" pitchFamily="18" charset="0"/>
                          <a:cs typeface="Times New Roman" pitchFamily="18" charset="0"/>
                        </a:rPr>
                        <a:t> </a:t>
                      </a:r>
                      <a:r>
                        <a:rPr lang="en-US" sz="1400" u="none" strike="noStrike" cap="none" dirty="0" smtClean="0">
                          <a:latin typeface="Times New Roman" pitchFamily="18" charset="0"/>
                          <a:cs typeface="Times New Roman" pitchFamily="18" charset="0"/>
                        </a:rPr>
                        <a:t>the ensemble model, indicating</a:t>
                      </a:r>
                      <a:r>
                        <a:rPr lang="en-US" sz="1400" u="none" strike="noStrike" cap="none" baseline="0" dirty="0" smtClean="0">
                          <a:latin typeface="Times New Roman" pitchFamily="18" charset="0"/>
                          <a:cs typeface="Times New Roman" pitchFamily="18" charset="0"/>
                        </a:rPr>
                        <a:t> that </a:t>
                      </a:r>
                      <a:r>
                        <a:rPr lang="en-US" sz="1400" u="none" strike="noStrike" cap="none" dirty="0" smtClean="0">
                          <a:latin typeface="Times New Roman" pitchFamily="18" charset="0"/>
                          <a:cs typeface="Times New Roman" pitchFamily="18" charset="0"/>
                        </a:rPr>
                        <a:t>pre-trained vector embedding and other ML</a:t>
                      </a:r>
                      <a:r>
                        <a:rPr lang="en-US" sz="1400" u="none" strike="noStrike" cap="none" baseline="0" dirty="0" smtClean="0">
                          <a:latin typeface="Times New Roman" pitchFamily="18" charset="0"/>
                          <a:cs typeface="Times New Roman" pitchFamily="18" charset="0"/>
                        </a:rPr>
                        <a:t> </a:t>
                      </a:r>
                      <a:r>
                        <a:rPr lang="en-US" sz="1400" u="none" strike="noStrike" cap="none" dirty="0" smtClean="0">
                          <a:latin typeface="Times New Roman" pitchFamily="18" charset="0"/>
                          <a:cs typeface="Times New Roman" pitchFamily="18" charset="0"/>
                        </a:rPr>
                        <a:t>methods can</a:t>
                      </a:r>
                      <a:r>
                        <a:rPr lang="en-US" sz="1400" u="none" strike="noStrike" cap="none" baseline="0" dirty="0" smtClean="0">
                          <a:latin typeface="Times New Roman" pitchFamily="18" charset="0"/>
                          <a:cs typeface="Times New Roman" pitchFamily="18" charset="0"/>
                        </a:rPr>
                        <a:t> be used in the future</a:t>
                      </a:r>
                      <a:r>
                        <a:rPr lang="en-US" sz="1400" u="none" strike="noStrike" cap="none" dirty="0" smtClean="0">
                          <a:latin typeface="Times New Roman" pitchFamily="18" charset="0"/>
                          <a:cs typeface="Times New Roman" pitchFamily="18" charset="0"/>
                        </a:rPr>
                        <a:t>.</a:t>
                      </a:r>
                    </a:p>
                    <a:p>
                      <a:pPr marL="0" marR="0" lvl="0" indent="0" algn="just" rtl="0">
                        <a:lnSpc>
                          <a:spcPct val="100000"/>
                        </a:lnSpc>
                        <a:spcBef>
                          <a:spcPts val="0"/>
                        </a:spcBef>
                        <a:spcAft>
                          <a:spcPts val="0"/>
                        </a:spcAft>
                        <a:buClr>
                          <a:srgbClr val="000000"/>
                        </a:buClr>
                        <a:buSzPts val="900"/>
                        <a:buFont typeface="Arial"/>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r>
              <a:tr h="1964742">
                <a:tc>
                  <a:txBody>
                    <a:bodyPr/>
                    <a:lstStyle/>
                    <a:p>
                      <a:pPr marL="0" marR="0" lvl="0" indent="0" algn="l" rtl="0">
                        <a:lnSpc>
                          <a:spcPct val="100000"/>
                        </a:lnSpc>
                        <a:spcBef>
                          <a:spcPts val="0"/>
                        </a:spcBef>
                        <a:spcAft>
                          <a:spcPts val="0"/>
                        </a:spcAft>
                        <a:buNone/>
                      </a:pPr>
                      <a:r>
                        <a:rPr lang="en-US" sz="1400" u="none" strike="noStrike" cap="none" dirty="0" smtClean="0">
                          <a:latin typeface="Times New Roman" pitchFamily="18" charset="0"/>
                          <a:cs typeface="Times New Roman" pitchFamily="18" charset="0"/>
                        </a:rPr>
                        <a:t>2</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Genetic Programming Approach to Detect Hate</a:t>
                      </a:r>
                      <a:r>
                        <a:rPr lang="en-US" sz="1400" dirty="0" smtClean="0">
                          <a:latin typeface="Times New Roman" panose="02020603050405020304" pitchFamily="18" charset="0"/>
                          <a:cs typeface="Times New Roman" panose="02020603050405020304" pitchFamily="18" charset="0"/>
                        </a:rPr>
                        <a:t> </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Speech in Social Media</a:t>
                      </a:r>
                      <a:endParaRPr lang="en-US" sz="1400" b="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Mona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Khalifa</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Aljero</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and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Nazife</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Dimililer</a:t>
                      </a:r>
                      <a:endParaRPr lang="en-US" sz="1400" b="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algn="just" rtl="0">
                        <a:spcBef>
                          <a:spcPts val="1200"/>
                        </a:spcBef>
                        <a:spcAft>
                          <a:spcPts val="1200"/>
                        </a:spcAft>
                        <a:buClr>
                          <a:schemeClr val="tx1"/>
                        </a:buClr>
                        <a:buSzPct val="150000"/>
                        <a:buFont typeface="Arial" panose="020B0604020202020204" pitchFamily="34" charset="0"/>
                        <a:buNone/>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2021</a:t>
                      </a:r>
                      <a:endParaRPr lang="en-US" sz="1400" b="0" dirty="0">
                        <a:effectLst/>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algn="just" rtl="0">
                        <a:spcBef>
                          <a:spcPts val="1200"/>
                        </a:spcBef>
                        <a:spcAft>
                          <a:spcPts val="1200"/>
                        </a:spcAft>
                        <a:buClr>
                          <a:schemeClr val="tx1"/>
                        </a:buClr>
                        <a:buSzPct val="150000"/>
                        <a:buFont typeface="Arial" panose="020B0604020202020204" pitchFamily="34" charset="0"/>
                        <a:buNone/>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A novel hybrid mutation technique called  Genetic Programming(GP) model based on Darwinian principles to solve the binary text classification task of hate speech detection in social media.</a:t>
                      </a:r>
                    </a:p>
                    <a:p>
                      <a:pPr algn="just" rtl="0">
                        <a:spcBef>
                          <a:spcPts val="1200"/>
                        </a:spcBef>
                        <a:spcAft>
                          <a:spcPts val="1200"/>
                        </a:spcAft>
                        <a:buClr>
                          <a:schemeClr val="tx1"/>
                        </a:buClr>
                        <a:buSzPct val="150000"/>
                        <a:buFont typeface="Arial" panose="020B0604020202020204" pitchFamily="34" charset="0"/>
                        <a:buNone/>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Limitation - The proposed model deals with the text classification as a binary classification problem and has not yet been adapted for multi-classification problems.</a:t>
                      </a:r>
                      <a:endParaRPr lang="en-US" sz="1400" b="0" dirty="0" smtClean="0">
                        <a:effectLst/>
                        <a:latin typeface="Times New Roman" panose="02020603050405020304" pitchFamily="18" charset="0"/>
                        <a:cs typeface="Times New Roman" panose="02020603050405020304" pitchFamily="18" charset="0"/>
                      </a:endParaRPr>
                    </a:p>
                    <a:p>
                      <a:pPr algn="just" rtl="0">
                        <a:spcBef>
                          <a:spcPts val="1200"/>
                        </a:spcBef>
                        <a:spcAft>
                          <a:spcPts val="1200"/>
                        </a:spcAft>
                        <a:buClr>
                          <a:schemeClr val="tx1"/>
                        </a:buClr>
                        <a:buSzPct val="150000"/>
                        <a:buFont typeface="Arial" panose="020B0604020202020204" pitchFamily="34" charset="0"/>
                        <a:buChar char="•"/>
                      </a:pPr>
                      <a:endParaRPr lang="en-US" sz="1400" b="0" dirty="0">
                        <a:effectLst/>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13338b6dee1_0_19"/>
          <p:cNvSpPr txBox="1"/>
          <p:nvPr/>
        </p:nvSpPr>
        <p:spPr>
          <a:xfrm>
            <a:off x="116625" y="143225"/>
            <a:ext cx="3000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Times New Roman"/>
                <a:ea typeface="Times New Roman"/>
                <a:cs typeface="Times New Roman"/>
                <a:sym typeface="Times New Roman"/>
              </a:rPr>
              <a:t>Testing</a:t>
            </a:r>
            <a:endParaRPr sz="3600" b="1" i="0" u="none" strike="noStrike" cap="none">
              <a:solidFill>
                <a:schemeClr val="accent1"/>
              </a:solidFill>
              <a:latin typeface="Times New Roman"/>
              <a:ea typeface="Times New Roman"/>
              <a:cs typeface="Times New Roman"/>
              <a:sym typeface="Times New Roman"/>
            </a:endParaRPr>
          </a:p>
        </p:txBody>
      </p:sp>
      <p:sp>
        <p:nvSpPr>
          <p:cNvPr id="611" name="Google Shape;611;g13338b6dee1_0_19"/>
          <p:cNvSpPr txBox="1"/>
          <p:nvPr/>
        </p:nvSpPr>
        <p:spPr>
          <a:xfrm>
            <a:off x="704049" y="718394"/>
            <a:ext cx="8362200" cy="169274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dirty="0">
                <a:solidFill>
                  <a:srgbClr val="000000"/>
                </a:solidFill>
                <a:latin typeface="Times New Roman"/>
                <a:ea typeface="Times New Roman"/>
                <a:cs typeface="Times New Roman"/>
                <a:sym typeface="Times New Roman"/>
              </a:rPr>
              <a:t>Unit Testing:</a:t>
            </a:r>
            <a:endParaRPr sz="26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Component: </a:t>
            </a:r>
            <a:r>
              <a:rPr lang="en-US" sz="2400" dirty="0" smtClean="0">
                <a:latin typeface="Times New Roman"/>
                <a:ea typeface="Times New Roman"/>
                <a:cs typeface="Times New Roman"/>
                <a:sym typeface="Times New Roman"/>
              </a:rPr>
              <a:t>Classification model</a:t>
            </a:r>
          </a:p>
          <a:p>
            <a:pPr marL="0" marR="0" lvl="0" indent="0" algn="l" rtl="0">
              <a:lnSpc>
                <a:spcPct val="150000"/>
              </a:lnSpc>
              <a:spcBef>
                <a:spcPts val="0"/>
              </a:spcBef>
              <a:spcAft>
                <a:spcPts val="0"/>
              </a:spcAft>
              <a:buNone/>
            </a:pPr>
            <a:r>
              <a:rPr lang="en-US" sz="2400" b="0" i="0" u="none" strike="noStrike" cap="none" dirty="0" smtClean="0">
                <a:solidFill>
                  <a:schemeClr val="dk1"/>
                </a:solidFill>
                <a:latin typeface="Times New Roman"/>
                <a:ea typeface="Times New Roman"/>
                <a:cs typeface="Times New Roman"/>
                <a:sym typeface="Times New Roman"/>
              </a:rPr>
              <a:t>Test </a:t>
            </a:r>
            <a:r>
              <a:rPr lang="en-US" sz="2400" b="0" i="0" u="none" strike="noStrike" cap="none" dirty="0">
                <a:solidFill>
                  <a:schemeClr val="dk1"/>
                </a:solidFill>
                <a:latin typeface="Times New Roman"/>
                <a:ea typeface="Times New Roman"/>
                <a:cs typeface="Times New Roman"/>
                <a:sym typeface="Times New Roman"/>
              </a:rPr>
              <a:t>case 3</a:t>
            </a:r>
            <a:r>
              <a:rPr lang="en-US" sz="2400" b="0" i="0" u="none" strike="noStrike" cap="none" dirty="0" smtClean="0">
                <a:solidFill>
                  <a:schemeClr val="dk1"/>
                </a:solidFill>
                <a:latin typeface="Times New Roman"/>
                <a:ea typeface="Times New Roman"/>
                <a:cs typeface="Times New Roman"/>
                <a:sym typeface="Times New Roman"/>
              </a:rPr>
              <a:t>:  Testing Single Classifier</a:t>
            </a:r>
            <a:endParaRPr dirty="0"/>
          </a:p>
        </p:txBody>
      </p:sp>
      <p:graphicFrame>
        <p:nvGraphicFramePr>
          <p:cNvPr id="612" name="Google Shape;612;g13338b6dee1_0_19"/>
          <p:cNvGraphicFramePr/>
          <p:nvPr/>
        </p:nvGraphicFramePr>
        <p:xfrm>
          <a:off x="1490595" y="2411135"/>
          <a:ext cx="6789107" cy="4084572"/>
        </p:xfrm>
        <a:graphic>
          <a:graphicData uri="http://schemas.openxmlformats.org/drawingml/2006/table">
            <a:tbl>
              <a:tblPr>
                <a:noFill/>
              </a:tblPr>
              <a:tblGrid>
                <a:gridCol w="891976"/>
                <a:gridCol w="4419429"/>
                <a:gridCol w="1477702"/>
              </a:tblGrid>
              <a:tr h="674724">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latin typeface="Times New Roman"/>
                          <a:ea typeface="Times New Roman"/>
                          <a:cs typeface="Times New Roman"/>
                          <a:sym typeface="Times New Roman"/>
                        </a:rPr>
                        <a:t>Test #</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b="1" u="none" strike="noStrike" cap="none" dirty="0" smtClean="0">
                          <a:latin typeface="Times New Roman"/>
                          <a:ea typeface="Times New Roman"/>
                          <a:cs typeface="Times New Roman"/>
                          <a:sym typeface="Times New Roman"/>
                        </a:rPr>
                        <a:t>Test</a:t>
                      </a:r>
                      <a:r>
                        <a:rPr lang="en-IN" sz="2200" b="1" u="none" strike="noStrike" cap="none" baseline="0" dirty="0" smtClean="0">
                          <a:latin typeface="Times New Roman"/>
                          <a:ea typeface="Times New Roman"/>
                          <a:cs typeface="Times New Roman"/>
                          <a:sym typeface="Times New Roman"/>
                        </a:rPr>
                        <a:t> (Single Classifiers)</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smtClean="0">
                          <a:latin typeface="Times New Roman"/>
                          <a:ea typeface="Times New Roman"/>
                          <a:cs typeface="Times New Roman"/>
                          <a:sym typeface="Times New Roman"/>
                        </a:rPr>
                        <a:t>Pass</a:t>
                      </a:r>
                      <a:r>
                        <a:rPr lang="en-US" sz="2200" b="1" u="none" strike="noStrike" cap="none" baseline="0" dirty="0" smtClean="0">
                          <a:latin typeface="Times New Roman"/>
                          <a:ea typeface="Times New Roman"/>
                          <a:cs typeface="Times New Roman"/>
                          <a:sym typeface="Times New Roman"/>
                        </a:rPr>
                        <a:t> Rate</a:t>
                      </a:r>
                      <a:endParaRPr sz="2200" b="1" u="none" strike="noStrike" cap="none" dirty="0">
                        <a:latin typeface="Times New Roman"/>
                        <a:ea typeface="Times New Roman"/>
                        <a:cs typeface="Times New Roman"/>
                        <a:sym typeface="Times New Roman"/>
                      </a:endParaRPr>
                    </a:p>
                  </a:txBody>
                  <a:tcPr marL="16550" marR="16550" marT="0" marB="0"/>
                </a:tc>
              </a:tr>
              <a:tr h="551238">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Times New Roman"/>
                          <a:ea typeface="Times New Roman"/>
                          <a:cs typeface="Times New Roman"/>
                          <a:sym typeface="Times New Roman"/>
                        </a:rPr>
                        <a:t>1</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chemeClr val="dk1"/>
                        </a:buClr>
                        <a:buSzPts val="1100"/>
                        <a:buFont typeface="Arial"/>
                        <a:buNone/>
                      </a:pPr>
                      <a:r>
                        <a:rPr lang="en-IN" sz="2200" u="none" strike="noStrike" cap="none" dirty="0" err="1" smtClean="0">
                          <a:latin typeface="Times New Roman"/>
                          <a:ea typeface="Times New Roman"/>
                          <a:cs typeface="Times New Roman"/>
                          <a:sym typeface="Times New Roman"/>
                        </a:rPr>
                        <a:t>XGBoost</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87%</a:t>
                      </a:r>
                      <a:endParaRPr sz="2200" u="none" strike="noStrike" cap="none" dirty="0">
                        <a:latin typeface="Times New Roman"/>
                        <a:ea typeface="Times New Roman"/>
                        <a:cs typeface="Times New Roman"/>
                        <a:sym typeface="Times New Roman"/>
                      </a:endParaRPr>
                    </a:p>
                  </a:txBody>
                  <a:tcPr marL="16550" marR="16550" marT="0" marB="0"/>
                </a:tc>
              </a:tr>
              <a:tr h="571722">
                <a:tc>
                  <a:txBody>
                    <a:bodyPr/>
                    <a:lstStyle/>
                    <a:p>
                      <a:pPr marL="0" marR="0" lvl="0" indent="0" algn="ctr" rtl="0">
                        <a:lnSpc>
                          <a:spcPct val="150000"/>
                        </a:lnSpc>
                        <a:spcBef>
                          <a:spcPts val="0"/>
                        </a:spcBef>
                        <a:spcAft>
                          <a:spcPts val="0"/>
                        </a:spcAft>
                        <a:buClr>
                          <a:srgbClr val="000000"/>
                        </a:buClr>
                        <a:buSzPts val="2200"/>
                        <a:buFont typeface="Arial"/>
                        <a:buNone/>
                      </a:pPr>
                      <a:r>
                        <a:rPr lang="en-US" sz="2200" u="none" strike="noStrike" cap="none">
                          <a:latin typeface="Times New Roman"/>
                          <a:ea typeface="Times New Roman"/>
                          <a:cs typeface="Times New Roman"/>
                          <a:sym typeface="Times New Roman"/>
                        </a:rPr>
                        <a:t>2</a:t>
                      </a:r>
                      <a:endParaRPr sz="22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Random Forest</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88%</a:t>
                      </a:r>
                      <a:endParaRPr sz="2200" u="none" strike="noStrike" cap="none" dirty="0">
                        <a:latin typeface="Times New Roman"/>
                        <a:ea typeface="Times New Roman"/>
                        <a:cs typeface="Times New Roman"/>
                        <a:sym typeface="Times New Roman"/>
                      </a:endParaRPr>
                    </a:p>
                  </a:txBody>
                  <a:tcPr marL="16550" marR="16550" marT="0" marB="0"/>
                </a:tc>
              </a:tr>
              <a:tr h="571722">
                <a:tc>
                  <a:txBody>
                    <a:bodyPr/>
                    <a:lstStyle/>
                    <a:p>
                      <a:pPr marL="0" marR="0" lvl="0" indent="0" algn="ctr" rtl="0">
                        <a:lnSpc>
                          <a:spcPct val="15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3</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Naïve</a:t>
                      </a:r>
                      <a:r>
                        <a:rPr lang="en-IN" sz="2200" u="none" strike="noStrike" cap="none" baseline="0" dirty="0" smtClean="0">
                          <a:latin typeface="Times New Roman"/>
                          <a:ea typeface="Times New Roman"/>
                          <a:cs typeface="Times New Roman"/>
                          <a:sym typeface="Times New Roman"/>
                        </a:rPr>
                        <a:t> Bayes</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86%</a:t>
                      </a:r>
                      <a:endParaRPr sz="2200" u="none" strike="noStrike" cap="none" dirty="0">
                        <a:latin typeface="Times New Roman"/>
                        <a:ea typeface="Times New Roman"/>
                        <a:cs typeface="Times New Roman"/>
                        <a:sym typeface="Times New Roman"/>
                      </a:endParaRPr>
                    </a:p>
                  </a:txBody>
                  <a:tcPr marL="16550" marR="16550" marT="0" marB="0"/>
                </a:tc>
              </a:tr>
              <a:tr h="571722">
                <a:tc>
                  <a:txBody>
                    <a:bodyPr/>
                    <a:lstStyle/>
                    <a:p>
                      <a:pPr marL="0" marR="0" lvl="0" indent="0" algn="ctr" rtl="0">
                        <a:lnSpc>
                          <a:spcPct val="15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4</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Logistic Regression</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86%</a:t>
                      </a:r>
                      <a:endParaRPr sz="2200" u="none" strike="noStrike" cap="none" dirty="0">
                        <a:latin typeface="Times New Roman"/>
                        <a:ea typeface="Times New Roman"/>
                        <a:cs typeface="Times New Roman"/>
                        <a:sym typeface="Times New Roman"/>
                      </a:endParaRPr>
                    </a:p>
                  </a:txBody>
                  <a:tcPr marL="16550" marR="16550" marT="0" marB="0"/>
                </a:tc>
              </a:tr>
              <a:tr h="571722">
                <a:tc>
                  <a:txBody>
                    <a:bodyPr/>
                    <a:lstStyle/>
                    <a:p>
                      <a:pPr marL="0" marR="0" lvl="0" indent="0" algn="ctr" rtl="0">
                        <a:lnSpc>
                          <a:spcPct val="15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5</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Decision Tree</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84%</a:t>
                      </a:r>
                      <a:endParaRPr sz="2200" u="none" strike="noStrike" cap="none" dirty="0">
                        <a:latin typeface="Times New Roman"/>
                        <a:ea typeface="Times New Roman"/>
                        <a:cs typeface="Times New Roman"/>
                        <a:sym typeface="Times New Roman"/>
                      </a:endParaRPr>
                    </a:p>
                  </a:txBody>
                  <a:tcPr marL="16550" marR="16550" marT="0" marB="0"/>
                </a:tc>
              </a:tr>
              <a:tr h="571722">
                <a:tc>
                  <a:txBody>
                    <a:bodyPr/>
                    <a:lstStyle/>
                    <a:p>
                      <a:pPr marL="0" marR="0" lvl="0" indent="0" algn="ctr" rtl="0">
                        <a:lnSpc>
                          <a:spcPct val="15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6</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Support Vector Classifier</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88%</a:t>
                      </a:r>
                      <a:endParaRPr sz="2200" u="none" strike="noStrike" cap="none" dirty="0">
                        <a:latin typeface="Times New Roman"/>
                        <a:ea typeface="Times New Roman"/>
                        <a:cs typeface="Times New Roman"/>
                        <a:sym typeface="Times New Roman"/>
                      </a:endParaRPr>
                    </a:p>
                  </a:txBody>
                  <a:tcPr marL="16550" marR="16550" marT="0" marB="0"/>
                </a:tc>
              </a:tr>
            </a:tbl>
          </a:graphicData>
        </a:graphic>
      </p:graphicFrame>
    </p:spTree>
    <p:extLst>
      <p:ext uri="{BB962C8B-B14F-4D97-AF65-F5344CB8AC3E}">
        <p14:creationId xmlns:p14="http://schemas.microsoft.com/office/powerpoint/2010/main" val="2374865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13338b6dee1_0_19"/>
          <p:cNvSpPr txBox="1"/>
          <p:nvPr/>
        </p:nvSpPr>
        <p:spPr>
          <a:xfrm>
            <a:off x="116625" y="143225"/>
            <a:ext cx="3000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Times New Roman"/>
                <a:ea typeface="Times New Roman"/>
                <a:cs typeface="Times New Roman"/>
                <a:sym typeface="Times New Roman"/>
              </a:rPr>
              <a:t>Testing</a:t>
            </a:r>
            <a:endParaRPr sz="3600" b="1" i="0" u="none" strike="noStrike" cap="none">
              <a:solidFill>
                <a:schemeClr val="accent1"/>
              </a:solidFill>
              <a:latin typeface="Times New Roman"/>
              <a:ea typeface="Times New Roman"/>
              <a:cs typeface="Times New Roman"/>
              <a:sym typeface="Times New Roman"/>
            </a:endParaRPr>
          </a:p>
        </p:txBody>
      </p:sp>
      <p:sp>
        <p:nvSpPr>
          <p:cNvPr id="611" name="Google Shape;611;g13338b6dee1_0_19"/>
          <p:cNvSpPr txBox="1"/>
          <p:nvPr/>
        </p:nvSpPr>
        <p:spPr>
          <a:xfrm>
            <a:off x="704049" y="718394"/>
            <a:ext cx="8362200" cy="169274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dirty="0">
                <a:solidFill>
                  <a:srgbClr val="000000"/>
                </a:solidFill>
                <a:latin typeface="Times New Roman"/>
                <a:ea typeface="Times New Roman"/>
                <a:cs typeface="Times New Roman"/>
                <a:sym typeface="Times New Roman"/>
              </a:rPr>
              <a:t>Unit Testing:</a:t>
            </a:r>
            <a:endParaRPr sz="26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Component: </a:t>
            </a:r>
            <a:r>
              <a:rPr lang="en-US" sz="2400" dirty="0" smtClean="0">
                <a:latin typeface="Times New Roman"/>
                <a:ea typeface="Times New Roman"/>
                <a:cs typeface="Times New Roman"/>
                <a:sym typeface="Times New Roman"/>
              </a:rPr>
              <a:t>Classification model</a:t>
            </a:r>
          </a:p>
          <a:p>
            <a:pPr marL="0" marR="0" lvl="0" indent="0" algn="l" rtl="0">
              <a:lnSpc>
                <a:spcPct val="150000"/>
              </a:lnSpc>
              <a:spcBef>
                <a:spcPts val="0"/>
              </a:spcBef>
              <a:spcAft>
                <a:spcPts val="0"/>
              </a:spcAft>
              <a:buNone/>
            </a:pPr>
            <a:r>
              <a:rPr lang="en-US" sz="2400" b="0" i="0" u="none" strike="noStrike" cap="none" dirty="0" smtClean="0">
                <a:solidFill>
                  <a:schemeClr val="dk1"/>
                </a:solidFill>
                <a:latin typeface="Times New Roman"/>
                <a:ea typeface="Times New Roman"/>
                <a:cs typeface="Times New Roman"/>
                <a:sym typeface="Times New Roman"/>
              </a:rPr>
              <a:t>Test </a:t>
            </a:r>
            <a:r>
              <a:rPr lang="en-US" sz="2400" b="0" i="0" u="none" strike="noStrike" cap="none" dirty="0">
                <a:solidFill>
                  <a:schemeClr val="dk1"/>
                </a:solidFill>
                <a:latin typeface="Times New Roman"/>
                <a:ea typeface="Times New Roman"/>
                <a:cs typeface="Times New Roman"/>
                <a:sym typeface="Times New Roman"/>
              </a:rPr>
              <a:t>case 3</a:t>
            </a:r>
            <a:r>
              <a:rPr lang="en-US" sz="2400" b="0" i="0" u="none" strike="noStrike" cap="none" dirty="0" smtClean="0">
                <a:solidFill>
                  <a:schemeClr val="dk1"/>
                </a:solidFill>
                <a:latin typeface="Times New Roman"/>
                <a:ea typeface="Times New Roman"/>
                <a:cs typeface="Times New Roman"/>
                <a:sym typeface="Times New Roman"/>
              </a:rPr>
              <a:t>:  Ensemble model</a:t>
            </a:r>
            <a:endParaRPr dirty="0"/>
          </a:p>
        </p:txBody>
      </p:sp>
      <p:graphicFrame>
        <p:nvGraphicFramePr>
          <p:cNvPr id="612" name="Google Shape;612;g13338b6dee1_0_19"/>
          <p:cNvGraphicFramePr/>
          <p:nvPr>
            <p:extLst>
              <p:ext uri="{D42A27DB-BD31-4B8C-83A1-F6EECF244321}">
                <p14:modId xmlns:p14="http://schemas.microsoft.com/office/powerpoint/2010/main" val="1703012215"/>
              </p:ext>
            </p:extLst>
          </p:nvPr>
        </p:nvGraphicFramePr>
        <p:xfrm>
          <a:off x="1490595" y="2411135"/>
          <a:ext cx="6789107" cy="3060450"/>
        </p:xfrm>
        <a:graphic>
          <a:graphicData uri="http://schemas.openxmlformats.org/drawingml/2006/table">
            <a:tbl>
              <a:tblPr>
                <a:noFill/>
              </a:tblPr>
              <a:tblGrid>
                <a:gridCol w="891976"/>
                <a:gridCol w="4419429"/>
                <a:gridCol w="1477702"/>
              </a:tblGrid>
              <a:tr h="674724">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latin typeface="Times New Roman"/>
                          <a:ea typeface="Times New Roman"/>
                          <a:cs typeface="Times New Roman"/>
                          <a:sym typeface="Times New Roman"/>
                        </a:rPr>
                        <a:t>Test #</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b="1" u="none" strike="noStrike" cap="none" dirty="0" smtClean="0">
                          <a:latin typeface="Times New Roman"/>
                          <a:ea typeface="Times New Roman"/>
                          <a:cs typeface="Times New Roman"/>
                          <a:sym typeface="Times New Roman"/>
                        </a:rPr>
                        <a:t>Test(Ensemble</a:t>
                      </a:r>
                      <a:r>
                        <a:rPr lang="en-IN" sz="2200" b="1" u="none" strike="noStrike" cap="none" baseline="0" dirty="0" smtClean="0">
                          <a:latin typeface="Times New Roman"/>
                          <a:ea typeface="Times New Roman"/>
                          <a:cs typeface="Times New Roman"/>
                          <a:sym typeface="Times New Roman"/>
                        </a:rPr>
                        <a:t> model)</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smtClean="0">
                          <a:latin typeface="Times New Roman"/>
                          <a:ea typeface="Times New Roman"/>
                          <a:cs typeface="Times New Roman"/>
                          <a:sym typeface="Times New Roman"/>
                        </a:rPr>
                        <a:t>Pass</a:t>
                      </a:r>
                      <a:r>
                        <a:rPr lang="en-US" sz="2200" b="1" u="none" strike="noStrike" cap="none" baseline="0" dirty="0" smtClean="0">
                          <a:latin typeface="Times New Roman"/>
                          <a:ea typeface="Times New Roman"/>
                          <a:cs typeface="Times New Roman"/>
                          <a:sym typeface="Times New Roman"/>
                        </a:rPr>
                        <a:t> Rate</a:t>
                      </a:r>
                      <a:endParaRPr sz="2200" b="1" u="none" strike="noStrike" cap="none" dirty="0">
                        <a:latin typeface="Times New Roman"/>
                        <a:ea typeface="Times New Roman"/>
                        <a:cs typeface="Times New Roman"/>
                        <a:sym typeface="Times New Roman"/>
                      </a:endParaRPr>
                    </a:p>
                  </a:txBody>
                  <a:tcPr marL="16550" marR="16550" marT="0" marB="0"/>
                </a:tc>
              </a:tr>
              <a:tr h="551238">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a:latin typeface="Times New Roman"/>
                          <a:ea typeface="Times New Roman"/>
                          <a:cs typeface="Times New Roman"/>
                          <a:sym typeface="Times New Roman"/>
                        </a:rPr>
                        <a:t>1</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chemeClr val="dk1"/>
                        </a:buClr>
                        <a:buSzPts val="1100"/>
                        <a:buFont typeface="Arial"/>
                        <a:buNone/>
                      </a:pPr>
                      <a:r>
                        <a:rPr lang="en-IN" sz="2200" u="none" strike="noStrike" cap="none" dirty="0" smtClean="0">
                          <a:latin typeface="Times New Roman"/>
                          <a:ea typeface="Times New Roman"/>
                          <a:cs typeface="Times New Roman"/>
                          <a:sym typeface="Times New Roman"/>
                        </a:rPr>
                        <a:t>Random Forest,</a:t>
                      </a:r>
                      <a:r>
                        <a:rPr lang="en-IN" sz="2200" u="none" strike="noStrike" cap="none" baseline="0" dirty="0" smtClean="0">
                          <a:latin typeface="Times New Roman"/>
                          <a:ea typeface="Times New Roman"/>
                          <a:cs typeface="Times New Roman"/>
                          <a:sym typeface="Times New Roman"/>
                        </a:rPr>
                        <a:t> SVC, Logistic Regression</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89%</a:t>
                      </a:r>
                      <a:endParaRPr sz="2200" u="none" strike="noStrike" cap="none" dirty="0">
                        <a:latin typeface="Times New Roman"/>
                        <a:ea typeface="Times New Roman"/>
                        <a:cs typeface="Times New Roman"/>
                        <a:sym typeface="Times New Roman"/>
                      </a:endParaRPr>
                    </a:p>
                  </a:txBody>
                  <a:tcPr marL="16550" marR="16550" marT="0" marB="0"/>
                </a:tc>
              </a:tr>
              <a:tr h="571722">
                <a:tc>
                  <a:txBody>
                    <a:bodyPr/>
                    <a:lstStyle/>
                    <a:p>
                      <a:pPr marL="0" marR="0" lvl="0" indent="0" algn="ctr" rtl="0">
                        <a:lnSpc>
                          <a:spcPct val="150000"/>
                        </a:lnSpc>
                        <a:spcBef>
                          <a:spcPts val="0"/>
                        </a:spcBef>
                        <a:spcAft>
                          <a:spcPts val="0"/>
                        </a:spcAft>
                        <a:buClr>
                          <a:srgbClr val="000000"/>
                        </a:buClr>
                        <a:buSzPts val="2200"/>
                        <a:buFont typeface="Arial"/>
                        <a:buNone/>
                      </a:pPr>
                      <a:r>
                        <a:rPr lang="en-US" sz="2200" u="none" strike="noStrike" cap="none">
                          <a:latin typeface="Times New Roman"/>
                          <a:ea typeface="Times New Roman"/>
                          <a:cs typeface="Times New Roman"/>
                          <a:sym typeface="Times New Roman"/>
                        </a:rPr>
                        <a:t>2</a:t>
                      </a:r>
                      <a:endParaRPr sz="2200"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Random Forest, SVC, Naïve Bayes</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88%</a:t>
                      </a:r>
                      <a:endParaRPr sz="2200" u="none" strike="noStrike" cap="none" dirty="0">
                        <a:latin typeface="Times New Roman"/>
                        <a:ea typeface="Times New Roman"/>
                        <a:cs typeface="Times New Roman"/>
                        <a:sym typeface="Times New Roman"/>
                      </a:endParaRPr>
                    </a:p>
                  </a:txBody>
                  <a:tcPr marL="16550" marR="16550" marT="0" marB="0"/>
                </a:tc>
              </a:tr>
              <a:tr h="571722">
                <a:tc>
                  <a:txBody>
                    <a:bodyPr/>
                    <a:lstStyle/>
                    <a:p>
                      <a:pPr marL="0" marR="0" lvl="0" indent="0" algn="ctr" rtl="0">
                        <a:lnSpc>
                          <a:spcPct val="15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3</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SVC, Naïve Bayes and </a:t>
                      </a:r>
                      <a:r>
                        <a:rPr lang="en-IN" sz="2200" u="none" strike="noStrike" cap="none" dirty="0" err="1" smtClean="0">
                          <a:latin typeface="Times New Roman"/>
                          <a:ea typeface="Times New Roman"/>
                          <a:cs typeface="Times New Roman"/>
                          <a:sym typeface="Times New Roman"/>
                        </a:rPr>
                        <a:t>XGBoost</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85%</a:t>
                      </a:r>
                      <a:endParaRPr sz="2200" u="none" strike="noStrike" cap="none" dirty="0">
                        <a:latin typeface="Times New Roman"/>
                        <a:ea typeface="Times New Roman"/>
                        <a:cs typeface="Times New Roman"/>
                        <a:sym typeface="Times New Roman"/>
                      </a:endParaRPr>
                    </a:p>
                  </a:txBody>
                  <a:tcPr marL="16550" marR="16550" marT="0" marB="0"/>
                </a:tc>
              </a:tr>
              <a:tr h="571722">
                <a:tc>
                  <a:txBody>
                    <a:bodyPr/>
                    <a:lstStyle/>
                    <a:p>
                      <a:pPr marL="0" marR="0" lvl="0" indent="0" algn="ctr" rtl="0">
                        <a:lnSpc>
                          <a:spcPct val="15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4</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Random Forest,</a:t>
                      </a:r>
                      <a:r>
                        <a:rPr lang="en-IN" sz="2200" u="none" strike="noStrike" cap="none" baseline="0" dirty="0" smtClean="0">
                          <a:latin typeface="Times New Roman"/>
                          <a:ea typeface="Times New Roman"/>
                          <a:cs typeface="Times New Roman"/>
                          <a:sym typeface="Times New Roman"/>
                        </a:rPr>
                        <a:t> SVC</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90.7%</a:t>
                      </a:r>
                      <a:endParaRPr sz="2200" u="none" strike="noStrike" cap="none" dirty="0">
                        <a:latin typeface="Times New Roman"/>
                        <a:ea typeface="Times New Roman"/>
                        <a:cs typeface="Times New Roman"/>
                        <a:sym typeface="Times New Roman"/>
                      </a:endParaRPr>
                    </a:p>
                  </a:txBody>
                  <a:tcPr marL="16550" marR="16550" marT="0" marB="0"/>
                </a:tc>
              </a:tr>
            </a:tbl>
          </a:graphicData>
        </a:graphic>
      </p:graphicFrame>
    </p:spTree>
    <p:extLst>
      <p:ext uri="{BB962C8B-B14F-4D97-AF65-F5344CB8AC3E}">
        <p14:creationId xmlns:p14="http://schemas.microsoft.com/office/powerpoint/2010/main" val="4247878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13338b6dee1_0_19"/>
          <p:cNvSpPr txBox="1"/>
          <p:nvPr/>
        </p:nvSpPr>
        <p:spPr>
          <a:xfrm>
            <a:off x="116625" y="143225"/>
            <a:ext cx="3000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accent1"/>
                </a:solidFill>
                <a:latin typeface="Times New Roman"/>
                <a:ea typeface="Times New Roman"/>
                <a:cs typeface="Times New Roman"/>
                <a:sym typeface="Times New Roman"/>
              </a:rPr>
              <a:t>Testing</a:t>
            </a:r>
            <a:endParaRPr sz="3600" b="1" i="0" u="none" strike="noStrike" cap="none">
              <a:solidFill>
                <a:schemeClr val="accent1"/>
              </a:solidFill>
              <a:latin typeface="Times New Roman"/>
              <a:ea typeface="Times New Roman"/>
              <a:cs typeface="Times New Roman"/>
              <a:sym typeface="Times New Roman"/>
            </a:endParaRPr>
          </a:p>
        </p:txBody>
      </p:sp>
      <p:sp>
        <p:nvSpPr>
          <p:cNvPr id="611" name="Google Shape;611;g13338b6dee1_0_19"/>
          <p:cNvSpPr txBox="1"/>
          <p:nvPr/>
        </p:nvSpPr>
        <p:spPr>
          <a:xfrm>
            <a:off x="704049" y="718394"/>
            <a:ext cx="8362200" cy="169274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dirty="0" smtClean="0">
                <a:solidFill>
                  <a:srgbClr val="000000"/>
                </a:solidFill>
                <a:latin typeface="Times New Roman"/>
                <a:ea typeface="Times New Roman"/>
                <a:cs typeface="Times New Roman"/>
                <a:sym typeface="Times New Roman"/>
              </a:rPr>
              <a:t>Integrated Testing</a:t>
            </a:r>
            <a:r>
              <a:rPr lang="en-US" sz="2600" b="1" i="0" u="none" strike="noStrike" cap="none" dirty="0">
                <a:solidFill>
                  <a:srgbClr val="000000"/>
                </a:solidFill>
                <a:latin typeface="Times New Roman"/>
                <a:ea typeface="Times New Roman"/>
                <a:cs typeface="Times New Roman"/>
                <a:sym typeface="Times New Roman"/>
              </a:rPr>
              <a:t>:</a:t>
            </a:r>
            <a:endParaRPr sz="26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Component: </a:t>
            </a:r>
            <a:r>
              <a:rPr lang="en-US" sz="2400" dirty="0" smtClean="0">
                <a:latin typeface="Times New Roman"/>
                <a:ea typeface="Times New Roman"/>
                <a:cs typeface="Times New Roman"/>
                <a:sym typeface="Times New Roman"/>
              </a:rPr>
              <a:t>Web application</a:t>
            </a:r>
          </a:p>
          <a:p>
            <a:pPr marL="0" marR="0" lvl="0" indent="0" algn="l" rtl="0">
              <a:lnSpc>
                <a:spcPct val="150000"/>
              </a:lnSpc>
              <a:spcBef>
                <a:spcPts val="0"/>
              </a:spcBef>
              <a:spcAft>
                <a:spcPts val="0"/>
              </a:spcAft>
              <a:buNone/>
            </a:pPr>
            <a:r>
              <a:rPr lang="en-US" sz="2400" b="0" i="0" u="none" strike="noStrike" cap="none" dirty="0" smtClean="0">
                <a:solidFill>
                  <a:schemeClr val="dk1"/>
                </a:solidFill>
                <a:latin typeface="Times New Roman"/>
                <a:ea typeface="Times New Roman"/>
                <a:cs typeface="Times New Roman"/>
                <a:sym typeface="Times New Roman"/>
              </a:rPr>
              <a:t>Test </a:t>
            </a:r>
            <a:r>
              <a:rPr lang="en-US" sz="2400" b="0" i="0" u="none" strike="noStrike" cap="none" dirty="0">
                <a:solidFill>
                  <a:schemeClr val="dk1"/>
                </a:solidFill>
                <a:latin typeface="Times New Roman"/>
                <a:ea typeface="Times New Roman"/>
                <a:cs typeface="Times New Roman"/>
                <a:sym typeface="Times New Roman"/>
              </a:rPr>
              <a:t>case 3</a:t>
            </a:r>
            <a:r>
              <a:rPr lang="en-US" sz="2400" b="0" i="0" u="none" strike="noStrike" cap="none" dirty="0" smtClean="0">
                <a:solidFill>
                  <a:schemeClr val="dk1"/>
                </a:solidFill>
                <a:latin typeface="Times New Roman"/>
                <a:ea typeface="Times New Roman"/>
                <a:cs typeface="Times New Roman"/>
                <a:sym typeface="Times New Roman"/>
              </a:rPr>
              <a:t>: </a:t>
            </a:r>
            <a:endParaRPr dirty="0"/>
          </a:p>
        </p:txBody>
      </p:sp>
      <p:graphicFrame>
        <p:nvGraphicFramePr>
          <p:cNvPr id="5" name="Google Shape;605;g13338b6dee1_0_13"/>
          <p:cNvGraphicFramePr/>
          <p:nvPr>
            <p:extLst>
              <p:ext uri="{D42A27DB-BD31-4B8C-83A1-F6EECF244321}">
                <p14:modId xmlns:p14="http://schemas.microsoft.com/office/powerpoint/2010/main" val="3339650764"/>
              </p:ext>
            </p:extLst>
          </p:nvPr>
        </p:nvGraphicFramePr>
        <p:xfrm>
          <a:off x="309092" y="2498500"/>
          <a:ext cx="8693241" cy="3014061"/>
        </p:xfrm>
        <a:graphic>
          <a:graphicData uri="http://schemas.openxmlformats.org/drawingml/2006/table">
            <a:tbl>
              <a:tblPr>
                <a:noFill/>
              </a:tblPr>
              <a:tblGrid>
                <a:gridCol w="556565"/>
                <a:gridCol w="1981465"/>
                <a:gridCol w="2449611"/>
                <a:gridCol w="2757608"/>
                <a:gridCol w="947992"/>
              </a:tblGrid>
              <a:tr h="1002381">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latin typeface="Times New Roman"/>
                          <a:ea typeface="Times New Roman"/>
                          <a:cs typeface="Times New Roman"/>
                          <a:sym typeface="Times New Roman"/>
                        </a:rPr>
                        <a:t>Test #</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a:latin typeface="Times New Roman"/>
                          <a:ea typeface="Times New Roman"/>
                          <a:cs typeface="Times New Roman"/>
                          <a:sym typeface="Times New Roman"/>
                        </a:rPr>
                        <a:t>Test Data(input)</a:t>
                      </a:r>
                      <a:endParaRPr sz="2200" b="1"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latin typeface="Times New Roman"/>
                          <a:ea typeface="Times New Roman"/>
                          <a:cs typeface="Times New Roman"/>
                          <a:sym typeface="Times New Roman"/>
                        </a:rPr>
                        <a:t>Expected Result</a:t>
                      </a:r>
                      <a:endParaRPr sz="22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a:latin typeface="Times New Roman"/>
                          <a:ea typeface="Times New Roman"/>
                          <a:cs typeface="Times New Roman"/>
                          <a:sym typeface="Times New Roman"/>
                        </a:rPr>
                        <a:t>Actual Result</a:t>
                      </a:r>
                      <a:endParaRPr sz="2200" b="1" u="none" strike="noStrike" cap="none">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b="1" u="none" strike="noStrike" cap="none" dirty="0" smtClean="0">
                          <a:latin typeface="Times New Roman"/>
                          <a:ea typeface="Times New Roman"/>
                          <a:cs typeface="Times New Roman"/>
                          <a:sym typeface="Times New Roman"/>
                        </a:rPr>
                        <a:t>Pass</a:t>
                      </a:r>
                      <a:r>
                        <a:rPr lang="en-US" sz="2200" b="1" u="none" strike="noStrike" cap="none" baseline="0" dirty="0" smtClean="0">
                          <a:latin typeface="Times New Roman"/>
                          <a:ea typeface="Times New Roman"/>
                          <a:cs typeface="Times New Roman"/>
                          <a:sym typeface="Times New Roman"/>
                        </a:rPr>
                        <a:t> Rate</a:t>
                      </a:r>
                      <a:endParaRPr sz="2200" b="1" u="none" strike="noStrike" cap="none" dirty="0">
                        <a:latin typeface="Times New Roman"/>
                        <a:ea typeface="Times New Roman"/>
                        <a:cs typeface="Times New Roman"/>
                        <a:sym typeface="Times New Roman"/>
                      </a:endParaRPr>
                    </a:p>
                  </a:txBody>
                  <a:tcPr marL="16550" marR="16550" marT="0" marB="0"/>
                </a:tc>
              </a:tr>
              <a:tr h="1719336">
                <a:tc>
                  <a:txBody>
                    <a:bodyPr/>
                    <a:lstStyle/>
                    <a:p>
                      <a:pPr marL="0" marR="0" lvl="0" indent="0" algn="ctr" rtl="0">
                        <a:lnSpc>
                          <a:spcPct val="15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1</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Sentences</a:t>
                      </a:r>
                      <a:r>
                        <a:rPr lang="en-US" sz="2200" u="none" strike="noStrike" cap="none" baseline="0" dirty="0" smtClean="0">
                          <a:latin typeface="Times New Roman"/>
                          <a:ea typeface="Times New Roman"/>
                          <a:cs typeface="Times New Roman"/>
                          <a:sym typeface="Times New Roman"/>
                        </a:rPr>
                        <a:t> containing hate data in English and </a:t>
                      </a:r>
                      <a:r>
                        <a:rPr lang="en-US" sz="2200" u="none" strike="noStrike" cap="none" baseline="0" dirty="0" err="1" smtClean="0">
                          <a:latin typeface="Times New Roman"/>
                          <a:ea typeface="Times New Roman"/>
                          <a:cs typeface="Times New Roman"/>
                          <a:sym typeface="Times New Roman"/>
                        </a:rPr>
                        <a:t>hindi</a:t>
                      </a:r>
                      <a:r>
                        <a:rPr lang="en-US" sz="2200" u="none" strike="noStrike" cap="none" baseline="0" dirty="0" smtClean="0">
                          <a:latin typeface="Times New Roman"/>
                          <a:ea typeface="Times New Roman"/>
                          <a:cs typeface="Times New Roman"/>
                          <a:sym typeface="Times New Roman"/>
                        </a:rPr>
                        <a:t>-English code mix format</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baseline="0" dirty="0" smtClean="0">
                          <a:latin typeface="Times New Roman"/>
                          <a:ea typeface="Times New Roman"/>
                          <a:cs typeface="Times New Roman"/>
                          <a:sym typeface="Times New Roman"/>
                        </a:rPr>
                        <a:t>Classify and display result: Hate </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baseline="0" dirty="0" smtClean="0">
                          <a:latin typeface="Times New Roman"/>
                          <a:ea typeface="Times New Roman"/>
                          <a:cs typeface="Times New Roman"/>
                          <a:sym typeface="Times New Roman"/>
                        </a:rPr>
                        <a:t>Classify and display result: Hate </a:t>
                      </a:r>
                      <a:endParaRPr lang="en-US"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90.7%</a:t>
                      </a:r>
                      <a:endParaRPr sz="2200" u="none" strike="noStrike" cap="none" dirty="0">
                        <a:latin typeface="Times New Roman"/>
                        <a:ea typeface="Times New Roman"/>
                        <a:cs typeface="Times New Roman"/>
                        <a:sym typeface="Times New Roman"/>
                      </a:endParaRPr>
                    </a:p>
                  </a:txBody>
                  <a:tcPr marL="16550" marR="16550" marT="0" marB="0"/>
                </a:tc>
              </a:tr>
            </a:tbl>
          </a:graphicData>
        </a:graphic>
      </p:graphicFrame>
    </p:spTree>
    <p:extLst>
      <p:ext uri="{BB962C8B-B14F-4D97-AF65-F5344CB8AC3E}">
        <p14:creationId xmlns:p14="http://schemas.microsoft.com/office/powerpoint/2010/main" val="24864323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89519193"/>
              </p:ext>
            </p:extLst>
          </p:nvPr>
        </p:nvGraphicFramePr>
        <p:xfrm>
          <a:off x="450759" y="631133"/>
          <a:ext cx="8693241" cy="4693920"/>
        </p:xfrm>
        <a:graphic>
          <a:graphicData uri="http://schemas.openxmlformats.org/drawingml/2006/table">
            <a:tbl>
              <a:tblPr>
                <a:noFill/>
              </a:tblPr>
              <a:tblGrid>
                <a:gridCol w="556565"/>
                <a:gridCol w="1981465"/>
                <a:gridCol w="2449611"/>
                <a:gridCol w="2757608"/>
                <a:gridCol w="947992"/>
              </a:tblGrid>
              <a:tr h="1719336">
                <a:tc>
                  <a:txBody>
                    <a:bodyPr/>
                    <a:lstStyle/>
                    <a:p>
                      <a:pPr marL="0" marR="0" lvl="0" indent="0" algn="ctr" rtl="0">
                        <a:lnSpc>
                          <a:spcPct val="15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2</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Sentences</a:t>
                      </a:r>
                      <a:r>
                        <a:rPr lang="en-US" sz="2200" u="none" strike="noStrike" cap="none" baseline="0" dirty="0" smtClean="0">
                          <a:latin typeface="Times New Roman"/>
                          <a:ea typeface="Times New Roman"/>
                          <a:cs typeface="Times New Roman"/>
                          <a:sym typeface="Times New Roman"/>
                        </a:rPr>
                        <a:t> containing Offensive data in English and </a:t>
                      </a:r>
                      <a:r>
                        <a:rPr lang="en-US" sz="2200" u="none" strike="noStrike" cap="none" baseline="0" dirty="0" err="1" smtClean="0">
                          <a:latin typeface="Times New Roman"/>
                          <a:ea typeface="Times New Roman"/>
                          <a:cs typeface="Times New Roman"/>
                          <a:sym typeface="Times New Roman"/>
                        </a:rPr>
                        <a:t>hindi</a:t>
                      </a:r>
                      <a:r>
                        <a:rPr lang="en-US" sz="2200" u="none" strike="noStrike" cap="none" baseline="0" dirty="0" smtClean="0">
                          <a:latin typeface="Times New Roman"/>
                          <a:ea typeface="Times New Roman"/>
                          <a:cs typeface="Times New Roman"/>
                          <a:sym typeface="Times New Roman"/>
                        </a:rPr>
                        <a:t>-English code mix format</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baseline="0" dirty="0" smtClean="0">
                          <a:latin typeface="Times New Roman"/>
                          <a:ea typeface="Times New Roman"/>
                          <a:cs typeface="Times New Roman"/>
                          <a:sym typeface="Times New Roman"/>
                        </a:rPr>
                        <a:t>Classify and display result: Offensive </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baseline="0" dirty="0" smtClean="0">
                          <a:latin typeface="Times New Roman"/>
                          <a:ea typeface="Times New Roman"/>
                          <a:cs typeface="Times New Roman"/>
                          <a:sym typeface="Times New Roman"/>
                        </a:rPr>
                        <a:t>Classify and display result: Offensive </a:t>
                      </a:r>
                      <a:endParaRPr lang="en-US" sz="2200" u="none" strike="noStrike" cap="none" dirty="0">
                        <a:latin typeface="Times New Roman"/>
                        <a:ea typeface="Times New Roman"/>
                        <a:cs typeface="Times New Roman"/>
                        <a:sym typeface="Times New Roman"/>
                      </a:endParaRPr>
                    </a:p>
                  </a:txBody>
                  <a:tcPr marL="16550" marR="16550" marT="0" marB="0"/>
                </a:tc>
                <a:tc rowSpan="2">
                  <a:txBody>
                    <a:bodyPr/>
                    <a:lstStyle/>
                    <a:p>
                      <a:pPr marL="0" marR="0" lvl="0" indent="0" algn="ctr" rtl="0">
                        <a:lnSpc>
                          <a:spcPct val="100000"/>
                        </a:lnSpc>
                        <a:spcBef>
                          <a:spcPts val="0"/>
                        </a:spcBef>
                        <a:spcAft>
                          <a:spcPts val="0"/>
                        </a:spcAft>
                        <a:buClr>
                          <a:srgbClr val="000000"/>
                        </a:buClr>
                        <a:buSzPts val="2200"/>
                        <a:buFont typeface="Arial"/>
                        <a:buNone/>
                      </a:pPr>
                      <a:r>
                        <a:rPr lang="en-US" sz="2200" u="none" strike="noStrike" cap="none" dirty="0" smtClean="0">
                          <a:latin typeface="Times New Roman"/>
                          <a:ea typeface="Times New Roman"/>
                          <a:cs typeface="Times New Roman"/>
                          <a:sym typeface="Times New Roman"/>
                        </a:rPr>
                        <a:t>90.7%</a:t>
                      </a:r>
                      <a:endParaRPr sz="2200" u="none" strike="noStrike" cap="none" dirty="0">
                        <a:latin typeface="Times New Roman"/>
                        <a:ea typeface="Times New Roman"/>
                        <a:cs typeface="Times New Roman"/>
                        <a:sym typeface="Times New Roman"/>
                      </a:endParaRPr>
                    </a:p>
                  </a:txBody>
                  <a:tcPr marL="16550" marR="16550" marT="0" marB="0"/>
                </a:tc>
              </a:tr>
              <a:tr h="1719336">
                <a:tc>
                  <a:txBody>
                    <a:bodyPr/>
                    <a:lstStyle/>
                    <a:p>
                      <a:pPr marL="0" marR="0" lvl="0" indent="0" algn="ctr" rtl="0">
                        <a:lnSpc>
                          <a:spcPct val="150000"/>
                        </a:lnSpc>
                        <a:spcBef>
                          <a:spcPts val="0"/>
                        </a:spcBef>
                        <a:spcAft>
                          <a:spcPts val="0"/>
                        </a:spcAft>
                        <a:buClr>
                          <a:srgbClr val="000000"/>
                        </a:buClr>
                        <a:buSzPts val="2200"/>
                        <a:buFont typeface="Arial"/>
                        <a:buNone/>
                      </a:pPr>
                      <a:r>
                        <a:rPr lang="en-IN" sz="2200" u="none" strike="noStrike" cap="none" dirty="0" smtClean="0">
                          <a:latin typeface="Times New Roman"/>
                          <a:ea typeface="Times New Roman"/>
                          <a:cs typeface="Times New Roman"/>
                          <a:sym typeface="Times New Roman"/>
                        </a:rPr>
                        <a:t>3</a:t>
                      </a: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r>
                        <a:rPr lang="en-US" sz="2200" u="none" strike="noStrike" cap="none" dirty="0" smtClean="0">
                          <a:latin typeface="Times New Roman"/>
                          <a:ea typeface="Times New Roman"/>
                          <a:cs typeface="Times New Roman"/>
                          <a:sym typeface="Times New Roman"/>
                        </a:rPr>
                        <a:t>Sentences</a:t>
                      </a:r>
                      <a:r>
                        <a:rPr lang="en-US" sz="2200" u="none" strike="noStrike" cap="none" baseline="0" dirty="0" smtClean="0">
                          <a:latin typeface="Times New Roman"/>
                          <a:ea typeface="Times New Roman"/>
                          <a:cs typeface="Times New Roman"/>
                          <a:sym typeface="Times New Roman"/>
                        </a:rPr>
                        <a:t> containing neither hate nor offensive data in English and </a:t>
                      </a:r>
                      <a:r>
                        <a:rPr lang="en-US" sz="2200" u="none" strike="noStrike" cap="none" baseline="0" dirty="0" err="1" smtClean="0">
                          <a:latin typeface="Times New Roman"/>
                          <a:ea typeface="Times New Roman"/>
                          <a:cs typeface="Times New Roman"/>
                          <a:sym typeface="Times New Roman"/>
                        </a:rPr>
                        <a:t>hindi</a:t>
                      </a:r>
                      <a:r>
                        <a:rPr lang="en-US" sz="2200" u="none" strike="noStrike" cap="none" baseline="0" dirty="0" smtClean="0">
                          <a:latin typeface="Times New Roman"/>
                          <a:ea typeface="Times New Roman"/>
                          <a:cs typeface="Times New Roman"/>
                          <a:sym typeface="Times New Roman"/>
                        </a:rPr>
                        <a:t>-English code mix format</a:t>
                      </a:r>
                      <a:endParaRPr lang="en-US" sz="2200" u="none" strike="noStrike" cap="none" dirty="0" smtClean="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200"/>
                        <a:buFont typeface="Arial"/>
                        <a:buNone/>
                      </a:pP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r>
                        <a:rPr lang="en-US" sz="2200" u="none" strike="noStrike" cap="none" baseline="0" dirty="0" smtClean="0">
                          <a:latin typeface="Times New Roman"/>
                          <a:ea typeface="Times New Roman"/>
                          <a:cs typeface="Times New Roman"/>
                          <a:sym typeface="Times New Roman"/>
                        </a:rPr>
                        <a:t>Classify and display result: Neither</a:t>
                      </a:r>
                      <a:endParaRPr lang="en-US" sz="2200" u="none" strike="noStrike" cap="none" dirty="0" smtClean="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200"/>
                        <a:buFont typeface="Arial"/>
                        <a:buNone/>
                      </a:pPr>
                      <a:endParaRPr sz="2200" u="none" strike="noStrike" cap="none" dirty="0">
                        <a:latin typeface="Times New Roman"/>
                        <a:ea typeface="Times New Roman"/>
                        <a:cs typeface="Times New Roman"/>
                        <a:sym typeface="Times New Roman"/>
                      </a:endParaRPr>
                    </a:p>
                  </a:txBody>
                  <a:tcPr marL="16550" marR="16550" marT="0" marB="0"/>
                </a:tc>
                <a:tc>
                  <a:txBody>
                    <a:body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a:buNone/>
                        <a:tabLst/>
                        <a:defRPr/>
                      </a:pPr>
                      <a:r>
                        <a:rPr lang="en-US" sz="2200" u="none" strike="noStrike" cap="none" baseline="0" dirty="0" smtClean="0">
                          <a:latin typeface="Times New Roman"/>
                          <a:ea typeface="Times New Roman"/>
                          <a:cs typeface="Times New Roman"/>
                          <a:sym typeface="Times New Roman"/>
                        </a:rPr>
                        <a:t>Classify and display result: Neither</a:t>
                      </a:r>
                      <a:endParaRPr lang="en-US" sz="2200" u="none" strike="noStrike" cap="none" dirty="0" smtClean="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200"/>
                        <a:buFont typeface="Arial"/>
                        <a:buNone/>
                      </a:pPr>
                      <a:endParaRPr lang="en-US" sz="2200" u="none" strike="noStrike" cap="none" dirty="0">
                        <a:latin typeface="Times New Roman"/>
                        <a:ea typeface="Times New Roman"/>
                        <a:cs typeface="Times New Roman"/>
                        <a:sym typeface="Times New Roman"/>
                      </a:endParaRPr>
                    </a:p>
                  </a:txBody>
                  <a:tcPr marL="16550" marR="16550" marT="0" marB="0"/>
                </a:tc>
                <a:tc vMerge="1">
                  <a:txBody>
                    <a:bodyPr/>
                    <a:lstStyle/>
                    <a:p>
                      <a:pPr marL="0" marR="0" lvl="0" indent="0" algn="ctr" rtl="0">
                        <a:lnSpc>
                          <a:spcPct val="100000"/>
                        </a:lnSpc>
                        <a:spcBef>
                          <a:spcPts val="0"/>
                        </a:spcBef>
                        <a:spcAft>
                          <a:spcPts val="0"/>
                        </a:spcAft>
                        <a:buClr>
                          <a:srgbClr val="000000"/>
                        </a:buClr>
                        <a:buSzPts val="2200"/>
                        <a:buFont typeface="Arial"/>
                        <a:buNone/>
                      </a:pPr>
                      <a:endParaRPr sz="2200" u="none" strike="noStrike" cap="none" dirty="0">
                        <a:latin typeface="Times New Roman"/>
                        <a:ea typeface="Times New Roman"/>
                        <a:cs typeface="Times New Roman"/>
                        <a:sym typeface="Times New Roman"/>
                      </a:endParaRPr>
                    </a:p>
                  </a:txBody>
                  <a:tcPr marL="16550" marR="16550" marT="0" marB="0"/>
                </a:tc>
              </a:tr>
            </a:tbl>
          </a:graphicData>
        </a:graphic>
      </p:graphicFrame>
    </p:spTree>
    <p:extLst>
      <p:ext uri="{BB962C8B-B14F-4D97-AF65-F5344CB8AC3E}">
        <p14:creationId xmlns:p14="http://schemas.microsoft.com/office/powerpoint/2010/main" val="3752322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1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smtClean="0">
                <a:solidFill>
                  <a:schemeClr val="accent1">
                    <a:lumMod val="75000"/>
                  </a:schemeClr>
                </a:solidFill>
                <a:latin typeface="Times New Roman"/>
                <a:ea typeface="Times New Roman"/>
                <a:cs typeface="Times New Roman"/>
                <a:sym typeface="Times New Roman"/>
              </a:rPr>
              <a:t>Results</a:t>
            </a:r>
            <a:endParaRPr sz="3600" dirty="0">
              <a:solidFill>
                <a:schemeClr val="accent1">
                  <a:lumMod val="75000"/>
                </a:schemeClr>
              </a:solidFill>
              <a:latin typeface="Times New Roman"/>
              <a:ea typeface="Times New Roman"/>
              <a:cs typeface="Times New Roman"/>
              <a:sym typeface="Times New Roman"/>
            </a:endParaRPr>
          </a:p>
        </p:txBody>
      </p:sp>
      <p:sp>
        <p:nvSpPr>
          <p:cNvPr id="247" name="Google Shape;247;p1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444" y="1328444"/>
            <a:ext cx="4925112" cy="4201111"/>
          </a:xfrm>
          <a:prstGeom prst="rect">
            <a:avLst/>
          </a:prstGeom>
        </p:spPr>
      </p:pic>
      <p:sp>
        <p:nvSpPr>
          <p:cNvPr id="3" name="TextBox 2"/>
          <p:cNvSpPr txBox="1"/>
          <p:nvPr/>
        </p:nvSpPr>
        <p:spPr>
          <a:xfrm>
            <a:off x="2573383" y="5943600"/>
            <a:ext cx="4585063" cy="646331"/>
          </a:xfrm>
          <a:prstGeom prst="rect">
            <a:avLst/>
          </a:prstGeom>
          <a:noFill/>
        </p:spPr>
        <p:txBody>
          <a:bodyPr wrap="square" rtlCol="0">
            <a:spAutoFit/>
          </a:bodyPr>
          <a:lstStyle/>
          <a:p>
            <a:r>
              <a:rPr lang="en-US" sz="1800" dirty="0" smtClean="0">
                <a:latin typeface="Times New Roman" pitchFamily="18" charset="0"/>
                <a:cs typeface="Times New Roman" pitchFamily="18" charset="0"/>
              </a:rPr>
              <a:t>Figure 8: accuracy result of naïve bias and SVC as single classifiers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4997749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181" y="3429000"/>
            <a:ext cx="4029637" cy="21338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181" y="271021"/>
            <a:ext cx="4020111" cy="2105319"/>
          </a:xfrm>
          <a:prstGeom prst="rect">
            <a:avLst/>
          </a:prstGeom>
        </p:spPr>
      </p:pic>
      <p:sp>
        <p:nvSpPr>
          <p:cNvPr id="6" name="TextBox 5"/>
          <p:cNvSpPr txBox="1"/>
          <p:nvPr/>
        </p:nvSpPr>
        <p:spPr>
          <a:xfrm>
            <a:off x="2514797" y="2641561"/>
            <a:ext cx="5179225" cy="369332"/>
          </a:xfrm>
          <a:prstGeom prst="rect">
            <a:avLst/>
          </a:prstGeom>
          <a:noFill/>
        </p:spPr>
        <p:txBody>
          <a:bodyPr wrap="square" rtlCol="0">
            <a:spAutoFit/>
          </a:bodyPr>
          <a:lstStyle/>
          <a:p>
            <a:r>
              <a:rPr lang="en-US" sz="1800" dirty="0" smtClean="0">
                <a:latin typeface="Times New Roman" pitchFamily="18" charset="0"/>
                <a:cs typeface="Times New Roman" pitchFamily="18" charset="0"/>
              </a:rPr>
              <a:t>Figure 9: accuracy of random forest  classifier </a:t>
            </a:r>
            <a:endParaRPr lang="en-IN" sz="1800" dirty="0">
              <a:latin typeface="Times New Roman" pitchFamily="18" charset="0"/>
              <a:cs typeface="Times New Roman" pitchFamily="18" charset="0"/>
            </a:endParaRPr>
          </a:p>
        </p:txBody>
      </p:sp>
      <p:sp>
        <p:nvSpPr>
          <p:cNvPr id="7" name="TextBox 6"/>
          <p:cNvSpPr txBox="1"/>
          <p:nvPr/>
        </p:nvSpPr>
        <p:spPr>
          <a:xfrm>
            <a:off x="2886891" y="5930538"/>
            <a:ext cx="4807131" cy="369332"/>
          </a:xfrm>
          <a:prstGeom prst="rect">
            <a:avLst/>
          </a:prstGeom>
          <a:noFill/>
        </p:spPr>
        <p:txBody>
          <a:bodyPr wrap="square" rtlCol="0">
            <a:spAutoFit/>
          </a:bodyPr>
          <a:lstStyle/>
          <a:p>
            <a:r>
              <a:rPr lang="en-US" sz="1800" dirty="0" smtClean="0">
                <a:latin typeface="Times New Roman" pitchFamily="18" charset="0"/>
                <a:cs typeface="Times New Roman" pitchFamily="18" charset="0"/>
              </a:rPr>
              <a:t>Figure 10 : accuracy of </a:t>
            </a:r>
            <a:r>
              <a:rPr lang="en-US" sz="1800" dirty="0" err="1" smtClean="0">
                <a:latin typeface="Times New Roman" pitchFamily="18" charset="0"/>
                <a:cs typeface="Times New Roman" pitchFamily="18" charset="0"/>
              </a:rPr>
              <a:t>xg</a:t>
            </a:r>
            <a:r>
              <a:rPr lang="en-US" sz="1800" dirty="0" smtClean="0">
                <a:latin typeface="Times New Roman" pitchFamily="18" charset="0"/>
                <a:cs typeface="Times New Roman" pitchFamily="18" charset="0"/>
              </a:rPr>
              <a:t> boost classifier</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566935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759" y="350228"/>
            <a:ext cx="3972479" cy="22386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71" y="2980802"/>
            <a:ext cx="7831218" cy="3094594"/>
          </a:xfrm>
          <a:prstGeom prst="rect">
            <a:avLst/>
          </a:prstGeom>
        </p:spPr>
      </p:pic>
      <p:sp>
        <p:nvSpPr>
          <p:cNvPr id="6" name="TextBox 5"/>
          <p:cNvSpPr txBox="1"/>
          <p:nvPr/>
        </p:nvSpPr>
        <p:spPr>
          <a:xfrm>
            <a:off x="2847016" y="2575852"/>
            <a:ext cx="5055325" cy="369332"/>
          </a:xfrm>
          <a:prstGeom prst="rect">
            <a:avLst/>
          </a:prstGeom>
          <a:noFill/>
        </p:spPr>
        <p:txBody>
          <a:bodyPr wrap="square" rtlCol="0">
            <a:spAutoFit/>
          </a:bodyPr>
          <a:lstStyle/>
          <a:p>
            <a:r>
              <a:rPr lang="en-US" sz="1800" dirty="0" smtClean="0">
                <a:latin typeface="Times New Roman" pitchFamily="18" charset="0"/>
                <a:cs typeface="Times New Roman" pitchFamily="18" charset="0"/>
              </a:rPr>
              <a:t>Figure 11: accuracy of decision tree classifier</a:t>
            </a:r>
            <a:endParaRPr lang="en-IN" sz="1800" dirty="0">
              <a:latin typeface="Times New Roman" pitchFamily="18" charset="0"/>
              <a:cs typeface="Times New Roman" pitchFamily="18" charset="0"/>
            </a:endParaRPr>
          </a:p>
        </p:txBody>
      </p:sp>
      <p:sp>
        <p:nvSpPr>
          <p:cNvPr id="8" name="TextBox 7"/>
          <p:cNvSpPr txBox="1"/>
          <p:nvPr/>
        </p:nvSpPr>
        <p:spPr>
          <a:xfrm>
            <a:off x="2103120" y="6178731"/>
            <a:ext cx="5656217" cy="369332"/>
          </a:xfrm>
          <a:prstGeom prst="rect">
            <a:avLst/>
          </a:prstGeom>
          <a:noFill/>
        </p:spPr>
        <p:txBody>
          <a:bodyPr wrap="square" rtlCol="0">
            <a:spAutoFit/>
          </a:bodyPr>
          <a:lstStyle/>
          <a:p>
            <a:r>
              <a:rPr lang="en-US" sz="1800" dirty="0" smtClean="0">
                <a:latin typeface="Times New Roman" pitchFamily="18" charset="0"/>
                <a:cs typeface="Times New Roman" pitchFamily="18" charset="0"/>
              </a:rPr>
              <a:t>Figure 12 : accuracy of  ensemble </a:t>
            </a:r>
            <a:r>
              <a:rPr lang="en-US" sz="1800" dirty="0" err="1" smtClean="0">
                <a:latin typeface="Times New Roman" pitchFamily="18" charset="0"/>
                <a:cs typeface="Times New Roman" pitchFamily="18" charset="0"/>
              </a:rPr>
              <a:t>randomforest</a:t>
            </a:r>
            <a:r>
              <a:rPr lang="en-US" sz="1800" dirty="0" smtClean="0">
                <a:latin typeface="Times New Roman" pitchFamily="18" charset="0"/>
                <a:cs typeface="Times New Roman" pitchFamily="18" charset="0"/>
              </a:rPr>
              <a:t> and SVC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749058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09" y="1414181"/>
            <a:ext cx="8640381" cy="4029637"/>
          </a:xfrm>
          <a:prstGeom prst="rect">
            <a:avLst/>
          </a:prstGeom>
        </p:spPr>
      </p:pic>
      <p:sp>
        <p:nvSpPr>
          <p:cNvPr id="7" name="TextBox 6"/>
          <p:cNvSpPr txBox="1"/>
          <p:nvPr/>
        </p:nvSpPr>
        <p:spPr>
          <a:xfrm>
            <a:off x="1998617" y="5747657"/>
            <a:ext cx="4872446" cy="646331"/>
          </a:xfrm>
          <a:prstGeom prst="rect">
            <a:avLst/>
          </a:prstGeom>
          <a:noFill/>
        </p:spPr>
        <p:txBody>
          <a:bodyPr wrap="square" rtlCol="0">
            <a:spAutoFit/>
          </a:bodyPr>
          <a:lstStyle/>
          <a:p>
            <a:r>
              <a:rPr lang="en-US" sz="1800" dirty="0" smtClean="0">
                <a:latin typeface="Times New Roman" pitchFamily="18" charset="0"/>
                <a:cs typeface="Times New Roman" pitchFamily="18" charset="0"/>
              </a:rPr>
              <a:t>Figure 13: accuracy of ensemble random forest ,SVC and logistic regression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30595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04" y="2533525"/>
            <a:ext cx="8535591" cy="1790950"/>
          </a:xfrm>
          <a:prstGeom prst="rect">
            <a:avLst/>
          </a:prstGeom>
        </p:spPr>
      </p:pic>
      <p:sp>
        <p:nvSpPr>
          <p:cNvPr id="3" name="TextBox 2"/>
          <p:cNvSpPr txBox="1"/>
          <p:nvPr/>
        </p:nvSpPr>
        <p:spPr>
          <a:xfrm>
            <a:off x="1188720" y="4637314"/>
            <a:ext cx="6557554" cy="369332"/>
          </a:xfrm>
          <a:prstGeom prst="rect">
            <a:avLst/>
          </a:prstGeom>
          <a:noFill/>
        </p:spPr>
        <p:txBody>
          <a:bodyPr wrap="square" rtlCol="0">
            <a:spAutoFit/>
          </a:bodyPr>
          <a:lstStyle/>
          <a:p>
            <a:r>
              <a:rPr lang="en-US" sz="1800" dirty="0" smtClean="0">
                <a:latin typeface="Times New Roman" pitchFamily="18" charset="0"/>
                <a:cs typeface="Times New Roman" pitchFamily="18" charset="0"/>
              </a:rPr>
              <a:t>Figure 14: accuracy of ensemble </a:t>
            </a:r>
            <a:r>
              <a:rPr lang="en-US" sz="1800" dirty="0" err="1" smtClean="0">
                <a:latin typeface="Times New Roman" pitchFamily="18" charset="0"/>
                <a:cs typeface="Times New Roman" pitchFamily="18" charset="0"/>
              </a:rPr>
              <a:t>randomforest</a:t>
            </a:r>
            <a:r>
              <a:rPr lang="en-US" sz="1800" dirty="0" smtClean="0">
                <a:latin typeface="Times New Roman" pitchFamily="18" charset="0"/>
                <a:cs typeface="Times New Roman" pitchFamily="18" charset="0"/>
              </a:rPr>
              <a:t> , SVC and naïve bias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662905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34189"/>
            <a:ext cx="9144000" cy="3989622"/>
          </a:xfrm>
          <a:prstGeom prst="rect">
            <a:avLst/>
          </a:prstGeom>
        </p:spPr>
      </p:pic>
      <p:sp>
        <p:nvSpPr>
          <p:cNvPr id="2" name="TextBox 1"/>
          <p:cNvSpPr txBox="1"/>
          <p:nvPr/>
        </p:nvSpPr>
        <p:spPr>
          <a:xfrm>
            <a:off x="1959429" y="5760720"/>
            <a:ext cx="6505303" cy="369332"/>
          </a:xfrm>
          <a:prstGeom prst="rect">
            <a:avLst/>
          </a:prstGeom>
          <a:noFill/>
        </p:spPr>
        <p:txBody>
          <a:bodyPr wrap="square" rtlCol="0">
            <a:spAutoFit/>
          </a:bodyPr>
          <a:lstStyle/>
          <a:p>
            <a:r>
              <a:rPr lang="en-US" sz="1800" dirty="0" smtClean="0">
                <a:latin typeface="Times New Roman" pitchFamily="18" charset="0"/>
                <a:cs typeface="Times New Roman" pitchFamily="18" charset="0"/>
              </a:rPr>
              <a:t>Figure 15: home page  where user can enter a statement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17516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1741052347"/>
              </p:ext>
            </p:extLst>
          </p:nvPr>
        </p:nvGraphicFramePr>
        <p:xfrm>
          <a:off x="240656" y="283092"/>
          <a:ext cx="8569969" cy="6467149"/>
        </p:xfrm>
        <a:graphic>
          <a:graphicData uri="http://schemas.openxmlformats.org/drawingml/2006/table">
            <a:tbl>
              <a:tblPr>
                <a:noFill/>
                <a:tableStyleId>{5C767546-1078-4451-8EC7-F9DFC876B218}</a:tableStyleId>
              </a:tblPr>
              <a:tblGrid>
                <a:gridCol w="511819"/>
                <a:gridCol w="1809750"/>
                <a:gridCol w="1263817"/>
                <a:gridCol w="555458"/>
                <a:gridCol w="4429125"/>
              </a:tblGrid>
              <a:tr h="529389">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Sl. No. </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Title</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a:solidFill>
                            <a:srgbClr val="FFFFFF"/>
                          </a:solidFill>
                          <a:latin typeface="Times New Roman"/>
                          <a:ea typeface="Times New Roman"/>
                          <a:cs typeface="Times New Roman"/>
                          <a:sym typeface="Times New Roman"/>
                        </a:rPr>
                        <a:t>Author</a:t>
                      </a:r>
                      <a:endParaRPr sz="9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Year</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200" b="0" i="0" u="none" strike="noStrike" cap="none" dirty="0">
                          <a:solidFill>
                            <a:srgbClr val="FFFFFF"/>
                          </a:solidFill>
                          <a:latin typeface="Times New Roman"/>
                          <a:ea typeface="Times New Roman"/>
                          <a:cs typeface="Times New Roman"/>
                          <a:sym typeface="Times New Roman"/>
                        </a:rPr>
                        <a:t>Contributions &amp; Drawbacks</a:t>
                      </a:r>
                      <a:endParaRPr sz="9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r>
              <a:tr h="3206066">
                <a:tc>
                  <a:txBody>
                    <a:bodyPr/>
                    <a:lstStyle/>
                    <a:p>
                      <a:pPr marL="0" marR="0" lvl="0" indent="0" algn="l" rtl="0">
                        <a:lnSpc>
                          <a:spcPct val="100000"/>
                        </a:lnSpc>
                        <a:spcBef>
                          <a:spcPts val="0"/>
                        </a:spcBef>
                        <a:spcAft>
                          <a:spcPts val="0"/>
                        </a:spcAft>
                        <a:buNone/>
                      </a:pPr>
                      <a:r>
                        <a:rPr lang="en-US" sz="1400" u="none" strike="noStrike" cap="none" dirty="0" smtClean="0">
                          <a:latin typeface="Times New Roman" pitchFamily="18" charset="0"/>
                          <a:cs typeface="Times New Roman" pitchFamily="18" charset="0"/>
                        </a:rPr>
                        <a:t>3</a:t>
                      </a: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r>
                        <a:rPr lang="en-US" sz="1400" u="none" strike="noStrike" cap="none" dirty="0">
                          <a:latin typeface="Times New Roman" pitchFamily="18" charset="0"/>
                          <a:cs typeface="Times New Roman" pitchFamily="18" charset="0"/>
                        </a:rPr>
                        <a:t>4</a:t>
                      </a:r>
                      <a:endParaRPr lang="en-US" sz="1400" u="none" strike="noStrike" cap="none" dirty="0" smtClean="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D</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etection of hate speech in Hindi –English code mixed data.</a:t>
                      </a:r>
                      <a:endParaRPr lang="en-US" sz="1400" b="0" dirty="0" smtClean="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dirty="0" smtClean="0">
                          <a:solidFill>
                            <a:srgbClr val="000000"/>
                          </a:solidFill>
                          <a:effectLst/>
                          <a:latin typeface="Times New Roman" panose="02020603050405020304" pitchFamily="18" charset="0"/>
                          <a:cs typeface="Times New Roman" panose="02020603050405020304" pitchFamily="18" charset="0"/>
                        </a:rPr>
                        <a:t>Automatic hate speech detection using killer natural language processing optimizing ensemble deep learning approach</a:t>
                      </a:r>
                      <a:endParaRPr lang="en-IN" sz="1400" b="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just" defTabSz="914400" rtl="0" eaLnBrk="1" fontAlgn="auto" latinLnBrk="0" hangingPunct="1">
                        <a:lnSpc>
                          <a:spcPct val="100000"/>
                        </a:lnSpc>
                        <a:spcBef>
                          <a:spcPts val="0"/>
                        </a:spcBef>
                        <a:spcAft>
                          <a:spcPts val="0"/>
                        </a:spcAft>
                        <a:buClrTx/>
                        <a:buSzPct val="150000"/>
                        <a:buFont typeface="Arial" panose="020B0604020202020204" pitchFamily="34" charset="0"/>
                        <a:buNone/>
                        <a:tabLst/>
                        <a:defRPr/>
                      </a:pP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Shreelakshmi</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K,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Premjith</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B,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Soman</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K.P</a:t>
                      </a:r>
                      <a:endParaRPr lang="en-US" sz="1400" b="0" dirty="0" smtClean="0">
                        <a:effectLst/>
                        <a:latin typeface="Times New Roman" panose="02020603050405020304" pitchFamily="18" charset="0"/>
                        <a:cs typeface="Times New Roman" panose="02020603050405020304" pitchFamily="18" charset="0"/>
                      </a:endParaRPr>
                    </a:p>
                    <a:p>
                      <a:pPr algn="just">
                        <a:spcBef>
                          <a:spcPts val="0"/>
                        </a:spcBef>
                        <a:buClrTx/>
                        <a:buSzPct val="150000"/>
                        <a:buFont typeface="Arial" panose="020B0604020202020204" pitchFamily="34" charset="0"/>
                        <a:buNone/>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algn="just">
                        <a:spcBef>
                          <a:spcPts val="0"/>
                        </a:spcBef>
                        <a:buClrTx/>
                        <a:buSzPct val="150000"/>
                        <a:buFont typeface="Arial" panose="020B0604020202020204" pitchFamily="34" charset="0"/>
                        <a:buNone/>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algn="just">
                        <a:spcBef>
                          <a:spcPts val="0"/>
                        </a:spcBef>
                        <a:buClrTx/>
                        <a:buSzPct val="150000"/>
                        <a:buFont typeface="Arial" panose="020B0604020202020204" pitchFamily="34" charset="0"/>
                        <a:buNone/>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algn="just">
                        <a:spcBef>
                          <a:spcPts val="0"/>
                        </a:spcBef>
                        <a:buClrTx/>
                        <a:buSzPct val="150000"/>
                        <a:buFont typeface="Arial" panose="020B0604020202020204" pitchFamily="34" charset="0"/>
                        <a:buNone/>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algn="just">
                        <a:spcBef>
                          <a:spcPts val="0"/>
                        </a:spcBef>
                        <a:buClrTx/>
                        <a:buSzPct val="150000"/>
                        <a:buFont typeface="Arial" panose="020B0604020202020204" pitchFamily="34" charset="0"/>
                        <a:buNone/>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algn="just">
                        <a:spcBef>
                          <a:spcPts val="0"/>
                        </a:spcBef>
                        <a:buClrTx/>
                        <a:buSzPct val="150000"/>
                        <a:buFont typeface="Arial" panose="020B0604020202020204" pitchFamily="34" charset="0"/>
                        <a:buNone/>
                      </a:pPr>
                      <a:r>
                        <a:rPr lang="en-IN" sz="1400" b="0" i="0" u="none" strike="noStrike" dirty="0" err="1" smtClean="0">
                          <a:solidFill>
                            <a:srgbClr val="000000"/>
                          </a:solidFill>
                          <a:effectLst/>
                          <a:latin typeface="Times New Roman" panose="02020603050405020304" pitchFamily="18" charset="0"/>
                          <a:cs typeface="Times New Roman" panose="02020603050405020304" pitchFamily="18" charset="0"/>
                        </a:rPr>
                        <a:t>Zafer</a:t>
                      </a:r>
                      <a:r>
                        <a:rPr lang="en-IN" sz="1400" b="0" i="0" u="none" strike="noStrike" dirty="0" smtClean="0">
                          <a:solidFill>
                            <a:srgbClr val="000000"/>
                          </a:solidFill>
                          <a:effectLst/>
                          <a:latin typeface="Times New Roman" panose="02020603050405020304" pitchFamily="18" charset="0"/>
                          <a:cs typeface="Times New Roman" panose="02020603050405020304" pitchFamily="18" charset="0"/>
                        </a:rPr>
                        <a:t> Al‐</a:t>
                      </a:r>
                      <a:r>
                        <a:rPr lang="en-IN" sz="1400" b="0" i="0" u="none" strike="noStrike" dirty="0" err="1" smtClean="0">
                          <a:solidFill>
                            <a:srgbClr val="000000"/>
                          </a:solidFill>
                          <a:effectLst/>
                          <a:latin typeface="Times New Roman" panose="02020603050405020304" pitchFamily="18" charset="0"/>
                          <a:cs typeface="Times New Roman" panose="02020603050405020304" pitchFamily="18" charset="0"/>
                        </a:rPr>
                        <a:t>Makhadmeh</a:t>
                      </a:r>
                      <a:r>
                        <a:rPr lang="en-IN" sz="1400" dirty="0" smtClean="0">
                          <a:latin typeface="Times New Roman" panose="02020603050405020304" pitchFamily="18" charset="0"/>
                          <a:cs typeface="Times New Roman" panose="02020603050405020304" pitchFamily="18" charset="0"/>
                        </a:rPr>
                        <a:t>,</a:t>
                      </a:r>
                      <a:r>
                        <a:rPr lang="en-IN" sz="1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IN" sz="1400" b="0" i="0" u="none" strike="noStrike" dirty="0" err="1" smtClean="0">
                          <a:solidFill>
                            <a:srgbClr val="000000"/>
                          </a:solidFill>
                          <a:effectLst/>
                          <a:latin typeface="Times New Roman" panose="02020603050405020304" pitchFamily="18" charset="0"/>
                          <a:cs typeface="Times New Roman" panose="02020603050405020304" pitchFamily="18" charset="0"/>
                        </a:rPr>
                        <a:t>Amr</a:t>
                      </a:r>
                      <a:r>
                        <a:rPr lang="en-IN" sz="1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IN" sz="1400" b="0" i="0" u="none" strike="noStrike" dirty="0" err="1" smtClean="0">
                          <a:solidFill>
                            <a:srgbClr val="000000"/>
                          </a:solidFill>
                          <a:effectLst/>
                          <a:latin typeface="Times New Roman" panose="02020603050405020304" pitchFamily="18" charset="0"/>
                          <a:cs typeface="Times New Roman" panose="02020603050405020304" pitchFamily="18" charset="0"/>
                        </a:rPr>
                        <a:t>Tolba</a:t>
                      </a:r>
                      <a:endParaRPr lang="en-IN" sz="1400" b="0" dirty="0">
                        <a:effectLst/>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2020</a:t>
                      </a: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dirty="0" smtClean="0">
                          <a:solidFill>
                            <a:srgbClr val="000000"/>
                          </a:solidFill>
                          <a:effectLst/>
                          <a:latin typeface="Times New Roman" panose="02020603050405020304" pitchFamily="18" charset="0"/>
                          <a:cs typeface="Times New Roman" panose="02020603050405020304" pitchFamily="18" charset="0"/>
                        </a:rPr>
                        <a:t>2019</a:t>
                      </a: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algn="just" rtl="0">
                        <a:spcBef>
                          <a:spcPts val="1200"/>
                        </a:spcBef>
                        <a:spcAft>
                          <a:spcPts val="1200"/>
                        </a:spcAft>
                        <a:buClr>
                          <a:schemeClr val="tx1"/>
                        </a:buClr>
                        <a:buSzPct val="150000"/>
                        <a:buFont typeface="Arial" pitchFamily="34" charset="0"/>
                        <a:buNone/>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Machine learning model to detect hate speech in Hindi-English code-mixed social media text with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fastText</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characteristics giving better feature representation with (SVM)-Radial Basis Function (RBF) classifiers.</a:t>
                      </a:r>
                    </a:p>
                    <a:p>
                      <a:pPr algn="just" rtl="0">
                        <a:spcBef>
                          <a:spcPts val="0"/>
                        </a:spcBef>
                        <a:spcAft>
                          <a:spcPts val="1200"/>
                        </a:spcAft>
                        <a:buClr>
                          <a:schemeClr val="tx1"/>
                        </a:buClr>
                        <a:buSzPct val="150000"/>
                        <a:buFont typeface="Arial" pitchFamily="34" charset="0"/>
                        <a:buNone/>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Limitation - Limited data set which is only binary classified as hate and non-hate.</a:t>
                      </a: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IN" sz="1400" b="0" i="0" u="none" strike="noStrike" dirty="0" smtClean="0">
                          <a:solidFill>
                            <a:srgbClr val="000000"/>
                          </a:solidFill>
                          <a:effectLst/>
                          <a:latin typeface="Times New Roman" panose="02020603050405020304" pitchFamily="18" charset="0"/>
                          <a:cs typeface="Times New Roman" panose="02020603050405020304" pitchFamily="18" charset="0"/>
                        </a:rPr>
                        <a:t>A hybrid NLP</a:t>
                      </a:r>
                      <a:r>
                        <a:rPr lang="en-IN" sz="1400" b="0" i="0" u="none" strike="noStrike" baseline="0" dirty="0" smtClean="0">
                          <a:solidFill>
                            <a:srgbClr val="000000"/>
                          </a:solidFill>
                          <a:effectLst/>
                          <a:latin typeface="Times New Roman" panose="02020603050405020304" pitchFamily="18" charset="0"/>
                          <a:cs typeface="Times New Roman" panose="02020603050405020304" pitchFamily="18" charset="0"/>
                        </a:rPr>
                        <a:t> </a:t>
                      </a:r>
                      <a:r>
                        <a:rPr lang="en-IN" sz="1400" b="0" i="0" u="none" strike="noStrike" dirty="0" smtClean="0">
                          <a:solidFill>
                            <a:srgbClr val="000000"/>
                          </a:solidFill>
                          <a:effectLst/>
                          <a:latin typeface="Times New Roman" panose="02020603050405020304" pitchFamily="18" charset="0"/>
                          <a:cs typeface="Times New Roman" panose="02020603050405020304" pitchFamily="18" charset="0"/>
                        </a:rPr>
                        <a:t>and ML</a:t>
                      </a:r>
                      <a:r>
                        <a:rPr lang="en-IN" sz="1400" b="0" i="0" u="none" strike="noStrike" baseline="0" dirty="0" smtClean="0">
                          <a:solidFill>
                            <a:srgbClr val="000000"/>
                          </a:solidFill>
                          <a:effectLst/>
                          <a:latin typeface="Times New Roman" panose="02020603050405020304" pitchFamily="18" charset="0"/>
                          <a:cs typeface="Times New Roman" panose="02020603050405020304" pitchFamily="18" charset="0"/>
                        </a:rPr>
                        <a:t> </a:t>
                      </a:r>
                      <a:r>
                        <a:rPr lang="en-IN" sz="1400" b="0" i="0" u="none" strike="noStrike" dirty="0" smtClean="0">
                          <a:solidFill>
                            <a:srgbClr val="000000"/>
                          </a:solidFill>
                          <a:effectLst/>
                          <a:latin typeface="Times New Roman" panose="02020603050405020304" pitchFamily="18" charset="0"/>
                          <a:cs typeface="Times New Roman" panose="02020603050405020304" pitchFamily="18" charset="0"/>
                        </a:rPr>
                        <a:t>technique to predict hate speech from social media websites collected dataset is examined using a killer natural language processing optimization ensemble deep learning approach (KNLPEDNN).</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US" sz="1400" u="none" strike="noStrike" cap="none" dirty="0" smtClean="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Limitation - </a:t>
                      </a:r>
                      <a:r>
                        <a:rPr lang="en-IN" sz="1400" dirty="0" smtClean="0">
                          <a:latin typeface="Times New Roman" panose="02020603050405020304" pitchFamily="18" charset="0"/>
                          <a:cs typeface="Times New Roman" panose="02020603050405020304" pitchFamily="18" charset="0"/>
                        </a:rPr>
                        <a:t>Classification of hate speech detection is done on an English dataset and not employed on a multilingual dataset.</a:t>
                      </a: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lang="en-IN"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r>
              <a:tr h="1935768">
                <a:tc>
                  <a:txBody>
                    <a:bodyPr/>
                    <a:lstStyle/>
                    <a:p>
                      <a:pPr marL="0" marR="0" lvl="0" indent="0" algn="l" rtl="0">
                        <a:lnSpc>
                          <a:spcPct val="100000"/>
                        </a:lnSpc>
                        <a:spcBef>
                          <a:spcPts val="0"/>
                        </a:spcBef>
                        <a:spcAft>
                          <a:spcPts val="0"/>
                        </a:spcAft>
                        <a:buNone/>
                      </a:pPr>
                      <a:r>
                        <a:rPr lang="en-US" sz="1400" u="none" strike="noStrike" cap="none" dirty="0" smtClean="0">
                          <a:latin typeface="Times New Roman" pitchFamily="18" charset="0"/>
                          <a:cs typeface="Times New Roman" pitchFamily="18" charset="0"/>
                        </a:rPr>
                        <a:t>5</a:t>
                      </a: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Multi-label Hate Speech and Abusive Language Detection in Indonesian Twitter</a:t>
                      </a: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smtClean="0">
                          <a:latin typeface="Times New Roman" panose="02020603050405020304" pitchFamily="18" charset="0"/>
                          <a:cs typeface="Times New Roman" panose="02020603050405020304" pitchFamily="18" charset="0"/>
                        </a:rPr>
                        <a:t>Muhammad </a:t>
                      </a:r>
                      <a:r>
                        <a:rPr lang="en-IN" sz="1400" dirty="0" err="1" smtClean="0">
                          <a:latin typeface="Times New Roman" panose="02020603050405020304" pitchFamily="18" charset="0"/>
                          <a:cs typeface="Times New Roman" panose="02020603050405020304" pitchFamily="18" charset="0"/>
                        </a:rPr>
                        <a:t>Okky</a:t>
                      </a:r>
                      <a:r>
                        <a:rPr lang="en-IN" sz="1400" dirty="0" smtClean="0">
                          <a:latin typeface="Times New Roman" panose="02020603050405020304" pitchFamily="18" charset="0"/>
                          <a:cs typeface="Times New Roman" panose="02020603050405020304" pitchFamily="18" charset="0"/>
                        </a:rPr>
                        <a:t> Ibrahim, </a:t>
                      </a:r>
                      <a:r>
                        <a:rPr lang="en-IN" sz="1400" dirty="0" err="1" smtClean="0">
                          <a:latin typeface="Times New Roman" panose="02020603050405020304" pitchFamily="18" charset="0"/>
                          <a:cs typeface="Times New Roman" panose="02020603050405020304" pitchFamily="18" charset="0"/>
                        </a:rPr>
                        <a:t>Indra</a:t>
                      </a:r>
                      <a:r>
                        <a:rPr lang="en-IN" sz="1400" dirty="0" smtClean="0">
                          <a:latin typeface="Times New Roman" panose="02020603050405020304" pitchFamily="18" charset="0"/>
                          <a:cs typeface="Times New Roman" panose="02020603050405020304" pitchFamily="18" charset="0"/>
                        </a:rPr>
                        <a:t> Budi</a:t>
                      </a: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400" u="none" strike="noStrike" cap="none" dirty="0" smtClean="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smtClean="0">
                          <a:latin typeface="Times New Roman" panose="02020603050405020304" pitchFamily="18" charset="0"/>
                          <a:cs typeface="Times New Roman" panose="02020603050405020304" pitchFamily="18" charset="0"/>
                        </a:rPr>
                        <a:t>2019</a:t>
                      </a: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400" dirty="0" smtClean="0">
                          <a:latin typeface="Times New Roman" panose="02020603050405020304" pitchFamily="18" charset="0"/>
                          <a:cs typeface="Times New Roman" panose="02020603050405020304" pitchFamily="18" charset="0"/>
                        </a:rPr>
                        <a:t>This research discusses multi-label text classification for abusive language and hate speech detection using machine learning approaches with Support Vector Machine (SVM), Naive Bayes (NB), and Random Forest Decision Tree (RFDT) classifier, as the data transformation method.</a:t>
                      </a: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endParaRPr lang="en-US" sz="14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Limitation - </a:t>
                      </a:r>
                      <a:r>
                        <a:rPr lang="en-US" sz="1400" dirty="0" smtClean="0">
                          <a:latin typeface="Times New Roman" panose="02020603050405020304" pitchFamily="18" charset="0"/>
                          <a:cs typeface="Times New Roman" panose="02020603050405020304" pitchFamily="18" charset="0"/>
                        </a:rPr>
                        <a:t>Error analysis shows that a lot of false-negative errors are probably caused by the unbalanced dataset.</a:t>
                      </a: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endParaRPr lang="en-IN" sz="1400" dirty="0" smtClean="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200"/>
                        <a:buFont typeface="Arial"/>
                        <a:buNone/>
                      </a:pPr>
                      <a:endParaRPr sz="1400" b="0" i="0" u="none" strike="noStrike" cap="none" dirty="0">
                        <a:solidFill>
                          <a:srgbClr val="000000"/>
                        </a:solidFill>
                        <a:latin typeface="Times New Roman" pitchFamily="18" charset="0"/>
                        <a:ea typeface="Arial"/>
                        <a:cs typeface="Times New Roman" pitchFamily="18" charset="0"/>
                        <a:sym typeface="Arial"/>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r>
            </a:tbl>
          </a:graphicData>
        </a:graphic>
      </p:graphicFrame>
    </p:spTree>
    <p:extLst>
      <p:ext uri="{BB962C8B-B14F-4D97-AF65-F5344CB8AC3E}">
        <p14:creationId xmlns:p14="http://schemas.microsoft.com/office/powerpoint/2010/main" val="38389995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632378"/>
            <a:ext cx="9144000" cy="3593243"/>
          </a:xfrm>
          <a:prstGeom prst="rect">
            <a:avLst/>
          </a:prstGeom>
        </p:spPr>
      </p:pic>
      <p:sp>
        <p:nvSpPr>
          <p:cNvPr id="2" name="TextBox 1"/>
          <p:cNvSpPr txBox="1"/>
          <p:nvPr/>
        </p:nvSpPr>
        <p:spPr>
          <a:xfrm>
            <a:off x="2129246" y="5643153"/>
            <a:ext cx="6061165" cy="369332"/>
          </a:xfrm>
          <a:prstGeom prst="rect">
            <a:avLst/>
          </a:prstGeom>
          <a:noFill/>
        </p:spPr>
        <p:txBody>
          <a:bodyPr wrap="square" rtlCol="0">
            <a:spAutoFit/>
          </a:bodyPr>
          <a:lstStyle/>
          <a:p>
            <a:r>
              <a:rPr lang="en-US" sz="1800" dirty="0" smtClean="0">
                <a:latin typeface="Times New Roman" pitchFamily="18" charset="0"/>
                <a:cs typeface="Times New Roman" pitchFamily="18" charset="0"/>
              </a:rPr>
              <a:t>Figure 16: result for English hate statement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302879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1725377"/>
            <a:ext cx="9144000" cy="3407245"/>
          </a:xfrm>
          <a:prstGeom prst="rect">
            <a:avLst/>
          </a:prstGeom>
        </p:spPr>
      </p:pic>
      <p:sp>
        <p:nvSpPr>
          <p:cNvPr id="2" name="TextBox 1"/>
          <p:cNvSpPr txBox="1"/>
          <p:nvPr/>
        </p:nvSpPr>
        <p:spPr>
          <a:xfrm>
            <a:off x="1959429" y="5447211"/>
            <a:ext cx="5277394" cy="369332"/>
          </a:xfrm>
          <a:prstGeom prst="rect">
            <a:avLst/>
          </a:prstGeom>
          <a:noFill/>
        </p:spPr>
        <p:txBody>
          <a:bodyPr wrap="square" rtlCol="0">
            <a:spAutoFit/>
          </a:bodyPr>
          <a:lstStyle/>
          <a:p>
            <a:r>
              <a:rPr lang="en-US" sz="1800" dirty="0" smtClean="0">
                <a:latin typeface="Times New Roman" pitchFamily="18" charset="0"/>
                <a:cs typeface="Times New Roman" pitchFamily="18" charset="0"/>
              </a:rPr>
              <a:t>Figure  17 : result of </a:t>
            </a:r>
            <a:r>
              <a:rPr lang="en-US" sz="1800" dirty="0">
                <a:latin typeface="Times New Roman" pitchFamily="18" charset="0"/>
                <a:cs typeface="Times New Roman" pitchFamily="18" charset="0"/>
              </a:rPr>
              <a:t>E</a:t>
            </a:r>
            <a:r>
              <a:rPr lang="en-US" sz="1800" dirty="0" smtClean="0">
                <a:latin typeface="Times New Roman" pitchFamily="18" charset="0"/>
                <a:cs typeface="Times New Roman" pitchFamily="18" charset="0"/>
              </a:rPr>
              <a:t>nglish offensive statement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8221926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830089"/>
            <a:ext cx="9144000" cy="3197821"/>
          </a:xfrm>
          <a:prstGeom prst="rect">
            <a:avLst/>
          </a:prstGeom>
        </p:spPr>
      </p:pic>
      <p:sp>
        <p:nvSpPr>
          <p:cNvPr id="3" name="TextBox 2"/>
          <p:cNvSpPr txBox="1"/>
          <p:nvPr/>
        </p:nvSpPr>
        <p:spPr>
          <a:xfrm>
            <a:off x="2050869" y="5355771"/>
            <a:ext cx="5277394" cy="646331"/>
          </a:xfrm>
          <a:prstGeom prst="rect">
            <a:avLst/>
          </a:prstGeom>
          <a:noFill/>
        </p:spPr>
        <p:txBody>
          <a:bodyPr wrap="square" rtlCol="0">
            <a:spAutoFit/>
          </a:bodyPr>
          <a:lstStyle/>
          <a:p>
            <a:r>
              <a:rPr lang="en-US" sz="1800" dirty="0" smtClean="0">
                <a:latin typeface="Times New Roman" pitchFamily="18" charset="0"/>
                <a:cs typeface="Times New Roman" pitchFamily="18" charset="0"/>
              </a:rPr>
              <a:t>Figure  18: result for  neither hate nor offensive statement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6679798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958411"/>
            <a:ext cx="9144000" cy="2941178"/>
          </a:xfrm>
          <a:prstGeom prst="rect">
            <a:avLst/>
          </a:prstGeom>
        </p:spPr>
      </p:pic>
      <p:sp>
        <p:nvSpPr>
          <p:cNvPr id="3" name="TextBox 2"/>
          <p:cNvSpPr txBox="1"/>
          <p:nvPr/>
        </p:nvSpPr>
        <p:spPr>
          <a:xfrm>
            <a:off x="1841863" y="5251269"/>
            <a:ext cx="5982788"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Figure 19: result for </a:t>
            </a:r>
            <a:r>
              <a:rPr lang="en-US" sz="1600" dirty="0" err="1" smtClean="0">
                <a:latin typeface="Times New Roman" pitchFamily="18" charset="0"/>
                <a:cs typeface="Times New Roman" pitchFamily="18" charset="0"/>
              </a:rPr>
              <a:t>Hinglish</a:t>
            </a:r>
            <a:r>
              <a:rPr lang="en-US" sz="1600" dirty="0" smtClean="0">
                <a:latin typeface="Times New Roman" pitchFamily="18" charset="0"/>
                <a:cs typeface="Times New Roman" pitchFamily="18" charset="0"/>
              </a:rPr>
              <a:t> hate statement</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702180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928868"/>
            <a:ext cx="9144000" cy="3000263"/>
          </a:xfrm>
          <a:prstGeom prst="rect">
            <a:avLst/>
          </a:prstGeom>
        </p:spPr>
      </p:pic>
      <p:sp>
        <p:nvSpPr>
          <p:cNvPr id="2" name="TextBox 1"/>
          <p:cNvSpPr txBox="1"/>
          <p:nvPr/>
        </p:nvSpPr>
        <p:spPr>
          <a:xfrm>
            <a:off x="1750423" y="5394960"/>
            <a:ext cx="5891348" cy="369332"/>
          </a:xfrm>
          <a:prstGeom prst="rect">
            <a:avLst/>
          </a:prstGeom>
          <a:noFill/>
        </p:spPr>
        <p:txBody>
          <a:bodyPr wrap="square" rtlCol="0">
            <a:spAutoFit/>
          </a:bodyPr>
          <a:lstStyle/>
          <a:p>
            <a:r>
              <a:rPr lang="en-US" sz="1800" dirty="0" smtClean="0">
                <a:latin typeface="Times New Roman" pitchFamily="18" charset="0"/>
                <a:cs typeface="Times New Roman" pitchFamily="18" charset="0"/>
              </a:rPr>
              <a:t>Figure 20: result for </a:t>
            </a:r>
            <a:r>
              <a:rPr lang="en-US" sz="1800" dirty="0" err="1" smtClean="0">
                <a:latin typeface="Times New Roman" pitchFamily="18" charset="0"/>
                <a:cs typeface="Times New Roman" pitchFamily="18" charset="0"/>
              </a:rPr>
              <a:t>Hinglish</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offensive statement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3430113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828621"/>
            <a:ext cx="9144000" cy="3200758"/>
          </a:xfrm>
          <a:prstGeom prst="rect">
            <a:avLst/>
          </a:prstGeom>
        </p:spPr>
      </p:pic>
      <p:sp>
        <p:nvSpPr>
          <p:cNvPr id="2" name="TextBox 1"/>
          <p:cNvSpPr txBox="1"/>
          <p:nvPr/>
        </p:nvSpPr>
        <p:spPr>
          <a:xfrm>
            <a:off x="1554480" y="5434149"/>
            <a:ext cx="5564777" cy="646331"/>
          </a:xfrm>
          <a:prstGeom prst="rect">
            <a:avLst/>
          </a:prstGeom>
          <a:noFill/>
        </p:spPr>
        <p:txBody>
          <a:bodyPr wrap="square" rtlCol="0">
            <a:spAutoFit/>
          </a:bodyPr>
          <a:lstStyle/>
          <a:p>
            <a:r>
              <a:rPr lang="en-US" sz="1800" dirty="0" smtClean="0">
                <a:latin typeface="Times New Roman" pitchFamily="18" charset="0"/>
                <a:cs typeface="Times New Roman" pitchFamily="18" charset="0"/>
              </a:rPr>
              <a:t>Figure 21 : result for  neither hate nor offensive </a:t>
            </a:r>
            <a:r>
              <a:rPr lang="en-US" sz="1800" dirty="0" err="1" smtClean="0">
                <a:latin typeface="Times New Roman" pitchFamily="18" charset="0"/>
                <a:cs typeface="Times New Roman" pitchFamily="18" charset="0"/>
              </a:rPr>
              <a:t>Hinglish</a:t>
            </a:r>
            <a:r>
              <a:rPr lang="en-US" sz="1800" dirty="0" smtClean="0">
                <a:latin typeface="Times New Roman" pitchFamily="18" charset="0"/>
                <a:cs typeface="Times New Roman" pitchFamily="18" charset="0"/>
              </a:rPr>
              <a:t> statement </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4726348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1"/>
          <p:cNvSpPr txBox="1">
            <a:spLocks noGrp="1"/>
          </p:cNvSpPr>
          <p:nvPr>
            <p:ph type="body" idx="1"/>
          </p:nvPr>
        </p:nvSpPr>
        <p:spPr>
          <a:xfrm>
            <a:off x="360947" y="1227222"/>
            <a:ext cx="8325853" cy="4780066"/>
          </a:xfrm>
          <a:prstGeom prst="rect">
            <a:avLst/>
          </a:prstGeom>
          <a:noFill/>
          <a:ln>
            <a:noFill/>
          </a:ln>
        </p:spPr>
        <p:txBody>
          <a:bodyPr spcFirstLastPara="1" wrap="square" lIns="91425" tIns="45700" rIns="91425" bIns="45700" anchor="t" anchorCtr="0">
            <a:noAutofit/>
          </a:bodyPr>
          <a:lstStyle/>
          <a:p>
            <a:pPr marL="626364" indent="-514350" algn="just">
              <a:lnSpc>
                <a:spcPct val="150000"/>
              </a:lnSpc>
              <a:buClrTx/>
              <a:buSzPct val="100000"/>
              <a:buFont typeface="+mj-lt"/>
              <a:buAutoNum type="arabicPeriod"/>
            </a:pPr>
            <a:r>
              <a:rPr lang="en-US" sz="2400" dirty="0">
                <a:latin typeface="Times New Roman" pitchFamily="18" charset="0"/>
                <a:cs typeface="Times New Roman" pitchFamily="18" charset="0"/>
              </a:rPr>
              <a:t>To classify textual content into non-hate or hate speech, in which case the method may also identify the targeting characteristics (i.e., types of hate, such as race, and religion) in the hate speech in social media.</a:t>
            </a:r>
          </a:p>
          <a:p>
            <a:pPr marL="626364" indent="-514350" algn="just">
              <a:lnSpc>
                <a:spcPct val="150000"/>
              </a:lnSpc>
              <a:buClrTx/>
              <a:buSzPct val="100000"/>
              <a:buFont typeface="+mj-lt"/>
              <a:buAutoNum type="arabicPeriod"/>
            </a:pPr>
            <a:r>
              <a:rPr lang="en-US" sz="2400" dirty="0">
                <a:latin typeface="Times New Roman" pitchFamily="18" charset="0"/>
                <a:cs typeface="Times New Roman" pitchFamily="18" charset="0"/>
              </a:rPr>
              <a:t>The hate speech detection system proposed here will help reduce illegal activities and communications on social media websites.</a:t>
            </a:r>
          </a:p>
          <a:p>
            <a:pPr marL="365760" lvl="0" indent="-139446" algn="l" rtl="0">
              <a:lnSpc>
                <a:spcPct val="100000"/>
              </a:lnSpc>
              <a:spcBef>
                <a:spcPts val="0"/>
              </a:spcBef>
              <a:spcAft>
                <a:spcPts val="0"/>
              </a:spcAft>
              <a:buSzPts val="1836"/>
              <a:buNone/>
            </a:pPr>
            <a:endParaRPr dirty="0"/>
          </a:p>
        </p:txBody>
      </p:sp>
      <p:sp>
        <p:nvSpPr>
          <p:cNvPr id="245" name="Google Shape;245;p1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chemeClr val="accent1">
                    <a:lumMod val="75000"/>
                  </a:schemeClr>
                </a:solidFill>
                <a:latin typeface="Times New Roman"/>
                <a:ea typeface="Times New Roman"/>
                <a:cs typeface="Times New Roman"/>
                <a:sym typeface="Times New Roman"/>
              </a:rPr>
              <a:t>Applications</a:t>
            </a:r>
            <a:endParaRPr sz="3600" dirty="0">
              <a:solidFill>
                <a:schemeClr val="accent1">
                  <a:lumMod val="75000"/>
                </a:schemeClr>
              </a:solidFill>
              <a:latin typeface="Times New Roman"/>
              <a:ea typeface="Times New Roman"/>
              <a:cs typeface="Times New Roman"/>
              <a:sym typeface="Times New Roman"/>
            </a:endParaRPr>
          </a:p>
        </p:txBody>
      </p:sp>
      <p:sp>
        <p:nvSpPr>
          <p:cNvPr id="247" name="Google Shape;247;p1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body" idx="1"/>
          </p:nvPr>
        </p:nvSpPr>
        <p:spPr>
          <a:xfrm>
            <a:off x="241300" y="1414130"/>
            <a:ext cx="8572500" cy="4508205"/>
          </a:xfrm>
          <a:prstGeom prst="rect">
            <a:avLst/>
          </a:prstGeom>
          <a:noFill/>
          <a:ln>
            <a:noFill/>
          </a:ln>
        </p:spPr>
        <p:txBody>
          <a:bodyPr spcFirstLastPara="1" wrap="square" lIns="91425" tIns="45700" rIns="91425" bIns="45700" anchor="t" anchorCtr="0">
            <a:noAutofit/>
          </a:bodyPr>
          <a:lstStyle/>
          <a:p>
            <a:pPr marL="365760" lvl="0" indent="-139446" algn="just" rtl="0">
              <a:lnSpc>
                <a:spcPct val="150000"/>
              </a:lnSpc>
              <a:spcBef>
                <a:spcPts val="0"/>
              </a:spcBef>
              <a:spcAft>
                <a:spcPts val="0"/>
              </a:spcAft>
              <a:buSzPts val="1836"/>
              <a:buNone/>
            </a:pPr>
            <a:r>
              <a:rPr lang="en-IN" sz="2400" dirty="0" smtClean="0">
                <a:latin typeface="Times New Roman" panose="02020603050405020304" pitchFamily="18" charset="0"/>
                <a:cs typeface="Times New Roman" panose="02020603050405020304" pitchFamily="18" charset="0"/>
              </a:rPr>
              <a:t> The proposed system will efficiently classify code-mix hate textual content given by the user into three classes i.e. hate, non-hate or offensive using techniques of NLP and ensemble learning.</a:t>
            </a:r>
            <a:endParaRPr sz="2400" dirty="0">
              <a:latin typeface="Times New Roman" panose="02020603050405020304" pitchFamily="18" charset="0"/>
              <a:cs typeface="Times New Roman" panose="02020603050405020304" pitchFamily="18" charset="0"/>
            </a:endParaRPr>
          </a:p>
        </p:txBody>
      </p:sp>
      <p:sp>
        <p:nvSpPr>
          <p:cNvPr id="253" name="Google Shape;253;p3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chemeClr val="accent1">
                    <a:lumMod val="75000"/>
                  </a:schemeClr>
                </a:solidFill>
                <a:latin typeface="Times New Roman"/>
                <a:ea typeface="Times New Roman"/>
                <a:cs typeface="Times New Roman"/>
                <a:sym typeface="Times New Roman"/>
              </a:rPr>
              <a:t>Conclusion</a:t>
            </a:r>
            <a:endParaRPr sz="3600" dirty="0">
              <a:solidFill>
                <a:schemeClr val="accent1">
                  <a:lumMod val="75000"/>
                </a:schemeClr>
              </a:solidFill>
              <a:latin typeface="Times New Roman"/>
              <a:ea typeface="Times New Roman"/>
              <a:cs typeface="Times New Roman"/>
              <a:sym typeface="Times New Roman"/>
            </a:endParaRPr>
          </a:p>
        </p:txBody>
      </p:sp>
      <p:sp>
        <p:nvSpPr>
          <p:cNvPr id="255" name="Google Shape;255;p3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2"/>
          <p:cNvSpPr txBox="1">
            <a:spLocks noGrp="1"/>
          </p:cNvSpPr>
          <p:nvPr>
            <p:ph type="body" idx="1"/>
          </p:nvPr>
        </p:nvSpPr>
        <p:spPr>
          <a:xfrm>
            <a:off x="-123825" y="965201"/>
            <a:ext cx="8963026" cy="5442740"/>
          </a:xfrm>
          <a:prstGeom prst="rect">
            <a:avLst/>
          </a:prstGeom>
          <a:noFill/>
          <a:ln>
            <a:noFill/>
          </a:ln>
        </p:spPr>
        <p:txBody>
          <a:bodyPr spcFirstLastPara="1" wrap="square" lIns="91425" tIns="45700" rIns="91425" bIns="45700" anchor="t" anchorCtr="0">
            <a:noAutofit/>
          </a:bodyPr>
          <a:lstStyle/>
          <a:p>
            <a:pPr marL="365760" lvl="0" indent="-256032" algn="just">
              <a:lnSpc>
                <a:spcPct val="150000"/>
              </a:lnSpc>
              <a:spcBef>
                <a:spcPts val="0"/>
              </a:spcBef>
              <a:buSzPts val="1088"/>
              <a:buNone/>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 Das, Kumar &amp; </a:t>
            </a:r>
            <a:r>
              <a:rPr lang="en-IN" sz="2400" dirty="0" err="1">
                <a:latin typeface="Times New Roman" panose="02020603050405020304" pitchFamily="18" charset="0"/>
                <a:cs typeface="Times New Roman" panose="02020603050405020304" pitchFamily="18" charset="0"/>
              </a:rPr>
              <a:t>Garai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Buddhadeb</a:t>
            </a:r>
            <a:r>
              <a:rPr lang="en-IN" sz="2400" dirty="0">
                <a:latin typeface="Times New Roman" panose="02020603050405020304" pitchFamily="18" charset="0"/>
                <a:cs typeface="Times New Roman" panose="02020603050405020304" pitchFamily="18" charset="0"/>
              </a:rPr>
              <a:t> &amp; Das, </a:t>
            </a:r>
            <a:r>
              <a:rPr lang="en-IN" sz="2400" dirty="0" err="1">
                <a:latin typeface="Times New Roman" panose="02020603050405020304" pitchFamily="18" charset="0"/>
                <a:cs typeface="Times New Roman" panose="02020603050405020304" pitchFamily="18" charset="0"/>
              </a:rPr>
              <a:t>Srijan</a:t>
            </a:r>
            <a:r>
              <a:rPr lang="en-IN" sz="2400" dirty="0">
                <a:latin typeface="Times New Roman" panose="02020603050405020304" pitchFamily="18" charset="0"/>
                <a:cs typeface="Times New Roman" panose="02020603050405020304" pitchFamily="18" charset="0"/>
              </a:rPr>
              <a:t> &amp; Patra, </a:t>
            </a:r>
            <a:r>
              <a:rPr lang="en-IN" sz="2400" dirty="0" err="1">
                <a:latin typeface="Times New Roman" panose="02020603050405020304" pitchFamily="18" charset="0"/>
                <a:cs typeface="Times New Roman" panose="02020603050405020304" pitchFamily="18" charset="0"/>
              </a:rPr>
              <a:t>Braja</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2021). Profiling Hate Speech Spreaders on Twitter-Notebook for PAN at CLEF 2021</a:t>
            </a:r>
            <a:r>
              <a:rPr lang="en-IN" sz="2400" dirty="0" smtClean="0">
                <a:latin typeface="Times New Roman" panose="02020603050405020304" pitchFamily="18" charset="0"/>
                <a:cs typeface="Times New Roman" panose="02020603050405020304" pitchFamily="18" charset="0"/>
              </a:rPr>
              <a:t>.</a:t>
            </a:r>
          </a:p>
          <a:p>
            <a:pPr marL="365760" lvl="0" indent="-256032" algn="just">
              <a:lnSpc>
                <a:spcPct val="150000"/>
              </a:lnSpc>
              <a:spcBef>
                <a:spcPts val="0"/>
              </a:spcBef>
              <a:buSzPts val="1088"/>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 M. K. A. </a:t>
            </a:r>
            <a:r>
              <a:rPr lang="en-US" sz="2400" dirty="0" err="1">
                <a:latin typeface="Times New Roman" panose="02020603050405020304" pitchFamily="18" charset="0"/>
                <a:cs typeface="Times New Roman" panose="02020603050405020304" pitchFamily="18" charset="0"/>
              </a:rPr>
              <a:t>Aljero</a:t>
            </a:r>
            <a:r>
              <a:rPr lang="en-US" sz="2400" dirty="0">
                <a:latin typeface="Times New Roman" panose="02020603050405020304" pitchFamily="18" charset="0"/>
                <a:cs typeface="Times New Roman" panose="02020603050405020304" pitchFamily="18" charset="0"/>
              </a:rPr>
              <a:t> and N. </a:t>
            </a:r>
            <a:r>
              <a:rPr lang="en-US" sz="2400" dirty="0" err="1">
                <a:latin typeface="Times New Roman" panose="02020603050405020304" pitchFamily="18" charset="0"/>
                <a:cs typeface="Times New Roman" panose="02020603050405020304" pitchFamily="18" charset="0"/>
              </a:rPr>
              <a:t>Dimililer</a:t>
            </a:r>
            <a:r>
              <a:rPr lang="en-US" sz="2400" dirty="0">
                <a:latin typeface="Times New Roman" panose="02020603050405020304" pitchFamily="18" charset="0"/>
                <a:cs typeface="Times New Roman" panose="02020603050405020304" pitchFamily="18" charset="0"/>
              </a:rPr>
              <a:t>, "Genetic Programming Approach to Detect Hate Speech in Social Media," in IEEE Access, vol. 9, pp. 115115-115125, 2021,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10.1109/ACCESS.2021.3104535</a:t>
            </a:r>
            <a:r>
              <a:rPr lang="en-US" sz="2400" dirty="0" smtClean="0">
                <a:latin typeface="Times New Roman" panose="02020603050405020304" pitchFamily="18" charset="0"/>
                <a:cs typeface="Times New Roman" panose="02020603050405020304" pitchFamily="18" charset="0"/>
              </a:rPr>
              <a:t>.</a:t>
            </a:r>
          </a:p>
          <a:p>
            <a:pPr marL="365760" lvl="0" indent="-256032" algn="just">
              <a:lnSpc>
                <a:spcPct val="150000"/>
              </a:lnSpc>
              <a:spcBef>
                <a:spcPts val="0"/>
              </a:spcBef>
              <a:buSzPts val="1088"/>
              <a:buNone/>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3] K. </a:t>
            </a:r>
            <a:r>
              <a:rPr lang="en-IN" sz="2400" dirty="0" err="1">
                <a:latin typeface="Times New Roman" panose="02020603050405020304" pitchFamily="18" charset="0"/>
                <a:cs typeface="Times New Roman" panose="02020603050405020304" pitchFamily="18" charset="0"/>
              </a:rPr>
              <a:t>Sreelakshmi</a:t>
            </a:r>
            <a:r>
              <a:rPr lang="en-IN" sz="2400" dirty="0">
                <a:latin typeface="Times New Roman" panose="02020603050405020304" pitchFamily="18" charset="0"/>
                <a:cs typeface="Times New Roman" panose="02020603050405020304" pitchFamily="18" charset="0"/>
              </a:rPr>
              <a:t>, B. </a:t>
            </a:r>
            <a:r>
              <a:rPr lang="en-IN" sz="2400" dirty="0" err="1">
                <a:latin typeface="Times New Roman" panose="02020603050405020304" pitchFamily="18" charset="0"/>
                <a:cs typeface="Times New Roman" panose="02020603050405020304" pitchFamily="18" charset="0"/>
              </a:rPr>
              <a:t>Premjith</a:t>
            </a:r>
            <a:r>
              <a:rPr lang="en-IN" sz="2400" dirty="0">
                <a:latin typeface="Times New Roman" panose="02020603050405020304" pitchFamily="18" charset="0"/>
                <a:cs typeface="Times New Roman" panose="02020603050405020304" pitchFamily="18" charset="0"/>
              </a:rPr>
              <a:t>, K.P. </a:t>
            </a:r>
            <a:r>
              <a:rPr lang="en-IN" sz="2400" dirty="0" err="1">
                <a:latin typeface="Times New Roman" panose="02020603050405020304" pitchFamily="18" charset="0"/>
                <a:cs typeface="Times New Roman" panose="02020603050405020304" pitchFamily="18" charset="0"/>
              </a:rPr>
              <a:t>Soman</a:t>
            </a:r>
            <a:r>
              <a:rPr lang="en-IN" sz="2400" dirty="0">
                <a:latin typeface="Times New Roman" panose="02020603050405020304" pitchFamily="18" charset="0"/>
                <a:cs typeface="Times New Roman" panose="02020603050405020304" pitchFamily="18" charset="0"/>
              </a:rPr>
              <a:t>, “Detection of Hate Speech Text in Hindi-English code mixed Data”, Procedia Computer Science, Vol. No. 171, Page No. 737-744, </a:t>
            </a:r>
            <a:r>
              <a:rPr lang="en-IN" sz="2400" dirty="0" smtClean="0">
                <a:latin typeface="Times New Roman" panose="02020603050405020304" pitchFamily="18" charset="0"/>
                <a:cs typeface="Times New Roman" panose="02020603050405020304" pitchFamily="18" charset="0"/>
              </a:rPr>
              <a:t>2020.</a:t>
            </a:r>
            <a:endParaRPr sz="2400" dirty="0">
              <a:latin typeface="Times New Roman" panose="02020603050405020304" pitchFamily="18" charset="0"/>
              <a:cs typeface="Times New Roman" panose="02020603050405020304" pitchFamily="18" charset="0"/>
            </a:endParaRPr>
          </a:p>
        </p:txBody>
      </p:sp>
      <p:sp>
        <p:nvSpPr>
          <p:cNvPr id="262" name="Google Shape;262;p12"/>
          <p:cNvSpPr txBox="1">
            <a:spLocks noGrp="1"/>
          </p:cNvSpPr>
          <p:nvPr>
            <p:ph type="title"/>
          </p:nvPr>
        </p:nvSpPr>
        <p:spPr>
          <a:xfrm>
            <a:off x="457200" y="274640"/>
            <a:ext cx="8229600" cy="69056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chemeClr val="accent1">
                    <a:lumMod val="75000"/>
                  </a:schemeClr>
                </a:solidFill>
                <a:latin typeface="Times New Roman"/>
                <a:ea typeface="Times New Roman"/>
                <a:cs typeface="Times New Roman"/>
                <a:sym typeface="Times New Roman"/>
              </a:rPr>
              <a:t>References</a:t>
            </a:r>
            <a:endParaRPr sz="3600" dirty="0">
              <a:solidFill>
                <a:schemeClr val="accent1">
                  <a:lumMod val="75000"/>
                </a:schemeClr>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4299" y="0"/>
            <a:ext cx="8886825" cy="6438900"/>
          </a:xfrm>
        </p:spPr>
        <p:txBody>
          <a:bodyPr/>
          <a:lstStyle/>
          <a:p>
            <a:pPr marL="112014" indent="0" algn="just">
              <a:lnSpc>
                <a:spcPct val="150000"/>
              </a:lnSpc>
              <a:buNone/>
            </a:pPr>
            <a:r>
              <a:rPr lang="en-IN" sz="2400" dirty="0">
                <a:latin typeface="Times New Roman" panose="02020603050405020304" pitchFamily="18" charset="0"/>
                <a:cs typeface="Times New Roman" panose="02020603050405020304" pitchFamily="18" charset="0"/>
              </a:rPr>
              <a:t>[4] Al-</a:t>
            </a:r>
            <a:r>
              <a:rPr lang="en-IN" sz="2400" dirty="0" err="1">
                <a:latin typeface="Times New Roman" panose="02020603050405020304" pitchFamily="18" charset="0"/>
                <a:cs typeface="Times New Roman" panose="02020603050405020304" pitchFamily="18" charset="0"/>
              </a:rPr>
              <a:t>Makhadmeh</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Zafer</a:t>
            </a:r>
            <a:r>
              <a:rPr lang="en-IN" sz="2400" dirty="0">
                <a:latin typeface="Times New Roman" panose="02020603050405020304" pitchFamily="18" charset="0"/>
                <a:cs typeface="Times New Roman" panose="02020603050405020304" pitchFamily="18" charset="0"/>
              </a:rPr>
              <a:t>, and Amr </a:t>
            </a:r>
            <a:r>
              <a:rPr lang="en-IN" sz="2400" dirty="0" err="1">
                <a:latin typeface="Times New Roman" panose="02020603050405020304" pitchFamily="18" charset="0"/>
                <a:cs typeface="Times New Roman" panose="02020603050405020304" pitchFamily="18" charset="0"/>
              </a:rPr>
              <a:t>Tolba</a:t>
            </a:r>
            <a:r>
              <a:rPr lang="en-IN" sz="2400" dirty="0">
                <a:latin typeface="Times New Roman" panose="02020603050405020304" pitchFamily="18" charset="0"/>
                <a:cs typeface="Times New Roman" panose="02020603050405020304" pitchFamily="18" charset="0"/>
              </a:rPr>
              <a:t>. "Automatic hate speech detection using killer natural language processing optimizing ensemble deep learning approach." Computing 102, no. 2 (2020): 501-522.</a:t>
            </a:r>
          </a:p>
          <a:p>
            <a:pPr marL="112014" indent="0" algn="just">
              <a:lnSpc>
                <a:spcPct val="150000"/>
              </a:lnSpc>
              <a:buNone/>
            </a:pPr>
            <a:r>
              <a:rPr lang="en-IN" sz="2400" dirty="0">
                <a:latin typeface="Times New Roman" panose="02020603050405020304" pitchFamily="18" charset="0"/>
                <a:cs typeface="Times New Roman" panose="02020603050405020304" pitchFamily="18" charset="0"/>
              </a:rPr>
              <a:t>[5] </a:t>
            </a:r>
            <a:r>
              <a:rPr lang="en-IN" sz="2400" dirty="0" err="1">
                <a:latin typeface="Times New Roman" panose="02020603050405020304" pitchFamily="18" charset="0"/>
                <a:cs typeface="Times New Roman" panose="02020603050405020304" pitchFamily="18" charset="0"/>
              </a:rPr>
              <a:t>Ibrohim</a:t>
            </a:r>
            <a:r>
              <a:rPr lang="en-IN" sz="2400" dirty="0">
                <a:latin typeface="Times New Roman" panose="02020603050405020304" pitchFamily="18" charset="0"/>
                <a:cs typeface="Times New Roman" panose="02020603050405020304" pitchFamily="18" charset="0"/>
              </a:rPr>
              <a:t>, Muhammad </a:t>
            </a:r>
            <a:r>
              <a:rPr lang="en-IN" sz="2400" dirty="0" err="1">
                <a:latin typeface="Times New Roman" panose="02020603050405020304" pitchFamily="18" charset="0"/>
                <a:cs typeface="Times New Roman" panose="02020603050405020304" pitchFamily="18" charset="0"/>
              </a:rPr>
              <a:t>Okky</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Indra</a:t>
            </a:r>
            <a:r>
              <a:rPr lang="en-IN" sz="2400" dirty="0">
                <a:latin typeface="Times New Roman" panose="02020603050405020304" pitchFamily="18" charset="0"/>
                <a:cs typeface="Times New Roman" panose="02020603050405020304" pitchFamily="18" charset="0"/>
              </a:rPr>
              <a:t> Budi. "Multi-label hate speech and abusive language detection in Indonesian twitter." In Proceedings of the Third Workshop on Abusive Language Online, pp. 46-57. 2019.</a:t>
            </a:r>
          </a:p>
          <a:p>
            <a:pPr marL="112014" indent="0" algn="just">
              <a:lnSpc>
                <a:spcPct val="150000"/>
              </a:lnSpc>
              <a:buNone/>
            </a:pPr>
            <a:r>
              <a:rPr lang="en-IN" sz="2400" dirty="0">
                <a:latin typeface="Times New Roman" panose="02020603050405020304" pitchFamily="18" charset="0"/>
                <a:cs typeface="Times New Roman" panose="02020603050405020304" pitchFamily="18" charset="0"/>
              </a:rPr>
              <a:t>[6] Aditya </a:t>
            </a:r>
            <a:r>
              <a:rPr lang="en-IN" sz="2400" dirty="0" err="1">
                <a:latin typeface="Times New Roman" panose="02020603050405020304" pitchFamily="18" charset="0"/>
                <a:cs typeface="Times New Roman" panose="02020603050405020304" pitchFamily="18" charset="0"/>
              </a:rPr>
              <a:t>Gayadhani</a:t>
            </a:r>
            <a:r>
              <a:rPr lang="en-IN" sz="2400" dirty="0">
                <a:latin typeface="Times New Roman" panose="02020603050405020304" pitchFamily="18" charset="0"/>
                <a:cs typeface="Times New Roman" panose="02020603050405020304" pitchFamily="18" charset="0"/>
              </a:rPr>
              <a:t>, Vikrant </a:t>
            </a:r>
            <a:r>
              <a:rPr lang="en-IN" sz="2400" dirty="0" err="1">
                <a:latin typeface="Times New Roman" panose="02020603050405020304" pitchFamily="18" charset="0"/>
                <a:cs typeface="Times New Roman" panose="02020603050405020304" pitchFamily="18" charset="0"/>
              </a:rPr>
              <a:t>Doma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Shrikant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Kndre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Laxmi</a:t>
            </a:r>
            <a:r>
              <a:rPr lang="en-IN" sz="2400" dirty="0">
                <a:latin typeface="Times New Roman" panose="02020603050405020304" pitchFamily="18" charset="0"/>
                <a:cs typeface="Times New Roman" panose="02020603050405020304" pitchFamily="18" charset="0"/>
              </a:rPr>
              <a:t> Bhagwat, “Detecting Hate Speech and Offensive Language on Twitter using Machine Learning: An N-gram and TFIDF based Approach”, IEEE International Advance Computing Conference(2018), 2018.</a:t>
            </a:r>
          </a:p>
          <a:p>
            <a:pPr marL="112014" indent="0">
              <a:buNone/>
            </a:pPr>
            <a:r>
              <a:rPr lang="en-IN" dirty="0"/>
              <a:t/>
            </a:r>
            <a:br>
              <a:rPr lang="en-IN" dirty="0"/>
            </a:br>
            <a:endParaRPr lang="en-IN" dirty="0"/>
          </a:p>
        </p:txBody>
      </p:sp>
    </p:spTree>
    <p:extLst>
      <p:ext uri="{BB962C8B-B14F-4D97-AF65-F5344CB8AC3E}">
        <p14:creationId xmlns:p14="http://schemas.microsoft.com/office/powerpoint/2010/main" val="3563031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248539112"/>
              </p:ext>
            </p:extLst>
          </p:nvPr>
        </p:nvGraphicFramePr>
        <p:xfrm>
          <a:off x="257175" y="729495"/>
          <a:ext cx="8620125" cy="4768937"/>
        </p:xfrm>
        <a:graphic>
          <a:graphicData uri="http://schemas.openxmlformats.org/drawingml/2006/table">
            <a:tbl>
              <a:tblPr>
                <a:noFill/>
                <a:tableStyleId>{5C767546-1078-4451-8EC7-F9DFC876B218}</a:tableStyleId>
              </a:tblPr>
              <a:tblGrid>
                <a:gridCol w="485775"/>
                <a:gridCol w="1543050"/>
                <a:gridCol w="1419225"/>
                <a:gridCol w="628650"/>
                <a:gridCol w="4543425"/>
              </a:tblGrid>
              <a:tr h="473663">
                <a:tc>
                  <a:txBody>
                    <a:bodyPr/>
                    <a:lstStyle/>
                    <a:p>
                      <a:pPr marL="0" marR="0" lvl="0" indent="0" algn="l" rtl="0">
                        <a:lnSpc>
                          <a:spcPct val="100000"/>
                        </a:lnSpc>
                        <a:spcBef>
                          <a:spcPts val="0"/>
                        </a:spcBef>
                        <a:spcAft>
                          <a:spcPts val="0"/>
                        </a:spcAft>
                        <a:buNone/>
                      </a:pPr>
                      <a:r>
                        <a:rPr lang="en-US" sz="1400" b="0" i="0" u="none" strike="noStrike" cap="none" dirty="0">
                          <a:solidFill>
                            <a:srgbClr val="FFFFFF"/>
                          </a:solidFill>
                          <a:latin typeface="Times New Roman"/>
                          <a:ea typeface="Times New Roman"/>
                          <a:cs typeface="Times New Roman"/>
                          <a:sym typeface="Times New Roman"/>
                        </a:rPr>
                        <a:t>Sl. No. </a:t>
                      </a:r>
                      <a:endParaRPr sz="14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Times New Roman"/>
                          <a:ea typeface="Times New Roman"/>
                          <a:cs typeface="Times New Roman"/>
                          <a:sym typeface="Times New Roman"/>
                        </a:rPr>
                        <a:t>Title</a:t>
                      </a:r>
                      <a:endParaRPr sz="1400" u="none" strike="noStrike" cap="none"/>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dirty="0">
                          <a:solidFill>
                            <a:srgbClr val="FFFFFF"/>
                          </a:solidFill>
                          <a:latin typeface="Times New Roman"/>
                          <a:ea typeface="Times New Roman"/>
                          <a:cs typeface="Times New Roman"/>
                          <a:sym typeface="Times New Roman"/>
                        </a:rPr>
                        <a:t>Author</a:t>
                      </a:r>
                      <a:endParaRPr sz="14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dirty="0">
                          <a:solidFill>
                            <a:srgbClr val="FFFFFF"/>
                          </a:solidFill>
                          <a:latin typeface="Times New Roman"/>
                          <a:ea typeface="Times New Roman"/>
                          <a:cs typeface="Times New Roman"/>
                          <a:sym typeface="Times New Roman"/>
                        </a:rPr>
                        <a:t>Year</a:t>
                      </a:r>
                      <a:endParaRPr sz="14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dirty="0">
                          <a:solidFill>
                            <a:srgbClr val="FFFFFF"/>
                          </a:solidFill>
                          <a:latin typeface="Times New Roman"/>
                          <a:ea typeface="Times New Roman"/>
                          <a:cs typeface="Times New Roman"/>
                          <a:sym typeface="Times New Roman"/>
                        </a:rPr>
                        <a:t>Contributions &amp; Drawbacks</a:t>
                      </a:r>
                      <a:endParaRPr sz="1400" u="none" strike="noStrike" cap="none" dirty="0"/>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r>
              <a:tr h="2382253">
                <a:tc>
                  <a:txBody>
                    <a:bodyPr/>
                    <a:lstStyle/>
                    <a:p>
                      <a:pPr marL="0" marR="0" lvl="0" indent="0" algn="l" rtl="0">
                        <a:lnSpc>
                          <a:spcPct val="100000"/>
                        </a:lnSpc>
                        <a:spcBef>
                          <a:spcPts val="0"/>
                        </a:spcBef>
                        <a:spcAft>
                          <a:spcPts val="0"/>
                        </a:spcAft>
                        <a:buNone/>
                      </a:pPr>
                      <a:r>
                        <a:rPr lang="en-US" sz="1400" u="none" strike="noStrike" cap="none" dirty="0" smtClean="0">
                          <a:latin typeface="Times New Roman" pitchFamily="18" charset="0"/>
                          <a:cs typeface="Times New Roman" pitchFamily="18" charset="0"/>
                        </a:rPr>
                        <a:t>6</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Detecting Hate Speech and Offensive Language on Twitter using Machine Learning: An N-gram and TFIDF based Approach </a:t>
                      </a:r>
                      <a:endParaRPr lang="en-US" sz="1400" b="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algn="just" rtl="0">
                        <a:spcBef>
                          <a:spcPts val="1200"/>
                        </a:spcBef>
                        <a:spcAft>
                          <a:spcPts val="1200"/>
                        </a:spcAft>
                        <a:buClr>
                          <a:schemeClr val="tx1"/>
                        </a:buClr>
                        <a:buSzPct val="150000"/>
                        <a:buFont typeface="Arial" panose="020B0604020202020204" pitchFamily="34" charset="0"/>
                        <a:buNone/>
                      </a:pP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Aditya</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Gaydhani</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Vikrant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Doma</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Shrikant</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Kendre</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and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Laxmi</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Bhagwat</a:t>
                      </a:r>
                      <a:endParaRPr lang="en-US" sz="1400" b="0" dirty="0">
                        <a:effectLst/>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400" u="none" strike="noStrike" cap="none" dirty="0" smtClean="0">
                          <a:latin typeface="Times New Roman" pitchFamily="18" charset="0"/>
                          <a:cs typeface="Times New Roman" pitchFamily="18" charset="0"/>
                        </a:rPr>
                        <a:t>2018</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algn="just" rtl="0">
                        <a:spcBef>
                          <a:spcPts val="1200"/>
                        </a:spcBef>
                        <a:spcAft>
                          <a:spcPts val="1200"/>
                        </a:spcAft>
                        <a:buClr>
                          <a:schemeClr val="tx1"/>
                        </a:buClr>
                        <a:buSzPct val="150000"/>
                        <a:buFont typeface="Arial" panose="020B0604020202020204" pitchFamily="34" charset="0"/>
                        <a:buNone/>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Detection of hate speech and offensive language on Twitter through machine learning using n-gram features weighted with their term frequency-inverse document frequency (TFIDF) values.</a:t>
                      </a:r>
                    </a:p>
                    <a:p>
                      <a:pPr marL="0" marR="0" indent="0" algn="just" defTabSz="914400" rtl="0" eaLnBrk="1" fontAlgn="auto" latinLnBrk="0" hangingPunct="1">
                        <a:lnSpc>
                          <a:spcPct val="100000"/>
                        </a:lnSpc>
                        <a:spcBef>
                          <a:spcPts val="1200"/>
                        </a:spcBef>
                        <a:spcAft>
                          <a:spcPts val="1200"/>
                        </a:spcAft>
                        <a:buClr>
                          <a:schemeClr val="tx1"/>
                        </a:buClr>
                        <a:buSzPct val="150000"/>
                        <a:buFont typeface="Arial" panose="020B0604020202020204" pitchFamily="34" charset="0"/>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Limitation - It was seen that 4.8% of the offensive tweets were misclassified as hateful as more examples of offensive language which does not contain hateful words are not considered.</a:t>
                      </a:r>
                      <a:endParaRPr lang="en-US" sz="1400" b="0" dirty="0" smtClean="0">
                        <a:effectLst/>
                        <a:latin typeface="Times New Roman" pitchFamily="18" charset="0"/>
                        <a:cs typeface="Times New Roman" pitchFamily="18" charset="0"/>
                      </a:endParaRPr>
                    </a:p>
                    <a:p>
                      <a:pPr algn="just" rtl="0">
                        <a:spcBef>
                          <a:spcPts val="1200"/>
                        </a:spcBef>
                        <a:spcAft>
                          <a:spcPts val="1200"/>
                        </a:spcAft>
                        <a:buClr>
                          <a:schemeClr val="tx1"/>
                        </a:buClr>
                        <a:buSzPct val="150000"/>
                        <a:buFont typeface="Arial" panose="020B0604020202020204" pitchFamily="34" charset="0"/>
                        <a:buChar char="•"/>
                      </a:pPr>
                      <a:endParaRPr lang="en-US" sz="1400" b="0" dirty="0">
                        <a:effectLst/>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r>
              <a:tr h="1722634">
                <a:tc>
                  <a:txBody>
                    <a:bodyPr/>
                    <a:lstStyle/>
                    <a:p>
                      <a:pPr marL="0" marR="0" lvl="0" indent="0" algn="l" rtl="0">
                        <a:lnSpc>
                          <a:spcPct val="100000"/>
                        </a:lnSpc>
                        <a:spcBef>
                          <a:spcPts val="0"/>
                        </a:spcBef>
                        <a:spcAft>
                          <a:spcPts val="0"/>
                        </a:spcAft>
                        <a:buNone/>
                      </a:pPr>
                      <a:r>
                        <a:rPr lang="en-US" sz="1400" u="none" strike="noStrike" cap="none" dirty="0" smtClean="0">
                          <a:latin typeface="Times New Roman" pitchFamily="18" charset="0"/>
                          <a:cs typeface="Times New Roman" pitchFamily="18" charset="0"/>
                        </a:rPr>
                        <a:t>7</a:t>
                      </a: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Ensemble Method for Indonesian Twitter Hate Speech Detection</a:t>
                      </a: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M. Ali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Fauzi</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 Anny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Yuniarti</a:t>
                      </a:r>
                      <a:endParaRPr lang="en-US" sz="1400" b="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algn="just">
                        <a:spcBef>
                          <a:spcPts val="1200"/>
                        </a:spcBef>
                        <a:spcAft>
                          <a:spcPts val="1200"/>
                        </a:spcAft>
                        <a:buClr>
                          <a:schemeClr val="tx1"/>
                        </a:buClr>
                        <a:buSzPct val="150000"/>
                        <a:buFont typeface="Arial" panose="020B0604020202020204" pitchFamily="34" charset="0"/>
                        <a:buNone/>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2018</a:t>
                      </a:r>
                      <a:endParaRPr lang="en-US" sz="1400" b="0" dirty="0">
                        <a:effectLst/>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algn="just">
                        <a:spcBef>
                          <a:spcPts val="1200"/>
                        </a:spcBef>
                        <a:spcAft>
                          <a:spcPts val="1200"/>
                        </a:spcAft>
                        <a:buClr>
                          <a:schemeClr val="tx1"/>
                        </a:buClr>
                        <a:buSzPct val="150000"/>
                        <a:buFont typeface="Arial" panose="020B0604020202020204" pitchFamily="34" charset="0"/>
                        <a:buNone/>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Identification of hate Speech in Indonesian Twitter data using two ensemble methods hard voting, soft voting, and compared results with five stand-alone classifiers.</a:t>
                      </a:r>
                      <a:endParaRPr lang="en-US" sz="1400" b="0" dirty="0" smtClean="0">
                        <a:effectLst/>
                        <a:latin typeface="Times New Roman" panose="02020603050405020304" pitchFamily="18" charset="0"/>
                        <a:cs typeface="Times New Roman" panose="02020603050405020304" pitchFamily="18" charset="0"/>
                      </a:endParaRPr>
                    </a:p>
                    <a:p>
                      <a:pPr algn="just">
                        <a:spcBef>
                          <a:spcPts val="1200"/>
                        </a:spcBef>
                        <a:spcAft>
                          <a:spcPts val="1200"/>
                        </a:spcAft>
                        <a:buClr>
                          <a:schemeClr val="tx1"/>
                        </a:buClr>
                        <a:buSzPct val="150000"/>
                        <a:buFont typeface="Arial" panose="020B0604020202020204" pitchFamily="34" charset="0"/>
                        <a:buNone/>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Limitation - BOW and ensembles of feature sets were applied to reduce the risk of selecting a poor classifier but there was no significant improvement in results.</a:t>
                      </a:r>
                      <a:endParaRPr lang="en-US" sz="1400" b="0" dirty="0">
                        <a:effectLst/>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r>
            </a:tbl>
          </a:graphicData>
        </a:graphic>
      </p:graphicFrame>
    </p:spTree>
    <p:extLst>
      <p:ext uri="{BB962C8B-B14F-4D97-AF65-F5344CB8AC3E}">
        <p14:creationId xmlns:p14="http://schemas.microsoft.com/office/powerpoint/2010/main" val="28298967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3350" y="0"/>
            <a:ext cx="8680450" cy="6756400"/>
          </a:xfrm>
        </p:spPr>
        <p:txBody>
          <a:bodyPr/>
          <a:lstStyle/>
          <a:p>
            <a:pPr marL="112014" indent="0" algn="just">
              <a:lnSpc>
                <a:spcPct val="150000"/>
              </a:lnSpc>
              <a:buNone/>
            </a:pPr>
            <a:r>
              <a:rPr lang="en-IN" sz="2400" dirty="0">
                <a:latin typeface="Times New Roman" panose="02020603050405020304" pitchFamily="18" charset="0"/>
                <a:cs typeface="Times New Roman" panose="02020603050405020304" pitchFamily="18" charset="0"/>
              </a:rPr>
              <a:t>[7] </a:t>
            </a:r>
            <a:r>
              <a:rPr lang="en-IN" sz="2400" dirty="0" err="1">
                <a:latin typeface="Times New Roman" panose="02020603050405020304" pitchFamily="18" charset="0"/>
                <a:cs typeface="Times New Roman" panose="02020603050405020304" pitchFamily="18" charset="0"/>
              </a:rPr>
              <a:t>Fauzi</a:t>
            </a:r>
            <a:r>
              <a:rPr lang="en-IN" sz="2400" dirty="0">
                <a:latin typeface="Times New Roman" panose="02020603050405020304" pitchFamily="18" charset="0"/>
                <a:cs typeface="Times New Roman" panose="02020603050405020304" pitchFamily="18" charset="0"/>
              </a:rPr>
              <a:t>, M. Ali, and Anny </a:t>
            </a:r>
            <a:r>
              <a:rPr lang="en-IN" sz="2400" dirty="0" err="1">
                <a:latin typeface="Times New Roman" panose="02020603050405020304" pitchFamily="18" charset="0"/>
                <a:cs typeface="Times New Roman" panose="02020603050405020304" pitchFamily="18" charset="0"/>
              </a:rPr>
              <a:t>Yuniarti</a:t>
            </a:r>
            <a:r>
              <a:rPr lang="en-IN" sz="2400" dirty="0">
                <a:latin typeface="Times New Roman" panose="02020603050405020304" pitchFamily="18" charset="0"/>
                <a:cs typeface="Times New Roman" panose="02020603050405020304" pitchFamily="18" charset="0"/>
              </a:rPr>
              <a:t>. "Ensemble method for </a:t>
            </a:r>
            <a:r>
              <a:rPr lang="en-IN" sz="2400" dirty="0" err="1">
                <a:latin typeface="Times New Roman" panose="02020603050405020304" pitchFamily="18" charset="0"/>
                <a:cs typeface="Times New Roman" panose="02020603050405020304" pitchFamily="18" charset="0"/>
              </a:rPr>
              <a:t>indonesian</a:t>
            </a:r>
            <a:r>
              <a:rPr lang="en-IN" sz="2400" dirty="0">
                <a:latin typeface="Times New Roman" panose="02020603050405020304" pitchFamily="18" charset="0"/>
                <a:cs typeface="Times New Roman" panose="02020603050405020304" pitchFamily="18" charset="0"/>
              </a:rPr>
              <a:t> twitter hate speech detection." Indonesian Journal of Electrical Engineering and Computer Science 11.1 (2018): 294-299.</a:t>
            </a:r>
          </a:p>
          <a:p>
            <a:pPr marL="112014" indent="0" algn="just">
              <a:lnSpc>
                <a:spcPct val="150000"/>
              </a:lnSpc>
              <a:buNone/>
            </a:pPr>
            <a:r>
              <a:rPr lang="en-IN" sz="2400" dirty="0">
                <a:latin typeface="Times New Roman" panose="02020603050405020304" pitchFamily="18" charset="0"/>
                <a:cs typeface="Times New Roman" panose="02020603050405020304" pitchFamily="18" charset="0"/>
              </a:rPr>
              <a:t>[8] N. A. </a:t>
            </a:r>
            <a:r>
              <a:rPr lang="en-IN" sz="2400" dirty="0" err="1">
                <a:latin typeface="Times New Roman" panose="02020603050405020304" pitchFamily="18" charset="0"/>
                <a:cs typeface="Times New Roman" panose="02020603050405020304" pitchFamily="18" charset="0"/>
              </a:rPr>
              <a:t>Setyadi</a:t>
            </a:r>
            <a:r>
              <a:rPr lang="en-IN" sz="2400" dirty="0">
                <a:latin typeface="Times New Roman" panose="02020603050405020304" pitchFamily="18" charset="0"/>
                <a:cs typeface="Times New Roman" panose="02020603050405020304" pitchFamily="18" charset="0"/>
              </a:rPr>
              <a:t>, M. </a:t>
            </a:r>
            <a:r>
              <a:rPr lang="en-IN" sz="2400" dirty="0" err="1">
                <a:latin typeface="Times New Roman" panose="02020603050405020304" pitchFamily="18" charset="0"/>
                <a:cs typeface="Times New Roman" panose="02020603050405020304" pitchFamily="18" charset="0"/>
              </a:rPr>
              <a:t>Nasrun</a:t>
            </a:r>
            <a:r>
              <a:rPr lang="en-IN" sz="2400" dirty="0">
                <a:latin typeface="Times New Roman" panose="02020603050405020304" pitchFamily="18" charset="0"/>
                <a:cs typeface="Times New Roman" panose="02020603050405020304" pitchFamily="18" charset="0"/>
              </a:rPr>
              <a:t> and C. </a:t>
            </a:r>
            <a:r>
              <a:rPr lang="en-IN" sz="2400" dirty="0" err="1">
                <a:latin typeface="Times New Roman" panose="02020603050405020304" pitchFamily="18" charset="0"/>
                <a:cs typeface="Times New Roman" panose="02020603050405020304" pitchFamily="18" charset="0"/>
              </a:rPr>
              <a:t>Setianingsih</a:t>
            </a:r>
            <a:r>
              <a:rPr lang="en-IN" sz="2400" dirty="0">
                <a:latin typeface="Times New Roman" panose="02020603050405020304" pitchFamily="18" charset="0"/>
                <a:cs typeface="Times New Roman" panose="02020603050405020304" pitchFamily="18" charset="0"/>
              </a:rPr>
              <a:t>, "Text Analysis For Hate Speech Detection Using Backpropagation Neural Network," 2018 International Conference on Control, Electronics, Renewable Energy and Communications (ICCEREC), 2018, pp. 159-165,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10.1109/ICCEREC.2018.8712109.</a:t>
            </a:r>
          </a:p>
          <a:p>
            <a:pPr marL="112014" indent="0" algn="just">
              <a:lnSpc>
                <a:spcPct val="150000"/>
              </a:lnSpc>
              <a:buNone/>
            </a:pPr>
            <a:r>
              <a:rPr lang="en-IN" sz="2400" dirty="0">
                <a:latin typeface="Times New Roman" panose="02020603050405020304" pitchFamily="18" charset="0"/>
                <a:cs typeface="Times New Roman" panose="02020603050405020304" pitchFamily="18" charset="0"/>
              </a:rPr>
              <a:t>[9] </a:t>
            </a:r>
            <a:r>
              <a:rPr lang="en-IN" sz="2400" dirty="0" err="1">
                <a:latin typeface="Times New Roman" panose="02020603050405020304" pitchFamily="18" charset="0"/>
                <a:cs typeface="Times New Roman" panose="02020603050405020304" pitchFamily="18" charset="0"/>
              </a:rPr>
              <a:t>Kiilu</a:t>
            </a:r>
            <a:r>
              <a:rPr lang="en-IN" sz="2400" dirty="0">
                <a:latin typeface="Times New Roman" panose="02020603050405020304" pitchFamily="18" charset="0"/>
                <a:cs typeface="Times New Roman" panose="02020603050405020304" pitchFamily="18" charset="0"/>
              </a:rPr>
              <a:t>, Kelvin &amp; </a:t>
            </a:r>
            <a:r>
              <a:rPr lang="en-IN" sz="2400" dirty="0" err="1">
                <a:latin typeface="Times New Roman" panose="02020603050405020304" pitchFamily="18" charset="0"/>
                <a:cs typeface="Times New Roman" panose="02020603050405020304" pitchFamily="18" charset="0"/>
              </a:rPr>
              <a:t>Okeyo</a:t>
            </a:r>
            <a:r>
              <a:rPr lang="en-IN" sz="2400" dirty="0">
                <a:latin typeface="Times New Roman" panose="02020603050405020304" pitchFamily="18" charset="0"/>
                <a:cs typeface="Times New Roman" panose="02020603050405020304" pitchFamily="18" charset="0"/>
              </a:rPr>
              <a:t>, George &amp; </a:t>
            </a:r>
            <a:r>
              <a:rPr lang="en-IN" sz="2400" dirty="0" err="1">
                <a:latin typeface="Times New Roman" panose="02020603050405020304" pitchFamily="18" charset="0"/>
                <a:cs typeface="Times New Roman" panose="02020603050405020304" pitchFamily="18" charset="0"/>
              </a:rPr>
              <a:t>Rimiru</a:t>
            </a:r>
            <a:r>
              <a:rPr lang="en-IN" sz="2400" dirty="0">
                <a:latin typeface="Times New Roman" panose="02020603050405020304" pitchFamily="18" charset="0"/>
                <a:cs typeface="Times New Roman" panose="02020603050405020304" pitchFamily="18" charset="0"/>
              </a:rPr>
              <a:t>, Richard &amp; </a:t>
            </a:r>
            <a:r>
              <a:rPr lang="en-IN" sz="2400" dirty="0" err="1">
                <a:latin typeface="Times New Roman" panose="02020603050405020304" pitchFamily="18" charset="0"/>
                <a:cs typeface="Times New Roman" panose="02020603050405020304" pitchFamily="18" charset="0"/>
              </a:rPr>
              <a:t>Ogada</a:t>
            </a:r>
            <a:r>
              <a:rPr lang="en-IN" sz="2400" dirty="0">
                <a:latin typeface="Times New Roman" panose="02020603050405020304" pitchFamily="18" charset="0"/>
                <a:cs typeface="Times New Roman" panose="02020603050405020304" pitchFamily="18" charset="0"/>
              </a:rPr>
              <a:t>, Kennedy. (2018). “Using Naïve Bayes Algorithm in detection of Hate Tweets. International Journal of Scientific and Research Publications” (IJSRP). 8. 10.29322/IJSRP.8.3.2018.p7517.</a:t>
            </a:r>
          </a:p>
          <a:p>
            <a:pPr marL="112014" indent="0">
              <a:buNone/>
            </a:pPr>
            <a:r>
              <a:rPr lang="en-IN" dirty="0"/>
              <a:t/>
            </a:r>
            <a:br>
              <a:rPr lang="en-IN" dirty="0"/>
            </a:br>
            <a:endParaRPr lang="en-IN" dirty="0"/>
          </a:p>
        </p:txBody>
      </p:sp>
    </p:spTree>
    <p:extLst>
      <p:ext uri="{BB962C8B-B14F-4D97-AF65-F5344CB8AC3E}">
        <p14:creationId xmlns:p14="http://schemas.microsoft.com/office/powerpoint/2010/main" val="22653454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5" y="457200"/>
            <a:ext cx="8801100" cy="5550087"/>
          </a:xfrm>
        </p:spPr>
        <p:txBody>
          <a:bodyPr/>
          <a:lstStyle/>
          <a:p>
            <a:pPr marL="112014" indent="0" algn="just">
              <a:lnSpc>
                <a:spcPct val="150000"/>
              </a:lnSpc>
              <a:buNone/>
            </a:pPr>
            <a:r>
              <a:rPr lang="en-IN" sz="2400" dirty="0">
                <a:latin typeface="Times New Roman" panose="02020603050405020304" pitchFamily="18" charset="0"/>
                <a:cs typeface="Times New Roman" panose="02020603050405020304" pitchFamily="18" charset="0"/>
              </a:rPr>
              <a:t>[10] H. Watanabe, M. </a:t>
            </a:r>
            <a:r>
              <a:rPr lang="en-IN" sz="2400" dirty="0" err="1">
                <a:latin typeface="Times New Roman" panose="02020603050405020304" pitchFamily="18" charset="0"/>
                <a:cs typeface="Times New Roman" panose="02020603050405020304" pitchFamily="18" charset="0"/>
              </a:rPr>
              <a:t>Bouazizi</a:t>
            </a:r>
            <a:r>
              <a:rPr lang="en-IN" sz="2400" dirty="0">
                <a:latin typeface="Times New Roman" panose="02020603050405020304" pitchFamily="18" charset="0"/>
                <a:cs typeface="Times New Roman" panose="02020603050405020304" pitchFamily="18" charset="0"/>
              </a:rPr>
              <a:t> and T. </a:t>
            </a:r>
            <a:r>
              <a:rPr lang="en-IN" sz="2400" dirty="0" err="1">
                <a:latin typeface="Times New Roman" panose="02020603050405020304" pitchFamily="18" charset="0"/>
                <a:cs typeface="Times New Roman" panose="02020603050405020304" pitchFamily="18" charset="0"/>
              </a:rPr>
              <a:t>Ohtsuki</a:t>
            </a:r>
            <a:r>
              <a:rPr lang="en-IN" sz="2400" dirty="0">
                <a:latin typeface="Times New Roman" panose="02020603050405020304" pitchFamily="18" charset="0"/>
                <a:cs typeface="Times New Roman" panose="02020603050405020304" pitchFamily="18" charset="0"/>
              </a:rPr>
              <a:t>, "Hate Speech on Twitter: A Pragmatic Approach to Collect Hateful and Offensive Expressions and Perform Hate Speech Detection," in IEEE Access, vol. 6, pp. 13825-13835, 2018,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10.1109/ACCESS.2018.2806394.</a:t>
            </a:r>
          </a:p>
          <a:p>
            <a:pPr marL="112014" indent="0" algn="just">
              <a:lnSpc>
                <a:spcPct val="150000"/>
              </a:lnSpc>
              <a:buNone/>
            </a:pPr>
            <a:r>
              <a:rPr lang="en-IN" sz="2400" dirty="0">
                <a:latin typeface="Times New Roman" panose="02020603050405020304" pitchFamily="18" charset="0"/>
                <a:cs typeface="Times New Roman" panose="02020603050405020304" pitchFamily="18" charset="0"/>
              </a:rPr>
              <a:t>[11] Sharma </a:t>
            </a:r>
            <a:r>
              <a:rPr lang="en-IN" sz="2400" dirty="0" err="1">
                <a:latin typeface="Times New Roman" panose="02020603050405020304" pitchFamily="18" charset="0"/>
                <a:cs typeface="Times New Roman" panose="02020603050405020304" pitchFamily="18" charset="0"/>
              </a:rPr>
              <a:t>Sanjana</a:t>
            </a:r>
            <a:r>
              <a:rPr lang="en-IN" sz="2400" dirty="0">
                <a:latin typeface="Times New Roman" panose="02020603050405020304" pitchFamily="18" charset="0"/>
                <a:cs typeface="Times New Roman" panose="02020603050405020304" pitchFamily="18" charset="0"/>
              </a:rPr>
              <a:t> and Agarwal, </a:t>
            </a:r>
            <a:r>
              <a:rPr lang="en-IN" sz="2400" dirty="0" err="1">
                <a:latin typeface="Times New Roman" panose="02020603050405020304" pitchFamily="18" charset="0"/>
                <a:cs typeface="Times New Roman" panose="02020603050405020304" pitchFamily="18" charset="0"/>
              </a:rPr>
              <a:t>Saksham</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Srivatsava</a:t>
            </a:r>
            <a:r>
              <a:rPr lang="en-IN" sz="2400" dirty="0">
                <a:latin typeface="Times New Roman" panose="02020603050405020304" pitchFamily="18" charset="0"/>
                <a:cs typeface="Times New Roman" panose="02020603050405020304" pitchFamily="18" charset="0"/>
              </a:rPr>
              <a:t>, Manish, “Degree based Classification of Harmful Speech using Twitter data”, Proceedings of the first Workshop on Trolling, Aggression and Cyberbullying ({TRAC}-2018) , Page No. 106-112.</a:t>
            </a:r>
          </a:p>
          <a:p>
            <a:pPr marL="112014" indent="0">
              <a:buNone/>
            </a:pPr>
            <a:r>
              <a:rPr lang="en-IN" dirty="0"/>
              <a:t/>
            </a:r>
            <a:br>
              <a:rPr lang="en-IN" dirty="0"/>
            </a:br>
            <a:endParaRPr lang="en-IN" dirty="0"/>
          </a:p>
        </p:txBody>
      </p:sp>
    </p:spTree>
    <p:extLst>
      <p:ext uri="{BB962C8B-B14F-4D97-AF65-F5344CB8AC3E}">
        <p14:creationId xmlns:p14="http://schemas.microsoft.com/office/powerpoint/2010/main" val="20934401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9"/>
            <a:ext cx="8196943" cy="5799589"/>
          </a:xfrm>
        </p:spPr>
        <p:txBody>
          <a:bodyPr/>
          <a:lstStyle/>
          <a:p>
            <a:pPr algn="ctr"/>
            <a:r>
              <a:rPr lang="en-US" dirty="0" smtClean="0"/>
              <a:t>THANK YOU</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8902212"/>
              </p:ext>
            </p:extLst>
          </p:nvPr>
        </p:nvGraphicFramePr>
        <p:xfrm>
          <a:off x="192530" y="849810"/>
          <a:ext cx="8710838" cy="4136364"/>
        </p:xfrm>
        <a:graphic>
          <a:graphicData uri="http://schemas.openxmlformats.org/drawingml/2006/table">
            <a:tbl>
              <a:tblPr>
                <a:noFill/>
                <a:tableStyleId>{5C767546-1078-4451-8EC7-F9DFC876B218}</a:tableStyleId>
              </a:tblPr>
              <a:tblGrid>
                <a:gridCol w="578995"/>
                <a:gridCol w="1381125"/>
                <a:gridCol w="1685925"/>
                <a:gridCol w="561975"/>
                <a:gridCol w="4502818"/>
              </a:tblGrid>
              <a:tr h="473663">
                <a:tc>
                  <a:txBody>
                    <a:bodyPr/>
                    <a:lstStyle/>
                    <a:p>
                      <a:pPr marL="0" marR="0" lvl="0" indent="0" algn="l" rtl="0">
                        <a:lnSpc>
                          <a:spcPct val="100000"/>
                        </a:lnSpc>
                        <a:spcBef>
                          <a:spcPts val="0"/>
                        </a:spcBef>
                        <a:spcAft>
                          <a:spcPts val="0"/>
                        </a:spcAft>
                        <a:buNone/>
                      </a:pPr>
                      <a:r>
                        <a:rPr lang="en-US" sz="1400" b="0" i="0" u="none" strike="noStrike" cap="none" dirty="0">
                          <a:solidFill>
                            <a:srgbClr val="FFFFFF"/>
                          </a:solidFill>
                          <a:latin typeface="Times New Roman" pitchFamily="18" charset="0"/>
                          <a:ea typeface="Times New Roman"/>
                          <a:cs typeface="Times New Roman" pitchFamily="18" charset="0"/>
                          <a:sym typeface="Times New Roman"/>
                        </a:rPr>
                        <a:t>Sl. No. </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Times New Roman" pitchFamily="18" charset="0"/>
                          <a:ea typeface="Times New Roman"/>
                          <a:cs typeface="Times New Roman" pitchFamily="18" charset="0"/>
                          <a:sym typeface="Times New Roman"/>
                        </a:rPr>
                        <a:t>Title</a:t>
                      </a:r>
                      <a:endParaRPr sz="1400" u="none" strike="noStrike" cap="none">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dirty="0">
                          <a:solidFill>
                            <a:srgbClr val="FFFFFF"/>
                          </a:solidFill>
                          <a:latin typeface="Times New Roman" pitchFamily="18" charset="0"/>
                          <a:ea typeface="Times New Roman"/>
                          <a:cs typeface="Times New Roman" pitchFamily="18" charset="0"/>
                          <a:sym typeface="Times New Roman"/>
                        </a:rPr>
                        <a:t>Author</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dirty="0">
                          <a:solidFill>
                            <a:srgbClr val="FFFFFF"/>
                          </a:solidFill>
                          <a:latin typeface="Times New Roman" pitchFamily="18" charset="0"/>
                          <a:ea typeface="Times New Roman"/>
                          <a:cs typeface="Times New Roman" pitchFamily="18" charset="0"/>
                          <a:sym typeface="Times New Roman"/>
                        </a:rPr>
                        <a:t>Year</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Times New Roman" pitchFamily="18" charset="0"/>
                          <a:ea typeface="Times New Roman"/>
                          <a:cs typeface="Times New Roman" pitchFamily="18" charset="0"/>
                          <a:sym typeface="Times New Roman"/>
                        </a:rPr>
                        <a:t>Contributions &amp; Drawbacks</a:t>
                      </a:r>
                      <a:endParaRPr sz="1400" u="none" strike="noStrike" cap="none">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r>
              <a:tr h="1913021">
                <a:tc>
                  <a:txBody>
                    <a:bodyPr/>
                    <a:lstStyle/>
                    <a:p>
                      <a:pPr marL="0" marR="0" lvl="0" indent="0" algn="l" rtl="0">
                        <a:lnSpc>
                          <a:spcPct val="100000"/>
                        </a:lnSpc>
                        <a:spcBef>
                          <a:spcPts val="0"/>
                        </a:spcBef>
                        <a:spcAft>
                          <a:spcPts val="0"/>
                        </a:spcAft>
                        <a:buNone/>
                      </a:pPr>
                      <a:r>
                        <a:rPr lang="en-US" sz="1400" u="none" strike="noStrike" cap="none" dirty="0" smtClean="0">
                          <a:latin typeface="Times New Roman" pitchFamily="18" charset="0"/>
                          <a:cs typeface="Times New Roman" pitchFamily="18" charset="0"/>
                        </a:rPr>
                        <a:t>8</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112014" indent="0" algn="just" rtl="0">
                        <a:spcBef>
                          <a:spcPts val="1200"/>
                        </a:spcBef>
                        <a:spcAft>
                          <a:spcPts val="1200"/>
                        </a:spcAft>
                        <a:buNone/>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Text analysis using hate speech detection using back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popagation</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network</a:t>
                      </a:r>
                      <a:endParaRPr lang="en-US" sz="1400" b="0" dirty="0">
                        <a:effectLst/>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Nabiila</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Adani</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Setyadi</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Muhammad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Nasrun</a:t>
                      </a:r>
                      <a:endParaRPr lang="en-US" sz="1400" b="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2018</a:t>
                      </a:r>
                      <a:endParaRPr lang="en-US" sz="1400" b="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US" sz="1400" dirty="0" smtClean="0">
                          <a:latin typeface="Times New Roman" panose="02020603050405020304" pitchFamily="18" charset="0"/>
                          <a:cs typeface="Times New Roman" panose="02020603050405020304" pitchFamily="18" charset="0"/>
                        </a:rPr>
                        <a:t>T</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o classify elements of hate speech in a text</a:t>
                      </a:r>
                      <a:r>
                        <a:rPr lang="en-US" sz="1400" dirty="0" smtClean="0">
                          <a:latin typeface="Times New Roman" panose="02020603050405020304" pitchFamily="18" charset="0"/>
                          <a:cs typeface="Times New Roman" panose="02020603050405020304" pitchFamily="18" charset="0"/>
                        </a:rPr>
                        <a:t> </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by a computer, which later speech of hate can be recognized. By using an Artificial Neural Network method optimized with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Backpropagation</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algorithm. </a:t>
                      </a:r>
                    </a:p>
                    <a:p>
                      <a:pPr marL="0" marR="0" lvl="0" indent="0" algn="l" rtl="0">
                        <a:lnSpc>
                          <a:spcPct val="100000"/>
                        </a:lnSpc>
                        <a:spcBef>
                          <a:spcPts val="0"/>
                        </a:spcBef>
                        <a:spcAft>
                          <a:spcPts val="0"/>
                        </a:spcAft>
                        <a:buClr>
                          <a:srgbClr val="000000"/>
                        </a:buClr>
                        <a:buSzPts val="900"/>
                        <a:buFont typeface="Arial"/>
                        <a:buNone/>
                      </a:pPr>
                      <a:endParaRPr lang="en-US" sz="1400" u="none" strike="noStrike" cap="none" dirty="0" smtClean="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Limitation - Only Boolean classification of tweets to hate or non-hate.</a:t>
                      </a:r>
                      <a:endParaRPr lang="en-US" sz="1400" b="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r>
              <a:tr h="1669825">
                <a:tc>
                  <a:txBody>
                    <a:bodyPr/>
                    <a:lstStyle/>
                    <a:p>
                      <a:pPr marL="0" marR="0" lvl="0" indent="0" algn="l" rtl="0">
                        <a:lnSpc>
                          <a:spcPct val="100000"/>
                        </a:lnSpc>
                        <a:spcBef>
                          <a:spcPts val="0"/>
                        </a:spcBef>
                        <a:spcAft>
                          <a:spcPts val="0"/>
                        </a:spcAft>
                        <a:buNone/>
                      </a:pPr>
                      <a:r>
                        <a:rPr lang="en-US" sz="1400" u="none" strike="noStrike" cap="none" dirty="0" smtClean="0">
                          <a:latin typeface="Times New Roman" pitchFamily="18" charset="0"/>
                          <a:cs typeface="Times New Roman" pitchFamily="18" charset="0"/>
                        </a:rPr>
                        <a:t>9</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i="0" u="none" strike="noStrike" dirty="0" smtClean="0">
                          <a:solidFill>
                            <a:srgbClr val="000000"/>
                          </a:solidFill>
                          <a:effectLst/>
                          <a:latin typeface="Times New Roman" panose="02020603050405020304" pitchFamily="18" charset="0"/>
                          <a:cs typeface="Times New Roman" panose="02020603050405020304" pitchFamily="18" charset="0"/>
                        </a:rPr>
                        <a:t>Using Naïve Bayes Algorithm in the detection of Hate Tweets.</a:t>
                      </a:r>
                      <a:endParaRPr lang="en-US" sz="140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i="0" u="none" strike="noStrike" dirty="0" smtClean="0">
                          <a:solidFill>
                            <a:srgbClr val="000000"/>
                          </a:solidFill>
                          <a:effectLst/>
                          <a:latin typeface="Times New Roman" panose="02020603050405020304" pitchFamily="18" charset="0"/>
                          <a:cs typeface="Times New Roman" panose="02020603050405020304" pitchFamily="18" charset="0"/>
                        </a:rPr>
                        <a:t>Kelvin </a:t>
                      </a:r>
                      <a:r>
                        <a:rPr lang="en-US" sz="1400" i="0" u="none" strike="noStrike" dirty="0" err="1" smtClean="0">
                          <a:solidFill>
                            <a:srgbClr val="000000"/>
                          </a:solidFill>
                          <a:effectLst/>
                          <a:latin typeface="Times New Roman" panose="02020603050405020304" pitchFamily="18" charset="0"/>
                          <a:cs typeface="Times New Roman" panose="02020603050405020304" pitchFamily="18" charset="0"/>
                        </a:rPr>
                        <a:t>Kiema</a:t>
                      </a:r>
                      <a:r>
                        <a:rPr lang="en-US" sz="140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1400" i="0" u="none" strike="noStrike" dirty="0" err="1" smtClean="0">
                          <a:solidFill>
                            <a:srgbClr val="000000"/>
                          </a:solidFill>
                          <a:effectLst/>
                          <a:latin typeface="Times New Roman" panose="02020603050405020304" pitchFamily="18" charset="0"/>
                          <a:cs typeface="Times New Roman" panose="02020603050405020304" pitchFamily="18" charset="0"/>
                        </a:rPr>
                        <a:t>Kiilu</a:t>
                      </a:r>
                      <a:r>
                        <a:rPr lang="en-US" sz="1400" i="0" u="none" strike="noStrike" dirty="0" smtClean="0">
                          <a:solidFill>
                            <a:srgbClr val="000000"/>
                          </a:solidFill>
                          <a:effectLst/>
                          <a:latin typeface="Times New Roman" panose="02020603050405020304" pitchFamily="18" charset="0"/>
                          <a:cs typeface="Times New Roman" panose="02020603050405020304" pitchFamily="18" charset="0"/>
                        </a:rPr>
                        <a:t>, George </a:t>
                      </a:r>
                      <a:r>
                        <a:rPr lang="en-US" sz="1400" i="0" u="none" strike="noStrike" dirty="0" err="1" smtClean="0">
                          <a:solidFill>
                            <a:srgbClr val="000000"/>
                          </a:solidFill>
                          <a:effectLst/>
                          <a:latin typeface="Times New Roman" panose="02020603050405020304" pitchFamily="18" charset="0"/>
                          <a:cs typeface="Times New Roman" panose="02020603050405020304" pitchFamily="18" charset="0"/>
                        </a:rPr>
                        <a:t>Okeyo</a:t>
                      </a:r>
                      <a:r>
                        <a:rPr lang="en-US" sz="1400" i="0" u="none" strike="noStrike" dirty="0" smtClean="0">
                          <a:solidFill>
                            <a:srgbClr val="000000"/>
                          </a:solidFill>
                          <a:effectLst/>
                          <a:latin typeface="Times New Roman" panose="02020603050405020304" pitchFamily="18" charset="0"/>
                          <a:cs typeface="Times New Roman" panose="02020603050405020304" pitchFamily="18" charset="0"/>
                        </a:rPr>
                        <a:t>, Richard </a:t>
                      </a:r>
                      <a:r>
                        <a:rPr lang="en-US" sz="1400" i="0" u="none" strike="noStrike" dirty="0" err="1" smtClean="0">
                          <a:solidFill>
                            <a:srgbClr val="000000"/>
                          </a:solidFill>
                          <a:effectLst/>
                          <a:latin typeface="Times New Roman" panose="02020603050405020304" pitchFamily="18" charset="0"/>
                          <a:cs typeface="Times New Roman" panose="02020603050405020304" pitchFamily="18" charset="0"/>
                        </a:rPr>
                        <a:t>Rimiru</a:t>
                      </a:r>
                      <a:r>
                        <a:rPr lang="en-US" sz="1400" i="0" u="none" strike="noStrike" dirty="0" smtClean="0">
                          <a:solidFill>
                            <a:srgbClr val="000000"/>
                          </a:solidFill>
                          <a:effectLst/>
                          <a:latin typeface="Times New Roman" panose="02020603050405020304" pitchFamily="18" charset="0"/>
                          <a:cs typeface="Times New Roman" panose="02020603050405020304" pitchFamily="18" charset="0"/>
                        </a:rPr>
                        <a:t>, Kennedy </a:t>
                      </a:r>
                      <a:r>
                        <a:rPr lang="en-US" sz="1400" i="0" u="none" strike="noStrike" dirty="0" err="1" smtClean="0">
                          <a:solidFill>
                            <a:srgbClr val="000000"/>
                          </a:solidFill>
                          <a:effectLst/>
                          <a:latin typeface="Times New Roman" panose="02020603050405020304" pitchFamily="18" charset="0"/>
                          <a:cs typeface="Times New Roman" panose="02020603050405020304" pitchFamily="18" charset="0"/>
                        </a:rPr>
                        <a:t>Ogada</a:t>
                      </a:r>
                      <a:endParaRPr lang="en-US" sz="140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algn="just" rtl="0">
                        <a:spcBef>
                          <a:spcPts val="1200"/>
                        </a:spcBef>
                        <a:spcAft>
                          <a:spcPts val="1200"/>
                        </a:spcAft>
                        <a:buClr>
                          <a:schemeClr val="tx1"/>
                        </a:buClr>
                        <a:buSzPct val="150000"/>
                        <a:buFont typeface="Arial" panose="020B0604020202020204" pitchFamily="34" charset="0"/>
                        <a:buNone/>
                      </a:pPr>
                      <a:r>
                        <a:rPr lang="en-US" sz="1400" i="0" u="none" strike="noStrike" dirty="0" smtClean="0">
                          <a:solidFill>
                            <a:srgbClr val="000000"/>
                          </a:solidFill>
                          <a:effectLst/>
                          <a:latin typeface="Times New Roman" panose="02020603050405020304" pitchFamily="18" charset="0"/>
                          <a:cs typeface="Times New Roman" panose="02020603050405020304" pitchFamily="18" charset="0"/>
                        </a:rPr>
                        <a:t>2018</a:t>
                      </a:r>
                      <a:endParaRPr lang="en-US" sz="1400" dirty="0">
                        <a:effectLst/>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400" i="0" u="none" strike="noStrike" dirty="0" smtClean="0">
                          <a:solidFill>
                            <a:srgbClr val="000000"/>
                          </a:solidFill>
                          <a:effectLst/>
                          <a:latin typeface="Times New Roman" panose="02020603050405020304" pitchFamily="18" charset="0"/>
                          <a:cs typeface="Times New Roman" panose="02020603050405020304" pitchFamily="18" charset="0"/>
                        </a:rPr>
                        <a:t>The proposed system develops an approach for detecting and classifying hateful speech that uses content produced by self-identifying hateful communities from Twitter.</a:t>
                      </a:r>
                      <a:endParaRPr lang="en-US" sz="140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200"/>
                        <a:buFont typeface="Arial"/>
                        <a:buNone/>
                      </a:pPr>
                      <a:endParaRPr lang="en-US" sz="1400" b="0" i="0" u="none" strike="noStrike" cap="none" dirty="0" smtClean="0">
                        <a:solidFill>
                          <a:srgbClr val="000000"/>
                        </a:solidFill>
                        <a:latin typeface="Times New Roman" pitchFamily="18" charset="0"/>
                        <a:ea typeface="Arial"/>
                        <a:cs typeface="Times New Roman"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Limitation - </a:t>
                      </a:r>
                      <a:r>
                        <a:rPr lang="en-US" sz="1400" i="0" u="none" strike="noStrike" dirty="0" smtClean="0">
                          <a:solidFill>
                            <a:srgbClr val="000000"/>
                          </a:solidFill>
                          <a:effectLst/>
                          <a:latin typeface="Times New Roman" panose="02020603050405020304" pitchFamily="18" charset="0"/>
                          <a:cs typeface="Times New Roman" panose="02020603050405020304" pitchFamily="18" charset="0"/>
                        </a:rPr>
                        <a:t>The problem addressed is the limitation of Twitter API for commercial research where authorization is limited. </a:t>
                      </a:r>
                      <a:endParaRPr lang="en-US" sz="140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200"/>
                        <a:buFont typeface="Arial"/>
                        <a:buNone/>
                      </a:pPr>
                      <a:endParaRPr sz="1400" b="0" i="0" u="none" strike="noStrike" cap="none" dirty="0">
                        <a:solidFill>
                          <a:srgbClr val="000000"/>
                        </a:solidFill>
                        <a:latin typeface="Times New Roman" pitchFamily="18" charset="0"/>
                        <a:ea typeface="Arial"/>
                        <a:cs typeface="Times New Roman" pitchFamily="18" charset="0"/>
                        <a:sym typeface="Arial"/>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r>
            </a:tbl>
          </a:graphicData>
        </a:graphic>
      </p:graphicFrame>
    </p:spTree>
    <p:extLst>
      <p:ext uri="{BB962C8B-B14F-4D97-AF65-F5344CB8AC3E}">
        <p14:creationId xmlns:p14="http://schemas.microsoft.com/office/powerpoint/2010/main" val="3445767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4195238260"/>
              </p:ext>
            </p:extLst>
          </p:nvPr>
        </p:nvGraphicFramePr>
        <p:xfrm>
          <a:off x="247650" y="752982"/>
          <a:ext cx="8619624" cy="4913890"/>
        </p:xfrm>
        <a:graphic>
          <a:graphicData uri="http://schemas.openxmlformats.org/drawingml/2006/table">
            <a:tbl>
              <a:tblPr>
                <a:noFill/>
                <a:tableStyleId>{5C767546-1078-4451-8EC7-F9DFC876B218}</a:tableStyleId>
              </a:tblPr>
              <a:tblGrid>
                <a:gridCol w="504825"/>
                <a:gridCol w="1409700"/>
                <a:gridCol w="1619250"/>
                <a:gridCol w="571500"/>
                <a:gridCol w="4514349"/>
              </a:tblGrid>
              <a:tr h="473663">
                <a:tc>
                  <a:txBody>
                    <a:bodyPr/>
                    <a:lstStyle/>
                    <a:p>
                      <a:pPr marL="0" marR="0" lvl="0" indent="0" algn="l" rtl="0">
                        <a:lnSpc>
                          <a:spcPct val="100000"/>
                        </a:lnSpc>
                        <a:spcBef>
                          <a:spcPts val="0"/>
                        </a:spcBef>
                        <a:spcAft>
                          <a:spcPts val="0"/>
                        </a:spcAft>
                        <a:buNone/>
                      </a:pPr>
                      <a:r>
                        <a:rPr lang="en-US" sz="1400" b="0" i="0" u="none" strike="noStrike" cap="none" dirty="0">
                          <a:solidFill>
                            <a:srgbClr val="FFFFFF"/>
                          </a:solidFill>
                          <a:latin typeface="Times New Roman" pitchFamily="18" charset="0"/>
                          <a:ea typeface="Times New Roman"/>
                          <a:cs typeface="Times New Roman" pitchFamily="18" charset="0"/>
                          <a:sym typeface="Times New Roman"/>
                        </a:rPr>
                        <a:t>Sl. No. </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dirty="0">
                          <a:solidFill>
                            <a:srgbClr val="FFFFFF"/>
                          </a:solidFill>
                          <a:latin typeface="Times New Roman" pitchFamily="18" charset="0"/>
                          <a:ea typeface="Times New Roman"/>
                          <a:cs typeface="Times New Roman" pitchFamily="18" charset="0"/>
                          <a:sym typeface="Times New Roman"/>
                        </a:rPr>
                        <a:t>Title</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Times New Roman" pitchFamily="18" charset="0"/>
                          <a:ea typeface="Times New Roman"/>
                          <a:cs typeface="Times New Roman" pitchFamily="18" charset="0"/>
                          <a:sym typeface="Times New Roman"/>
                        </a:rPr>
                        <a:t>Author</a:t>
                      </a:r>
                      <a:endParaRPr sz="1400" u="none" strike="noStrike" cap="none">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dirty="0">
                          <a:solidFill>
                            <a:srgbClr val="FFFFFF"/>
                          </a:solidFill>
                          <a:latin typeface="Times New Roman" pitchFamily="18" charset="0"/>
                          <a:ea typeface="Times New Roman"/>
                          <a:cs typeface="Times New Roman" pitchFamily="18" charset="0"/>
                          <a:sym typeface="Times New Roman"/>
                        </a:rPr>
                        <a:t>Year</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Times New Roman" pitchFamily="18" charset="0"/>
                          <a:ea typeface="Times New Roman"/>
                          <a:cs typeface="Times New Roman" pitchFamily="18" charset="0"/>
                          <a:sym typeface="Times New Roman"/>
                        </a:rPr>
                        <a:t>Contributions &amp; Drawbacks</a:t>
                      </a:r>
                      <a:endParaRPr sz="1400" u="none" strike="noStrike" cap="none">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r>
              <a:tr h="2659555">
                <a:tc>
                  <a:txBody>
                    <a:bodyPr/>
                    <a:lstStyle/>
                    <a:p>
                      <a:pPr marL="0" marR="0" lvl="0" indent="0" algn="l" rtl="0">
                        <a:lnSpc>
                          <a:spcPct val="100000"/>
                        </a:lnSpc>
                        <a:spcBef>
                          <a:spcPts val="0"/>
                        </a:spcBef>
                        <a:spcAft>
                          <a:spcPts val="0"/>
                        </a:spcAft>
                        <a:buNone/>
                      </a:pPr>
                      <a:r>
                        <a:rPr lang="en-US" sz="1400" u="none" strike="noStrike" cap="none" dirty="0" smtClean="0">
                          <a:latin typeface="Times New Roman" pitchFamily="18" charset="0"/>
                          <a:cs typeface="Times New Roman" pitchFamily="18" charset="0"/>
                        </a:rPr>
                        <a:t>10</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Hate speech on Twitter A Pragmatic Approach to Collect Hateful and Offensive Expressions and Perform Hate Speech Detection</a:t>
                      </a:r>
                      <a:endParaRPr lang="en-US" sz="1400" b="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Hajime Watanabe,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Mondher</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Bouazizi</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Tomoaki</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err="1" smtClean="0">
                          <a:solidFill>
                            <a:srgbClr val="000000"/>
                          </a:solidFill>
                          <a:effectLst/>
                          <a:latin typeface="Times New Roman" panose="02020603050405020304" pitchFamily="18" charset="0"/>
                          <a:cs typeface="Times New Roman" panose="02020603050405020304" pitchFamily="18" charset="0"/>
                        </a:rPr>
                        <a:t>Ohtsuki</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2018</a:t>
                      </a:r>
                      <a:endParaRPr lang="en-US" sz="1400" b="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US" sz="1400" dirty="0" smtClean="0">
                          <a:latin typeface="Times New Roman" panose="02020603050405020304" pitchFamily="18" charset="0"/>
                          <a:cs typeface="Times New Roman" panose="02020603050405020304" pitchFamily="18" charset="0"/>
                        </a:rPr>
                        <a:t>T</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he proposed system automatically</a:t>
                      </a:r>
                      <a:r>
                        <a:rPr lang="en-US" sz="1400" dirty="0" smtClean="0">
                          <a:latin typeface="Times New Roman" panose="02020603050405020304" pitchFamily="18" charset="0"/>
                          <a:cs typeface="Times New Roman" panose="02020603050405020304" pitchFamily="18" charset="0"/>
                        </a:rPr>
                        <a:t> </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detects hate speech patterns and most common unigrams</a:t>
                      </a:r>
                      <a:r>
                        <a:rPr lang="en-US" sz="1400" dirty="0" smtClean="0">
                          <a:latin typeface="Times New Roman" panose="02020603050405020304" pitchFamily="18" charset="0"/>
                          <a:cs typeface="Times New Roman" panose="02020603050405020304" pitchFamily="18" charset="0"/>
                        </a:rPr>
                        <a:t> </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and uses these along with sentimental and semantic features</a:t>
                      </a:r>
                      <a:r>
                        <a:rPr lang="en-US" sz="1400" dirty="0" smtClean="0">
                          <a:latin typeface="Times New Roman" panose="02020603050405020304" pitchFamily="18" charset="0"/>
                          <a:cs typeface="Times New Roman" panose="02020603050405020304" pitchFamily="18" charset="0"/>
                        </a:rPr>
                        <a:t> </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to classify tweets into hateful, offensive, and clean.</a:t>
                      </a:r>
                      <a:endParaRPr lang="en-US" sz="1400" b="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endParaRPr lang="en-US" sz="1400" u="none" strike="noStrike" cap="none" dirty="0" smtClean="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Limitation - </a:t>
                      </a:r>
                      <a:r>
                        <a:rPr lang="en-US" sz="1400" dirty="0" smtClean="0">
                          <a:latin typeface="Times New Roman" panose="02020603050405020304" pitchFamily="18" charset="0"/>
                          <a:cs typeface="Times New Roman" panose="02020603050405020304" pitchFamily="18" charset="0"/>
                        </a:rPr>
                        <a:t>W</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ords highly related to hate are almost the same as those usually used to offend, demean</a:t>
                      </a:r>
                      <a:r>
                        <a:rPr lang="en-US" sz="1400" dirty="0" smtClean="0">
                          <a:latin typeface="Times New Roman" panose="02020603050405020304" pitchFamily="18" charset="0"/>
                          <a:cs typeface="Times New Roman" panose="02020603050405020304" pitchFamily="18" charset="0"/>
                        </a:rPr>
                        <a:t> </a:t>
                      </a: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or insult them. That being the case, tweet features qualified as “Unigram'' present lower accuracy when we split the class “offensive” from the binary classification into two classes which are “hateful” and “offensive”. </a:t>
                      </a:r>
                      <a:endParaRPr lang="en-US" sz="1400" b="0" dirty="0" smtClean="0">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r>
              <a:tr h="1780672">
                <a:tc>
                  <a:txBody>
                    <a:bodyPr/>
                    <a:lstStyle/>
                    <a:p>
                      <a:pPr marL="0" marR="0" lvl="0" indent="0" algn="l" rtl="0">
                        <a:lnSpc>
                          <a:spcPct val="100000"/>
                        </a:lnSpc>
                        <a:spcBef>
                          <a:spcPts val="0"/>
                        </a:spcBef>
                        <a:spcAft>
                          <a:spcPts val="0"/>
                        </a:spcAft>
                        <a:buNone/>
                      </a:pPr>
                      <a:r>
                        <a:rPr lang="en-US" sz="1400" u="none" strike="noStrike" cap="none" dirty="0" smtClean="0">
                          <a:latin typeface="Times New Roman" pitchFamily="18" charset="0"/>
                          <a:cs typeface="Times New Roman" pitchFamily="18" charset="0"/>
                        </a:rPr>
                        <a:t>11</a:t>
                      </a: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Times New Roman" pitchFamily="18" charset="0"/>
                          <a:cs typeface="Times New Roman" panose="02020603050405020304" pitchFamily="18" charset="0"/>
                        </a:rPr>
                        <a:t>Degree based Classification of Harmful Speech using Twitter Data</a:t>
                      </a: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err="1" smtClean="0">
                          <a:latin typeface="Times New Roman" panose="02020603050405020304" pitchFamily="18" charset="0"/>
                          <a:cs typeface="Times New Roman" panose="02020603050405020304" pitchFamily="18" charset="0"/>
                        </a:rPr>
                        <a:t>Sanjana</a:t>
                      </a:r>
                      <a:r>
                        <a:rPr lang="en-US" sz="1400" dirty="0" smtClean="0">
                          <a:latin typeface="Times New Roman" panose="02020603050405020304" pitchFamily="18" charset="0"/>
                          <a:cs typeface="Times New Roman" panose="02020603050405020304" pitchFamily="18" charset="0"/>
                        </a:rPr>
                        <a:t> Sharma, </a:t>
                      </a:r>
                      <a:r>
                        <a:rPr lang="en-US" sz="1400" dirty="0" err="1" smtClean="0">
                          <a:latin typeface="Times New Roman" panose="02020603050405020304" pitchFamily="18" charset="0"/>
                          <a:cs typeface="Times New Roman" panose="02020603050405020304" pitchFamily="18" charset="0"/>
                        </a:rPr>
                        <a:t>Saksham</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Agrawal</a:t>
                      </a:r>
                      <a:r>
                        <a:rPr lang="en-US" sz="1400" dirty="0" smtClean="0">
                          <a:latin typeface="Times New Roman" panose="02020603050405020304" pitchFamily="18" charset="0"/>
                          <a:cs typeface="Times New Roman" panose="02020603050405020304" pitchFamily="18" charset="0"/>
                        </a:rPr>
                        <a:t>, Manish </a:t>
                      </a:r>
                      <a:r>
                        <a:rPr lang="en-US" sz="1400" dirty="0" err="1" smtClean="0">
                          <a:latin typeface="Times New Roman" panose="02020603050405020304" pitchFamily="18" charset="0"/>
                          <a:cs typeface="Times New Roman" panose="02020603050405020304" pitchFamily="18" charset="0"/>
                        </a:rPr>
                        <a:t>Shrivastava</a:t>
                      </a:r>
                      <a:endParaRPr lang="en-US" sz="1400" dirty="0" smtClean="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smtClean="0">
                          <a:effectLst/>
                          <a:latin typeface="Times New Roman" panose="02020603050405020304" pitchFamily="18" charset="0"/>
                          <a:cs typeface="Times New Roman" panose="02020603050405020304" pitchFamily="18" charset="0"/>
                        </a:rPr>
                        <a:t>2018</a:t>
                      </a:r>
                    </a:p>
                    <a:p>
                      <a:pPr marL="0" marR="0" lvl="0" indent="0" algn="l" rtl="0">
                        <a:lnSpc>
                          <a:spcPct val="100000"/>
                        </a:lnSpc>
                        <a:spcBef>
                          <a:spcPts val="0"/>
                        </a:spcBef>
                        <a:spcAft>
                          <a:spcPts val="0"/>
                        </a:spcAft>
                        <a:buNone/>
                      </a:pPr>
                      <a:endParaRPr sz="1400" u="none" strike="noStrike" cap="none" dirty="0">
                        <a:latin typeface="Times New Roman" pitchFamily="18" charset="0"/>
                        <a:cs typeface="Times New Roman"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c>
                  <a:txBody>
                    <a:bodyPr/>
                    <a:lstStyle/>
                    <a:p>
                      <a:pPr algn="just">
                        <a:spcBef>
                          <a:spcPts val="1200"/>
                        </a:spcBef>
                        <a:spcAft>
                          <a:spcPts val="1200"/>
                        </a:spcAft>
                        <a:buClr>
                          <a:schemeClr val="tx1"/>
                        </a:buClr>
                        <a:buSzPct val="150000"/>
                        <a:buFont typeface="Arial" panose="020B0604020202020204" pitchFamily="34" charset="0"/>
                        <a:buNone/>
                      </a:pPr>
                      <a:r>
                        <a:rPr lang="en-US" sz="1400" dirty="0" smtClean="0">
                          <a:latin typeface="Times New Roman" panose="02020603050405020304" pitchFamily="18" charset="0"/>
                          <a:cs typeface="Times New Roman" panose="02020603050405020304" pitchFamily="18" charset="0"/>
                        </a:rPr>
                        <a:t>This paper describes how an ontological classification of harmful speech is created based on degree of hateful intent, and used it to annotate twitter data accordingly using Naïve Bayes, SVM, random forest classification.</a:t>
                      </a:r>
                      <a:endParaRPr lang="en-US" sz="1400" b="0" i="0" u="none" strike="noStrike" dirty="0" smtClean="0">
                        <a:solidFill>
                          <a:srgbClr val="000000"/>
                        </a:solidFill>
                        <a:effectLst/>
                        <a:latin typeface="Times New Roman" panose="02020603050405020304" pitchFamily="18" charset="0"/>
                        <a:cs typeface="Times New Roman" panose="02020603050405020304" pitchFamily="18" charset="0"/>
                      </a:endParaRPr>
                    </a:p>
                    <a:p>
                      <a:pPr algn="just" rtl="0">
                        <a:spcBef>
                          <a:spcPts val="1200"/>
                        </a:spcBef>
                        <a:spcAft>
                          <a:spcPts val="1200"/>
                        </a:spcAft>
                        <a:buClr>
                          <a:schemeClr val="tx1"/>
                        </a:buClr>
                        <a:buSzPct val="150000"/>
                        <a:buFont typeface="Arial" panose="020B0604020202020204" pitchFamily="34" charset="0"/>
                        <a:buNone/>
                      </a:pPr>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Limitation - The class-based labeling of tweets makes the task at hand very one dimensional.</a:t>
                      </a:r>
                      <a:endParaRPr lang="en-US" sz="1400" b="0" dirty="0">
                        <a:effectLst/>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9EFF7"/>
                    </a:solidFill>
                  </a:tcPr>
                </a:tc>
              </a:tr>
            </a:tbl>
          </a:graphicData>
        </a:graphic>
      </p:graphicFrame>
    </p:spTree>
    <p:extLst>
      <p:ext uri="{BB962C8B-B14F-4D97-AF65-F5344CB8AC3E}">
        <p14:creationId xmlns:p14="http://schemas.microsoft.com/office/powerpoint/2010/main" val="664449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cours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1866</TotalTime>
  <Words>3492</Words>
  <Application>Microsoft Office PowerPoint</Application>
  <PresentationFormat>On-screen Show (4:3)</PresentationFormat>
  <Paragraphs>600</Paragraphs>
  <Slides>72</Slides>
  <Notes>32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Concourse</vt:lpstr>
      <vt:lpstr>PowerPoint Presentation</vt:lpstr>
      <vt:lpstr>Agenda</vt:lpstr>
      <vt:lpstr> Introduction </vt:lpstr>
      <vt:lpstr>Objectives    </vt:lpstr>
      <vt:lpstr>    Literature Survey </vt:lpstr>
      <vt:lpstr>PowerPoint Presentation</vt:lpstr>
      <vt:lpstr>PowerPoint Presentation</vt:lpstr>
      <vt:lpstr>PowerPoint Presentation</vt:lpstr>
      <vt:lpstr>PowerPoint Presentation</vt:lpstr>
      <vt:lpstr>           </vt:lpstr>
      <vt:lpstr>PowerPoint Presentation</vt:lpstr>
      <vt:lpstr>Problem Statement</vt:lpstr>
      <vt:lpstr> Proposed System </vt:lpstr>
      <vt:lpstr>Requirement Engineering</vt:lpstr>
      <vt:lpstr>Conceptual/Analysis Modelling</vt:lpstr>
      <vt:lpstr>PowerPoint Presentation</vt:lpstr>
      <vt:lpstr>PowerPoint Presentation</vt:lpstr>
      <vt:lpstr>PowerPoint Presentation</vt:lpstr>
      <vt:lpstr>Software Requirements Specification</vt:lpstr>
      <vt:lpstr>PowerPoint Presentation</vt:lpstr>
      <vt:lpstr>Project Planning/Scheduling</vt:lpstr>
      <vt:lpstr>System Design</vt:lpstr>
      <vt:lpstr>Module Decomposition.</vt:lpstr>
      <vt:lpstr>PowerPoint Presentation</vt:lpstr>
      <vt:lpstr>Component Design</vt:lpstr>
      <vt:lpstr>Interface Design</vt:lpstr>
      <vt:lpstr>Data Structure Design</vt:lpstr>
      <vt:lpstr>Algorithms</vt:lpstr>
      <vt:lpstr>PowerPoint Presentation</vt:lpstr>
      <vt:lpstr>PowerPoint Presentation</vt:lpstr>
      <vt:lpstr>Algorithm Design Contd...</vt:lpstr>
      <vt:lpstr>PowerPoint Presentation</vt:lpstr>
      <vt:lpstr>PowerPoint Presentation</vt:lpstr>
      <vt:lpstr>PowerPoint Presentation</vt:lpstr>
      <vt:lpstr>Algorithm (Contd..)</vt:lpstr>
      <vt:lpstr>Algorithm Design Contd... Ensemble based bagging classifier</vt:lpstr>
      <vt:lpstr>Algorithm Design Contd... Ensemble based bagging classifier</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Conclusion</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cp:lastModifiedBy>
  <cp:revision>80</cp:revision>
  <dcterms:created xsi:type="dcterms:W3CDTF">2017-05-05T07:01:18Z</dcterms:created>
  <dcterms:modified xsi:type="dcterms:W3CDTF">2022-06-19T17:10:12Z</dcterms:modified>
</cp:coreProperties>
</file>