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0"/>
    <p:restoredTop sz="94737"/>
  </p:normalViewPr>
  <p:slideViewPr>
    <p:cSldViewPr snapToGrid="0">
      <p:cViewPr varScale="1">
        <p:scale>
          <a:sx n="94" d="100"/>
          <a:sy n="94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8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1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9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5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usiness-card-presentation-1015419/" TargetMode="External"/><Relationship Id="rId7" Type="http://schemas.openxmlformats.org/officeDocument/2006/relationships/hyperlink" Target="https://pixabay.com/en/youtube-play-button-subscribe-3216705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://libreshot.com/binary-code/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ED96AF46-32F5-0605-7BB9-1AA84D52C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4" b="6963"/>
          <a:stretch/>
        </p:blipFill>
        <p:spPr>
          <a:xfrm>
            <a:off x="9" y="259976"/>
            <a:ext cx="12191982" cy="68591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4F71E-42B6-9457-298E-8315D0DBB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chemeClr val="bg1"/>
                </a:solidFill>
                <a:effectLst/>
                <a:latin typeface="DM Sans" pitchFamily="2" charset="77"/>
              </a:rPr>
              <a:t>Capstone - D96D97D98 Project 1 </a:t>
            </a:r>
            <a:r>
              <a:rPr lang="en-IN" sz="3200" b="1" i="0" u="none" strike="noStrike" dirty="0" err="1">
                <a:solidFill>
                  <a:schemeClr val="bg1"/>
                </a:solidFill>
                <a:effectLst/>
                <a:latin typeface="DM Sans" pitchFamily="2" charset="77"/>
              </a:rPr>
              <a:t>Youtube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52C4F-0998-7003-A36E-DE364D00F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5786651"/>
            <a:ext cx="11333012" cy="811373"/>
          </a:xfrm>
        </p:spPr>
        <p:txBody>
          <a:bodyPr>
            <a:normAutofit/>
          </a:bodyPr>
          <a:lstStyle/>
          <a:p>
            <a:r>
              <a:rPr lang="en-IN" sz="2000" b="1" i="0" u="none" strike="noStrike" cap="none" spc="0" dirty="0" err="1">
                <a:solidFill>
                  <a:schemeClr val="bg1"/>
                </a:solidFill>
                <a:effectLst/>
              </a:rPr>
              <a:t>Ds_youtube</a:t>
            </a:r>
            <a:r>
              <a:rPr lang="en-IN" sz="2000" b="1" i="0" u="none" strike="noStrike" cap="none" spc="0" dirty="0">
                <a:solidFill>
                  <a:schemeClr val="bg1"/>
                </a:solidFill>
                <a:effectLst/>
              </a:rPr>
              <a:t> data harvesting and warehousing using SQL, </a:t>
            </a:r>
            <a:r>
              <a:rPr lang="en-IN" sz="2000" b="1" i="0" u="none" strike="noStrike" cap="none" spc="0" dirty="0" err="1">
                <a:solidFill>
                  <a:schemeClr val="bg1"/>
                </a:solidFill>
                <a:effectLst/>
              </a:rPr>
              <a:t>mongodb</a:t>
            </a:r>
            <a:r>
              <a:rPr lang="en-IN" sz="2000" b="1" i="0" u="none" strike="noStrike" cap="none" spc="0" dirty="0">
                <a:solidFill>
                  <a:schemeClr val="bg1"/>
                </a:solidFill>
                <a:effectLst/>
              </a:rPr>
              <a:t> and </a:t>
            </a:r>
            <a:r>
              <a:rPr lang="en-IN" sz="2000" b="1" i="0" u="none" strike="noStrike" cap="none" spc="0" dirty="0" err="1">
                <a:solidFill>
                  <a:schemeClr val="bg1"/>
                </a:solidFill>
                <a:effectLst/>
              </a:rPr>
              <a:t>streamlit</a:t>
            </a:r>
            <a:endParaRPr lang="en-US" sz="1000" b="1" cap="none" spc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16426-B0FD-801E-F305-35D3A9A6363A}"/>
              </a:ext>
            </a:extLst>
          </p:cNvPr>
          <p:cNvSpPr txBox="1"/>
          <p:nvPr/>
        </p:nvSpPr>
        <p:spPr>
          <a:xfrm>
            <a:off x="4713402" y="1583703"/>
            <a:ext cx="271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Saravanan </a:t>
            </a:r>
            <a:r>
              <a:rPr lang="en-US" dirty="0" err="1"/>
              <a:t>Varadharajan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F9A4B386-7DB7-60B1-B5F5-696AE7CB3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4"/>
          <a:stretch/>
        </p:blipFill>
        <p:spPr>
          <a:xfrm>
            <a:off x="377072" y="244378"/>
            <a:ext cx="7772400" cy="3328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09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C16CC6-E3C6-D464-C297-CB144C95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02121"/>
              </p:ext>
            </p:extLst>
          </p:nvPr>
        </p:nvGraphicFramePr>
        <p:xfrm>
          <a:off x="1112686" y="734440"/>
          <a:ext cx="5353050" cy="1756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326260281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994461266"/>
                    </a:ext>
                  </a:extLst>
                </a:gridCol>
              </a:tblGrid>
              <a:tr h="585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300">
                          <a:effectLst/>
                        </a:rPr>
                        <a:t>Project Title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9850" marB="698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300" dirty="0">
                          <a:effectLst/>
                        </a:rPr>
                        <a:t>YouTube Data Harvesting and Warehousing using SQL, MongoDB and </a:t>
                      </a:r>
                      <a:r>
                        <a:rPr lang="en-IN" sz="1300" dirty="0" err="1">
                          <a:effectLst/>
                        </a:rPr>
                        <a:t>Streamlit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9850" marB="69850"/>
                </a:tc>
                <a:extLst>
                  <a:ext uri="{0D108BD9-81ED-4DB2-BD59-A6C34878D82A}">
                    <a16:rowId xmlns:a16="http://schemas.microsoft.com/office/drawing/2014/main" val="368199827"/>
                  </a:ext>
                </a:extLst>
              </a:tr>
              <a:tr h="816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300">
                          <a:effectLst/>
                        </a:rPr>
                        <a:t>Skills take away From This Project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9850" marB="698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300" dirty="0">
                          <a:effectLst/>
                        </a:rPr>
                        <a:t>Python scripting, Data Collection,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300" dirty="0">
                          <a:effectLst/>
                        </a:rPr>
                        <a:t>MongoDB, </a:t>
                      </a:r>
                      <a:r>
                        <a:rPr lang="en-IN" sz="1300" dirty="0" err="1">
                          <a:effectLst/>
                        </a:rPr>
                        <a:t>Streamlit</a:t>
                      </a:r>
                      <a:r>
                        <a:rPr lang="en-IN" sz="1300" dirty="0">
                          <a:effectLst/>
                        </a:rPr>
                        <a:t>, API integration, Data Management using MongoDB (Atlas) and SQL  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9850" marB="69850"/>
                </a:tc>
                <a:extLst>
                  <a:ext uri="{0D108BD9-81ED-4DB2-BD59-A6C34878D82A}">
                    <a16:rowId xmlns:a16="http://schemas.microsoft.com/office/drawing/2014/main" val="1995229367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300">
                          <a:effectLst/>
                        </a:rPr>
                        <a:t>Domain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9850" marB="698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300" dirty="0">
                          <a:effectLst/>
                        </a:rPr>
                        <a:t>Social Media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9850" marB="69850"/>
                </a:tc>
                <a:extLst>
                  <a:ext uri="{0D108BD9-81ED-4DB2-BD59-A6C34878D82A}">
                    <a16:rowId xmlns:a16="http://schemas.microsoft.com/office/drawing/2014/main" val="3406377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6BEF430-B5B5-66ED-C490-1FF0DFC14067}"/>
              </a:ext>
            </a:extLst>
          </p:cNvPr>
          <p:cNvGrpSpPr/>
          <p:nvPr/>
        </p:nvGrpSpPr>
        <p:grpSpPr>
          <a:xfrm>
            <a:off x="6471706" y="0"/>
            <a:ext cx="3700021" cy="3224910"/>
            <a:chOff x="5849538" y="3157979"/>
            <a:chExt cx="3700021" cy="3700021"/>
          </a:xfrm>
        </p:grpSpPr>
        <p:pic>
          <p:nvPicPr>
            <p:cNvPr id="9" name="Picture 8" descr="A couple of cartoon characters holding a white board&#10;&#10;Description automatically generated">
              <a:extLst>
                <a:ext uri="{FF2B5EF4-FFF2-40B4-BE49-F238E27FC236}">
                  <a16:creationId xmlns:a16="http://schemas.microsoft.com/office/drawing/2014/main" id="{AED51A92-16FC-A3FE-EB42-E3D1E4BC8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849538" y="3157979"/>
              <a:ext cx="3700021" cy="3700021"/>
            </a:xfrm>
            <a:prstGeom prst="rect">
              <a:avLst/>
            </a:prstGeom>
          </p:spPr>
        </p:pic>
        <p:pic>
          <p:nvPicPr>
            <p:cNvPr id="7" name="Picture 6" descr="A close-up of a computer screen&#10;&#10;Description automatically generated">
              <a:extLst>
                <a:ext uri="{FF2B5EF4-FFF2-40B4-BE49-F238E27FC236}">
                  <a16:creationId xmlns:a16="http://schemas.microsoft.com/office/drawing/2014/main" id="{8B9F3C74-571C-D98D-C6A8-9EF9178E4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751039" y="4159141"/>
              <a:ext cx="927550" cy="695663"/>
            </a:xfrm>
            <a:prstGeom prst="rect">
              <a:avLst/>
            </a:prstGeom>
          </p:spPr>
        </p:pic>
        <p:pic>
          <p:nvPicPr>
            <p:cNvPr id="11" name="Picture 10" descr="A red square with a white play button&#10;&#10;Description automatically generated">
              <a:extLst>
                <a:ext uri="{FF2B5EF4-FFF2-40B4-BE49-F238E27FC236}">
                  <a16:creationId xmlns:a16="http://schemas.microsoft.com/office/drawing/2014/main" id="{3BACAD42-7DF4-0FF4-5E51-6FD0F634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714538" y="4159141"/>
              <a:ext cx="985010" cy="695663"/>
            </a:xfrm>
            <a:prstGeom prst="rect">
              <a:avLst/>
            </a:prstGeom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F1B2A2-37C6-F6FE-455C-6C39D878C265}"/>
              </a:ext>
            </a:extLst>
          </p:cNvPr>
          <p:cNvSpPr/>
          <p:nvPr/>
        </p:nvSpPr>
        <p:spPr>
          <a:xfrm>
            <a:off x="565607" y="2883188"/>
            <a:ext cx="10190375" cy="3515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 Statement:</a:t>
            </a: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ts val="1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problem statement is to create a </a:t>
            </a:r>
            <a:r>
              <a:rPr lang="en-IN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Streamlit</a:t>
            </a: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application that allows users to access and </a:t>
            </a:r>
            <a:r>
              <a:rPr lang="en-IN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analyze</a:t>
            </a: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 from multiple YouTube channels. </a:t>
            </a:r>
          </a:p>
          <a:p>
            <a:pPr>
              <a:lnSpc>
                <a:spcPts val="1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application should have the following features:</a:t>
            </a:r>
          </a:p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Ability to input a YouTube channel ID and retrieve all the relevant data (Channel name, subscribers, total video count, playlist ID, video ID, likes, dislikes, comments of each video) using Google API.</a:t>
            </a:r>
          </a:p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Option to store the data in a MongoDB database as a data lake.</a:t>
            </a:r>
          </a:p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Ability to collect data for up to 10 different YouTube channels and store them in the data lake by clicking a button.</a:t>
            </a:r>
          </a:p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Option to select a channel name and migrate its data from the data lake to a SQL database as tables</a:t>
            </a:r>
          </a:p>
          <a:p>
            <a:pPr marL="22860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Ability to search and retrieve data from the SQL database using different search options, including joining tables to get channel details.</a:t>
            </a: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984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59AEA-052D-C47B-4DD1-5A66AD349825}"/>
              </a:ext>
            </a:extLst>
          </p:cNvPr>
          <p:cNvSpPr txBox="1"/>
          <p:nvPr/>
        </p:nvSpPr>
        <p:spPr>
          <a:xfrm>
            <a:off x="194344" y="245477"/>
            <a:ext cx="1064197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800" dirty="0" err="1">
                <a:effectLst/>
              </a:rPr>
              <a:t>Streamlit</a:t>
            </a:r>
            <a:r>
              <a:rPr lang="en-IN" sz="1800" dirty="0">
                <a:effectLst/>
              </a:rPr>
              <a:t> Pages:</a:t>
            </a:r>
            <a:endParaRPr lang="en-US" dirty="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8C7900FE-6F97-28E4-1CDD-13B33EE9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358929"/>
            <a:ext cx="2185490" cy="362503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7F1F86A-CD4E-D6B2-29A2-E5296652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35" y="1247216"/>
            <a:ext cx="4618391" cy="3937178"/>
          </a:xfrm>
          <a:prstGeom prst="rect">
            <a:avLst/>
          </a:prstGeom>
        </p:spPr>
      </p:pic>
      <p:pic>
        <p:nvPicPr>
          <p:cNvPr id="11" name="Picture 10" descr="A screenshot of a video chat&#10;&#10;Description automatically generated">
            <a:extLst>
              <a:ext uri="{FF2B5EF4-FFF2-40B4-BE49-F238E27FC236}">
                <a16:creationId xmlns:a16="http://schemas.microsoft.com/office/drawing/2014/main" id="{66035B05-C2B6-6760-C997-F1404DA1F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42" y="1596647"/>
            <a:ext cx="4737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4410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DM Sans</vt:lpstr>
      <vt:lpstr>Modern Love</vt:lpstr>
      <vt:lpstr>BohemianVTI</vt:lpstr>
      <vt:lpstr>Capstone - D96D97D98 Project 1 Youtube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- D96D97D98 Project 1 Youtube</dc:title>
  <dc:creator>Saravanan  Varadharajan</dc:creator>
  <cp:lastModifiedBy>Saravanan  Varadharajan</cp:lastModifiedBy>
  <cp:revision>2</cp:revision>
  <dcterms:created xsi:type="dcterms:W3CDTF">2024-01-08T09:55:37Z</dcterms:created>
  <dcterms:modified xsi:type="dcterms:W3CDTF">2024-01-15T18:40:39Z</dcterms:modified>
</cp:coreProperties>
</file>