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59" autoAdjust="0"/>
  </p:normalViewPr>
  <p:slideViewPr>
    <p:cSldViewPr snapToGrid="0">
      <p:cViewPr varScale="1">
        <p:scale>
          <a:sx n="87" d="100"/>
          <a:sy n="87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AFEE5F-1076-4EC8-8703-C12FF3C5ABC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E1C704-0176-40FC-8267-A7E22B3AD03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dirty="0"/>
            <a:t>Preparation of a soccer game has a very extensive checklist.</a:t>
          </a:r>
        </a:p>
      </dgm:t>
    </dgm:pt>
    <dgm:pt modelId="{A3CAB2BB-4805-4E5E-BF9D-38CDF1E5F6E1}" type="parTrans" cxnId="{7E9A2CE1-D90C-472A-9253-CC641CBECA77}">
      <dgm:prSet/>
      <dgm:spPr/>
      <dgm:t>
        <a:bodyPr/>
        <a:lstStyle/>
        <a:p>
          <a:endParaRPr lang="en-US"/>
        </a:p>
      </dgm:t>
    </dgm:pt>
    <dgm:pt modelId="{1ACBA20E-636E-45B7-B4F6-7EB66275141C}" type="sibTrans" cxnId="{7E9A2CE1-D90C-472A-9253-CC641CBECA77}">
      <dgm:prSet/>
      <dgm:spPr/>
      <dgm:t>
        <a:bodyPr/>
        <a:lstStyle/>
        <a:p>
          <a:endParaRPr lang="en-US"/>
        </a:p>
      </dgm:t>
    </dgm:pt>
    <dgm:pt modelId="{408393B9-2D08-4EA2-9A41-211F77E6B0A8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dirty="0"/>
            <a:t>Defensive positioning in certain game situations is one item.</a:t>
          </a:r>
        </a:p>
      </dgm:t>
    </dgm:pt>
    <dgm:pt modelId="{47C91094-DD1E-4CF5-8AF2-7814B5A18443}" type="parTrans" cxnId="{462EFC10-C6FE-47EA-9036-75265B7519C9}">
      <dgm:prSet/>
      <dgm:spPr/>
      <dgm:t>
        <a:bodyPr/>
        <a:lstStyle/>
        <a:p>
          <a:endParaRPr lang="en-US"/>
        </a:p>
      </dgm:t>
    </dgm:pt>
    <dgm:pt modelId="{DED93B5D-A025-40F7-9152-C297C78DC835}" type="sibTrans" cxnId="{462EFC10-C6FE-47EA-9036-75265B7519C9}">
      <dgm:prSet/>
      <dgm:spPr/>
      <dgm:t>
        <a:bodyPr/>
        <a:lstStyle/>
        <a:p>
          <a:endParaRPr lang="en-US"/>
        </a:p>
      </dgm:t>
    </dgm:pt>
    <dgm:pt modelId="{0490BBF4-A28C-4DAF-975F-FCC8A559DFD9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GB" dirty="0"/>
            <a:t>Can AI (Optimization algorithms) help in this regard?</a:t>
          </a:r>
          <a:endParaRPr lang="en-US" dirty="0"/>
        </a:p>
      </dgm:t>
    </dgm:pt>
    <dgm:pt modelId="{ED994786-0812-4E73-81E3-B4461DB7341E}" type="parTrans" cxnId="{39263B77-2284-414A-9FBC-2BBCE4F9092D}">
      <dgm:prSet/>
      <dgm:spPr/>
      <dgm:t>
        <a:bodyPr/>
        <a:lstStyle/>
        <a:p>
          <a:endParaRPr lang="en-US"/>
        </a:p>
      </dgm:t>
    </dgm:pt>
    <dgm:pt modelId="{DCF6834C-64CD-4240-B50C-DC40309F9EB1}" type="sibTrans" cxnId="{39263B77-2284-414A-9FBC-2BBCE4F9092D}">
      <dgm:prSet/>
      <dgm:spPr/>
      <dgm:t>
        <a:bodyPr/>
        <a:lstStyle/>
        <a:p>
          <a:endParaRPr lang="en-US"/>
        </a:p>
      </dgm:t>
    </dgm:pt>
    <dgm:pt modelId="{B992C820-89D1-44AE-9F74-4C75E88C9D01}" type="pres">
      <dgm:prSet presAssocID="{9DAFEE5F-1076-4EC8-8703-C12FF3C5ABC5}" presName="outerComposite" presStyleCnt="0">
        <dgm:presLayoutVars>
          <dgm:chMax val="5"/>
          <dgm:dir/>
          <dgm:resizeHandles val="exact"/>
        </dgm:presLayoutVars>
      </dgm:prSet>
      <dgm:spPr/>
    </dgm:pt>
    <dgm:pt modelId="{DD40EAC9-1CDA-4112-B93D-D5510FB31D3C}" type="pres">
      <dgm:prSet presAssocID="{9DAFEE5F-1076-4EC8-8703-C12FF3C5ABC5}" presName="dummyMaxCanvas" presStyleCnt="0">
        <dgm:presLayoutVars/>
      </dgm:prSet>
      <dgm:spPr/>
    </dgm:pt>
    <dgm:pt modelId="{EBAC3AC5-35C0-4CC9-B6EA-C0ED73967E0B}" type="pres">
      <dgm:prSet presAssocID="{9DAFEE5F-1076-4EC8-8703-C12FF3C5ABC5}" presName="TwoNodes_1" presStyleLbl="node1" presStyleIdx="0" presStyleCnt="2" custScaleX="108016" custLinFactNeighborX="6837">
        <dgm:presLayoutVars>
          <dgm:bulletEnabled val="1"/>
        </dgm:presLayoutVars>
      </dgm:prSet>
      <dgm:spPr/>
    </dgm:pt>
    <dgm:pt modelId="{A4676581-B9F3-4994-B400-ECD0D7EC33DF}" type="pres">
      <dgm:prSet presAssocID="{9DAFEE5F-1076-4EC8-8703-C12FF3C5ABC5}" presName="TwoNodes_2" presStyleLbl="node1" presStyleIdx="1" presStyleCnt="2" custLinFactNeighborX="-10629" custLinFactNeighborY="645">
        <dgm:presLayoutVars>
          <dgm:bulletEnabled val="1"/>
        </dgm:presLayoutVars>
      </dgm:prSet>
      <dgm:spPr/>
    </dgm:pt>
    <dgm:pt modelId="{10F6E332-CEA6-40B7-A8CF-27E19190199A}" type="pres">
      <dgm:prSet presAssocID="{9DAFEE5F-1076-4EC8-8703-C12FF3C5ABC5}" presName="TwoConn_1-2" presStyleLbl="fgAccFollowNode1" presStyleIdx="0" presStyleCnt="1" custScaleX="50252" custScaleY="72679" custLinFactX="-100000" custLinFactNeighborX="-174727" custLinFactNeighborY="4615">
        <dgm:presLayoutVars>
          <dgm:bulletEnabled val="1"/>
        </dgm:presLayoutVars>
      </dgm:prSet>
      <dgm:spPr/>
    </dgm:pt>
    <dgm:pt modelId="{9897E632-63A8-4654-AACC-D6203E918498}" type="pres">
      <dgm:prSet presAssocID="{9DAFEE5F-1076-4EC8-8703-C12FF3C5ABC5}" presName="TwoNodes_1_text" presStyleLbl="node1" presStyleIdx="1" presStyleCnt="2">
        <dgm:presLayoutVars>
          <dgm:bulletEnabled val="1"/>
        </dgm:presLayoutVars>
      </dgm:prSet>
      <dgm:spPr/>
    </dgm:pt>
    <dgm:pt modelId="{9066B844-049A-4500-898E-153C756AD392}" type="pres">
      <dgm:prSet presAssocID="{9DAFEE5F-1076-4EC8-8703-C12FF3C5ABC5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462EFC10-C6FE-47EA-9036-75265B7519C9}" srcId="{12E1C704-0176-40FC-8267-A7E22B3AD03E}" destId="{408393B9-2D08-4EA2-9A41-211F77E6B0A8}" srcOrd="0" destOrd="0" parTransId="{47C91094-DD1E-4CF5-8AF2-7814B5A18443}" sibTransId="{DED93B5D-A025-40F7-9152-C297C78DC835}"/>
    <dgm:cxn modelId="{7DC79D2A-8CB3-4CAB-9B7C-433A45B4BFDF}" type="presOf" srcId="{408393B9-2D08-4EA2-9A41-211F77E6B0A8}" destId="{9897E632-63A8-4654-AACC-D6203E918498}" srcOrd="1" destOrd="1" presId="urn:microsoft.com/office/officeart/2005/8/layout/vProcess5"/>
    <dgm:cxn modelId="{1176705D-E96F-42BA-B93E-F5B8FD5A5125}" type="presOf" srcId="{9DAFEE5F-1076-4EC8-8703-C12FF3C5ABC5}" destId="{B992C820-89D1-44AE-9F74-4C75E88C9D01}" srcOrd="0" destOrd="0" presId="urn:microsoft.com/office/officeart/2005/8/layout/vProcess5"/>
    <dgm:cxn modelId="{39263B77-2284-414A-9FBC-2BBCE4F9092D}" srcId="{9DAFEE5F-1076-4EC8-8703-C12FF3C5ABC5}" destId="{0490BBF4-A28C-4DAF-975F-FCC8A559DFD9}" srcOrd="1" destOrd="0" parTransId="{ED994786-0812-4E73-81E3-B4461DB7341E}" sibTransId="{DCF6834C-64CD-4240-B50C-DC40309F9EB1}"/>
    <dgm:cxn modelId="{AAD7CF8A-9989-4323-8EBA-241ED58493BF}" type="presOf" srcId="{0490BBF4-A28C-4DAF-975F-FCC8A559DFD9}" destId="{9066B844-049A-4500-898E-153C756AD392}" srcOrd="1" destOrd="0" presId="urn:microsoft.com/office/officeart/2005/8/layout/vProcess5"/>
    <dgm:cxn modelId="{AA02EF96-9902-4997-B07D-7A1761BD01A6}" type="presOf" srcId="{408393B9-2D08-4EA2-9A41-211F77E6B0A8}" destId="{EBAC3AC5-35C0-4CC9-B6EA-C0ED73967E0B}" srcOrd="0" destOrd="1" presId="urn:microsoft.com/office/officeart/2005/8/layout/vProcess5"/>
    <dgm:cxn modelId="{804166B8-4831-4023-B2E6-97F697A53E43}" type="presOf" srcId="{1ACBA20E-636E-45B7-B4F6-7EB66275141C}" destId="{10F6E332-CEA6-40B7-A8CF-27E19190199A}" srcOrd="0" destOrd="0" presId="urn:microsoft.com/office/officeart/2005/8/layout/vProcess5"/>
    <dgm:cxn modelId="{07EC09C3-C831-4787-BB44-A027E7B6CB0D}" type="presOf" srcId="{12E1C704-0176-40FC-8267-A7E22B3AD03E}" destId="{9897E632-63A8-4654-AACC-D6203E918498}" srcOrd="1" destOrd="0" presId="urn:microsoft.com/office/officeart/2005/8/layout/vProcess5"/>
    <dgm:cxn modelId="{063DF5D9-3AF7-4B31-8902-A658795C337D}" type="presOf" srcId="{12E1C704-0176-40FC-8267-A7E22B3AD03E}" destId="{EBAC3AC5-35C0-4CC9-B6EA-C0ED73967E0B}" srcOrd="0" destOrd="0" presId="urn:microsoft.com/office/officeart/2005/8/layout/vProcess5"/>
    <dgm:cxn modelId="{7E9A2CE1-D90C-472A-9253-CC641CBECA77}" srcId="{9DAFEE5F-1076-4EC8-8703-C12FF3C5ABC5}" destId="{12E1C704-0176-40FC-8267-A7E22B3AD03E}" srcOrd="0" destOrd="0" parTransId="{A3CAB2BB-4805-4E5E-BF9D-38CDF1E5F6E1}" sibTransId="{1ACBA20E-636E-45B7-B4F6-7EB66275141C}"/>
    <dgm:cxn modelId="{724FC3F2-D6D0-42C8-B2BE-9CA4B34667B6}" type="presOf" srcId="{0490BBF4-A28C-4DAF-975F-FCC8A559DFD9}" destId="{A4676581-B9F3-4994-B400-ECD0D7EC33DF}" srcOrd="0" destOrd="0" presId="urn:microsoft.com/office/officeart/2005/8/layout/vProcess5"/>
    <dgm:cxn modelId="{3022E755-FA89-4D8A-9DBB-988A62305F10}" type="presParOf" srcId="{B992C820-89D1-44AE-9F74-4C75E88C9D01}" destId="{DD40EAC9-1CDA-4112-B93D-D5510FB31D3C}" srcOrd="0" destOrd="0" presId="urn:microsoft.com/office/officeart/2005/8/layout/vProcess5"/>
    <dgm:cxn modelId="{FE50C588-5496-4F6F-9D4D-4DAE6B8CA57B}" type="presParOf" srcId="{B992C820-89D1-44AE-9F74-4C75E88C9D01}" destId="{EBAC3AC5-35C0-4CC9-B6EA-C0ED73967E0B}" srcOrd="1" destOrd="0" presId="urn:microsoft.com/office/officeart/2005/8/layout/vProcess5"/>
    <dgm:cxn modelId="{28B5B10E-DF87-406F-9AE0-AE455168D38A}" type="presParOf" srcId="{B992C820-89D1-44AE-9F74-4C75E88C9D01}" destId="{A4676581-B9F3-4994-B400-ECD0D7EC33DF}" srcOrd="2" destOrd="0" presId="urn:microsoft.com/office/officeart/2005/8/layout/vProcess5"/>
    <dgm:cxn modelId="{7D940620-4EEF-4CAD-85AE-EE08E7809BED}" type="presParOf" srcId="{B992C820-89D1-44AE-9F74-4C75E88C9D01}" destId="{10F6E332-CEA6-40B7-A8CF-27E19190199A}" srcOrd="3" destOrd="0" presId="urn:microsoft.com/office/officeart/2005/8/layout/vProcess5"/>
    <dgm:cxn modelId="{32F0EA41-69B1-4CF0-B051-E5F4F734ACD8}" type="presParOf" srcId="{B992C820-89D1-44AE-9F74-4C75E88C9D01}" destId="{9897E632-63A8-4654-AACC-D6203E918498}" srcOrd="4" destOrd="0" presId="urn:microsoft.com/office/officeart/2005/8/layout/vProcess5"/>
    <dgm:cxn modelId="{0D6CF67A-653C-4994-A252-E183C718206F}" type="presParOf" srcId="{B992C820-89D1-44AE-9F74-4C75E88C9D01}" destId="{9066B844-049A-4500-898E-153C756AD39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93E40-9AC0-44D1-90C6-E85577B9E37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4491AF-7862-42CB-A440-E3DA4CA7C056}">
      <dgm:prSet/>
      <dgm:spPr/>
      <dgm:t>
        <a:bodyPr/>
        <a:lstStyle/>
        <a:p>
          <a:r>
            <a:rPr lang="en-US"/>
            <a:t>Optuna (TPE/CMA-ES)</a:t>
          </a:r>
        </a:p>
      </dgm:t>
    </dgm:pt>
    <dgm:pt modelId="{1E549FF7-A9E7-4043-9C58-8A4EC8DE9A5C}" type="parTrans" cxnId="{F61627D8-BC44-4DF5-A839-6DE57D4711B7}">
      <dgm:prSet/>
      <dgm:spPr/>
      <dgm:t>
        <a:bodyPr/>
        <a:lstStyle/>
        <a:p>
          <a:endParaRPr lang="en-US"/>
        </a:p>
      </dgm:t>
    </dgm:pt>
    <dgm:pt modelId="{B5320E95-F42F-4B39-B944-7B1BB8792562}" type="sibTrans" cxnId="{F61627D8-BC44-4DF5-A839-6DE57D4711B7}">
      <dgm:prSet/>
      <dgm:spPr/>
      <dgm:t>
        <a:bodyPr/>
        <a:lstStyle/>
        <a:p>
          <a:endParaRPr lang="en-US"/>
        </a:p>
      </dgm:t>
    </dgm:pt>
    <dgm:pt modelId="{1DE7A1C6-3C9E-4557-88B1-C8A9055E1C5C}">
      <dgm:prSet/>
      <dgm:spPr/>
      <dgm:t>
        <a:bodyPr/>
        <a:lstStyle/>
        <a:p>
          <a:r>
            <a:rPr lang="en-US"/>
            <a:t>Hill Climbing, Simulated annealing</a:t>
          </a:r>
        </a:p>
      </dgm:t>
    </dgm:pt>
    <dgm:pt modelId="{C7C6D01B-DCB9-48F5-A50C-710A80B487AB}" type="parTrans" cxnId="{EDD1272C-8BF4-4CC4-860F-EB4105A832B8}">
      <dgm:prSet/>
      <dgm:spPr/>
      <dgm:t>
        <a:bodyPr/>
        <a:lstStyle/>
        <a:p>
          <a:endParaRPr lang="en-US"/>
        </a:p>
      </dgm:t>
    </dgm:pt>
    <dgm:pt modelId="{E81B475C-92F4-4088-A4F4-7E847297A8D5}" type="sibTrans" cxnId="{EDD1272C-8BF4-4CC4-860F-EB4105A832B8}">
      <dgm:prSet/>
      <dgm:spPr/>
      <dgm:t>
        <a:bodyPr/>
        <a:lstStyle/>
        <a:p>
          <a:endParaRPr lang="en-US"/>
        </a:p>
      </dgm:t>
    </dgm:pt>
    <dgm:pt modelId="{1A1CB9ED-14F4-4C7F-B895-F6A26D9DC418}">
      <dgm:prSet/>
      <dgm:spPr/>
      <dgm:t>
        <a:bodyPr/>
        <a:lstStyle/>
        <a:p>
          <a:r>
            <a:rPr lang="en-US"/>
            <a:t>Genetic algorithms</a:t>
          </a:r>
        </a:p>
      </dgm:t>
    </dgm:pt>
    <dgm:pt modelId="{6A5397A6-3F01-49E9-AA13-D46CC29A63C5}" type="parTrans" cxnId="{02638D08-0B39-44E8-91EA-4C5A9F0111EB}">
      <dgm:prSet/>
      <dgm:spPr/>
      <dgm:t>
        <a:bodyPr/>
        <a:lstStyle/>
        <a:p>
          <a:endParaRPr lang="en-US"/>
        </a:p>
      </dgm:t>
    </dgm:pt>
    <dgm:pt modelId="{A95617FE-6A48-4F6A-8BEA-B72A37CD8DA0}" type="sibTrans" cxnId="{02638D08-0B39-44E8-91EA-4C5A9F0111EB}">
      <dgm:prSet/>
      <dgm:spPr/>
      <dgm:t>
        <a:bodyPr/>
        <a:lstStyle/>
        <a:p>
          <a:endParaRPr lang="en-US"/>
        </a:p>
      </dgm:t>
    </dgm:pt>
    <dgm:pt modelId="{04FA654C-B791-4B20-A824-6847CCAE77AE}" type="pres">
      <dgm:prSet presAssocID="{7CC93E40-9AC0-44D1-90C6-E85577B9E376}" presName="root" presStyleCnt="0">
        <dgm:presLayoutVars>
          <dgm:dir/>
          <dgm:resizeHandles val="exact"/>
        </dgm:presLayoutVars>
      </dgm:prSet>
      <dgm:spPr/>
    </dgm:pt>
    <dgm:pt modelId="{254E516D-04B6-48C5-BC56-575DE0DF56EE}" type="pres">
      <dgm:prSet presAssocID="{464491AF-7862-42CB-A440-E3DA4CA7C056}" presName="compNode" presStyleCnt="0"/>
      <dgm:spPr/>
    </dgm:pt>
    <dgm:pt modelId="{6A18421D-591B-4160-BE56-228C45E911C2}" type="pres">
      <dgm:prSet presAssocID="{464491AF-7862-42CB-A440-E3DA4CA7C0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lhas destaque"/>
        </a:ext>
      </dgm:extLst>
    </dgm:pt>
    <dgm:pt modelId="{04771E92-45F4-41D6-B6F9-EC423A726405}" type="pres">
      <dgm:prSet presAssocID="{464491AF-7862-42CB-A440-E3DA4CA7C056}" presName="spaceRect" presStyleCnt="0"/>
      <dgm:spPr/>
    </dgm:pt>
    <dgm:pt modelId="{563C1351-5757-4719-9DB9-92EC7C7BF454}" type="pres">
      <dgm:prSet presAssocID="{464491AF-7862-42CB-A440-E3DA4CA7C056}" presName="textRect" presStyleLbl="revTx" presStyleIdx="0" presStyleCnt="3">
        <dgm:presLayoutVars>
          <dgm:chMax val="1"/>
          <dgm:chPref val="1"/>
        </dgm:presLayoutVars>
      </dgm:prSet>
      <dgm:spPr/>
    </dgm:pt>
    <dgm:pt modelId="{7D018613-FAA4-476D-AC60-15E0ABFA12D5}" type="pres">
      <dgm:prSet presAssocID="{B5320E95-F42F-4B39-B944-7B1BB8792562}" presName="sibTrans" presStyleCnt="0"/>
      <dgm:spPr/>
    </dgm:pt>
    <dgm:pt modelId="{AEF6D3CA-BEAA-4391-A5D6-63D1940E7ABC}" type="pres">
      <dgm:prSet presAssocID="{1DE7A1C6-3C9E-4557-88B1-C8A9055E1C5C}" presName="compNode" presStyleCnt="0"/>
      <dgm:spPr/>
    </dgm:pt>
    <dgm:pt modelId="{35FBB2D8-FA03-4C6A-8C8C-885C2FE8C893}" type="pres">
      <dgm:prSet presAssocID="{1DE7A1C6-3C9E-4557-88B1-C8A9055E1C5C}" presName="iconRect" presStyleLbl="node1" presStyleIdx="1" presStyleCnt="3" custAng="54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calada"/>
        </a:ext>
      </dgm:extLst>
    </dgm:pt>
    <dgm:pt modelId="{AA6B213E-D522-46AD-9F23-4BB4485CFD3C}" type="pres">
      <dgm:prSet presAssocID="{1DE7A1C6-3C9E-4557-88B1-C8A9055E1C5C}" presName="spaceRect" presStyleCnt="0"/>
      <dgm:spPr/>
    </dgm:pt>
    <dgm:pt modelId="{C9702504-2294-4E20-BFEA-3F2B4179DEE9}" type="pres">
      <dgm:prSet presAssocID="{1DE7A1C6-3C9E-4557-88B1-C8A9055E1C5C}" presName="textRect" presStyleLbl="revTx" presStyleIdx="1" presStyleCnt="3">
        <dgm:presLayoutVars>
          <dgm:chMax val="1"/>
          <dgm:chPref val="1"/>
        </dgm:presLayoutVars>
      </dgm:prSet>
      <dgm:spPr/>
    </dgm:pt>
    <dgm:pt modelId="{A1B26A48-AD3C-496C-B8A0-F977DAB97F37}" type="pres">
      <dgm:prSet presAssocID="{E81B475C-92F4-4088-A4F4-7E847297A8D5}" presName="sibTrans" presStyleCnt="0"/>
      <dgm:spPr/>
    </dgm:pt>
    <dgm:pt modelId="{62E51185-B8E7-4CE4-AB1C-98CE530218C9}" type="pres">
      <dgm:prSet presAssocID="{1A1CB9ED-14F4-4C7F-B895-F6A26D9DC418}" presName="compNode" presStyleCnt="0"/>
      <dgm:spPr/>
    </dgm:pt>
    <dgm:pt modelId="{9AED73CB-260E-41C6-94BA-4EE79BD4D872}" type="pres">
      <dgm:prSet presAssocID="{1A1CB9ED-14F4-4C7F-B895-F6A26D9DC4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N"/>
        </a:ext>
      </dgm:extLst>
    </dgm:pt>
    <dgm:pt modelId="{B66C3BB4-1ECE-4F07-9D1C-088DA8B5D74A}" type="pres">
      <dgm:prSet presAssocID="{1A1CB9ED-14F4-4C7F-B895-F6A26D9DC418}" presName="spaceRect" presStyleCnt="0"/>
      <dgm:spPr/>
    </dgm:pt>
    <dgm:pt modelId="{C483B9A4-F76E-4F92-9A6E-2FEB6C874C3C}" type="pres">
      <dgm:prSet presAssocID="{1A1CB9ED-14F4-4C7F-B895-F6A26D9DC41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2638D08-0B39-44E8-91EA-4C5A9F0111EB}" srcId="{7CC93E40-9AC0-44D1-90C6-E85577B9E376}" destId="{1A1CB9ED-14F4-4C7F-B895-F6A26D9DC418}" srcOrd="2" destOrd="0" parTransId="{6A5397A6-3F01-49E9-AA13-D46CC29A63C5}" sibTransId="{A95617FE-6A48-4F6A-8BEA-B72A37CD8DA0}"/>
    <dgm:cxn modelId="{EDD1272C-8BF4-4CC4-860F-EB4105A832B8}" srcId="{7CC93E40-9AC0-44D1-90C6-E85577B9E376}" destId="{1DE7A1C6-3C9E-4557-88B1-C8A9055E1C5C}" srcOrd="1" destOrd="0" parTransId="{C7C6D01B-DCB9-48F5-A50C-710A80B487AB}" sibTransId="{E81B475C-92F4-4088-A4F4-7E847297A8D5}"/>
    <dgm:cxn modelId="{3BE6B343-2BEE-49FF-95FE-604561DF9970}" type="presOf" srcId="{7CC93E40-9AC0-44D1-90C6-E85577B9E376}" destId="{04FA654C-B791-4B20-A824-6847CCAE77AE}" srcOrd="0" destOrd="0" presId="urn:microsoft.com/office/officeart/2018/2/layout/IconLabelList"/>
    <dgm:cxn modelId="{69773C52-E812-43FA-A847-CAF35AA432DB}" type="presOf" srcId="{464491AF-7862-42CB-A440-E3DA4CA7C056}" destId="{563C1351-5757-4719-9DB9-92EC7C7BF454}" srcOrd="0" destOrd="0" presId="urn:microsoft.com/office/officeart/2018/2/layout/IconLabelList"/>
    <dgm:cxn modelId="{C2BCE794-E3D9-4F7A-9805-70C46CD9C863}" type="presOf" srcId="{1A1CB9ED-14F4-4C7F-B895-F6A26D9DC418}" destId="{C483B9A4-F76E-4F92-9A6E-2FEB6C874C3C}" srcOrd="0" destOrd="0" presId="urn:microsoft.com/office/officeart/2018/2/layout/IconLabelList"/>
    <dgm:cxn modelId="{9EC635CA-058C-4254-81EE-A95A53B48BD4}" type="presOf" srcId="{1DE7A1C6-3C9E-4557-88B1-C8A9055E1C5C}" destId="{C9702504-2294-4E20-BFEA-3F2B4179DEE9}" srcOrd="0" destOrd="0" presId="urn:microsoft.com/office/officeart/2018/2/layout/IconLabelList"/>
    <dgm:cxn modelId="{F61627D8-BC44-4DF5-A839-6DE57D4711B7}" srcId="{7CC93E40-9AC0-44D1-90C6-E85577B9E376}" destId="{464491AF-7862-42CB-A440-E3DA4CA7C056}" srcOrd="0" destOrd="0" parTransId="{1E549FF7-A9E7-4043-9C58-8A4EC8DE9A5C}" sibTransId="{B5320E95-F42F-4B39-B944-7B1BB8792562}"/>
    <dgm:cxn modelId="{3D8E6960-A2B3-4A97-9F5A-B46AC4CC802F}" type="presParOf" srcId="{04FA654C-B791-4B20-A824-6847CCAE77AE}" destId="{254E516D-04B6-48C5-BC56-575DE0DF56EE}" srcOrd="0" destOrd="0" presId="urn:microsoft.com/office/officeart/2018/2/layout/IconLabelList"/>
    <dgm:cxn modelId="{68B14170-2C6C-4506-8EA4-12BA42516663}" type="presParOf" srcId="{254E516D-04B6-48C5-BC56-575DE0DF56EE}" destId="{6A18421D-591B-4160-BE56-228C45E911C2}" srcOrd="0" destOrd="0" presId="urn:microsoft.com/office/officeart/2018/2/layout/IconLabelList"/>
    <dgm:cxn modelId="{FB05B04C-7B9A-4C02-9313-6B5B884F143B}" type="presParOf" srcId="{254E516D-04B6-48C5-BC56-575DE0DF56EE}" destId="{04771E92-45F4-41D6-B6F9-EC423A726405}" srcOrd="1" destOrd="0" presId="urn:microsoft.com/office/officeart/2018/2/layout/IconLabelList"/>
    <dgm:cxn modelId="{E49A0523-514B-4450-B8D4-FAD7CD34069D}" type="presParOf" srcId="{254E516D-04B6-48C5-BC56-575DE0DF56EE}" destId="{563C1351-5757-4719-9DB9-92EC7C7BF454}" srcOrd="2" destOrd="0" presId="urn:microsoft.com/office/officeart/2018/2/layout/IconLabelList"/>
    <dgm:cxn modelId="{F2ABFE7F-6485-4BDC-A986-5217A79BB33C}" type="presParOf" srcId="{04FA654C-B791-4B20-A824-6847CCAE77AE}" destId="{7D018613-FAA4-476D-AC60-15E0ABFA12D5}" srcOrd="1" destOrd="0" presId="urn:microsoft.com/office/officeart/2018/2/layout/IconLabelList"/>
    <dgm:cxn modelId="{1A736C8F-557C-4B7D-8225-89C3850D7533}" type="presParOf" srcId="{04FA654C-B791-4B20-A824-6847CCAE77AE}" destId="{AEF6D3CA-BEAA-4391-A5D6-63D1940E7ABC}" srcOrd="2" destOrd="0" presId="urn:microsoft.com/office/officeart/2018/2/layout/IconLabelList"/>
    <dgm:cxn modelId="{EF3E1C2A-134F-4055-845E-84DCEADB0930}" type="presParOf" srcId="{AEF6D3CA-BEAA-4391-A5D6-63D1940E7ABC}" destId="{35FBB2D8-FA03-4C6A-8C8C-885C2FE8C893}" srcOrd="0" destOrd="0" presId="urn:microsoft.com/office/officeart/2018/2/layout/IconLabelList"/>
    <dgm:cxn modelId="{03887BBA-59B5-4AF1-8F48-4B6B7F614ACC}" type="presParOf" srcId="{AEF6D3CA-BEAA-4391-A5D6-63D1940E7ABC}" destId="{AA6B213E-D522-46AD-9F23-4BB4485CFD3C}" srcOrd="1" destOrd="0" presId="urn:microsoft.com/office/officeart/2018/2/layout/IconLabelList"/>
    <dgm:cxn modelId="{EBCCF252-726A-4FAB-A634-D58E58BAFC1F}" type="presParOf" srcId="{AEF6D3CA-BEAA-4391-A5D6-63D1940E7ABC}" destId="{C9702504-2294-4E20-BFEA-3F2B4179DEE9}" srcOrd="2" destOrd="0" presId="urn:microsoft.com/office/officeart/2018/2/layout/IconLabelList"/>
    <dgm:cxn modelId="{924F5129-FFBC-4D69-9651-D109BB0F79C8}" type="presParOf" srcId="{04FA654C-B791-4B20-A824-6847CCAE77AE}" destId="{A1B26A48-AD3C-496C-B8A0-F977DAB97F37}" srcOrd="3" destOrd="0" presId="urn:microsoft.com/office/officeart/2018/2/layout/IconLabelList"/>
    <dgm:cxn modelId="{4DF3274E-AACD-474A-B63F-56AF1E460F8A}" type="presParOf" srcId="{04FA654C-B791-4B20-A824-6847CCAE77AE}" destId="{62E51185-B8E7-4CE4-AB1C-98CE530218C9}" srcOrd="4" destOrd="0" presId="urn:microsoft.com/office/officeart/2018/2/layout/IconLabelList"/>
    <dgm:cxn modelId="{F11F3125-5E91-4332-BBC5-C2F306A20246}" type="presParOf" srcId="{62E51185-B8E7-4CE4-AB1C-98CE530218C9}" destId="{9AED73CB-260E-41C6-94BA-4EE79BD4D872}" srcOrd="0" destOrd="0" presId="urn:microsoft.com/office/officeart/2018/2/layout/IconLabelList"/>
    <dgm:cxn modelId="{AB5AC323-9811-4D2C-9C1A-E3198AC5855B}" type="presParOf" srcId="{62E51185-B8E7-4CE4-AB1C-98CE530218C9}" destId="{B66C3BB4-1ECE-4F07-9D1C-088DA8B5D74A}" srcOrd="1" destOrd="0" presId="urn:microsoft.com/office/officeart/2018/2/layout/IconLabelList"/>
    <dgm:cxn modelId="{02DF252D-D862-42D4-9BB0-F5C8AF69103C}" type="presParOf" srcId="{62E51185-B8E7-4CE4-AB1C-98CE530218C9}" destId="{C483B9A4-F76E-4F92-9A6E-2FEB6C874C3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C3AC5-35C0-4CC9-B6EA-C0ED73967E0B}">
      <dsp:nvSpPr>
        <dsp:cNvPr id="0" name=""/>
        <dsp:cNvSpPr/>
      </dsp:nvSpPr>
      <dsp:spPr>
        <a:xfrm>
          <a:off x="405573" y="0"/>
          <a:ext cx="9064447" cy="1708861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Preparation of a soccer game has a very extensive checklist.</a:t>
          </a:r>
        </a:p>
        <a:p>
          <a:pPr marL="228600" lvl="1" indent="-228600" algn="just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Defensive positioning in certain game situations is one item.</a:t>
          </a:r>
        </a:p>
      </dsp:txBody>
      <dsp:txXfrm>
        <a:off x="455624" y="50051"/>
        <a:ext cx="7164647" cy="1608759"/>
      </dsp:txXfrm>
    </dsp:sp>
    <dsp:sp modelId="{A4676581-B9F3-4994-B400-ECD0D7EC33DF}">
      <dsp:nvSpPr>
        <dsp:cNvPr id="0" name=""/>
        <dsp:cNvSpPr/>
      </dsp:nvSpPr>
      <dsp:spPr>
        <a:xfrm>
          <a:off x="757109" y="2088608"/>
          <a:ext cx="8391763" cy="1708861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Can AI (Optimization algorithms) help in this regard?</a:t>
          </a:r>
          <a:endParaRPr lang="en-US" sz="2700" kern="1200" dirty="0"/>
        </a:p>
      </dsp:txBody>
      <dsp:txXfrm>
        <a:off x="807160" y="2138659"/>
        <a:ext cx="5700002" cy="1608759"/>
      </dsp:txXfrm>
    </dsp:sp>
    <dsp:sp modelId="{10F6E332-CEA6-40B7-A8CF-27E19190199A}">
      <dsp:nvSpPr>
        <dsp:cNvPr id="0" name=""/>
        <dsp:cNvSpPr/>
      </dsp:nvSpPr>
      <dsp:spPr>
        <a:xfrm>
          <a:off x="4673907" y="1546351"/>
          <a:ext cx="558179" cy="8072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99497" y="1546351"/>
        <a:ext cx="306999" cy="669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8421D-591B-4160-BE56-228C45E911C2}">
      <dsp:nvSpPr>
        <dsp:cNvPr id="0" name=""/>
        <dsp:cNvSpPr/>
      </dsp:nvSpPr>
      <dsp:spPr>
        <a:xfrm>
          <a:off x="1003615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C1351-5757-4719-9DB9-92EC7C7BF454}">
      <dsp:nvSpPr>
        <dsp:cNvPr id="0" name=""/>
        <dsp:cNvSpPr/>
      </dsp:nvSpPr>
      <dsp:spPr>
        <a:xfrm>
          <a:off x="231117" y="2345891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Optuna (TPE/CMA-ES)</a:t>
          </a:r>
        </a:p>
      </dsp:txBody>
      <dsp:txXfrm>
        <a:off x="231117" y="2345891"/>
        <a:ext cx="2809082" cy="720000"/>
      </dsp:txXfrm>
    </dsp:sp>
    <dsp:sp modelId="{35FBB2D8-FA03-4C6A-8C8C-885C2FE8C893}">
      <dsp:nvSpPr>
        <dsp:cNvPr id="0" name=""/>
        <dsp:cNvSpPr/>
      </dsp:nvSpPr>
      <dsp:spPr>
        <a:xfrm rot="5400000">
          <a:off x="4304287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02504-2294-4E20-BFEA-3F2B4179DEE9}">
      <dsp:nvSpPr>
        <dsp:cNvPr id="0" name=""/>
        <dsp:cNvSpPr/>
      </dsp:nvSpPr>
      <dsp:spPr>
        <a:xfrm>
          <a:off x="3531790" y="2345891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Hill Climbing, Simulated annealing</a:t>
          </a:r>
        </a:p>
      </dsp:txBody>
      <dsp:txXfrm>
        <a:off x="3531790" y="2345891"/>
        <a:ext cx="2809082" cy="720000"/>
      </dsp:txXfrm>
    </dsp:sp>
    <dsp:sp modelId="{9AED73CB-260E-41C6-94BA-4EE79BD4D872}">
      <dsp:nvSpPr>
        <dsp:cNvPr id="0" name=""/>
        <dsp:cNvSpPr/>
      </dsp:nvSpPr>
      <dsp:spPr>
        <a:xfrm>
          <a:off x="7604960" y="731577"/>
          <a:ext cx="1264087" cy="1264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3B9A4-F76E-4F92-9A6E-2FEB6C874C3C}">
      <dsp:nvSpPr>
        <dsp:cNvPr id="0" name=""/>
        <dsp:cNvSpPr/>
      </dsp:nvSpPr>
      <dsp:spPr>
        <a:xfrm>
          <a:off x="6832462" y="2345891"/>
          <a:ext cx="280908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Genetic algorithms</a:t>
          </a:r>
        </a:p>
      </dsp:txBody>
      <dsp:txXfrm>
        <a:off x="6832462" y="2345891"/>
        <a:ext cx="280908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EAA41-6D97-4043-8147-BAC8686B5D4E}" type="datetimeFigureOut">
              <a:rPr lang="en-GB" smtClean="0"/>
              <a:t>22/04/2021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F3EEA-369C-4CBB-8C65-2E36EAC08F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739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F3EEA-369C-4CBB-8C65-2E36EAC08F2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79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consensus about what algorithm to use.</a:t>
            </a:r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F3EEA-369C-4CBB-8C65-2E36EAC08F2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34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F3EEA-369C-4CBB-8C65-2E36EAC08F2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500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F3EEA-369C-4CBB-8C65-2E36EAC08F2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359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A67BCF-498D-4002-93B5-0A7B21EA2635}" type="datetime1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/>
              <a:t>Tiago Mendes-Neves – up201406104@fe.up.pt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1E0265-1513-41F7-A48F-B1D60C00FDAF}" type="slidenum">
              <a:rPr lang="en-GB" smtClean="0"/>
              <a:t>‹nº›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38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6075-D8CD-4CD2-9044-BA9548742580}" type="datetime1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Tiago Mendes-Neves – up201406104@fe.up.pt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0265-1513-41F7-A48F-B1D60C00FDA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50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76A3-F5A3-408F-A541-48F2EBD88C69}" type="datetime1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Tiago Mendes-Neves – up201406104@fe.up.pt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0265-1513-41F7-A48F-B1D60C00FDA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23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56A3-A015-4715-8EAD-63B5BB809740}" type="datetime1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Tiago Mendes-Neves – up201406104@fe.up.pt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0265-1513-41F7-A48F-B1D60C00FDA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19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52AA-BF3C-4212-99A1-609A573003D9}" type="datetime1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Tiago Mendes-Neves – up201406104@fe.up.pt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0265-1513-41F7-A48F-B1D60C00FDAF}" type="slidenum">
              <a:rPr lang="en-GB" smtClean="0"/>
              <a:t>‹nº›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53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6223-5F19-4BB7-8BCC-498254753771}" type="datetime1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Tiago Mendes-Neves – up201406104@fe.up.pt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0265-1513-41F7-A48F-B1D60C00FDA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73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304BD-C9AC-4CBB-B25C-72FFB63EAECA}" type="datetime1">
              <a:rPr lang="en-GB" smtClean="0"/>
              <a:t>22/04/2021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Tiago Mendes-Neves – up201406104@fe.up.pt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0265-1513-41F7-A48F-B1D60C00FDA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32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D776-C75E-4A7A-A11E-CDFE0EFF3813}" type="datetime1">
              <a:rPr lang="en-GB" smtClean="0"/>
              <a:t>22/04/2021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Tiago Mendes-Neves – up201406104@fe.up.pt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0265-1513-41F7-A48F-B1D60C00FDA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37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E3D40-E6BB-46AA-94AD-B801332F90C4}" type="datetime1">
              <a:rPr lang="en-GB" smtClean="0"/>
              <a:t>22/04/2021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Tiago Mendes-Neves – up201406104@fe.up.pt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0265-1513-41F7-A48F-B1D60C00FDA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75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1548-4D2D-427D-AB8D-11F4259C524A}" type="datetime1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Tiago Mendes-Neves – up201406104@fe.up.pt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0265-1513-41F7-A48F-B1D60C00FDA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63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13D5-4F6C-4762-90E4-709D8971186F}" type="datetime1">
              <a:rPr lang="en-GB" smtClean="0"/>
              <a:t>22/04/2021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Tiago Mendes-Neves – up201406104@fe.up.pt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0265-1513-41F7-A48F-B1D60C00FDA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73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4774B78-7DC1-4B0B-BF37-73FCFDEC040D}" type="datetime1">
              <a:rPr lang="en-GB" smtClean="0"/>
              <a:t>22/04/2021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pt-BR"/>
              <a:t>Tiago Mendes-Neves – up201406104@fe.up.pt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61E0265-1513-41F7-A48F-B1D60C00FDA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07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AE913A7-2CA0-4B64-A25F-C0648DBC3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Yellow seats in the stadium">
            <a:extLst>
              <a:ext uri="{FF2B5EF4-FFF2-40B4-BE49-F238E27FC236}">
                <a16:creationId xmlns:a16="http://schemas.microsoft.com/office/drawing/2014/main" id="{21305D69-D79B-414E-83CC-DFFF0A9E9F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 t="1573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11F046-5997-46AF-8E8D-F3DE223E4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5F85C-576B-4095-B465-6B09F9E09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2A517D-FED1-4B58-95A6-E19A49B24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en-US" sz="5400" dirty="0"/>
              <a:t>Organizing a soccer team</a:t>
            </a:r>
            <a:endParaRPr lang="en-GB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B076E4-AD72-43B7-BB5E-1DB828F7E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/>
          <a:p>
            <a:r>
              <a:rPr lang="en-US" dirty="0"/>
              <a:t>An automated approach to find heuristic-based solutions for defensive positioning of soccer players.</a:t>
            </a:r>
            <a:endParaRPr lang="en-GB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79A0090-E4E4-41ED-9ADE-E900CB419C0E}"/>
              </a:ext>
            </a:extLst>
          </p:cNvPr>
          <p:cNvSpPr txBox="1"/>
          <p:nvPr/>
        </p:nvSpPr>
        <p:spPr>
          <a:xfrm>
            <a:off x="1645614" y="6102860"/>
            <a:ext cx="889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MPE – </a:t>
            </a:r>
            <a:r>
              <a:rPr lang="en-US" sz="2400" b="1" dirty="0" err="1">
                <a:solidFill>
                  <a:schemeClr val="bg1"/>
                </a:solidFill>
              </a:rPr>
              <a:t>ProDEI</a:t>
            </a:r>
            <a:r>
              <a:rPr lang="en-US" sz="2400" b="1" dirty="0">
                <a:solidFill>
                  <a:schemeClr val="bg1"/>
                </a:solidFill>
              </a:rPr>
              <a:t> – Tiago Mendes-Neves – up201406104@fe.up.pt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73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473C3-BE0B-4FF2-9DE0-8A2D7323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D2EA160-5A42-4226-B54B-24E3DFEC38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dirty="0"/>
                  <a:t>Each criterion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𝐶𝑥</m:t>
                    </m:r>
                  </m:oMath>
                </a14:m>
                <a:r>
                  <a:rPr lang="en-US" sz="3200" dirty="0"/>
                  <a:t> will have a quantified value (we will normalize them between [0, 1]).</a:t>
                </a:r>
              </a:p>
              <a:p>
                <a:r>
                  <a:rPr lang="en-US" sz="3200" dirty="0"/>
                  <a:t>The user will define a weight </a:t>
                </a:r>
                <a14:m>
                  <m:oMath xmlns:m="http://schemas.openxmlformats.org/officeDocument/2006/math"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US" sz="3200" dirty="0"/>
                  <a:t> for each criterion [0,1].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𝐶𝑥</m:t>
                        </m:r>
                      </m:e>
                    </m:nary>
                  </m:oMath>
                </a14:m>
                <a:endParaRPr lang="en-GB" sz="3600" dirty="0"/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CD2EA160-5A42-4226-B54B-24E3DFEC38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3021" r="-1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Posição de Conteúdo 2">
                <a:extLst>
                  <a:ext uri="{FF2B5EF4-FFF2-40B4-BE49-F238E27FC236}">
                    <a16:creationId xmlns:a16="http://schemas.microsoft.com/office/drawing/2014/main" id="{F84D0425-A6D1-4332-8823-AF427C4629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78865" y="3946967"/>
                <a:ext cx="531137" cy="4494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Marcador de Posição de Conteúdo 2">
                <a:extLst>
                  <a:ext uri="{FF2B5EF4-FFF2-40B4-BE49-F238E27FC236}">
                    <a16:creationId xmlns:a16="http://schemas.microsoft.com/office/drawing/2014/main" id="{F84D0425-A6D1-4332-8823-AF427C462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865" y="3946967"/>
                <a:ext cx="531137" cy="449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E090B34-588A-47C3-8E5B-F8BC1B3B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Tiago Mendes-Neves – up201406104@fe.up.pt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99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473C3-BE0B-4FF2-9DE0-8A2D7323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Algorithms</a:t>
            </a:r>
            <a:endParaRPr lang="en-GB" dirty="0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5529888A-5B53-410A-8A92-73955CC55A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019375"/>
              </p:ext>
            </p:extLst>
          </p:nvPr>
        </p:nvGraphicFramePr>
        <p:xfrm>
          <a:off x="1143000" y="2298530"/>
          <a:ext cx="9872663" cy="379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0A147A67-969A-42F7-8066-4A6F371E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Tiago Mendes-Neves – up201406104@fe.up.pt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56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473C3-BE0B-4FF2-9DE0-8A2D7323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4000" dirty="0"/>
              <a:t>Progress</a:t>
            </a:r>
            <a:endParaRPr lang="en-GB" sz="40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57CAC8E-0F1C-4B59-B7F7-65C5B0CB8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064" y="1493425"/>
            <a:ext cx="6045576" cy="386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2EA160-5A42-4226-B54B-24E3DFEC3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r>
              <a:rPr lang="en-US" sz="2000" dirty="0"/>
              <a:t>Implementation of the criterions and the framework for weight selection</a:t>
            </a:r>
          </a:p>
          <a:p>
            <a:r>
              <a:rPr lang="en-US" sz="2000" dirty="0"/>
              <a:t>Implementing the algorithms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C221CA-9ECF-48CD-929C-355F6F77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Tiago Mendes-Neves – up201406104@fe.up.pt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48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C0DD7BF-8F3D-4D34-A37A-85563D3D6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2C64D9-D855-4343-BB40-3E465EFFA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6D061A-80BB-4A08-8350-176FFFDCC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AE913A7-2CA0-4B64-A25F-C0648DBC3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16366270-9454-4D05-9216-5FB595B50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 t="4538" b="20462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11F046-5997-46AF-8E8D-F3DE223E4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E5F85C-576B-4095-B465-6B09F9E09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42AD0E-3F83-4238-9D1C-AF48F32B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882376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6BB6366-C9B0-4C08-B85D-FDC331B0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Tiago Mendes-Neves – up201406104@fe.up.pt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26B36-F368-4D04-908D-4E2DD5C9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/>
              <a:t>Motivation</a:t>
            </a:r>
            <a:endParaRPr lang="en-GB" dirty="0"/>
          </a:p>
        </p:txBody>
      </p:sp>
      <p:graphicFrame>
        <p:nvGraphicFramePr>
          <p:cNvPr id="8" name="Marcador de Posição de Conteúdo 2">
            <a:extLst>
              <a:ext uri="{FF2B5EF4-FFF2-40B4-BE49-F238E27FC236}">
                <a16:creationId xmlns:a16="http://schemas.microsoft.com/office/drawing/2014/main" id="{682EE7B8-9B1F-4514-A742-09FE82598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02894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1BB71A1-45CD-4E4E-92C1-603E67C8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Tiago Mendes-Neves – up201406104@fe.up.pt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05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B3021C2-F293-4D17-B25C-788796D31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13120"/>
              </p:ext>
            </p:extLst>
          </p:nvPr>
        </p:nvGraphicFramePr>
        <p:xfrm>
          <a:off x="231494" y="243069"/>
          <a:ext cx="11725153" cy="6364359"/>
        </p:xfrm>
        <a:graphic>
          <a:graphicData uri="http://schemas.openxmlformats.org/drawingml/2006/table">
            <a:tbl>
              <a:tblPr/>
              <a:tblGrid>
                <a:gridCol w="268717">
                  <a:extLst>
                    <a:ext uri="{9D8B030D-6E8A-4147-A177-3AD203B41FA5}">
                      <a16:colId xmlns:a16="http://schemas.microsoft.com/office/drawing/2014/main" val="207204645"/>
                    </a:ext>
                  </a:extLst>
                </a:gridCol>
                <a:gridCol w="1204443">
                  <a:extLst>
                    <a:ext uri="{9D8B030D-6E8A-4147-A177-3AD203B41FA5}">
                      <a16:colId xmlns:a16="http://schemas.microsoft.com/office/drawing/2014/main" val="1607156127"/>
                    </a:ext>
                  </a:extLst>
                </a:gridCol>
                <a:gridCol w="2321270">
                  <a:extLst>
                    <a:ext uri="{9D8B030D-6E8A-4147-A177-3AD203B41FA5}">
                      <a16:colId xmlns:a16="http://schemas.microsoft.com/office/drawing/2014/main" val="4052583015"/>
                    </a:ext>
                  </a:extLst>
                </a:gridCol>
                <a:gridCol w="616591">
                  <a:extLst>
                    <a:ext uri="{9D8B030D-6E8A-4147-A177-3AD203B41FA5}">
                      <a16:colId xmlns:a16="http://schemas.microsoft.com/office/drawing/2014/main" val="2244589976"/>
                    </a:ext>
                  </a:extLst>
                </a:gridCol>
                <a:gridCol w="2333447">
                  <a:extLst>
                    <a:ext uri="{9D8B030D-6E8A-4147-A177-3AD203B41FA5}">
                      <a16:colId xmlns:a16="http://schemas.microsoft.com/office/drawing/2014/main" val="1937850076"/>
                    </a:ext>
                  </a:extLst>
                </a:gridCol>
                <a:gridCol w="410881">
                  <a:extLst>
                    <a:ext uri="{9D8B030D-6E8A-4147-A177-3AD203B41FA5}">
                      <a16:colId xmlns:a16="http://schemas.microsoft.com/office/drawing/2014/main" val="463685719"/>
                    </a:ext>
                  </a:extLst>
                </a:gridCol>
                <a:gridCol w="1543311">
                  <a:extLst>
                    <a:ext uri="{9D8B030D-6E8A-4147-A177-3AD203B41FA5}">
                      <a16:colId xmlns:a16="http://schemas.microsoft.com/office/drawing/2014/main" val="3600051055"/>
                    </a:ext>
                  </a:extLst>
                </a:gridCol>
                <a:gridCol w="1082323">
                  <a:extLst>
                    <a:ext uri="{9D8B030D-6E8A-4147-A177-3AD203B41FA5}">
                      <a16:colId xmlns:a16="http://schemas.microsoft.com/office/drawing/2014/main" val="239412130"/>
                    </a:ext>
                  </a:extLst>
                </a:gridCol>
                <a:gridCol w="1944170">
                  <a:extLst>
                    <a:ext uri="{9D8B030D-6E8A-4147-A177-3AD203B41FA5}">
                      <a16:colId xmlns:a16="http://schemas.microsoft.com/office/drawing/2014/main" val="4000544943"/>
                    </a:ext>
                  </a:extLst>
                </a:gridCol>
              </a:tblGrid>
              <a:tr h="37370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Authors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title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Cited by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DOI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Algorithms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746130"/>
                  </a:ext>
                </a:extLst>
              </a:tr>
              <a:tr h="13498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Laureano, M.A.P., Tonidandel, F.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Performing and blocking passes in small size league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Proceedings - 2019 Latin American Robotics Symposium, 2019 Brazilian Symposium on Robotics and 2019 Workshop on Robotics in Education, LARS/SBR/WRE 2019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10.1109/LARS-SBR-WRE48964.2019.00012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Particle Swarm Optimization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RoboCup; Set Pieces positioning; Blocking pass lines only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770513"/>
                  </a:ext>
                </a:extLst>
              </a:tr>
              <a:tr h="10123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Larik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A., Haider, S.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framework based on evolutionary algorithm for strategy optimization in robot soccer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 Computing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10.1007/s00500-018-3376-6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Genetic Algorithms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RoboCup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; General positioning; Goal difference, regions occupied and ball possession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609247"/>
                  </a:ext>
                </a:extLst>
              </a:tr>
              <a:tr h="160358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Laureano, M.A.P., Tonidandel, F.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Analysis of the PSO Parameters for a Robots Positioning System in SSL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Lecture Notes in Computer Science (including subseries Lecture Notes in Artificial Intelligence and Lecture Notes in Bioinformatics)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10.1007/978-3-030-35699-6_10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Particle Swarm Optimization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RoboCup; General positioning; Minimizing distance, block the view of the opposing robot to a point of interest, block the view of the goal, (respect SSL rules)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276459"/>
                  </a:ext>
                </a:extLst>
              </a:tr>
              <a:tr h="67493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Agarwalla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A., Jain, A.K., Manohar, K.V., Saxena, A.T.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Bayesian optimisation with prior reuse for motion planning in robot soccer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ACM International Conference Proceeding Series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10.1145/3152494.3152502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Bayesian optimisation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110950"/>
                  </a:ext>
                </a:extLst>
              </a:tr>
              <a:tr h="67493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Henn, T., </a:t>
                      </a:r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Henrio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J., Nakashima, T.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Optimizing player’s formations for corner-kick situations in RoboCup soccer 2D simulation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Artificial Life and Robotics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10.1007/s10015-017-0364-3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Firefly algorithm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RoboCup; Corner kick; Simulation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64426"/>
                  </a:ext>
                </a:extLst>
              </a:tr>
              <a:tr h="67493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Larik</a:t>
                      </a: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A.S., Haider, S.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using evolutionary computation approach for strategy optimization in robot soccer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 2nd International Conference on Robotics and Artificial Intelligence, ICRAI 2016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10.1109/ICRAI.2016.7791220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Genetic Algorithms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 2.</a:t>
                      </a:r>
                    </a:p>
                  </a:txBody>
                  <a:tcPr marL="5393" marR="5393" marT="53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48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1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05A71-1119-446E-AD13-709B1541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640" y="609600"/>
            <a:ext cx="4553507" cy="135636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Problem definition</a:t>
            </a:r>
            <a:endParaRPr lang="en-GB" sz="48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C5FBF0C-8D93-4FF0-A106-89E01F6AB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064" y="1493424"/>
            <a:ext cx="6045576" cy="386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4A4F3E-0A57-4663-8B60-A4A1987C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40" y="1863524"/>
            <a:ext cx="4553507" cy="4232476"/>
          </a:xfrm>
        </p:spPr>
        <p:txBody>
          <a:bodyPr>
            <a:normAutofit/>
          </a:bodyPr>
          <a:lstStyle/>
          <a:p>
            <a:r>
              <a:rPr lang="en-US" sz="3200" dirty="0"/>
              <a:t>11 opposition players</a:t>
            </a:r>
          </a:p>
          <a:p>
            <a:pPr lvl="1"/>
            <a:r>
              <a:rPr lang="en-US" sz="2400" dirty="0"/>
              <a:t>Dependent on the use case</a:t>
            </a:r>
          </a:p>
          <a:p>
            <a:pPr lvl="1"/>
            <a:r>
              <a:rPr lang="en-US" sz="2400" dirty="0"/>
              <a:t>E.g., Goal kick</a:t>
            </a:r>
          </a:p>
          <a:p>
            <a:pPr marL="45720" indent="0">
              <a:buNone/>
            </a:pPr>
            <a:endParaRPr lang="en-GB" sz="16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EBAFCEF-E69F-4FC3-9DFF-48ADEC1B5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21" y="3634451"/>
            <a:ext cx="166329" cy="167181"/>
          </a:xfrm>
          <a:prstGeom prst="rect">
            <a:avLst/>
          </a:prstGeom>
        </p:spPr>
      </p:pic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A21D370A-0EFD-41FD-BCB6-73E7E670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Tiago Mendes-Neves – up201406104@fe.up.pt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40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8A8CF85-CA8E-49BE-A5AF-9A28A0909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2" y="1493424"/>
            <a:ext cx="6045578" cy="386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905A71-1119-446E-AD13-709B1541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640" y="609600"/>
            <a:ext cx="4553507" cy="135636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Problem definition</a:t>
            </a:r>
            <a:endParaRPr lang="en-GB" sz="4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4A4F3E-0A57-4663-8B60-A4A1987C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40" y="1863524"/>
            <a:ext cx="4553507" cy="423247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 opposition players</a:t>
            </a:r>
          </a:p>
          <a:p>
            <a:pPr lvl="1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Dependent on the use case</a:t>
            </a:r>
          </a:p>
          <a:p>
            <a:pPr lvl="1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E.g., Goal kick</a:t>
            </a:r>
          </a:p>
          <a:p>
            <a:r>
              <a:rPr lang="en-US" sz="3200" dirty="0"/>
              <a:t>We want to position 11 defensive players</a:t>
            </a:r>
          </a:p>
          <a:p>
            <a:pPr lvl="1"/>
            <a:r>
              <a:rPr lang="en-US" sz="3000" dirty="0"/>
              <a:t>11 (</a:t>
            </a:r>
            <a:r>
              <a:rPr lang="en-US" sz="3000" dirty="0" err="1"/>
              <a:t>x,y</a:t>
            </a:r>
            <a:r>
              <a:rPr lang="en-US" sz="3000" dirty="0"/>
              <a:t>) </a:t>
            </a:r>
            <a:r>
              <a:rPr lang="en-US" sz="3000" dirty="0" err="1"/>
              <a:t>tupples</a:t>
            </a:r>
            <a:endParaRPr lang="en-US" sz="3000" dirty="0"/>
          </a:p>
          <a:p>
            <a:pPr marL="45720" indent="0">
              <a:buNone/>
            </a:pPr>
            <a:endParaRPr lang="en-GB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02A750-2AB5-432E-AECA-327D24497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21" y="3634451"/>
            <a:ext cx="166329" cy="167181"/>
          </a:xfrm>
          <a:prstGeom prst="rect">
            <a:avLst/>
          </a:prstGeom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4B77F88-B839-487F-BC0E-B610E4BF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Tiago Mendes-Neves – up201406104@fe.up.pt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70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F00E8F1-FA4E-44CF-956C-403ABA3D3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2" y="1493424"/>
            <a:ext cx="6045578" cy="386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905A71-1119-446E-AD13-709B1541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640" y="609600"/>
            <a:ext cx="4553507" cy="1356360"/>
          </a:xfrm>
        </p:spPr>
        <p:txBody>
          <a:bodyPr>
            <a:normAutofit/>
          </a:bodyPr>
          <a:lstStyle/>
          <a:p>
            <a:r>
              <a:rPr lang="en-US" sz="4800" dirty="0"/>
              <a:t>Criteria 1</a:t>
            </a:r>
            <a:endParaRPr lang="en-GB" sz="4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4A4F3E-0A57-4663-8B60-A4A1987C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40" y="1863524"/>
            <a:ext cx="4553507" cy="4232476"/>
          </a:xfrm>
        </p:spPr>
        <p:txBody>
          <a:bodyPr>
            <a:normAutofit/>
          </a:bodyPr>
          <a:lstStyle/>
          <a:p>
            <a:r>
              <a:rPr lang="en-US" sz="3200" dirty="0"/>
              <a:t>Maximize coverage of pass lines</a:t>
            </a:r>
          </a:p>
          <a:p>
            <a:pPr marL="45720" indent="0">
              <a:buNone/>
            </a:pPr>
            <a:endParaRPr lang="en-GB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67914C-0AEE-4766-9B03-153743665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21" y="3634451"/>
            <a:ext cx="166329" cy="167181"/>
          </a:xfrm>
          <a:prstGeom prst="rect">
            <a:avLst/>
          </a:prstGeom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3098E3D-A382-482F-85E7-73A77F51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Tiago Mendes-Neves – up201406104@fe.up.pt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5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613F6D93-A700-4F31-9D05-A39C8840A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2" y="1493424"/>
            <a:ext cx="6045578" cy="386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905A71-1119-446E-AD13-709B1541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640" y="609600"/>
            <a:ext cx="4553507" cy="1356360"/>
          </a:xfrm>
        </p:spPr>
        <p:txBody>
          <a:bodyPr>
            <a:normAutofit/>
          </a:bodyPr>
          <a:lstStyle/>
          <a:p>
            <a:r>
              <a:rPr lang="en-US" sz="4800" dirty="0"/>
              <a:t>Criteria 2</a:t>
            </a:r>
            <a:endParaRPr lang="en-GB" sz="4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4A4F3E-0A57-4663-8B60-A4A1987C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40" y="1863524"/>
            <a:ext cx="4553507" cy="423247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Maximize coverage of pass lines</a:t>
            </a:r>
          </a:p>
          <a:p>
            <a:r>
              <a:rPr lang="en-US" sz="3200" dirty="0"/>
              <a:t>Maximize coverage of the goal line</a:t>
            </a:r>
            <a:endParaRPr lang="en-GB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050609A-4187-44F7-AD50-FECF6307B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21" y="3634451"/>
            <a:ext cx="166329" cy="167181"/>
          </a:xfrm>
          <a:prstGeom prst="rect">
            <a:avLst/>
          </a:prstGeom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C8E6183-DF4A-41EE-A012-1419C188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Tiago Mendes-Neves – up201406104@fe.up.pt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09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8889769-FC51-49C1-8DF3-EE32CD5FD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2" y="1493424"/>
            <a:ext cx="6045578" cy="386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905A71-1119-446E-AD13-709B1541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640" y="609600"/>
            <a:ext cx="4553507" cy="1356360"/>
          </a:xfrm>
        </p:spPr>
        <p:txBody>
          <a:bodyPr>
            <a:normAutofit/>
          </a:bodyPr>
          <a:lstStyle/>
          <a:p>
            <a:r>
              <a:rPr lang="en-US" sz="4800" dirty="0"/>
              <a:t>Criteria 3</a:t>
            </a:r>
            <a:endParaRPr lang="en-GB" sz="4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4A4F3E-0A57-4663-8B60-A4A1987C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40" y="1863524"/>
            <a:ext cx="4553507" cy="423247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Maximize coverage of pass lines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Maximize coverage of the goal line</a:t>
            </a:r>
          </a:p>
          <a:p>
            <a:r>
              <a:rPr lang="en-US" sz="3200" dirty="0"/>
              <a:t>Minimize the distance to opponent players</a:t>
            </a:r>
            <a:endParaRPr lang="en-GB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D88334-4B7D-4894-9216-FA28B405B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21" y="3634451"/>
            <a:ext cx="166329" cy="167181"/>
          </a:xfrm>
          <a:prstGeom prst="rect">
            <a:avLst/>
          </a:prstGeom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DA2D9EC-79B5-42E3-8D30-3C5A5C66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Tiago Mendes-Neves – up201406104@fe.up.pt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88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3851916F-CC8F-458D-80DA-ABF1DA314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2" y="1493424"/>
            <a:ext cx="6045578" cy="386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905A71-1119-446E-AD13-709B1541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7640" y="609600"/>
            <a:ext cx="4553507" cy="1356360"/>
          </a:xfrm>
        </p:spPr>
        <p:txBody>
          <a:bodyPr>
            <a:normAutofit/>
          </a:bodyPr>
          <a:lstStyle/>
          <a:p>
            <a:r>
              <a:rPr lang="en-US" sz="4800" dirty="0"/>
              <a:t>Criteria 4</a:t>
            </a:r>
            <a:endParaRPr lang="en-GB" sz="48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4A4F3E-0A57-4663-8B60-A4A1987C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40" y="1863524"/>
            <a:ext cx="4553507" cy="423247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Maximize coverage of pass lines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Maximize coverage of the goal line</a:t>
            </a:r>
          </a:p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 the distance to opponent players</a:t>
            </a:r>
            <a:endParaRPr lang="en-GB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sz="3200" dirty="0"/>
              <a:t>Maximize pitch control area</a:t>
            </a:r>
            <a:endParaRPr lang="en-US" sz="3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F8BFE4-28F8-4F22-9E14-78B22B649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21" y="3634451"/>
            <a:ext cx="166329" cy="167181"/>
          </a:xfrm>
          <a:prstGeom prst="rect">
            <a:avLst/>
          </a:prstGeom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2F93B41-6155-41D9-A867-428847E0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Tiago Mendes-Neves – up201406104@fe.up.pt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77054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607</TotalTime>
  <Words>698</Words>
  <Application>Microsoft Office PowerPoint</Application>
  <PresentationFormat>Ecrã Panorâmico</PresentationFormat>
  <Paragraphs>123</Paragraphs>
  <Slides>13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Corbel</vt:lpstr>
      <vt:lpstr>Base</vt:lpstr>
      <vt:lpstr>Organizing a soccer team</vt:lpstr>
      <vt:lpstr>Motivation</vt:lpstr>
      <vt:lpstr>Apresentação do PowerPoint</vt:lpstr>
      <vt:lpstr>Problem definition</vt:lpstr>
      <vt:lpstr>Problem definition</vt:lpstr>
      <vt:lpstr>Criteria 1</vt:lpstr>
      <vt:lpstr>Criteria 2</vt:lpstr>
      <vt:lpstr>Criteria 3</vt:lpstr>
      <vt:lpstr>Criteria 4</vt:lpstr>
      <vt:lpstr>Heuristic</vt:lpstr>
      <vt:lpstr>Algorithms</vt:lpstr>
      <vt:lpstr>Progress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Neves</dc:creator>
  <cp:lastModifiedBy>Tiago Neves</cp:lastModifiedBy>
  <cp:revision>20</cp:revision>
  <dcterms:created xsi:type="dcterms:W3CDTF">2021-04-21T20:44:19Z</dcterms:created>
  <dcterms:modified xsi:type="dcterms:W3CDTF">2021-04-22T17:40:23Z</dcterms:modified>
</cp:coreProperties>
</file>