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9" d="100"/>
          <a:sy n="19" d="100"/>
        </p:scale>
        <p:origin x="3018" y="90"/>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3/15/2025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E4F7B-BDBB-AF4A-B4AD-63280788DEC9}"/>
              </a:ext>
            </a:extLst>
          </p:cNvPr>
          <p:cNvSpPr txBox="1">
            <a:spLocks/>
          </p:cNvSpPr>
          <p:nvPr/>
        </p:nvSpPr>
        <p:spPr>
          <a:xfrm>
            <a:off x="1439865" y="64119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smtClean="0"/>
              <a:t>Trang trại thông minh, tích hợp AI để điều khiển thiết bị</a:t>
            </a:r>
            <a:endParaRPr lang="en-US" sz="6600" b="1" dirty="0"/>
          </a:p>
        </p:txBody>
      </p:sp>
      <p:sp>
        <p:nvSpPr>
          <p:cNvPr id="6" name="Rectangle 5">
            <a:extLst>
              <a:ext uri="{FF2B5EF4-FFF2-40B4-BE49-F238E27FC236}">
                <a16:creationId xmlns:a16="http://schemas.microsoft.com/office/drawing/2014/main" xmlns="" id="{FDB71301-74E9-3D33-787D-882C46CB1337}"/>
              </a:ext>
            </a:extLst>
          </p:cNvPr>
          <p:cNvSpPr/>
          <p:nvPr/>
        </p:nvSpPr>
        <p:spPr>
          <a:xfrm>
            <a:off x="3669531" y="8854446"/>
            <a:ext cx="21464538" cy="4456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smtClean="0"/>
              <a:t>Le Trung Hieu, Nguyen Thai Khanh, Ngo Thi Mung, Nguyen Van Long, Nguyen Van Tan, Dao Tran Le Viet Anh</a:t>
            </a:r>
            <a:endParaRPr lang="en-US" sz="3599" b="1" dirty="0"/>
          </a:p>
        </p:txBody>
      </p:sp>
      <p:sp>
        <p:nvSpPr>
          <p:cNvPr id="7" name="Rectangle 6">
            <a:extLst>
              <a:ext uri="{FF2B5EF4-FFF2-40B4-BE49-F238E27FC236}">
                <a16:creationId xmlns:a16="http://schemas.microsoft.com/office/drawing/2014/main" xmlns=""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i="1"/>
              <a:t>Faculty of Information </a:t>
            </a:r>
            <a:r>
              <a:rPr lang="en-US" sz="3199" i="1" smtClean="0"/>
              <a:t>Technology, Dainam </a:t>
            </a:r>
            <a:r>
              <a:rPr lang="en-US" sz="3199" i="1" dirty="0"/>
              <a:t>University, Hanoi</a:t>
            </a:r>
            <a:r>
              <a:rPr lang="en-US" sz="3199" i="1"/>
              <a:t>, Vietnam</a:t>
            </a:r>
            <a:endParaRPr lang="en-US" sz="3199" i="1" dirty="0"/>
          </a:p>
        </p:txBody>
      </p:sp>
      <p:sp>
        <p:nvSpPr>
          <p:cNvPr id="16" name="Text Box 189">
            <a:extLst>
              <a:ext uri="{FF2B5EF4-FFF2-40B4-BE49-F238E27FC236}">
                <a16:creationId xmlns:a16="http://schemas.microsoft.com/office/drawing/2014/main" xmlns=""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Mô hình Trang Trại Thông Minh</a:t>
            </a:r>
            <a:r>
              <a:rPr lang="en-US" sz="3000" smtClean="0">
                <a:latin typeface="Calibri" pitchFamily="34" charset="0"/>
              </a:rPr>
              <a:t>:</a:t>
            </a:r>
            <a:endParaRPr lang="en-US" sz="3000" dirty="0">
              <a:latin typeface="Calibri" pitchFamily="34" charset="0"/>
            </a:endParaRPr>
          </a:p>
          <a:p>
            <a:pPr marL="457159" indent="-457159" eaLnBrk="1" hangingPunct="1">
              <a:buFont typeface="Arial" panose="020B0604020202020204" pitchFamily="34" charset="0"/>
              <a:buChar char="•"/>
            </a:pPr>
            <a:r>
              <a:rPr lang="en-US" sz="3000" smtClean="0">
                <a:latin typeface="+mj-lt"/>
              </a:rPr>
              <a:t>Hệ </a:t>
            </a:r>
            <a:r>
              <a:rPr lang="en-US" sz="3000">
                <a:latin typeface="+mj-lt"/>
              </a:rPr>
              <a:t>thống trang trại chăn nuôi thông minh ứng dụng IoT giúp giám sát và tự động hóa các quy trình chăn nuôi.</a:t>
            </a:r>
            <a:endParaRPr lang="en-US" sz="3000" dirty="0">
              <a:latin typeface="+mj-lt"/>
            </a:endParaRPr>
          </a:p>
          <a:p>
            <a:pPr eaLnBrk="1" hangingPunct="1"/>
            <a:r>
              <a:rPr lang="en-US" sz="3000" b="1" smtClean="0">
                <a:latin typeface="Calibri" pitchFamily="34" charset="0"/>
              </a:rPr>
              <a:t>Đóng góp</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Tăng hiệu suất chăn nuôi:</a:t>
            </a:r>
            <a:r>
              <a:rPr lang="vi-VN" sz="3000">
                <a:latin typeface="Calibri" panose="020F0502020204030204" pitchFamily="34" charset="0"/>
                <a:ea typeface="Calibri" panose="020F0502020204030204" pitchFamily="34" charset="0"/>
                <a:cs typeface="Calibri" panose="020F0502020204030204" pitchFamily="34" charset="0"/>
              </a:rPr>
              <a:t> Tự động hóa việc cho ăn, giám sát môi trường giúp vật nuôi phát triển tốt hơn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Ứng dụng công nghệ hiện đại:</a:t>
            </a:r>
            <a:r>
              <a:rPr lang="vi-VN" sz="3000">
                <a:latin typeface="Calibri" panose="020F0502020204030204" pitchFamily="34" charset="0"/>
                <a:ea typeface="Calibri" panose="020F0502020204030204" pitchFamily="34" charset="0"/>
                <a:cs typeface="Calibri" panose="020F0502020204030204" pitchFamily="34" charset="0"/>
              </a:rPr>
              <a:t> Kết nối IoT giúp quản lý trang trại thông qua Web, điều khiển máy bơm, động cơ bước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Bảo vệ môi trường:</a:t>
            </a:r>
            <a:r>
              <a:rPr lang="vi-VN" sz="3000">
                <a:latin typeface="Calibri" panose="020F0502020204030204" pitchFamily="34" charset="0"/>
                <a:ea typeface="Calibri" panose="020F0502020204030204" pitchFamily="34" charset="0"/>
                <a:cs typeface="Calibri" panose="020F0502020204030204" pitchFamily="34" charset="0"/>
              </a:rPr>
              <a:t> Giảm lãng phí tài nguyên và kiểm soát chất lượng không khí trong trang trại.</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smtClean="0">
                <a:latin typeface="Calibri" pitchFamily="34" charset="0"/>
                <a:ea typeface="Calibri" panose="020F0502020204030204" pitchFamily="34" charset="0"/>
                <a:cs typeface="Calibri" panose="020F0502020204030204" pitchFamily="34" charset="0"/>
              </a:rPr>
              <a:t>Tích hợp AI: </a:t>
            </a:r>
            <a:r>
              <a:rPr lang="en-US" sz="3000" smtClean="0">
                <a:latin typeface="Calibri" pitchFamily="34" charset="0"/>
                <a:ea typeface="Calibri" panose="020F0502020204030204" pitchFamily="34" charset="0"/>
                <a:cs typeface="Calibri" panose="020F0502020204030204" pitchFamily="34" charset="0"/>
              </a:rPr>
              <a:t>giúp quản lý trang trại dễ hơn.</a:t>
            </a:r>
            <a:endParaRPr lang="en-US" sz="3000" dirty="0">
              <a:latin typeface="Calibri"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xmlns=""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a16="http://schemas.microsoft.com/office/drawing/2014/main" xmlns=""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Mô hình AI: </a:t>
            </a:r>
            <a:r>
              <a:rPr lang="en-US" sz="3000">
                <a:latin typeface="Calibri" panose="020F0502020204030204" pitchFamily="34" charset="0"/>
                <a:ea typeface="Calibri" panose="020F0502020204030204" pitchFamily="34" charset="0"/>
                <a:cs typeface="Calibri" panose="020F0502020204030204" pitchFamily="34" charset="0"/>
              </a:rPr>
              <a:t>Google Speech-to-Text</a:t>
            </a:r>
            <a:r>
              <a:rPr lang="en-US" sz="3000" b="1" smtClean="0">
                <a:latin typeface="Calibri" panose="020F0502020204030204" pitchFamily="34" charset="0"/>
                <a:ea typeface="Calibri" panose="020F0502020204030204" pitchFamily="34" charset="0"/>
                <a:cs typeface="Calibri" panose="020F0502020204030204" pitchFamily="34" charset="0"/>
              </a:rPr>
              <a:t> :</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Người dùng nói vào micro</a:t>
            </a:r>
            <a:r>
              <a:rPr lang="vi-VN" sz="3000">
                <a:latin typeface="Calibri" panose="020F0502020204030204" pitchFamily="34" charset="0"/>
                <a:ea typeface="Calibri" panose="020F0502020204030204" pitchFamily="34" charset="0"/>
                <a:cs typeface="Calibri" panose="020F0502020204030204" pitchFamily="34" charset="0"/>
              </a:rPr>
              <a:t> → </a:t>
            </a:r>
            <a:r>
              <a:rPr lang="vi-VN" sz="3000" b="1">
                <a:latin typeface="Calibri" panose="020F0502020204030204" pitchFamily="34" charset="0"/>
                <a:ea typeface="Calibri" panose="020F0502020204030204" pitchFamily="34" charset="0"/>
                <a:cs typeface="Calibri" panose="020F0502020204030204" pitchFamily="34" charset="0"/>
              </a:rPr>
              <a:t>Google Speech-to-Text chuyển đổi giọng nói thành văn bản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Văn bản được xử lý để nhận diện lệnh</a:t>
            </a:r>
            <a:r>
              <a:rPr lang="vi-VN" sz="3000">
                <a:latin typeface="Calibri" panose="020F0502020204030204" pitchFamily="34" charset="0"/>
                <a:ea typeface="Calibri" panose="020F0502020204030204" pitchFamily="34" charset="0"/>
                <a:cs typeface="Calibri" panose="020F0502020204030204" pitchFamily="34" charset="0"/>
              </a:rPr>
              <a:t> (bật/tắt thiết bị</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a:latin typeface="Calibri" panose="020F0502020204030204" pitchFamily="34" charset="0"/>
                <a:ea typeface="Calibri" panose="020F0502020204030204" pitchFamily="34" charset="0"/>
                <a:cs typeface="Calibri" panose="020F0502020204030204" pitchFamily="34" charset="0"/>
              </a:rPr>
              <a:t>Gửi lệnh điều khiển đến Arduino</a:t>
            </a:r>
            <a:r>
              <a:rPr lang="en-US" sz="3000">
                <a:latin typeface="Calibri" panose="020F0502020204030204" pitchFamily="34" charset="0"/>
                <a:ea typeface="Calibri" panose="020F0502020204030204" pitchFamily="34" charset="0"/>
                <a:cs typeface="Calibri" panose="020F0502020204030204" pitchFamily="34" charset="0"/>
              </a:rPr>
              <a:t> (thông qua ESP32 hoặc Serial trên máy tính</a:t>
            </a:r>
            <a:r>
              <a:rPr lang="en-US" sz="3000" smtClean="0">
                <a:latin typeface="Calibri" panose="020F0502020204030204" pitchFamily="34" charset="0"/>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Arduino nhận lệnh và thực thi hành động</a:t>
            </a:r>
            <a:r>
              <a:rPr lang="vi-VN" sz="3000">
                <a:latin typeface="Calibri" panose="020F0502020204030204" pitchFamily="34" charset="0"/>
                <a:ea typeface="Calibri" panose="020F0502020204030204" pitchFamily="34" charset="0"/>
                <a:cs typeface="Calibri" panose="020F0502020204030204" pitchFamily="34" charset="0"/>
              </a:rPr>
              <a:t> (bật/tắt đèn, động cơ...).</a:t>
            </a:r>
            <a:endParaRPr lang="en-US" sz="3000" smtClean="0">
              <a:latin typeface="Calibri" pitchFamily="34" charset="0"/>
              <a:ea typeface="Calibri" panose="020F0502020204030204" pitchFamily="34" charset="0"/>
              <a:cs typeface="Calibri" panose="020F0502020204030204"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Ưu điểm :</a:t>
            </a:r>
            <a:endParaRPr lang="en-US" sz="3000" b="1">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Nhận diện giọng nói chính xác </a:t>
            </a:r>
            <a:r>
              <a:rPr lang="en-US" sz="3000" smtClean="0">
                <a:latin typeface="Calibri" panose="020F0502020204030204" pitchFamily="34" charset="0"/>
                <a:ea typeface="Calibri" panose="020F0502020204030204" pitchFamily="34" charset="0"/>
                <a:cs typeface="Calibri" panose="020F0502020204030204" pitchFamily="34" charset="0"/>
              </a:rPr>
              <a:t>cao</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Điều khiển không cần chạm </a:t>
            </a:r>
            <a:r>
              <a:rPr lang="en-US" sz="3000" smtClean="0">
                <a:latin typeface="Calibri" panose="020F0502020204030204" pitchFamily="34" charset="0"/>
                <a:ea typeface="Calibri" panose="020F0502020204030204" pitchFamily="34" charset="0"/>
                <a:cs typeface="Calibri" panose="020F0502020204030204" pitchFamily="34" charset="0"/>
              </a:rPr>
              <a:t>tay</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Linh hoạt trong mở rộng hệ </a:t>
            </a:r>
            <a:r>
              <a:rPr lang="en-US" sz="3000" smtClean="0">
                <a:latin typeface="Calibri" panose="020F0502020204030204" pitchFamily="34" charset="0"/>
                <a:ea typeface="Calibri" panose="020F0502020204030204" pitchFamily="34" charset="0"/>
                <a:cs typeface="Calibri" panose="020F0502020204030204" pitchFamily="34" charset="0"/>
              </a:rPr>
              <a:t>thống</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Dễ triển khai trên nền tảng </a:t>
            </a:r>
            <a:r>
              <a:rPr lang="en-US" sz="3000" smtClean="0">
                <a:latin typeface="Calibri" panose="020F0502020204030204" pitchFamily="34" charset="0"/>
                <a:ea typeface="Calibri" panose="020F0502020204030204" pitchFamily="34" charset="0"/>
                <a:cs typeface="Calibri" panose="020F0502020204030204" pitchFamily="34" charset="0"/>
              </a:rPr>
              <a:t>cloud</a:t>
            </a: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mn-lt"/>
                <a:ea typeface="Calibri" panose="020F0502020204030204" pitchFamily="34" charset="0"/>
                <a:cs typeface="Calibri" panose="020F0502020204030204" pitchFamily="34" charset="0"/>
              </a:rPr>
              <a:t>Nhược điểm </a:t>
            </a:r>
            <a:r>
              <a:rPr lang="en-US" sz="3000" b="1">
                <a:latin typeface="+mn-lt"/>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en-US" sz="3000">
                <a:latin typeface="+mn-lt"/>
              </a:rPr>
              <a:t>Phụ thuộc vào </a:t>
            </a:r>
            <a:r>
              <a:rPr lang="en-US" sz="3000" smtClean="0">
                <a:latin typeface="+mn-lt"/>
              </a:rPr>
              <a:t>internet</a:t>
            </a:r>
          </a:p>
          <a:p>
            <a:pPr marL="457159" indent="-457159" eaLnBrk="1" hangingPunct="1">
              <a:buFont typeface="Arial" panose="020B0604020202020204" pitchFamily="34" charset="0"/>
              <a:buChar char="•"/>
            </a:pPr>
            <a:r>
              <a:rPr lang="en-US" sz="3000">
                <a:latin typeface="+mn-lt"/>
              </a:rPr>
              <a:t>Độ trễ có thể </a:t>
            </a:r>
            <a:r>
              <a:rPr lang="en-US" sz="3000" smtClean="0">
                <a:latin typeface="+mn-lt"/>
              </a:rPr>
              <a:t>cao</a:t>
            </a:r>
          </a:p>
          <a:p>
            <a:pPr marL="457159" indent="-457159" eaLnBrk="1" hangingPunct="1">
              <a:buFont typeface="Arial" panose="020B0604020202020204" pitchFamily="34" charset="0"/>
              <a:buChar char="•"/>
            </a:pPr>
            <a:r>
              <a:rPr lang="vi-VN" sz="3000">
                <a:latin typeface="+mn-lt"/>
              </a:rPr>
              <a:t>Giới hạn số lượng lệnh miễn </a:t>
            </a:r>
            <a:r>
              <a:rPr lang="vi-VN" sz="3000" smtClean="0">
                <a:latin typeface="+mn-lt"/>
              </a:rPr>
              <a:t>phí</a:t>
            </a:r>
            <a:endParaRPr lang="en-US" sz="3000" smtClean="0">
              <a:latin typeface="+mn-lt"/>
            </a:endParaRPr>
          </a:p>
          <a:p>
            <a:pPr marL="457159" indent="-457159" eaLnBrk="1" hangingPunct="1">
              <a:buFont typeface="Arial" panose="020B0604020202020204" pitchFamily="34" charset="0"/>
              <a:buChar char="•"/>
            </a:pPr>
            <a:r>
              <a:rPr lang="vi-VN" sz="3000">
                <a:latin typeface="+mn-lt"/>
              </a:rPr>
              <a:t>Không hoạt động tốt trong môi trường </a:t>
            </a:r>
            <a:r>
              <a:rPr lang="vi-VN" sz="3000" smtClean="0">
                <a:latin typeface="+mn-lt"/>
              </a:rPr>
              <a:t>ồn</a:t>
            </a:r>
            <a:endParaRPr lang="en-US" sz="3000" smtClean="0">
              <a:latin typeface="+mn-lt"/>
            </a:endParaRPr>
          </a:p>
          <a:p>
            <a:pPr marL="457159" indent="-457159" eaLnBrk="1" hangingPunct="1">
              <a:buFont typeface="Arial" panose="020B0604020202020204" pitchFamily="34" charset="0"/>
              <a:buChar char="•"/>
            </a:pPr>
            <a:r>
              <a:rPr lang="en-US" sz="3000">
                <a:latin typeface="+mn-lt"/>
              </a:rPr>
              <a:t>Giới hạn ngôn ngữ và từ vựng</a:t>
            </a:r>
            <a:endParaRPr lang="en-US" sz="3000" smtClean="0">
              <a:latin typeface="+mn-lt"/>
              <a:ea typeface="Calibri" panose="020F0502020204030204" pitchFamily="34" charset="0"/>
              <a:cs typeface="Calibri" panose="020F0502020204030204"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xmlns=""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Quả</a:t>
            </a:r>
            <a:endParaRPr lang="en-US" sz="5399" b="1" dirty="0">
              <a:solidFill>
                <a:schemeClr val="bg1"/>
              </a:solidFill>
            </a:endParaRPr>
          </a:p>
        </p:txBody>
      </p:sp>
      <p:sp>
        <p:nvSpPr>
          <p:cNvPr id="20" name="Text Box 191">
            <a:extLst>
              <a:ext uri="{FF2B5EF4-FFF2-40B4-BE49-F238E27FC236}">
                <a16:creationId xmlns:a16="http://schemas.microsoft.com/office/drawing/2014/main" xmlns=""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smtClean="0">
              <a:latin typeface="Calibri" pitchFamily="34" charset="0"/>
            </a:endParaRPr>
          </a:p>
          <a:p>
            <a:pPr eaLnBrk="1" hangingPunct="1"/>
            <a:r>
              <a:rPr lang="en-US" sz="3000" smtClean="0">
                <a:latin typeface="Calibri" pitchFamily="34" charset="0"/>
              </a:rPr>
              <a:t>Thời gian hiện tại : 12:00:00</a:t>
            </a:r>
          </a:p>
          <a:p>
            <a:pPr eaLnBrk="1" hangingPunct="1"/>
            <a:r>
              <a:rPr lang="en-US" sz="3000" smtClean="0">
                <a:latin typeface="Calibri" pitchFamily="34" charset="0"/>
              </a:rPr>
              <a:t>Động cơ bược : Hoạt động</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Nhiệt độ : 20, Độ ẩm : 70, Water: 192, Máy Bơm: Tắt</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MQ135: 20</a:t>
            </a:r>
          </a:p>
          <a:p>
            <a:pPr eaLnBrk="1" hangingPunct="1"/>
            <a:endParaRPr lang="en-US" sz="300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Đã nhận dữ liệu từ: UNO1, UNO2, UNO3</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xmlns=""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latin typeface="Calibri (Body)"/>
                <a:ea typeface="Calibri" panose="020F0502020204030204" pitchFamily="34" charset="0"/>
                <a:cs typeface="Calibri" panose="020F0502020204030204" pitchFamily="34" charset="0"/>
              </a:rPr>
              <a:t>Sơ Đồ Hệ Thống</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xmlns="" id="{BBCBE0B2-CB96-D2B9-0F5A-287BF23B37D1}"/>
              </a:ext>
            </a:extLst>
          </p:cNvPr>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xmlns=""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Phương Pháp Đề Xuất</a:t>
            </a:r>
            <a:endParaRPr lang="en-US" sz="5399" b="1" dirty="0">
              <a:solidFill>
                <a:schemeClr val="bg1"/>
              </a:solidFill>
            </a:endParaRPr>
          </a:p>
        </p:txBody>
      </p:sp>
      <p:sp>
        <p:nvSpPr>
          <p:cNvPr id="34" name="Rectangle: Rounded Corners 33">
            <a:extLst>
              <a:ext uri="{FF2B5EF4-FFF2-40B4-BE49-F238E27FC236}">
                <a16:creationId xmlns:a16="http://schemas.microsoft.com/office/drawing/2014/main" xmlns="" id="{2CA6E6C7-0AA9-D015-00A1-BE9610C96241}"/>
              </a:ext>
            </a:extLst>
          </p:cNvPr>
          <p:cNvSpPr/>
          <p:nvPr/>
        </p:nvSpPr>
        <p:spPr>
          <a:xfrm>
            <a:off x="10400121" y="21789844"/>
            <a:ext cx="8438270" cy="24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t>Google Speech-to-Text Dataset </a:t>
            </a:r>
            <a:r>
              <a:rPr lang="en-US" sz="2800" smtClean="0"/>
              <a:t>:</a:t>
            </a:r>
          </a:p>
          <a:p>
            <a:r>
              <a:rPr lang="en-US" sz="2800" i="1" smtClean="0"/>
              <a:t>Audio </a:t>
            </a:r>
            <a:r>
              <a:rPr lang="en-US" sz="2800" i="1"/>
              <a:t>dataset for voice-controlled motor operations using Google Speech-to-Text</a:t>
            </a:r>
            <a:r>
              <a:rPr lang="en-US" sz="2800" i="1" smtClean="0"/>
              <a:t>.</a:t>
            </a:r>
            <a:r>
              <a:rPr lang="en-US" sz="2800"/>
              <a:t> </a:t>
            </a:r>
            <a:endParaRPr lang="en-US" sz="2800" i="1"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xmlns=""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Luận</a:t>
            </a:r>
            <a:endParaRPr lang="en-US" sz="5399" b="1" dirty="0">
              <a:solidFill>
                <a:schemeClr val="bg1"/>
              </a:solidFill>
            </a:endParaRPr>
          </a:p>
        </p:txBody>
      </p:sp>
      <p:sp>
        <p:nvSpPr>
          <p:cNvPr id="50" name="Text Box 194">
            <a:extLst>
              <a:ext uri="{FF2B5EF4-FFF2-40B4-BE49-F238E27FC236}">
                <a16:creationId xmlns:a16="http://schemas.microsoft.com/office/drawing/2014/main" xmlns=""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Kết luận: </a:t>
            </a:r>
            <a:endParaRPr lang="en-US" sz="3000" dirty="0">
              <a:latin typeface="Calibri" pitchFamily="34" charset="0"/>
            </a:endParaRP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Hệ thống </a:t>
            </a:r>
            <a:r>
              <a:rPr lang="vi-VN" sz="3000" b="1">
                <a:latin typeface="Calibri" panose="020F0502020204030204" pitchFamily="34" charset="0"/>
                <a:ea typeface="Calibri" panose="020F0502020204030204" pitchFamily="34" charset="0"/>
                <a:cs typeface="Calibri" panose="020F0502020204030204" pitchFamily="34" charset="0"/>
              </a:rPr>
              <a:t>Trang trại Thông minh IoT</a:t>
            </a:r>
            <a:r>
              <a:rPr lang="vi-VN" sz="3000">
                <a:latin typeface="Calibri" panose="020F0502020204030204" pitchFamily="34" charset="0"/>
                <a:ea typeface="Calibri" panose="020F0502020204030204" pitchFamily="34" charset="0"/>
                <a:cs typeface="Calibri" panose="020F0502020204030204" pitchFamily="34" charset="0"/>
              </a:rPr>
              <a:t> giúp tối ưu hóa chăn nuôi bằng cách tự động giám sát và điều khiển các thiết bị, nâng cao hiệu suất và giảm chi phí vận hành. Với sự kết hợp của </a:t>
            </a:r>
            <a:r>
              <a:rPr lang="vi-VN" sz="3000" b="1">
                <a:latin typeface="Calibri" panose="020F0502020204030204" pitchFamily="34" charset="0"/>
                <a:ea typeface="Calibri" panose="020F0502020204030204" pitchFamily="34" charset="0"/>
                <a:cs typeface="Calibri" panose="020F0502020204030204" pitchFamily="34" charset="0"/>
              </a:rPr>
              <a:t>ESP32, Arduino, IoT và WebSocket</a:t>
            </a:r>
            <a:r>
              <a:rPr lang="vi-VN" sz="3000">
                <a:latin typeface="Calibri" panose="020F0502020204030204" pitchFamily="34" charset="0"/>
                <a:ea typeface="Calibri" panose="020F0502020204030204" pitchFamily="34" charset="0"/>
                <a:cs typeface="Calibri" panose="020F0502020204030204" pitchFamily="34" charset="0"/>
              </a:rPr>
              <a:t>, người chăn nuôi có thể quản lý trang trại dễ dàng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Tương lai </a:t>
            </a:r>
            <a:r>
              <a:rPr lang="en-US" sz="3000" b="1" smtClean="0">
                <a:latin typeface="Calibri" pitchFamily="34" charset="0"/>
              </a:rPr>
              <a:t>:</a:t>
            </a:r>
            <a:endParaRPr lang="en-US" sz="3000" b="1" dirty="0">
              <a:latin typeface="Calibri" pitchFamily="34" charset="0"/>
            </a:endParaRPr>
          </a:p>
          <a:p>
            <a:pPr marL="457159" indent="-457159" eaLnBrk="1" hangingPunct="1">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H</a:t>
            </a:r>
            <a:r>
              <a:rPr lang="vi-VN" sz="3000" smtClean="0">
                <a:latin typeface="Calibri" panose="020F0502020204030204" pitchFamily="34" charset="0"/>
                <a:ea typeface="Calibri" panose="020F0502020204030204" pitchFamily="34" charset="0"/>
                <a:cs typeface="Calibri" panose="020F0502020204030204" pitchFamily="34" charset="0"/>
              </a:rPr>
              <a:t>ệ </a:t>
            </a:r>
            <a:r>
              <a:rPr lang="vi-VN" sz="3000">
                <a:latin typeface="Calibri" panose="020F0502020204030204" pitchFamily="34" charset="0"/>
                <a:ea typeface="Calibri" panose="020F0502020204030204" pitchFamily="34" charset="0"/>
                <a:cs typeface="Calibri" panose="020F0502020204030204" pitchFamily="34" charset="0"/>
              </a:rPr>
              <a:t>thống sẽ được nâng cấp với </a:t>
            </a:r>
            <a:r>
              <a:rPr lang="vi-VN" sz="3000" b="1">
                <a:latin typeface="Calibri" panose="020F0502020204030204" pitchFamily="34" charset="0"/>
                <a:ea typeface="Calibri" panose="020F0502020204030204" pitchFamily="34" charset="0"/>
                <a:cs typeface="Calibri" panose="020F0502020204030204" pitchFamily="34" charset="0"/>
              </a:rPr>
              <a:t>AI điều khiển bằng giọng nói</a:t>
            </a:r>
            <a:r>
              <a:rPr lang="vi-VN" sz="3000">
                <a:latin typeface="Calibri" panose="020F0502020204030204" pitchFamily="34" charset="0"/>
                <a:ea typeface="Calibri" panose="020F0502020204030204" pitchFamily="34" charset="0"/>
                <a:cs typeface="Calibri" panose="020F0502020204030204" pitchFamily="34" charset="0"/>
              </a:rPr>
              <a:t>, giúp người dùng ra lệnh trực tiếp để điều khiển thiết bị, nâng cao tính tự động hóa và tiện lợi hơn nữa. </a:t>
            </a:r>
            <a:endParaRPr lang="en-US" sz="3000" dirty="0">
              <a:latin typeface="Calibri"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xmlns="" id="{AADB6B01-4087-D4F0-5C6F-383E551E54C2}"/>
              </a:ext>
            </a:extLst>
          </p:cNvPr>
          <p:cNvSpPr/>
          <p:nvPr/>
        </p:nvSpPr>
        <p:spPr>
          <a:xfrm>
            <a:off x="10385938" y="32548286"/>
            <a:ext cx="8438270" cy="210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t>Google Speech-Controlled Motor Dataset</a:t>
            </a:r>
            <a:r>
              <a:rPr lang="en-US" sz="2800"/>
              <a:t/>
            </a:r>
            <a:br>
              <a:rPr lang="en-US" sz="2800"/>
            </a:br>
            <a:r>
              <a:rPr lang="en-US" sz="2800" i="1"/>
              <a:t>The continuous voice command dataset for motor control.</a:t>
            </a:r>
            <a:r>
              <a:rPr lang="en-US" sz="2800"/>
              <a:t/>
            </a:r>
            <a:br>
              <a:rPr lang="en-US" sz="2800"/>
            </a:br>
            <a:r>
              <a:rPr lang="en-US" sz="2800" i="1"/>
              <a:t>Recorded using Google Speech-to-Text API.</a:t>
            </a:r>
            <a:endParaRPr lang="en-US" sz="2800" dirty="0">
              <a:latin typeface="Arial" panose="020B0604020202020204" pitchFamily="34" charset="0"/>
              <a:cs typeface="Arial" panose="020B0604020202020204" pitchFamily="34" charset="0"/>
            </a:endParaRPr>
          </a:p>
        </p:txBody>
      </p:sp>
      <p:graphicFrame>
        <p:nvGraphicFramePr>
          <p:cNvPr id="11" name="Table 12">
            <a:extLst>
              <a:ext uri="{FF2B5EF4-FFF2-40B4-BE49-F238E27FC236}">
                <a16:creationId xmlns:a16="http://schemas.microsoft.com/office/drawing/2014/main" xmlns="" id="{9AFA7308-0E0D-72B0-E6E2-7B435A218284}"/>
              </a:ext>
            </a:extLst>
          </p:cNvPr>
          <p:cNvGraphicFramePr>
            <a:graphicFrameLocks noGrp="1"/>
          </p:cNvGraphicFramePr>
          <p:nvPr>
            <p:extLst>
              <p:ext uri="{D42A27DB-BD31-4B8C-83A1-F6EECF244321}">
                <p14:modId xmlns:p14="http://schemas.microsoft.com/office/powerpoint/2010/main" val="1317556462"/>
              </p:ext>
            </p:extLst>
          </p:nvPr>
        </p:nvGraphicFramePr>
        <p:xfrm>
          <a:off x="10400121" y="24345793"/>
          <a:ext cx="8438270" cy="2958354"/>
        </p:xfrm>
        <a:graphic>
          <a:graphicData uri="http://schemas.openxmlformats.org/drawingml/2006/table">
            <a:tbl>
              <a:tblPr firstRow="1" bandRow="1">
                <a:tableStyleId>{5C22544A-7EE6-4342-B048-85BDC9FD1C3A}</a:tableStyleId>
              </a:tblPr>
              <a:tblGrid>
                <a:gridCol w="4219135">
                  <a:extLst>
                    <a:ext uri="{9D8B030D-6E8A-4147-A177-3AD203B41FA5}">
                      <a16:colId xmlns:a16="http://schemas.microsoft.com/office/drawing/2014/main" xmlns="" val="4001795386"/>
                    </a:ext>
                  </a:extLst>
                </a:gridCol>
                <a:gridCol w="4219135">
                  <a:extLst>
                    <a:ext uri="{9D8B030D-6E8A-4147-A177-3AD203B41FA5}">
                      <a16:colId xmlns:a16="http://schemas.microsoft.com/office/drawing/2014/main" xmlns="" val="3367630917"/>
                    </a:ext>
                  </a:extLst>
                </a:gridCol>
              </a:tblGrid>
              <a:tr h="493059">
                <a:tc>
                  <a:txBody>
                    <a:bodyPr/>
                    <a:lstStyle/>
                    <a:p>
                      <a:pPr algn="ctr"/>
                      <a:r>
                        <a:rPr lang="en-US" sz="2600" dirty="0"/>
                        <a:t>Attribute</a:t>
                      </a:r>
                    </a:p>
                  </a:txBody>
                  <a:tcPr/>
                </a:tc>
                <a:tc>
                  <a:txBody>
                    <a:bodyPr/>
                    <a:lstStyle/>
                    <a:p>
                      <a:pPr algn="ctr"/>
                      <a:r>
                        <a:rPr lang="en-US" sz="2600" dirty="0"/>
                        <a:t>Quantity</a:t>
                      </a:r>
                    </a:p>
                  </a:txBody>
                  <a:tcPr/>
                </a:tc>
                <a:extLst>
                  <a:ext uri="{0D108BD9-81ED-4DB2-BD59-A6C34878D82A}">
                    <a16:rowId xmlns:a16="http://schemas.microsoft.com/office/drawing/2014/main" xmlns="" val="383426407"/>
                  </a:ext>
                </a:extLst>
              </a:tr>
              <a:tr h="493059">
                <a:tc>
                  <a:txBody>
                    <a:bodyPr/>
                    <a:lstStyle/>
                    <a:p>
                      <a:pPr algn="ctr"/>
                      <a:r>
                        <a:rPr lang="en-US" sz="2600" smtClean="0"/>
                        <a:t>Classes</a:t>
                      </a:r>
                      <a:endParaRPr lang="en-US" sz="2600" dirty="0"/>
                    </a:p>
                  </a:txBody>
                  <a:tcPr/>
                </a:tc>
                <a:tc>
                  <a:txBody>
                    <a:bodyPr/>
                    <a:lstStyle/>
                    <a:p>
                      <a:pPr algn="ctr"/>
                      <a:r>
                        <a:rPr lang="en-US" sz="2600" smtClean="0"/>
                        <a:t>6</a:t>
                      </a:r>
                      <a:endParaRPr lang="en-US" sz="2600" dirty="0"/>
                    </a:p>
                  </a:txBody>
                  <a:tcPr/>
                </a:tc>
                <a:extLst>
                  <a:ext uri="{0D108BD9-81ED-4DB2-BD59-A6C34878D82A}">
                    <a16:rowId xmlns:a16="http://schemas.microsoft.com/office/drawing/2014/main" xmlns="" val="1112704733"/>
                  </a:ext>
                </a:extLst>
              </a:tr>
              <a:tr h="493059">
                <a:tc>
                  <a:txBody>
                    <a:bodyPr/>
                    <a:lstStyle/>
                    <a:p>
                      <a:pPr algn="ctr"/>
                      <a:r>
                        <a:rPr lang="en-US" sz="2600" dirty="0"/>
                        <a:t>Frequency</a:t>
                      </a:r>
                    </a:p>
                  </a:txBody>
                  <a:tcPr/>
                </a:tc>
                <a:tc>
                  <a:txBody>
                    <a:bodyPr/>
                    <a:lstStyle/>
                    <a:p>
                      <a:pPr algn="ctr"/>
                      <a:r>
                        <a:rPr lang="en-US" sz="2600" smtClean="0"/>
                        <a:t>16000(Google</a:t>
                      </a:r>
                      <a:r>
                        <a:rPr lang="en-US" sz="2600" baseline="0" smtClean="0"/>
                        <a:t> STT default</a:t>
                      </a:r>
                      <a:r>
                        <a:rPr lang="en-US" sz="2600" smtClean="0"/>
                        <a:t>)</a:t>
                      </a:r>
                      <a:endParaRPr lang="en-US" sz="2600" dirty="0"/>
                    </a:p>
                  </a:txBody>
                  <a:tcPr/>
                </a:tc>
                <a:extLst>
                  <a:ext uri="{0D108BD9-81ED-4DB2-BD59-A6C34878D82A}">
                    <a16:rowId xmlns:a16="http://schemas.microsoft.com/office/drawing/2014/main" xmlns="" val="3253318599"/>
                  </a:ext>
                </a:extLst>
              </a:tr>
              <a:tr h="493059">
                <a:tc>
                  <a:txBody>
                    <a:bodyPr/>
                    <a:lstStyle/>
                    <a:p>
                      <a:pPr algn="ctr"/>
                      <a:r>
                        <a:rPr lang="en-US" sz="2600" dirty="0"/>
                        <a:t>Subject</a:t>
                      </a:r>
                    </a:p>
                  </a:txBody>
                  <a:tcPr/>
                </a:tc>
                <a:tc>
                  <a:txBody>
                    <a:bodyPr/>
                    <a:lstStyle/>
                    <a:p>
                      <a:pPr algn="ctr"/>
                      <a:r>
                        <a:rPr lang="en-US" sz="2600" smtClean="0"/>
                        <a:t>20</a:t>
                      </a:r>
                      <a:endParaRPr lang="en-US" sz="2600" dirty="0"/>
                    </a:p>
                  </a:txBody>
                  <a:tcPr/>
                </a:tc>
                <a:extLst>
                  <a:ext uri="{0D108BD9-81ED-4DB2-BD59-A6C34878D82A}">
                    <a16:rowId xmlns:a16="http://schemas.microsoft.com/office/drawing/2014/main" xmlns="" val="3034693305"/>
                  </a:ext>
                </a:extLst>
              </a:tr>
              <a:tr h="493059">
                <a:tc>
                  <a:txBody>
                    <a:bodyPr/>
                    <a:lstStyle/>
                    <a:p>
                      <a:pPr algn="ctr"/>
                      <a:r>
                        <a:rPr lang="en-US" sz="2600" dirty="0"/>
                        <a:t>Training set</a:t>
                      </a:r>
                    </a:p>
                  </a:txBody>
                  <a:tcPr/>
                </a:tc>
                <a:tc>
                  <a:txBody>
                    <a:bodyPr/>
                    <a:lstStyle/>
                    <a:p>
                      <a:pPr algn="ctr"/>
                      <a:r>
                        <a:rPr lang="en-US" sz="2600" smtClean="0"/>
                        <a:t>50000</a:t>
                      </a:r>
                      <a:endParaRPr lang="en-US" sz="2600" dirty="0"/>
                    </a:p>
                  </a:txBody>
                  <a:tcPr/>
                </a:tc>
                <a:extLst>
                  <a:ext uri="{0D108BD9-81ED-4DB2-BD59-A6C34878D82A}">
                    <a16:rowId xmlns:a16="http://schemas.microsoft.com/office/drawing/2014/main" xmlns="" val="2810633361"/>
                  </a:ext>
                </a:extLst>
              </a:tr>
              <a:tr h="493059">
                <a:tc>
                  <a:txBody>
                    <a:bodyPr/>
                    <a:lstStyle/>
                    <a:p>
                      <a:pPr algn="ctr"/>
                      <a:r>
                        <a:rPr lang="en-US" sz="2600" dirty="0"/>
                        <a:t>Testing set</a:t>
                      </a:r>
                    </a:p>
                  </a:txBody>
                  <a:tcPr/>
                </a:tc>
                <a:tc>
                  <a:txBody>
                    <a:bodyPr/>
                    <a:lstStyle/>
                    <a:p>
                      <a:pPr algn="ctr"/>
                      <a:r>
                        <a:rPr lang="en-US" sz="2600" smtClean="0"/>
                        <a:t>20000</a:t>
                      </a:r>
                      <a:endParaRPr lang="en-US" sz="2600" dirty="0"/>
                    </a:p>
                  </a:txBody>
                  <a:tcPr/>
                </a:tc>
                <a:extLst>
                  <a:ext uri="{0D108BD9-81ED-4DB2-BD59-A6C34878D82A}">
                    <a16:rowId xmlns:a16="http://schemas.microsoft.com/office/drawing/2014/main" xmlns="" val="744568718"/>
                  </a:ext>
                </a:extLst>
              </a:tr>
            </a:tbl>
          </a:graphicData>
        </a:graphic>
      </p:graphicFrame>
      <p:sp>
        <p:nvSpPr>
          <p:cNvPr id="2" name="Rectangle 1">
            <a:extLst>
              <a:ext uri="{FF2B5EF4-FFF2-40B4-BE49-F238E27FC236}">
                <a16:creationId xmlns:a16="http://schemas.microsoft.com/office/drawing/2014/main" xmlns=""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Bộ Dữ Liệu</a:t>
            </a:r>
            <a:endParaRPr lang="en-US" sz="5399" b="1" dirty="0">
              <a:solidFill>
                <a:schemeClr val="bg1"/>
              </a:solidFill>
            </a:endParaRPr>
          </a:p>
        </p:txBody>
      </p:sp>
      <p:sp>
        <p:nvSpPr>
          <p:cNvPr id="32" name="TextBox 31">
            <a:extLst>
              <a:ext uri="{FF2B5EF4-FFF2-40B4-BE49-F238E27FC236}">
                <a16:creationId xmlns:a16="http://schemas.microsoft.com/office/drawing/2014/main" xmlns="" id="{200AC82E-FF18-1922-4617-B52C8FD19479}"/>
              </a:ext>
            </a:extLst>
          </p:cNvPr>
          <p:cNvSpPr txBox="1"/>
          <p:nvPr/>
        </p:nvSpPr>
        <p:spPr>
          <a:xfrm>
            <a:off x="8408610" y="10752991"/>
            <a:ext cx="12141465" cy="646331"/>
          </a:xfrm>
          <a:prstGeom prst="rect">
            <a:avLst/>
          </a:prstGeom>
          <a:noFill/>
        </p:spPr>
        <p:txBody>
          <a:bodyPr wrap="none" rtlCol="0">
            <a:spAutoFit/>
          </a:bodyPr>
          <a:lstStyle/>
          <a:p>
            <a:pPr algn="ctr"/>
            <a:r>
              <a:rPr lang="en-US" sz="3600" b="1"/>
              <a:t>Github: </a:t>
            </a:r>
            <a:r>
              <a:rPr lang="en-US" sz="3600"/>
              <a:t>https://github.com/nvtan208/Trang-trai-thong-minh.git</a:t>
            </a:r>
          </a:p>
        </p:txBody>
      </p:sp>
      <p:pic>
        <p:nvPicPr>
          <p:cNvPr id="39" name="Picture 38">
            <a:extLst>
              <a:ext uri="{FF2B5EF4-FFF2-40B4-BE49-F238E27FC236}">
                <a16:creationId xmlns:a16="http://schemas.microsoft.com/office/drawing/2014/main" xmlns=""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xmlns=""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022" y="13212360"/>
            <a:ext cx="18024498" cy="66136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42996" y="9378486"/>
            <a:ext cx="2007600" cy="200760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723" y="29752825"/>
            <a:ext cx="8358368" cy="559401"/>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1146" y="26685769"/>
            <a:ext cx="5295900" cy="247650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5371" y="36625083"/>
            <a:ext cx="6267450" cy="3477849"/>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84961" y="28197591"/>
            <a:ext cx="6152427" cy="3669868"/>
          </a:xfrm>
          <a:prstGeom prst="rect">
            <a:avLst/>
          </a:prstGeom>
        </p:spPr>
      </p:pic>
      <p:pic>
        <p:nvPicPr>
          <p:cNvPr id="1028" name="Picture 4" descr="Google Cloud Speech-to-Text features and reviews of 20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69081" y="35418353"/>
            <a:ext cx="6330982" cy="362073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Rounded Corners 9">
            <a:extLst>
              <a:ext uri="{FF2B5EF4-FFF2-40B4-BE49-F238E27FC236}">
                <a16:creationId xmlns:a16="http://schemas.microsoft.com/office/drawing/2014/main" xmlns="" id="{AADB6B01-4087-D4F0-5C6F-383E551E54C2}"/>
              </a:ext>
            </a:extLst>
          </p:cNvPr>
          <p:cNvSpPr/>
          <p:nvPr/>
        </p:nvSpPr>
        <p:spPr>
          <a:xfrm>
            <a:off x="19762777" y="2206694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UNO1</a:t>
            </a:r>
            <a:endParaRPr lang="en-US" sz="2800" b="1" dirty="0">
              <a:cs typeface="Arial" panose="020B0604020202020204" pitchFamily="34" charset="0"/>
            </a:endParaRPr>
          </a:p>
        </p:txBody>
      </p:sp>
      <p:pic>
        <p:nvPicPr>
          <p:cNvPr id="33" name="Picture 32"/>
          <p:cNvPicPr>
            <a:picLocks noChangeAspect="1"/>
          </p:cNvPicPr>
          <p:nvPr/>
        </p:nvPicPr>
        <p:blipFill>
          <a:blip r:embed="rId10"/>
          <a:stretch>
            <a:fillRect/>
          </a:stretch>
        </p:blipFill>
        <p:spPr>
          <a:xfrm>
            <a:off x="19919272" y="32963071"/>
            <a:ext cx="8150248" cy="5572975"/>
          </a:xfrm>
          <a:prstGeom prst="rect">
            <a:avLst/>
          </a:prstGeom>
        </p:spPr>
      </p:pic>
      <p:sp>
        <p:nvSpPr>
          <p:cNvPr id="58" name="Rectangle: Rounded Corners 9">
            <a:extLst>
              <a:ext uri="{FF2B5EF4-FFF2-40B4-BE49-F238E27FC236}">
                <a16:creationId xmlns:a16="http://schemas.microsoft.com/office/drawing/2014/main" xmlns="" id="{AADB6B01-4087-D4F0-5C6F-383E551E54C2}"/>
              </a:ext>
            </a:extLst>
          </p:cNvPr>
          <p:cNvSpPr/>
          <p:nvPr/>
        </p:nvSpPr>
        <p:spPr>
          <a:xfrm>
            <a:off x="19733280" y="24491426"/>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UNO2</a:t>
            </a:r>
            <a:endParaRPr lang="en-US" sz="2800" b="1" dirty="0">
              <a:cs typeface="Arial" panose="020B0604020202020204" pitchFamily="34" charset="0"/>
            </a:endParaRPr>
          </a:p>
        </p:txBody>
      </p:sp>
      <p:sp>
        <p:nvSpPr>
          <p:cNvPr id="61" name="Rectangle: Rounded Corners 9">
            <a:extLst>
              <a:ext uri="{FF2B5EF4-FFF2-40B4-BE49-F238E27FC236}">
                <a16:creationId xmlns:a16="http://schemas.microsoft.com/office/drawing/2014/main" xmlns="" id="{AADB6B01-4087-D4F0-5C6F-383E551E54C2}"/>
              </a:ext>
            </a:extLst>
          </p:cNvPr>
          <p:cNvSpPr/>
          <p:nvPr/>
        </p:nvSpPr>
        <p:spPr>
          <a:xfrm>
            <a:off x="19733280" y="26685769"/>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UNO3</a:t>
            </a:r>
            <a:endParaRPr lang="en-US" sz="2800" b="1" dirty="0">
              <a:cs typeface="Arial" panose="020B0604020202020204" pitchFamily="34" charset="0"/>
            </a:endParaRPr>
          </a:p>
        </p:txBody>
      </p:sp>
      <p:sp>
        <p:nvSpPr>
          <p:cNvPr id="63" name="Rectangle: Rounded Corners 9">
            <a:extLst>
              <a:ext uri="{FF2B5EF4-FFF2-40B4-BE49-F238E27FC236}">
                <a16:creationId xmlns:a16="http://schemas.microsoft.com/office/drawing/2014/main" xmlns="" id="{AADB6B01-4087-D4F0-5C6F-383E551E54C2}"/>
              </a:ext>
            </a:extLst>
          </p:cNvPr>
          <p:cNvSpPr/>
          <p:nvPr/>
        </p:nvSpPr>
        <p:spPr>
          <a:xfrm>
            <a:off x="19738163" y="28808948"/>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ESP32</a:t>
            </a:r>
            <a:endParaRPr lang="en-US" sz="2800" b="1" dirty="0">
              <a:cs typeface="Arial" panose="020B0604020202020204" pitchFamily="34" charset="0"/>
            </a:endParaRPr>
          </a:p>
        </p:txBody>
      </p:sp>
      <p:sp>
        <p:nvSpPr>
          <p:cNvPr id="65" name="Rectangle: Rounded Corners 9">
            <a:extLst>
              <a:ext uri="{FF2B5EF4-FFF2-40B4-BE49-F238E27FC236}">
                <a16:creationId xmlns:a16="http://schemas.microsoft.com/office/drawing/2014/main" xmlns="" id="{AADB6B01-4087-D4F0-5C6F-383E551E54C2}"/>
              </a:ext>
            </a:extLst>
          </p:cNvPr>
          <p:cNvSpPr/>
          <p:nvPr/>
        </p:nvSpPr>
        <p:spPr>
          <a:xfrm>
            <a:off x="19762777" y="3113073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KẾT QUẢ CUỐI CÙNG</a:t>
            </a:r>
            <a:endParaRPr lang="en-US" sz="2800" b="1" dirty="0">
              <a:cs typeface="Arial" panose="020B0604020202020204" pitchFamily="34" charset="0"/>
            </a:endParaRP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492</TotalTime>
  <Words>532</Words>
  <Application>Microsoft Office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Microsoft account</cp:lastModifiedBy>
  <cp:revision>78</cp:revision>
  <dcterms:created xsi:type="dcterms:W3CDTF">2023-07-02T07:57:15Z</dcterms:created>
  <dcterms:modified xsi:type="dcterms:W3CDTF">2025-03-15T06:18:13Z</dcterms:modified>
</cp:coreProperties>
</file>