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varScale="1">
        <p:scale>
          <a:sx n="19" d="100"/>
          <a:sy n="19" d="100"/>
        </p:scale>
        <p:origin x="3018" y="90"/>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3/20/2025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3D9E4F7B-BDBB-AF4A-B4AD-63280788DEC9}"/>
              </a:ext>
            </a:extLst>
          </p:cNvPr>
          <p:cNvSpPr txBox="1">
            <a:spLocks/>
          </p:cNvSpPr>
          <p:nvPr/>
        </p:nvSpPr>
        <p:spPr>
          <a:xfrm>
            <a:off x="1439865" y="6411949"/>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sz="6600" b="1" smtClean="0"/>
              <a:t>Trang trại thông minh, tích hợp AI để điều khiển thiết bị</a:t>
            </a:r>
            <a:endParaRPr lang="en-US" sz="6600" b="1" dirty="0"/>
          </a:p>
        </p:txBody>
      </p:sp>
      <p:sp>
        <p:nvSpPr>
          <p:cNvPr id="6" name="Rectangle 5">
            <a:extLst>
              <a:ext uri="{FF2B5EF4-FFF2-40B4-BE49-F238E27FC236}">
                <a16:creationId xmlns:a16="http://schemas.microsoft.com/office/drawing/2014/main" xmlns="" id="{FDB71301-74E9-3D33-787D-882C46CB1337}"/>
              </a:ext>
            </a:extLst>
          </p:cNvPr>
          <p:cNvSpPr/>
          <p:nvPr/>
        </p:nvSpPr>
        <p:spPr>
          <a:xfrm>
            <a:off x="3669531" y="8854446"/>
            <a:ext cx="21464538" cy="4456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599" b="1" smtClean="0"/>
              <a:t>Le Trung Hieu, Nguyen Thai Khanh, Ngo Thi Mung, Nguyen Van Long, Nguyen Van Tan, Dao Tran Le Viet Anh</a:t>
            </a:r>
            <a:endParaRPr lang="en-US" sz="3599" b="1" dirty="0"/>
          </a:p>
        </p:txBody>
      </p:sp>
      <p:sp>
        <p:nvSpPr>
          <p:cNvPr id="7" name="Rectangle 6">
            <a:extLst>
              <a:ext uri="{FF2B5EF4-FFF2-40B4-BE49-F238E27FC236}">
                <a16:creationId xmlns:a16="http://schemas.microsoft.com/office/drawing/2014/main" xmlns="" id="{C5866BCA-6519-4A04-49D6-16F03CF06786}"/>
              </a:ext>
            </a:extLst>
          </p:cNvPr>
          <p:cNvSpPr/>
          <p:nvPr/>
        </p:nvSpPr>
        <p:spPr>
          <a:xfrm>
            <a:off x="4831460" y="9137681"/>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199" i="1"/>
              <a:t>Faculty of Information </a:t>
            </a:r>
            <a:r>
              <a:rPr lang="en-US" sz="3199" i="1" smtClean="0"/>
              <a:t>Technology, Dainam </a:t>
            </a:r>
            <a:r>
              <a:rPr lang="en-US" sz="3199" i="1" dirty="0"/>
              <a:t>University, Hanoi</a:t>
            </a:r>
            <a:r>
              <a:rPr lang="en-US" sz="3199" i="1"/>
              <a:t>, Vietnam</a:t>
            </a:r>
            <a:endParaRPr lang="en-US" sz="3199" i="1" dirty="0"/>
          </a:p>
        </p:txBody>
      </p:sp>
      <p:sp>
        <p:nvSpPr>
          <p:cNvPr id="16" name="Text Box 189">
            <a:extLst>
              <a:ext uri="{FF2B5EF4-FFF2-40B4-BE49-F238E27FC236}">
                <a16:creationId xmlns:a16="http://schemas.microsoft.com/office/drawing/2014/main" xmlns=""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smtClean="0">
                <a:latin typeface="Calibri" pitchFamily="34" charset="0"/>
              </a:rPr>
              <a:t>Mô hình Trang Trại Thông Minh</a:t>
            </a:r>
            <a:r>
              <a:rPr lang="en-US" sz="3000" smtClean="0">
                <a:latin typeface="Calibri" pitchFamily="34" charset="0"/>
              </a:rPr>
              <a:t>:</a:t>
            </a:r>
            <a:endParaRPr lang="en-US" sz="3000" dirty="0">
              <a:latin typeface="Calibri" pitchFamily="34" charset="0"/>
            </a:endParaRPr>
          </a:p>
          <a:p>
            <a:pPr marL="457159" indent="-457159" eaLnBrk="1" hangingPunct="1">
              <a:buFont typeface="Arial" panose="020B0604020202020204" pitchFamily="34" charset="0"/>
              <a:buChar char="•"/>
            </a:pPr>
            <a:r>
              <a:rPr lang="en-US" sz="3000" smtClean="0">
                <a:latin typeface="+mj-lt"/>
              </a:rPr>
              <a:t>Hệ </a:t>
            </a:r>
            <a:r>
              <a:rPr lang="en-US" sz="3000">
                <a:latin typeface="+mj-lt"/>
              </a:rPr>
              <a:t>thống trang trại chăn nuôi thông minh ứng dụng IoT giúp giám sát và tự động hóa các quy trình chăn nuôi.</a:t>
            </a:r>
            <a:endParaRPr lang="en-US" sz="3000" dirty="0">
              <a:latin typeface="+mj-lt"/>
            </a:endParaRPr>
          </a:p>
          <a:p>
            <a:pPr eaLnBrk="1" hangingPunct="1"/>
            <a:r>
              <a:rPr lang="en-US" sz="3000" b="1" smtClean="0">
                <a:latin typeface="Calibri" pitchFamily="34" charset="0"/>
              </a:rPr>
              <a:t>Đóng góp</a:t>
            </a: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Tăng hiệu suất chăn nuôi:</a:t>
            </a:r>
            <a:r>
              <a:rPr lang="vi-VN" sz="3000">
                <a:latin typeface="Calibri" panose="020F0502020204030204" pitchFamily="34" charset="0"/>
                <a:ea typeface="Calibri" panose="020F0502020204030204" pitchFamily="34" charset="0"/>
                <a:cs typeface="Calibri" panose="020F0502020204030204" pitchFamily="34" charset="0"/>
              </a:rPr>
              <a:t> Tự động hóa việc cho ăn, giám sát môi trường giúp vật nuôi phát triển tốt hơn</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Ứng dụng công nghệ hiện đại:</a:t>
            </a:r>
            <a:r>
              <a:rPr lang="vi-VN" sz="3000">
                <a:latin typeface="Calibri" panose="020F0502020204030204" pitchFamily="34" charset="0"/>
                <a:ea typeface="Calibri" panose="020F0502020204030204" pitchFamily="34" charset="0"/>
                <a:cs typeface="Calibri" panose="020F0502020204030204" pitchFamily="34" charset="0"/>
              </a:rPr>
              <a:t> Kết nối IoT giúp quản lý trang trại thông qua Web, điều khiển máy bơm, động cơ bước từ xa</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Bảo vệ môi trường:</a:t>
            </a:r>
            <a:r>
              <a:rPr lang="vi-VN" sz="3000">
                <a:latin typeface="Calibri" panose="020F0502020204030204" pitchFamily="34" charset="0"/>
                <a:ea typeface="Calibri" panose="020F0502020204030204" pitchFamily="34" charset="0"/>
                <a:cs typeface="Calibri" panose="020F0502020204030204" pitchFamily="34" charset="0"/>
              </a:rPr>
              <a:t> Giảm lãng phí tài nguyên và kiểm soát chất lượng không khí trong trang trại.</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b="1" smtClean="0">
                <a:latin typeface="Calibri" pitchFamily="34" charset="0"/>
                <a:ea typeface="Calibri" panose="020F0502020204030204" pitchFamily="34" charset="0"/>
                <a:cs typeface="Calibri" panose="020F0502020204030204" pitchFamily="34" charset="0"/>
              </a:rPr>
              <a:t>Tích hợp AI: </a:t>
            </a:r>
            <a:r>
              <a:rPr lang="en-US" sz="3000" smtClean="0">
                <a:latin typeface="Calibri" pitchFamily="34" charset="0"/>
                <a:ea typeface="Calibri" panose="020F0502020204030204" pitchFamily="34" charset="0"/>
                <a:cs typeface="Calibri" panose="020F0502020204030204" pitchFamily="34" charset="0"/>
              </a:rPr>
              <a:t>giúp quản lý trang trại dễ hơn.</a:t>
            </a:r>
            <a:endParaRPr lang="en-US" sz="3000" dirty="0">
              <a:latin typeface="Calibri" pitchFamily="34" charset="0"/>
              <a:ea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xmlns=""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Giới Thiệu</a:t>
            </a:r>
            <a:endParaRPr lang="en-US" sz="5399" b="1" dirty="0">
              <a:solidFill>
                <a:schemeClr val="bg1"/>
              </a:solidFill>
            </a:endParaRPr>
          </a:p>
        </p:txBody>
      </p:sp>
      <p:sp>
        <p:nvSpPr>
          <p:cNvPr id="18" name="Text Box 194">
            <a:extLst>
              <a:ext uri="{FF2B5EF4-FFF2-40B4-BE49-F238E27FC236}">
                <a16:creationId xmlns:a16="http://schemas.microsoft.com/office/drawing/2014/main" xmlns="" id="{4344EFC7-1139-FBE7-117C-D3003C17EFFF}"/>
              </a:ext>
            </a:extLst>
          </p:cNvPr>
          <p:cNvSpPr txBox="1">
            <a:spLocks noChangeArrowheads="1"/>
          </p:cNvSpPr>
          <p:nvPr/>
        </p:nvSpPr>
        <p:spPr bwMode="auto">
          <a:xfrm>
            <a:off x="510761" y="21701043"/>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smtClean="0">
                <a:latin typeface="+mn-lt"/>
                <a:ea typeface="Calibri" panose="020F0502020204030204" pitchFamily="34" charset="0"/>
                <a:cs typeface="Calibri" panose="020F0502020204030204" pitchFamily="34" charset="0"/>
              </a:rPr>
              <a:t>Mô hình AI: </a:t>
            </a:r>
            <a:r>
              <a:rPr lang="en-US" sz="3000" b="1">
                <a:latin typeface="+mn-lt"/>
              </a:rPr>
              <a:t>SpeechRecognition </a:t>
            </a:r>
            <a:r>
              <a:rPr lang="en-US" sz="3000" b="1" smtClean="0">
                <a:latin typeface="+mn-lt"/>
                <a:ea typeface="Calibri" panose="020F0502020204030204" pitchFamily="34" charset="0"/>
                <a:cs typeface="Calibri" panose="020F0502020204030204" pitchFamily="34" charset="0"/>
              </a:rPr>
              <a:t>:</a:t>
            </a: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Người dùng nói vào micro</a:t>
            </a:r>
            <a:r>
              <a:rPr lang="vi-VN" sz="3000">
                <a:latin typeface="Calibri" panose="020F0502020204030204" pitchFamily="34" charset="0"/>
                <a:ea typeface="Calibri" panose="020F0502020204030204" pitchFamily="34" charset="0"/>
                <a:cs typeface="Calibri" panose="020F0502020204030204" pitchFamily="34" charset="0"/>
              </a:rPr>
              <a:t> → </a:t>
            </a:r>
            <a:r>
              <a:rPr lang="en-US" sz="3000" b="1">
                <a:latin typeface="+mn-lt"/>
              </a:rPr>
              <a:t>SpeechRecognition</a:t>
            </a:r>
            <a:r>
              <a:rPr lang="en-US" sz="3000" b="1"/>
              <a:t> </a:t>
            </a:r>
            <a:r>
              <a:rPr lang="vi-VN" sz="3000" b="1" smtClean="0">
                <a:latin typeface="Calibri" panose="020F0502020204030204" pitchFamily="34" charset="0"/>
                <a:ea typeface="Calibri" panose="020F0502020204030204" pitchFamily="34" charset="0"/>
                <a:cs typeface="Calibri" panose="020F0502020204030204" pitchFamily="34" charset="0"/>
              </a:rPr>
              <a:t>chuyển </a:t>
            </a:r>
            <a:r>
              <a:rPr lang="vi-VN" sz="3000" b="1">
                <a:latin typeface="Calibri" panose="020F0502020204030204" pitchFamily="34" charset="0"/>
                <a:ea typeface="Calibri" panose="020F0502020204030204" pitchFamily="34" charset="0"/>
                <a:cs typeface="Calibri" panose="020F0502020204030204" pitchFamily="34" charset="0"/>
              </a:rPr>
              <a:t>đổi giọng nói thành văn bản</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Văn bản được xử lý để nhận diện lệnh</a:t>
            </a:r>
            <a:r>
              <a:rPr lang="vi-VN" sz="3000">
                <a:latin typeface="Calibri" panose="020F0502020204030204" pitchFamily="34" charset="0"/>
                <a:ea typeface="Calibri" panose="020F0502020204030204" pitchFamily="34" charset="0"/>
                <a:cs typeface="Calibri" panose="020F0502020204030204" pitchFamily="34" charset="0"/>
              </a:rPr>
              <a:t> (bật/tắt thiết bị</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b="1">
                <a:latin typeface="Calibri" panose="020F0502020204030204" pitchFamily="34" charset="0"/>
                <a:ea typeface="Calibri" panose="020F0502020204030204" pitchFamily="34" charset="0"/>
                <a:cs typeface="Calibri" panose="020F0502020204030204" pitchFamily="34" charset="0"/>
              </a:rPr>
              <a:t>Gửi lệnh điều khiển đến Arduino</a:t>
            </a:r>
            <a:r>
              <a:rPr lang="en-US" sz="3000">
                <a:latin typeface="Calibri" panose="020F0502020204030204" pitchFamily="34" charset="0"/>
                <a:ea typeface="Calibri" panose="020F0502020204030204" pitchFamily="34" charset="0"/>
                <a:cs typeface="Calibri" panose="020F0502020204030204" pitchFamily="34" charset="0"/>
              </a:rPr>
              <a:t> (thông qua ESP32 hoặc Serial trên máy tính</a:t>
            </a:r>
            <a:r>
              <a:rPr lang="en-US" sz="3000" smtClean="0">
                <a:latin typeface="Calibri" panose="020F0502020204030204" pitchFamily="34" charset="0"/>
                <a:ea typeface="Calibri" panose="020F0502020204030204" pitchFamily="34" charset="0"/>
                <a:cs typeface="Calibri" panose="020F0502020204030204" pitchFamily="34" charset="0"/>
              </a:rPr>
              <a:t>).</a:t>
            </a:r>
          </a:p>
          <a:p>
            <a:pPr marL="457159" indent="-457159" eaLnBrk="1" hangingPunct="1">
              <a:buFont typeface="Arial" panose="020B0604020202020204" pitchFamily="34" charset="0"/>
              <a:buChar char="•"/>
            </a:pPr>
            <a:r>
              <a:rPr lang="vi-VN" sz="3000" b="1">
                <a:latin typeface="Calibri" panose="020F0502020204030204" pitchFamily="34" charset="0"/>
                <a:ea typeface="Calibri" panose="020F0502020204030204" pitchFamily="34" charset="0"/>
                <a:cs typeface="Calibri" panose="020F0502020204030204" pitchFamily="34" charset="0"/>
              </a:rPr>
              <a:t>Arduino nhận lệnh và thực thi hành động</a:t>
            </a:r>
            <a:r>
              <a:rPr lang="vi-VN" sz="3000">
                <a:latin typeface="Calibri" panose="020F0502020204030204" pitchFamily="34" charset="0"/>
                <a:ea typeface="Calibri" panose="020F0502020204030204" pitchFamily="34" charset="0"/>
                <a:cs typeface="Calibri" panose="020F0502020204030204" pitchFamily="34" charset="0"/>
              </a:rPr>
              <a:t> (bật/tắt đèn, động cơ...).</a:t>
            </a:r>
            <a:endParaRPr lang="en-US" sz="3000" smtClean="0">
              <a:latin typeface="Calibri" pitchFamily="34" charset="0"/>
              <a:ea typeface="Calibri" panose="020F0502020204030204" pitchFamily="34" charset="0"/>
              <a:cs typeface="Calibri" panose="020F0502020204030204"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endParaRPr lang="en-US" sz="3000" b="1" dirty="0">
              <a:latin typeface="Calibri" pitchFamily="34" charset="0"/>
            </a:endParaRPr>
          </a:p>
          <a:p>
            <a:pPr eaLnBrk="1" hangingPunct="1"/>
            <a:r>
              <a:rPr lang="en-US" sz="3000" b="1" smtClean="0">
                <a:latin typeface="Calibri" panose="020F0502020204030204" pitchFamily="34" charset="0"/>
                <a:ea typeface="Calibri" panose="020F0502020204030204" pitchFamily="34" charset="0"/>
                <a:cs typeface="Calibri" panose="020F0502020204030204" pitchFamily="34" charset="0"/>
              </a:rPr>
              <a:t>Ưu điểm :</a:t>
            </a:r>
            <a:endParaRPr lang="en-US" sz="3000" b="1">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Nhận diện giọng nói chính xác </a:t>
            </a:r>
            <a:r>
              <a:rPr lang="en-US" sz="3000" smtClean="0">
                <a:latin typeface="Calibri" panose="020F0502020204030204" pitchFamily="34" charset="0"/>
                <a:ea typeface="Calibri" panose="020F0502020204030204" pitchFamily="34" charset="0"/>
                <a:cs typeface="Calibri" panose="020F0502020204030204" pitchFamily="34" charset="0"/>
              </a:rPr>
              <a:t>cao</a:t>
            </a: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Điều khiển không cần chạm </a:t>
            </a:r>
            <a:r>
              <a:rPr lang="en-US" sz="3000" smtClean="0">
                <a:latin typeface="Calibri" panose="020F0502020204030204" pitchFamily="34" charset="0"/>
                <a:ea typeface="Calibri" panose="020F0502020204030204" pitchFamily="34" charset="0"/>
                <a:cs typeface="Calibri" panose="020F0502020204030204" pitchFamily="34" charset="0"/>
              </a:rPr>
              <a:t>tay</a:t>
            </a: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Linh hoạt trong mở rộng hệ </a:t>
            </a:r>
            <a:r>
              <a:rPr lang="en-US" sz="3000" smtClean="0">
                <a:latin typeface="Calibri" panose="020F0502020204030204" pitchFamily="34" charset="0"/>
                <a:ea typeface="Calibri" panose="020F0502020204030204" pitchFamily="34" charset="0"/>
                <a:cs typeface="Calibri" panose="020F0502020204030204" pitchFamily="34" charset="0"/>
              </a:rPr>
              <a:t>thống</a:t>
            </a:r>
          </a:p>
          <a:p>
            <a:pPr marL="457159" indent="-457159" eaLnBrk="1" hangingPunct="1">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Dễ triển khai trên nền tảng </a:t>
            </a:r>
            <a:r>
              <a:rPr lang="en-US" sz="3000" smtClean="0">
                <a:latin typeface="Calibri" panose="020F0502020204030204" pitchFamily="34" charset="0"/>
                <a:ea typeface="Calibri" panose="020F0502020204030204" pitchFamily="34" charset="0"/>
                <a:cs typeface="Calibri" panose="020F0502020204030204" pitchFamily="34" charset="0"/>
              </a:rPr>
              <a:t>cloud</a:t>
            </a: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r>
              <a:rPr lang="en-US" sz="3000" b="1" smtClean="0">
                <a:latin typeface="+mn-lt"/>
                <a:ea typeface="Calibri" panose="020F0502020204030204" pitchFamily="34" charset="0"/>
                <a:cs typeface="Calibri" panose="020F0502020204030204" pitchFamily="34" charset="0"/>
              </a:rPr>
              <a:t>Nhược điểm </a:t>
            </a:r>
            <a:r>
              <a:rPr lang="en-US" sz="3000" b="1">
                <a:latin typeface="+mn-lt"/>
                <a:ea typeface="Calibri" panose="020F0502020204030204" pitchFamily="34" charset="0"/>
                <a:cs typeface="Calibri" panose="020F0502020204030204" pitchFamily="34" charset="0"/>
              </a:rPr>
              <a:t>:</a:t>
            </a:r>
          </a:p>
          <a:p>
            <a:pPr marL="457159" indent="-457159" eaLnBrk="1" hangingPunct="1">
              <a:buFont typeface="Arial" panose="020B0604020202020204" pitchFamily="34" charset="0"/>
              <a:buChar char="•"/>
            </a:pPr>
            <a:r>
              <a:rPr lang="en-US" sz="3000">
                <a:latin typeface="+mn-lt"/>
              </a:rPr>
              <a:t>Phụ thuộc vào </a:t>
            </a:r>
            <a:r>
              <a:rPr lang="en-US" sz="3000" smtClean="0">
                <a:latin typeface="+mn-lt"/>
              </a:rPr>
              <a:t>internet</a:t>
            </a:r>
          </a:p>
          <a:p>
            <a:pPr marL="457159" indent="-457159" eaLnBrk="1" hangingPunct="1">
              <a:buFont typeface="Arial" panose="020B0604020202020204" pitchFamily="34" charset="0"/>
              <a:buChar char="•"/>
            </a:pPr>
            <a:r>
              <a:rPr lang="en-US" sz="3000">
                <a:latin typeface="+mn-lt"/>
              </a:rPr>
              <a:t>Độ trễ có thể </a:t>
            </a:r>
            <a:r>
              <a:rPr lang="en-US" sz="3000" smtClean="0">
                <a:latin typeface="+mn-lt"/>
              </a:rPr>
              <a:t>cao</a:t>
            </a:r>
          </a:p>
          <a:p>
            <a:pPr marL="457159" indent="-457159" eaLnBrk="1" hangingPunct="1">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Giới hạn số lượng lệnh miễn </a:t>
            </a:r>
            <a:r>
              <a:rPr lang="vi-VN" sz="3000" smtClean="0">
                <a:latin typeface="Calibri" panose="020F0502020204030204" pitchFamily="34" charset="0"/>
                <a:ea typeface="Calibri" panose="020F0502020204030204" pitchFamily="34" charset="0"/>
                <a:cs typeface="Calibri" panose="020F0502020204030204" pitchFamily="34" charset="0"/>
              </a:rPr>
              <a:t>phí</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Không hoạt động tốt trong môi trường </a:t>
            </a:r>
            <a:r>
              <a:rPr lang="vi-VN" sz="3000" smtClean="0">
                <a:latin typeface="Calibri" panose="020F0502020204030204" pitchFamily="34" charset="0"/>
                <a:ea typeface="Calibri" panose="020F0502020204030204" pitchFamily="34" charset="0"/>
                <a:cs typeface="Calibri" panose="020F0502020204030204" pitchFamily="34" charset="0"/>
              </a:rPr>
              <a:t>ồn</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marL="457159" indent="-457159" eaLnBrk="1" hangingPunct="1">
              <a:buFont typeface="Arial" panose="020B0604020202020204" pitchFamily="34" charset="0"/>
              <a:buChar char="•"/>
            </a:pPr>
            <a:r>
              <a:rPr lang="en-US" sz="3000">
                <a:latin typeface="+mn-lt"/>
              </a:rPr>
              <a:t>Giới hạn ngôn ngữ và từ vựng</a:t>
            </a:r>
            <a:endParaRPr lang="en-US" sz="3000" smtClean="0">
              <a:latin typeface="+mn-lt"/>
              <a:ea typeface="Calibri" panose="020F0502020204030204" pitchFamily="34" charset="0"/>
              <a:cs typeface="Calibri" panose="020F0502020204030204"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a:latin typeface="Calibri" pitchFamily="34" charset="0"/>
            </a:endParaRPr>
          </a:p>
          <a:p>
            <a:pPr algn="ctr" eaLnBrk="1" hangingPunct="1"/>
            <a:endParaRPr lang="en-US" sz="3000" b="1">
              <a:latin typeface="Calibri" pitchFamily="34" charset="0"/>
            </a:endParaRPr>
          </a:p>
          <a:p>
            <a:pPr eaLnBrk="1" hangingPunct="1"/>
            <a:endParaRPr lang="en-US" sz="3000" b="1" dirty="0">
              <a:latin typeface="Calibri" pitchFamily="34" charset="0"/>
            </a:endParaRPr>
          </a:p>
        </p:txBody>
      </p:sp>
      <p:sp>
        <p:nvSpPr>
          <p:cNvPr id="19" name="Rectangle 18">
            <a:extLst>
              <a:ext uri="{FF2B5EF4-FFF2-40B4-BE49-F238E27FC236}">
                <a16:creationId xmlns:a16="http://schemas.microsoft.com/office/drawing/2014/main" xmlns="" id="{1640A9FB-E213-CCEB-F04F-83DD2303D1D8}"/>
              </a:ext>
            </a:extLst>
          </p:cNvPr>
          <p:cNvSpPr/>
          <p:nvPr/>
        </p:nvSpPr>
        <p:spPr>
          <a:xfrm>
            <a:off x="19618595" y="2061528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Kết Quả</a:t>
            </a:r>
            <a:endParaRPr lang="en-US" sz="5399" b="1" dirty="0">
              <a:solidFill>
                <a:schemeClr val="bg1"/>
              </a:solidFill>
            </a:endParaRPr>
          </a:p>
        </p:txBody>
      </p:sp>
      <p:sp>
        <p:nvSpPr>
          <p:cNvPr id="20" name="Text Box 191">
            <a:extLst>
              <a:ext uri="{FF2B5EF4-FFF2-40B4-BE49-F238E27FC236}">
                <a16:creationId xmlns:a16="http://schemas.microsoft.com/office/drawing/2014/main" xmlns="" id="{D9710905-8CED-BDEE-1C02-E33551D97D69}"/>
              </a:ext>
            </a:extLst>
          </p:cNvPr>
          <p:cNvSpPr txBox="1">
            <a:spLocks noChangeArrowheads="1"/>
          </p:cNvSpPr>
          <p:nvPr/>
        </p:nvSpPr>
        <p:spPr bwMode="auto">
          <a:xfrm>
            <a:off x="19648092" y="21668386"/>
            <a:ext cx="8667640"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smtClean="0">
              <a:latin typeface="Calibri" pitchFamily="34" charset="0"/>
            </a:endParaRPr>
          </a:p>
          <a:p>
            <a:pPr eaLnBrk="1" hangingPunct="1"/>
            <a:r>
              <a:rPr lang="en-US" sz="3000" smtClean="0">
                <a:latin typeface="Calibri" pitchFamily="34" charset="0"/>
              </a:rPr>
              <a:t>Thời gian hiện tại : 12:00:00</a:t>
            </a:r>
          </a:p>
          <a:p>
            <a:pPr eaLnBrk="1" hangingPunct="1"/>
            <a:r>
              <a:rPr lang="en-US" sz="3000" smtClean="0">
                <a:latin typeface="Calibri" pitchFamily="34" charset="0"/>
              </a:rPr>
              <a:t>Động cơ bược : Hoạt động</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smtClean="0">
                <a:latin typeface="Calibri" pitchFamily="34" charset="0"/>
              </a:rPr>
              <a:t>Nhiệt độ : 20, Độ ẩm : 70, Water: 192, Máy Bơm: Tắt</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smtClean="0">
                <a:latin typeface="Calibri" pitchFamily="34" charset="0"/>
              </a:rPr>
              <a:t>MQ135: 20</a:t>
            </a:r>
          </a:p>
          <a:p>
            <a:pPr eaLnBrk="1" hangingPunct="1"/>
            <a:endParaRPr lang="en-US" sz="300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r>
              <a:rPr lang="en-US" sz="3000" smtClean="0">
                <a:latin typeface="Calibri" pitchFamily="34" charset="0"/>
              </a:rPr>
              <a:t>Đã nhận dữ liệu từ: UNO1, UNO2, UNO3</a:t>
            </a:r>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xmlns=""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ea typeface="Calibri" panose="020F0502020204030204" pitchFamily="34" charset="0"/>
                <a:cs typeface="Calibri" panose="020F0502020204030204" pitchFamily="34" charset="0"/>
              </a:rPr>
              <a:t>Sơ Đồ Hệ Thống</a:t>
            </a:r>
            <a:endParaRPr lang="en-US" sz="5399" b="1" dirty="0">
              <a:solidFill>
                <a:schemeClr val="bg1"/>
              </a:solidFill>
              <a:ea typeface="Calibri" panose="020F0502020204030204" pitchFamily="34" charset="0"/>
              <a:cs typeface="Calibri" panose="020F0502020204030204" pitchFamily="34" charset="0"/>
            </a:endParaRPr>
          </a:p>
        </p:txBody>
      </p:sp>
      <p:sp>
        <p:nvSpPr>
          <p:cNvPr id="22" name="Text Box 190">
            <a:extLst>
              <a:ext uri="{FF2B5EF4-FFF2-40B4-BE49-F238E27FC236}">
                <a16:creationId xmlns:a16="http://schemas.microsoft.com/office/drawing/2014/main" xmlns="" id="{BBCBE0B2-CB96-D2B9-0F5A-287BF23B37D1}"/>
              </a:ext>
            </a:extLst>
          </p:cNvPr>
          <p:cNvSpPr txBox="1">
            <a:spLocks noChangeArrowheads="1"/>
          </p:cNvSpPr>
          <p:nvPr/>
        </p:nvSpPr>
        <p:spPr bwMode="auto">
          <a:xfrm>
            <a:off x="10097479" y="21701041"/>
            <a:ext cx="9074186"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r>
              <a:rPr lang="vi-VN" sz="3000" smtClean="0">
                <a:latin typeface="Calibri" panose="020F0502020204030204" pitchFamily="34" charset="0"/>
                <a:ea typeface="Calibri" panose="020F0502020204030204" pitchFamily="34" charset="0"/>
                <a:cs typeface="Calibri" panose="020F0502020204030204" pitchFamily="34" charset="0"/>
              </a:rPr>
              <a:t>"</a:t>
            </a:r>
            <a:r>
              <a:rPr lang="vi-VN" sz="3000">
                <a:latin typeface="Calibri" panose="020F0502020204030204" pitchFamily="34" charset="0"/>
                <a:ea typeface="Calibri" panose="020F0502020204030204" pitchFamily="34" charset="0"/>
                <a:cs typeface="Calibri" panose="020F0502020204030204" pitchFamily="34" charset="0"/>
              </a:rPr>
              <a:t>Ứng dụng SpeechRecognition kết hợp với Arduino UNO cho phép điều khiển thiết bị bằng giọng nói, giúp tự động hóa trang trại thông minh một cách hiệu quả. Hệ thống này không chỉ giảm bớt công sức lao động mà còn tăng độ chính xác, tối ưu hóa việc quản lý chăn nuôi và giám sát môi trường theo thời gian thực</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smtClean="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sz="3000">
              <a:latin typeface="Calibri" panose="020F0502020204030204" pitchFamily="34" charset="0"/>
              <a:ea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xmlns=""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Phương Pháp Đề Xuất</a:t>
            </a:r>
            <a:endParaRPr lang="en-US" sz="5399" b="1" dirty="0">
              <a:solidFill>
                <a:schemeClr val="bg1"/>
              </a:solidFill>
            </a:endParaRPr>
          </a:p>
        </p:txBody>
      </p:sp>
      <p:sp>
        <p:nvSpPr>
          <p:cNvPr id="49" name="Rectangle 48">
            <a:extLst>
              <a:ext uri="{FF2B5EF4-FFF2-40B4-BE49-F238E27FC236}">
                <a16:creationId xmlns:a16="http://schemas.microsoft.com/office/drawing/2014/main" xmlns=""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Kết Luận</a:t>
            </a:r>
            <a:endParaRPr lang="en-US" sz="5399" b="1" dirty="0">
              <a:solidFill>
                <a:schemeClr val="bg1"/>
              </a:solidFill>
            </a:endParaRPr>
          </a:p>
        </p:txBody>
      </p:sp>
      <p:sp>
        <p:nvSpPr>
          <p:cNvPr id="50" name="Text Box 194">
            <a:extLst>
              <a:ext uri="{FF2B5EF4-FFF2-40B4-BE49-F238E27FC236}">
                <a16:creationId xmlns:a16="http://schemas.microsoft.com/office/drawing/2014/main" xmlns="" id="{1C22CDFC-ECFD-5BE7-8733-C37CEFFE24E1}"/>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smtClean="0">
                <a:latin typeface="Calibri" pitchFamily="34" charset="0"/>
              </a:rPr>
              <a:t>Kết luận: </a:t>
            </a:r>
            <a:endParaRPr lang="en-US" sz="3000" dirty="0">
              <a:latin typeface="Calibri" pitchFamily="34" charset="0"/>
            </a:endParaRPr>
          </a:p>
          <a:p>
            <a:pPr marL="457159" indent="-457159" eaLnBrk="1" hangingPunct="1">
              <a:buFont typeface="Arial" panose="020B0604020202020204" pitchFamily="34" charset="0"/>
              <a:buChar char="•"/>
            </a:pPr>
            <a:r>
              <a:rPr lang="vi-VN" sz="3000">
                <a:latin typeface="Calibri" panose="020F0502020204030204" pitchFamily="34" charset="0"/>
                <a:ea typeface="Calibri" panose="020F0502020204030204" pitchFamily="34" charset="0"/>
                <a:cs typeface="Calibri" panose="020F0502020204030204" pitchFamily="34" charset="0"/>
              </a:rPr>
              <a:t>Hệ thống </a:t>
            </a:r>
            <a:r>
              <a:rPr lang="vi-VN" sz="3000" b="1">
                <a:latin typeface="Calibri" panose="020F0502020204030204" pitchFamily="34" charset="0"/>
                <a:ea typeface="Calibri" panose="020F0502020204030204" pitchFamily="34" charset="0"/>
                <a:cs typeface="Calibri" panose="020F0502020204030204" pitchFamily="34" charset="0"/>
              </a:rPr>
              <a:t>Trang trại Thông minh IoT</a:t>
            </a:r>
            <a:r>
              <a:rPr lang="vi-VN" sz="3000">
                <a:latin typeface="Calibri" panose="020F0502020204030204" pitchFamily="34" charset="0"/>
                <a:ea typeface="Calibri" panose="020F0502020204030204" pitchFamily="34" charset="0"/>
                <a:cs typeface="Calibri" panose="020F0502020204030204" pitchFamily="34" charset="0"/>
              </a:rPr>
              <a:t> giúp tối ưu hóa chăn nuôi bằng cách tự động giám sát và điều khiển các thiết bị, nâng cao hiệu suất và giảm chi phí vận hành. Với sự kết hợp của </a:t>
            </a:r>
            <a:r>
              <a:rPr lang="vi-VN" sz="3000" b="1">
                <a:latin typeface="Calibri" panose="020F0502020204030204" pitchFamily="34" charset="0"/>
                <a:ea typeface="Calibri" panose="020F0502020204030204" pitchFamily="34" charset="0"/>
                <a:cs typeface="Calibri" panose="020F0502020204030204" pitchFamily="34" charset="0"/>
              </a:rPr>
              <a:t>ESP32, Arduino, IoT và WebSocket</a:t>
            </a:r>
            <a:r>
              <a:rPr lang="vi-VN" sz="3000">
                <a:latin typeface="Calibri" panose="020F0502020204030204" pitchFamily="34" charset="0"/>
                <a:ea typeface="Calibri" panose="020F0502020204030204" pitchFamily="34" charset="0"/>
                <a:cs typeface="Calibri" panose="020F0502020204030204" pitchFamily="34" charset="0"/>
              </a:rPr>
              <a:t>, người chăn nuôi có thể quản lý trang trại dễ dàng từ xa</a:t>
            </a:r>
            <a:r>
              <a:rPr lang="vi-VN" sz="3000" smtClean="0">
                <a:latin typeface="Calibri" panose="020F0502020204030204" pitchFamily="34" charset="0"/>
                <a:ea typeface="Calibri" panose="020F0502020204030204" pitchFamily="34" charset="0"/>
                <a:cs typeface="Calibri" panose="020F0502020204030204" pitchFamily="34" charset="0"/>
              </a:rPr>
              <a:t>.</a:t>
            </a:r>
            <a:endParaRPr lang="en-US" sz="3000">
              <a:latin typeface="Calibri" panose="020F0502020204030204" pitchFamily="34" charset="0"/>
              <a:ea typeface="Calibri" panose="020F0502020204030204" pitchFamily="34" charset="0"/>
              <a:cs typeface="Calibri" panose="020F0502020204030204" pitchFamily="34" charset="0"/>
            </a:endParaRPr>
          </a:p>
          <a:p>
            <a:pPr eaLnBrk="1" hangingPunct="1"/>
            <a:r>
              <a:rPr lang="en-US" sz="3000" b="1" smtClean="0">
                <a:latin typeface="Calibri" panose="020F0502020204030204" pitchFamily="34" charset="0"/>
                <a:ea typeface="Calibri" panose="020F0502020204030204" pitchFamily="34" charset="0"/>
                <a:cs typeface="Calibri" panose="020F0502020204030204" pitchFamily="34" charset="0"/>
              </a:rPr>
              <a:t>Tương lai </a:t>
            </a:r>
            <a:r>
              <a:rPr lang="en-US" sz="3000" b="1" smtClean="0">
                <a:latin typeface="Calibri" pitchFamily="34" charset="0"/>
              </a:rPr>
              <a:t>:</a:t>
            </a:r>
            <a:endParaRPr lang="en-US" sz="3000" b="1" dirty="0">
              <a:latin typeface="Calibri" pitchFamily="34" charset="0"/>
            </a:endParaRPr>
          </a:p>
          <a:p>
            <a:pPr marL="457159" indent="-457159" eaLnBrk="1" hangingPunct="1">
              <a:buFont typeface="Arial" panose="020B0604020202020204" pitchFamily="34" charset="0"/>
              <a:buChar char="•"/>
            </a:pPr>
            <a:r>
              <a:rPr lang="en-US" sz="3000" smtClean="0">
                <a:latin typeface="Calibri" panose="020F0502020204030204" pitchFamily="34" charset="0"/>
                <a:ea typeface="Calibri" panose="020F0502020204030204" pitchFamily="34" charset="0"/>
                <a:cs typeface="Calibri" panose="020F0502020204030204" pitchFamily="34" charset="0"/>
              </a:rPr>
              <a:t>H</a:t>
            </a:r>
            <a:r>
              <a:rPr lang="vi-VN" sz="3000" smtClean="0">
                <a:latin typeface="Calibri" panose="020F0502020204030204" pitchFamily="34" charset="0"/>
                <a:ea typeface="Calibri" panose="020F0502020204030204" pitchFamily="34" charset="0"/>
                <a:cs typeface="Calibri" panose="020F0502020204030204" pitchFamily="34" charset="0"/>
              </a:rPr>
              <a:t>ệ </a:t>
            </a:r>
            <a:r>
              <a:rPr lang="vi-VN" sz="3000">
                <a:latin typeface="Calibri" panose="020F0502020204030204" pitchFamily="34" charset="0"/>
                <a:ea typeface="Calibri" panose="020F0502020204030204" pitchFamily="34" charset="0"/>
                <a:cs typeface="Calibri" panose="020F0502020204030204" pitchFamily="34" charset="0"/>
              </a:rPr>
              <a:t>thống sẽ được nâng cấp </a:t>
            </a:r>
            <a:r>
              <a:rPr lang="vi-VN" sz="3000" smtClean="0">
                <a:latin typeface="Calibri" panose="020F0502020204030204" pitchFamily="34" charset="0"/>
                <a:ea typeface="Calibri" panose="020F0502020204030204" pitchFamily="34" charset="0"/>
                <a:cs typeface="Calibri" panose="020F0502020204030204" pitchFamily="34" charset="0"/>
              </a:rPr>
              <a:t>với </a:t>
            </a:r>
            <a:r>
              <a:rPr lang="vi-VN" sz="3000" b="1">
                <a:latin typeface="Calibri" panose="020F0502020204030204" pitchFamily="34" charset="0"/>
                <a:ea typeface="Calibri" panose="020F0502020204030204" pitchFamily="34" charset="0"/>
                <a:cs typeface="Calibri" panose="020F0502020204030204" pitchFamily="34" charset="0"/>
              </a:rPr>
              <a:t>AI điều khiển bằng giọng nói</a:t>
            </a:r>
            <a:r>
              <a:rPr lang="vi-VN" sz="3000">
                <a:latin typeface="Calibri" panose="020F0502020204030204" pitchFamily="34" charset="0"/>
                <a:ea typeface="Calibri" panose="020F0502020204030204" pitchFamily="34" charset="0"/>
                <a:cs typeface="Calibri" panose="020F0502020204030204" pitchFamily="34" charset="0"/>
              </a:rPr>
              <a:t>, giúp người dùng ra lệnh trực tiếp để điều khiển thiết bị, nâng cao tính tự động hóa và tiện lợi hơn nữa. </a:t>
            </a:r>
            <a:endParaRPr lang="en-US" sz="3000" dirty="0">
              <a:latin typeface="Calibri" pitchFamily="34" charset="0"/>
              <a:ea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xmlns="" id="{AADB6B01-4087-D4F0-5C6F-383E551E54C2}"/>
              </a:ext>
            </a:extLst>
          </p:cNvPr>
          <p:cNvSpPr/>
          <p:nvPr/>
        </p:nvSpPr>
        <p:spPr>
          <a:xfrm>
            <a:off x="10385939" y="22006158"/>
            <a:ext cx="8438270" cy="4022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000" smtClean="0">
                <a:latin typeface="Calibri" panose="020F0502020204030204" pitchFamily="34" charset="0"/>
                <a:ea typeface="Calibri" panose="020F0502020204030204" pitchFamily="34" charset="0"/>
                <a:cs typeface="Calibri" panose="020F0502020204030204" pitchFamily="34" charset="0"/>
              </a:rPr>
              <a:t>BỘ DỮ LIỆU NHẬN DIỆN GIỌNG NÓI (SPEECH RECOGNITION DATASETS) </a:t>
            </a:r>
            <a:r>
              <a:rPr lang="en-US" sz="3000" b="1" smtClean="0">
                <a:latin typeface="Calibri" panose="020F0502020204030204" pitchFamily="34" charset="0"/>
                <a:ea typeface="Calibri" panose="020F0502020204030204" pitchFamily="34" charset="0"/>
                <a:cs typeface="Calibri" panose="020F0502020204030204" pitchFamily="34" charset="0"/>
              </a:rPr>
              <a:t> :</a:t>
            </a:r>
            <a:endParaRPr lang="en-US" sz="3000" b="1">
              <a:latin typeface="Calibri" panose="020F0502020204030204" pitchFamily="34" charset="0"/>
              <a:ea typeface="Calibri" panose="020F0502020204030204" pitchFamily="34" charset="0"/>
              <a:cs typeface="Calibri" panose="020F0502020204030204" pitchFamily="34" charset="0"/>
            </a:endParaRPr>
          </a:p>
          <a:p>
            <a:pPr marL="457159" indent="-457159">
              <a:buFont typeface="Arial" panose="020B0604020202020204" pitchFamily="34" charset="0"/>
              <a:buChar char="•"/>
            </a:pPr>
            <a:r>
              <a:rPr lang="en-US" sz="3000" smtClean="0">
                <a:latin typeface="Calibri" panose="020F0502020204030204" pitchFamily="34" charset="0"/>
                <a:ea typeface="Calibri" panose="020F0502020204030204" pitchFamily="34" charset="0"/>
                <a:cs typeface="Calibri" panose="020F0502020204030204" pitchFamily="34" charset="0"/>
              </a:rPr>
              <a:t>Bộ dữ liệu Tiếng Việt từ sách nói</a:t>
            </a:r>
            <a:endParaRPr lang="en-US" sz="3000">
              <a:latin typeface="Calibri" panose="020F0502020204030204" pitchFamily="34" charset="0"/>
              <a:ea typeface="Calibri" panose="020F0502020204030204" pitchFamily="34" charset="0"/>
              <a:cs typeface="Calibri" panose="020F0502020204030204" pitchFamily="34" charset="0"/>
            </a:endParaRPr>
          </a:p>
          <a:p>
            <a:pPr marL="457159" indent="-457159">
              <a:buFont typeface="Arial" panose="020B0604020202020204" pitchFamily="34" charset="0"/>
              <a:buChar char="•"/>
            </a:pPr>
            <a:r>
              <a:rPr lang="en-US" sz="3000" smtClean="0">
                <a:latin typeface="Calibri" panose="020F0502020204030204" pitchFamily="34" charset="0"/>
                <a:ea typeface="Calibri" panose="020F0502020204030204" pitchFamily="34" charset="0"/>
                <a:cs typeface="Calibri" panose="020F0502020204030204" pitchFamily="34" charset="0"/>
              </a:rPr>
              <a:t>Dữ liệu mã nguồn mở đa dạng ngôn ngữ</a:t>
            </a:r>
            <a:endParaRPr lang="en-US" sz="3000">
              <a:latin typeface="Calibri" panose="020F0502020204030204" pitchFamily="34" charset="0"/>
              <a:ea typeface="Calibri" panose="020F0502020204030204" pitchFamily="34" charset="0"/>
              <a:cs typeface="Calibri" panose="020F0502020204030204" pitchFamily="34" charset="0"/>
            </a:endParaRPr>
          </a:p>
          <a:p>
            <a:pPr marL="457159" indent="-457159">
              <a:buFont typeface="Arial" panose="020B0604020202020204" pitchFamily="34" charset="0"/>
              <a:buChar char="•"/>
            </a:pPr>
            <a:r>
              <a:rPr lang="en-US" sz="3000" smtClean="0">
                <a:latin typeface="Calibri" panose="020F0502020204030204" pitchFamily="34" charset="0"/>
                <a:ea typeface="Calibri" panose="020F0502020204030204" pitchFamily="34" charset="0"/>
                <a:cs typeface="Calibri" panose="020F0502020204030204" pitchFamily="34" charset="0"/>
              </a:rPr>
              <a:t>Nhận diện lệnh thoại đơn giản</a:t>
            </a:r>
            <a:endParaRPr lang="en-US" sz="3000">
              <a:latin typeface="Calibri" panose="020F0502020204030204" pitchFamily="34" charset="0"/>
              <a:ea typeface="Calibri" panose="020F0502020204030204" pitchFamily="34" charset="0"/>
              <a:cs typeface="Calibri" panose="020F0502020204030204" pitchFamily="34" charset="0"/>
            </a:endParaRPr>
          </a:p>
          <a:p>
            <a:pPr marL="457159" indent="-457159">
              <a:buFont typeface="Arial" panose="020B0604020202020204" pitchFamily="34" charset="0"/>
              <a:buChar char="•"/>
            </a:pPr>
            <a:r>
              <a:rPr lang="en-US" sz="3000">
                <a:latin typeface="Calibri" panose="020F0502020204030204" pitchFamily="34" charset="0"/>
                <a:ea typeface="Calibri" panose="020F0502020204030204" pitchFamily="34" charset="0"/>
                <a:cs typeface="Calibri" panose="020F0502020204030204" pitchFamily="34" charset="0"/>
              </a:rPr>
              <a:t>Ứng dụng: Trợ lý ảo, nhận diện giọng nói, điều khiển bằng giọng nói, dịch thuật tự động</a:t>
            </a:r>
            <a:r>
              <a:rPr lang="en-US" sz="3000" smtClean="0">
                <a:latin typeface="Calibri" panose="020F0502020204030204" pitchFamily="34" charset="0"/>
                <a:ea typeface="Calibri" panose="020F0502020204030204" pitchFamily="34" charset="0"/>
                <a:cs typeface="Calibri" panose="020F0502020204030204" pitchFamily="34" charset="0"/>
              </a:rPr>
              <a:t>.</a:t>
            </a:r>
          </a:p>
          <a:p>
            <a:pPr marL="457159" indent="-457159">
              <a:buFont typeface="Arial" panose="020B0604020202020204" pitchFamily="34" charset="0"/>
              <a:buChar char="•"/>
            </a:pPr>
            <a:endParaRPr lang="en-US" sz="3000">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xmlns="" id="{44761195-36CC-D318-5848-2FE501B51178}"/>
              </a:ext>
            </a:extLst>
          </p:cNvPr>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Bộ Dữ Liệu</a:t>
            </a:r>
            <a:endParaRPr lang="en-US" sz="5399" b="1" dirty="0">
              <a:solidFill>
                <a:schemeClr val="bg1"/>
              </a:solidFill>
            </a:endParaRPr>
          </a:p>
        </p:txBody>
      </p:sp>
      <p:sp>
        <p:nvSpPr>
          <p:cNvPr id="32" name="TextBox 31">
            <a:extLst>
              <a:ext uri="{FF2B5EF4-FFF2-40B4-BE49-F238E27FC236}">
                <a16:creationId xmlns:a16="http://schemas.microsoft.com/office/drawing/2014/main" xmlns="" id="{200AC82E-FF18-1922-4617-B52C8FD19479}"/>
              </a:ext>
            </a:extLst>
          </p:cNvPr>
          <p:cNvSpPr txBox="1"/>
          <p:nvPr/>
        </p:nvSpPr>
        <p:spPr>
          <a:xfrm>
            <a:off x="8408610" y="10752991"/>
            <a:ext cx="12141465" cy="646331"/>
          </a:xfrm>
          <a:prstGeom prst="rect">
            <a:avLst/>
          </a:prstGeom>
          <a:noFill/>
        </p:spPr>
        <p:txBody>
          <a:bodyPr wrap="none" rtlCol="0">
            <a:spAutoFit/>
          </a:bodyPr>
          <a:lstStyle/>
          <a:p>
            <a:pPr algn="ctr"/>
            <a:r>
              <a:rPr lang="en-US" sz="3600" b="1"/>
              <a:t>Github: </a:t>
            </a:r>
            <a:r>
              <a:rPr lang="en-US" sz="3600"/>
              <a:t>https://github.com/nvtan208/Trang-trai-thong-minh.git</a:t>
            </a:r>
          </a:p>
        </p:txBody>
      </p:sp>
      <p:pic>
        <p:nvPicPr>
          <p:cNvPr id="39" name="Picture 38">
            <a:extLst>
              <a:ext uri="{FF2B5EF4-FFF2-40B4-BE49-F238E27FC236}">
                <a16:creationId xmlns:a16="http://schemas.microsoft.com/office/drawing/2014/main" xmlns="" id="{7ABF4E65-9336-CED4-40B5-828F0E50C5E5}"/>
              </a:ext>
            </a:extLst>
          </p:cNvPr>
          <p:cNvPicPr>
            <a:picLocks noChangeAspect="1"/>
          </p:cNvPicPr>
          <p:nvPr/>
        </p:nvPicPr>
        <p:blipFill>
          <a:blip r:embed="rId2"/>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xmlns=""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5022" y="13212360"/>
            <a:ext cx="18024498" cy="6613677"/>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723" y="29752825"/>
            <a:ext cx="8358368" cy="559401"/>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1146" y="26685769"/>
            <a:ext cx="5295900" cy="2476500"/>
          </a:xfrm>
          <a:prstGeom prst="rect">
            <a:avLst/>
          </a:prstGeom>
        </p:spPr>
      </p:pic>
      <p:sp>
        <p:nvSpPr>
          <p:cNvPr id="53" name="Rectangle: Rounded Corners 9">
            <a:extLst>
              <a:ext uri="{FF2B5EF4-FFF2-40B4-BE49-F238E27FC236}">
                <a16:creationId xmlns:a16="http://schemas.microsoft.com/office/drawing/2014/main" xmlns="" id="{AADB6B01-4087-D4F0-5C6F-383E551E54C2}"/>
              </a:ext>
            </a:extLst>
          </p:cNvPr>
          <p:cNvSpPr/>
          <p:nvPr/>
        </p:nvSpPr>
        <p:spPr>
          <a:xfrm>
            <a:off x="19762777" y="22066943"/>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UNO1</a:t>
            </a:r>
            <a:endParaRPr lang="en-US" sz="2800" b="1" dirty="0">
              <a:cs typeface="Arial" panose="020B0604020202020204" pitchFamily="34" charset="0"/>
            </a:endParaRPr>
          </a:p>
        </p:txBody>
      </p:sp>
      <p:sp>
        <p:nvSpPr>
          <p:cNvPr id="58" name="Rectangle: Rounded Corners 9">
            <a:extLst>
              <a:ext uri="{FF2B5EF4-FFF2-40B4-BE49-F238E27FC236}">
                <a16:creationId xmlns:a16="http://schemas.microsoft.com/office/drawing/2014/main" xmlns="" id="{AADB6B01-4087-D4F0-5C6F-383E551E54C2}"/>
              </a:ext>
            </a:extLst>
          </p:cNvPr>
          <p:cNvSpPr/>
          <p:nvPr/>
        </p:nvSpPr>
        <p:spPr>
          <a:xfrm>
            <a:off x="19762777" y="24352288"/>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UNO2</a:t>
            </a:r>
            <a:endParaRPr lang="en-US" sz="2800" b="1" dirty="0">
              <a:cs typeface="Arial" panose="020B0604020202020204" pitchFamily="34" charset="0"/>
            </a:endParaRPr>
          </a:p>
        </p:txBody>
      </p:sp>
      <p:sp>
        <p:nvSpPr>
          <p:cNvPr id="61" name="Rectangle: Rounded Corners 9">
            <a:extLst>
              <a:ext uri="{FF2B5EF4-FFF2-40B4-BE49-F238E27FC236}">
                <a16:creationId xmlns:a16="http://schemas.microsoft.com/office/drawing/2014/main" xmlns="" id="{AADB6B01-4087-D4F0-5C6F-383E551E54C2}"/>
              </a:ext>
            </a:extLst>
          </p:cNvPr>
          <p:cNvSpPr/>
          <p:nvPr/>
        </p:nvSpPr>
        <p:spPr>
          <a:xfrm>
            <a:off x="19762777" y="26336418"/>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UNO3</a:t>
            </a:r>
            <a:endParaRPr lang="en-US" sz="2800" b="1" dirty="0">
              <a:cs typeface="Arial" panose="020B0604020202020204" pitchFamily="34" charset="0"/>
            </a:endParaRPr>
          </a:p>
        </p:txBody>
      </p:sp>
      <p:sp>
        <p:nvSpPr>
          <p:cNvPr id="63" name="Rectangle: Rounded Corners 9">
            <a:extLst>
              <a:ext uri="{FF2B5EF4-FFF2-40B4-BE49-F238E27FC236}">
                <a16:creationId xmlns:a16="http://schemas.microsoft.com/office/drawing/2014/main" xmlns="" id="{AADB6B01-4087-D4F0-5C6F-383E551E54C2}"/>
              </a:ext>
            </a:extLst>
          </p:cNvPr>
          <p:cNvSpPr/>
          <p:nvPr/>
        </p:nvSpPr>
        <p:spPr>
          <a:xfrm>
            <a:off x="19739400" y="28037113"/>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ESP32</a:t>
            </a:r>
            <a:endParaRPr lang="en-US" sz="2800" b="1" dirty="0">
              <a:cs typeface="Arial" panose="020B0604020202020204" pitchFamily="34" charset="0"/>
            </a:endParaRPr>
          </a:p>
        </p:txBody>
      </p:sp>
      <p:sp>
        <p:nvSpPr>
          <p:cNvPr id="65" name="Rectangle: Rounded Corners 9">
            <a:extLst>
              <a:ext uri="{FF2B5EF4-FFF2-40B4-BE49-F238E27FC236}">
                <a16:creationId xmlns:a16="http://schemas.microsoft.com/office/drawing/2014/main" xmlns="" id="{AADB6B01-4087-D4F0-5C6F-383E551E54C2}"/>
              </a:ext>
            </a:extLst>
          </p:cNvPr>
          <p:cNvSpPr/>
          <p:nvPr/>
        </p:nvSpPr>
        <p:spPr>
          <a:xfrm>
            <a:off x="19762777" y="30015507"/>
            <a:ext cx="8438270" cy="6753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cs typeface="Arial" panose="020B0604020202020204" pitchFamily="34" charset="0"/>
              </a:rPr>
              <a:t>KẾT QUẢ CUỐI CÙNG</a:t>
            </a:r>
            <a:endParaRPr lang="en-US" sz="2800" b="1" dirty="0">
              <a:cs typeface="Arial" panose="020B0604020202020204" pitchFamily="34" charset="0"/>
            </a:endParaRPr>
          </a:p>
        </p:txBody>
      </p:sp>
      <p:pic>
        <p:nvPicPr>
          <p:cNvPr id="3" name="Picture 2"/>
          <p:cNvPicPr>
            <a:picLocks noChangeAspect="1"/>
          </p:cNvPicPr>
          <p:nvPr/>
        </p:nvPicPr>
        <p:blipFill rotWithShape="1">
          <a:blip r:embed="rId6">
            <a:extLst>
              <a:ext uri="{28A0092B-C50C-407E-A947-70E740481C1C}">
                <a14:useLocalDpi xmlns:a14="http://schemas.microsoft.com/office/drawing/2010/main" val="0"/>
              </a:ext>
            </a:extLst>
          </a:blip>
          <a:srcRect l="18525" r="18317"/>
          <a:stretch/>
        </p:blipFill>
        <p:spPr>
          <a:xfrm>
            <a:off x="19844992" y="32237430"/>
            <a:ext cx="8214846" cy="7313381"/>
          </a:xfrm>
          <a:prstGeom prst="rect">
            <a:avLst/>
          </a:prstGeom>
        </p:spPr>
      </p:pic>
      <p:pic>
        <p:nvPicPr>
          <p:cNvPr id="9" name="Picture 8"/>
          <p:cNvPicPr>
            <a:picLocks noChangeAspect="1"/>
          </p:cNvPicPr>
          <p:nvPr/>
        </p:nvPicPr>
        <p:blipFill>
          <a:blip r:embed="rId7"/>
          <a:stretch>
            <a:fillRect/>
          </a:stretch>
        </p:blipFill>
        <p:spPr>
          <a:xfrm>
            <a:off x="10609865" y="26784708"/>
            <a:ext cx="7738954" cy="1590059"/>
          </a:xfrm>
          <a:prstGeom prst="rect">
            <a:avLst/>
          </a:prstGeom>
        </p:spPr>
      </p:pic>
      <p:pic>
        <p:nvPicPr>
          <p:cNvPr id="1026" name="Picture 2" descr="The Difference Between Speech and Voice Recogni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43180" y="29125257"/>
            <a:ext cx="7832747" cy="4169043"/>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xmlns="" id="{44761195-36CC-D318-5848-2FE501B51178}"/>
              </a:ext>
            </a:extLst>
          </p:cNvPr>
          <p:cNvSpPr/>
          <p:nvPr/>
        </p:nvSpPr>
        <p:spPr>
          <a:xfrm>
            <a:off x="10097479" y="34044790"/>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smtClean="0">
                <a:solidFill>
                  <a:schemeClr val="bg1"/>
                </a:solidFill>
              </a:rPr>
              <a:t>Ứng Dụng AI</a:t>
            </a:r>
            <a:endParaRPr lang="en-US" sz="5399" b="1" dirty="0">
              <a:solidFill>
                <a:schemeClr val="bg1"/>
              </a:solidFill>
            </a:endParaRPr>
          </a:p>
        </p:txBody>
      </p:sp>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709537" y="8948900"/>
            <a:ext cx="2670555" cy="2670555"/>
          </a:xfrm>
          <a:prstGeom prst="rect">
            <a:avLst/>
          </a:prstGeom>
        </p:spPr>
      </p:pic>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513</TotalTime>
  <Words>624</Words>
  <Application>Microsoft Office PowerPoint</Application>
  <PresentationFormat>Custom</PresentationFormat>
  <Paragraphs>137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Microsoft account</cp:lastModifiedBy>
  <cp:revision>92</cp:revision>
  <dcterms:created xsi:type="dcterms:W3CDTF">2023-07-02T07:57:15Z</dcterms:created>
  <dcterms:modified xsi:type="dcterms:W3CDTF">2025-03-19T20:03:19Z</dcterms:modified>
</cp:coreProperties>
</file>