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343" r:id="rId5"/>
    <p:sldId id="344" r:id="rId6"/>
    <p:sldId id="345" r:id="rId7"/>
    <p:sldId id="346" r:id="rId8"/>
    <p:sldId id="347" r:id="rId9"/>
    <p:sldId id="348" r:id="rId10"/>
    <p:sldId id="349" r:id="rId11"/>
    <p:sldId id="35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Lst>
  <p:sldSz cx="12188825"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ường Nguyễn Văn" initials="TNV" lastIdx="1" clrIdx="0">
    <p:extLst>
      <p:ext uri="{19B8F6BF-5375-455C-9EA6-DF929625EA0E}">
        <p15:presenceInfo xmlns:p15="http://schemas.microsoft.com/office/powerpoint/2012/main" userId="9dd7f60b6edd43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9" autoAdjust="0"/>
  </p:normalViewPr>
  <p:slideViewPr>
    <p:cSldViewPr showGuides="1">
      <p:cViewPr varScale="1">
        <p:scale>
          <a:sx n="75" d="100"/>
          <a:sy n="75" d="100"/>
        </p:scale>
        <p:origin x="498" y="5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4/9/2017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4/9/2017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4/9/2017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4/9/2017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4/9/2017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4/9/2017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4/9/2017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4/9/2017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4/9/2017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4/9/2017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4/9/2017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4/9/2017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4/9/2017</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COMPUTER SYSTEM</a:t>
            </a:r>
            <a:endParaRPr lang="en-US" dirty="0"/>
          </a:p>
        </p:txBody>
      </p:sp>
      <p:sp>
        <p:nvSpPr>
          <p:cNvPr id="4" name="Subtitle 3"/>
          <p:cNvSpPr>
            <a:spLocks noGrp="1"/>
          </p:cNvSpPr>
          <p:nvPr>
            <p:ph type="subTitle" idx="1"/>
          </p:nvPr>
        </p:nvSpPr>
        <p:spPr>
          <a:xfrm>
            <a:off x="1446212" y="4800600"/>
            <a:ext cx="8229600" cy="1219200"/>
          </a:xfrm>
        </p:spPr>
        <p:txBody>
          <a:bodyPr/>
          <a:lstStyle/>
          <a:p>
            <a:r>
              <a:rPr lang="it-IT" dirty="0" smtClean="0"/>
              <a:t>Đề án Extent Mapping cho thiết bị nhớ flash</a:t>
            </a:r>
            <a:endParaRPr lang="it-IT" dirty="0"/>
          </a:p>
        </p:txBody>
      </p:sp>
    </p:spTree>
    <p:extLst>
      <p:ext uri="{BB962C8B-B14F-4D97-AF65-F5344CB8AC3E}">
        <p14:creationId xmlns:p14="http://schemas.microsoft.com/office/powerpoint/2010/main" val="166975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a:t/>
            </a:r>
            <a:br>
              <a:rPr lang="en-US"/>
            </a:br>
            <a:r>
              <a:rPr lang="en-US" smtClean="0"/>
              <a:t/>
            </a:r>
            <a:br>
              <a:rPr lang="en-US" smtClean="0"/>
            </a:br>
            <a:r>
              <a:rPr lang="en-US"/>
              <a:t/>
            </a:r>
            <a:br>
              <a:rPr lang="en-US"/>
            </a:br>
            <a:r>
              <a:rPr lang="en-US" smtClean="0"/>
              <a:t/>
            </a:r>
            <a:br>
              <a:rPr lang="en-US" smtClean="0"/>
            </a:br>
            <a:r>
              <a:rPr lang="en-US"/>
              <a:t/>
            </a:r>
            <a:br>
              <a:rPr lang="en-US"/>
            </a:br>
            <a:r>
              <a:rPr lang="en-US" smtClean="0"/>
              <a:t/>
            </a:r>
            <a:br>
              <a:rPr lang="en-US" smtClean="0"/>
            </a:br>
            <a:r>
              <a:rPr lang="en-US"/>
              <a:t/>
            </a:r>
            <a:br>
              <a:rPr lang="en-US"/>
            </a:br>
            <a:r>
              <a:rPr lang="en-US" smtClean="0"/>
              <a:t/>
            </a:r>
            <a:br>
              <a:rPr lang="en-US" smtClean="0"/>
            </a:br>
            <a:r>
              <a:rPr lang="en-US"/>
              <a:t/>
            </a:r>
            <a:br>
              <a:rPr lang="en-US"/>
            </a:br>
            <a:r>
              <a:rPr lang="en-US" smtClean="0"/>
              <a:t/>
            </a:r>
            <a:br>
              <a:rPr lang="en-US" smtClean="0"/>
            </a:br>
            <a:r>
              <a:rPr lang="en-US"/>
              <a:t/>
            </a:r>
            <a:br>
              <a:rPr lang="en-US"/>
            </a:br>
            <a:r>
              <a:rPr lang="en-US" smtClean="0"/>
              <a:t/>
            </a:r>
            <a:br>
              <a:rPr lang="en-US" smtClean="0"/>
            </a:br>
            <a:r>
              <a:rPr lang="en-US"/>
              <a:t/>
            </a:r>
            <a:br>
              <a:rPr lang="en-US"/>
            </a:br>
            <a:r>
              <a:rPr lang="en-US" smtClean="0"/>
              <a:t/>
            </a:r>
            <a:br>
              <a:rPr lang="en-US" smtClean="0"/>
            </a:br>
            <a:r>
              <a:rPr lang="en-US"/>
              <a:t/>
            </a:r>
            <a:br>
              <a:rPr lang="en-US"/>
            </a:br>
            <a:r>
              <a:rPr lang="en-US" smtClean="0"/>
              <a:t/>
            </a:r>
            <a:br>
              <a:rPr lang="en-US" smtClean="0"/>
            </a:br>
            <a:r>
              <a:rPr lang="en-US" sz="3300" smtClean="0"/>
              <a:t>Dựa </a:t>
            </a:r>
            <a:r>
              <a:rPr lang="en-US" sz="3300"/>
              <a:t>trên bản đồ mở rộng</a:t>
            </a:r>
            <a:r>
              <a:rPr lang="en-US"/>
              <a:t/>
            </a:r>
            <a:br>
              <a:rPr lang="en-US"/>
            </a:br>
            <a:endParaRPr lang="en-US"/>
          </a:p>
        </p:txBody>
      </p:sp>
      <p:sp>
        <p:nvSpPr>
          <p:cNvPr id="3" name="Content Placeholder 2"/>
          <p:cNvSpPr>
            <a:spLocks noGrp="1"/>
          </p:cNvSpPr>
          <p:nvPr>
            <p:ph idx="1"/>
          </p:nvPr>
        </p:nvSpPr>
        <p:spPr/>
        <p:txBody>
          <a:bodyPr/>
          <a:lstStyle/>
          <a:p>
            <a:r>
              <a:rPr lang="en-US" sz="2000"/>
              <a:t>Không giống như một trang hoặc chặn chương trình lập bản đồ có độ chi tiết của bản đồ là  cố định hoặc là các trang hoặc các khối, các vùng lưu trữ VET lập bản đồ thông tin ở mức độ khác nhau của các chi tiết, được xác định duy nhất bởi mỗi yêu cầu ghi riêng. </a:t>
            </a:r>
            <a:endParaRPr lang="en-US" sz="2000" smtClean="0"/>
          </a:p>
          <a:p>
            <a:r>
              <a:rPr lang="en-US" sz="2000" smtClean="0"/>
              <a:t>Như </a:t>
            </a:r>
            <a:r>
              <a:rPr lang="en-US" sz="2000"/>
              <a:t>sẽ được trình bày dưới đây một cách chi tiết, thông   tin bản đồ của một yêu cầu ghi được đại diện bởi một hoặc nhiều mức độ kinh điển. Vì kích thước của một mức độ kinh điển chỉ có thể bị giới hạn bởi kích thước của toàn bộ một không gian địa chỉ logic, VET có thể duy trì thông tin bản đồ một cách ngắn gọn hơn và giảm kích thước của một bảng vẽ bản đồ đáng kể</a:t>
            </a:r>
            <a:r>
              <a:rPr lang="en-US"/>
              <a:t>.</a:t>
            </a:r>
          </a:p>
          <a:p>
            <a:pPr marL="0" indent="0">
              <a:buNone/>
            </a:pPr>
            <a:endParaRPr lang="en-US"/>
          </a:p>
        </p:txBody>
      </p:sp>
    </p:spTree>
    <p:extLst>
      <p:ext uri="{BB962C8B-B14F-4D97-AF65-F5344CB8AC3E}">
        <p14:creationId xmlns:p14="http://schemas.microsoft.com/office/powerpoint/2010/main" val="317806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Trie ảo</a:t>
            </a:r>
            <a:endParaRPr lang="en-US"/>
          </a:p>
        </p:txBody>
      </p:sp>
      <p:sp>
        <p:nvSpPr>
          <p:cNvPr id="3" name="Content Placeholder 2"/>
          <p:cNvSpPr>
            <a:spLocks noGrp="1"/>
          </p:cNvSpPr>
          <p:nvPr>
            <p:ph idx="1"/>
          </p:nvPr>
        </p:nvSpPr>
        <p:spPr/>
        <p:txBody>
          <a:bodyPr>
            <a:normAutofit/>
          </a:bodyPr>
          <a:lstStyle/>
          <a:p>
            <a:r>
              <a:rPr lang="en-US" sz="2000"/>
              <a:t>VET là một Trie các chuỗi nhị phân nhưng chỉ trong ý nghĩa hợp lý (như sẽ được thảo luận trong thời gian ngắn). Do đó, nó là một Trie ảo. </a:t>
            </a:r>
            <a:endParaRPr lang="en-US" sz="2000" smtClean="0"/>
          </a:p>
          <a:p>
            <a:r>
              <a:rPr lang="en-US" sz="2000" smtClean="0"/>
              <a:t>Mỗi </a:t>
            </a:r>
            <a:r>
              <a:rPr lang="en-US" sz="2000"/>
              <a:t>chuỗi nhị phân được biên soạn bởi các số 0 ,1 và một kí tự đặc biệt gọi là “không quan tâm”</a:t>
            </a:r>
            <a:r>
              <a:rPr lang="en-US" sz="2000" i="1"/>
              <a:t> </a:t>
            </a:r>
            <a:r>
              <a:rPr lang="en-US" sz="2000"/>
              <a:t>(ký hiệu là ‘*’ ). </a:t>
            </a:r>
            <a:endParaRPr lang="en-US" sz="2000" smtClean="0"/>
          </a:p>
          <a:p>
            <a:r>
              <a:rPr lang="en-US" sz="2000" smtClean="0"/>
              <a:t>Các </a:t>
            </a:r>
            <a:r>
              <a:rPr lang="en-US" sz="2000"/>
              <a:t>bit “</a:t>
            </a:r>
            <a:r>
              <a:rPr lang="en-US" sz="2000" i="1"/>
              <a:t>không </a:t>
            </a:r>
            <a:r>
              <a:rPr lang="en-US" sz="2000"/>
              <a:t>quan tâm</a:t>
            </a:r>
            <a:r>
              <a:rPr lang="en-US" sz="2000" i="1"/>
              <a:t>” </a:t>
            </a:r>
            <a:r>
              <a:rPr lang="en-US" sz="2000"/>
              <a:t>có thể chỉ xuất hiện ở phần cuối của một chuỗi. Tất cả các dây có chiều dài tương tự nhưng có thể có một số khác nhau của bit ‘*’. Một chuỗi nhị phân với một vài dấu bit ‘*’ trong thực tế đại diện cho một mức độ nào đó có chiều dài là một sức mạnh của </a:t>
            </a:r>
            <a:r>
              <a:rPr lang="en-US" sz="2000" smtClean="0"/>
              <a:t>hai.</a:t>
            </a:r>
            <a:endParaRPr lang="en-US" sz="2000"/>
          </a:p>
        </p:txBody>
      </p:sp>
    </p:spTree>
    <p:extLst>
      <p:ext uri="{BB962C8B-B14F-4D97-AF65-F5344CB8AC3E}">
        <p14:creationId xmlns:p14="http://schemas.microsoft.com/office/powerpoint/2010/main" val="241336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Trie ảo</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z="2000" b="1">
                <a:latin typeface="Times New Roman" panose="02020603050405020304" pitchFamily="18" charset="0"/>
                <a:cs typeface="Times New Roman" panose="02020603050405020304" pitchFamily="18" charset="0"/>
              </a:rPr>
              <a:t>Định nghĩa </a:t>
            </a:r>
            <a:r>
              <a:rPr lang="en-US" sz="2000" b="1" smtClean="0">
                <a:latin typeface="Times New Roman" panose="02020603050405020304" pitchFamily="18" charset="0"/>
                <a:cs typeface="Times New Roman" panose="02020603050405020304" pitchFamily="18" charset="0"/>
              </a:rPr>
              <a:t>1: </a:t>
            </a:r>
            <a:r>
              <a:rPr lang="en-US" sz="2000" smtClean="0">
                <a:latin typeface="Times New Roman" panose="02020603050405020304" pitchFamily="18" charset="0"/>
                <a:cs typeface="Times New Roman" panose="02020603050405020304" pitchFamily="18" charset="0"/>
              </a:rPr>
              <a:t>Một </a:t>
            </a:r>
            <a:r>
              <a:rPr lang="en-US" sz="2000">
                <a:latin typeface="Times New Roman" panose="02020603050405020304" pitchFamily="18" charset="0"/>
                <a:cs typeface="Times New Roman" panose="02020603050405020304" pitchFamily="18" charset="0"/>
              </a:rPr>
              <a:t>mức độ (s, l)  được cho là kinh điển nếu chiều dài l là một sức mạnh của hai địa chỉ bắt đầu s là một bội số của  l.</a:t>
            </a:r>
          </a:p>
          <a:p>
            <a:r>
              <a:rPr lang="en-US" sz="2000"/>
              <a:t>Một mức độ kinh điển </a:t>
            </a:r>
            <a:r>
              <a:rPr lang="en-US" sz="2000" i="1"/>
              <a:t>(s, l)  </a:t>
            </a:r>
            <a:r>
              <a:rPr lang="en-US" sz="2000"/>
              <a:t>luôn có thể được biểu diễn bởi một chuỗi nhị phân duy nhất, mà có thể thu được bằng cách thay thế các số không trọng yếu không thể thiểu trong biểu diễn nhị phân của </a:t>
            </a:r>
            <a:r>
              <a:rPr lang="en-US" sz="2000" i="1"/>
              <a:t>s </a:t>
            </a:r>
            <a:r>
              <a:rPr lang="en-US" sz="2000"/>
              <a:t>với log2 (l)  bit ‘*‘. Ví dụ, ở một mức độ kinh điển </a:t>
            </a:r>
            <a:r>
              <a:rPr lang="en-US" sz="2000" i="1"/>
              <a:t>( </a:t>
            </a:r>
            <a:r>
              <a:rPr lang="en-US" sz="2000"/>
              <a:t>8, 4</a:t>
            </a:r>
            <a:r>
              <a:rPr lang="en-US" sz="2000" i="1"/>
              <a:t>) </a:t>
            </a:r>
            <a:r>
              <a:rPr lang="en-US" sz="2000"/>
              <a:t>có thể được đại diện bởi một chuỗi nhị phân 8-bit (cho đơn giản) như sau:</a:t>
            </a:r>
          </a:p>
          <a:p>
            <a:pPr marL="0" indent="0" algn="ctr">
              <a:buNone/>
            </a:pPr>
            <a:r>
              <a:rPr lang="en-US" sz="2000" i="1">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000010**</a:t>
            </a:r>
            <a:r>
              <a:rPr lang="en-US" sz="2000" i="1">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a:t>
            </a:r>
          </a:p>
          <a:p>
            <a:r>
              <a:rPr lang="en-US" sz="2200">
                <a:latin typeface="Times New Roman" panose="02020603050405020304" pitchFamily="18" charset="0"/>
                <a:cs typeface="Times New Roman" panose="02020603050405020304" pitchFamily="18" charset="0"/>
              </a:rPr>
              <a:t>Trong một Trie ảo, một mức độ kinh điển phục vụ như là một chìa khóa</a:t>
            </a:r>
            <a:r>
              <a:rPr lang="en-US" sz="2200" i="1">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để xác định mỗi node. Lưu ý rằng địa chỉ bắt đầu vật lý </a:t>
            </a:r>
            <a:r>
              <a:rPr lang="en-US" sz="2200" i="1">
                <a:latin typeface="Times New Roman" panose="02020603050405020304" pitchFamily="18" charset="0"/>
                <a:cs typeface="Times New Roman" panose="02020603050405020304" pitchFamily="18" charset="0"/>
              </a:rPr>
              <a:t>p </a:t>
            </a:r>
            <a:r>
              <a:rPr lang="en-US" sz="2200">
                <a:latin typeface="Times New Roman" panose="02020603050405020304" pitchFamily="18" charset="0"/>
                <a:cs typeface="Times New Roman" panose="02020603050405020304" pitchFamily="18" charset="0"/>
              </a:rPr>
              <a:t>liên kết với một mức độ kinh điển được loại trừ trong  định nghĩa 1. Kể từ </a:t>
            </a:r>
            <a:r>
              <a:rPr lang="en-US" sz="2200" i="1">
                <a:latin typeface="Times New Roman" panose="02020603050405020304" pitchFamily="18" charset="0"/>
                <a:cs typeface="Times New Roman" panose="02020603050405020304" pitchFamily="18" charset="0"/>
              </a:rPr>
              <a:t>p  </a:t>
            </a:r>
            <a:r>
              <a:rPr lang="en-US" sz="2200">
                <a:latin typeface="Times New Roman" panose="02020603050405020304" pitchFamily="18" charset="0"/>
                <a:cs typeface="Times New Roman" panose="02020603050405020304" pitchFamily="18" charset="0"/>
              </a:rPr>
              <a:t>không liên quan đến bản đồ mức độ trong tờ giấy, để thuận tiện cho các cuộc thảo luận của chúng tôi nó chỉ là bỏ  qua.</a:t>
            </a:r>
          </a:p>
          <a:p>
            <a:pPr marL="0" indent="0">
              <a:buNone/>
            </a:pPr>
            <a:endParaRPr lang="en-US"/>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48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Trie ảo</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6584" y="1905000"/>
            <a:ext cx="7326132" cy="4114800"/>
          </a:xfrm>
        </p:spPr>
      </p:pic>
    </p:spTree>
    <p:extLst>
      <p:ext uri="{BB962C8B-B14F-4D97-AF65-F5344CB8AC3E}">
        <p14:creationId xmlns:p14="http://schemas.microsoft.com/office/powerpoint/2010/main" val="290049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Bảng Hash</a:t>
            </a:r>
            <a:endParaRPr lang="en-US"/>
          </a:p>
        </p:txBody>
      </p:sp>
      <p:sp>
        <p:nvSpPr>
          <p:cNvPr id="3" name="Content Placeholder 2"/>
          <p:cNvSpPr>
            <a:spLocks noGrp="1"/>
          </p:cNvSpPr>
          <p:nvPr>
            <p:ph idx="1"/>
          </p:nvPr>
        </p:nvSpPr>
        <p:spPr/>
        <p:txBody>
          <a:bodyPr>
            <a:normAutofit/>
          </a:bodyPr>
          <a:lstStyle/>
          <a:p>
            <a:r>
              <a:rPr lang="en-US" sz="2000">
                <a:latin typeface="Times New Roman" panose="02020603050405020304" pitchFamily="18" charset="0"/>
                <a:cs typeface="Times New Roman" panose="02020603050405020304" pitchFamily="18" charset="0"/>
              </a:rPr>
              <a:t>VET là một Trie ảo, nhưng nó lưu mức độ kinh điển thành một bảng hash. Bảng hash là một cấu trúc dữ liệu truyền thống để trả lại giá trị kết hợp với một phím hashed qua một hàm </a:t>
            </a:r>
            <a:r>
              <a:rPr lang="en-US" sz="2000" smtClean="0">
                <a:latin typeface="Times New Roman" panose="02020603050405020304" pitchFamily="18" charset="0"/>
                <a:cs typeface="Times New Roman" panose="02020603050405020304" pitchFamily="18" charset="0"/>
              </a:rPr>
              <a:t>hash.</a:t>
            </a:r>
          </a:p>
          <a:p>
            <a:r>
              <a:rPr lang="en-US" sz="2000">
                <a:latin typeface="Times New Roman" panose="02020603050405020304" pitchFamily="18" charset="0"/>
                <a:cs typeface="Times New Roman" panose="02020603050405020304" pitchFamily="18" charset="0"/>
              </a:rPr>
              <a:t>Trong một Trie ảo, một mức độ nhất định được lưu giữ trong các hình thức của những luật lệ </a:t>
            </a:r>
            <a:r>
              <a:rPr lang="en-US" sz="2000" smtClean="0">
                <a:latin typeface="Times New Roman" panose="02020603050405020304" pitchFamily="18" charset="0"/>
                <a:cs typeface="Times New Roman" panose="02020603050405020304" pitchFamily="18" charset="0"/>
              </a:rPr>
              <a:t>như </a:t>
            </a:r>
            <a:r>
              <a:rPr lang="en-US" sz="2000">
                <a:latin typeface="Times New Roman" panose="02020603050405020304" pitchFamily="18" charset="0"/>
                <a:cs typeface="Times New Roman" panose="02020603050405020304" pitchFamily="18" charset="0"/>
              </a:rPr>
              <a:t>là chìa khóa nút, do đó phù hợp tốt với các cấu trúc bảng </a:t>
            </a:r>
            <a:r>
              <a:rPr lang="en-US" sz="2000" smtClean="0">
                <a:latin typeface="Times New Roman" panose="02020603050405020304" pitchFamily="18" charset="0"/>
                <a:cs typeface="Times New Roman" panose="02020603050405020304" pitchFamily="18" charset="0"/>
              </a:rPr>
              <a:t>hash.</a:t>
            </a:r>
          </a:p>
          <a:p>
            <a:r>
              <a:rPr lang="en-US" sz="2000">
                <a:latin typeface="Times New Roman" panose="02020603050405020304" pitchFamily="18" charset="0"/>
                <a:cs typeface="Times New Roman" panose="02020603050405020304" pitchFamily="18" charset="0"/>
              </a:rPr>
              <a:t>Hơn nữa, một tra cứu bảng hash không dựa vào cách nhiều mục nằm trong bảng, như trái ngược với một cấu trúc vật lý Trie. Việc tra cứu bảng hash trung bình, do đó, thường được thực hiện trong vòng O(1), giả định rằng không thể tràn ra hoặc va chạm không diễn ra. Những  đặc điểm này dẫn quyết định của chúng tôi để thực hiện một Trie ảo bởi một bảng hash</a:t>
            </a:r>
            <a:r>
              <a:rPr lang="en-US" sz="2000"/>
              <a: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60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latin typeface="Times New Roman" panose="02020603050405020304" pitchFamily="18" charset="0"/>
                <a:cs typeface="Times New Roman" panose="02020603050405020304" pitchFamily="18" charset="0"/>
              </a:rPr>
              <a:t>III. Thuật toán cho Trie ảo</a:t>
            </a:r>
          </a:p>
        </p:txBody>
      </p:sp>
      <p:sp>
        <p:nvSpPr>
          <p:cNvPr id="3" name="Content Placeholder 2"/>
          <p:cNvSpPr>
            <a:spLocks noGrp="1"/>
          </p:cNvSpPr>
          <p:nvPr>
            <p:ph idx="1"/>
          </p:nvPr>
        </p:nvSpPr>
        <p:spPr/>
        <p:txBody>
          <a:bodyPr>
            <a:normAutofit/>
          </a:bodyPr>
          <a:lstStyle/>
          <a:p>
            <a:r>
              <a:rPr lang="en-US" sz="2000">
                <a:latin typeface="Times New Roman" panose="02020603050405020304" pitchFamily="18" charset="0"/>
                <a:cs typeface="Times New Roman" panose="02020603050405020304" pitchFamily="18" charset="0"/>
              </a:rPr>
              <a:t>Một I/O yêu cầu đến từ máy chủ hoặc là đọc hoặc là viết hoạt động sẽ được thực hiện trên một đoạn bộ nhớ flash</a:t>
            </a:r>
            <a:r>
              <a:rPr lang="en-US" sz="2000" smtClean="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Nếu yêu cầu </a:t>
            </a:r>
            <a:r>
              <a:rPr lang="en-US" sz="2000" smtClean="0">
                <a:latin typeface="Times New Roman" panose="02020603050405020304" pitchFamily="18" charset="0"/>
                <a:cs typeface="Times New Roman" panose="02020603050405020304" pitchFamily="18" charset="0"/>
              </a:rPr>
              <a:t>là viết</a:t>
            </a:r>
            <a:r>
              <a:rPr lang="en-US" sz="2000">
                <a:latin typeface="Times New Roman" panose="02020603050405020304" pitchFamily="18" charset="0"/>
                <a:cs typeface="Times New Roman" panose="02020603050405020304" pitchFamily="18" charset="0"/>
              </a:rPr>
              <a:t>, VET được cung cấp với các địa chỉ vật lý, nơi các dữ liệu đang thực sự bằng văn bản. VET là sau đó chịu trách nhiệm cập nhật các thông tin bản đồ địa chỉ. Phần này  trình bày các thuật toán quan trọng mà VET sử dụng để tìm kiếm hoặc cập nhật các thông tin bản đồ địa chỉ</a:t>
            </a:r>
            <a:r>
              <a:rPr lang="en-US" sz="2000" smtClean="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Như mô tả trong Phần II, VET duy trì các thông tin bản đồ trong các  hình thức mức độ kinh điển và lưu trữ các mức độ trong một Trie ảo. Một lần nữa, chúng tôi thực hiện các Trie ảo sử dụng một bảng hash. Vì vậy, tất cả các hoạt động như chèn thêm, xóa và tìm kiếm được giải thích trong bối cảnh của một Trie, nhưng họ đang thực sự được thực hiện bởi chèn hash, xóa và tra cứu.</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98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atin typeface="Times New Roman" panose="02020603050405020304" pitchFamily="18" charset="0"/>
                <a:cs typeface="Times New Roman" panose="02020603050405020304" pitchFamily="18" charset="0"/>
              </a:rPr>
              <a:t>Cập nhật cho </a:t>
            </a:r>
            <a:r>
              <a:rPr lang="en-CA" smtClean="0">
                <a:latin typeface="Times New Roman" panose="02020603050405020304" pitchFamily="18" charset="0"/>
                <a:cs typeface="Times New Roman" panose="02020603050405020304" pitchFamily="18" charset="0"/>
              </a:rPr>
              <a:t>yêu </a:t>
            </a:r>
            <a:r>
              <a:rPr lang="en-CA">
                <a:latin typeface="Times New Roman" panose="02020603050405020304" pitchFamily="18" charset="0"/>
                <a:cs typeface="Times New Roman" panose="02020603050405020304" pitchFamily="18" charset="0"/>
              </a:rPr>
              <a:t>cầu </a:t>
            </a:r>
            <a:r>
              <a:rPr lang="en-CA" smtClean="0">
                <a:latin typeface="Times New Roman" panose="02020603050405020304" pitchFamily="18" charset="0"/>
                <a:cs typeface="Times New Roman" panose="02020603050405020304" pitchFamily="18" charset="0"/>
              </a:rPr>
              <a:t>viết</a:t>
            </a:r>
            <a:r>
              <a:rPr lang="en-CA">
                <a:solidFill>
                  <a:srgbClr val="FF0000"/>
                </a:solidFill>
              </a:rPr>
              <a:t/>
            </a:r>
            <a:br>
              <a:rPr lang="en-CA">
                <a:solidFill>
                  <a:srgbClr val="FF0000"/>
                </a:solidFill>
              </a:rPr>
            </a:br>
            <a:endParaRPr lang="en-US"/>
          </a:p>
        </p:txBody>
      </p:sp>
      <p:sp>
        <p:nvSpPr>
          <p:cNvPr id="3" name="Content Placeholder 2"/>
          <p:cNvSpPr>
            <a:spLocks noGrp="1"/>
          </p:cNvSpPr>
          <p:nvPr>
            <p:ph idx="1"/>
          </p:nvPr>
        </p:nvSpPr>
        <p:spPr/>
        <p:txBody>
          <a:bodyPr>
            <a:normAutofit/>
          </a:bodyPr>
          <a:lstStyle/>
          <a:p>
            <a:r>
              <a:rPr lang="en-CA" sz="2000">
                <a:latin typeface="Times New Roman" panose="02020603050405020304" pitchFamily="18" charset="0"/>
                <a:cs typeface="Times New Roman" panose="02020603050405020304" pitchFamily="18" charset="0"/>
              </a:rPr>
              <a:t>Một yêu cầu viết đến từ máy chủ lưu trữ luôn luôn làm cho dữ liệu được ghi để làm sạch các trang trong bộ nhớ </a:t>
            </a:r>
            <a:r>
              <a:rPr lang="en-CA" sz="2000" smtClean="0">
                <a:latin typeface="Times New Roman" panose="02020603050405020304" pitchFamily="18" charset="0"/>
                <a:cs typeface="Times New Roman" panose="02020603050405020304" pitchFamily="18" charset="0"/>
              </a:rPr>
              <a:t>flash </a:t>
            </a:r>
            <a:r>
              <a:rPr lang="en-CA" sz="2000">
                <a:latin typeface="Times New Roman" panose="02020603050405020304" pitchFamily="18" charset="0"/>
                <a:cs typeface="Times New Roman" panose="02020603050405020304" pitchFamily="18" charset="0"/>
              </a:rPr>
              <a:t>và thông tin bản đồ địa chỉ sẽ được cập nhật cho phù hợp. </a:t>
            </a:r>
            <a:endParaRPr lang="en-CA" sz="2000" smtClean="0">
              <a:latin typeface="Times New Roman" panose="02020603050405020304" pitchFamily="18" charset="0"/>
              <a:cs typeface="Times New Roman" panose="02020603050405020304" pitchFamily="18" charset="0"/>
            </a:endParaRPr>
          </a:p>
          <a:p>
            <a:r>
              <a:rPr lang="en-CA" sz="2000" smtClean="0">
                <a:latin typeface="Times New Roman" panose="02020603050405020304" pitchFamily="18" charset="0"/>
                <a:cs typeface="Times New Roman" panose="02020603050405020304" pitchFamily="18" charset="0"/>
              </a:rPr>
              <a:t>Nếu </a:t>
            </a:r>
            <a:r>
              <a:rPr lang="en-CA" sz="2000">
                <a:latin typeface="Times New Roman" panose="02020603050405020304" pitchFamily="18" charset="0"/>
                <a:cs typeface="Times New Roman" panose="02020603050405020304" pitchFamily="18" charset="0"/>
              </a:rPr>
              <a:t>dữ liệu được ghi vào một vị trí có địa chỉ hợp lý không bị chiếm bởi dữ liệu hợp lệ, thì một phần thông tin bản đồ mới sẽ được tạo và thêm vào. Nếu dữ liệu được ghi vào một vị trí có địa chỉ hợp lý chồng chéo - hoàn toàn hoặc một phần - những dữ liệu hợp lệ hiện có, thì thông tin lập bản đồ của dữ liệu hiện có đang bị ghi đè sẽ được loại bỏ </a:t>
            </a:r>
            <a:r>
              <a:rPr lang="en-CA" sz="2000" smtClean="0">
                <a:latin typeface="Times New Roman" panose="02020603050405020304" pitchFamily="18" charset="0"/>
                <a:cs typeface="Times New Roman" panose="02020603050405020304" pitchFamily="18" charset="0"/>
              </a:rPr>
              <a:t>hoàn </a:t>
            </a:r>
            <a:r>
              <a:rPr lang="en-CA" sz="2000">
                <a:latin typeface="Times New Roman" panose="02020603050405020304" pitchFamily="18" charset="0"/>
                <a:cs typeface="Times New Roman" panose="02020603050405020304" pitchFamily="18" charset="0"/>
              </a:rPr>
              <a:t>toàn hoặc một phần bởi dữ liệu đến</a:t>
            </a:r>
            <a:r>
              <a:rPr lang="en-CA" sz="2000" smtClean="0">
                <a:latin typeface="Times New Roman" panose="02020603050405020304" pitchFamily="18" charset="0"/>
                <a:cs typeface="Times New Roman" panose="02020603050405020304" pitchFamily="18" charset="0"/>
              </a:rPr>
              <a:t>.</a:t>
            </a:r>
          </a:p>
          <a:p>
            <a:r>
              <a:rPr lang="en-CA" sz="2000">
                <a:latin typeface="Times New Roman" panose="02020603050405020304" pitchFamily="18" charset="0"/>
                <a:cs typeface="Times New Roman" panose="02020603050405020304" pitchFamily="18" charset="0"/>
              </a:rPr>
              <a:t>Vì chúng ta lưu trữ thông tin ánh xạ địa chỉ dưới dạng phạm vi kinh điển trong chương trình VET, việc xử lý một yêu cầu viết sẽ liên quan đến việc thêm các phạm vi mới và loại bỏ các phần mở rộng cũ một phần hoặc toàn bộ từ một trie ảo.</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14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atin typeface="Times New Roman" panose="02020603050405020304" pitchFamily="18" charset="0"/>
                <a:cs typeface="Times New Roman" panose="02020603050405020304" pitchFamily="18" charset="0"/>
              </a:rPr>
              <a:t>Cập nhật cho </a:t>
            </a:r>
            <a:r>
              <a:rPr lang="en-CA" smtClean="0">
                <a:latin typeface="Times New Roman" panose="02020603050405020304" pitchFamily="18" charset="0"/>
                <a:cs typeface="Times New Roman" panose="02020603050405020304" pitchFamily="18" charset="0"/>
              </a:rPr>
              <a:t>yêu </a:t>
            </a:r>
            <a:r>
              <a:rPr lang="en-CA">
                <a:latin typeface="Times New Roman" panose="02020603050405020304" pitchFamily="18" charset="0"/>
                <a:cs typeface="Times New Roman" panose="02020603050405020304" pitchFamily="18" charset="0"/>
              </a:rPr>
              <a:t>cầu </a:t>
            </a:r>
            <a:r>
              <a:rPr lang="en-CA" smtClean="0">
                <a:latin typeface="Times New Roman" panose="02020603050405020304" pitchFamily="18" charset="0"/>
                <a:cs typeface="Times New Roman" panose="02020603050405020304" pitchFamily="18" charset="0"/>
              </a:rPr>
              <a:t>viết</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CA" sz="2000" smtClean="0">
                <a:latin typeface="Times New Roman" panose="02020603050405020304" pitchFamily="18" charset="0"/>
                <a:cs typeface="Times New Roman" panose="02020603050405020304" pitchFamily="18" charset="0"/>
              </a:rPr>
              <a:t>Chèn </a:t>
            </a:r>
            <a:r>
              <a:rPr lang="en-CA" sz="2000">
                <a:latin typeface="Times New Roman" panose="02020603050405020304" pitchFamily="18" charset="0"/>
                <a:cs typeface="Times New Roman" panose="02020603050405020304" pitchFamily="18" charset="0"/>
              </a:rPr>
              <a:t>một Extent: </a:t>
            </a:r>
            <a:endParaRPr lang="en-CA" sz="2000" smtClean="0">
              <a:latin typeface="Times New Roman" panose="02020603050405020304" pitchFamily="18" charset="0"/>
              <a:cs typeface="Times New Roman" panose="02020603050405020304" pitchFamily="18" charset="0"/>
            </a:endParaRPr>
          </a:p>
          <a:p>
            <a:pPr marL="0" lvl="0" indent="0">
              <a:buNone/>
            </a:pPr>
            <a:r>
              <a:rPr lang="en-CA" sz="2000" smtClean="0">
                <a:latin typeface="Times New Roman" panose="02020603050405020304" pitchFamily="18" charset="0"/>
                <a:cs typeface="Times New Roman" panose="02020603050405020304" pitchFamily="18" charset="0"/>
              </a:rPr>
              <a:t>  - Mỗi </a:t>
            </a:r>
            <a:r>
              <a:rPr lang="en-CA" sz="2000">
                <a:latin typeface="Times New Roman" panose="02020603050405020304" pitchFamily="18" charset="0"/>
                <a:cs typeface="Times New Roman" panose="02020603050405020304" pitchFamily="18" charset="0"/>
              </a:rPr>
              <a:t>yêu cầu viết được xử lý như là một phạm vi </a:t>
            </a:r>
            <a:r>
              <a:rPr lang="en-CA" sz="2000" smtClean="0">
                <a:latin typeface="Times New Roman" panose="02020603050405020304" pitchFamily="18" charset="0"/>
                <a:cs typeface="Times New Roman" panose="02020603050405020304" pitchFamily="18" charset="0"/>
              </a:rPr>
              <a:t>cho </a:t>
            </a:r>
            <a:r>
              <a:rPr lang="en-CA" sz="2000">
                <a:latin typeface="Times New Roman" panose="02020603050405020304" pitchFamily="18" charset="0"/>
                <a:cs typeface="Times New Roman" panose="02020603050405020304" pitchFamily="18" charset="0"/>
              </a:rPr>
              <a:t>trước có chứa địa chỉ bắt đầu và kích thước của dữ liệu được viết. Bước đầu tiên để xử lý một yêu cầu viết là xác định vị trí bất kỳ mức độ hiện có trùng lặp cho một. Điều này có thể được thực hiện bằng thuật toán tìm kiếm được mô tả trong Phần III-B. </a:t>
            </a:r>
            <a:endParaRPr lang="en-CA" sz="2000" smtClean="0">
              <a:latin typeface="Times New Roman" panose="02020603050405020304" pitchFamily="18" charset="0"/>
              <a:cs typeface="Times New Roman" panose="02020603050405020304" pitchFamily="18" charset="0"/>
            </a:endParaRPr>
          </a:p>
          <a:p>
            <a:pPr marL="0" lvl="0" indent="0">
              <a:buNone/>
            </a:pPr>
            <a:r>
              <a:rPr lang="en-CA" sz="2000">
                <a:latin typeface="Times New Roman" panose="02020603050405020304" pitchFamily="18" charset="0"/>
                <a:cs typeface="Times New Roman" panose="02020603050405020304" pitchFamily="18" charset="0"/>
              </a:rPr>
              <a:t> </a:t>
            </a:r>
            <a:r>
              <a:rPr lang="en-CA" sz="2000" smtClean="0">
                <a:latin typeface="Times New Roman" panose="02020603050405020304" pitchFamily="18" charset="0"/>
                <a:cs typeface="Times New Roman" panose="02020603050405020304" pitchFamily="18" charset="0"/>
              </a:rPr>
              <a:t> - Nhiệm </a:t>
            </a:r>
            <a:r>
              <a:rPr lang="en-CA" sz="2000">
                <a:latin typeface="Times New Roman" panose="02020603050405020304" pitchFamily="18" charset="0"/>
                <a:cs typeface="Times New Roman" panose="02020603050405020304" pitchFamily="18" charset="0"/>
              </a:rPr>
              <a:t>vụ tiếp theo của chương trình VET là lắp lại các mức mở rộng hiện có được cập nhật bởi sự chồng lên nhau (nếu có), xóa các phạm vi đã lỗi thời, và cuối cùng là bổ sung một mức độ nhất định.</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5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atin typeface="Times New Roman" panose="02020603050405020304" pitchFamily="18" charset="0"/>
                <a:cs typeface="Times New Roman" panose="02020603050405020304" pitchFamily="18" charset="0"/>
              </a:rPr>
              <a:t>Cập nhật cho yêu cầu viết</a:t>
            </a:r>
            <a:endParaRPr lang="en-US"/>
          </a:p>
        </p:txBody>
      </p:sp>
      <p:sp>
        <p:nvSpPr>
          <p:cNvPr id="3" name="Content Placeholder 2"/>
          <p:cNvSpPr>
            <a:spLocks noGrp="1"/>
          </p:cNvSpPr>
          <p:nvPr>
            <p:ph idx="1"/>
          </p:nvPr>
        </p:nvSpPr>
        <p:spPr/>
        <p:txBody>
          <a:bodyPr>
            <a:normAutofit/>
          </a:bodyPr>
          <a:lstStyle/>
          <a:p>
            <a:r>
              <a:rPr lang="vi-VN" sz="2000">
                <a:latin typeface="Times New Roman" panose="02020603050405020304" pitchFamily="18" charset="0"/>
                <a:cs typeface="Times New Roman" panose="02020603050405020304" pitchFamily="18" charset="0"/>
              </a:rPr>
              <a:t>LIS (Chương trình Liền tuyến tính</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a:buFontTx/>
              <a:buChar char="-"/>
            </a:pPr>
            <a:r>
              <a:rPr lang="vi-VN" sz="2000" smtClean="0">
                <a:latin typeface="Times New Roman" panose="02020603050405020304" pitchFamily="18" charset="0"/>
                <a:cs typeface="Times New Roman" panose="02020603050405020304" pitchFamily="18" charset="0"/>
              </a:rPr>
              <a:t>Nói </a:t>
            </a:r>
            <a:r>
              <a:rPr lang="vi-VN" sz="2000">
                <a:latin typeface="Times New Roman" panose="02020603050405020304" pitchFamily="18" charset="0"/>
                <a:cs typeface="Times New Roman" panose="02020603050405020304" pitchFamily="18" charset="0"/>
              </a:rPr>
              <a:t>chung, một mức nhất định không nhất thiết phải là kinh điển vì yêu cầu có thể được đặt ở bất cứ đâu trong không gian địa chỉ. Do đó, nó cần phải được chuyển đổi thành một hoặc nhiều mức độ kinh điển. </a:t>
            </a:r>
            <a:endParaRPr lang="en-US" sz="2000" smtClean="0">
              <a:latin typeface="Times New Roman" panose="02020603050405020304" pitchFamily="18" charset="0"/>
              <a:cs typeface="Times New Roman" panose="02020603050405020304" pitchFamily="18" charset="0"/>
            </a:endParaRPr>
          </a:p>
          <a:p>
            <a:pPr>
              <a:buFontTx/>
              <a:buChar char="-"/>
            </a:pPr>
            <a:r>
              <a:rPr lang="vi-VN" sz="2000" smtClean="0">
                <a:latin typeface="Times New Roman" panose="02020603050405020304" pitchFamily="18" charset="0"/>
                <a:cs typeface="Times New Roman" panose="02020603050405020304" pitchFamily="18" charset="0"/>
              </a:rPr>
              <a:t>Trong </a:t>
            </a:r>
            <a:r>
              <a:rPr lang="vi-VN" sz="2000">
                <a:latin typeface="Times New Roman" panose="02020603050405020304" pitchFamily="18" charset="0"/>
                <a:cs typeface="Times New Roman" panose="02020603050405020304" pitchFamily="18" charset="0"/>
              </a:rPr>
              <a:t>quá trình định vị các phạm vi kinh điển của nó, chương trình VET không chỉ tạo ra tất cả các nút tổ tiên của nó mà còn thêm phạm vi kinh điển vào bản thân ảo. Chúng tôi gọi chương trình này là LIS (Linear Insertion Scheme).</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29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atin typeface="Times New Roman" panose="02020603050405020304" pitchFamily="18" charset="0"/>
                <a:cs typeface="Times New Roman" panose="02020603050405020304" pitchFamily="18" charset="0"/>
              </a:rPr>
              <a:t>Cập nhật cho yêu cầu viết</a:t>
            </a:r>
            <a:endParaRPr lang="en-US"/>
          </a:p>
        </p:txBody>
      </p:sp>
      <p:sp>
        <p:nvSpPr>
          <p:cNvPr id="3" name="Content Placeholder 2"/>
          <p:cNvSpPr>
            <a:spLocks noGrp="1"/>
          </p:cNvSpPr>
          <p:nvPr>
            <p:ph idx="1"/>
          </p:nvPr>
        </p:nvSpPr>
        <p:spPr/>
        <p:txBody>
          <a:bodyPr>
            <a:normAutofit/>
          </a:bodyPr>
          <a:lstStyle/>
          <a:p>
            <a:pPr marL="0" indent="0">
              <a:buNone/>
            </a:pPr>
            <a:r>
              <a:rPr lang="en-CA" sz="2000">
                <a:latin typeface="Times New Roman" panose="02020603050405020304" pitchFamily="18" charset="0"/>
                <a:cs typeface="Times New Roman" panose="02020603050405020304" pitchFamily="18" charset="0"/>
              </a:rPr>
              <a:t>2) Xóa một mức độ:</a:t>
            </a:r>
          </a:p>
          <a:p>
            <a:pPr>
              <a:buFontTx/>
              <a:buChar char="-"/>
            </a:pPr>
            <a:r>
              <a:rPr lang="en-CA" sz="2000" smtClean="0">
                <a:latin typeface="Times New Roman" panose="02020603050405020304" pitchFamily="18" charset="0"/>
                <a:cs typeface="Times New Roman" panose="02020603050405020304" pitchFamily="18" charset="0"/>
              </a:rPr>
              <a:t>Nếu </a:t>
            </a:r>
            <a:r>
              <a:rPr lang="en-CA" sz="2000">
                <a:latin typeface="Times New Roman" panose="02020603050405020304" pitchFamily="18" charset="0"/>
                <a:cs typeface="Times New Roman" panose="02020603050405020304" pitchFamily="18" charset="0"/>
              </a:rPr>
              <a:t>một phạm vi được tạo ra bởi một yêu cầu viết chồng lên các phạm vi hiện có trong trie ảo, thì thông tin lập bản đồ được lưu trữ trong phạm vi hiện tại sẽ bị mất hoặc hoàn toàn hoặc một phần. </a:t>
            </a:r>
            <a:endParaRPr lang="en-CA" sz="2000" smtClean="0">
              <a:latin typeface="Times New Roman" panose="02020603050405020304" pitchFamily="18" charset="0"/>
              <a:cs typeface="Times New Roman" panose="02020603050405020304" pitchFamily="18" charset="0"/>
            </a:endParaRPr>
          </a:p>
          <a:p>
            <a:pPr>
              <a:buFontTx/>
              <a:buChar char="-"/>
            </a:pPr>
            <a:r>
              <a:rPr lang="en-CA" sz="2000" smtClean="0">
                <a:latin typeface="Times New Roman" panose="02020603050405020304" pitchFamily="18" charset="0"/>
                <a:cs typeface="Times New Roman" panose="02020603050405020304" pitchFamily="18" charset="0"/>
              </a:rPr>
              <a:t>Nếu </a:t>
            </a:r>
            <a:r>
              <a:rPr lang="en-CA" sz="2000">
                <a:latin typeface="Times New Roman" panose="02020603050405020304" pitchFamily="18" charset="0"/>
                <a:cs typeface="Times New Roman" panose="02020603050405020304" pitchFamily="18" charset="0"/>
              </a:rPr>
              <a:t>nó cần được vô hiệu hóa hoàn toàn, mức độ tương ứng của nó sẽ được gỡ bỏ khỏi trie ảo. Nếu cần phải mất hiệu lực một phần, mức độ tương ứng sẽ được chia để chỉ có thể gỡ bỏ phần không hợp lệ khỏi máy chủ ảo.</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99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SUMARRY:</a:t>
            </a:r>
            <a:endParaRPr lang="en-US" dirty="0"/>
          </a:p>
        </p:txBody>
      </p:sp>
      <p:sp>
        <p:nvSpPr>
          <p:cNvPr id="14" name="Content Placeholder 13"/>
          <p:cNvSpPr>
            <a:spLocks noGrp="1"/>
          </p:cNvSpPr>
          <p:nvPr>
            <p:ph idx="1"/>
          </p:nvPr>
        </p:nvSpPr>
        <p:spPr>
          <a:xfrm>
            <a:off x="1522413" y="1904999"/>
            <a:ext cx="9753599" cy="4343401"/>
          </a:xfrm>
        </p:spPr>
        <p:txBody>
          <a:bodyPr/>
          <a:lstStyle/>
          <a:p>
            <a:r>
              <a:rPr lang="en-US" dirty="0"/>
              <a:t>Các thiết bị flash sử dụng phương án: page mapping, block mapping, hoặc kết hợp cả hai </a:t>
            </a:r>
            <a:r>
              <a:rPr lang="en-US" dirty="0" smtClean="0"/>
              <a:t>(hybrid mapping)</a:t>
            </a:r>
            <a:endParaRPr lang="en-US" dirty="0"/>
          </a:p>
          <a:p>
            <a:r>
              <a:rPr lang="en-US" dirty="0" smtClean="0"/>
              <a:t>Đề án Virtual </a:t>
            </a:r>
            <a:r>
              <a:rPr lang="en-US" dirty="0"/>
              <a:t>Extent Trie (VET</a:t>
            </a:r>
            <a:r>
              <a:rPr lang="en-US" dirty="0" smtClean="0"/>
              <a:t>) có thể khác phục một số nhược điểm của những phương án trên.</a:t>
            </a:r>
          </a:p>
          <a:p>
            <a:r>
              <a:rPr lang="en-US" dirty="0" smtClean="0"/>
              <a:t>VET sử dụng phạm vi như một đơn vị cơ bản chứ không phải là </a:t>
            </a:r>
            <a:r>
              <a:rPr lang="en-US" dirty="0" smtClean="0"/>
              <a:t>trang (page trong page mapping) </a:t>
            </a:r>
            <a:r>
              <a:rPr lang="en-US" dirty="0" smtClean="0"/>
              <a:t>hoặc là một </a:t>
            </a:r>
            <a:r>
              <a:rPr lang="en-US" dirty="0" smtClean="0"/>
              <a:t>khối(block trong block mapping)</a:t>
            </a:r>
            <a:endParaRPr lang="en-US" dirty="0" smtClean="0"/>
          </a:p>
          <a:p>
            <a:r>
              <a:rPr lang="en-US" dirty="0" smtClean="0"/>
              <a:t>VET giảm tiêu thụ bộ nhớ, mở rộng không gian địa chỉ, giảm thời gian mapping</a:t>
            </a:r>
            <a:endParaRPr lang="en-US" dirty="0"/>
          </a:p>
        </p:txBody>
      </p:sp>
    </p:spTree>
    <p:extLst>
      <p:ext uri="{BB962C8B-B14F-4D97-AF65-F5344CB8AC3E}">
        <p14:creationId xmlns:p14="http://schemas.microsoft.com/office/powerpoint/2010/main" val="42181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atin typeface="Times New Roman" panose="02020603050405020304" pitchFamily="18" charset="0"/>
                <a:cs typeface="Times New Roman" panose="02020603050405020304" pitchFamily="18" charset="0"/>
              </a:rPr>
              <a:t>Cập nhật cho yêu cầu viết</a:t>
            </a:r>
            <a:endParaRPr lang="en-US"/>
          </a:p>
        </p:txBody>
      </p:sp>
      <p:sp>
        <p:nvSpPr>
          <p:cNvPr id="3" name="Content Placeholder 2"/>
          <p:cNvSpPr>
            <a:spLocks noGrp="1"/>
          </p:cNvSpPr>
          <p:nvPr>
            <p:ph idx="1"/>
          </p:nvPr>
        </p:nvSpPr>
        <p:spPr/>
        <p:txBody>
          <a:bodyPr>
            <a:normAutofit/>
          </a:bodyPr>
          <a:lstStyle/>
          <a:p>
            <a:r>
              <a:rPr lang="en-US" sz="2000">
                <a:latin typeface="Times New Roman" panose="02020603050405020304" pitchFamily="18" charset="0"/>
                <a:cs typeface="Times New Roman" panose="02020603050405020304" pitchFamily="18" charset="0"/>
              </a:rPr>
              <a:t>Hình 2 là việc huỷ bỏ một phần không hợp lệ. Giả sử rằng một mức độ nhất định </a:t>
            </a:r>
            <a:r>
              <a:rPr lang="en-US" sz="2000" i="1">
                <a:latin typeface="Times New Roman" panose="02020603050405020304" pitchFamily="18" charset="0"/>
                <a:cs typeface="Times New Roman" panose="02020603050405020304" pitchFamily="18" charset="0"/>
              </a:rPr>
              <a:t>e</a:t>
            </a:r>
            <a:r>
              <a:rPr lang="en-US" sz="2000">
                <a:latin typeface="Times New Roman" panose="02020603050405020304" pitchFamily="18" charset="0"/>
                <a:cs typeface="Times New Roman" panose="02020603050405020304" pitchFamily="18" charset="0"/>
              </a:rPr>
              <a:t>4 = </a:t>
            </a:r>
            <a:r>
              <a:rPr lang="en-US" sz="2000" i="1">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1100100 *)</a:t>
            </a:r>
            <a:r>
              <a:rPr lang="en-US" sz="2000" i="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đến tại Trie. Bởi vì e4 sự chồng chéo </a:t>
            </a:r>
            <a:r>
              <a:rPr lang="en-US" sz="2000" i="1">
                <a:latin typeface="Times New Roman" panose="02020603050405020304" pitchFamily="18" charset="0"/>
                <a:cs typeface="Times New Roman" panose="02020603050405020304" pitchFamily="18" charset="0"/>
              </a:rPr>
              <a:t>e</a:t>
            </a:r>
            <a:r>
              <a:rPr lang="en-US" sz="2000">
                <a:latin typeface="Times New Roman" panose="02020603050405020304" pitchFamily="18" charset="0"/>
                <a:cs typeface="Times New Roman" panose="02020603050405020304" pitchFamily="18" charset="0"/>
              </a:rPr>
              <a:t>2 hiện tại Trie, </a:t>
            </a:r>
            <a:r>
              <a:rPr lang="en-US" sz="2000" i="1">
                <a:latin typeface="Times New Roman" panose="02020603050405020304" pitchFamily="18" charset="0"/>
                <a:cs typeface="Times New Roman" panose="02020603050405020304" pitchFamily="18" charset="0"/>
              </a:rPr>
              <a:t>e</a:t>
            </a:r>
            <a:r>
              <a:rPr lang="en-US" sz="2000">
                <a:latin typeface="Times New Roman" panose="02020603050405020304" pitchFamily="18" charset="0"/>
                <a:cs typeface="Times New Roman" panose="02020603050405020304" pitchFamily="18" charset="0"/>
              </a:rPr>
              <a:t>2 được phân rã thành các mức độ sau đây:</a:t>
            </a:r>
          </a:p>
          <a:p>
            <a:pPr marL="0" indent="0">
              <a:buNone/>
            </a:pPr>
            <a:r>
              <a:rPr lang="en-US" sz="2000" i="1" smtClean="0">
                <a:latin typeface="Times New Roman" panose="02020603050405020304" pitchFamily="18" charset="0"/>
                <a:cs typeface="Times New Roman" panose="02020603050405020304" pitchFamily="18" charset="0"/>
              </a:rPr>
              <a:t>	e</a:t>
            </a:r>
            <a:r>
              <a:rPr lang="en-US" sz="2000" smtClean="0">
                <a:latin typeface="Times New Roman" panose="02020603050405020304" pitchFamily="18" charset="0"/>
                <a:cs typeface="Times New Roman" panose="02020603050405020304" pitchFamily="18" charset="0"/>
              </a:rPr>
              <a:t>4</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1100100 *)</a:t>
            </a:r>
            <a:r>
              <a:rPr lang="en-US" sz="2000" i="1">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marL="0" indent="0">
              <a:buNone/>
            </a:pPr>
            <a:r>
              <a:rPr lang="en-US" sz="2000" i="1" smtClean="0">
                <a:latin typeface="Times New Roman" panose="02020603050405020304" pitchFamily="18" charset="0"/>
                <a:cs typeface="Times New Roman" panose="02020603050405020304" pitchFamily="18" charset="0"/>
              </a:rPr>
              <a:t>	e</a:t>
            </a:r>
            <a:r>
              <a:rPr lang="en-US" sz="2000" smtClean="0">
                <a:latin typeface="Times New Roman" panose="02020603050405020304" pitchFamily="18" charset="0"/>
                <a:cs typeface="Times New Roman" panose="02020603050405020304" pitchFamily="18" charset="0"/>
              </a:rPr>
              <a:t>5</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1100101* </a:t>
            </a:r>
            <a:r>
              <a:rPr lang="en-US" sz="2000" i="1">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110.011** </a:t>
            </a:r>
            <a:r>
              <a:rPr lang="en-US" sz="2000" i="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11010 *** </a:t>
            </a:r>
            <a:r>
              <a:rPr lang="en-US" sz="2000" i="1">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08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atin typeface="Times New Roman" panose="02020603050405020304" pitchFamily="18" charset="0"/>
                <a:cs typeface="Times New Roman" panose="02020603050405020304" pitchFamily="18" charset="0"/>
              </a:rPr>
              <a:t>Cập nhật cho yêu cầu viết</a:t>
            </a:r>
            <a:endParaRPr lang="en-US"/>
          </a:p>
        </p:txBody>
      </p:sp>
      <p:pic>
        <p:nvPicPr>
          <p:cNvPr id="5" name="Content Placeholder 4"/>
          <p:cNvPicPr>
            <a:picLocks noGrp="1" noChangeAspect="1"/>
          </p:cNvPicPr>
          <p:nvPr>
            <p:ph idx="1"/>
          </p:nvPr>
        </p:nvPicPr>
        <p:blipFill>
          <a:blip r:embed="rId2"/>
          <a:stretch>
            <a:fillRect/>
          </a:stretch>
        </p:blipFill>
        <p:spPr>
          <a:xfrm>
            <a:off x="2970212" y="2133601"/>
            <a:ext cx="6477000" cy="3886200"/>
          </a:xfrm>
          <a:prstGeom prst="rect">
            <a:avLst/>
          </a:prstGeom>
        </p:spPr>
      </p:pic>
    </p:spTree>
    <p:extLst>
      <p:ext uri="{BB962C8B-B14F-4D97-AF65-F5344CB8AC3E}">
        <p14:creationId xmlns:p14="http://schemas.microsoft.com/office/powerpoint/2010/main" val="5519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atin typeface="Times New Roman" panose="02020603050405020304" pitchFamily="18" charset="0"/>
                <a:cs typeface="Times New Roman" panose="02020603050405020304" pitchFamily="18" charset="0"/>
              </a:rPr>
              <a:t>Cập nhật cho yêu cầu viết</a:t>
            </a:r>
            <a:endParaRPr lang="en-US"/>
          </a:p>
        </p:txBody>
      </p:sp>
      <p:pic>
        <p:nvPicPr>
          <p:cNvPr id="4" name="Content Placeholder 3"/>
          <p:cNvPicPr>
            <a:picLocks noGrp="1" noChangeAspect="1"/>
          </p:cNvPicPr>
          <p:nvPr>
            <p:ph idx="1"/>
          </p:nvPr>
        </p:nvPicPr>
        <p:blipFill>
          <a:blip r:embed="rId2"/>
          <a:stretch>
            <a:fillRect/>
          </a:stretch>
        </p:blipFill>
        <p:spPr>
          <a:xfrm>
            <a:off x="2894012" y="2205256"/>
            <a:ext cx="6553200" cy="3814543"/>
          </a:xfrm>
          <a:prstGeom prst="rect">
            <a:avLst/>
          </a:prstGeom>
        </p:spPr>
      </p:pic>
    </p:spTree>
    <p:extLst>
      <p:ext uri="{BB962C8B-B14F-4D97-AF65-F5344CB8AC3E}">
        <p14:creationId xmlns:p14="http://schemas.microsoft.com/office/powerpoint/2010/main" val="102430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Tối ưu hóa bằng sơ đồ chèn nhị phân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a:latin typeface="Times New Roman" panose="02020603050405020304" pitchFamily="18" charset="0"/>
                <a:cs typeface="Times New Roman" panose="02020603050405020304" pitchFamily="18" charset="0"/>
              </a:rPr>
              <a:t>Một quan sát cẩn thận bởi việc tìm kiếm nhị phân nói trên có thể dẫn đến những cải tiến về thủ tục chèn các LIS về cách sử dụng bộ nhớ và thời gian xử lý. Cụ thể</a:t>
            </a:r>
            <a:r>
              <a:rPr lang="en-US" sz="2000" smtClean="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chúng ta có thể thấy rằng một số tổ tiên cho một mức độ kinh điển không được sử dụng cho việc tìm kiếm nhị phân trên các nút mục tiêu. Ví dụ, nút lá </a:t>
            </a:r>
            <a:r>
              <a:rPr lang="en-US" sz="2000" i="1">
                <a:latin typeface="Times New Roman" panose="02020603050405020304" pitchFamily="18" charset="0"/>
                <a:cs typeface="Times New Roman" panose="02020603050405020304" pitchFamily="18" charset="0"/>
              </a:rPr>
              <a:t>k </a:t>
            </a:r>
            <a:r>
              <a:rPr lang="en-US" sz="2000">
                <a:latin typeface="Times New Roman" panose="02020603050405020304" pitchFamily="18" charset="0"/>
                <a:cs typeface="Times New Roman" panose="02020603050405020304" pitchFamily="18" charset="0"/>
              </a:rPr>
              <a:t>trong hình 1 có tổ tiên sau của nó:</a:t>
            </a:r>
          </a:p>
          <a:p>
            <a:pPr marL="0" indent="0">
              <a:buNone/>
            </a:pPr>
            <a:r>
              <a:rPr lang="en-US" sz="200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út </a:t>
            </a:r>
            <a:r>
              <a:rPr lang="en-US" sz="2000">
                <a:latin typeface="Times New Roman" panose="02020603050405020304" pitchFamily="18" charset="0"/>
                <a:cs typeface="Times New Roman" panose="02020603050405020304" pitchFamily="18" charset="0"/>
              </a:rPr>
              <a:t>nội bộ a ********</a:t>
            </a:r>
          </a:p>
          <a:p>
            <a:pPr marL="0" indent="0">
              <a:buNone/>
            </a:pPr>
            <a:r>
              <a:rPr lang="en-US" sz="200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út </a:t>
            </a:r>
            <a:r>
              <a:rPr lang="en-US" sz="2000">
                <a:latin typeface="Times New Roman" panose="02020603050405020304" pitchFamily="18" charset="0"/>
                <a:cs typeface="Times New Roman" panose="02020603050405020304" pitchFamily="18" charset="0"/>
              </a:rPr>
              <a:t>nội bộ c 1*******</a:t>
            </a:r>
          </a:p>
          <a:p>
            <a:pPr marL="0" indent="0">
              <a:buNone/>
            </a:pPr>
            <a:r>
              <a:rPr lang="en-US" sz="200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út </a:t>
            </a:r>
            <a:r>
              <a:rPr lang="en-US" sz="2000">
                <a:latin typeface="Times New Roman" panose="02020603050405020304" pitchFamily="18" charset="0"/>
                <a:cs typeface="Times New Roman" panose="02020603050405020304" pitchFamily="18" charset="0"/>
              </a:rPr>
              <a:t>nội bộ h 11******</a:t>
            </a:r>
          </a:p>
          <a:p>
            <a:pPr marL="0" indent="0">
              <a:buNone/>
            </a:pPr>
            <a:r>
              <a:rPr lang="en-US" sz="200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út </a:t>
            </a:r>
            <a:r>
              <a:rPr lang="en-US" sz="2000">
                <a:latin typeface="Times New Roman" panose="02020603050405020304" pitchFamily="18" charset="0"/>
                <a:cs typeface="Times New Roman" panose="02020603050405020304" pitchFamily="18" charset="0"/>
              </a:rPr>
              <a:t>nội bộ i  110*****</a:t>
            </a:r>
          </a:p>
          <a:p>
            <a:pPr marL="0" indent="0">
              <a:buNone/>
            </a:pPr>
            <a:r>
              <a:rPr lang="en-US" sz="200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út </a:t>
            </a:r>
            <a:r>
              <a:rPr lang="en-US" sz="2000">
                <a:latin typeface="Times New Roman" panose="02020603050405020304" pitchFamily="18" charset="0"/>
                <a:cs typeface="Times New Roman" panose="02020603050405020304" pitchFamily="18" charset="0"/>
              </a:rPr>
              <a:t>nội bộ j  1100****</a:t>
            </a:r>
          </a:p>
          <a:p>
            <a:pPr marL="0" indent="0">
              <a:buNone/>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44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Tối ưu hóa bằng sơ đồ chèn nhị phân</a:t>
            </a:r>
            <a:endParaRPr lang="en-US"/>
          </a:p>
        </p:txBody>
      </p:sp>
      <p:pic>
        <p:nvPicPr>
          <p:cNvPr id="4" name="Content Placeholder 3"/>
          <p:cNvPicPr>
            <a:picLocks noGrp="1" noChangeAspect="1"/>
          </p:cNvPicPr>
          <p:nvPr>
            <p:ph idx="1"/>
          </p:nvPr>
        </p:nvPicPr>
        <p:blipFill>
          <a:blip r:embed="rId2"/>
          <a:stretch>
            <a:fillRect/>
          </a:stretch>
        </p:blipFill>
        <p:spPr>
          <a:xfrm>
            <a:off x="2894012" y="2290971"/>
            <a:ext cx="6477000" cy="3576429"/>
          </a:xfrm>
          <a:prstGeom prst="rect">
            <a:avLst/>
          </a:prstGeom>
        </p:spPr>
      </p:pic>
    </p:spTree>
    <p:extLst>
      <p:ext uri="{BB962C8B-B14F-4D97-AF65-F5344CB8AC3E}">
        <p14:creationId xmlns:p14="http://schemas.microsoft.com/office/powerpoint/2010/main" val="62894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latin typeface="Times New Roman" panose="02020603050405020304" pitchFamily="18" charset="0"/>
                <a:cs typeface="Times New Roman" panose="02020603050405020304" pitchFamily="18" charset="0"/>
              </a:rPr>
              <a:t>Thử nghiệm</a:t>
            </a:r>
            <a:endParaRPr lang="en-US" sz="4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AutoNum type="alphaUcPeriod"/>
            </a:pPr>
            <a:r>
              <a:rPr lang="en-US" sz="2800" smtClean="0">
                <a:latin typeface="Times New Roman" panose="02020603050405020304" pitchFamily="18" charset="0"/>
                <a:cs typeface="Times New Roman" panose="02020603050405020304" pitchFamily="18" charset="0"/>
              </a:rPr>
              <a:t>Môi trường cài đặt</a:t>
            </a:r>
          </a:p>
          <a:p>
            <a:r>
              <a:rPr lang="en-US" sz="2000">
                <a:latin typeface="Times New Roman" panose="02020603050405020304" pitchFamily="18" charset="0"/>
                <a:cs typeface="Times New Roman" panose="02020603050405020304" pitchFamily="18" charset="0"/>
              </a:rPr>
              <a:t>Chúng tôi thực hiện tất cả các thuật toán được đề xuất trong ngôn ngữ C, và tiến hành các thí nghiệm trên một cấp thấp máy 32-bit với một bộ xử lý 3.00GHz 4 CPU Pentium và bộ nhớ 2GB, chạy các hệ thống Linux với một hạt nhân 2.6.32-32-generic phiên bản.</a:t>
            </a:r>
          </a:p>
          <a:p>
            <a:pPr marL="0" indent="0">
              <a:buNone/>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83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z="4000" smtClean="0">
                <a:latin typeface="Times New Roman" panose="02020603050405020304" pitchFamily="18" charset="0"/>
                <a:cs typeface="Times New Roman" panose="02020603050405020304" pitchFamily="18" charset="0"/>
              </a:rPr>
              <a:t>Môi </a:t>
            </a:r>
            <a:r>
              <a:rPr lang="en-US" sz="4000">
                <a:latin typeface="Times New Roman" panose="02020603050405020304" pitchFamily="18" charset="0"/>
                <a:cs typeface="Times New Roman" panose="02020603050405020304" pitchFamily="18" charset="0"/>
              </a:rPr>
              <a:t>trường cài đặt</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p>
        </p:txBody>
      </p:sp>
      <p:pic>
        <p:nvPicPr>
          <p:cNvPr id="4" name="Content Placeholder 3"/>
          <p:cNvPicPr>
            <a:picLocks noGrp="1" noChangeAspect="1"/>
          </p:cNvPicPr>
          <p:nvPr>
            <p:ph idx="1"/>
          </p:nvPr>
        </p:nvPicPr>
        <p:blipFill>
          <a:blip r:embed="rId2"/>
          <a:stretch>
            <a:fillRect/>
          </a:stretch>
        </p:blipFill>
        <p:spPr>
          <a:xfrm>
            <a:off x="2665412" y="2305256"/>
            <a:ext cx="6248400" cy="3790743"/>
          </a:xfrm>
          <a:prstGeom prst="rect">
            <a:avLst/>
          </a:prstGeom>
        </p:spPr>
      </p:pic>
    </p:spTree>
    <p:extLst>
      <p:ext uri="{BB962C8B-B14F-4D97-AF65-F5344CB8AC3E}">
        <p14:creationId xmlns:p14="http://schemas.microsoft.com/office/powerpoint/2010/main" val="31833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Môi trường cài đặt</a:t>
            </a:r>
            <a:endParaRPr lang="en-US"/>
          </a:p>
        </p:txBody>
      </p:sp>
      <p:sp>
        <p:nvSpPr>
          <p:cNvPr id="3" name="Content Placeholder 2"/>
          <p:cNvSpPr>
            <a:spLocks noGrp="1"/>
          </p:cNvSpPr>
          <p:nvPr>
            <p:ph idx="1"/>
          </p:nvPr>
        </p:nvSpPr>
        <p:spPr/>
        <p:txBody>
          <a:bodyPr/>
          <a:lstStyle/>
          <a:p>
            <a:pPr marL="463550" lvl="2" indent="0">
              <a:buNone/>
            </a:pPr>
            <a:r>
              <a:rPr lang="en-US" sz="2000" smtClean="0">
                <a:latin typeface="Times New Roman" panose="02020603050405020304" pitchFamily="18" charset="0"/>
                <a:cs typeface="Times New Roman" panose="02020603050405020304" pitchFamily="18" charset="0"/>
              </a:rPr>
              <a:t>a) Mức độ tiêu thụ bộ nhớ</a:t>
            </a:r>
          </a:p>
          <a:p>
            <a:pPr lvl="2"/>
            <a:r>
              <a:rPr lang="en-US" sz="2000" smtClean="0">
                <a:latin typeface="Times New Roman" panose="02020603050405020304" pitchFamily="18" charset="0"/>
                <a:cs typeface="Times New Roman" panose="02020603050405020304" pitchFamily="18" charset="0"/>
              </a:rPr>
              <a:t>Như </a:t>
            </a:r>
            <a:r>
              <a:rPr lang="en-US" sz="2000">
                <a:latin typeface="Times New Roman" panose="02020603050405020304" pitchFamily="18" charset="0"/>
                <a:cs typeface="Times New Roman" panose="02020603050405020304" pitchFamily="18" charset="0"/>
              </a:rPr>
              <a:t>đã thấy trong Bảng II, số lượng bộ nhớ cần thiết để điều trị mỗi dấu vết là tương đối rất nhỏ, xem xét các không gian địa chỉ của các dấu vết. (Chắc chắn, đã có một số bản đồ trên </a:t>
            </a:r>
            <a:r>
              <a:rPr lang="en-US" sz="2000" smtClean="0">
                <a:latin typeface="Times New Roman" panose="02020603050405020304" pitchFamily="18" charset="0"/>
                <a:cs typeface="Times New Roman" panose="02020603050405020304" pitchFamily="18" charset="0"/>
              </a:rPr>
              <a:t>không).</a:t>
            </a:r>
          </a:p>
          <a:p>
            <a:pPr lvl="2"/>
            <a:r>
              <a:rPr lang="en-US" sz="2000" smtClean="0">
                <a:latin typeface="Times New Roman" panose="02020603050405020304" pitchFamily="18" charset="0"/>
                <a:cs typeface="Times New Roman" panose="02020603050405020304" pitchFamily="18" charset="0"/>
              </a:rPr>
              <a:t> Đặc biệt</a:t>
            </a:r>
            <a:r>
              <a:rPr lang="en-US" sz="2000">
                <a:latin typeface="Times New Roman" panose="02020603050405020304" pitchFamily="18" charset="0"/>
                <a:cs typeface="Times New Roman" panose="02020603050405020304" pitchFamily="18" charset="0"/>
              </a:rPr>
              <a:t>, chương trình VET chỉ được sử dụng nhiều nhất về bộ nhớ 17MB để chế biến các tài chính dấu vết, trong đó có không gian địa chỉ lớn nhất, không phân biệt bất cứ phương pháp chèn (LIS hoặc BIS) đã được sử dụng. Rõ ràng, nhà tiêu thụ các hợp đồng lớn nhất của bộ nhớ trong số đó</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01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Môi trường cài đặt</a:t>
            </a:r>
            <a:endParaRPr lang="en-US"/>
          </a:p>
        </p:txBody>
      </p:sp>
      <p:sp>
        <p:nvSpPr>
          <p:cNvPr id="3" name="Content Placeholder 2"/>
          <p:cNvSpPr>
            <a:spLocks noGrp="1"/>
          </p:cNvSpPr>
          <p:nvPr>
            <p:ph idx="1"/>
          </p:nvPr>
        </p:nvSpPr>
        <p:spPr/>
        <p:txBody>
          <a:bodyPr/>
          <a:lstStyle/>
          <a:p>
            <a:r>
              <a:rPr lang="en-US" sz="2000">
                <a:latin typeface="Times New Roman" panose="02020603050405020304" pitchFamily="18" charset="0"/>
                <a:cs typeface="Times New Roman" panose="02020603050405020304" pitchFamily="18" charset="0"/>
              </a:rPr>
              <a:t>Đó là bởi vì nhà khối lượng công việc cho thấy phạm vi rộng nhất của các địa chỉ yêu cầu, như minh họa trong hình 6, và nó đã có thêm rất nhiều ghi yêu cầu hơn bất kỳ khối lượng công việc khác, như được chỉ ra trong Bảng I.</a:t>
            </a:r>
          </a:p>
          <a:p>
            <a:r>
              <a:rPr lang="en-US" sz="2000">
                <a:latin typeface="Times New Roman" panose="02020603050405020304" pitchFamily="18" charset="0"/>
                <a:cs typeface="Times New Roman" panose="02020603050405020304" pitchFamily="18" charset="0"/>
              </a:rPr>
              <a:t>Điều này ngụ ý rằng một thỏa thuận lớn về thông tin bản đồ cần phải được tạo ra trên toàn bộ không gian địa chỉ, và tương ứng với dung lượng bộ nhớ là cần thiết cho nhà. Ngược lại, các yêu cầu ghi trong wdev là khả năng hiển thị một dải địa chỉ tương đối hẹp so với các dấu vết khác. Ngoài ra, các địa chỉ yêu cầu cùng một xu hướng được truy cập nhiều lần, do đó phát sinh không có thông tin bản đồ phụ bản</a:t>
            </a:r>
          </a:p>
        </p:txBody>
      </p:sp>
    </p:spTree>
    <p:extLst>
      <p:ext uri="{BB962C8B-B14F-4D97-AF65-F5344CB8AC3E}">
        <p14:creationId xmlns:p14="http://schemas.microsoft.com/office/powerpoint/2010/main" val="88920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Môi trường cài đặt</a:t>
            </a:r>
            <a:endParaRPr lang="en-US"/>
          </a:p>
        </p:txBody>
      </p:sp>
      <p:sp>
        <p:nvSpPr>
          <p:cNvPr id="3" name="Content Placeholder 2"/>
          <p:cNvSpPr>
            <a:spLocks noGrp="1"/>
          </p:cNvSpPr>
          <p:nvPr>
            <p:ph idx="1"/>
          </p:nvPr>
        </p:nvSpPr>
        <p:spPr/>
        <p:txBody>
          <a:bodyPr/>
          <a:lstStyle/>
          <a:p>
            <a:pPr marL="0" indent="0">
              <a:buNone/>
            </a:pPr>
            <a:r>
              <a:rPr lang="en-US" smtClean="0">
                <a:latin typeface="Times New Roman" panose="02020603050405020304" pitchFamily="18" charset="0"/>
                <a:cs typeface="Times New Roman" panose="02020603050405020304" pitchFamily="18" charset="0"/>
              </a:rPr>
              <a:t>b) Các phạm quy chuẩn</a:t>
            </a:r>
          </a:p>
          <a:p>
            <a:pPr marL="342900" lvl="2" indent="-342900">
              <a:spcBef>
                <a:spcPts val="1800"/>
              </a:spcBef>
            </a:pPr>
            <a:r>
              <a:rPr lang="en-US" sz="2000">
                <a:latin typeface="Times New Roman" panose="02020603050405020304" pitchFamily="18" charset="0"/>
                <a:cs typeface="Times New Roman" panose="02020603050405020304" pitchFamily="18" charset="0"/>
              </a:rPr>
              <a:t>Hình 8 minh họa các mức độ kinh điển trung bình đối với một yêu cầu I / O. Đối với mỗi khối lượng công việc, các </a:t>
            </a:r>
            <a:r>
              <a:rPr lang="en-US" sz="2000" smtClean="0">
                <a:latin typeface="Times New Roman" panose="02020603050405020304" pitchFamily="18" charset="0"/>
                <a:cs typeface="Times New Roman" panose="02020603050405020304" pitchFamily="18" charset="0"/>
              </a:rPr>
              <a:t>thanh đầu tiên </a:t>
            </a:r>
            <a:r>
              <a:rPr lang="en-US" sz="2000">
                <a:latin typeface="Times New Roman" panose="02020603050405020304" pitchFamily="18" charset="0"/>
                <a:cs typeface="Times New Roman" panose="02020603050405020304" pitchFamily="18" charset="0"/>
              </a:rPr>
              <a:t>và thanh thứ hai đánh dấu mức độ kinh điển trung bình đã được tạo ra bởi và chồng chéo ở một mức độ nhất định, tương ứng. Người thứ ba chỉ ra mức độ kinh điển trung bình đáp ứng một mức độ yêu cầu.</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21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9144001" cy="762000"/>
          </a:xfrm>
        </p:spPr>
        <p:txBody>
          <a:bodyPr/>
          <a:lstStyle/>
          <a:p>
            <a:r>
              <a:rPr lang="en-US" dirty="0"/>
              <a:t>I</a:t>
            </a:r>
            <a:r>
              <a:rPr lang="en-US" dirty="0" smtClean="0"/>
              <a:t>.INTRODUCTION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2" y="1676400"/>
            <a:ext cx="7084087" cy="4114800"/>
          </a:xfrm>
        </p:spPr>
      </p:pic>
      <p:sp>
        <p:nvSpPr>
          <p:cNvPr id="8" name="TextBox 7"/>
          <p:cNvSpPr txBox="1"/>
          <p:nvPr/>
        </p:nvSpPr>
        <p:spPr>
          <a:xfrm>
            <a:off x="912812" y="1066800"/>
            <a:ext cx="4114800" cy="369332"/>
          </a:xfrm>
          <a:prstGeom prst="rect">
            <a:avLst/>
          </a:prstGeom>
          <a:noFill/>
        </p:spPr>
        <p:txBody>
          <a:bodyPr wrap="square" rtlCol="0">
            <a:spAutoFit/>
          </a:bodyPr>
          <a:lstStyle/>
          <a:p>
            <a:r>
              <a:rPr lang="en-US" dirty="0" smtClean="0"/>
              <a:t>- SSD không có bộ phận chuyển động</a:t>
            </a:r>
            <a:endParaRPr lang="en-US" dirty="0"/>
          </a:p>
        </p:txBody>
      </p:sp>
      <p:sp>
        <p:nvSpPr>
          <p:cNvPr id="14" name="Right Arrow 13"/>
          <p:cNvSpPr/>
          <p:nvPr/>
        </p:nvSpPr>
        <p:spPr>
          <a:xfrm>
            <a:off x="8837612" y="3429000"/>
            <a:ext cx="304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542212" y="2438400"/>
            <a:ext cx="4114800" cy="369332"/>
          </a:xfrm>
          <a:prstGeom prst="rect">
            <a:avLst/>
          </a:prstGeom>
          <a:noFill/>
        </p:spPr>
        <p:txBody>
          <a:bodyPr wrap="square" rtlCol="0">
            <a:spAutoFit/>
          </a:bodyPr>
          <a:lstStyle/>
          <a:p>
            <a:r>
              <a:rPr lang="en-US" dirty="0" smtClean="0"/>
              <a:t>-</a:t>
            </a:r>
            <a:endParaRPr lang="en-US" dirty="0"/>
          </a:p>
        </p:txBody>
      </p:sp>
      <p:sp>
        <p:nvSpPr>
          <p:cNvPr id="18" name="TextBox 17"/>
          <p:cNvSpPr txBox="1"/>
          <p:nvPr/>
        </p:nvSpPr>
        <p:spPr>
          <a:xfrm>
            <a:off x="303212" y="6096000"/>
            <a:ext cx="11506200" cy="584775"/>
          </a:xfrm>
          <a:prstGeom prst="rect">
            <a:avLst/>
          </a:prstGeom>
          <a:noFill/>
        </p:spPr>
        <p:txBody>
          <a:bodyPr wrap="square" rtlCol="0">
            <a:spAutoFit/>
          </a:bodyPr>
          <a:lstStyle/>
          <a:p>
            <a:r>
              <a:rPr lang="en-US" sz="1600" dirty="0" smtClean="0">
                <a:solidFill>
                  <a:schemeClr val="accent3">
                    <a:lumMod val="60000"/>
                    <a:lumOff val="40000"/>
                  </a:schemeClr>
                </a:solidFill>
                <a:latin typeface="Times New Roman" panose="02020603050405020304" pitchFamily="18" charset="0"/>
                <a:cs typeface="Times New Roman" panose="02020603050405020304" pitchFamily="18" charset="0"/>
              </a:rPr>
              <a:t>More: </a:t>
            </a:r>
            <a:r>
              <a:rPr lang="en-US" sz="1600" dirty="0" smtClean="0">
                <a:solidFill>
                  <a:schemeClr val="accent3">
                    <a:lumMod val="60000"/>
                    <a:lumOff val="40000"/>
                  </a:schemeClr>
                </a:solidFill>
                <a:latin typeface="Times New Roman" panose="02020603050405020304" pitchFamily="18" charset="0"/>
                <a:cs typeface="Times New Roman" panose="02020603050405020304" pitchFamily="18" charset="0"/>
              </a:rPr>
              <a:t>SSD hiện tại có tốc độ nhanh gấp từ 10 lần (SSD thường) đến gần </a:t>
            </a:r>
            <a:r>
              <a:rPr lang="en-US" sz="1600" dirty="0" smtClean="0">
                <a:solidFill>
                  <a:schemeClr val="accent3">
                    <a:lumMod val="60000"/>
                    <a:lumOff val="40000"/>
                  </a:schemeClr>
                </a:solidFill>
                <a:latin typeface="Times New Roman" panose="02020603050405020304" pitchFamily="18" charset="0"/>
                <a:cs typeface="Times New Roman" panose="02020603050405020304" pitchFamily="18" charset="0"/>
              </a:rPr>
              <a:t>80</a:t>
            </a:r>
            <a:r>
              <a:rPr lang="en-US" sz="1600" dirty="0" smtClean="0">
                <a:solidFill>
                  <a:schemeClr val="accent3">
                    <a:lumMod val="60000"/>
                    <a:lumOff val="40000"/>
                  </a:schemeClr>
                </a:solidFill>
                <a:latin typeface="Times New Roman" panose="02020603050405020304" pitchFamily="18" charset="0"/>
                <a:cs typeface="Times New Roman" panose="02020603050405020304" pitchFamily="18" charset="0"/>
              </a:rPr>
              <a:t> </a:t>
            </a:r>
            <a:r>
              <a:rPr lang="en-US" sz="1600" dirty="0" smtClean="0">
                <a:solidFill>
                  <a:schemeClr val="accent3">
                    <a:lumMod val="60000"/>
                    <a:lumOff val="40000"/>
                  </a:schemeClr>
                </a:solidFill>
                <a:latin typeface="Times New Roman" panose="02020603050405020304" pitchFamily="18" charset="0"/>
                <a:cs typeface="Times New Roman" panose="02020603050405020304" pitchFamily="18" charset="0"/>
              </a:rPr>
              <a:t>lần </a:t>
            </a:r>
            <a:r>
              <a:rPr lang="en-US" sz="1600" dirty="0" smtClean="0">
                <a:solidFill>
                  <a:schemeClr val="accent3">
                    <a:lumMod val="60000"/>
                    <a:lumOff val="40000"/>
                  </a:schemeClr>
                </a:solidFill>
                <a:latin typeface="Times New Roman" panose="02020603050405020304" pitchFamily="18" charset="0"/>
                <a:cs typeface="Times New Roman" panose="02020603050405020304" pitchFamily="18" charset="0"/>
              </a:rPr>
              <a:t>(</a:t>
            </a:r>
            <a:r>
              <a:rPr lang="en-US" sz="1600" dirty="0" smtClean="0">
                <a:solidFill>
                  <a:schemeClr val="accent3">
                    <a:lumMod val="60000"/>
                    <a:lumOff val="40000"/>
                  </a:schemeClr>
                </a:solidFill>
                <a:latin typeface="Times New Roman" panose="02020603050405020304" pitchFamily="18" charset="0"/>
                <a:cs typeface="Times New Roman" panose="02020603050405020304" pitchFamily="18" charset="0"/>
              </a:rPr>
              <a:t>SSD</a:t>
            </a:r>
            <a:r>
              <a:rPr lang="en-US" sz="1600" dirty="0" smtClean="0">
                <a:solidFill>
                  <a:schemeClr val="accent3">
                    <a:lumMod val="60000"/>
                    <a:lumOff val="40000"/>
                  </a:schemeClr>
                </a:solidFill>
                <a:latin typeface="Times New Roman" panose="02020603050405020304" pitchFamily="18" charset="0"/>
                <a:cs typeface="Times New Roman" panose="02020603050405020304" pitchFamily="18" charset="0"/>
              </a:rPr>
              <a:t> macbook 2017)  </a:t>
            </a:r>
            <a:r>
              <a:rPr lang="en-US" sz="1600" dirty="0" smtClean="0">
                <a:solidFill>
                  <a:schemeClr val="accent3">
                    <a:lumMod val="60000"/>
                    <a:lumOff val="40000"/>
                  </a:schemeClr>
                </a:solidFill>
                <a:latin typeface="Times New Roman" panose="02020603050405020304" pitchFamily="18" charset="0"/>
                <a:cs typeface="Times New Roman" panose="02020603050405020304" pitchFamily="18" charset="0"/>
              </a:rPr>
              <a:t>ổ đĩa thường. Thậm chí tốc </a:t>
            </a:r>
            <a:r>
              <a:rPr lang="en-US" sz="1600" dirty="0" smtClean="0">
                <a:solidFill>
                  <a:schemeClr val="accent3">
                    <a:lumMod val="60000"/>
                    <a:lumOff val="40000"/>
                  </a:schemeClr>
                </a:solidFill>
                <a:latin typeface="Times New Roman" panose="02020603050405020304" pitchFamily="18" charset="0"/>
                <a:cs typeface="Times New Roman" panose="02020603050405020304" pitchFamily="18" charset="0"/>
              </a:rPr>
              <a:t>độ  SSD </a:t>
            </a:r>
            <a:r>
              <a:rPr lang="en-US" sz="1600" dirty="0" smtClean="0">
                <a:solidFill>
                  <a:schemeClr val="accent3">
                    <a:lumMod val="60000"/>
                    <a:lumOff val="40000"/>
                  </a:schemeClr>
                </a:solidFill>
                <a:latin typeface="Times New Roman" panose="02020603050405020304" pitchFamily="18" charset="0"/>
                <a:cs typeface="Times New Roman" panose="02020603050405020304" pitchFamily="18" charset="0"/>
              </a:rPr>
              <a:t>đã bằng</a:t>
            </a:r>
            <a:r>
              <a:rPr lang="en-US" sz="1600" dirty="0" smtClean="0">
                <a:solidFill>
                  <a:schemeClr val="accent3">
                    <a:lumMod val="60000"/>
                    <a:lumOff val="40000"/>
                  </a:schemeClr>
                </a:solidFill>
                <a:latin typeface="Times New Roman" panose="02020603050405020304" pitchFamily="18" charset="0"/>
                <a:cs typeface="Times New Roman" panose="02020603050405020304" pitchFamily="18" charset="0"/>
              </a:rPr>
              <a:t> cả </a:t>
            </a:r>
            <a:r>
              <a:rPr lang="en-US" sz="1600" dirty="0" smtClean="0">
                <a:solidFill>
                  <a:schemeClr val="accent3">
                    <a:lumMod val="60000"/>
                    <a:lumOff val="40000"/>
                  </a:schemeClr>
                </a:solidFill>
                <a:latin typeface="Times New Roman" panose="02020603050405020304" pitchFamily="18" charset="0"/>
                <a:cs typeface="Times New Roman" panose="02020603050405020304" pitchFamily="18" charset="0"/>
              </a:rPr>
              <a:t>RAM  </a:t>
            </a:r>
            <a:r>
              <a:rPr lang="en-US" sz="1600" dirty="0" smtClean="0">
                <a:solidFill>
                  <a:schemeClr val="accent3">
                    <a:lumMod val="60000"/>
                    <a:lumOff val="40000"/>
                  </a:schemeClr>
                </a:solidFill>
                <a:latin typeface="Times New Roman" panose="02020603050405020304" pitchFamily="18" charset="0"/>
                <a:cs typeface="Times New Roman" panose="02020603050405020304" pitchFamily="18" charset="0"/>
              </a:rPr>
              <a:t>( new SSD Intel </a:t>
            </a:r>
            <a:r>
              <a:rPr lang="en-US" sz="1600" dirty="0" smtClean="0">
                <a:solidFill>
                  <a:schemeClr val="accent3">
                    <a:lumMod val="60000"/>
                    <a:lumOff val="40000"/>
                  </a:schemeClr>
                </a:solidFill>
                <a:latin typeface="Times New Roman" panose="02020603050405020304" pitchFamily="18" charset="0"/>
                <a:cs typeface="Times New Roman" panose="02020603050405020304" pitchFamily="18" charset="0"/>
              </a:rPr>
              <a:t>2017)</a:t>
            </a:r>
            <a:endParaRPr lang="en-US" sz="16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9218611" y="3352800"/>
            <a:ext cx="2970213" cy="1200329"/>
          </a:xfrm>
          <a:prstGeom prst="rect">
            <a:avLst/>
          </a:prstGeom>
          <a:noFill/>
        </p:spPr>
        <p:txBody>
          <a:bodyPr wrap="square" rtlCol="0">
            <a:spAutoFit/>
          </a:bodyPr>
          <a:lstStyle/>
          <a:p>
            <a:pPr algn="just"/>
            <a:r>
              <a:rPr lang="en-US" b="1" dirty="0" smtClean="0">
                <a:latin typeface="Times New Roman" panose="02020603050405020304" pitchFamily="18" charset="0"/>
                <a:cs typeface="Times New Roman" panose="02020603050405020304" pitchFamily="18" charset="0"/>
              </a:rPr>
              <a:t>SSD là công nghệ của tương lai và nó </a:t>
            </a:r>
            <a:r>
              <a:rPr lang="en-US" b="1" dirty="0" smtClean="0">
                <a:latin typeface="Times New Roman" panose="02020603050405020304" pitchFamily="18" charset="0"/>
                <a:cs typeface="Times New Roman" panose="02020603050405020304" pitchFamily="18" charset="0"/>
              </a:rPr>
              <a:t>sẽ dần </a:t>
            </a:r>
            <a:r>
              <a:rPr lang="en-US" b="1" dirty="0" smtClean="0">
                <a:latin typeface="Times New Roman" panose="02020603050405020304" pitchFamily="18" charset="0"/>
                <a:cs typeface="Times New Roman" panose="02020603050405020304" pitchFamily="18" charset="0"/>
              </a:rPr>
              <a:t>thay thế hoàn toàn ổ đĩa truyền thống</a:t>
            </a:r>
            <a:endParaRPr lang="en-US" b="1" dirty="0">
              <a:latin typeface="Times New Roman" panose="02020603050405020304" pitchFamily="18" charset="0"/>
              <a:cs typeface="Times New Roman" panose="02020603050405020304" pitchFamily="18" charset="0"/>
            </a:endParaRPr>
          </a:p>
        </p:txBody>
      </p:sp>
      <p:sp>
        <p:nvSpPr>
          <p:cNvPr id="10" name="Content Placeholder 13"/>
          <p:cNvSpPr txBox="1">
            <a:spLocks/>
          </p:cNvSpPr>
          <p:nvPr/>
        </p:nvSpPr>
        <p:spPr>
          <a:xfrm>
            <a:off x="8797926" y="1828800"/>
            <a:ext cx="3390899" cy="11430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buClr>
                <a:srgbClr val="56C5FF"/>
              </a:buClr>
            </a:pPr>
            <a:r>
              <a:rPr lang="en-US" sz="2000" dirty="0"/>
              <a:t>Tiết kiệm điện </a:t>
            </a:r>
            <a:r>
              <a:rPr lang="en-US" sz="2000" dirty="0" smtClean="0"/>
              <a:t>năng</a:t>
            </a:r>
          </a:p>
          <a:p>
            <a:pPr>
              <a:buClr>
                <a:srgbClr val="56C5FF"/>
              </a:buClr>
            </a:pPr>
            <a:r>
              <a:rPr lang="en-US" sz="2000" dirty="0"/>
              <a:t>Chống sốc, </a:t>
            </a:r>
            <a:r>
              <a:rPr lang="en-US" sz="2000" dirty="0" smtClean="0"/>
              <a:t>hạn chế ảnh hưởng va đập</a:t>
            </a:r>
            <a:endParaRPr lang="en-US" sz="2000" dirty="0"/>
          </a:p>
          <a:p>
            <a:pPr>
              <a:buClr>
                <a:srgbClr val="56C5FF"/>
              </a:buClr>
            </a:pPr>
            <a:endParaRPr lang="en-US" dirty="0"/>
          </a:p>
          <a:p>
            <a:pPr lvl="0">
              <a:buClr>
                <a:srgbClr val="56C5FF"/>
              </a:buClr>
            </a:pPr>
            <a:endParaRPr kumimoji="0" lang="en-US" sz="2400" b="0" i="0" u="none" strike="noStrike" kern="1200" cap="none" spc="0" normalizeH="0" baseline="0" noProof="0" dirty="0">
              <a:ln>
                <a:noFill/>
              </a:ln>
              <a:solidFill>
                <a:sysClr val="window" lastClr="FFFFFF"/>
              </a:solidFill>
              <a:effectLst/>
              <a:uLnTx/>
              <a:uFillTx/>
              <a:latin typeface="Corbel"/>
              <a:ea typeface="+mn-ea"/>
              <a:cs typeface="+mn-cs"/>
            </a:endParaRPr>
          </a:p>
        </p:txBody>
      </p:sp>
    </p:spTree>
    <p:extLst>
      <p:ext uri="{BB962C8B-B14F-4D97-AF65-F5344CB8AC3E}">
        <p14:creationId xmlns:p14="http://schemas.microsoft.com/office/powerpoint/2010/main" val="276173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Môi trường cài đặt</a:t>
            </a:r>
            <a:endParaRPr lang="en-US"/>
          </a:p>
        </p:txBody>
      </p:sp>
      <p:pic>
        <p:nvPicPr>
          <p:cNvPr id="4" name="Content Placeholder 3"/>
          <p:cNvPicPr>
            <a:picLocks noGrp="1" noChangeAspect="1"/>
          </p:cNvPicPr>
          <p:nvPr>
            <p:ph idx="1"/>
          </p:nvPr>
        </p:nvPicPr>
        <p:blipFill>
          <a:blip r:embed="rId2"/>
          <a:stretch>
            <a:fillRect/>
          </a:stretch>
        </p:blipFill>
        <p:spPr>
          <a:xfrm>
            <a:off x="2817812" y="2290971"/>
            <a:ext cx="6324600" cy="3652629"/>
          </a:xfrm>
          <a:prstGeom prst="rect">
            <a:avLst/>
          </a:prstGeom>
        </p:spPr>
      </p:pic>
    </p:spTree>
    <p:extLst>
      <p:ext uri="{BB962C8B-B14F-4D97-AF65-F5344CB8AC3E}">
        <p14:creationId xmlns:p14="http://schemas.microsoft.com/office/powerpoint/2010/main" val="120299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152400"/>
            <a:ext cx="6324600" cy="685800"/>
          </a:xfrm>
        </p:spPr>
        <p:txBody>
          <a:bodyPr/>
          <a:lstStyle/>
          <a:p>
            <a:r>
              <a:rPr lang="en-US" dirty="0"/>
              <a:t>Flash Translation Layer </a:t>
            </a:r>
            <a:r>
              <a:rPr lang="en-US" dirty="0" smtClean="0"/>
              <a:t>(FTL)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3" y="1219200"/>
            <a:ext cx="7467600" cy="4436889"/>
          </a:xfrm>
          <a:prstGeom prst="rect">
            <a:avLst/>
          </a:prstGeom>
        </p:spPr>
      </p:pic>
      <p:sp>
        <p:nvSpPr>
          <p:cNvPr id="10" name="Rectangle 9"/>
          <p:cNvSpPr/>
          <p:nvPr/>
        </p:nvSpPr>
        <p:spPr>
          <a:xfrm>
            <a:off x="1217612" y="5943600"/>
            <a:ext cx="10439400" cy="646331"/>
          </a:xfrm>
          <a:prstGeom prst="rect">
            <a:avLst/>
          </a:prstGeom>
        </p:spPr>
        <p:txBody>
          <a:bodyPr wrap="square">
            <a:spAutoFit/>
          </a:bodyPr>
          <a:lstStyle/>
          <a:p>
            <a:r>
              <a:rPr lang="en-US" dirty="0" smtClean="0">
                <a:solidFill>
                  <a:schemeClr val="accent3">
                    <a:lumMod val="60000"/>
                    <a:lumOff val="40000"/>
                  </a:schemeClr>
                </a:solidFill>
                <a:latin typeface="Times New Roman" panose="02020603050405020304" pitchFamily="18" charset="0"/>
                <a:ea typeface="Arial" panose="020B0604020202020204" pitchFamily="34" charset="0"/>
                <a:cs typeface="Times New Roman" panose="02020603050405020304" pitchFamily="18" charset="0"/>
              </a:rPr>
              <a:t>Note: Đối </a:t>
            </a:r>
            <a:r>
              <a:rPr lang="en-US" dirty="0">
                <a:solidFill>
                  <a:schemeClr val="accent3">
                    <a:lumMod val="60000"/>
                    <a:lumOff val="40000"/>
                  </a:schemeClr>
                </a:solidFill>
                <a:latin typeface="Times New Roman" panose="02020603050405020304" pitchFamily="18" charset="0"/>
                <a:ea typeface="Arial" panose="020B0604020202020204" pitchFamily="34" charset="0"/>
                <a:cs typeface="Times New Roman" panose="02020603050405020304" pitchFamily="18" charset="0"/>
              </a:rPr>
              <a:t>với FTL để thực hiện chuyển đổi địa chỉ logical-to-physical (L2P) này, một mapping table cần phải được duy trì trong một thiết bị bộ nhớ flash</a:t>
            </a:r>
            <a:endParaRPr lang="en-US"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9" name="Content Placeholder 13"/>
          <p:cNvSpPr txBox="1">
            <a:spLocks/>
          </p:cNvSpPr>
          <p:nvPr/>
        </p:nvSpPr>
        <p:spPr>
          <a:xfrm>
            <a:off x="8228012" y="1295401"/>
            <a:ext cx="3810000" cy="23622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rPr>
              <a:t>FTL có </a:t>
            </a:r>
            <a:r>
              <a:rPr lang="en-US" sz="1800" dirty="0" smtClean="0">
                <a:latin typeface="Times New Roman" panose="02020603050405020304" pitchFamily="18" charset="0"/>
                <a:cs typeface="Times New Roman" panose="02020603050405020304" pitchFamily="18" charset="0"/>
              </a:rPr>
              <a:t>đảm nhiệm về </a:t>
            </a:r>
            <a:r>
              <a:rPr lang="en-US" sz="1800" dirty="0">
                <a:latin typeface="Times New Roman" panose="02020603050405020304" pitchFamily="18" charset="0"/>
                <a:cs typeface="Times New Roman" panose="02020603050405020304" pitchFamily="18" charset="0"/>
              </a:rPr>
              <a:t>logic tranh chấp của ổ đĩa trừu tượng thông thường</a:t>
            </a:r>
          </a:p>
          <a:p>
            <a:pPr algn="just"/>
            <a:r>
              <a:rPr lang="en-US" sz="1800" dirty="0">
                <a:latin typeface="Times New Roman" panose="02020603050405020304" pitchFamily="18" charset="0"/>
                <a:ea typeface="Arial" panose="020B0604020202020204" pitchFamily="34" charset="0"/>
                <a:cs typeface="Times New Roman" panose="02020603050405020304" pitchFamily="18" charset="0"/>
              </a:rPr>
              <a:t>FTL hướng dẫn ghi một yêu cầu đến từ một máy chủ vào một vùng trống trong bộ nhớ flash</a:t>
            </a:r>
            <a:endParaRPr lang="en-US" sz="1800" dirty="0">
              <a:latin typeface="Times New Roman" panose="02020603050405020304" pitchFamily="18" charset="0"/>
              <a:cs typeface="Times New Roman" panose="02020603050405020304" pitchFamily="18" charset="0"/>
            </a:endParaRPr>
          </a:p>
          <a:p>
            <a:pPr>
              <a:buClr>
                <a:srgbClr val="56C5FF"/>
              </a:buClr>
            </a:pPr>
            <a:endParaRPr lang="en-US" dirty="0"/>
          </a:p>
          <a:p>
            <a:pPr lvl="0">
              <a:buClr>
                <a:srgbClr val="56C5FF"/>
              </a:buClr>
            </a:pPr>
            <a:endParaRPr kumimoji="0" lang="en-US" sz="2400" b="0" i="0" u="none" strike="noStrike" kern="1200" cap="none" spc="0" normalizeH="0" baseline="0" noProof="0" dirty="0">
              <a:ln>
                <a:noFill/>
              </a:ln>
              <a:solidFill>
                <a:sysClr val="window" lastClr="FFFFFF"/>
              </a:solidFill>
              <a:effectLst/>
              <a:uLnTx/>
              <a:uFillTx/>
              <a:latin typeface="Corbel"/>
              <a:ea typeface="+mn-ea"/>
              <a:cs typeface="+mn-cs"/>
            </a:endParaRPr>
          </a:p>
        </p:txBody>
      </p:sp>
    </p:spTree>
    <p:extLst>
      <p:ext uri="{BB962C8B-B14F-4D97-AF65-F5344CB8AC3E}">
        <p14:creationId xmlns:p14="http://schemas.microsoft.com/office/powerpoint/2010/main" val="237935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3212" y="228600"/>
            <a:ext cx="3200399" cy="609600"/>
          </a:xfrm>
        </p:spPr>
        <p:txBody>
          <a:bodyPr/>
          <a:lstStyle/>
          <a:p>
            <a:r>
              <a:rPr lang="en-US" dirty="0" smtClean="0"/>
              <a:t>Page Mapping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6412" y="3429000"/>
            <a:ext cx="4724400" cy="278307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12" y="3429000"/>
            <a:ext cx="5486400" cy="2772222"/>
          </a:xfrm>
          <a:prstGeom prst="rect">
            <a:avLst/>
          </a:prstGeom>
        </p:spPr>
      </p:pic>
      <p:sp>
        <p:nvSpPr>
          <p:cNvPr id="12" name="Content Placeholder 13"/>
          <p:cNvSpPr txBox="1">
            <a:spLocks/>
          </p:cNvSpPr>
          <p:nvPr/>
        </p:nvSpPr>
        <p:spPr>
          <a:xfrm>
            <a:off x="836612" y="990600"/>
            <a:ext cx="9829800" cy="2209800"/>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lvl="0">
              <a:buClr>
                <a:srgbClr val="56C5FF"/>
              </a:buClr>
            </a:pPr>
            <a:r>
              <a:rPr lang="en-US" dirty="0">
                <a:latin typeface="Times New Roman" panose="02020603050405020304" pitchFamily="18" charset="0"/>
                <a:cs typeface="Times New Roman" panose="02020603050405020304" pitchFamily="18" charset="0"/>
              </a:rPr>
              <a:t>Chỉ</a:t>
            </a:r>
            <a:r>
              <a:rPr lang="vi-VN" dirty="0">
                <a:latin typeface="Times New Roman" panose="02020603050405020304" pitchFamily="18" charset="0"/>
                <a:cs typeface="Times New Roman" panose="02020603050405020304" pitchFamily="18" charset="0"/>
              </a:rPr>
              <a:t> sử dụng một page ( thường 4KB) là một đơn vị </a:t>
            </a:r>
            <a:r>
              <a:rPr lang="vi-VN" dirty="0" smtClean="0">
                <a:latin typeface="Times New Roman" panose="02020603050405020304" pitchFamily="18" charset="0"/>
                <a:cs typeface="Times New Roman" panose="02020603050405020304" pitchFamily="18" charset="0"/>
              </a:rPr>
              <a:t>mapping</a:t>
            </a:r>
            <a:endParaRPr lang="en-US" dirty="0" smtClean="0">
              <a:latin typeface="Times New Roman" panose="02020603050405020304" pitchFamily="18" charset="0"/>
              <a:cs typeface="Times New Roman" panose="02020603050405020304" pitchFamily="18" charset="0"/>
            </a:endParaRPr>
          </a:p>
          <a:p>
            <a:pPr>
              <a:buClr>
                <a:srgbClr val="56C5FF"/>
              </a:buClr>
            </a:pPr>
            <a:r>
              <a:rPr lang="en-US" dirty="0">
                <a:latin typeface="Times New Roman" panose="02020603050405020304" pitchFamily="18" charset="0"/>
                <a:cs typeface="Times New Roman" panose="02020603050405020304" pitchFamily="18" charset="0"/>
              </a:rPr>
              <a:t>Page Mapping thì linh hoạt, có thể được ánh xạ tới bất kỳ vị trí vật lý trên một thiết bị bộ nhớ flash</a:t>
            </a:r>
          </a:p>
          <a:p>
            <a:pPr>
              <a:buClr>
                <a:srgbClr val="56C5FF"/>
              </a:buClr>
            </a:pPr>
            <a:r>
              <a:rPr lang="en-US" dirty="0">
                <a:latin typeface="Times New Roman" panose="02020603050405020304" pitchFamily="18" charset="0"/>
                <a:cs typeface="Times New Roman" panose="02020603050405020304" pitchFamily="18" charset="0"/>
              </a:rPr>
              <a:t>Page Mapping đòi hỏi cung cấp dung lượng RAM lớn cho việc duy trì các bảng mapping lớn. Trường hợp bộ nhớ flash 4TB kích thước bảng mapping có thể lớn tới 4GB</a:t>
            </a:r>
          </a:p>
          <a:p>
            <a:pPr lvl="0">
              <a:buClr>
                <a:srgbClr val="56C5FF"/>
              </a:buClr>
            </a:pPr>
            <a:endParaRPr kumimoji="0" lang="en-US" sz="2400" b="0" i="0" u="none" strike="noStrike" kern="1200" cap="none" spc="0" normalizeH="0" baseline="0" noProof="0" dirty="0">
              <a:ln>
                <a:noFill/>
              </a:ln>
              <a:solidFill>
                <a:sysClr val="window" lastClr="FFFFFF"/>
              </a:solidFill>
              <a:effectLst/>
              <a:uLnTx/>
              <a:uFillTx/>
              <a:latin typeface="Corbel"/>
              <a:ea typeface="+mn-ea"/>
              <a:cs typeface="+mn-cs"/>
            </a:endParaRPr>
          </a:p>
        </p:txBody>
      </p:sp>
    </p:spTree>
    <p:extLst>
      <p:ext uri="{BB962C8B-B14F-4D97-AF65-F5344CB8AC3E}">
        <p14:creationId xmlns:p14="http://schemas.microsoft.com/office/powerpoint/2010/main" val="211576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2"/>
          <p:cNvSpPr>
            <a:spLocks noGrp="1"/>
          </p:cNvSpPr>
          <p:nvPr>
            <p:ph type="title"/>
          </p:nvPr>
        </p:nvSpPr>
        <p:spPr>
          <a:xfrm>
            <a:off x="303212" y="228600"/>
            <a:ext cx="3810000" cy="609600"/>
          </a:xfrm>
        </p:spPr>
        <p:txBody>
          <a:bodyPr>
            <a:normAutofit fontScale="90000"/>
          </a:bodyPr>
          <a:lstStyle/>
          <a:p>
            <a:r>
              <a:rPr lang="en-US" dirty="0" smtClean="0"/>
              <a:t>Block Mapping</a:t>
            </a:r>
            <a:endParaRPr lang="en-US" dirty="0"/>
          </a:p>
        </p:txBody>
      </p:sp>
      <p:sp>
        <p:nvSpPr>
          <p:cNvPr id="12" name="Right Arrow 11"/>
          <p:cNvSpPr/>
          <p:nvPr/>
        </p:nvSpPr>
        <p:spPr>
          <a:xfrm>
            <a:off x="1598612" y="4191000"/>
            <a:ext cx="838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17812" y="4038600"/>
            <a:ext cx="8077200" cy="830997"/>
          </a:xfrm>
          <a:prstGeom prst="rect">
            <a:avLst/>
          </a:prstGeom>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Đ</a:t>
            </a:r>
            <a:r>
              <a:rPr lang="vi-VN" sz="2400" b="1" dirty="0" smtClean="0">
                <a:solidFill>
                  <a:srgbClr val="FF0000"/>
                </a:solidFill>
                <a:latin typeface="Times New Roman" panose="02020603050405020304" pitchFamily="18" charset="0"/>
                <a:cs typeface="Times New Roman" panose="02020603050405020304" pitchFamily="18" charset="0"/>
              </a:rPr>
              <a:t>ề </a:t>
            </a:r>
            <a:r>
              <a:rPr lang="vi-VN" sz="2400" b="1" dirty="0">
                <a:solidFill>
                  <a:srgbClr val="FF0000"/>
                </a:solidFill>
                <a:latin typeface="Times New Roman" panose="02020603050405020304" pitchFamily="18" charset="0"/>
                <a:cs typeface="Times New Roman" panose="02020603050405020304" pitchFamily="18" charset="0"/>
              </a:rPr>
              <a:t>án block mapping thuần không khả thi cho hầu hết khối lượng công việc thực tế</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8" name="Content Placeholder 13"/>
          <p:cNvSpPr txBox="1">
            <a:spLocks/>
          </p:cNvSpPr>
          <p:nvPr/>
        </p:nvSpPr>
        <p:spPr>
          <a:xfrm>
            <a:off x="836612" y="990600"/>
            <a:ext cx="9753600" cy="3340101"/>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lvl="0">
              <a:buClr>
                <a:srgbClr val="56C5FF"/>
              </a:buClr>
            </a:pPr>
            <a:r>
              <a:rPr lang="en-US" dirty="0">
                <a:latin typeface="Times New Roman" panose="02020603050405020304" pitchFamily="18" charset="0"/>
                <a:cs typeface="Times New Roman" panose="02020603050405020304" pitchFamily="18" charset="0"/>
              </a:rPr>
              <a:t>Block mapping sử dụng </a:t>
            </a:r>
            <a:r>
              <a:rPr lang="vi-VN" dirty="0">
                <a:latin typeface="Times New Roman" panose="02020603050405020304" pitchFamily="18" charset="0"/>
                <a:cs typeface="Times New Roman" panose="02020603050405020304" pitchFamily="18" charset="0"/>
              </a:rPr>
              <a:t>một block  ( thường 256KB) là một đơn vị mapping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K</a:t>
            </a:r>
            <a:r>
              <a:rPr lang="vi-VN" dirty="0" smtClean="0">
                <a:latin typeface="Times New Roman" panose="02020603050405020304" pitchFamily="18" charset="0"/>
                <a:cs typeface="Times New Roman" panose="02020603050405020304" pitchFamily="18" charset="0"/>
              </a:rPr>
              <a:t>ích </a:t>
            </a:r>
            <a:r>
              <a:rPr lang="vi-VN" dirty="0">
                <a:latin typeface="Times New Roman" panose="02020603050405020304" pitchFamily="18" charset="0"/>
                <a:cs typeface="Times New Roman" panose="02020603050405020304" pitchFamily="18" charset="0"/>
              </a:rPr>
              <a:t>thước của một bảng mapping nhỏ hơn nhiều </a:t>
            </a:r>
            <a:r>
              <a:rPr lang="en-US" dirty="0" smtClean="0">
                <a:latin typeface="Times New Roman" panose="02020603050405020304" pitchFamily="18" charset="0"/>
                <a:cs typeface="Times New Roman" panose="02020603050405020304" pitchFamily="18" charset="0"/>
              </a:rPr>
              <a:t>đơn vị mapping lớn hơn. </a:t>
            </a:r>
            <a:r>
              <a:rPr lang="en-US" dirty="0">
                <a:latin typeface="Times New Roman" panose="02020603050405020304" pitchFamily="18" charset="0"/>
                <a:cs typeface="Times New Roman" panose="02020603050405020304" pitchFamily="18" charset="0"/>
              </a:rPr>
              <a:t>( Đây là lợi thế so với page </a:t>
            </a:r>
            <a:r>
              <a:rPr lang="en-US" dirty="0" smtClean="0">
                <a:latin typeface="Times New Roman" panose="02020603050405020304" pitchFamily="18" charset="0"/>
                <a:cs typeface="Times New Roman" panose="02020603050405020304" pitchFamily="18" charset="0"/>
              </a:rPr>
              <a:t>mapping khi sử dụng 1 page 4KB </a:t>
            </a:r>
            <a:r>
              <a:rPr lang="en-US" dirty="0">
                <a:latin typeface="Times New Roman" panose="02020603050405020304" pitchFamily="18" charset="0"/>
                <a:cs typeface="Times New Roman" panose="02020603050405020304" pitchFamily="18" charset="0"/>
              </a:rPr>
              <a:t>)</a:t>
            </a:r>
          </a:p>
          <a:p>
            <a:pPr>
              <a:buClr>
                <a:srgbClr val="56C5FF"/>
              </a:buClr>
            </a:pPr>
            <a:r>
              <a:rPr lang="vi-VN" dirty="0">
                <a:latin typeface="Times New Roman" panose="02020603050405020304" pitchFamily="18" charset="0"/>
                <a:cs typeface="Times New Roman" panose="02020603050405020304" pitchFamily="18" charset="0"/>
              </a:rPr>
              <a:t>Các vị trí vật lý của một trang logic là cố định đến một trang nào đó bù đắp trong một khối.Thập chí cập nhật một trang có thể cần toàn bộ khối chứa trang phải được sao chép vào khối rỗng</a:t>
            </a:r>
            <a:endParaRPr lang="en-US" dirty="0">
              <a:latin typeface="Times New Roman" panose="02020603050405020304" pitchFamily="18" charset="0"/>
              <a:cs typeface="Times New Roman" panose="02020603050405020304" pitchFamily="18" charset="0"/>
            </a:endParaRPr>
          </a:p>
          <a:p>
            <a:pPr lvl="0">
              <a:buClr>
                <a:srgbClr val="56C5FF"/>
              </a:buClr>
            </a:pPr>
            <a:endParaRPr kumimoji="0" lang="en-US" sz="2400" b="0" i="0" u="none" strike="noStrike" kern="1200" cap="none" spc="0" normalizeH="0" baseline="0" noProof="0" dirty="0">
              <a:ln>
                <a:noFill/>
              </a:ln>
              <a:solidFill>
                <a:sysClr val="window" lastClr="FFFFFF"/>
              </a:solidFill>
              <a:effectLst/>
              <a:uLnTx/>
              <a:uFillTx/>
              <a:latin typeface="Corbel"/>
              <a:ea typeface="+mn-ea"/>
              <a:cs typeface="+mn-cs"/>
            </a:endParaRPr>
          </a:p>
        </p:txBody>
      </p:sp>
    </p:spTree>
    <p:extLst>
      <p:ext uri="{BB962C8B-B14F-4D97-AF65-F5344CB8AC3E}">
        <p14:creationId xmlns:p14="http://schemas.microsoft.com/office/powerpoint/2010/main" val="22718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228600"/>
            <a:ext cx="3428999" cy="609600"/>
          </a:xfrm>
        </p:spPr>
        <p:txBody>
          <a:bodyPr/>
          <a:lstStyle/>
          <a:p>
            <a:r>
              <a:rPr lang="en-US" dirty="0"/>
              <a:t>Hybrid mapping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612" y="1447800"/>
            <a:ext cx="6629400" cy="4810125"/>
          </a:xfrm>
          <a:prstGeom prst="rect">
            <a:avLst/>
          </a:prstGeom>
        </p:spPr>
      </p:pic>
      <p:sp>
        <p:nvSpPr>
          <p:cNvPr id="6" name="Content Placeholder 13"/>
          <p:cNvSpPr txBox="1">
            <a:spLocks/>
          </p:cNvSpPr>
          <p:nvPr/>
        </p:nvSpPr>
        <p:spPr>
          <a:xfrm flipH="1">
            <a:off x="684212" y="1600200"/>
            <a:ext cx="4038601" cy="44196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buClr>
                <a:srgbClr val="56C5FF"/>
              </a:buClr>
            </a:pPr>
            <a:r>
              <a:rPr lang="en-US" sz="1900" b="1" dirty="0">
                <a:latin typeface="Times New Roman" panose="02020603050405020304" pitchFamily="18" charset="0"/>
                <a:ea typeface="Arial" panose="020B0604020202020204" pitchFamily="34" charset="0"/>
                <a:cs typeface="Times New Roman" panose="02020603050405020304" pitchFamily="18" charset="0"/>
              </a:rPr>
              <a:t>Hybrid mapping </a:t>
            </a:r>
            <a:r>
              <a:rPr lang="en-US" sz="1900" dirty="0">
                <a:latin typeface="Times New Roman" panose="02020603050405020304" pitchFamily="18" charset="0"/>
                <a:ea typeface="Arial" panose="020B0604020202020204" pitchFamily="34" charset="0"/>
                <a:cs typeface="Times New Roman" panose="02020603050405020304" pitchFamily="18" charset="0"/>
              </a:rPr>
              <a:t>sử dụng các khối bộ nhớ flash bổ sung như một không gian được cung cấp quá mức, nơi mà các trang được cập nhật gần đây được lưu trữ mà không bị giới hạn bởi các ranh giới khối, do đó các địa chỉ của các trang này được quản lý một cách linh động hơn bằng cách lập bản đồ trang. Chiến lược lai này giúp giảm kích thước của một table mapping, nhưng điều này chỉ khả thi với chi phí bộ nhớ over-provisioned flash (thường khoảng 30% khả năng sử dụng được) và tăng độ trễ lập bản đồ</a:t>
            </a:r>
          </a:p>
          <a:p>
            <a:pPr lvl="0">
              <a:buClr>
                <a:srgbClr val="56C5FF"/>
              </a:buClr>
            </a:pPr>
            <a:endParaRPr kumimoji="0" lang="en-US" sz="2400" b="0" i="0" u="none" strike="noStrike" kern="1200" cap="none" spc="0" normalizeH="0" baseline="0" noProof="0" dirty="0">
              <a:ln>
                <a:noFill/>
              </a:ln>
              <a:solidFill>
                <a:sysClr val="window" lastClr="FFFFFF"/>
              </a:solidFill>
              <a:effectLst/>
              <a:uLnTx/>
              <a:uFillTx/>
              <a:latin typeface="Corbel"/>
              <a:ea typeface="+mn-ea"/>
              <a:cs typeface="+mn-cs"/>
            </a:endParaRPr>
          </a:p>
        </p:txBody>
      </p:sp>
      <p:sp>
        <p:nvSpPr>
          <p:cNvPr id="7" name="Content Placeholder 13"/>
          <p:cNvSpPr txBox="1">
            <a:spLocks/>
          </p:cNvSpPr>
          <p:nvPr/>
        </p:nvSpPr>
        <p:spPr>
          <a:xfrm>
            <a:off x="684212" y="990600"/>
            <a:ext cx="9677399" cy="4572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T</a:t>
            </a:r>
            <a:r>
              <a:rPr lang="vi-VN" sz="1800" dirty="0">
                <a:latin typeface="Times New Roman" panose="02020603050405020304" pitchFamily="18" charset="0"/>
                <a:cs typeface="Times New Roman" panose="02020603050405020304" pitchFamily="18" charset="0"/>
              </a:rPr>
              <a:t>ận dụng những thế mạnh chiến lược của cả hai page và block mapping</a:t>
            </a:r>
            <a:endParaRPr lang="en-US" sz="1800" dirty="0">
              <a:latin typeface="Times New Roman" panose="02020603050405020304" pitchFamily="18" charset="0"/>
              <a:cs typeface="Times New Roman" panose="02020603050405020304" pitchFamily="18" charset="0"/>
            </a:endParaRPr>
          </a:p>
          <a:p>
            <a:pPr lvl="0">
              <a:buClr>
                <a:srgbClr val="56C5FF"/>
              </a:buClr>
            </a:pPr>
            <a:endParaRPr kumimoji="0" lang="en-US" sz="2400" b="0" i="0" u="none" strike="noStrike" kern="1200" cap="none" spc="0" normalizeH="0" baseline="0" noProof="0" dirty="0">
              <a:ln>
                <a:noFill/>
              </a:ln>
              <a:solidFill>
                <a:sysClr val="window" lastClr="FFFFFF"/>
              </a:solidFill>
              <a:effectLst/>
              <a:uLnTx/>
              <a:uFillTx/>
              <a:latin typeface="Corbel"/>
              <a:ea typeface="+mn-ea"/>
              <a:cs typeface="+mn-cs"/>
            </a:endParaRPr>
          </a:p>
        </p:txBody>
      </p:sp>
    </p:spTree>
    <p:extLst>
      <p:ext uri="{BB962C8B-B14F-4D97-AF65-F5344CB8AC3E}">
        <p14:creationId xmlns:p14="http://schemas.microsoft.com/office/powerpoint/2010/main" val="410355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228600"/>
            <a:ext cx="5029199" cy="685800"/>
          </a:xfrm>
        </p:spPr>
        <p:txBody>
          <a:bodyPr/>
          <a:lstStyle/>
          <a:p>
            <a:r>
              <a:rPr lang="en-US" dirty="0"/>
              <a:t>Virtual Extent Trie </a:t>
            </a:r>
            <a:r>
              <a:rPr lang="en-US" dirty="0" smtClean="0"/>
              <a:t>(VET)</a:t>
            </a:r>
            <a:endParaRPr lang="en-US" dirty="0"/>
          </a:p>
        </p:txBody>
      </p:sp>
      <p:sp>
        <p:nvSpPr>
          <p:cNvPr id="10" name="Content Placeholder 13"/>
          <p:cNvSpPr txBox="1">
            <a:spLocks/>
          </p:cNvSpPr>
          <p:nvPr/>
        </p:nvSpPr>
        <p:spPr>
          <a:xfrm>
            <a:off x="836612" y="1295401"/>
            <a:ext cx="10896600" cy="47244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r>
              <a:rPr lang="en-US" dirty="0">
                <a:latin typeface="Times New Roman" panose="02020603050405020304" pitchFamily="18" charset="0"/>
                <a:ea typeface="Arial" panose="020B0604020202020204" pitchFamily="34" charset="0"/>
                <a:cs typeface="Times New Roman" panose="02020603050405020304" pitchFamily="18" charset="0"/>
              </a:rPr>
              <a:t>VET quản lý thông tin lập bản đồ sao cho một yêu cầu I/O cho trước được xử lý như một phạm vi và phạm vi được sử dụng làm đơn vị mapping cơ bản</a:t>
            </a:r>
            <a:endParaRPr lang="en-US" dirty="0">
              <a:latin typeface="Times New Roman" panose="02020603050405020304" pitchFamily="18" charset="0"/>
              <a:cs typeface="Times New Roman" panose="02020603050405020304" pitchFamily="18" charset="0"/>
            </a:endParaRPr>
          </a:p>
          <a:p>
            <a:pPr algn="just">
              <a:buClr>
                <a:srgbClr val="56C5FF"/>
              </a:buClr>
            </a:pPr>
            <a:r>
              <a:rPr lang="en-US" dirty="0">
                <a:latin typeface="Times New Roman" panose="02020603050405020304" pitchFamily="18" charset="0"/>
                <a:ea typeface="Arial" panose="020B0604020202020204" pitchFamily="34" charset="0"/>
                <a:cs typeface="Times New Roman" panose="02020603050405020304" pitchFamily="18" charset="0"/>
              </a:rPr>
              <a:t>VET tiêu tốn ít bộ nhớ hơn để lưu trữ thông tin lập </a:t>
            </a:r>
            <a:r>
              <a:rPr lang="en-US" dirty="0" smtClean="0">
                <a:latin typeface="Times New Roman" panose="02020603050405020304" pitchFamily="18" charset="0"/>
                <a:ea typeface="Arial" panose="020B0604020202020204" pitchFamily="34" charset="0"/>
                <a:cs typeface="Times New Roman" panose="02020603050405020304" pitchFamily="18" charset="0"/>
              </a:rPr>
              <a:t>mapping </a:t>
            </a:r>
            <a:r>
              <a:rPr lang="en-US" dirty="0">
                <a:latin typeface="Times New Roman" panose="02020603050405020304" pitchFamily="18" charset="0"/>
                <a:ea typeface="Arial" panose="020B0604020202020204" pitchFamily="34" charset="0"/>
                <a:cs typeface="Times New Roman" panose="02020603050405020304" pitchFamily="18" charset="0"/>
              </a:rPr>
              <a:t>và vẫn linh hoạt như </a:t>
            </a:r>
            <a:r>
              <a:rPr lang="en-US" dirty="0" smtClean="0">
                <a:latin typeface="Times New Roman" panose="02020603050405020304" pitchFamily="18" charset="0"/>
                <a:ea typeface="Arial" panose="020B0604020202020204" pitchFamily="34" charset="0"/>
                <a:cs typeface="Times New Roman" panose="02020603050405020304" pitchFamily="18" charset="0"/>
              </a:rPr>
              <a:t>mapping page</a:t>
            </a:r>
          </a:p>
          <a:p>
            <a:pPr algn="just">
              <a:buClr>
                <a:srgbClr val="56C5FF"/>
              </a:buClr>
            </a:pPr>
            <a:r>
              <a:rPr lang="en-US" dirty="0" smtClean="0">
                <a:latin typeface="Times New Roman" panose="02020603050405020304" pitchFamily="18" charset="0"/>
                <a:ea typeface="Arial" panose="020B0604020202020204" pitchFamily="34" charset="0"/>
                <a:cs typeface="Times New Roman" panose="02020603050405020304" pitchFamily="18" charset="0"/>
              </a:rPr>
              <a:t>VET </a:t>
            </a:r>
            <a:r>
              <a:rPr lang="en-US" dirty="0">
                <a:latin typeface="Times New Roman" panose="02020603050405020304" pitchFamily="18" charset="0"/>
                <a:ea typeface="Arial" panose="020B0604020202020204" pitchFamily="34" charset="0"/>
                <a:cs typeface="Times New Roman" panose="02020603050405020304" pitchFamily="18" charset="0"/>
              </a:rPr>
              <a:t>có thể giảm mức sử dụng bộ nhớ lên đến một mức độ so với các sơ </a:t>
            </a:r>
            <a:r>
              <a:rPr lang="en-US" dirty="0" smtClean="0">
                <a:latin typeface="Times New Roman" panose="02020603050405020304" pitchFamily="18" charset="0"/>
                <a:ea typeface="Arial" panose="020B0604020202020204" pitchFamily="34" charset="0"/>
                <a:cs typeface="Times New Roman" panose="02020603050405020304" pitchFamily="18" charset="0"/>
              </a:rPr>
              <a:t>đồ mapping thông </a:t>
            </a:r>
            <a:r>
              <a:rPr lang="en-US" dirty="0">
                <a:latin typeface="Times New Roman" panose="02020603050405020304" pitchFamily="18" charset="0"/>
                <a:ea typeface="Arial" panose="020B0604020202020204" pitchFamily="34" charset="0"/>
                <a:cs typeface="Times New Roman" panose="02020603050405020304" pitchFamily="18" charset="0"/>
              </a:rPr>
              <a:t>thường cho khối lượng công việc thực tế.</a:t>
            </a:r>
            <a:endParaRPr lang="en-US" dirty="0">
              <a:latin typeface="Times New Roman" panose="02020603050405020304" pitchFamily="18" charset="0"/>
              <a:cs typeface="Times New Roman" panose="02020603050405020304" pitchFamily="18" charset="0"/>
            </a:endParaRPr>
          </a:p>
          <a:p>
            <a:pPr algn="just">
              <a:buClr>
                <a:srgbClr val="56C5FF"/>
              </a:buClr>
            </a:pPr>
            <a:r>
              <a:rPr lang="en-US" dirty="0">
                <a:latin typeface="Times New Roman" panose="02020603050405020304" pitchFamily="18" charset="0"/>
                <a:cs typeface="Times New Roman" panose="02020603050405020304" pitchFamily="18" charset="0"/>
              </a:rPr>
              <a:t>VET giới hạn thời gian tìm kiếm ở mức O (log log | U |), trong đó U biểu thị tập hợp tất cả các địa chỉ </a:t>
            </a:r>
            <a:r>
              <a:rPr lang="en-US" dirty="0" smtClean="0">
                <a:latin typeface="Times New Roman" panose="02020603050405020304" pitchFamily="18" charset="0"/>
                <a:cs typeface="Times New Roman" panose="02020603050405020304" pitchFamily="18" charset="0"/>
              </a:rPr>
              <a:t>logic</a:t>
            </a:r>
          </a:p>
          <a:p>
            <a:pPr algn="just">
              <a:buClr>
                <a:srgbClr val="56C5FF"/>
              </a:buClr>
            </a:pPr>
            <a:r>
              <a:rPr lang="en-US" dirty="0">
                <a:latin typeface="Times New Roman" panose="02020603050405020304" pitchFamily="18" charset="0"/>
                <a:cs typeface="Times New Roman" panose="02020603050405020304" pitchFamily="18" charset="0"/>
              </a:rPr>
              <a:t>Tuy nhiên c</a:t>
            </a:r>
            <a:r>
              <a:rPr lang="vi-VN" dirty="0">
                <a:latin typeface="Times New Roman" panose="02020603050405020304" pitchFamily="18" charset="0"/>
                <a:cs typeface="Times New Roman" panose="02020603050405020304" pitchFamily="18" charset="0"/>
              </a:rPr>
              <a:t>hi </a:t>
            </a:r>
            <a:r>
              <a:rPr lang="vi-VN" dirty="0" smtClean="0">
                <a:latin typeface="Times New Roman" panose="02020603050405020304" pitchFamily="18" charset="0"/>
                <a:cs typeface="Times New Roman" panose="02020603050405020304" pitchFamily="18" charset="0"/>
              </a:rPr>
              <a:t>phí</a:t>
            </a:r>
            <a:r>
              <a:rPr lang="en-US" dirty="0" smtClean="0">
                <a:latin typeface="Times New Roman" panose="02020603050405020304" pitchFamily="18" charset="0"/>
                <a:cs typeface="Times New Roman" panose="02020603050405020304" pitchFamily="18" charset="0"/>
              </a:rPr>
              <a:t> thời gian</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lập bản đồ của VET ít </a:t>
            </a:r>
            <a:r>
              <a:rPr lang="vi-VN" dirty="0" smtClean="0">
                <a:latin typeface="Times New Roman" panose="02020603050405020304" pitchFamily="18" charset="0"/>
                <a:cs typeface="Times New Roman" panose="02020603050405020304" pitchFamily="18" charset="0"/>
              </a:rPr>
              <a:t>hơn O(1</a:t>
            </a:r>
            <a:r>
              <a:rPr lang="vi-VN" dirty="0">
                <a:latin typeface="Times New Roman" panose="02020603050405020304" pitchFamily="18" charset="0"/>
                <a:cs typeface="Times New Roman" panose="02020603050405020304" pitchFamily="18" charset="0"/>
              </a:rPr>
              <a:t>) của bản dịch địa chỉ</a:t>
            </a:r>
            <a:r>
              <a:rPr lang="en-US" dirty="0">
                <a:latin typeface="Times New Roman" panose="02020603050405020304" pitchFamily="18" charset="0"/>
                <a:cs typeface="Times New Roman" panose="02020603050405020304" pitchFamily="18" charset="0"/>
              </a:rPr>
              <a:t> bằng Page Mapping</a:t>
            </a:r>
          </a:p>
          <a:p>
            <a:pPr>
              <a:buClr>
                <a:srgbClr val="56C5FF"/>
              </a:buClr>
            </a:pPr>
            <a:endParaRPr lang="en-US" dirty="0"/>
          </a:p>
          <a:p>
            <a:pPr lvl="0">
              <a:buClr>
                <a:srgbClr val="56C5FF"/>
              </a:buClr>
            </a:pPr>
            <a:endParaRPr kumimoji="0" lang="en-US" sz="2400" b="0" i="0" u="none" strike="noStrike" kern="1200" cap="none" spc="0" normalizeH="0" baseline="0" noProof="0" dirty="0">
              <a:ln>
                <a:noFill/>
              </a:ln>
              <a:solidFill>
                <a:sysClr val="window" lastClr="FFFFFF"/>
              </a:solidFill>
              <a:effectLst/>
              <a:uLnTx/>
              <a:uFillTx/>
              <a:latin typeface="Corbel"/>
              <a:ea typeface="+mn-ea"/>
              <a:cs typeface="+mn-cs"/>
            </a:endParaRPr>
          </a:p>
        </p:txBody>
      </p:sp>
    </p:spTree>
    <p:extLst>
      <p:ext uri="{BB962C8B-B14F-4D97-AF65-F5344CB8AC3E}">
        <p14:creationId xmlns:p14="http://schemas.microsoft.com/office/powerpoint/2010/main" val="56240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II. Nguyên lý thiết kế</a:t>
            </a:r>
          </a:p>
        </p:txBody>
      </p:sp>
      <p:sp>
        <p:nvSpPr>
          <p:cNvPr id="3" name="Content Placeholder 2"/>
          <p:cNvSpPr>
            <a:spLocks noGrp="1"/>
          </p:cNvSpPr>
          <p:nvPr>
            <p:ph idx="1"/>
          </p:nvPr>
        </p:nvSpPr>
        <p:spPr/>
        <p:txBody>
          <a:bodyPr>
            <a:normAutofit fontScale="92500" lnSpcReduction="10000"/>
          </a:bodyPr>
          <a:lstStyle/>
          <a:p>
            <a:pPr marL="0" indent="0">
              <a:buNone/>
            </a:pPr>
            <a:r>
              <a:rPr lang="en-US"/>
              <a:t>A. Dựa trên bản đồ mở rộng</a:t>
            </a:r>
          </a:p>
          <a:p>
            <a:r>
              <a:rPr lang="en-US" sz="2200" smtClean="0"/>
              <a:t>Trong </a:t>
            </a:r>
            <a:r>
              <a:rPr lang="en-US" sz="2200"/>
              <a:t>hầu hết các đề án lập bản đồ địa chỉ truyền thống, một trang hay một khối được sử </a:t>
            </a:r>
            <a:r>
              <a:rPr lang="en-US" sz="2200" smtClean="0"/>
              <a:t>dụng </a:t>
            </a:r>
            <a:r>
              <a:rPr lang="en-US" sz="2200"/>
              <a:t>như là các đơn vị lập bản đồ. Đối với yêu cầu cho đọc hoặc viết thư từ máy chủ, FTL là chịu trách nhiệm cho tất cả cho việc dịch tất cả trang lôgíc (hoặc khối) mà các I/O yêu cầu muốn đọc hoặc ghi vào trang vật lý (hoặc khối) thông qua bảng vẽ bản đồ của nó. Do đó, FTL phải biết trang logic (hoặc khối) được ánh xạ mà trang vật lý (hoặc khối) ở tất cả các lần bằng cách duy trì các thông tin bản đồ trong bảng vẽ bản đồ.</a:t>
            </a:r>
          </a:p>
          <a:p>
            <a:r>
              <a:rPr lang="en-US" sz="2200"/>
              <a:t>Đề án VET chúng tôi đề xuất trong bài báo này lợi dụng thực tế là một I/O yêu cầu từ máy bao gồm một địa chỉ bắt đầu hợp lý và số lượng của  các thành phần để đọc hoặc viết. Vì vậy, mỗi yêu cầu I/O có thể được coi là một mức</a:t>
            </a:r>
            <a:r>
              <a:rPr lang="en-US" sz="2200" i="1"/>
              <a:t> độ </a:t>
            </a:r>
            <a:r>
              <a:rPr lang="en-US" sz="2200"/>
              <a:t>định nghĩa trong không gian địa chỉ logic và có thể được lưu trữ trong các bảng vẽ bản đồ như một đơn vị toàn bộ mà không bị phá vỡ cho nhiều trang hoặc các khối.</a:t>
            </a:r>
          </a:p>
          <a:p>
            <a:pPr marL="0" indent="0">
              <a:buNone/>
            </a:pPr>
            <a:endParaRPr lang="en-US"/>
          </a:p>
        </p:txBody>
      </p:sp>
    </p:spTree>
    <p:extLst>
      <p:ext uri="{BB962C8B-B14F-4D97-AF65-F5344CB8AC3E}">
        <p14:creationId xmlns:p14="http://schemas.microsoft.com/office/powerpoint/2010/main" val="305227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545</TotalTime>
  <Words>3066</Words>
  <Application>Microsoft Office PowerPoint</Application>
  <PresentationFormat>Custom</PresentationFormat>
  <Paragraphs>107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Corbel</vt:lpstr>
      <vt:lpstr>Times New Roman</vt:lpstr>
      <vt:lpstr>Digital Blue Tunnel 16x9</vt:lpstr>
      <vt:lpstr>COMPUTER SYSTEM</vt:lpstr>
      <vt:lpstr>SUMARRY:</vt:lpstr>
      <vt:lpstr>I.INTRODUCTION</vt:lpstr>
      <vt:lpstr>Flash Translation Layer (FTL)</vt:lpstr>
      <vt:lpstr>Page Mapping</vt:lpstr>
      <vt:lpstr>Block Mapping</vt:lpstr>
      <vt:lpstr>Hybrid mapping </vt:lpstr>
      <vt:lpstr>Virtual Extent Trie (VET)</vt:lpstr>
      <vt:lpstr>II. Nguyên lý thiết kế</vt:lpstr>
      <vt:lpstr>                 Dựa trên bản đồ mở rộng </vt:lpstr>
      <vt:lpstr>Trie ảo</vt:lpstr>
      <vt:lpstr>Trie ảo</vt:lpstr>
      <vt:lpstr>Trie ảo</vt:lpstr>
      <vt:lpstr>Bảng Hash</vt:lpstr>
      <vt:lpstr>III. Thuật toán cho Trie ảo</vt:lpstr>
      <vt:lpstr>Cập nhật cho yêu cầu viết </vt:lpstr>
      <vt:lpstr>Cập nhật cho yêu cầu viết</vt:lpstr>
      <vt:lpstr>Cập nhật cho yêu cầu viết</vt:lpstr>
      <vt:lpstr>Cập nhật cho yêu cầu viết</vt:lpstr>
      <vt:lpstr>Cập nhật cho yêu cầu viết</vt:lpstr>
      <vt:lpstr>Cập nhật cho yêu cầu viết</vt:lpstr>
      <vt:lpstr>Cập nhật cho yêu cầu viết</vt:lpstr>
      <vt:lpstr>Tối ưu hóa bằng sơ đồ chèn nhị phân</vt:lpstr>
      <vt:lpstr>Tối ưu hóa bằng sơ đồ chèn nhị phân</vt:lpstr>
      <vt:lpstr>Thử nghiệm</vt:lpstr>
      <vt:lpstr>           Môi trường cài đặt </vt:lpstr>
      <vt:lpstr>Môi trường cài đặt</vt:lpstr>
      <vt:lpstr>Môi trường cài đặt</vt:lpstr>
      <vt:lpstr>Môi trường cài đặt</vt:lpstr>
      <vt:lpstr>Môi trường cài đặt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dc:title>
  <dc:creator>Thường Nguyễn Văn</dc:creator>
  <cp:lastModifiedBy>Thường Nguyễn Văn</cp:lastModifiedBy>
  <cp:revision>17</cp:revision>
  <dcterms:created xsi:type="dcterms:W3CDTF">2017-04-08T18:23:26Z</dcterms:created>
  <dcterms:modified xsi:type="dcterms:W3CDTF">2017-04-09T15:49:59Z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