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70" r:id="rId10"/>
    <p:sldId id="267" r:id="rId11"/>
    <p:sldId id="268" r:id="rId12"/>
    <p:sldId id="269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778" autoAdjust="0"/>
  </p:normalViewPr>
  <p:slideViewPr>
    <p:cSldViewPr snapToGrid="0">
      <p:cViewPr varScale="1">
        <p:scale>
          <a:sx n="62" d="100"/>
          <a:sy n="62" d="100"/>
        </p:scale>
        <p:origin x="77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755FE-D953-424E-904A-82AE5675D09F}" type="datetimeFigureOut">
              <a:rPr lang="en-US" smtClean="0"/>
              <a:t>12/25/2012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F608A-CEA6-43BC-94E0-410C6DE15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1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diễn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nhiễu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AR, MA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ARMA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dưới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F608A-CEA6-43BC-94E0-410C6DE15F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30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F608A-CEA6-43BC-94E0-410C6DE15F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31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F608A-CEA6-43BC-94E0-410C6DE15F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33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7528-4776-4B9A-9C21-0F75299C826A}" type="datetimeFigureOut">
              <a:rPr lang="en-US" smtClean="0"/>
              <a:t>12/25/2012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B644-61AC-4B46-B9F5-2CE26483B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0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7528-4776-4B9A-9C21-0F75299C826A}" type="datetimeFigureOut">
              <a:rPr lang="en-US" smtClean="0"/>
              <a:t>12/25/2012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B644-61AC-4B46-B9F5-2CE26483B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6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7528-4776-4B9A-9C21-0F75299C826A}" type="datetimeFigureOut">
              <a:rPr lang="en-US" smtClean="0"/>
              <a:t>12/25/2012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B644-61AC-4B46-B9F5-2CE26483B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3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7528-4776-4B9A-9C21-0F75299C826A}" type="datetimeFigureOut">
              <a:rPr lang="en-US" smtClean="0"/>
              <a:t>12/25/2012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B644-61AC-4B46-B9F5-2CE26483B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8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7528-4776-4B9A-9C21-0F75299C826A}" type="datetimeFigureOut">
              <a:rPr lang="en-US" smtClean="0"/>
              <a:t>12/25/2012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B644-61AC-4B46-B9F5-2CE26483B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7528-4776-4B9A-9C21-0F75299C826A}" type="datetimeFigureOut">
              <a:rPr lang="en-US" smtClean="0"/>
              <a:t>12/25/2012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B644-61AC-4B46-B9F5-2CE26483B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6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7528-4776-4B9A-9C21-0F75299C826A}" type="datetimeFigureOut">
              <a:rPr lang="en-US" smtClean="0"/>
              <a:t>12/25/2012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B644-61AC-4B46-B9F5-2CE26483B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4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7528-4776-4B9A-9C21-0F75299C826A}" type="datetimeFigureOut">
              <a:rPr lang="en-US" smtClean="0"/>
              <a:t>12/25/2012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B644-61AC-4B46-B9F5-2CE26483B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7528-4776-4B9A-9C21-0F75299C826A}" type="datetimeFigureOut">
              <a:rPr lang="en-US" smtClean="0"/>
              <a:t>12/25/2012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B644-61AC-4B46-B9F5-2CE26483B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0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7528-4776-4B9A-9C21-0F75299C826A}" type="datetimeFigureOut">
              <a:rPr lang="en-US" smtClean="0"/>
              <a:t>12/25/2012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B644-61AC-4B46-B9F5-2CE26483B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2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7528-4776-4B9A-9C21-0F75299C826A}" type="datetimeFigureOut">
              <a:rPr lang="en-US" smtClean="0"/>
              <a:t>12/25/2012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B644-61AC-4B46-B9F5-2CE26483B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7528-4776-4B9A-9C21-0F75299C826A}" type="datetimeFigureOut">
              <a:rPr lang="en-US" smtClean="0"/>
              <a:t>12/25/2012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3B644-61AC-4B46-B9F5-2CE26483B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6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LỚP MÔ HÌNH ARIMA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di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q, MA(q)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p, AR(p)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di </a:t>
            </a:r>
            <a:r>
              <a:rPr lang="en-US" dirty="0" err="1" smtClean="0"/>
              <a:t>động</a:t>
            </a:r>
            <a:r>
              <a:rPr lang="en-US" dirty="0" smtClean="0"/>
              <a:t> ARMA(</a:t>
            </a:r>
            <a:r>
              <a:rPr lang="en-US" dirty="0" err="1" smtClean="0"/>
              <a:t>p,q</a:t>
            </a:r>
            <a:r>
              <a:rPr lang="en-US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di </a:t>
            </a:r>
            <a:r>
              <a:rPr lang="en-US" dirty="0" err="1" smtClean="0"/>
              <a:t>động</a:t>
            </a:r>
            <a:r>
              <a:rPr lang="en-US" dirty="0" smtClean="0"/>
              <a:t> ARIMA(</a:t>
            </a:r>
            <a:r>
              <a:rPr lang="en-US" dirty="0" err="1" smtClean="0"/>
              <a:t>p,d,q</a:t>
            </a:r>
            <a:r>
              <a:rPr lang="en-US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ARIMA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mùa</a:t>
            </a:r>
            <a:r>
              <a:rPr lang="en-US" dirty="0" smtClean="0"/>
              <a:t> SARIMA(</a:t>
            </a:r>
            <a:r>
              <a:rPr lang="en-US" dirty="0" err="1" smtClean="0"/>
              <a:t>p,q,d</a:t>
            </a:r>
            <a:r>
              <a:rPr lang="en-US" dirty="0" smtClean="0"/>
              <a:t>)(P,Q,D)s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5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en-US" sz="4400" dirty="0" err="1" smtClean="0">
                <a:latin typeface="+mj-lt"/>
              </a:rPr>
              <a:t>Thành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phần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khử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mùa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và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xu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hướng</a:t>
            </a:r>
            <a:endParaRPr lang="en-US" sz="4400" dirty="0">
              <a:latin typeface="+mj-lt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01800" y="2070101"/>
            <a:ext cx="8966200" cy="3987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38608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21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0"/>
            <a:ext cx="10515600" cy="1016000"/>
          </a:xfrm>
        </p:spPr>
        <p:txBody>
          <a:bodyPr>
            <a:normAutofit/>
          </a:bodyPr>
          <a:lstStyle/>
          <a:p>
            <a:pPr lvl="2" algn="ctr" rtl="0">
              <a:lnSpc>
                <a:spcPct val="90000"/>
              </a:lnSpc>
              <a:spcBef>
                <a:spcPct val="0"/>
              </a:spcBef>
            </a:pPr>
            <a:r>
              <a:rPr lang="en-US" sz="4400" dirty="0" err="1" smtClean="0">
                <a:latin typeface="+mj-lt"/>
              </a:rPr>
              <a:t>Thành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phần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ước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lượng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tham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số</a:t>
            </a:r>
            <a:endParaRPr lang="en-US" sz="44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642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80" y="1650206"/>
            <a:ext cx="9017000" cy="470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80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>
              <a:lnSpc>
                <a:spcPct val="90000"/>
              </a:lnSpc>
              <a:spcBef>
                <a:spcPct val="0"/>
              </a:spcBef>
            </a:pPr>
            <a:r>
              <a:rPr lang="en-US" sz="4400" dirty="0" err="1" smtClean="0">
                <a:latin typeface="+mj-lt"/>
              </a:rPr>
              <a:t>Thành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phần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dự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báo</a:t>
            </a:r>
            <a:endParaRPr lang="en-US" sz="4400" dirty="0"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Tính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toán</a:t>
            </a:r>
            <a:r>
              <a:rPr lang="en-US" dirty="0">
                <a:latin typeface="+mj-lt"/>
              </a:rPr>
              <a:t> </a:t>
            </a:r>
            <a:r>
              <a:rPr lang="en-US" i="1" dirty="0">
                <a:latin typeface="+mj-lt"/>
              </a:rPr>
              <a:t>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giai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đoạn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dự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đoạn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chuỗi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được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chuyển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đổi</a:t>
            </a:r>
            <a:r>
              <a:rPr lang="en-US" dirty="0">
                <a:latin typeface="+mj-lt"/>
              </a:rPr>
              <a:t> </a:t>
            </a:r>
            <a:endParaRPr lang="en-US" dirty="0" smtClean="0">
              <a:latin typeface="+mj-lt"/>
            </a:endParaRPr>
          </a:p>
          <a:p>
            <a:pPr lvl="0"/>
            <a:r>
              <a:rPr lang="en-US" dirty="0" err="1">
                <a:latin typeface="+mj-lt"/>
              </a:rPr>
              <a:t>Khôi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phục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chuỗi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gốc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thực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ngược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lấy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thực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tính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tĩnh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tính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mùa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chuỗi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gốc</a:t>
            </a:r>
            <a:r>
              <a:rPr lang="en-US" dirty="0">
                <a:latin typeface="+mj-lt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2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ARIMA </a:t>
            </a:r>
            <a:r>
              <a:rPr lang="en-US" dirty="0"/>
              <a:t>VÀ ANN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Mô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hình</a:t>
            </a:r>
            <a:r>
              <a:rPr lang="en-US" dirty="0" smtClean="0">
                <a:latin typeface="+mj-lt"/>
              </a:rPr>
              <a:t> ARIMA </a:t>
            </a:r>
            <a:r>
              <a:rPr lang="en-US" dirty="0" err="1" smtClean="0">
                <a:latin typeface="+mj-lt"/>
              </a:rPr>
              <a:t>không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giải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quyết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được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chuỗi</a:t>
            </a:r>
            <a:r>
              <a:rPr lang="en-US" dirty="0" smtClean="0">
                <a:latin typeface="+mj-lt"/>
              </a:rPr>
              <a:t> phi </a:t>
            </a:r>
            <a:r>
              <a:rPr lang="en-US" dirty="0" err="1" smtClean="0">
                <a:latin typeface="+mj-lt"/>
              </a:rPr>
              <a:t>tuyến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Mô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hình</a:t>
            </a:r>
            <a:r>
              <a:rPr lang="en-US" dirty="0" smtClean="0">
                <a:latin typeface="+mj-lt"/>
              </a:rPr>
              <a:t> ANN </a:t>
            </a:r>
            <a:r>
              <a:rPr lang="en-US" dirty="0" err="1" smtClean="0">
                <a:latin typeface="+mj-lt"/>
              </a:rPr>
              <a:t>không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giải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quyết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được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chuỗi</a:t>
            </a:r>
            <a:r>
              <a:rPr lang="en-US" dirty="0" smtClean="0">
                <a:latin typeface="+mj-lt"/>
              </a:rPr>
              <a:t> phi </a:t>
            </a:r>
            <a:r>
              <a:rPr lang="en-US" dirty="0" err="1" smtClean="0">
                <a:latin typeface="+mj-lt"/>
              </a:rPr>
              <a:t>tuyến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tuyến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tính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Khó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xác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định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được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một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chuỗi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thời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gian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là</a:t>
            </a:r>
            <a:r>
              <a:rPr lang="en-US" dirty="0" smtClean="0">
                <a:latin typeface="+mj-lt"/>
              </a:rPr>
              <a:t> phi </a:t>
            </a:r>
            <a:r>
              <a:rPr lang="en-US" dirty="0" err="1" smtClean="0">
                <a:latin typeface="+mj-lt"/>
              </a:rPr>
              <a:t>tuyến</a:t>
            </a:r>
            <a:r>
              <a:rPr lang="en-US" dirty="0" smtClean="0">
                <a:latin typeface="+mj-lt"/>
              </a:rPr>
              <a:t> hay </a:t>
            </a:r>
            <a:r>
              <a:rPr lang="en-US" dirty="0" err="1" smtClean="0">
                <a:latin typeface="+mj-lt"/>
              </a:rPr>
              <a:t>tuyến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tính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Một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chuỗi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thời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gian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bao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gồm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cả</a:t>
            </a:r>
            <a:r>
              <a:rPr lang="en-US" dirty="0" smtClean="0">
                <a:latin typeface="+mj-lt"/>
              </a:rPr>
              <a:t> 2 </a:t>
            </a:r>
            <a:r>
              <a:rPr lang="en-US" dirty="0" err="1" smtClean="0">
                <a:latin typeface="+mj-lt"/>
              </a:rPr>
              <a:t>thành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phần</a:t>
            </a:r>
            <a:r>
              <a:rPr lang="en-US" dirty="0" smtClean="0">
                <a:latin typeface="+mj-lt"/>
              </a:rPr>
              <a:t> phi </a:t>
            </a:r>
            <a:r>
              <a:rPr lang="en-US" dirty="0" err="1" smtClean="0">
                <a:latin typeface="+mj-lt"/>
              </a:rPr>
              <a:t>tuyến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tuyến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tính</a:t>
            </a:r>
            <a:endParaRPr lang="en-US" dirty="0" smtClean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657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988" y="433211"/>
            <a:ext cx="8266112" cy="833114"/>
          </a:xfrm>
        </p:spPr>
        <p:txBody>
          <a:bodyPr>
            <a:normAutofit/>
          </a:bodyPr>
          <a:lstStyle/>
          <a:p>
            <a:r>
              <a:rPr lang="en-US" dirty="0" smtClean="0"/>
              <a:t>HIỆN THỰC MÔ HÌNH KẾT HỢP ARIMA VÀ ANN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82092" y="2057401"/>
                <a:ext cx="5495560" cy="3811588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sz="2800" dirty="0" err="1" smtClean="0">
                    <a:latin typeface="+mj-lt"/>
                  </a:rPr>
                  <a:t>Mô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 err="1" smtClean="0">
                    <a:latin typeface="+mj-lt"/>
                  </a:rPr>
                  <a:t>hình</a:t>
                </a:r>
                <a:r>
                  <a:rPr lang="en-US" sz="28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+mj-lt"/>
                          </a:rPr>
                        </m:ctrlPr>
                      </m:sSubPr>
                      <m:e>
                        <m:r>
                          <a:rPr lang="en-US" sz="2800" i="1">
                            <a:latin typeface="+mj-lt"/>
                          </a:rPr>
                          <m:t>𝑌</m:t>
                        </m:r>
                      </m:e>
                      <m:sub>
                        <m:r>
                          <a:rPr lang="en-US" sz="2800" i="1">
                            <a:latin typeface="+mj-lt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+mj-lt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+mj-lt"/>
                          </a:rPr>
                        </m:ctrlPr>
                      </m:sSubPr>
                      <m:e>
                        <m:r>
                          <a:rPr lang="en-US" sz="2800" i="1">
                            <a:latin typeface="+mj-lt"/>
                          </a:rPr>
                          <m:t>𝐿</m:t>
                        </m:r>
                      </m:e>
                      <m:sub>
                        <m:r>
                          <a:rPr lang="en-US" sz="2800" i="1">
                            <a:latin typeface="+mj-lt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+mj-lt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+mj-lt"/>
                          </a:rPr>
                        </m:ctrlPr>
                      </m:sSubPr>
                      <m:e>
                        <m:r>
                          <a:rPr lang="en-US" sz="2800" i="1">
                            <a:latin typeface="+mj-lt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+mj-lt"/>
                          </a:rPr>
                          <m:t>𝑡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457200" lvl="0" indent="-457200">
                  <a:buFont typeface="Arial" panose="020B0604020202020204" pitchFamily="34" charset="0"/>
                  <a:buChar char="•"/>
                </a:pPr>
                <a:r>
                  <a:rPr lang="en-US" sz="2800" i="1" dirty="0">
                    <a:latin typeface="+mj-lt"/>
                  </a:rPr>
                  <a:t>L</a:t>
                </a:r>
                <a:r>
                  <a:rPr lang="en-US" sz="2800" dirty="0">
                    <a:latin typeface="+mj-lt"/>
                  </a:rPr>
                  <a:t>: </a:t>
                </a:r>
                <a:r>
                  <a:rPr lang="en-US" sz="2800" dirty="0" err="1">
                    <a:latin typeface="+mj-lt"/>
                  </a:rPr>
                  <a:t>biểu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err="1">
                    <a:latin typeface="+mj-lt"/>
                  </a:rPr>
                  <a:t>diễn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err="1">
                    <a:latin typeface="+mj-lt"/>
                  </a:rPr>
                  <a:t>thành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err="1">
                    <a:latin typeface="+mj-lt"/>
                  </a:rPr>
                  <a:t>phần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err="1">
                    <a:latin typeface="+mj-lt"/>
                  </a:rPr>
                  <a:t>tuyến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err="1">
                    <a:latin typeface="+mj-lt"/>
                  </a:rPr>
                  <a:t>tính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err="1">
                    <a:latin typeface="+mj-lt"/>
                  </a:rPr>
                  <a:t>của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err="1">
                    <a:latin typeface="+mj-lt"/>
                  </a:rPr>
                  <a:t>chuỗi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err="1">
                    <a:latin typeface="+mj-lt"/>
                  </a:rPr>
                  <a:t>thời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err="1" smtClean="0">
                    <a:latin typeface="+mj-lt"/>
                  </a:rPr>
                  <a:t>gian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 err="1" smtClean="0">
                    <a:latin typeface="+mj-lt"/>
                  </a:rPr>
                  <a:t>được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 err="1" smtClean="0">
                    <a:latin typeface="+mj-lt"/>
                  </a:rPr>
                  <a:t>ước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 err="1" smtClean="0">
                    <a:latin typeface="+mj-lt"/>
                  </a:rPr>
                  <a:t>lượng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 err="1" smtClean="0">
                    <a:latin typeface="+mj-lt"/>
                  </a:rPr>
                  <a:t>bởi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 err="1" smtClean="0">
                    <a:latin typeface="+mj-lt"/>
                  </a:rPr>
                  <a:t>mô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 err="1" smtClean="0">
                    <a:latin typeface="+mj-lt"/>
                  </a:rPr>
                  <a:t>hình</a:t>
                </a:r>
                <a:r>
                  <a:rPr lang="en-US" sz="2800" dirty="0" smtClean="0">
                    <a:latin typeface="+mj-lt"/>
                  </a:rPr>
                  <a:t> SARIMA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i="1" dirty="0">
                    <a:latin typeface="+mj-lt"/>
                  </a:rPr>
                  <a:t>N</a:t>
                </a:r>
                <a:r>
                  <a:rPr lang="en-US" sz="2800" dirty="0">
                    <a:latin typeface="+mj-lt"/>
                  </a:rPr>
                  <a:t>: </a:t>
                </a:r>
                <a:r>
                  <a:rPr lang="en-US" sz="2800" dirty="0" err="1">
                    <a:latin typeface="+mj-lt"/>
                  </a:rPr>
                  <a:t>biểu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err="1">
                    <a:latin typeface="+mj-lt"/>
                  </a:rPr>
                  <a:t>diễn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err="1">
                    <a:latin typeface="+mj-lt"/>
                  </a:rPr>
                  <a:t>thành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err="1">
                    <a:latin typeface="+mj-lt"/>
                  </a:rPr>
                  <a:t>phần</a:t>
                </a:r>
                <a:r>
                  <a:rPr lang="en-US" sz="2800" dirty="0">
                    <a:latin typeface="+mj-lt"/>
                  </a:rPr>
                  <a:t> phi </a:t>
                </a:r>
                <a:r>
                  <a:rPr lang="en-US" sz="2800" dirty="0" err="1">
                    <a:latin typeface="+mj-lt"/>
                  </a:rPr>
                  <a:t>tuyến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err="1">
                    <a:latin typeface="+mj-lt"/>
                  </a:rPr>
                  <a:t>của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err="1">
                    <a:latin typeface="+mj-lt"/>
                  </a:rPr>
                  <a:t>chuỗi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err="1">
                    <a:latin typeface="+mj-lt"/>
                  </a:rPr>
                  <a:t>thời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err="1" smtClean="0">
                    <a:latin typeface="+mj-lt"/>
                  </a:rPr>
                  <a:t>gian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 err="1" smtClean="0">
                    <a:latin typeface="+mj-lt"/>
                  </a:rPr>
                  <a:t>được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 err="1" smtClean="0">
                    <a:latin typeface="+mj-lt"/>
                  </a:rPr>
                  <a:t>ước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 err="1" smtClean="0">
                    <a:latin typeface="+mj-lt"/>
                  </a:rPr>
                  <a:t>lượng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 err="1" smtClean="0">
                    <a:latin typeface="+mj-lt"/>
                  </a:rPr>
                  <a:t>bởi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 err="1" smtClean="0">
                    <a:latin typeface="+mj-lt"/>
                  </a:rPr>
                  <a:t>mô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 err="1" smtClean="0">
                    <a:latin typeface="+mj-lt"/>
                  </a:rPr>
                  <a:t>hình</a:t>
                </a:r>
                <a:r>
                  <a:rPr lang="en-US" sz="2800" dirty="0" smtClean="0">
                    <a:latin typeface="+mj-lt"/>
                  </a:rPr>
                  <a:t> ANN</a:t>
                </a:r>
                <a:endParaRPr lang="en-US" sz="2800" dirty="0">
                  <a:latin typeface="+mj-lt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sz="2800" dirty="0" err="1" smtClean="0">
                    <a:latin typeface="+mj-lt"/>
                  </a:rPr>
                  <a:t>Dự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 err="1" smtClean="0">
                    <a:latin typeface="+mj-lt"/>
                  </a:rPr>
                  <a:t>đoán</a:t>
                </a:r>
                <a:r>
                  <a:rPr lang="en-US" sz="28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+mj-lt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+mj-lt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+mj-lt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+mj-lt"/>
                          </a:rPr>
                          <m:t>𝑡</m:t>
                        </m:r>
                      </m:sub>
                    </m:sSub>
                    <m:r>
                      <a:rPr lang="en-US" sz="2800">
                        <a:latin typeface="+mj-lt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+mj-lt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+mj-lt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+mj-lt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+mj-lt"/>
                          </a:rPr>
                          <m:t>𝑡</m:t>
                        </m:r>
                      </m:sub>
                    </m:sSub>
                    <m:r>
                      <a:rPr lang="en-US" sz="2800">
                        <a:latin typeface="+mj-lt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+mj-lt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+mj-lt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+mj-lt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+mj-lt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82092" y="2057401"/>
                <a:ext cx="5495560" cy="3811588"/>
              </a:xfrm>
              <a:blipFill rotWithShape="0">
                <a:blip r:embed="rId3"/>
                <a:stretch>
                  <a:fillRect l="-1998" t="-2720" r="-1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Canvas 57"/>
          <p:cNvGrpSpPr/>
          <p:nvPr/>
        </p:nvGrpSpPr>
        <p:grpSpPr>
          <a:xfrm>
            <a:off x="6259989" y="1266325"/>
            <a:ext cx="5709602" cy="5121775"/>
            <a:chOff x="0" y="-243927"/>
            <a:chExt cx="5043805" cy="2765512"/>
          </a:xfrm>
        </p:grpSpPr>
        <p:sp>
          <p:nvSpPr>
            <p:cNvPr id="6" name="Rectangle 5"/>
            <p:cNvSpPr/>
            <p:nvPr/>
          </p:nvSpPr>
          <p:spPr>
            <a:xfrm>
              <a:off x="0" y="-243927"/>
              <a:ext cx="5043805" cy="2765512"/>
            </a:xfrm>
            <a:prstGeom prst="rect">
              <a:avLst/>
            </a:prstGeom>
          </p:spPr>
        </p:sp>
        <p:sp>
          <p:nvSpPr>
            <p:cNvPr id="7" name="Text Box 12"/>
            <p:cNvSpPr txBox="1"/>
            <p:nvPr/>
          </p:nvSpPr>
          <p:spPr>
            <a:xfrm>
              <a:off x="1568721" y="0"/>
              <a:ext cx="922950" cy="5524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-11430" algn="ctr">
                <a:spcBef>
                  <a:spcPts val="600"/>
                </a:spcBef>
                <a:spcAft>
                  <a:spcPts val="0"/>
                </a:spcAft>
              </a:pPr>
              <a:r>
                <a:rPr lang="en-US" sz="13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</a:rPr>
                <a:t>Chuỗi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</a:rPr>
                <a:t> 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</a:rPr>
                <a:t>thời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</a:rPr>
                <a:t> 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</a:rPr>
                <a:t>gian</a:t>
              </a:r>
              <a:endPara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Text Box 3"/>
            <p:cNvSpPr txBox="1"/>
            <p:nvPr/>
          </p:nvSpPr>
          <p:spPr>
            <a:xfrm>
              <a:off x="2568846" y="1304097"/>
              <a:ext cx="762000" cy="5524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Mô hình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 indent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ANN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Text Box 3"/>
            <p:cNvSpPr txBox="1"/>
            <p:nvPr/>
          </p:nvSpPr>
          <p:spPr>
            <a:xfrm>
              <a:off x="730521" y="1123122"/>
              <a:ext cx="762000" cy="4772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Mô hình 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 indent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SARIMA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Text Box 3"/>
            <p:cNvSpPr txBox="1"/>
            <p:nvPr/>
          </p:nvSpPr>
          <p:spPr>
            <a:xfrm>
              <a:off x="2568846" y="2208908"/>
              <a:ext cx="762000" cy="277264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Dự báo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026896" y="561975"/>
              <a:ext cx="0" cy="2954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093446" y="838150"/>
              <a:ext cx="18478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1083921" y="837954"/>
              <a:ext cx="9526" cy="2851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941296" y="857197"/>
              <a:ext cx="8550" cy="4466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949846" y="1856547"/>
              <a:ext cx="0" cy="3523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>
              <a:off x="1093446" y="1600347"/>
              <a:ext cx="1475400" cy="123825"/>
            </a:xfrm>
            <a:prstGeom prst="bentConnector3">
              <a:avLst>
                <a:gd name="adj1" fmla="val -35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/>
            <p:nvPr/>
          </p:nvSpPr>
          <p:spPr>
            <a:xfrm>
              <a:off x="1568721" y="1751707"/>
              <a:ext cx="762000" cy="37251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Dự báo dùng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 indent="0" algn="ct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ARIMA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558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621972" cy="1600200"/>
          </a:xfrm>
        </p:spPr>
        <p:txBody>
          <a:bodyPr>
            <a:noAutofit/>
          </a:bodyPr>
          <a:lstStyle/>
          <a:p>
            <a:pPr algn="ctr"/>
            <a:r>
              <a:rPr lang="en-US" sz="4400" dirty="0" err="1" smtClean="0"/>
              <a:t>Mô</a:t>
            </a:r>
            <a:r>
              <a:rPr lang="en-US" sz="4400" dirty="0" smtClean="0"/>
              <a:t> </a:t>
            </a:r>
            <a:r>
              <a:rPr lang="en-US" sz="4400" dirty="0" err="1" smtClean="0"/>
              <a:t>hình</a:t>
            </a:r>
            <a:r>
              <a:rPr lang="en-US" sz="4400" dirty="0" smtClean="0"/>
              <a:t> </a:t>
            </a:r>
            <a:r>
              <a:rPr lang="en-US" sz="4400" dirty="0" err="1" smtClean="0"/>
              <a:t>trung</a:t>
            </a:r>
            <a:r>
              <a:rPr lang="en-US" sz="4400" dirty="0" smtClean="0"/>
              <a:t> </a:t>
            </a:r>
            <a:r>
              <a:rPr lang="en-US" sz="4400" dirty="0" err="1" smtClean="0"/>
              <a:t>bình</a:t>
            </a:r>
            <a:r>
              <a:rPr lang="en-US" sz="4400" dirty="0" smtClean="0"/>
              <a:t> di </a:t>
            </a:r>
            <a:r>
              <a:rPr lang="en-US" sz="4400" dirty="0" err="1" smtClean="0"/>
              <a:t>động</a:t>
            </a:r>
            <a:r>
              <a:rPr lang="en-US" sz="4400" dirty="0" smtClean="0"/>
              <a:t> </a:t>
            </a:r>
            <a:r>
              <a:rPr lang="en-US" sz="4400" dirty="0" err="1" smtClean="0"/>
              <a:t>bậc</a:t>
            </a:r>
            <a:r>
              <a:rPr lang="en-US" sz="4400" dirty="0" smtClean="0"/>
              <a:t> q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22300" y="2476500"/>
                <a:ext cx="5687060" cy="339248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400" dirty="0" err="1" smtClean="0"/>
                  <a:t>Mô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hình</a:t>
                </a:r>
                <a:r>
                  <a:rPr lang="en-US" sz="2400" dirty="0" smtClean="0"/>
                  <a:t> </a:t>
                </a: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fr-FR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40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400" dirty="0" err="1" smtClean="0"/>
                  <a:t>Dấu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hiệu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nhận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biết</a:t>
                </a:r>
                <a:r>
                  <a:rPr lang="en-US" sz="2400" dirty="0" smtClean="0"/>
                  <a:t>:</a:t>
                </a:r>
                <a:endParaRPr lang="en-US" sz="24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Hệ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số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tương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quan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bằng</a:t>
                </a:r>
                <a:r>
                  <a:rPr lang="en-US" sz="2400" dirty="0" smtClean="0"/>
                  <a:t> 0 </a:t>
                </a:r>
                <a:r>
                  <a:rPr lang="en-US" sz="2400" dirty="0" err="1" smtClean="0"/>
                  <a:t>với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độ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trễ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lớn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hơn</a:t>
                </a:r>
                <a:r>
                  <a:rPr lang="en-US" sz="2400" dirty="0" smtClean="0"/>
                  <a:t> q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Hệ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số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tương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quan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riêng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phần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giảm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dần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về</a:t>
                </a:r>
                <a:r>
                  <a:rPr lang="en-US" sz="2400" dirty="0" smtClean="0"/>
                  <a:t> 0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22300" y="2476500"/>
                <a:ext cx="5687060" cy="3392488"/>
              </a:xfrm>
              <a:blipFill rotWithShape="0">
                <a:blip r:embed="rId2"/>
                <a:stretch>
                  <a:fillRect l="-1393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C:\Users\SiTran\Pictures\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765" y="1149984"/>
            <a:ext cx="4751070" cy="385381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264399" y="5270500"/>
                <a:ext cx="4038601" cy="330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Mô</a:t>
                </a:r>
                <a:r>
                  <a:rPr lang="fr-FR" sz="1400" dirty="0" smtClean="0"/>
                  <a:t> </a:t>
                </a:r>
                <a:r>
                  <a:rPr lang="fr-FR" sz="1400" dirty="0" err="1"/>
                  <a:t>hình</a:t>
                </a:r>
                <a:r>
                  <a:rPr lang="fr-FR" sz="1400" dirty="0"/>
                  <a:t>  MA(2)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14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140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pt-BR" sz="1400">
                        <a:latin typeface="Cambria Math" panose="02040503050406030204" pitchFamily="18" charset="0"/>
                      </a:rPr>
                      <m:t>=40+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14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140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pt-BR" sz="1400">
                        <a:latin typeface="Cambria Math" panose="02040503050406030204" pitchFamily="18" charset="0"/>
                      </a:rPr>
                      <m:t>+0.7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14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14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1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400">
                        <a:latin typeface="Cambria Math" panose="02040503050406030204" pitchFamily="18" charset="0"/>
                      </a:rPr>
                      <m:t>0.28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14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14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1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399" y="5270500"/>
                <a:ext cx="4038601" cy="330475"/>
              </a:xfrm>
              <a:prstGeom prst="rect">
                <a:avLst/>
              </a:prstGeom>
              <a:blipFill rotWithShape="0">
                <a:blip r:embed="rId4"/>
                <a:stretch>
                  <a:fillRect l="-453" t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86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345112" cy="160020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 smtClean="0"/>
              <a:t>Mô</a:t>
            </a:r>
            <a:r>
              <a:rPr lang="en-US" sz="4400" dirty="0" smtClean="0"/>
              <a:t> </a:t>
            </a:r>
            <a:r>
              <a:rPr lang="en-US" sz="4400" dirty="0" err="1" smtClean="0"/>
              <a:t>hình</a:t>
            </a:r>
            <a:r>
              <a:rPr lang="en-US" sz="4400" dirty="0" smtClean="0"/>
              <a:t> </a:t>
            </a:r>
            <a:r>
              <a:rPr lang="en-US" sz="4400" dirty="0" err="1" smtClean="0"/>
              <a:t>tự</a:t>
            </a:r>
            <a:r>
              <a:rPr lang="en-US" sz="4400" dirty="0" smtClean="0"/>
              <a:t> </a:t>
            </a:r>
            <a:r>
              <a:rPr lang="en-US" sz="4400" dirty="0" err="1" smtClean="0"/>
              <a:t>hồi</a:t>
            </a:r>
            <a:r>
              <a:rPr lang="en-US" sz="4400" dirty="0" smtClean="0"/>
              <a:t> </a:t>
            </a:r>
            <a:r>
              <a:rPr lang="en-US" sz="4400" dirty="0" err="1" smtClean="0"/>
              <a:t>quy</a:t>
            </a:r>
            <a:r>
              <a:rPr lang="en-US" sz="4400" dirty="0" smtClean="0"/>
              <a:t> </a:t>
            </a:r>
            <a:r>
              <a:rPr lang="en-US" sz="4400" dirty="0" err="1" smtClean="0"/>
              <a:t>bậc</a:t>
            </a:r>
            <a:r>
              <a:rPr lang="en-US" sz="4400" dirty="0" smtClean="0"/>
              <a:t> p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2590800"/>
                <a:ext cx="5345112" cy="3278188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sz="2400" dirty="0" err="1" smtClean="0"/>
                  <a:t>Mô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hình</a:t>
                </a:r>
                <a:r>
                  <a:rPr lang="en-US" sz="2400" dirty="0" smtClean="0"/>
                  <a:t> </a:t>
                </a:r>
                <a:endParaRPr lang="en-US" sz="2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t-BR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sz="2400" dirty="0" err="1" smtClean="0"/>
                  <a:t>Dấu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hiệu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nhận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biết</a:t>
                </a:r>
                <a:r>
                  <a:rPr lang="en-US" sz="2400" dirty="0" smtClean="0"/>
                  <a:t>:</a:t>
                </a:r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Hệ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số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tương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quan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giảm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dần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về</a:t>
                </a:r>
                <a:r>
                  <a:rPr lang="en-US" sz="2400" dirty="0"/>
                  <a:t> 0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Hệ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số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tương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quan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riêng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phần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bằng</a:t>
                </a:r>
                <a:r>
                  <a:rPr lang="en-US" sz="2400" dirty="0"/>
                  <a:t> 0 </a:t>
                </a:r>
                <a:r>
                  <a:rPr lang="en-US" sz="2400" dirty="0" err="1"/>
                  <a:t>với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độ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trễ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lớn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hơn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p</a:t>
                </a:r>
                <a:endParaRPr lang="en-US" sz="2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2590800"/>
                <a:ext cx="5345112" cy="3278188"/>
              </a:xfrm>
              <a:blipFill rotWithShape="0">
                <a:blip r:embed="rId2"/>
                <a:stretch>
                  <a:fillRect l="-1596" t="-2602" r="-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345" y="1029970"/>
            <a:ext cx="4842510" cy="379603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29399" y="5118100"/>
                <a:ext cx="4529456" cy="330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ACF </a:t>
                </a:r>
                <a:r>
                  <a:rPr lang="en-US" sz="1400" dirty="0" err="1" smtClean="0"/>
                  <a:t>và</a:t>
                </a:r>
                <a:r>
                  <a:rPr lang="en-US" sz="1400" dirty="0" smtClean="0"/>
                  <a:t> PACF </a:t>
                </a:r>
                <a:r>
                  <a:rPr lang="en-US" sz="1400" dirty="0" err="1" smtClean="0"/>
                  <a:t>của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mô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hình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=4+0.4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+0.5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99" y="5118100"/>
                <a:ext cx="4529456" cy="330283"/>
              </a:xfrm>
              <a:prstGeom prst="rect">
                <a:avLst/>
              </a:prstGeom>
              <a:blipFill rotWithShape="0">
                <a:blip r:embed="rId4"/>
                <a:stretch>
                  <a:fillRect l="-269" t="-185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11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515292" cy="1600200"/>
          </a:xfrm>
        </p:spPr>
        <p:txBody>
          <a:bodyPr>
            <a:noAutofit/>
          </a:bodyPr>
          <a:lstStyle/>
          <a:p>
            <a:pPr algn="ctr"/>
            <a:r>
              <a:rPr lang="en-US" sz="4400" dirty="0" err="1" smtClean="0"/>
              <a:t>Mô</a:t>
            </a:r>
            <a:r>
              <a:rPr lang="en-US" sz="4400" dirty="0" smtClean="0"/>
              <a:t> </a:t>
            </a:r>
            <a:r>
              <a:rPr lang="en-US" sz="4400" dirty="0" err="1" smtClean="0"/>
              <a:t>hình</a:t>
            </a:r>
            <a:r>
              <a:rPr lang="en-US" sz="4400" dirty="0" smtClean="0"/>
              <a:t> </a:t>
            </a:r>
            <a:r>
              <a:rPr lang="en-US" sz="4400" dirty="0" err="1" smtClean="0"/>
              <a:t>kết</a:t>
            </a:r>
            <a:r>
              <a:rPr lang="en-US" sz="4400" dirty="0" smtClean="0"/>
              <a:t> </a:t>
            </a:r>
            <a:r>
              <a:rPr lang="en-US" sz="4400" dirty="0" err="1" smtClean="0"/>
              <a:t>hợp</a:t>
            </a:r>
            <a:r>
              <a:rPr lang="en-US" sz="4400" dirty="0" smtClean="0"/>
              <a:t> </a:t>
            </a:r>
            <a:r>
              <a:rPr lang="en-US" sz="4400" dirty="0" err="1" smtClean="0"/>
              <a:t>tự</a:t>
            </a:r>
            <a:r>
              <a:rPr lang="en-US" sz="4400" dirty="0" smtClean="0"/>
              <a:t> </a:t>
            </a:r>
            <a:r>
              <a:rPr lang="en-US" sz="4400" dirty="0" err="1" smtClean="0"/>
              <a:t>hồi</a:t>
            </a:r>
            <a:r>
              <a:rPr lang="en-US" sz="4400" dirty="0" smtClean="0"/>
              <a:t> </a:t>
            </a:r>
            <a:r>
              <a:rPr lang="en-US" sz="4400" dirty="0" err="1" smtClean="0"/>
              <a:t>quy</a:t>
            </a:r>
            <a:r>
              <a:rPr lang="en-US" sz="4400" dirty="0" smtClean="0"/>
              <a:t> </a:t>
            </a:r>
            <a:r>
              <a:rPr lang="en-US" sz="4400" dirty="0" err="1" smtClean="0"/>
              <a:t>và</a:t>
            </a:r>
            <a:r>
              <a:rPr lang="en-US" sz="4400" dirty="0" smtClean="0"/>
              <a:t> </a:t>
            </a:r>
            <a:r>
              <a:rPr lang="en-US" sz="4400" dirty="0" err="1" smtClean="0"/>
              <a:t>trung</a:t>
            </a:r>
            <a:r>
              <a:rPr lang="en-US" sz="4400" dirty="0" smtClean="0"/>
              <a:t> </a:t>
            </a:r>
            <a:r>
              <a:rPr lang="en-US" sz="4400" dirty="0" err="1" smtClean="0"/>
              <a:t>bình</a:t>
            </a:r>
            <a:r>
              <a:rPr lang="en-US" sz="4400" dirty="0" smtClean="0"/>
              <a:t> di </a:t>
            </a:r>
            <a:r>
              <a:rPr lang="en-US" sz="4400" dirty="0" err="1" smtClean="0"/>
              <a:t>động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2425700"/>
                <a:ext cx="4989512" cy="3443288"/>
              </a:xfrm>
            </p:spPr>
            <p:txBody>
              <a:bodyPr/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2400" dirty="0" err="1" smtClean="0"/>
                  <a:t>Mô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hình</a:t>
                </a:r>
                <a:endParaRPr lang="en-US" sz="2400" dirty="0" smtClean="0"/>
              </a:p>
              <a:p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2400" dirty="0" err="1" smtClean="0"/>
                  <a:t>Dấu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hiệu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nhận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biết</a:t>
                </a:r>
                <a:endParaRPr lang="en-US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 err="1"/>
                  <a:t>Hệ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số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tương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quan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bằng</a:t>
                </a:r>
                <a:r>
                  <a:rPr lang="en-US" sz="2400" dirty="0"/>
                  <a:t> </a:t>
                </a:r>
                <a:r>
                  <a:rPr lang="en-US" sz="2400" dirty="0" err="1" smtClean="0"/>
                  <a:t>giảm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dần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về</a:t>
                </a:r>
                <a:r>
                  <a:rPr lang="en-US" sz="2400" dirty="0" smtClean="0"/>
                  <a:t> 0 </a:t>
                </a:r>
                <a:r>
                  <a:rPr lang="en-US" sz="2400" dirty="0" err="1" smtClean="0"/>
                  <a:t>sau</a:t>
                </a:r>
                <a:r>
                  <a:rPr lang="en-US" sz="2400" dirty="0"/>
                  <a:t> </a:t>
                </a:r>
                <a:r>
                  <a:rPr lang="en-US" sz="2400" dirty="0" err="1" smtClean="0"/>
                  <a:t>độ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trễ</a:t>
                </a:r>
                <a:r>
                  <a:rPr lang="en-US" sz="2400" dirty="0" smtClean="0"/>
                  <a:t> </a:t>
                </a:r>
                <a:r>
                  <a:rPr lang="en-US" sz="2400" dirty="0" smtClean="0"/>
                  <a:t>q</a:t>
                </a:r>
                <a:endParaRPr lang="en-US" sz="2400" dirty="0"/>
              </a:p>
              <a:p>
                <a:pPr marL="742950" lvl="1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err="1"/>
                  <a:t>Hệ</a:t>
                </a:r>
                <a:r>
                  <a:rPr lang="en-US" sz="2400" dirty="0"/>
                  <a:t> </a:t>
                </a:r>
                <a:r>
                  <a:rPr lang="en-US" sz="2400" dirty="0" err="1" smtClean="0"/>
                  <a:t>số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tương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quan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riêng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phần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giảm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dần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về</a:t>
                </a:r>
                <a:r>
                  <a:rPr lang="en-US" sz="2400" dirty="0"/>
                  <a:t> 0 </a:t>
                </a:r>
                <a:r>
                  <a:rPr lang="en-US" sz="2400" dirty="0" err="1"/>
                  <a:t>sau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độ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trễ</a:t>
                </a:r>
                <a:r>
                  <a:rPr lang="en-US" sz="2400" dirty="0"/>
                  <a:t> q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2425700"/>
                <a:ext cx="4989512" cy="3443288"/>
              </a:xfrm>
              <a:blipFill rotWithShape="0">
                <a:blip r:embed="rId2"/>
                <a:stretch>
                  <a:fillRect l="-1711" t="-2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330" y="1228884"/>
            <a:ext cx="4890770" cy="387651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085330" y="5295900"/>
                <a:ext cx="4529456" cy="330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ACF </a:t>
                </a:r>
                <a:r>
                  <a:rPr lang="en-US" sz="1400" dirty="0" err="1"/>
                  <a:t>và</a:t>
                </a:r>
                <a:r>
                  <a:rPr lang="en-US" sz="1400" dirty="0"/>
                  <a:t> PACF </a:t>
                </a:r>
                <a:r>
                  <a:rPr lang="en-US" sz="1400" dirty="0" err="1"/>
                  <a:t>của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mô</a:t>
                </a:r>
                <a:r>
                  <a:rPr lang="en-US" sz="1400" dirty="0"/>
                  <a:t> </a:t>
                </a:r>
                <a:r>
                  <a:rPr lang="en-US" sz="1400" dirty="0" err="1"/>
                  <a:t>hình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=4+0.4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+0.5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330" y="5295900"/>
                <a:ext cx="4529456" cy="330283"/>
              </a:xfrm>
              <a:prstGeom prst="rect">
                <a:avLst/>
              </a:prstGeom>
              <a:blipFill rotWithShape="0">
                <a:blip r:embed="rId4"/>
                <a:stretch>
                  <a:fillRect l="-404" t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9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149532" cy="1600200"/>
          </a:xfrm>
        </p:spPr>
        <p:txBody>
          <a:bodyPr>
            <a:noAutofit/>
          </a:bodyPr>
          <a:lstStyle/>
          <a:p>
            <a:pPr algn="ctr"/>
            <a:r>
              <a:rPr lang="en-US" sz="4400" dirty="0" err="1" smtClean="0"/>
              <a:t>Mô</a:t>
            </a:r>
            <a:r>
              <a:rPr lang="en-US" sz="4400" dirty="0" smtClean="0"/>
              <a:t> </a:t>
            </a:r>
            <a:r>
              <a:rPr lang="en-US" sz="4400" dirty="0" err="1" smtClean="0"/>
              <a:t>hình</a:t>
            </a:r>
            <a:r>
              <a:rPr lang="en-US" sz="4400" dirty="0" smtClean="0"/>
              <a:t> </a:t>
            </a:r>
            <a:r>
              <a:rPr lang="en-US" sz="4400" dirty="0" err="1" smtClean="0"/>
              <a:t>tự</a:t>
            </a:r>
            <a:r>
              <a:rPr lang="en-US" sz="4400" dirty="0" smtClean="0"/>
              <a:t> </a:t>
            </a:r>
            <a:r>
              <a:rPr lang="en-US" sz="4400" dirty="0" err="1" smtClean="0"/>
              <a:t>hồi</a:t>
            </a:r>
            <a:r>
              <a:rPr lang="en-US" sz="4400" dirty="0" smtClean="0"/>
              <a:t> </a:t>
            </a:r>
            <a:r>
              <a:rPr lang="en-US" sz="4400" dirty="0" err="1" smtClean="0"/>
              <a:t>quy</a:t>
            </a:r>
            <a:r>
              <a:rPr lang="en-US" sz="4400" dirty="0" smtClean="0"/>
              <a:t> </a:t>
            </a:r>
            <a:r>
              <a:rPr lang="en-US" sz="4400" dirty="0" err="1" smtClean="0"/>
              <a:t>tích</a:t>
            </a:r>
            <a:r>
              <a:rPr lang="en-US" sz="4400" dirty="0" smtClean="0"/>
              <a:t> </a:t>
            </a:r>
            <a:r>
              <a:rPr lang="en-US" sz="4400" dirty="0" err="1" smtClean="0"/>
              <a:t>hợp</a:t>
            </a:r>
            <a:r>
              <a:rPr lang="en-US" sz="4400" dirty="0" smtClean="0"/>
              <a:t> </a:t>
            </a:r>
            <a:r>
              <a:rPr lang="en-US" sz="4400" dirty="0" err="1" smtClean="0"/>
              <a:t>với</a:t>
            </a:r>
            <a:r>
              <a:rPr lang="en-US" sz="4400" dirty="0" smtClean="0"/>
              <a:t> </a:t>
            </a:r>
            <a:r>
              <a:rPr lang="en-US" sz="4400" dirty="0" err="1" smtClean="0"/>
              <a:t>trung</a:t>
            </a:r>
            <a:r>
              <a:rPr lang="en-US" sz="4400" dirty="0" smtClean="0"/>
              <a:t> </a:t>
            </a:r>
            <a:r>
              <a:rPr lang="en-US" sz="4400" dirty="0" err="1" smtClean="0"/>
              <a:t>bình</a:t>
            </a:r>
            <a:r>
              <a:rPr lang="en-US" sz="4400" dirty="0" smtClean="0"/>
              <a:t> di </a:t>
            </a:r>
            <a:r>
              <a:rPr lang="en-US" sz="4400" dirty="0" err="1" smtClean="0"/>
              <a:t>động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2349500"/>
                <a:ext cx="5545772" cy="3519488"/>
              </a:xfrm>
            </p:spPr>
            <p:txBody>
              <a:bodyPr/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2400" dirty="0" err="1" smtClean="0"/>
                  <a:t>Mô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hình</a:t>
                </a:r>
                <a:endParaRPr lang="en-US" sz="2400" dirty="0" smtClean="0"/>
              </a:p>
              <a:p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40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BR" sz="2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pt-BR" sz="24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400">
                        <a:latin typeface="Cambria Math" panose="02040503050406030204" pitchFamily="18" charset="0"/>
                      </a:rPr>
                      <m:t>Θ</m:t>
                    </m:r>
                    <m:r>
                      <a:rPr lang="pt-BR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BR" sz="240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2400" dirty="0" err="1" smtClean="0"/>
                  <a:t>Dấu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hiệu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nhận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biết</a:t>
                </a:r>
                <a:endParaRPr lang="en-US" sz="24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Chuỗi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thời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gian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không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tĩnh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có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xu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hướng</a:t>
                </a:r>
                <a:endParaRPr lang="en-US" sz="24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Hệ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số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tương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quan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giảm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rất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chậm</a:t>
                </a:r>
                <a:endParaRPr lang="en-US" sz="2400" dirty="0" smtClean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2400" dirty="0" err="1" smtClean="0"/>
                  <a:t>Làm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tĩnh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chuỗi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thời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gian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bằng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cách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lấy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hiệu</a:t>
                </a:r>
                <a:r>
                  <a:rPr lang="en-US" sz="2400" dirty="0" smtClean="0"/>
                  <a:t> d </a:t>
                </a:r>
                <a:r>
                  <a:rPr lang="en-US" sz="2400" dirty="0" err="1" smtClean="0"/>
                  <a:t>lần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en-US" sz="2400" i="1"/>
                          <m:t>𝑤</m:t>
                        </m:r>
                      </m:e>
                      <m:sub>
                        <m:r>
                          <a:rPr lang="en-US" sz="2400" i="1"/>
                          <m:t>𝑡</m:t>
                        </m:r>
                      </m:sub>
                    </m:sSub>
                    <m:r>
                      <a:rPr lang="en-US" sz="2400" i="1"/>
                      <m:t>=</m:t>
                    </m:r>
                    <m:sSup>
                      <m:sSupPr>
                        <m:ctrlPr>
                          <a:rPr lang="en-US" sz="2400" i="1"/>
                        </m:ctrlPr>
                      </m:sSupPr>
                      <m:e>
                        <m:r>
                          <a:rPr lang="en-US" sz="2400" i="1"/>
                          <m:t>∆</m:t>
                        </m:r>
                      </m:e>
                      <m:sup>
                        <m:r>
                          <a:rPr lang="en-US" sz="2400" i="1"/>
                          <m:t>𝑑</m:t>
                        </m:r>
                      </m:sup>
                    </m:sSup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en-US" sz="2400" i="1"/>
                          <m:t>𝑋</m:t>
                        </m:r>
                      </m:e>
                      <m:sub>
                        <m:r>
                          <a:rPr lang="en-US" sz="2400" i="1"/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2349500"/>
                <a:ext cx="5545772" cy="3519488"/>
              </a:xfrm>
              <a:blipFill rotWithShape="0">
                <a:blip r:embed="rId2"/>
                <a:stretch>
                  <a:fillRect l="-1538" t="-2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637" y="698500"/>
            <a:ext cx="45053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1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4" y="391160"/>
            <a:ext cx="5027612" cy="1270000"/>
          </a:xfrm>
        </p:spPr>
        <p:txBody>
          <a:bodyPr>
            <a:noAutofit/>
          </a:bodyPr>
          <a:lstStyle/>
          <a:p>
            <a:pPr algn="ctr"/>
            <a:r>
              <a:rPr lang="en-US" sz="4400" dirty="0" err="1" smtClean="0"/>
              <a:t>Mô</a:t>
            </a:r>
            <a:r>
              <a:rPr lang="en-US" sz="4400" dirty="0" smtClean="0"/>
              <a:t> </a:t>
            </a:r>
            <a:r>
              <a:rPr lang="en-US" sz="4400" dirty="0" err="1" smtClean="0"/>
              <a:t>hình</a:t>
            </a:r>
            <a:r>
              <a:rPr lang="en-US" sz="4400" dirty="0" smtClean="0"/>
              <a:t> ARIMA </a:t>
            </a:r>
            <a:r>
              <a:rPr lang="en-US" sz="4400" dirty="0" err="1" smtClean="0"/>
              <a:t>có</a:t>
            </a:r>
            <a:r>
              <a:rPr lang="en-US" sz="4400" dirty="0" smtClean="0"/>
              <a:t> </a:t>
            </a:r>
            <a:r>
              <a:rPr lang="en-US" sz="4400" dirty="0" err="1" smtClean="0"/>
              <a:t>tính</a:t>
            </a:r>
            <a:r>
              <a:rPr lang="en-US" sz="4400" dirty="0" smtClean="0"/>
              <a:t> </a:t>
            </a:r>
            <a:r>
              <a:rPr lang="en-US" sz="4400" dirty="0" err="1" smtClean="0"/>
              <a:t>mùa</a:t>
            </a:r>
            <a:r>
              <a:rPr lang="en-US" sz="4400" dirty="0" smtClean="0"/>
              <a:t> SARIMA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79663" y="2453640"/>
                <a:ext cx="5699760" cy="3811588"/>
              </a:xfrm>
            </p:spPr>
            <p:txBody>
              <a:bodyPr>
                <a:normAutofit fontScale="40000" lnSpcReduction="20000"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6000" dirty="0" err="1" smtClean="0"/>
                  <a:t>Mô</a:t>
                </a:r>
                <a:r>
                  <a:rPr lang="en-US" sz="6000" dirty="0" smtClean="0"/>
                  <a:t> </a:t>
                </a:r>
                <a:r>
                  <a:rPr lang="en-US" sz="6000" dirty="0" err="1" smtClean="0"/>
                  <a:t>hình</a:t>
                </a:r>
                <a:r>
                  <a:rPr lang="en-US" sz="6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600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pt-BR" sz="6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6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pt-BR" sz="6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a:rPr lang="pt-BR" sz="600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6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sSup>
                      <m:sSup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6000"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a:rPr lang="pt-BR" sz="6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6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BR" sz="60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sz="60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sSub>
                      <m:sSub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6000">
                                <a:latin typeface="Cambria Math" panose="02040503050406030204" pitchFamily="18" charset="0"/>
                              </a:rPr>
                              <m:t>(1</m:t>
                            </m:r>
                            <m:r>
                              <a:rPr lang="pt-BR" sz="6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6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6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pt-BR" sz="6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p>
                            <m:r>
                              <a:rPr lang="pt-BR" sz="60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6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  <m:r>
                          <a:rPr lang="pt-BR" sz="6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6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600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6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pt-BR" sz="60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60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pt-BR" sz="6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6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pt-BR" sz="6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a:rPr lang="pt-BR" sz="6000">
                        <a:latin typeface="Cambria Math" panose="02040503050406030204" pitchFamily="18" charset="0"/>
                      </a:rPr>
                      <m:t>Θ</m:t>
                    </m:r>
                    <m:r>
                      <a:rPr lang="pt-BR" sz="600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6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BR" sz="600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60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pt-BR" sz="6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6000" dirty="0" smtClean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6000" dirty="0" err="1" smtClean="0"/>
                  <a:t>Nhận</a:t>
                </a:r>
                <a:r>
                  <a:rPr lang="en-US" sz="6000" dirty="0" smtClean="0"/>
                  <a:t> </a:t>
                </a:r>
                <a:r>
                  <a:rPr lang="en-US" sz="6000" dirty="0" err="1" smtClean="0"/>
                  <a:t>biết</a:t>
                </a:r>
                <a:r>
                  <a:rPr lang="en-US" sz="6000" dirty="0" smtClean="0"/>
                  <a:t>: </a:t>
                </a:r>
                <a:r>
                  <a:rPr lang="en-US" sz="6000" dirty="0" err="1" smtClean="0"/>
                  <a:t>Hệ</a:t>
                </a:r>
                <a:r>
                  <a:rPr lang="en-US" sz="6000" dirty="0" smtClean="0"/>
                  <a:t> </a:t>
                </a:r>
                <a:r>
                  <a:rPr lang="en-US" sz="6000" dirty="0" err="1" smtClean="0"/>
                  <a:t>số</a:t>
                </a:r>
                <a:r>
                  <a:rPr lang="en-US" sz="6000" dirty="0" smtClean="0"/>
                  <a:t> ACF </a:t>
                </a:r>
                <a:r>
                  <a:rPr lang="en-US" sz="6000" dirty="0" err="1" smtClean="0"/>
                  <a:t>rất</a:t>
                </a:r>
                <a:r>
                  <a:rPr lang="en-US" sz="6000" dirty="0" smtClean="0"/>
                  <a:t> </a:t>
                </a:r>
                <a:r>
                  <a:rPr lang="en-US" sz="6000" dirty="0" err="1" smtClean="0"/>
                  <a:t>lớn</a:t>
                </a:r>
                <a:r>
                  <a:rPr lang="en-US" sz="6000" dirty="0" smtClean="0"/>
                  <a:t> </a:t>
                </a:r>
                <a:r>
                  <a:rPr lang="en-US" sz="6000" dirty="0" err="1" smtClean="0"/>
                  <a:t>tại</a:t>
                </a:r>
                <a:r>
                  <a:rPr lang="en-US" sz="6000" dirty="0" smtClean="0"/>
                  <a:t> </a:t>
                </a:r>
                <a:r>
                  <a:rPr lang="en-US" sz="6000" dirty="0" err="1" smtClean="0"/>
                  <a:t>các</a:t>
                </a:r>
                <a:r>
                  <a:rPr lang="en-US" sz="6000" dirty="0" smtClean="0"/>
                  <a:t> </a:t>
                </a:r>
                <a:r>
                  <a:rPr lang="en-US" sz="6000" dirty="0" err="1" smtClean="0"/>
                  <a:t>cận</a:t>
                </a:r>
                <a:r>
                  <a:rPr lang="en-US" sz="6000" dirty="0" smtClean="0"/>
                  <a:t> </a:t>
                </a:r>
                <a:r>
                  <a:rPr lang="en-US" sz="6000" dirty="0" err="1" smtClean="0"/>
                  <a:t>mùa</a:t>
                </a:r>
                <a:endParaRPr lang="en-US" sz="6000" dirty="0" smtClean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6000" dirty="0" err="1" smtClean="0"/>
                  <a:t>Cách</a:t>
                </a:r>
                <a:r>
                  <a:rPr lang="en-US" sz="6000" dirty="0" smtClean="0"/>
                  <a:t> </a:t>
                </a:r>
                <a:r>
                  <a:rPr lang="en-US" sz="6000" dirty="0" err="1" smtClean="0"/>
                  <a:t>xác</a:t>
                </a:r>
                <a:r>
                  <a:rPr lang="en-US" sz="6000" dirty="0" smtClean="0"/>
                  <a:t> </a:t>
                </a:r>
                <a:r>
                  <a:rPr lang="en-US" sz="6000" dirty="0" err="1" smtClean="0"/>
                  <a:t>địn</a:t>
                </a:r>
                <a:r>
                  <a:rPr lang="en-US" sz="6000" dirty="0" err="1" smtClean="0"/>
                  <a:t>h</a:t>
                </a:r>
                <a:r>
                  <a:rPr lang="en-US" sz="6000" dirty="0" smtClean="0"/>
                  <a:t> </a:t>
                </a:r>
                <a:r>
                  <a:rPr lang="en-US" sz="6000" dirty="0" err="1" smtClean="0"/>
                  <a:t>chu</a:t>
                </a:r>
                <a:r>
                  <a:rPr lang="en-US" sz="6000" dirty="0" smtClean="0"/>
                  <a:t> </a:t>
                </a:r>
                <a:r>
                  <a:rPr lang="en-US" sz="6000" dirty="0" err="1" smtClean="0"/>
                  <a:t>kì</a:t>
                </a:r>
                <a:r>
                  <a:rPr lang="en-US" sz="6000" dirty="0" smtClean="0"/>
                  <a:t> </a:t>
                </a:r>
                <a:r>
                  <a:rPr lang="en-US" sz="6000" dirty="0" err="1" smtClean="0"/>
                  <a:t>mùa</a:t>
                </a:r>
                <a:endParaRPr lang="en-US" sz="6000" dirty="0" smtClean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6000" dirty="0" err="1"/>
                  <a:t>Xác</a:t>
                </a:r>
                <a:r>
                  <a:rPr lang="en-US" sz="6000" dirty="0"/>
                  <a:t> </a:t>
                </a:r>
                <a:r>
                  <a:rPr lang="en-US" sz="6000" dirty="0" err="1"/>
                  <a:t>định</a:t>
                </a:r>
                <a:r>
                  <a:rPr lang="en-US" sz="6000" dirty="0"/>
                  <a:t> </a:t>
                </a:r>
                <a:r>
                  <a:rPr lang="en-US" sz="6000" dirty="0" err="1"/>
                  <a:t>các</a:t>
                </a:r>
                <a:r>
                  <a:rPr lang="en-US" sz="6000" dirty="0"/>
                  <a:t> </a:t>
                </a:r>
                <a:r>
                  <a:rPr lang="en-US" sz="6000" dirty="0" err="1"/>
                  <a:t>hệ</a:t>
                </a:r>
                <a:r>
                  <a:rPr lang="en-US" sz="6000" dirty="0"/>
                  <a:t> </a:t>
                </a:r>
                <a:r>
                  <a:rPr lang="en-US" sz="6000" dirty="0" err="1"/>
                  <a:t>số</a:t>
                </a:r>
                <a:r>
                  <a:rPr lang="en-US" sz="6000" dirty="0"/>
                  <a:t> </a:t>
                </a:r>
                <a:r>
                  <a:rPr lang="en-US" sz="6000" dirty="0" err="1"/>
                  <a:t>tương</a:t>
                </a:r>
                <a:r>
                  <a:rPr lang="en-US" sz="6000" dirty="0"/>
                  <a:t> </a:t>
                </a:r>
                <a:r>
                  <a:rPr lang="en-US" sz="6000" dirty="0" err="1"/>
                  <a:t>quan</a:t>
                </a:r>
                <a:r>
                  <a:rPr lang="en-US" sz="6000" dirty="0"/>
                  <a:t> </a:t>
                </a:r>
                <a:r>
                  <a:rPr lang="en-US" sz="6000" dirty="0" err="1"/>
                  <a:t>tối</a:t>
                </a:r>
                <a:r>
                  <a:rPr lang="en-US" sz="6000" dirty="0"/>
                  <a:t> </a:t>
                </a:r>
                <a:r>
                  <a:rPr lang="en-US" sz="6000" dirty="0" err="1" smtClean="0"/>
                  <a:t>ưu</a:t>
                </a:r>
                <a:endParaRPr lang="en-US" sz="6000" dirty="0" smtClean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6000" dirty="0" err="1" smtClean="0"/>
                  <a:t>Tính</a:t>
                </a:r>
                <a:r>
                  <a:rPr lang="en-US" sz="6000" dirty="0" smtClean="0"/>
                  <a:t> </a:t>
                </a:r>
                <a:r>
                  <a:rPr lang="en-US" sz="6000" dirty="0" err="1"/>
                  <a:t>khoảng</a:t>
                </a:r>
                <a:r>
                  <a:rPr lang="en-US" sz="6000" dirty="0"/>
                  <a:t> </a:t>
                </a:r>
                <a:r>
                  <a:rPr lang="en-US" sz="6000" dirty="0" err="1"/>
                  <a:t>cách</a:t>
                </a:r>
                <a:r>
                  <a:rPr lang="en-US" sz="6000" dirty="0"/>
                  <a:t> </a:t>
                </a:r>
                <a:r>
                  <a:rPr lang="en-US" sz="6000" dirty="0" err="1"/>
                  <a:t>giữa</a:t>
                </a:r>
                <a:r>
                  <a:rPr lang="en-US" sz="6000" dirty="0"/>
                  <a:t> </a:t>
                </a:r>
                <a:r>
                  <a:rPr lang="en-US" sz="6000" dirty="0" err="1"/>
                  <a:t>các</a:t>
                </a:r>
                <a:r>
                  <a:rPr lang="en-US" sz="6000" dirty="0"/>
                  <a:t> </a:t>
                </a:r>
                <a:r>
                  <a:rPr lang="en-US" sz="6000" dirty="0" err="1"/>
                  <a:t>hệ</a:t>
                </a:r>
                <a:r>
                  <a:rPr lang="en-US" sz="6000" dirty="0"/>
                  <a:t> </a:t>
                </a:r>
                <a:r>
                  <a:rPr lang="en-US" sz="6000" dirty="0" err="1"/>
                  <a:t>số</a:t>
                </a:r>
                <a:r>
                  <a:rPr lang="en-US" sz="6000" dirty="0"/>
                  <a:t> </a:t>
                </a:r>
                <a:r>
                  <a:rPr lang="en-US" sz="6000" dirty="0" err="1"/>
                  <a:t>tương</a:t>
                </a:r>
                <a:r>
                  <a:rPr lang="en-US" sz="6000" dirty="0"/>
                  <a:t> </a:t>
                </a:r>
                <a:r>
                  <a:rPr lang="en-US" sz="6000" dirty="0" err="1"/>
                  <a:t>quan</a:t>
                </a:r>
                <a:r>
                  <a:rPr lang="en-US" sz="6000" dirty="0"/>
                  <a:t> </a:t>
                </a:r>
                <a:r>
                  <a:rPr lang="en-US" sz="6000" dirty="0" err="1"/>
                  <a:t>tối</a:t>
                </a:r>
                <a:r>
                  <a:rPr lang="en-US" sz="6000" dirty="0"/>
                  <a:t> </a:t>
                </a:r>
                <a:r>
                  <a:rPr lang="en-US" sz="6000" dirty="0" err="1" smtClean="0"/>
                  <a:t>ưu</a:t>
                </a:r>
                <a:endParaRPr lang="en-US" sz="6000" dirty="0" smtClean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6000" dirty="0" err="1" smtClean="0"/>
                  <a:t>Nhận</a:t>
                </a:r>
                <a:r>
                  <a:rPr lang="en-US" sz="6000" dirty="0" smtClean="0"/>
                  <a:t> </a:t>
                </a:r>
                <a:r>
                  <a:rPr lang="en-US" sz="6000" dirty="0" err="1"/>
                  <a:t>dạng</a:t>
                </a:r>
                <a:r>
                  <a:rPr lang="en-US" sz="6000" dirty="0"/>
                  <a:t> </a:t>
                </a:r>
                <a:r>
                  <a:rPr lang="en-US" sz="6000" dirty="0" err="1"/>
                  <a:t>khoảng</a:t>
                </a:r>
                <a:r>
                  <a:rPr lang="en-US" sz="6000" dirty="0"/>
                  <a:t> </a:t>
                </a:r>
                <a:r>
                  <a:rPr lang="en-US" sz="6000" dirty="0" err="1"/>
                  <a:t>cách</a:t>
                </a:r>
                <a:r>
                  <a:rPr lang="en-US" sz="6000" dirty="0"/>
                  <a:t> </a:t>
                </a:r>
                <a:r>
                  <a:rPr lang="en-US" sz="6000" dirty="0" err="1"/>
                  <a:t>được</a:t>
                </a:r>
                <a:r>
                  <a:rPr lang="en-US" sz="6000" dirty="0"/>
                  <a:t> </a:t>
                </a:r>
                <a:r>
                  <a:rPr lang="en-US" sz="6000" dirty="0" err="1"/>
                  <a:t>lặp</a:t>
                </a:r>
                <a:r>
                  <a:rPr lang="en-US" sz="6000" dirty="0"/>
                  <a:t> </a:t>
                </a:r>
                <a:r>
                  <a:rPr lang="en-US" sz="6000" dirty="0" err="1"/>
                  <a:t>lại</a:t>
                </a:r>
                <a:r>
                  <a:rPr lang="en-US" sz="6000" dirty="0"/>
                  <a:t> </a:t>
                </a:r>
                <a:r>
                  <a:rPr lang="en-US" sz="6000" dirty="0" err="1"/>
                  <a:t>nhiều</a:t>
                </a:r>
                <a:r>
                  <a:rPr lang="en-US" sz="6000" dirty="0"/>
                  <a:t> </a:t>
                </a:r>
                <a:r>
                  <a:rPr lang="en-US" sz="6000" dirty="0" err="1"/>
                  <a:t>nhất</a:t>
                </a:r>
                <a:r>
                  <a:rPr lang="en-US" sz="6000" dirty="0"/>
                  <a:t>, </a:t>
                </a:r>
                <a:r>
                  <a:rPr lang="en-US" sz="6000" dirty="0" err="1"/>
                  <a:t>nếu</a:t>
                </a:r>
                <a:r>
                  <a:rPr lang="en-US" sz="6000" dirty="0"/>
                  <a:t> </a:t>
                </a:r>
                <a:r>
                  <a:rPr lang="en-US" sz="6000" dirty="0" err="1"/>
                  <a:t>tần</a:t>
                </a:r>
                <a:r>
                  <a:rPr lang="en-US" sz="6000" dirty="0"/>
                  <a:t> </a:t>
                </a:r>
                <a:r>
                  <a:rPr lang="en-US" sz="6000" dirty="0" err="1"/>
                  <a:t>suất</a:t>
                </a:r>
                <a:r>
                  <a:rPr lang="en-US" sz="6000" dirty="0"/>
                  <a:t> </a:t>
                </a:r>
                <a:r>
                  <a:rPr lang="en-US" sz="6000" dirty="0" err="1"/>
                  <a:t>của</a:t>
                </a:r>
                <a:r>
                  <a:rPr lang="en-US" sz="6000" dirty="0"/>
                  <a:t> </a:t>
                </a:r>
                <a:r>
                  <a:rPr lang="en-US" sz="6000" dirty="0" err="1"/>
                  <a:t>khoảng</a:t>
                </a:r>
                <a:r>
                  <a:rPr lang="en-US" sz="6000" dirty="0"/>
                  <a:t> </a:t>
                </a:r>
                <a:r>
                  <a:rPr lang="en-US" sz="6000" dirty="0" err="1"/>
                  <a:t>cách</a:t>
                </a:r>
                <a:r>
                  <a:rPr lang="en-US" sz="6000" dirty="0"/>
                  <a:t> </a:t>
                </a:r>
                <a:r>
                  <a:rPr lang="en-US" sz="6000" dirty="0" err="1"/>
                  <a:t>này</a:t>
                </a:r>
                <a:r>
                  <a:rPr lang="en-US" sz="6000" dirty="0"/>
                  <a:t> </a:t>
                </a:r>
                <a:r>
                  <a:rPr lang="en-US" sz="6000" dirty="0" err="1"/>
                  <a:t>lớn</a:t>
                </a:r>
                <a:r>
                  <a:rPr lang="en-US" sz="6000" dirty="0"/>
                  <a:t> </a:t>
                </a:r>
                <a:r>
                  <a:rPr lang="en-US" sz="6000" dirty="0" err="1"/>
                  <a:t>thì</a:t>
                </a:r>
                <a:r>
                  <a:rPr lang="en-US" sz="6000" dirty="0"/>
                  <a:t> </a:t>
                </a:r>
                <a:r>
                  <a:rPr lang="en-US" sz="6000" dirty="0" err="1"/>
                  <a:t>đó</a:t>
                </a:r>
                <a:r>
                  <a:rPr lang="en-US" sz="6000" dirty="0"/>
                  <a:t> </a:t>
                </a:r>
                <a:r>
                  <a:rPr lang="en-US" sz="6000" dirty="0" err="1"/>
                  <a:t>chính</a:t>
                </a:r>
                <a:r>
                  <a:rPr lang="en-US" sz="6000" dirty="0"/>
                  <a:t> </a:t>
                </a:r>
                <a:r>
                  <a:rPr lang="en-US" sz="6000" dirty="0" err="1"/>
                  <a:t>là</a:t>
                </a:r>
                <a:r>
                  <a:rPr lang="en-US" sz="6000" dirty="0"/>
                  <a:t> </a:t>
                </a:r>
                <a:r>
                  <a:rPr lang="en-US" sz="6000" dirty="0" err="1"/>
                  <a:t>chu</a:t>
                </a:r>
                <a:r>
                  <a:rPr lang="en-US" sz="6000" dirty="0"/>
                  <a:t> </a:t>
                </a:r>
                <a:r>
                  <a:rPr lang="en-US" sz="6000" dirty="0" err="1"/>
                  <a:t>kì</a:t>
                </a:r>
                <a:r>
                  <a:rPr lang="en-US" sz="6000" dirty="0"/>
                  <a:t> </a:t>
                </a:r>
                <a:r>
                  <a:rPr lang="en-US" sz="6000" dirty="0" err="1"/>
                  <a:t>mùa</a:t>
                </a:r>
                <a:r>
                  <a:rPr lang="en-US" sz="60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en-US" dirty="0" smtClean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79663" y="2453640"/>
                <a:ext cx="5699760" cy="3811588"/>
              </a:xfrm>
              <a:blipFill rotWithShape="0">
                <a:blip r:embed="rId2"/>
                <a:stretch>
                  <a:fillRect l="-1497" t="-3680" b="-3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719" y="787400"/>
            <a:ext cx="4868973" cy="29337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719" y="3973054"/>
            <a:ext cx="4868974" cy="2531392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499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SARIMA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endParaRPr lang="en-US" dirty="0" smtClean="0"/>
          </a:p>
          <a:p>
            <a:pPr marL="228600" lvl="2">
              <a:spcBef>
                <a:spcPts val="1000"/>
              </a:spcBef>
            </a:pP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khử</a:t>
            </a:r>
            <a:r>
              <a:rPr lang="en-US" sz="2800" dirty="0"/>
              <a:t> </a:t>
            </a:r>
            <a:r>
              <a:rPr lang="en-US" sz="2800" dirty="0" err="1"/>
              <a:t>mùa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xu</a:t>
            </a:r>
            <a:r>
              <a:rPr lang="en-US" sz="2800" dirty="0"/>
              <a:t> </a:t>
            </a:r>
            <a:r>
              <a:rPr lang="en-US" sz="2800" dirty="0" err="1" smtClean="0"/>
              <a:t>hướng</a:t>
            </a:r>
            <a:endParaRPr lang="en-US" sz="2800" dirty="0" smtClean="0"/>
          </a:p>
          <a:p>
            <a:pPr marL="228600" lvl="2">
              <a:spcBef>
                <a:spcPts val="1000"/>
              </a:spcBef>
            </a:pP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ước</a:t>
            </a:r>
            <a:r>
              <a:rPr lang="en-US" sz="2800" dirty="0"/>
              <a:t> </a:t>
            </a:r>
            <a:r>
              <a:rPr lang="en-US" sz="2800" dirty="0" err="1"/>
              <a:t>lượng</a:t>
            </a:r>
            <a:r>
              <a:rPr lang="en-US" sz="2800" dirty="0"/>
              <a:t> </a:t>
            </a:r>
            <a:r>
              <a:rPr lang="en-US" sz="2800" dirty="0" err="1"/>
              <a:t>tham</a:t>
            </a:r>
            <a:r>
              <a:rPr lang="en-US" sz="2800" dirty="0"/>
              <a:t> </a:t>
            </a:r>
            <a:r>
              <a:rPr lang="en-US" sz="2800" dirty="0" err="1" smtClean="0"/>
              <a:t>số</a:t>
            </a:r>
            <a:endParaRPr lang="en-US" sz="2800" dirty="0" smtClean="0"/>
          </a:p>
          <a:p>
            <a:pPr marL="228600" lvl="2">
              <a:spcBef>
                <a:spcPts val="1000"/>
              </a:spcBef>
            </a:pP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dự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endParaRPr lang="en-US" sz="2800" dirty="0"/>
          </a:p>
          <a:p>
            <a:pPr marL="228600" lvl="2">
              <a:spcBef>
                <a:spcPts val="1000"/>
              </a:spcBef>
            </a:pPr>
            <a:endParaRPr lang="en-US" sz="2800" dirty="0"/>
          </a:p>
          <a:p>
            <a:pPr marL="228600" lvl="2">
              <a:spcBef>
                <a:spcPts val="1000"/>
              </a:spcBef>
            </a:pPr>
            <a:endParaRPr lang="en-US" sz="2800" dirty="0"/>
          </a:p>
          <a:p>
            <a:endParaRPr lang="en-US" dirty="0"/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356350" y="1257300"/>
            <a:ext cx="5283200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4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24500" cy="4351338"/>
          </a:xfrm>
        </p:spPr>
        <p:txBody>
          <a:bodyPr/>
          <a:lstStyle/>
          <a:p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 ACF, PACF</a:t>
            </a:r>
          </a:p>
          <a:p>
            <a:r>
              <a:rPr lang="en-US" sz="2400" dirty="0" err="1"/>
              <a:t>B</a:t>
            </a:r>
            <a:r>
              <a:rPr lang="en-US" sz="2400" dirty="0" err="1" smtClean="0"/>
              <a:t>ao</a:t>
            </a:r>
            <a:r>
              <a:rPr lang="en-US" sz="2400" dirty="0" smtClean="0"/>
              <a:t> </a:t>
            </a:r>
            <a:r>
              <a:rPr lang="en-US" sz="2400" dirty="0" err="1"/>
              <a:t>gồm</a:t>
            </a:r>
            <a:r>
              <a:rPr lang="en-US" sz="2400" dirty="0"/>
              <a:t> 4 </a:t>
            </a:r>
            <a:r>
              <a:rPr lang="en-US" sz="2400" dirty="0" err="1"/>
              <a:t>giai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</a:t>
            </a:r>
            <a:r>
              <a:rPr lang="en-US" sz="2400" dirty="0" err="1" smtClean="0"/>
              <a:t>chính</a:t>
            </a:r>
            <a:r>
              <a:rPr lang="en-US" sz="2400" dirty="0" smtClean="0"/>
              <a:t>:</a:t>
            </a:r>
          </a:p>
          <a:p>
            <a:pPr lvl="1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mùa</a:t>
            </a:r>
            <a:r>
              <a:rPr lang="en-US" dirty="0"/>
              <a:t>: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 smtClean="0"/>
              <a:t>s</a:t>
            </a:r>
          </a:p>
          <a:p>
            <a:pPr lvl="1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 smtClean="0"/>
              <a:t>thường</a:t>
            </a:r>
            <a:endParaRPr lang="en-US" dirty="0" smtClean="0"/>
          </a:p>
          <a:p>
            <a:pPr lvl="1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 smtClean="0"/>
              <a:t>mùa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62700" y="2344738"/>
            <a:ext cx="5680075" cy="266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02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9975"/>
          </a:xfrm>
        </p:spPr>
        <p:txBody>
          <a:bodyPr/>
          <a:lstStyle/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400" dirty="0" err="1" smtClean="0"/>
                  <a:t>Xác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định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mô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hình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bằng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cách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phân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tích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tính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chất</a:t>
                </a:r>
                <a:r>
                  <a:rPr lang="en-US" sz="2400" dirty="0" smtClean="0"/>
                  <a:t> ACF, PACF </a:t>
                </a:r>
              </a:p>
              <a:p>
                <a:pPr marL="0" indent="0">
                  <a:buNone/>
                </a:pPr>
                <a:r>
                  <a:rPr lang="en-US" sz="2000" dirty="0" err="1"/>
                  <a:t>T</a:t>
                </a:r>
                <a:r>
                  <a:rPr lang="en-US" sz="2000" dirty="0" err="1" smtClean="0"/>
                  <a:t>ỉ</a:t>
                </a:r>
                <a:r>
                  <a:rPr lang="en-US" sz="2000" dirty="0" smtClean="0"/>
                  <a:t> </a:t>
                </a:r>
                <a:r>
                  <a:rPr lang="en-US" sz="2000" dirty="0" err="1"/>
                  <a:t>lệ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thay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đổi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trung</a:t>
                </a:r>
                <a:r>
                  <a:rPr lang="en-US" sz="2000" dirty="0"/>
                  <a:t> </a:t>
                </a:r>
                <a:r>
                  <a:rPr lang="en-US" sz="2000" dirty="0" err="1" smtClean="0"/>
                  <a:t>bình</a:t>
                </a:r>
                <a:r>
                  <a:rPr lang="en-US" sz="2000" dirty="0" smtClean="0"/>
                  <a:t>:</a:t>
                </a:r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∆=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|−|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Canvas 95"/>
          <p:cNvGrpSpPr/>
          <p:nvPr/>
        </p:nvGrpSpPr>
        <p:grpSpPr>
          <a:xfrm>
            <a:off x="713117" y="4216083"/>
            <a:ext cx="4803775" cy="1932940"/>
            <a:chOff x="0" y="0"/>
            <a:chExt cx="4171950" cy="109728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4171950" cy="1097280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 Box 94"/>
                <p:cNvSpPr txBox="1"/>
                <p:nvPr/>
              </p:nvSpPr>
              <p:spPr>
                <a:xfrm>
                  <a:off x="35999" y="38107"/>
                  <a:ext cx="3983108" cy="101776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228600">
                    <a:lnSpc>
                      <a:spcPct val="15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r>
                    <a:rPr lang="en-US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if(</a:t>
                  </a:r>
                  <a14:m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∆</m:t>
                      </m:r>
                    </m:oMath>
                  </a14:m>
                  <a:r>
                    <a:rPr lang="en-US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 &gt; 65%) </a:t>
                  </a:r>
                  <a:r>
                    <a:rPr lang="en-US" dirty="0"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	</a:t>
                  </a:r>
                  <a:r>
                    <a:rPr lang="en-US" dirty="0" smtClean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then  </a:t>
                  </a:r>
                  <a:r>
                    <a:rPr lang="en-US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pattern = abrupt cutoff</a:t>
                  </a:r>
                </a:p>
                <a:p>
                  <a:pPr marL="0" marR="0" indent="228600">
                    <a:lnSpc>
                      <a:spcPct val="15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r>
                    <a:rPr lang="en-US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else if ((</a:t>
                  </a:r>
                  <a14:m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∆</m:t>
                      </m:r>
                    </m:oMath>
                  </a14:m>
                  <a:r>
                    <a:rPr lang="en-US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:r>
                    <a:rPr lang="en-US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&lt; 10</a:t>
                  </a:r>
                  <a:r>
                    <a:rPr lang="en-US" dirty="0" smtClean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%) then  </a:t>
                  </a:r>
                  <a:r>
                    <a:rPr lang="en-US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pattern = slow decay</a:t>
                  </a:r>
                </a:p>
                <a:p>
                  <a:pPr marL="0" marR="0" indent="228600">
                    <a:lnSpc>
                      <a:spcPct val="15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r>
                    <a:rPr lang="en-US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else		</a:t>
                  </a:r>
                  <a:r>
                    <a:rPr lang="en-US" dirty="0" smtClean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pattern </a:t>
                  </a:r>
                  <a:r>
                    <a:rPr lang="en-US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= exponential decay</a:t>
                  </a:r>
                  <a:r>
                    <a:rPr lang="en-US" sz="13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	</a:t>
                  </a:r>
                </a:p>
              </p:txBody>
            </p:sp>
          </mc:Choice>
          <mc:Fallback>
            <p:sp>
              <p:nvSpPr>
                <p:cNvPr id="6" name="Text 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99" y="38107"/>
                  <a:ext cx="3983108" cy="1017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798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Canvas 97"/>
          <p:cNvGrpSpPr/>
          <p:nvPr/>
        </p:nvGrpSpPr>
        <p:grpSpPr>
          <a:xfrm>
            <a:off x="6096000" y="2616780"/>
            <a:ext cx="5791200" cy="3734808"/>
            <a:chOff x="0" y="0"/>
            <a:chExt cx="5486400" cy="3165475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5486400" cy="3165475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</p:sp>
        <p:sp>
          <p:nvSpPr>
            <p:cNvPr id="9" name="Text Box 96"/>
            <p:cNvSpPr txBox="1"/>
            <p:nvPr/>
          </p:nvSpPr>
          <p:spPr>
            <a:xfrm>
              <a:off x="101066" y="86224"/>
              <a:ext cx="5281816" cy="3010659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228600" algn="l">
                <a:spcBef>
                  <a:spcPts val="60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if (high frequencies exist in ACF or PACF) {</a:t>
              </a:r>
            </a:p>
            <a:p>
              <a:pPr marL="0" marR="0" indent="228600" algn="l">
                <a:spcBef>
                  <a:spcPts val="60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600" dirty="0" smtClean="0">
                  <a:latin typeface="Times New Roman" panose="02020603050405020304" pitchFamily="18" charset="0"/>
                  <a:ea typeface="Calibri" panose="020F0502020204030204" pitchFamily="34" charset="0"/>
                </a:rPr>
                <a:t>   </a:t>
              </a:r>
              <a:r>
                <a:rPr lang="en-US" sz="16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if (ACF </a:t>
              </a:r>
              <a:r>
                <a: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pattern = abrupt cut-off at lag q)	</a:t>
              </a:r>
              <a:r>
                <a:rPr lang="en-US" sz="16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then</a:t>
              </a:r>
              <a:endPara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  <a:p>
              <a:pPr marL="0" marR="0" indent="228600" algn="l">
                <a:spcBef>
                  <a:spcPts val="60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	</a:t>
              </a:r>
              <a:r>
                <a:rPr lang="en-US" sz="16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Model </a:t>
              </a:r>
              <a:r>
                <a: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= pure MA(q)	</a:t>
              </a:r>
              <a:endParaRPr lang="en-US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  <a:p>
              <a:pPr marL="0" marR="0" indent="228600" algn="l">
                <a:spcBef>
                  <a:spcPts val="600"/>
                </a:spcBef>
                <a:spcAft>
                  <a:spcPts val="0"/>
                </a:spcAft>
              </a:pPr>
              <a:r>
                <a:rPr lang="en-US" sz="16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else </a:t>
              </a:r>
              <a:r>
                <a: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if (PACF pattern = abrupt cut-off at lag p)	</a:t>
              </a:r>
              <a:r>
                <a:rPr lang="en-US" sz="16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then</a:t>
              </a:r>
              <a:endPara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  <a:p>
              <a:pPr marL="0" marR="0" indent="228600" algn="l">
                <a:spcBef>
                  <a:spcPts val="60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	</a:t>
              </a:r>
              <a:r>
                <a:rPr lang="en-US" sz="16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Model </a:t>
              </a:r>
              <a:r>
                <a: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= pure AR(p)</a:t>
              </a:r>
            </a:p>
            <a:p>
              <a:pPr marL="0" marR="0" indent="228600" algn="l">
                <a:spcBef>
                  <a:spcPts val="600"/>
                </a:spcBef>
                <a:spcAft>
                  <a:spcPts val="0"/>
                </a:spcAft>
              </a:pPr>
              <a:r>
                <a:rPr lang="en-US" sz="16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else </a:t>
              </a:r>
              <a:r>
                <a: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if (both ACF and PACF pattern = </a:t>
              </a:r>
              <a:r>
                <a:rPr lang="en-US" sz="16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exponentila</a:t>
              </a:r>
              <a:r>
                <a: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decay) </a:t>
              </a:r>
              <a:r>
                <a:rPr lang="en-US" sz="16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6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then</a:t>
              </a:r>
              <a:endPara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  <a:p>
              <a:pPr marL="0" marR="0" indent="228600" algn="l">
                <a:spcBef>
                  <a:spcPts val="60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	</a:t>
              </a:r>
              <a:r>
                <a:rPr lang="en-US" sz="16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Model </a:t>
              </a:r>
              <a:r>
                <a: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= ARMA(</a:t>
              </a:r>
              <a:r>
                <a:rPr lang="en-US" sz="16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p,q</a:t>
              </a:r>
              <a:r>
                <a:rPr lang="en-US" sz="16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) }</a:t>
              </a:r>
              <a:endPara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  <a:p>
              <a:pPr marL="0" marR="0" indent="22860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else {</a:t>
              </a:r>
            </a:p>
            <a:p>
              <a:pPr marL="0" marR="0" indent="45720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p = q =0</a:t>
              </a:r>
              <a:r>
                <a:rPr lang="en-US" sz="16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; </a:t>
              </a:r>
              <a:endPara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  <a:p>
              <a:pPr marL="0" marR="0" indent="457200"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Model = ARMA(0,0)</a:t>
              </a:r>
              <a:br>
                <a: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en-US" sz="16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    }</a:t>
              </a:r>
              <a:endPara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191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531</Words>
  <Application>Microsoft Office PowerPoint</Application>
  <PresentationFormat>Widescreen</PresentationFormat>
  <Paragraphs>100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MS Mincho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LỚP MÔ HÌNH ARIMA</vt:lpstr>
      <vt:lpstr>Mô hình trung bình di động bậc q</vt:lpstr>
      <vt:lpstr>Mô hình tự hồi quy bậc p</vt:lpstr>
      <vt:lpstr>Mô hình kết hợp tự hồi quy và trung bình di động</vt:lpstr>
      <vt:lpstr>Mô hình tự hồi quy tích hợp với trung bình di động</vt:lpstr>
      <vt:lpstr>Mô hình ARIMA có tính mùa SARIMA</vt:lpstr>
      <vt:lpstr>Xây dựng mô hình SARIMA</vt:lpstr>
      <vt:lpstr>Thành phần nhận dạng mô hình</vt:lpstr>
      <vt:lpstr>Thành phần nhận dạng mô hình</vt:lpstr>
      <vt:lpstr>Thành phần khử mùa và xu hướng</vt:lpstr>
      <vt:lpstr>Thành phần ước lượng tham số</vt:lpstr>
      <vt:lpstr>Thành phần dự báo</vt:lpstr>
      <vt:lpstr>Mô hình kết hợp ARIMA VÀ ANN</vt:lpstr>
      <vt:lpstr>HIỆN THỰC MÔ HÌNH KẾT HỢP ARIMA VÀ ANN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LỚP MÔ HÌNH ARIMA</dc:title>
  <dc:creator>The Si Tran</dc:creator>
  <cp:lastModifiedBy>The Si Tran</cp:lastModifiedBy>
  <cp:revision>24</cp:revision>
  <dcterms:created xsi:type="dcterms:W3CDTF">2012-12-23T13:52:04Z</dcterms:created>
  <dcterms:modified xsi:type="dcterms:W3CDTF">2012-12-25T01:05:40Z</dcterms:modified>
</cp:coreProperties>
</file>