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2"/>
  </p:sldMasterIdLst>
  <p:notesMasterIdLst>
    <p:notesMasterId r:id="rId54"/>
  </p:notesMasterIdLst>
  <p:sldIdLst>
    <p:sldId id="256" r:id="rId3"/>
    <p:sldId id="286" r:id="rId4"/>
    <p:sldId id="289" r:id="rId5"/>
    <p:sldId id="290" r:id="rId6"/>
    <p:sldId id="295" r:id="rId7"/>
    <p:sldId id="298" r:id="rId8"/>
    <p:sldId id="299" r:id="rId9"/>
    <p:sldId id="300" r:id="rId10"/>
    <p:sldId id="301" r:id="rId11"/>
    <p:sldId id="311" r:id="rId12"/>
    <p:sldId id="312" r:id="rId13"/>
    <p:sldId id="305" r:id="rId14"/>
    <p:sldId id="296" r:id="rId15"/>
    <p:sldId id="292" r:id="rId16"/>
    <p:sldId id="309" r:id="rId17"/>
    <p:sldId id="306" r:id="rId18"/>
    <p:sldId id="277" r:id="rId19"/>
    <p:sldId id="260" r:id="rId20"/>
    <p:sldId id="258" r:id="rId21"/>
    <p:sldId id="310" r:id="rId22"/>
    <p:sldId id="314" r:id="rId23"/>
    <p:sldId id="259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315" r:id="rId40"/>
    <p:sldId id="276" r:id="rId41"/>
    <p:sldId id="280" r:id="rId42"/>
    <p:sldId id="307" r:id="rId43"/>
    <p:sldId id="278" r:id="rId44"/>
    <p:sldId id="285" r:id="rId45"/>
    <p:sldId id="281" r:id="rId46"/>
    <p:sldId id="282" r:id="rId47"/>
    <p:sldId id="283" r:id="rId48"/>
    <p:sldId id="287" r:id="rId49"/>
    <p:sldId id="284" r:id="rId50"/>
    <p:sldId id="291" r:id="rId51"/>
    <p:sldId id="308" r:id="rId52"/>
    <p:sldId id="288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939D8-6565-4F2A-9FC6-8C396B095F44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54A56-E88C-45EE-BFF4-783131D47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0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gfg dgertyaiyu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2743200"/>
            <a:ext cx="555457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00206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48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hiện và trình bày LVTN - Bùi Hoài Thắng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34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hiện và trình bày LVTN - Bùi Hoài Thắng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72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hiện và trình bày LVTN - Bùi Hoài Thắng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9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3330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hiện và trình bày LVTN - Bùi Hoài Thắng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hiện và trình bày LVTN - Bùi Hoài Thắng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19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hiện và trình bày LVTN - Bùi Hoài Thắng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22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hiện và trình bày LVTN - Bùi Hoài Thắng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8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hiện và trình bày LVTN - Bùi Hoài Thắng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27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hiện và trình bày LVTN - Bùi Hoài Thắng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2" descr=" ytrtyrty azr uyt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Marker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8"/>
          <p:cNvSpPr txBox="1">
            <a:spLocks noChangeArrowheads="1"/>
          </p:cNvSpPr>
          <p:nvPr/>
        </p:nvSpPr>
        <p:spPr bwMode="auto">
          <a:xfrm>
            <a:off x="8035925" y="6375400"/>
            <a:ext cx="107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FR" b="1" dirty="0">
                <a:solidFill>
                  <a:srgbClr val="002060"/>
                </a:solidFill>
              </a:rPr>
              <a:t>Page </a:t>
            </a:r>
            <a:fld id="{E1498094-A5CD-447F-8E11-BA74BA786934}" type="slidenum">
              <a:rPr lang="fr-FR" b="1">
                <a:solidFill>
                  <a:srgbClr val="002060"/>
                </a:solidFill>
              </a:rPr>
              <a:pPr eaLnBrk="1" hangingPunct="1"/>
              <a:t>‹#›</a:t>
            </a:fld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143000" y="6477000"/>
            <a:ext cx="59436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lang="vi-VN" sz="1200" b="1" smtClean="0">
                <a:solidFill>
                  <a:srgbClr val="002060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en-US" smtClean="0"/>
              <a:t>Thực hiện và trình bày LVTN - Bùi Hoài Thắng</a:t>
            </a:r>
            <a:endParaRPr lang="en-US" dirty="0"/>
          </a:p>
        </p:txBody>
      </p:sp>
      <p:sp>
        <p:nvSpPr>
          <p:cNvPr id="5" name="Date Placeholder 11"/>
          <p:cNvSpPr>
            <a:spLocks noGrp="1"/>
          </p:cNvSpPr>
          <p:nvPr>
            <p:ph type="dt" sz="half" idx="2"/>
          </p:nvPr>
        </p:nvSpPr>
        <p:spPr>
          <a:xfrm>
            <a:off x="0" y="6477000"/>
            <a:ext cx="1143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lang="en-US" sz="1200" b="1" smtClean="0">
                <a:solidFill>
                  <a:srgbClr val="002060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en-US" smtClean="0"/>
              <a:t>04-Nov-2012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Thực hiện và trình bày Luận văn Tốt nghiệp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TS. Bùi Hoài Thắng</a:t>
            </a:r>
          </a:p>
          <a:p>
            <a:r>
              <a:rPr lang="en-US" smtClean="0"/>
              <a:t>thang@cse.hcmut.edu.vn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LVTN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sz="3600" dirty="0" smtClean="0"/>
              <a:t>(CS Course outcome – draft version)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400" dirty="0" smtClean="0"/>
              <a:t>Xác định, phân tích và đề xuất giải pháp cho một vấn đề của ngành và/hoặc các lĩnh vực liên quan</a:t>
            </a:r>
          </a:p>
          <a:p>
            <a:r>
              <a:rPr lang="vi-VN" sz="2400" dirty="0" smtClean="0"/>
              <a:t>Thiết kế và hiện thực được giải pháp đã đề xuất</a:t>
            </a:r>
          </a:p>
          <a:p>
            <a:r>
              <a:rPr lang="vi-VN" sz="2400" dirty="0" smtClean="0"/>
              <a:t>Đánh giá được giải pháp đã đề xuất</a:t>
            </a:r>
          </a:p>
          <a:p>
            <a:r>
              <a:rPr lang="vi-VN" sz="2400" dirty="0" smtClean="0"/>
              <a:t>Nêu được ý nghĩa thực tiễn và/hoặc ý nghĩa khoa học của luận án</a:t>
            </a:r>
          </a:p>
          <a:p>
            <a:r>
              <a:rPr lang="vi-VN" sz="2400" dirty="0" smtClean="0"/>
              <a:t>Viết một luận văn trình bày công việc và kết quả đã thực hiện</a:t>
            </a:r>
          </a:p>
          <a:p>
            <a:r>
              <a:rPr lang="vi-VN" sz="2400" dirty="0" smtClean="0"/>
              <a:t>Trình bày công việc và kết quả đã thực hiện trước nhiều nhóm người nghe khác nhau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và trình bày LVTN - Bùi Hoài Thắng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9840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LVTN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sz="3600" dirty="0" smtClean="0"/>
              <a:t>(CE Course outcome – draft version)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100" dirty="0" smtClean="0"/>
              <a:t>Xác định, phân tích và đề xuất giải pháp cho một vấn đề</a:t>
            </a:r>
          </a:p>
          <a:p>
            <a:r>
              <a:rPr lang="vi-VN" sz="2100" dirty="0" smtClean="0"/>
              <a:t>Thiết kế và hiện thực được giải pháp đã đề xuất</a:t>
            </a:r>
          </a:p>
          <a:p>
            <a:r>
              <a:rPr lang="vi-VN" sz="2100" dirty="0" smtClean="0"/>
              <a:t>Đánh giá được giải pháp đã đề xuất</a:t>
            </a:r>
          </a:p>
          <a:p>
            <a:r>
              <a:rPr lang="vi-VN" sz="2100" dirty="0" smtClean="0"/>
              <a:t>Lập kế hoạch, phân chia công việc, quản lý tiến độ, hợp tác, và hỗ trở các thành viên để đảm bảo mục tiêu chung của nhóm </a:t>
            </a:r>
            <a:endParaRPr lang="en-US" sz="2100" dirty="0" smtClean="0"/>
          </a:p>
          <a:p>
            <a:r>
              <a:rPr lang="vi-VN" sz="2100" dirty="0" smtClean="0"/>
              <a:t>Có khả năng tự học, tự giải quyết những vấn đề mới thông qua việc tự nghiên cứu dưới sự định hướng của giáo viên hướng dẫn </a:t>
            </a:r>
            <a:endParaRPr lang="en-US" sz="2100" dirty="0" smtClean="0"/>
          </a:p>
          <a:p>
            <a:r>
              <a:rPr lang="vi-VN" sz="2100" dirty="0" smtClean="0"/>
              <a:t>Nêu được ý nghĩa thực tiễn và/hoặc ý nghĩa khoa học của luận án</a:t>
            </a:r>
          </a:p>
          <a:p>
            <a:r>
              <a:rPr lang="vi-VN" sz="2100" dirty="0" smtClean="0"/>
              <a:t>Viết một báo cáo hoàn chỉnh trình bày công việc và kết quả đã thực hiện</a:t>
            </a:r>
          </a:p>
          <a:p>
            <a:r>
              <a:rPr lang="vi-VN" sz="2100" dirty="0" smtClean="0"/>
              <a:t>Trình bày công việc và kết quả đã thực hiện trước nhiều nhóm người nghe khác nhau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và trình bày LVTN - Bùi Hoài Thắng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626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Làm xong LVTN thì được gì?</a:t>
            </a:r>
            <a:br>
              <a:rPr lang="en-US" smtClean="0"/>
            </a:br>
            <a:r>
              <a:rPr lang="en-US" sz="3600" smtClean="0"/>
              <a:t>(Course outcome - summary)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Solutions for real-problems</a:t>
            </a:r>
          </a:p>
          <a:p>
            <a:r>
              <a:rPr lang="en-US" dirty="0" smtClean="0"/>
              <a:t>Teamwork ??</a:t>
            </a:r>
          </a:p>
          <a:p>
            <a:r>
              <a:rPr lang="en-US" dirty="0" smtClean="0"/>
              <a:t>Professional skills</a:t>
            </a:r>
          </a:p>
          <a:p>
            <a:pPr lvl="1"/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r>
              <a:rPr lang="en-US" sz="2400" dirty="0" smtClean="0"/>
              <a:t>,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endParaRPr lang="en-US" sz="2400" dirty="0" smtClean="0"/>
          </a:p>
          <a:p>
            <a:pPr lvl="1"/>
            <a:r>
              <a:rPr lang="en-US" sz="2400" dirty="0" err="1" smtClean="0"/>
              <a:t>Lựa</a:t>
            </a:r>
            <a:r>
              <a:rPr lang="en-US" sz="2400" dirty="0" smtClean="0"/>
              <a:t>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endParaRPr lang="en-US" sz="2400" dirty="0" smtClean="0"/>
          </a:p>
          <a:p>
            <a:pPr lvl="1"/>
            <a:r>
              <a:rPr lang="en-US" sz="2400" dirty="0" err="1" smtClean="0"/>
              <a:t>Lập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/</a:t>
            </a:r>
            <a:r>
              <a:rPr lang="en-US" sz="2400" dirty="0" err="1" smtClean="0"/>
              <a:t>thi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endParaRPr lang="en-US" sz="2400" dirty="0" smtClean="0"/>
          </a:p>
          <a:p>
            <a:pPr lvl="1"/>
            <a:r>
              <a:rPr lang="en-US" sz="2400" dirty="0" err="1" smtClean="0"/>
              <a:t>Đánh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, </a:t>
            </a:r>
            <a:r>
              <a:rPr lang="en-US" sz="2400" dirty="0" err="1" smtClean="0"/>
              <a:t>phản</a:t>
            </a:r>
            <a:r>
              <a:rPr lang="en-US" sz="2400" dirty="0" smtClean="0"/>
              <a:t> </a:t>
            </a:r>
            <a:r>
              <a:rPr lang="en-US" sz="2400" dirty="0" err="1" smtClean="0"/>
              <a:t>biện</a:t>
            </a:r>
            <a:endParaRPr lang="en-US" sz="2400" dirty="0" smtClean="0"/>
          </a:p>
          <a:p>
            <a:pPr lvl="1"/>
            <a:r>
              <a:rPr lang="en-US" sz="2400" dirty="0" err="1" smtClean="0"/>
              <a:t>Viết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bày</a:t>
            </a:r>
            <a:r>
              <a:rPr lang="en-US" sz="2400" dirty="0" smtClean="0"/>
              <a:t> </a:t>
            </a:r>
            <a:r>
              <a:rPr lang="en-US" sz="2400" dirty="0" err="1" smtClean="0"/>
              <a:t>thuyết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endParaRPr lang="en-US" sz="2400" dirty="0" smtClean="0"/>
          </a:p>
          <a:p>
            <a:pPr lvl="1"/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dự</a:t>
            </a:r>
            <a:r>
              <a:rPr lang="en-US" sz="2400" dirty="0" smtClean="0"/>
              <a:t> </a:t>
            </a:r>
            <a:r>
              <a:rPr lang="en-US" sz="2400" dirty="0" err="1" smtClean="0"/>
              <a:t>án</a:t>
            </a:r>
            <a:endParaRPr lang="en-US" sz="2400" dirty="0" smtClean="0"/>
          </a:p>
          <a:p>
            <a:pPr lvl="1"/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và trình bày LVTN - Bùi Hoài Thắng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24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Làm sao hoàn thành LVTN?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Lên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r>
              <a:rPr lang="en-US" sz="2400" dirty="0" smtClean="0"/>
              <a:t> </a:t>
            </a:r>
            <a:r>
              <a:rPr lang="en-US" sz="2400" dirty="0" err="1" smtClean="0"/>
              <a:t>hoạch</a:t>
            </a:r>
            <a:endParaRPr lang="en-US" sz="2400" dirty="0" smtClean="0"/>
          </a:p>
          <a:p>
            <a:pPr lvl="1"/>
            <a:r>
              <a:rPr lang="en-US" sz="2000" dirty="0" err="1" smtClean="0"/>
              <a:t>Kế</a:t>
            </a:r>
            <a:r>
              <a:rPr lang="en-US" sz="2000" dirty="0" smtClean="0"/>
              <a:t> </a:t>
            </a:r>
            <a:r>
              <a:rPr lang="en-US" sz="2000" dirty="0" err="1" smtClean="0"/>
              <a:t>hoạch</a:t>
            </a:r>
            <a:r>
              <a:rPr lang="en-US" sz="2000" dirty="0" smtClean="0"/>
              <a:t> </a:t>
            </a:r>
            <a:r>
              <a:rPr lang="en-US" sz="2000" dirty="0" err="1" smtClean="0"/>
              <a:t>dài</a:t>
            </a:r>
            <a:r>
              <a:rPr lang="en-US" sz="2000" dirty="0" smtClean="0"/>
              <a:t> (plan)</a:t>
            </a:r>
          </a:p>
          <a:p>
            <a:pPr lvl="1"/>
            <a:r>
              <a:rPr lang="en-US" sz="2000" dirty="0" err="1" smtClean="0"/>
              <a:t>Kế</a:t>
            </a:r>
            <a:r>
              <a:rPr lang="en-US" sz="2000" dirty="0" smtClean="0"/>
              <a:t> </a:t>
            </a:r>
            <a:r>
              <a:rPr lang="en-US" sz="2000" dirty="0" err="1" smtClean="0"/>
              <a:t>hoạch</a:t>
            </a:r>
            <a:r>
              <a:rPr lang="en-US" sz="2000" dirty="0" smtClean="0"/>
              <a:t> </a:t>
            </a:r>
            <a:r>
              <a:rPr lang="en-US" sz="2000" dirty="0" err="1" smtClean="0"/>
              <a:t>tuần</a:t>
            </a:r>
            <a:r>
              <a:rPr lang="en-US" sz="2000" dirty="0" smtClean="0"/>
              <a:t> (schedule)</a:t>
            </a:r>
          </a:p>
          <a:p>
            <a:r>
              <a:rPr lang="en-US" sz="2400" dirty="0" err="1" smtClean="0"/>
              <a:t>Học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nghệ</a:t>
            </a:r>
            <a:r>
              <a:rPr lang="en-US" sz="2400" dirty="0" smtClean="0"/>
              <a:t> (có </a:t>
            </a:r>
            <a:r>
              <a:rPr lang="en-US" sz="2400" dirty="0" err="1" smtClean="0"/>
              <a:t>thê</a:t>
            </a:r>
            <a:r>
              <a:rPr lang="en-US" sz="2400" dirty="0" smtClean="0"/>
              <a:t>̉)</a:t>
            </a:r>
          </a:p>
          <a:p>
            <a:pPr lvl="1"/>
            <a:r>
              <a:rPr lang="en-US" sz="2000" dirty="0" err="1" smtClean="0"/>
              <a:t>Tính</a:t>
            </a:r>
            <a:r>
              <a:rPr lang="en-US" sz="2000" dirty="0" smtClean="0"/>
              <a:t> </a:t>
            </a:r>
            <a:r>
              <a:rPr lang="en-US" sz="2000" dirty="0" err="1" smtClean="0"/>
              <a:t>vào</a:t>
            </a:r>
            <a:r>
              <a:rPr lang="en-US" sz="2000" dirty="0" smtClean="0"/>
              <a:t> </a:t>
            </a:r>
            <a:r>
              <a:rPr lang="en-US" sz="2000" dirty="0" err="1" smtClean="0"/>
              <a:t>khối</a:t>
            </a:r>
            <a:r>
              <a:rPr lang="en-US" sz="2000" dirty="0" smtClean="0"/>
              <a:t> </a:t>
            </a:r>
            <a:r>
              <a:rPr lang="en-US" sz="2000" dirty="0" err="1" smtClean="0"/>
              <a:t>lượng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việc</a:t>
            </a:r>
            <a:r>
              <a:rPr lang="en-US" sz="2000" dirty="0" smtClean="0"/>
              <a:t> (?)</a:t>
            </a:r>
          </a:p>
          <a:p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r>
              <a:rPr lang="en-US" sz="2400" dirty="0" smtClean="0"/>
              <a:t> &amp;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endParaRPr lang="en-US" sz="2400" dirty="0" smtClean="0"/>
          </a:p>
          <a:p>
            <a:pPr lvl="1"/>
            <a:r>
              <a:rPr lang="en-US" sz="2000" dirty="0" err="1" smtClean="0"/>
              <a:t>Đối</a:t>
            </a:r>
            <a:r>
              <a:rPr lang="en-US" sz="2000" dirty="0" smtClean="0"/>
              <a:t> </a:t>
            </a:r>
            <a:r>
              <a:rPr lang="en-US" sz="2000" dirty="0" err="1" smtClean="0"/>
              <a:t>với</a:t>
            </a:r>
            <a:r>
              <a:rPr lang="en-US" sz="2000" dirty="0" smtClean="0"/>
              <a:t> </a:t>
            </a:r>
            <a:r>
              <a:rPr lang="en-US" sz="2000" dirty="0" err="1" smtClean="0"/>
              <a:t>các</a:t>
            </a:r>
            <a:r>
              <a:rPr lang="en-US" sz="2000" dirty="0" smtClean="0"/>
              <a:t> </a:t>
            </a:r>
            <a:r>
              <a:rPr lang="en-US" sz="2000" dirty="0" err="1" smtClean="0"/>
              <a:t>đê</a:t>
            </a:r>
            <a:r>
              <a:rPr lang="en-US" sz="2000" dirty="0" smtClean="0"/>
              <a:t>̀ </a:t>
            </a:r>
            <a:r>
              <a:rPr lang="en-US" sz="2000" dirty="0" err="1" smtClean="0"/>
              <a:t>tài</a:t>
            </a:r>
            <a:r>
              <a:rPr lang="en-US" sz="2000" dirty="0" smtClean="0"/>
              <a:t> </a:t>
            </a:r>
            <a:r>
              <a:rPr lang="en-US" sz="2000" dirty="0" err="1" smtClean="0"/>
              <a:t>nghiên</a:t>
            </a:r>
            <a:r>
              <a:rPr lang="en-US" sz="2000" dirty="0" smtClean="0"/>
              <a:t> </a:t>
            </a:r>
            <a:r>
              <a:rPr lang="en-US" sz="2000" dirty="0" err="1" smtClean="0"/>
              <a:t>cứu</a:t>
            </a:r>
            <a:r>
              <a:rPr lang="en-US" sz="2000" dirty="0" smtClean="0"/>
              <a:t> (?)</a:t>
            </a:r>
          </a:p>
          <a:p>
            <a:r>
              <a:rPr lang="en-US" sz="2400" dirty="0" err="1" smtClean="0"/>
              <a:t>Thử</a:t>
            </a:r>
            <a:r>
              <a:rPr lang="en-US" sz="2400" dirty="0" smtClean="0"/>
              <a:t> </a:t>
            </a:r>
            <a:r>
              <a:rPr lang="en-US" sz="2400" dirty="0" err="1" smtClean="0"/>
              <a:t>nghiệm</a:t>
            </a:r>
            <a:endParaRPr lang="en-US" sz="2400" dirty="0" smtClean="0"/>
          </a:p>
          <a:p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phẩm</a:t>
            </a:r>
            <a:endParaRPr lang="en-US" sz="2400" dirty="0" smtClean="0"/>
          </a:p>
          <a:p>
            <a:r>
              <a:rPr lang="en-US" sz="2400" dirty="0" err="1" smtClean="0"/>
              <a:t>Viết</a:t>
            </a:r>
            <a:r>
              <a:rPr lang="en-US" sz="2400" dirty="0" smtClean="0"/>
              <a:t> </a:t>
            </a:r>
            <a:r>
              <a:rPr lang="en-US" sz="2400" dirty="0" err="1" smtClean="0"/>
              <a:t>luận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endParaRPr lang="en-US" sz="2400" dirty="0" smtClean="0"/>
          </a:p>
          <a:p>
            <a:r>
              <a:rPr lang="en-US" sz="2400" dirty="0" err="1" smtClean="0"/>
              <a:t>Trình</a:t>
            </a:r>
            <a:r>
              <a:rPr lang="en-US" sz="2400" dirty="0" smtClean="0"/>
              <a:t> </a:t>
            </a:r>
            <a:r>
              <a:rPr lang="en-US" sz="2400" dirty="0" err="1" smtClean="0"/>
              <a:t>bày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và trình bày LVTN - Bùi Hoài Thắng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0303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 hoạch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Deadlines/milestones</a:t>
            </a:r>
          </a:p>
          <a:p>
            <a:r>
              <a:rPr lang="en-US" sz="2800" dirty="0" smtClean="0"/>
              <a:t>Group scheduling vs. Personal scheduling</a:t>
            </a:r>
          </a:p>
          <a:p>
            <a:r>
              <a:rPr lang="en-US" sz="2800" dirty="0" smtClean="0"/>
              <a:t>Tasks</a:t>
            </a:r>
          </a:p>
          <a:p>
            <a:pPr lvl="1"/>
            <a:r>
              <a:rPr lang="en-US" sz="2400" dirty="0" smtClean="0"/>
              <a:t>Unique names</a:t>
            </a:r>
          </a:p>
          <a:p>
            <a:pPr lvl="1"/>
            <a:r>
              <a:rPr lang="en-US" sz="2400" dirty="0" smtClean="0"/>
              <a:t>Measurable times</a:t>
            </a:r>
          </a:p>
          <a:p>
            <a:pPr lvl="1"/>
            <a:r>
              <a:rPr lang="en-US" sz="2400" dirty="0" smtClean="0"/>
              <a:t>Measurable/physical results</a:t>
            </a:r>
          </a:p>
          <a:p>
            <a:r>
              <a:rPr lang="en-US" sz="2800" dirty="0" smtClean="0"/>
              <a:t>Re-scheduling</a:t>
            </a:r>
          </a:p>
          <a:p>
            <a:r>
              <a:rPr lang="en-US" sz="2800" dirty="0" smtClean="0"/>
              <a:t>Narrowing/Widening</a:t>
            </a:r>
          </a:p>
          <a:p>
            <a:r>
              <a:rPr lang="en-US" sz="2800" dirty="0" smtClean="0"/>
              <a:t>Re-targeting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và trình bày LVTN - Bùi Hoài Thắng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Nền tảng công nghệ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Software:</a:t>
            </a:r>
            <a:endParaRPr lang="en-US" sz="2800" dirty="0" smtClean="0"/>
          </a:p>
          <a:p>
            <a:pPr lvl="1"/>
            <a:r>
              <a:rPr lang="en-US" sz="2400" dirty="0" smtClean="0"/>
              <a:t>HĐH: PC (Windows, Linux, …), Mobile (</a:t>
            </a:r>
            <a:r>
              <a:rPr lang="en-US" sz="2400" dirty="0" err="1" smtClean="0"/>
              <a:t>iOS</a:t>
            </a:r>
            <a:r>
              <a:rPr lang="en-US" sz="2400" dirty="0" smtClean="0"/>
              <a:t>, Android, …)</a:t>
            </a:r>
          </a:p>
          <a:p>
            <a:pPr lvl="1"/>
            <a:r>
              <a:rPr lang="en-US" sz="2400" dirty="0" err="1" smtClean="0"/>
              <a:t>Nền</a:t>
            </a:r>
            <a:r>
              <a:rPr lang="en-US" sz="2400" dirty="0" smtClean="0"/>
              <a:t> </a:t>
            </a:r>
            <a:r>
              <a:rPr lang="en-US" sz="2400" dirty="0" err="1" smtClean="0"/>
              <a:t>tảng</a:t>
            </a:r>
            <a:r>
              <a:rPr lang="en-US" sz="2400" dirty="0" smtClean="0"/>
              <a:t>: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mềm</a:t>
            </a:r>
            <a:r>
              <a:rPr lang="en-US" sz="2400" dirty="0" smtClean="0"/>
              <a:t>, Web, Mobile</a:t>
            </a:r>
          </a:p>
          <a:p>
            <a:pPr lvl="1"/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r>
              <a:rPr lang="en-US" sz="2400" dirty="0" smtClean="0"/>
              <a:t>: Visual Studio, Eclipse, Dreamweaver, …</a:t>
            </a:r>
          </a:p>
          <a:p>
            <a:pPr lvl="1"/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: C/C++, C#, Java, </a:t>
            </a:r>
            <a:r>
              <a:rPr lang="en-US" sz="2400" dirty="0" err="1" smtClean="0"/>
              <a:t>PhP</a:t>
            </a:r>
            <a:r>
              <a:rPr lang="en-US" sz="2400" dirty="0" smtClean="0"/>
              <a:t>/ASP, …</a:t>
            </a:r>
          </a:p>
          <a:p>
            <a:r>
              <a:rPr lang="en-US" sz="2800" dirty="0" smtClean="0"/>
              <a:t>Hardware:</a:t>
            </a:r>
          </a:p>
          <a:p>
            <a:pPr lvl="1"/>
            <a:r>
              <a:rPr lang="en-US" sz="2400" dirty="0" smtClean="0"/>
              <a:t>FPGA</a:t>
            </a:r>
          </a:p>
          <a:p>
            <a:pPr lvl="1"/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và trình bày LVTN - Bùi Hoài Thắng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Thảo luận phần A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và trình bày LVTN - Bùi Hoài Thắng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7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b.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LVTN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70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trúc trình bày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và trình bày LVTN - Bùi Hoài Thắng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45570" y="1612841"/>
            <a:ext cx="3159911" cy="52322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solidFill>
                  <a:srgbClr val="FFFF00"/>
                </a:solidFill>
              </a:rPr>
              <a:t>Phát biểu vấn đề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29483" y="3676789"/>
            <a:ext cx="3576400" cy="52322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rgbClr val="FFFF00"/>
                </a:solidFill>
              </a:defRPr>
            </a:lvl1pPr>
          </a:lstStyle>
          <a:p>
            <a:r>
              <a:rPr lang="en-US"/>
              <a:t>Giải quyết vấn đề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1485" y="4778406"/>
            <a:ext cx="3353270" cy="890171"/>
          </a:xfrm>
          <a:prstGeom prst="cloud">
            <a:avLst/>
          </a:prstGeom>
          <a:solidFill>
            <a:schemeClr val="accent1">
              <a:lumMod val="50000"/>
            </a:schemeClr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00B0F0"/>
                </a:solidFill>
              </a:defRPr>
            </a:lvl1pPr>
          </a:lstStyle>
          <a:p>
            <a:r>
              <a:rPr lang="en-US"/>
              <a:t>Minh chứng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04710" y="5877580"/>
            <a:ext cx="1996603" cy="52322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rgbClr val="FFFF00"/>
                </a:solidFill>
              </a:defRPr>
            </a:lvl1pPr>
          </a:lstStyle>
          <a:p>
            <a:r>
              <a:rPr lang="en-US"/>
              <a:t>Đúc kết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87669" y="2136061"/>
            <a:ext cx="2025823" cy="890171"/>
          </a:xfrm>
          <a:prstGeom prst="cloud">
            <a:avLst/>
          </a:prstGeom>
          <a:solidFill>
            <a:schemeClr val="accent1">
              <a:lumMod val="50000"/>
            </a:schemeClr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rgbClr val="00B0F0"/>
                </a:solidFill>
              </a:rPr>
              <a:t>Căn cứ</a:t>
            </a:r>
            <a:endParaRPr lang="en-US" sz="3200">
              <a:solidFill>
                <a:srgbClr val="00B0F0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4647760" y="2372380"/>
            <a:ext cx="609600" cy="10668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Notched Right Arrow 15"/>
          <p:cNvSpPr/>
          <p:nvPr/>
        </p:nvSpPr>
        <p:spPr>
          <a:xfrm rot="2357610">
            <a:off x="3206223" y="2909940"/>
            <a:ext cx="1037064" cy="533400"/>
          </a:xfrm>
          <a:prstGeom prst="notched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720725" y="4635100"/>
            <a:ext cx="609600" cy="10668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riped Right Arrow 17"/>
          <p:cNvSpPr/>
          <p:nvPr/>
        </p:nvSpPr>
        <p:spPr>
          <a:xfrm>
            <a:off x="3813492" y="4841335"/>
            <a:ext cx="878965" cy="616297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8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23542 0.0458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292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07407E-6 L 0.32604 -0.0282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02" y="-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8" grpId="1" animBg="1"/>
      <p:bldP spid="9" grpId="0" animBg="1"/>
      <p:bldP spid="11" grpId="0" animBg="1"/>
      <p:bldP spid="11" grpId="1" animBg="1"/>
      <p:bldP spid="12" grpId="0" animBg="1"/>
      <p:bldP spid="12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trúc trình bày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endParaRPr lang="en-US" dirty="0" smtClean="0"/>
          </a:p>
          <a:p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endParaRPr lang="en-US" dirty="0" smtClean="0"/>
          </a:p>
          <a:p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endParaRPr lang="en-US" dirty="0" smtClean="0"/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và trình bày LVTN - Bùi Hoài Thắng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51069" y="1066800"/>
            <a:ext cx="4267200" cy="2862322"/>
          </a:xfrm>
          <a:prstGeom prst="rect">
            <a:avLst/>
          </a:prstGeom>
          <a:solidFill>
            <a:srgbClr val="99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b="1" dirty="0" smtClean="0">
                <a:solidFill>
                  <a:schemeClr val="tx1"/>
                </a:solidFill>
              </a:rPr>
              <a:t>CE: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Phát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biểu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vấn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mục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tiêu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tài</a:t>
            </a:r>
            <a:endParaRPr lang="en-US" dirty="0">
              <a:solidFill>
                <a:schemeClr val="tx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Khảo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sát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vấn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đề</a:t>
            </a:r>
            <a:endParaRPr lang="en-US" dirty="0">
              <a:solidFill>
                <a:schemeClr val="tx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Lập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luận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xuất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giải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pháp</a:t>
            </a:r>
            <a:endParaRPr lang="en-US" dirty="0">
              <a:solidFill>
                <a:schemeClr val="tx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Thiết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kế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thực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hệ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thống</a:t>
            </a:r>
            <a:endParaRPr lang="en-US" dirty="0">
              <a:solidFill>
                <a:schemeClr val="tx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tích</a:t>
            </a:r>
            <a:r>
              <a:rPr lang="en-US" dirty="0">
                <a:solidFill>
                  <a:schemeClr val="tx1"/>
                </a:solidFill>
              </a:rPr>
              <a:t> &amp; </a:t>
            </a:r>
            <a:r>
              <a:rPr lang="en-US" dirty="0" err="1">
                <a:solidFill>
                  <a:schemeClr val="tx1"/>
                </a:solidFill>
              </a:rPr>
              <a:t>đánh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quả</a:t>
            </a:r>
            <a:endParaRPr lang="en-US" dirty="0">
              <a:solidFill>
                <a:schemeClr val="tx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Ý </a:t>
            </a:r>
            <a:r>
              <a:rPr lang="en-US" dirty="0" err="1">
                <a:solidFill>
                  <a:schemeClr val="tx1"/>
                </a:solidFill>
              </a:rPr>
              <a:t>nghĩa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thực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tiễn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tác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động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tế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xã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hội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môi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trường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đạo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đức</a:t>
            </a:r>
            <a:r>
              <a:rPr lang="en-US" dirty="0">
                <a:solidFill>
                  <a:schemeClr val="tx1"/>
                </a:solidFill>
              </a:rPr>
              <a:t>, …)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hoặc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khoa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học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tài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8200" y="3657600"/>
            <a:ext cx="4267200" cy="2585323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b="1" dirty="0" smtClean="0">
                <a:solidFill>
                  <a:schemeClr val="tx1"/>
                </a:solidFill>
              </a:rPr>
              <a:t>CS: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Phát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biểu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vấn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mục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tiêu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luận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án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Khảo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sát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vấn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đề</a:t>
            </a:r>
            <a:endParaRPr lang="en-US" dirty="0">
              <a:solidFill>
                <a:schemeClr val="tx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Lập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luận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xuất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giải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pháp</a:t>
            </a:r>
            <a:endParaRPr lang="en-US" dirty="0">
              <a:solidFill>
                <a:schemeClr val="tx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Thiết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kế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thực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Đánh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quả</a:t>
            </a:r>
            <a:endParaRPr lang="en-US" dirty="0">
              <a:solidFill>
                <a:schemeClr val="tx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Ý </a:t>
            </a:r>
            <a:r>
              <a:rPr lang="en-US" dirty="0" err="1">
                <a:solidFill>
                  <a:schemeClr val="tx1"/>
                </a:solidFill>
              </a:rPr>
              <a:t>nghĩa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thực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tiễn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hoặc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khoa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học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tài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072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Roadmap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Phần A. Thực hiện LVTN</a:t>
            </a:r>
          </a:p>
          <a:p>
            <a:r>
              <a:rPr lang="en-US" smtClean="0"/>
              <a:t>Phần B. Trình bày LVTN</a:t>
            </a:r>
          </a:p>
          <a:p>
            <a:r>
              <a:rPr lang="en-US" smtClean="0"/>
              <a:t>Phần C. Thuyết trình trước hội đồng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và trình bày LVTN - Bùi Hoài Thắng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00200" y="5560423"/>
            <a:ext cx="6186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 smtClean="0">
                <a:solidFill>
                  <a:srgbClr val="C00000"/>
                </a:solidFill>
              </a:rPr>
              <a:t>Trong</a:t>
            </a:r>
            <a:r>
              <a:rPr lang="en-US" sz="1600" i="1" dirty="0" smtClean="0">
                <a:solidFill>
                  <a:srgbClr val="C00000"/>
                </a:solidFill>
              </a:rPr>
              <a:t> </a:t>
            </a:r>
            <a:r>
              <a:rPr lang="en-US" sz="1600" i="1" dirty="0" err="1" smtClean="0">
                <a:solidFill>
                  <a:srgbClr val="C00000"/>
                </a:solidFill>
              </a:rPr>
              <a:t>nội</a:t>
            </a:r>
            <a:r>
              <a:rPr lang="en-US" sz="1600" i="1" dirty="0" smtClean="0">
                <a:solidFill>
                  <a:srgbClr val="C00000"/>
                </a:solidFill>
              </a:rPr>
              <a:t> dung </a:t>
            </a:r>
            <a:r>
              <a:rPr lang="en-US" sz="1600" i="1" dirty="0" err="1" smtClean="0">
                <a:solidFill>
                  <a:srgbClr val="C00000"/>
                </a:solidFill>
              </a:rPr>
              <a:t>của</a:t>
            </a:r>
            <a:r>
              <a:rPr lang="en-US" sz="1600" i="1" dirty="0" smtClean="0">
                <a:solidFill>
                  <a:srgbClr val="C00000"/>
                </a:solidFill>
              </a:rPr>
              <a:t> </a:t>
            </a:r>
            <a:r>
              <a:rPr lang="en-US" sz="1600" i="1" dirty="0" err="1" smtClean="0">
                <a:solidFill>
                  <a:srgbClr val="C00000"/>
                </a:solidFill>
              </a:rPr>
              <a:t>bài</a:t>
            </a:r>
            <a:r>
              <a:rPr lang="en-US" sz="1600" i="1" dirty="0" smtClean="0">
                <a:solidFill>
                  <a:srgbClr val="C00000"/>
                </a:solidFill>
              </a:rPr>
              <a:t> </a:t>
            </a:r>
            <a:r>
              <a:rPr lang="en-US" sz="1600" i="1" dirty="0" err="1" smtClean="0">
                <a:solidFill>
                  <a:srgbClr val="C00000"/>
                </a:solidFill>
              </a:rPr>
              <a:t>này</a:t>
            </a:r>
            <a:r>
              <a:rPr lang="en-US" sz="1600" i="1" dirty="0" smtClean="0">
                <a:solidFill>
                  <a:srgbClr val="C00000"/>
                </a:solidFill>
              </a:rPr>
              <a:t> </a:t>
            </a:r>
            <a:r>
              <a:rPr lang="en-US" sz="1600" i="1" dirty="0" err="1" smtClean="0">
                <a:solidFill>
                  <a:srgbClr val="C00000"/>
                </a:solidFill>
              </a:rPr>
              <a:t>có</a:t>
            </a:r>
            <a:r>
              <a:rPr lang="en-US" sz="1600" i="1" dirty="0" smtClean="0">
                <a:solidFill>
                  <a:srgbClr val="C00000"/>
                </a:solidFill>
              </a:rPr>
              <a:t> </a:t>
            </a:r>
            <a:r>
              <a:rPr lang="en-US" sz="1600" i="1" dirty="0" err="1" smtClean="0">
                <a:solidFill>
                  <a:srgbClr val="C00000"/>
                </a:solidFill>
              </a:rPr>
              <a:t>dùng</a:t>
            </a:r>
            <a:r>
              <a:rPr lang="en-US" sz="1600" i="1" dirty="0" smtClean="0">
                <a:solidFill>
                  <a:srgbClr val="C00000"/>
                </a:solidFill>
              </a:rPr>
              <a:t> </a:t>
            </a:r>
            <a:r>
              <a:rPr lang="en-US" sz="1600" i="1" dirty="0" err="1" smtClean="0">
                <a:solidFill>
                  <a:srgbClr val="C00000"/>
                </a:solidFill>
              </a:rPr>
              <a:t>một</a:t>
            </a:r>
            <a:r>
              <a:rPr lang="en-US" sz="1600" i="1" dirty="0" smtClean="0">
                <a:solidFill>
                  <a:srgbClr val="C00000"/>
                </a:solidFill>
              </a:rPr>
              <a:t> </a:t>
            </a:r>
            <a:r>
              <a:rPr lang="en-US" sz="1600" i="1" dirty="0" err="1" smtClean="0">
                <a:solidFill>
                  <a:srgbClr val="C00000"/>
                </a:solidFill>
              </a:rPr>
              <a:t>số</a:t>
            </a:r>
            <a:r>
              <a:rPr lang="en-US" sz="1600" i="1" dirty="0" smtClean="0">
                <a:solidFill>
                  <a:srgbClr val="C00000"/>
                </a:solidFill>
              </a:rPr>
              <a:t> </a:t>
            </a:r>
            <a:r>
              <a:rPr lang="en-US" sz="1600" i="1" dirty="0" err="1" smtClean="0">
                <a:solidFill>
                  <a:srgbClr val="C00000"/>
                </a:solidFill>
              </a:rPr>
              <a:t>hình</a:t>
            </a:r>
            <a:r>
              <a:rPr lang="en-US" sz="1600" i="1" dirty="0" smtClean="0">
                <a:solidFill>
                  <a:srgbClr val="C00000"/>
                </a:solidFill>
              </a:rPr>
              <a:t> </a:t>
            </a:r>
            <a:r>
              <a:rPr lang="en-US" sz="1600" i="1" dirty="0" err="1" smtClean="0">
                <a:solidFill>
                  <a:srgbClr val="C00000"/>
                </a:solidFill>
              </a:rPr>
              <a:t>ảnh</a:t>
            </a:r>
            <a:r>
              <a:rPr lang="en-US" sz="1600" i="1" dirty="0" smtClean="0">
                <a:solidFill>
                  <a:srgbClr val="C00000"/>
                </a:solidFill>
              </a:rPr>
              <a:t> </a:t>
            </a:r>
            <a:r>
              <a:rPr lang="en-US" sz="1600" i="1" dirty="0" err="1" smtClean="0">
                <a:solidFill>
                  <a:srgbClr val="C00000"/>
                </a:solidFill>
              </a:rPr>
              <a:t>từ</a:t>
            </a:r>
            <a:r>
              <a:rPr lang="en-US" sz="1600" i="1" dirty="0" smtClean="0">
                <a:solidFill>
                  <a:srgbClr val="C00000"/>
                </a:solidFill>
              </a:rPr>
              <a:t> Internet.</a:t>
            </a:r>
            <a:endParaRPr lang="en-US" sz="16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67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trúc trình bày (tt.)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Thể hiện được tính chặc chẽ, logic của trình bày</a:t>
            </a:r>
          </a:p>
          <a:p>
            <a:r>
              <a:rPr lang="en-US" smtClean="0"/>
              <a:t>“Don’t jump”</a:t>
            </a:r>
          </a:p>
          <a:p>
            <a:endParaRPr lang="en-US" dirty="0"/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và trình bày LVTN - Bùi Hoài Thắng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320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02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(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/>
              <a:t>Việt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 </a:t>
            </a:r>
            <a:r>
              <a:rPr lang="en-US" dirty="0" smtClean="0"/>
              <a:t>2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smtClean="0"/>
              <a:t>A4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endParaRPr lang="en-US" dirty="0"/>
          </a:p>
          <a:p>
            <a:r>
              <a:rPr lang="en-US" dirty="0" err="1" smtClean="0"/>
              <a:t>Nêu</a:t>
            </a:r>
            <a:r>
              <a:rPr lang="en-US" dirty="0" smtClean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sao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,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, ý </a:t>
            </a:r>
            <a:r>
              <a:rPr lang="en-US" sz="2400" dirty="0" err="1"/>
              <a:t>nghĩa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endParaRPr lang="en-US" sz="2400" dirty="0"/>
          </a:p>
          <a:p>
            <a:pPr lvl="1"/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lược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kiến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endParaRPr lang="en-US" sz="2400" dirty="0"/>
          </a:p>
          <a:p>
            <a:pPr lvl="1"/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, </a:t>
            </a:r>
            <a:r>
              <a:rPr lang="en-US" sz="2400" dirty="0" err="1"/>
              <a:t>lựa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endParaRPr lang="en-US" sz="2400" dirty="0"/>
          </a:p>
          <a:p>
            <a:pPr lvl="1"/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đạt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/</a:t>
            </a: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đạt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endParaRPr lang="en-US" sz="2400" dirty="0"/>
          </a:p>
          <a:p>
            <a:pPr lvl="1"/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mở</a:t>
            </a:r>
            <a:r>
              <a:rPr lang="en-US" sz="2400" dirty="0"/>
              <a:t> </a:t>
            </a:r>
            <a:r>
              <a:rPr lang="en-US" sz="2400" dirty="0" err="1"/>
              <a:t>rộng</a:t>
            </a:r>
            <a:r>
              <a:rPr lang="en-US" sz="2400" dirty="0"/>
              <a:t>/</a:t>
            </a:r>
            <a:r>
              <a:rPr lang="en-US" sz="2400" dirty="0" err="1"/>
              <a:t>hoàn</a:t>
            </a:r>
            <a:r>
              <a:rPr lang="en-US" sz="2400" dirty="0"/>
              <a:t> </a:t>
            </a:r>
            <a:r>
              <a:rPr lang="en-US" sz="2400" dirty="0" err="1" smtClean="0"/>
              <a:t>thiện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hiện và trình bày LVTN - Bùi Hoài Thắng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1905000"/>
            <a:ext cx="5410200" cy="3733800"/>
          </a:xfrm>
          <a:prstGeom prst="rect">
            <a:avLst/>
          </a:prstGeom>
          <a:solidFill>
            <a:srgbClr val="FFFF99"/>
          </a:solidFill>
          <a:effectLst>
            <a:outerShdw blurRad="1270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sz="2800" dirty="0" err="1" smtClean="0"/>
              <a:t>Tại</a:t>
            </a:r>
            <a:r>
              <a:rPr lang="en-US" sz="2800" dirty="0" smtClean="0"/>
              <a:t> </a:t>
            </a:r>
            <a:r>
              <a:rPr lang="en-US" sz="2800" dirty="0" err="1" smtClean="0"/>
              <a:t>sao</a:t>
            </a:r>
            <a:r>
              <a:rPr lang="en-US" sz="2800" dirty="0" smtClean="0"/>
              <a:t> </a:t>
            </a:r>
            <a:r>
              <a:rPr lang="en-US" sz="2800" dirty="0" err="1" smtClean="0"/>
              <a:t>cần</a:t>
            </a:r>
            <a:r>
              <a:rPr lang="en-US" sz="2800" dirty="0" smtClean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563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Phần dẫn nhập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Đặt tên: </a:t>
            </a:r>
          </a:p>
          <a:p>
            <a:pPr lvl="1"/>
            <a:r>
              <a:rPr lang="en-US" smtClean="0"/>
              <a:t>Tổng quan (về đề tài)</a:t>
            </a:r>
          </a:p>
          <a:p>
            <a:pPr lvl="1"/>
            <a:r>
              <a:rPr lang="en-US" smtClean="0"/>
              <a:t>Giới thiệu</a:t>
            </a:r>
          </a:p>
          <a:p>
            <a:r>
              <a:rPr lang="en-US" smtClean="0"/>
              <a:t>Độ dài:</a:t>
            </a:r>
          </a:p>
          <a:p>
            <a:pPr lvl="1"/>
            <a:r>
              <a:rPr lang="en-US" smtClean="0"/>
              <a:t>10~20 trang</a:t>
            </a:r>
            <a:endParaRPr 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và trình bày LVTN - Bùi Hoài Thắng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4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Phần dẫn nhập (tt.)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Định vị được vị trí và tầm quan trọng của vấn đề cần giải quyết</a:t>
            </a:r>
          </a:p>
          <a:p>
            <a:pPr lvl="1"/>
            <a:r>
              <a:rPr lang="en-US" smtClean="0"/>
              <a:t>Nên nêu vấn đề từ tổng quát đến cụ thể</a:t>
            </a:r>
          </a:p>
          <a:p>
            <a:endParaRPr lang="en-US" smtClean="0"/>
          </a:p>
        </p:txBody>
      </p:sp>
      <p:sp>
        <p:nvSpPr>
          <p:cNvPr id="1029" name="Date Placeholder 10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và trình bày LVTN - Bùi Hoài Thắng</a:t>
            </a:r>
            <a:endParaRPr lang="en-US"/>
          </a:p>
        </p:txBody>
      </p:sp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05237"/>
            <a:ext cx="5139497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21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Phần dẫn nhập (tt.)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Thesis statement</a:t>
            </a:r>
          </a:p>
          <a:p>
            <a:pPr lvl="1"/>
            <a:r>
              <a:rPr lang="en-US" smtClean="0"/>
              <a:t>Nên bật vấn đề cần giải quyết</a:t>
            </a:r>
          </a:p>
          <a:p>
            <a:endParaRPr lang="en-US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và trình bày LVTN - Bùi Hoài Thắng</a:t>
            </a:r>
            <a:endParaRPr 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00" b="95000" l="7937" r="8492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6" r="14812"/>
          <a:stretch/>
        </p:blipFill>
        <p:spPr bwMode="auto">
          <a:xfrm>
            <a:off x="5843649" y="3200400"/>
            <a:ext cx="2953356" cy="271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197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Phần dẫn nhập (tt.)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Thesis statement issue</a:t>
            </a:r>
          </a:p>
          <a:p>
            <a:pPr lvl="1"/>
            <a:r>
              <a:rPr lang="en-US" smtClean="0"/>
              <a:t>Setting up from the beginning ?</a:t>
            </a:r>
          </a:p>
          <a:p>
            <a:pPr lvl="1"/>
            <a:r>
              <a:rPr lang="en-US" smtClean="0"/>
              <a:t>Finallize afterward ?</a:t>
            </a:r>
          </a:p>
          <a:p>
            <a:endParaRPr lang="en-US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và trình bày LVTN - Bùi Hoài Thắng</a:t>
            </a:r>
            <a:endParaRPr 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00" b="95000" l="7937" r="8492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6" r="14812"/>
          <a:stretch/>
        </p:blipFill>
        <p:spPr bwMode="auto">
          <a:xfrm>
            <a:off x="5843649" y="3200400"/>
            <a:ext cx="2953356" cy="271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181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Phần dẫn nhập (tt.)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Giới hạn của luận văn</a:t>
            </a:r>
          </a:p>
          <a:p>
            <a:r>
              <a:rPr lang="en-US" smtClean="0"/>
              <a:t>Đóng góp của luận văn</a:t>
            </a:r>
          </a:p>
          <a:p>
            <a:r>
              <a:rPr lang="en-US" smtClean="0"/>
              <a:t>Ý nghĩa thực tiễn và/hoặc khoa học của đề tài</a:t>
            </a:r>
          </a:p>
          <a:p>
            <a:r>
              <a:rPr lang="en-US" smtClean="0"/>
              <a:t>Cấu trúc của luận văn</a:t>
            </a:r>
          </a:p>
          <a:p>
            <a:pPr lvl="1"/>
            <a:r>
              <a:rPr lang="en-US" smtClean="0"/>
              <a:t>Chương 1: …</a:t>
            </a:r>
          </a:p>
          <a:p>
            <a:pPr lvl="1"/>
            <a:r>
              <a:rPr lang="en-US" smtClean="0"/>
              <a:t>Chương 2: …</a:t>
            </a:r>
          </a:p>
          <a:p>
            <a:pPr lvl="1"/>
            <a:r>
              <a:rPr lang="en-US" smtClean="0"/>
              <a:t>…</a:t>
            </a:r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và trình bày LVTN - Bùi Hoài Thắng</a:t>
            </a:r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00" b="95000" l="7937" r="8492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6" r="14812"/>
          <a:stretch/>
        </p:blipFill>
        <p:spPr bwMode="auto">
          <a:xfrm>
            <a:off x="5843649" y="3200400"/>
            <a:ext cx="2953356" cy="271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517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Phần nền tảng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Phân loại:</a:t>
            </a:r>
          </a:p>
          <a:p>
            <a:pPr lvl="1"/>
            <a:r>
              <a:rPr lang="en-US" smtClean="0"/>
              <a:t>Nền tảng lý thuyết của đề tài</a:t>
            </a:r>
          </a:p>
          <a:p>
            <a:pPr lvl="1"/>
            <a:r>
              <a:rPr lang="en-US" smtClean="0"/>
              <a:t>Yêu cầu nghiệp vụ của đề tài</a:t>
            </a:r>
          </a:p>
          <a:p>
            <a:r>
              <a:rPr lang="en-US" smtClean="0"/>
              <a:t>Độ dài:</a:t>
            </a:r>
          </a:p>
          <a:p>
            <a:pPr lvl="1"/>
            <a:r>
              <a:rPr lang="en-US" smtClean="0"/>
              <a:t>Khoảng 20 trang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và trình bày LVTN - Bùi Hoài Thắng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611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Phần nền tảng (tt.)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Nền tảng:</a:t>
            </a:r>
          </a:p>
          <a:p>
            <a:pPr lvl="1"/>
            <a:r>
              <a:rPr lang="en-US" smtClean="0"/>
              <a:t>Các kiến thức liên quan để hiểu được luận văn (background information)</a:t>
            </a:r>
          </a:p>
          <a:p>
            <a:pPr lvl="1"/>
            <a:r>
              <a:rPr lang="en-US" smtClean="0"/>
              <a:t>Các công trình nghiên cứu liên quan (related works/literature review)</a:t>
            </a:r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và trình bày LVTN - Bùi Hoài Thắng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70320" y="4419600"/>
            <a:ext cx="8287880" cy="1569660"/>
            <a:chOff x="22503" y="4876799"/>
            <a:chExt cx="8287880" cy="1569660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8404" l="2612" r="9701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3" y="4876799"/>
              <a:ext cx="2237600" cy="1569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209800" y="4876799"/>
              <a:ext cx="6100583" cy="1447800"/>
            </a:xfrm>
            <a:prstGeom prst="rect">
              <a:avLst/>
            </a:prstGeom>
            <a:solidFill>
              <a:srgbClr val="FFFF9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Autofit/>
            </a:bodyPr>
            <a:lstStyle/>
            <a:p>
              <a:pPr marL="457200" indent="-457200">
                <a:buFont typeface="Arial" pitchFamily="34" charset="0"/>
                <a:buChar char="•"/>
              </a:pPr>
              <a:r>
                <a:rPr lang="en-US" sz="2400" dirty="0" err="1" smtClean="0">
                  <a:solidFill>
                    <a:srgbClr val="0070C0"/>
                  </a:solidFill>
                </a:rPr>
                <a:t>Trích</a:t>
              </a:r>
              <a:r>
                <a:rPr lang="en-US" sz="2400" dirty="0" smtClean="0">
                  <a:solidFill>
                    <a:srgbClr val="0070C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70C0"/>
                  </a:solidFill>
                </a:rPr>
                <a:t>dẫn</a:t>
              </a:r>
              <a:r>
                <a:rPr lang="en-US" sz="2400" dirty="0" smtClean="0">
                  <a:solidFill>
                    <a:srgbClr val="0070C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70C0"/>
                  </a:solidFill>
                </a:rPr>
                <a:t>rõ</a:t>
              </a:r>
              <a:r>
                <a:rPr lang="en-US" sz="2400" dirty="0" smtClean="0">
                  <a:solidFill>
                    <a:srgbClr val="0070C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70C0"/>
                  </a:solidFill>
                </a:rPr>
                <a:t>ràng</a:t>
              </a:r>
              <a:endParaRPr lang="en-US" sz="2400" dirty="0" smtClean="0">
                <a:solidFill>
                  <a:srgbClr val="0070C0"/>
                </a:solidFill>
              </a:endParaRPr>
            </a:p>
            <a:p>
              <a:pPr marL="457200" indent="-457200">
                <a:buFont typeface="Arial" pitchFamily="34" charset="0"/>
                <a:buChar char="•"/>
              </a:pPr>
              <a:r>
                <a:rPr lang="en-US" sz="2400" dirty="0" err="1" smtClean="0">
                  <a:solidFill>
                    <a:srgbClr val="0070C0"/>
                  </a:solidFill>
                </a:rPr>
                <a:t>Phải</a:t>
              </a:r>
              <a:r>
                <a:rPr lang="en-US" sz="2400" dirty="0" smtClean="0">
                  <a:solidFill>
                    <a:srgbClr val="0070C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70C0"/>
                  </a:solidFill>
                </a:rPr>
                <a:t>viết</a:t>
              </a:r>
              <a:r>
                <a:rPr lang="en-US" sz="2400" dirty="0" smtClean="0">
                  <a:solidFill>
                    <a:srgbClr val="0070C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70C0"/>
                  </a:solidFill>
                </a:rPr>
                <a:t>lại</a:t>
              </a:r>
              <a:r>
                <a:rPr lang="en-US" sz="2400" dirty="0" smtClean="0">
                  <a:solidFill>
                    <a:srgbClr val="0070C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70C0"/>
                  </a:solidFill>
                </a:rPr>
                <a:t>với</a:t>
              </a:r>
              <a:r>
                <a:rPr lang="en-US" sz="2400" dirty="0" smtClean="0">
                  <a:solidFill>
                    <a:srgbClr val="0070C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70C0"/>
                  </a:solidFill>
                </a:rPr>
                <a:t>văn</a:t>
              </a:r>
              <a:r>
                <a:rPr lang="en-US" sz="2400" dirty="0" smtClean="0">
                  <a:solidFill>
                    <a:srgbClr val="0070C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70C0"/>
                  </a:solidFill>
                </a:rPr>
                <a:t>phong</a:t>
              </a:r>
              <a:r>
                <a:rPr lang="en-US" sz="2400" dirty="0" smtClean="0">
                  <a:solidFill>
                    <a:srgbClr val="0070C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70C0"/>
                  </a:solidFill>
                </a:rPr>
                <a:t>của</a:t>
              </a:r>
              <a:r>
                <a:rPr lang="en-US" sz="2400" dirty="0" smtClean="0">
                  <a:solidFill>
                    <a:srgbClr val="0070C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70C0"/>
                  </a:solidFill>
                </a:rPr>
                <a:t>mình</a:t>
              </a:r>
              <a:r>
                <a:rPr lang="en-US" sz="2400" dirty="0" smtClean="0">
                  <a:solidFill>
                    <a:srgbClr val="0070C0"/>
                  </a:solidFill>
                </a:rPr>
                <a:t>, </a:t>
              </a:r>
              <a:r>
                <a:rPr lang="en-US" sz="2400" dirty="0" err="1" smtClean="0">
                  <a:solidFill>
                    <a:srgbClr val="0070C0"/>
                  </a:solidFill>
                </a:rPr>
                <a:t>không</a:t>
              </a:r>
              <a:r>
                <a:rPr lang="en-US" sz="2400" dirty="0" smtClean="0">
                  <a:solidFill>
                    <a:srgbClr val="0070C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70C0"/>
                  </a:solidFill>
                </a:rPr>
                <a:t>sao</a:t>
              </a:r>
              <a:r>
                <a:rPr lang="en-US" sz="2400" dirty="0" smtClean="0">
                  <a:solidFill>
                    <a:srgbClr val="0070C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70C0"/>
                  </a:solidFill>
                </a:rPr>
                <a:t>chép</a:t>
              </a:r>
              <a:r>
                <a:rPr lang="en-US" sz="2400" dirty="0" smtClean="0">
                  <a:solidFill>
                    <a:srgbClr val="0070C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70C0"/>
                  </a:solidFill>
                </a:rPr>
                <a:t>nguyên</a:t>
              </a:r>
              <a:r>
                <a:rPr lang="en-US" sz="2400" dirty="0" smtClean="0">
                  <a:solidFill>
                    <a:srgbClr val="0070C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70C0"/>
                  </a:solidFill>
                </a:rPr>
                <a:t>văn</a:t>
              </a:r>
              <a:endParaRPr lang="en-US" sz="24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05346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Phần nền tảng (tt.)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Nghiệp vụ:</a:t>
            </a:r>
          </a:p>
          <a:p>
            <a:pPr lvl="1"/>
            <a:r>
              <a:rPr lang="en-US" smtClean="0"/>
              <a:t>Dài quá thì sao ?</a:t>
            </a:r>
          </a:p>
          <a:p>
            <a:pPr lvl="2"/>
            <a:r>
              <a:rPr lang="en-US" smtClean="0"/>
              <a:t>Appendix</a:t>
            </a:r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và trình bày LVTN - Bùi Hoài Thắng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22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895600"/>
            <a:ext cx="3114675" cy="274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555725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Phần A. THỰC HIỆN LVTN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451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Phần trọng tâm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Trọng tâm:</a:t>
            </a:r>
          </a:p>
          <a:p>
            <a:pPr lvl="1"/>
            <a:r>
              <a:rPr lang="en-US" smtClean="0"/>
              <a:t>Những việc mình đã làm</a:t>
            </a:r>
          </a:p>
          <a:p>
            <a:pPr lvl="1"/>
            <a:r>
              <a:rPr lang="en-US" smtClean="0"/>
              <a:t>Các đóng góp, đề xuất, …</a:t>
            </a:r>
          </a:p>
          <a:p>
            <a:r>
              <a:rPr lang="en-US" smtClean="0"/>
              <a:t>Độ dài:</a:t>
            </a:r>
          </a:p>
          <a:p>
            <a:pPr lvl="1"/>
            <a:r>
              <a:rPr lang="en-US" smtClean="0"/>
              <a:t>30~60 trang</a:t>
            </a:r>
          </a:p>
          <a:p>
            <a:pPr lvl="1"/>
            <a:r>
              <a:rPr lang="en-US" smtClean="0"/>
              <a:t>Có thể gồm nhiều chương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và trình bày LVTN - Bùi Hoài Thắng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507" y="0"/>
            <a:ext cx="2053087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87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Phần trọng tâm (tt.)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Nội dung:</a:t>
            </a:r>
          </a:p>
          <a:p>
            <a:pPr lvl="1"/>
            <a:r>
              <a:rPr lang="en-US" smtClean="0"/>
              <a:t>Phân tích vấn đề</a:t>
            </a:r>
          </a:p>
          <a:p>
            <a:pPr lvl="1"/>
            <a:r>
              <a:rPr lang="en-US" smtClean="0"/>
              <a:t>Thiết kế</a:t>
            </a:r>
          </a:p>
          <a:p>
            <a:pPr lvl="1"/>
            <a:r>
              <a:rPr lang="en-US" smtClean="0"/>
              <a:t>Hiện thực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và trình bày LVTN - Bùi Hoài Thắng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798" y="2133600"/>
            <a:ext cx="3770202" cy="3687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Phần trọng tâm (tt.)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Phân tích vấn đề:</a:t>
            </a:r>
          </a:p>
          <a:p>
            <a:pPr lvl="1"/>
            <a:r>
              <a:rPr lang="en-US" smtClean="0"/>
              <a:t>Phân tích các yếu tố của đề bài</a:t>
            </a:r>
          </a:p>
          <a:p>
            <a:pPr lvl="1"/>
            <a:r>
              <a:rPr lang="en-US" smtClean="0"/>
              <a:t>Phân tích yêu cầu nghiệp vụ</a:t>
            </a:r>
            <a:endParaRPr lang="en-US" smtClean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và trình bày LVTN - Bùi Hoài Thắng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896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66481"/>
            <a:ext cx="3638313" cy="218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rved Down Arrow 5"/>
          <p:cNvSpPr/>
          <p:nvPr/>
        </p:nvSpPr>
        <p:spPr>
          <a:xfrm rot="20242264">
            <a:off x="1540394" y="3527341"/>
            <a:ext cx="4070652" cy="8996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27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Phần trọng tâm (tt.)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Thiết kế:</a:t>
            </a:r>
          </a:p>
          <a:p>
            <a:pPr lvl="1"/>
            <a:r>
              <a:rPr lang="en-US" smtClean="0"/>
              <a:t>Thiết kế các thuật giải</a:t>
            </a:r>
          </a:p>
          <a:p>
            <a:pPr lvl="1"/>
            <a:r>
              <a:rPr lang="en-US" smtClean="0"/>
              <a:t>Thiết kế mạch</a:t>
            </a:r>
          </a:p>
          <a:p>
            <a:pPr lvl="1"/>
            <a:r>
              <a:rPr lang="en-US" smtClean="0"/>
              <a:t>Thiết kế phần mềm</a:t>
            </a:r>
          </a:p>
          <a:p>
            <a:pPr lvl="1"/>
            <a:r>
              <a:rPr lang="en-US" smtClean="0"/>
              <a:t>…</a:t>
            </a:r>
            <a:endParaRPr lang="en-US" smtClean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và trình bày LVTN - Bùi Hoài Thắng</a:t>
            </a:r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173" y="4464616"/>
            <a:ext cx="2243138" cy="2193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484" y="1163486"/>
            <a:ext cx="3482516" cy="241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Up Arrow 6"/>
          <p:cNvSpPr/>
          <p:nvPr/>
        </p:nvSpPr>
        <p:spPr>
          <a:xfrm>
            <a:off x="7086600" y="3600994"/>
            <a:ext cx="481248" cy="8636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6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2209800"/>
            <a:ext cx="3969097" cy="2617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Phần trọng tâm (tt.)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C000"/>
                </a:solidFill>
              </a:rPr>
              <a:t>Kỹ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sư</a:t>
            </a:r>
            <a:r>
              <a:rPr lang="en-US" dirty="0" smtClean="0">
                <a:solidFill>
                  <a:srgbClr val="FFC000"/>
                </a:solidFill>
              </a:rPr>
              <a:t>?</a:t>
            </a:r>
            <a:endParaRPr lang="en-US" dirty="0" smtClean="0">
              <a:solidFill>
                <a:srgbClr val="FFC000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và trình bày LVTN - Bùi Hoài Thắng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733800" y="2819400"/>
            <a:ext cx="5076265" cy="2895600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vi-VN" sz="2400" dirty="0"/>
              <a:t>Biết nhiều phương án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sz="2400" dirty="0"/>
              <a:t>Đánh giá các phương án (ưu/nhược)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sz="2400" dirty="0"/>
              <a:t>Lựa chọn phương án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sz="2400" dirty="0"/>
              <a:t>Sáng tạo, cải cách, vận dụng các phương án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sz="2400" dirty="0" smtClean="0"/>
              <a:t>…</a:t>
            </a:r>
            <a:endParaRPr lang="vi-VN" sz="2400" dirty="0"/>
          </a:p>
        </p:txBody>
      </p:sp>
      <p:sp>
        <p:nvSpPr>
          <p:cNvPr id="6" name="Rectangle 5"/>
          <p:cNvSpPr/>
          <p:nvPr/>
        </p:nvSpPr>
        <p:spPr>
          <a:xfrm>
            <a:off x="210671" y="5405735"/>
            <a:ext cx="8839198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CDIO (Conceive — Design — Implement — Operate)</a:t>
            </a:r>
          </a:p>
        </p:txBody>
      </p:sp>
    </p:spTree>
    <p:extLst>
      <p:ext uri="{BB962C8B-B14F-4D97-AF65-F5344CB8AC3E}">
        <p14:creationId xmlns:p14="http://schemas.microsoft.com/office/powerpoint/2010/main" val="197880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Phần trọng tâm (tt.)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Hiện thực:</a:t>
            </a:r>
          </a:p>
          <a:p>
            <a:pPr lvl="1"/>
            <a:r>
              <a:rPr lang="en-US" smtClean="0"/>
              <a:t>Không phải là chương trình (code)</a:t>
            </a:r>
          </a:p>
          <a:p>
            <a:pPr lvl="2"/>
            <a:r>
              <a:rPr lang="en-US" smtClean="0"/>
              <a:t>Có thể pseudocode/flowchart</a:t>
            </a:r>
          </a:p>
          <a:p>
            <a:pPr lvl="1"/>
            <a:r>
              <a:rPr lang="en-US" smtClean="0"/>
              <a:t>Deployment/Implement model</a:t>
            </a:r>
          </a:p>
          <a:p>
            <a:pPr lvl="1"/>
            <a:r>
              <a:rPr lang="en-US" smtClean="0"/>
              <a:t>Các vấn đề chỉ có khi hiện thực thì mới xuất hiện =&gt; giải quyết đặc trưng, thành công, …</a:t>
            </a:r>
            <a:endParaRPr lang="en-US" smtClean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và trình bày LVTN - Bùi Hoài Thắng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7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667000"/>
            <a:ext cx="3967506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Phần thực nghiệm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Chủ yếu trong các đề tài có tính nghiên cứu, thí nghiệm</a:t>
            </a:r>
            <a:endParaRPr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và trình bày LVTN - Bùi Hoài Thắng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0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Phần thực nghiệm (tt.)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Experimentation Setup</a:t>
            </a:r>
          </a:p>
          <a:p>
            <a:r>
              <a:rPr lang="en-US" smtClean="0"/>
              <a:t>Experimentation Results</a:t>
            </a:r>
          </a:p>
          <a:p>
            <a:r>
              <a:rPr lang="en-US" smtClean="0"/>
              <a:t>Discussion</a:t>
            </a:r>
            <a:endParaRPr 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và trình bày LVTN - Bùi Hoài Thắng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9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Phần thực nghiệm (tt.)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Evaluation</a:t>
            </a:r>
          </a:p>
          <a:p>
            <a:pPr lvl="2"/>
            <a:r>
              <a:rPr lang="en-US" dirty="0" smtClean="0"/>
              <a:t>Test/simulation</a:t>
            </a:r>
          </a:p>
          <a:p>
            <a:pPr lvl="2"/>
            <a:r>
              <a:rPr lang="en-US" dirty="0" smtClean="0"/>
              <a:t>Survey</a:t>
            </a:r>
          </a:p>
          <a:p>
            <a:pPr lvl="2"/>
            <a:r>
              <a:rPr lang="en-US" dirty="0" smtClean="0"/>
              <a:t>…</a:t>
            </a:r>
            <a:endParaRPr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và trình bày LVTN - Bùi Hoài Thắng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5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5. Tổng kết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Đúc kết những vấn đề đã làm được</a:t>
            </a:r>
          </a:p>
          <a:p>
            <a:r>
              <a:rPr lang="en-US" smtClean="0"/>
              <a:t>Nêu các vấn đề chưa làm được (so với yêu cầu)</a:t>
            </a:r>
          </a:p>
          <a:p>
            <a:r>
              <a:rPr lang="en-US" smtClean="0"/>
              <a:t>Nêu các hướng phát triển</a:t>
            </a:r>
          </a:p>
          <a:p>
            <a:pPr lvl="1"/>
            <a:r>
              <a:rPr lang="en-US" smtClean="0"/>
              <a:t>Thực sự phát triển được (có ý), đừng nói cho có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và trình bày LVTN - Bùi Hoài Thắng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bạn đang có gì rồi?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Các ý tưởng đã được sắp xếp rõ ràng ?</a:t>
            </a:r>
          </a:p>
          <a:p>
            <a:r>
              <a:rPr lang="en-US" smtClean="0"/>
              <a:t>Các ý tưởng sáng tạo đang hình thành ?</a:t>
            </a:r>
          </a:p>
          <a:p>
            <a:r>
              <a:rPr lang="en-US" smtClean="0"/>
              <a:t>Kết quả đang rất tốt đẹp ?</a:t>
            </a:r>
          </a:p>
          <a:p>
            <a:r>
              <a:rPr lang="en-US" smtClean="0"/>
              <a:t>Thực nghiệm tốt nhưng thiếu nền tảng ?</a:t>
            </a:r>
          </a:p>
          <a:p>
            <a:r>
              <a:rPr lang="en-US" smtClean="0"/>
              <a:t>Nền tảng tốt nhưng làm chưa ra ?</a:t>
            </a:r>
          </a:p>
          <a:p>
            <a:r>
              <a:rPr lang="en-US" smtClean="0"/>
              <a:t>…</a:t>
            </a:r>
          </a:p>
          <a:p>
            <a:endParaRPr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và trình bày LVTN - Bùi Hoài Thắng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068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Tài liệu tham khảo &amp; Phụ lục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Tài liệu tham khảo:</a:t>
            </a:r>
          </a:p>
          <a:p>
            <a:pPr lvl="1"/>
            <a:r>
              <a:rPr lang="en-US" smtClean="0"/>
              <a:t>Chặc chẽ, chuẩn mực</a:t>
            </a:r>
          </a:p>
          <a:p>
            <a:r>
              <a:rPr lang="en-US" smtClean="0"/>
              <a:t>Phụ lục:</a:t>
            </a:r>
          </a:p>
          <a:p>
            <a:pPr lvl="1"/>
            <a:r>
              <a:rPr lang="en-US" smtClean="0"/>
              <a:t>Phần còn lại cần làm rõ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và trình bày LVTN - Bùi Hoài Thắng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3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Thảo luận phần B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và trình bày LVTN - Bùi Hoài Thắng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7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Phần C. thuyết trình trước hội đồng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3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Mục tiêu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Chứng minh mình xứng đáng tốt nghiệp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Đạt điểm cao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và trình bày LVTN - Bùi Hoài Thắng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9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Chuẩn bị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Soạn slide</a:t>
            </a:r>
          </a:p>
          <a:p>
            <a:r>
              <a:rPr lang="en-US" smtClean="0"/>
              <a:t>Chuẩn bị các phương án demo</a:t>
            </a:r>
          </a:p>
          <a:p>
            <a:r>
              <a:rPr lang="en-US" smtClean="0"/>
              <a:t>Lên kịch bản</a:t>
            </a:r>
          </a:p>
          <a:p>
            <a:r>
              <a:rPr lang="en-US" smtClean="0"/>
              <a:t>Tập nói</a:t>
            </a:r>
          </a:p>
          <a:p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và trình bày LVTN - Bùi Hoài Thắng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8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Trình bày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Thời gian </a:t>
            </a:r>
          </a:p>
          <a:p>
            <a:pPr lvl="1"/>
            <a:r>
              <a:rPr lang="en-US" smtClean="0"/>
              <a:t>Trình bày: khoảng 20’ (mỗi slide khoảng 1’)</a:t>
            </a:r>
          </a:p>
          <a:p>
            <a:r>
              <a:rPr lang="en-US" smtClean="0"/>
              <a:t>Phong cách:</a:t>
            </a:r>
          </a:p>
          <a:p>
            <a:pPr lvl="1"/>
            <a:r>
              <a:rPr lang="en-US" smtClean="0"/>
              <a:t>Nói rõ ràng, mạch lạc</a:t>
            </a:r>
          </a:p>
          <a:p>
            <a:pPr lvl="1"/>
            <a:r>
              <a:rPr lang="en-US" smtClean="0"/>
              <a:t>Trang phục: chỉnh tề</a:t>
            </a:r>
          </a:p>
          <a:p>
            <a:r>
              <a:rPr lang="en-US" smtClean="0"/>
              <a:t>Nghiêm túc:</a:t>
            </a:r>
          </a:p>
          <a:p>
            <a:pPr lvl="1"/>
            <a:r>
              <a:rPr lang="en-US" smtClean="0"/>
              <a:t>Thời gian</a:t>
            </a:r>
          </a:p>
          <a:p>
            <a:pPr lvl="1"/>
            <a:r>
              <a:rPr lang="en-US" smtClean="0"/>
              <a:t>Nội dung</a:t>
            </a:r>
            <a:endParaRPr 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và trình bày LVTN - Bùi Hoài Thắng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2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trúc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Slide 0: title</a:t>
            </a:r>
          </a:p>
          <a:p>
            <a:pPr lvl="1"/>
            <a:r>
              <a:rPr lang="en-US" smtClean="0"/>
              <a:t>Tên đề tài</a:t>
            </a:r>
          </a:p>
          <a:p>
            <a:pPr lvl="1"/>
            <a:r>
              <a:rPr lang="en-US" smtClean="0"/>
              <a:t>Tên GVHD</a:t>
            </a:r>
          </a:p>
          <a:p>
            <a:pPr lvl="1"/>
            <a:r>
              <a:rPr lang="en-US" smtClean="0"/>
              <a:t>Tên sinh viên (MSSV)</a:t>
            </a:r>
          </a:p>
          <a:p>
            <a:r>
              <a:rPr lang="en-US" smtClean="0"/>
              <a:t>Slide 1: outline/roadmap</a:t>
            </a:r>
          </a:p>
          <a:p>
            <a:r>
              <a:rPr lang="en-US" smtClean="0"/>
              <a:t>Slide 2,3: giới thiệu</a:t>
            </a:r>
          </a:p>
          <a:p>
            <a:pPr lvl="1"/>
            <a:r>
              <a:rPr lang="en-US" smtClean="0"/>
              <a:t>Nên dùng keyword</a:t>
            </a:r>
          </a:p>
          <a:p>
            <a:pPr lvl="1"/>
            <a:r>
              <a:rPr lang="en-US" smtClean="0"/>
              <a:t>Nhấn mạnh mục tiêu đề tài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và trình bày LVTN - Bùi Hoài Thắng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7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trúc (tt.)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Các slide kế</a:t>
            </a:r>
          </a:p>
          <a:p>
            <a:pPr lvl="1"/>
            <a:r>
              <a:rPr lang="en-US" smtClean="0"/>
              <a:t>Nền tảng (nếu cần)</a:t>
            </a:r>
          </a:p>
          <a:p>
            <a:pPr lvl="1"/>
            <a:r>
              <a:rPr lang="en-US" smtClean="0"/>
              <a:t>Phân tích và thiết kế</a:t>
            </a:r>
          </a:p>
          <a:p>
            <a:pPr lvl="1"/>
            <a:r>
              <a:rPr lang="en-US" smtClean="0"/>
              <a:t>Các vấn đề chính</a:t>
            </a:r>
          </a:p>
          <a:p>
            <a:pPr lvl="1"/>
            <a:r>
              <a:rPr lang="en-US" smtClean="0"/>
              <a:t>Hiện thực</a:t>
            </a:r>
          </a:p>
          <a:p>
            <a:r>
              <a:rPr lang="en-US" smtClean="0"/>
              <a:t>Slide gần cuối: tổng kết</a:t>
            </a:r>
          </a:p>
          <a:p>
            <a:r>
              <a:rPr lang="en-US" smtClean="0"/>
              <a:t>Slide cuối: thanks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và trình bày LVTN - Bùi Hoài Thắng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0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Trả lời câu hỏi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Trọng tâm, chính xác </a:t>
            </a:r>
          </a:p>
          <a:p>
            <a:r>
              <a:rPr lang="en-US" smtClean="0"/>
              <a:t>Nên ghi chú câu hỏi trước khi trả lời</a:t>
            </a:r>
          </a:p>
          <a:p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và trình bày LVTN - Bùi Hoài Thắng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8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Mẹo hay !?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Lái câu chuyện theo ý mình</a:t>
            </a:r>
          </a:p>
          <a:p>
            <a:r>
              <a:rPr lang="en-US" smtClean="0"/>
              <a:t>Chừa các “lỗ hổng” để các thầy/cô hỏi</a:t>
            </a:r>
          </a:p>
          <a:p>
            <a:pPr lvl="1"/>
            <a:r>
              <a:rPr lang="en-US" smtClean="0"/>
              <a:t>Trả lời được các ý hay</a:t>
            </a:r>
          </a:p>
          <a:p>
            <a:pPr lvl="1"/>
            <a:r>
              <a:rPr lang="en-US" smtClean="0"/>
              <a:t>Trình bày rõ được các ý do không đủ thời gian trình bày trong phần đầu</a:t>
            </a:r>
          </a:p>
          <a:p>
            <a:r>
              <a:rPr lang="en-US" smtClean="0"/>
              <a:t>Luôn luôn ở thế chủ động</a:t>
            </a:r>
          </a:p>
          <a:p>
            <a:pPr lvl="1"/>
            <a:r>
              <a:rPr lang="en-US" smtClean="0"/>
              <a:t>Ghi chép, sắp xếp ý trước khi trả lời</a:t>
            </a:r>
          </a:p>
          <a:p>
            <a:pPr lvl="1"/>
            <a:r>
              <a:rPr lang="en-US" smtClean="0"/>
              <a:t>Tỏ ra thành thực</a:t>
            </a:r>
          </a:p>
          <a:p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và trình bày LVTN - Bùi Hoài Thắng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8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bạn sợ gì?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và trình bày LVTN - Bùi Hoài Thắng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9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Thảo luận phần C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và trình bày LVTN - Bùi Hoài Thắng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1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Thanks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3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Tại sao phải làm LVTN?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LVTN = Capstone project</a:t>
            </a:r>
          </a:p>
          <a:p>
            <a:pPr lvl="7"/>
            <a:r>
              <a:rPr lang="en-US" smtClean="0"/>
              <a:t>A capstone is the final block that is placed on top of a construction project to tie the whole structure together. Further, in the language of the building industry, each layer of brick is called a “course.” Therefore, it is appropriate to use the word “capstone” for the final project, since it will be the final stage of your education—the last course that caps years of study. (source: Boston university)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và trình bày LVTN - Bùi Hoài Thắng</a:t>
            </a:r>
            <a:endParaRPr lang="en-US"/>
          </a:p>
        </p:txBody>
      </p:sp>
      <p:pic>
        <p:nvPicPr>
          <p:cNvPr id="1026" name="Picture 2" descr="http://www.ruthmalan.com/Journal/Images/ArchitectAccountable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2F7"/>
              </a:clrFrom>
              <a:clrTo>
                <a:srgbClr val="F3F2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24" y="1981200"/>
            <a:ext cx="358330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54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Tại sao phải làm LVTN?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Swinburne university (</a:t>
            </a:r>
            <a:r>
              <a:rPr lang="en-US" dirty="0" err="1" smtClean="0"/>
              <a:t>Úc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professionally</a:t>
            </a:r>
            <a:r>
              <a:rPr lang="en-US" dirty="0" smtClean="0"/>
              <a:t> focused, </a:t>
            </a:r>
            <a:r>
              <a:rPr lang="en-US" dirty="0" smtClean="0">
                <a:solidFill>
                  <a:srgbClr val="FF0000"/>
                </a:solidFill>
              </a:rPr>
              <a:t>real-world</a:t>
            </a:r>
            <a:r>
              <a:rPr lang="en-US" dirty="0" smtClean="0"/>
              <a:t> team projects</a:t>
            </a:r>
          </a:p>
          <a:p>
            <a:pPr lvl="1"/>
            <a:r>
              <a:rPr lang="en-US" dirty="0" smtClean="0"/>
              <a:t>work in a </a:t>
            </a:r>
            <a:r>
              <a:rPr lang="en-US" dirty="0" smtClean="0">
                <a:solidFill>
                  <a:srgbClr val="FF0000"/>
                </a:solidFill>
              </a:rPr>
              <a:t>team</a:t>
            </a:r>
            <a:r>
              <a:rPr lang="en-US" dirty="0" smtClean="0"/>
              <a:t> to develop </a:t>
            </a:r>
            <a:r>
              <a:rPr lang="en-US" dirty="0" smtClean="0">
                <a:solidFill>
                  <a:srgbClr val="FF0000"/>
                </a:solidFill>
              </a:rPr>
              <a:t>solutions</a:t>
            </a:r>
          </a:p>
          <a:p>
            <a:pPr lvl="1"/>
            <a:r>
              <a:rPr lang="en-US" dirty="0" smtClean="0"/>
              <a:t>a chance to </a:t>
            </a:r>
            <a:r>
              <a:rPr lang="en-US" dirty="0" smtClean="0">
                <a:solidFill>
                  <a:srgbClr val="FF0000"/>
                </a:solidFill>
              </a:rPr>
              <a:t>identify</a:t>
            </a:r>
            <a:r>
              <a:rPr lang="en-US" dirty="0" smtClean="0"/>
              <a:t> your </a:t>
            </a:r>
            <a:r>
              <a:rPr lang="en-US" dirty="0" smtClean="0">
                <a:solidFill>
                  <a:srgbClr val="FF0000"/>
                </a:solidFill>
              </a:rPr>
              <a:t>personal strengths</a:t>
            </a:r>
            <a:r>
              <a:rPr lang="en-US" dirty="0" smtClean="0"/>
              <a:t> and develop the </a:t>
            </a:r>
            <a:r>
              <a:rPr lang="en-US" dirty="0" smtClean="0">
                <a:solidFill>
                  <a:srgbClr val="FF0000"/>
                </a:solidFill>
              </a:rPr>
              <a:t>skills you need</a:t>
            </a:r>
            <a:r>
              <a:rPr lang="en-US" dirty="0" smtClean="0"/>
              <a:t> once you graduate and enter the work place.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và trình bày LVTN - Bùi Hoài Thắng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842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Làm LVTN là làm gì?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và trình bày LVTN - Bùi Hoài Thắng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5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dạng LVTN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, demo</a:t>
            </a:r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,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,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endParaRPr lang="en-US" dirty="0" smtClean="0"/>
          </a:p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, </a:t>
            </a:r>
            <a:r>
              <a:rPr lang="en-US" dirty="0" err="1" smtClean="0"/>
              <a:t>sáng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04-Nov-2012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và trình bày LVTN - Bùi Hoài Thắng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86400" y="3505200"/>
            <a:ext cx="3364255" cy="1710452"/>
          </a:xfrm>
          <a:prstGeom prst="cloudCallou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3200" dirty="0" err="1" smtClean="0">
                <a:solidFill>
                  <a:srgbClr val="FF0000"/>
                </a:solidFill>
              </a:rPr>
              <a:t>Bất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kỳ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dạng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gì</a:t>
            </a:r>
            <a:r>
              <a:rPr lang="en-US" sz="3200" dirty="0" smtClean="0">
                <a:solidFill>
                  <a:srgbClr val="FF0000"/>
                </a:solidFill>
              </a:rPr>
              <a:t>!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5089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5" grpId="0" animBg="1"/>
    </p:bld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31B3FA1-19CB-4D97-AB12-655EA4D7CC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95367</Template>
  <TotalTime>1864</TotalTime>
  <Words>2260</Words>
  <Application>Microsoft Office PowerPoint</Application>
  <PresentationFormat>On-screen Show (4:3)</PresentationFormat>
  <Paragraphs>378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Modèle par défaut</vt:lpstr>
      <vt:lpstr>Thực hiện và trình bày Luận văn Tốt nghiệp</vt:lpstr>
      <vt:lpstr>Roadmap</vt:lpstr>
      <vt:lpstr>Phần A. THỰC HIỆN LVTN</vt:lpstr>
      <vt:lpstr>Các bạn đang có gì rồi?</vt:lpstr>
      <vt:lpstr>Các bạn sợ gì?</vt:lpstr>
      <vt:lpstr>Tại sao phải làm LVTN?</vt:lpstr>
      <vt:lpstr>Tại sao phải làm LVTN?</vt:lpstr>
      <vt:lpstr>Làm LVTN là làm gì?</vt:lpstr>
      <vt:lpstr>Các dạng LVTN</vt:lpstr>
      <vt:lpstr>Làm xong LVTN thì được gì? (CS Course outcome – draft version)</vt:lpstr>
      <vt:lpstr>Làm xong LVTN thì được gì? (CE Course outcome – draft version)</vt:lpstr>
      <vt:lpstr>Làm xong LVTN thì được gì? (Course outcome - summary)</vt:lpstr>
      <vt:lpstr>Làm sao hoàn thành LVTN?</vt:lpstr>
      <vt:lpstr>Kế hoạch</vt:lpstr>
      <vt:lpstr>Nền tảng công nghệ</vt:lpstr>
      <vt:lpstr>Thảo luận phần A</vt:lpstr>
      <vt:lpstr>Phần b. Trình bày nội dung LVTN</vt:lpstr>
      <vt:lpstr>Cấu trúc trình bày</vt:lpstr>
      <vt:lpstr>Cấu trúc trình bày</vt:lpstr>
      <vt:lpstr>Cấu trúc trình bày (tt.)</vt:lpstr>
      <vt:lpstr>Phần tóm tắt</vt:lpstr>
      <vt:lpstr>1. Phần dẫn nhập</vt:lpstr>
      <vt:lpstr>1. Phần dẫn nhập (tt.)</vt:lpstr>
      <vt:lpstr>1. Phần dẫn nhập (tt.)</vt:lpstr>
      <vt:lpstr>1. Phần dẫn nhập (tt.)</vt:lpstr>
      <vt:lpstr>Phần dẫn nhập (tt.)</vt:lpstr>
      <vt:lpstr>2. Phần nền tảng</vt:lpstr>
      <vt:lpstr>2. Phần nền tảng (tt.)</vt:lpstr>
      <vt:lpstr>2. Phần nền tảng (tt.)</vt:lpstr>
      <vt:lpstr>3. Phần trọng tâm</vt:lpstr>
      <vt:lpstr>3. Phần trọng tâm (tt.)</vt:lpstr>
      <vt:lpstr>3. Phần trọng tâm (tt.)</vt:lpstr>
      <vt:lpstr>3. Phần trọng tâm (tt.)</vt:lpstr>
      <vt:lpstr>3. Phần trọng tâm (tt.)</vt:lpstr>
      <vt:lpstr>3. Phần trọng tâm (tt.)</vt:lpstr>
      <vt:lpstr>4. Phần thực nghiệm</vt:lpstr>
      <vt:lpstr>4. Phần thực nghiệm (tt.)</vt:lpstr>
      <vt:lpstr>4. Phần thực nghiệm (tt.)</vt:lpstr>
      <vt:lpstr>5. Tổng kết</vt:lpstr>
      <vt:lpstr>Tài liệu tham khảo &amp; Phụ lục</vt:lpstr>
      <vt:lpstr>Thảo luận phần B</vt:lpstr>
      <vt:lpstr>Phần C. thuyết trình trước hội đồng</vt:lpstr>
      <vt:lpstr>Mục tiêu</vt:lpstr>
      <vt:lpstr>Chuẩn bị</vt:lpstr>
      <vt:lpstr>Trình bày</vt:lpstr>
      <vt:lpstr>Cấu trúc</vt:lpstr>
      <vt:lpstr>Cấu trúc (tt.)</vt:lpstr>
      <vt:lpstr>Trả lời câu hỏi</vt:lpstr>
      <vt:lpstr>Mẹo hay !?</vt:lpstr>
      <vt:lpstr>Thảo luận phần C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writing and presentation</dc:title>
  <dc:creator>Thang Bui</dc:creator>
  <cp:lastModifiedBy>Thang Bui</cp:lastModifiedBy>
  <cp:revision>72</cp:revision>
  <dcterms:created xsi:type="dcterms:W3CDTF">2011-10-14T08:13:01Z</dcterms:created>
  <dcterms:modified xsi:type="dcterms:W3CDTF">2012-10-25T06:58:38Z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TC300008499990</vt:lpwstr>
  </property>
</Properties>
</file>