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53"/>
  </p:notesMasterIdLst>
  <p:sldIdLst>
    <p:sldId id="256" r:id="rId2"/>
    <p:sldId id="257" r:id="rId3"/>
    <p:sldId id="276" r:id="rId4"/>
    <p:sldId id="277" r:id="rId5"/>
    <p:sldId id="279" r:id="rId6"/>
    <p:sldId id="278" r:id="rId7"/>
    <p:sldId id="281" r:id="rId8"/>
    <p:sldId id="302" r:id="rId9"/>
    <p:sldId id="259" r:id="rId10"/>
    <p:sldId id="282" r:id="rId11"/>
    <p:sldId id="283" r:id="rId12"/>
    <p:sldId id="284" r:id="rId13"/>
    <p:sldId id="285" r:id="rId14"/>
    <p:sldId id="287" r:id="rId15"/>
    <p:sldId id="289" r:id="rId16"/>
    <p:sldId id="290" r:id="rId17"/>
    <p:sldId id="288" r:id="rId18"/>
    <p:sldId id="260" r:id="rId19"/>
    <p:sldId id="263" r:id="rId20"/>
    <p:sldId id="261" r:id="rId21"/>
    <p:sldId id="262" r:id="rId22"/>
    <p:sldId id="264" r:id="rId23"/>
    <p:sldId id="265" r:id="rId24"/>
    <p:sldId id="266" r:id="rId25"/>
    <p:sldId id="267" r:id="rId26"/>
    <p:sldId id="268" r:id="rId27"/>
    <p:sldId id="269" r:id="rId28"/>
    <p:sldId id="303" r:id="rId29"/>
    <p:sldId id="304" r:id="rId30"/>
    <p:sldId id="291" r:id="rId31"/>
    <p:sldId id="270" r:id="rId32"/>
    <p:sldId id="305" r:id="rId33"/>
    <p:sldId id="306" r:id="rId34"/>
    <p:sldId id="292" r:id="rId35"/>
    <p:sldId id="307" r:id="rId36"/>
    <p:sldId id="293" r:id="rId37"/>
    <p:sldId id="294" r:id="rId38"/>
    <p:sldId id="308" r:id="rId39"/>
    <p:sldId id="309" r:id="rId40"/>
    <p:sldId id="295" r:id="rId41"/>
    <p:sldId id="296" r:id="rId42"/>
    <p:sldId id="297" r:id="rId43"/>
    <p:sldId id="298" r:id="rId44"/>
    <p:sldId id="299" r:id="rId45"/>
    <p:sldId id="310" r:id="rId46"/>
    <p:sldId id="311" r:id="rId47"/>
    <p:sldId id="312" r:id="rId48"/>
    <p:sldId id="300" r:id="rId49"/>
    <p:sldId id="313" r:id="rId50"/>
    <p:sldId id="301" r:id="rId51"/>
    <p:sldId id="31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31" autoAdjust="0"/>
  </p:normalViewPr>
  <p:slideViewPr>
    <p:cSldViewPr>
      <p:cViewPr varScale="1">
        <p:scale>
          <a:sx n="62" d="100"/>
          <a:sy n="62" d="100"/>
        </p:scale>
        <p:origin x="-15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4F1C8-CC3D-498E-B2CE-23BA4A379260}" type="datetimeFigureOut">
              <a:rPr lang="en-US" smtClean="0"/>
              <a:t>12/25/2012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3BB4-9255-4792-9F47-E7C34FE0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81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xu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mùa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tắc</a:t>
            </a:r>
            <a:endParaRPr lang="en-US" baseline="0" dirty="0" smtClean="0"/>
          </a:p>
          <a:p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2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i="1" dirty="0" err="1" smtClean="0"/>
              <a:t>hàm</a:t>
            </a:r>
            <a:r>
              <a:rPr lang="en-US" i="1" dirty="0" smtClean="0"/>
              <a:t> </a:t>
            </a:r>
            <a:r>
              <a:rPr lang="en-US" i="1" dirty="0" err="1" smtClean="0"/>
              <a:t>kích</a:t>
            </a:r>
            <a:r>
              <a:rPr lang="en-US" i="1" dirty="0" smtClean="0"/>
              <a:t> </a:t>
            </a:r>
            <a:r>
              <a:rPr lang="en-US" i="1" dirty="0" err="1" smtClean="0"/>
              <a:t>hoạt</a:t>
            </a:r>
            <a:r>
              <a:rPr lang="en-US" dirty="0" smtClean="0"/>
              <a:t> (Activation function)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ra.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27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i="1" dirty="0" err="1" smtClean="0"/>
              <a:t>hàm</a:t>
            </a:r>
            <a:r>
              <a:rPr lang="en-US" i="1" dirty="0" smtClean="0"/>
              <a:t> </a:t>
            </a:r>
            <a:r>
              <a:rPr lang="en-US" i="1" dirty="0" err="1" smtClean="0"/>
              <a:t>kích</a:t>
            </a:r>
            <a:r>
              <a:rPr lang="en-US" i="1" dirty="0" smtClean="0"/>
              <a:t> </a:t>
            </a:r>
            <a:r>
              <a:rPr lang="en-US" i="1" dirty="0" err="1" smtClean="0"/>
              <a:t>hoạt</a:t>
            </a:r>
            <a:r>
              <a:rPr lang="en-US" dirty="0" smtClean="0"/>
              <a:t> (Activation function)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ra.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2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33DC18D-C073-44EE-915D-134F1EDA563D}" type="datetime1">
              <a:rPr lang="en-US" smtClean="0"/>
              <a:t>12/25/2012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12/2012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4BD53F-05B0-4456-9F13-40A25375A4FE}" type="datetime1">
              <a:rPr lang="en-US" smtClean="0"/>
              <a:t>12/25/2012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F4508B-3B5A-44BE-AFCC-D20829831D6E}" type="datetime1">
              <a:rPr lang="en-US" smtClean="0"/>
              <a:t>12/25/2012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569273-CC50-4E93-BAD8-BF1974BDC153}" type="datetime1">
              <a:rPr lang="en-US" smtClean="0"/>
              <a:t>12/25/2012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A8C5693-3681-4FA5-B3A5-4CE707540396}" type="datetime1">
              <a:rPr lang="en-US" smtClean="0"/>
              <a:t>12/25/2012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12/2012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403D19-159A-415C-B296-FC5B30792101}" type="datetime1">
              <a:rPr lang="en-US" smtClean="0"/>
              <a:t>12/25/2012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BC46D2-3CE2-4814-9E87-B635C8FB6DA4}" type="datetime1">
              <a:rPr lang="en-US" smtClean="0"/>
              <a:t>12/25/2012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108ECF-A56F-4A9B-9043-06330E418442}" type="datetime1">
              <a:rPr lang="en-US" smtClean="0"/>
              <a:t>12/25/2012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DFBB76-7FEC-46FD-919B-95A8B899466C}" type="datetime1">
              <a:rPr lang="en-US" smtClean="0"/>
              <a:t>12/25/2012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B75E6D0-083A-429D-BD81-F60695F0841B}" type="datetime1">
              <a:rPr lang="en-US" smtClean="0"/>
              <a:t>12/25/2012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12/2012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A04E721-8552-4D63-9BE8-01A36513760E}" type="datetime1">
              <a:rPr lang="en-US" smtClean="0"/>
              <a:t>12/25/2012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12/2012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3A08E204-429E-4328-B653-2E5F37EDE669}" type="datetime1">
              <a:rPr lang="en-US" smtClean="0"/>
              <a:t>12/25/2012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5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7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763000" cy="291619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ỨNG DỤNG MẠNG NEURON NHÂN TẠO TRONG VIỆC DỰ BÁO DỮ LIỆU CHUỖI THỜI GIAN CÓ TÍNH XU HƯỚNG VÀ TÍNH MÙA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GVHD: PGS.TS </a:t>
            </a:r>
            <a:r>
              <a:rPr lang="en-US" sz="2400" b="1" dirty="0" err="1"/>
              <a:t>Dương</a:t>
            </a:r>
            <a:r>
              <a:rPr lang="en-US" sz="2400" b="1" dirty="0"/>
              <a:t> </a:t>
            </a:r>
            <a:r>
              <a:rPr lang="en-US" sz="2400" b="1" dirty="0" err="1"/>
              <a:t>Tuấn</a:t>
            </a:r>
            <a:r>
              <a:rPr lang="en-US" sz="2400" b="1" dirty="0"/>
              <a:t> </a:t>
            </a:r>
            <a:r>
              <a:rPr lang="en-US" sz="2400" b="1" dirty="0" err="1"/>
              <a:t>Anh</a:t>
            </a:r>
            <a:endParaRPr lang="en-US" sz="2400" dirty="0"/>
          </a:p>
          <a:p>
            <a:pPr algn="l"/>
            <a:r>
              <a:rPr lang="en-US" sz="2400" b="1" i="1" dirty="0"/>
              <a:t>SVTH 1:</a:t>
            </a:r>
            <a:r>
              <a:rPr lang="en-US" sz="2400" b="1" dirty="0"/>
              <a:t>  </a:t>
            </a:r>
            <a:r>
              <a:rPr lang="en-US" sz="2400" b="1" dirty="0" err="1"/>
              <a:t>Đoàn</a:t>
            </a:r>
            <a:r>
              <a:rPr lang="en-US" sz="2400" b="1" dirty="0"/>
              <a:t> </a:t>
            </a:r>
            <a:r>
              <a:rPr lang="en-US" sz="2400" b="1" dirty="0" err="1"/>
              <a:t>Ngọc</a:t>
            </a:r>
            <a:r>
              <a:rPr lang="en-US" sz="2400" b="1" dirty="0"/>
              <a:t> </a:t>
            </a:r>
            <a:r>
              <a:rPr lang="en-US" sz="2400" b="1" dirty="0" err="1"/>
              <a:t>Bảo</a:t>
            </a:r>
            <a:r>
              <a:rPr lang="en-US" sz="2400" b="1" dirty="0"/>
              <a:t>	</a:t>
            </a:r>
            <a:r>
              <a:rPr lang="en-US" sz="2400" b="1" dirty="0" smtClean="0"/>
              <a:t>	50800107</a:t>
            </a:r>
            <a:endParaRPr lang="en-US" sz="2400" dirty="0"/>
          </a:p>
          <a:p>
            <a:pPr algn="l"/>
            <a:r>
              <a:rPr lang="en-US" sz="2400" b="1" i="1" dirty="0"/>
              <a:t>SVTH 2:</a:t>
            </a:r>
            <a:r>
              <a:rPr lang="en-US" sz="2400" b="1" dirty="0"/>
              <a:t>  </a:t>
            </a:r>
            <a:r>
              <a:rPr lang="en-US" sz="2400" b="1" dirty="0" err="1"/>
              <a:t>Ngô</a:t>
            </a:r>
            <a:r>
              <a:rPr lang="en-US" sz="2400" b="1" dirty="0"/>
              <a:t> </a:t>
            </a:r>
            <a:r>
              <a:rPr lang="en-US" sz="2400" b="1" dirty="0" err="1"/>
              <a:t>Duy</a:t>
            </a:r>
            <a:r>
              <a:rPr lang="en-US" sz="2400" b="1" dirty="0"/>
              <a:t> </a:t>
            </a:r>
            <a:r>
              <a:rPr lang="en-US" sz="2400" b="1" dirty="0" err="1"/>
              <a:t>Khánh</a:t>
            </a:r>
            <a:r>
              <a:rPr lang="en-US" sz="2400" b="1" dirty="0"/>
              <a:t> </a:t>
            </a:r>
            <a:r>
              <a:rPr lang="en-US" sz="2400" b="1" dirty="0" err="1"/>
              <a:t>Vy</a:t>
            </a:r>
            <a:r>
              <a:rPr lang="en-US" sz="2400" b="1" dirty="0"/>
              <a:t>	50802706</a:t>
            </a:r>
            <a:endParaRPr lang="en-US" sz="2400" dirty="0"/>
          </a:p>
          <a:p>
            <a:pPr algn="l"/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2004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atin typeface="+mj-lt"/>
              </a:rPr>
              <a:t>Luận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văn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tốt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nghiệp</a:t>
            </a:r>
            <a:endParaRPr lang="en-US" sz="3200" dirty="0">
              <a:latin typeface="+mj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47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“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”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học</a:t>
            </a:r>
            <a:r>
              <a:rPr lang="en-US" dirty="0"/>
              <a:t> (learning) hay </a:t>
            </a:r>
            <a:r>
              <a:rPr lang="en-US" i="1" dirty="0" err="1"/>
              <a:t>huấn</a:t>
            </a:r>
            <a:r>
              <a:rPr lang="en-US" i="1" dirty="0"/>
              <a:t> </a:t>
            </a:r>
            <a:r>
              <a:rPr lang="en-US" i="1" dirty="0" err="1"/>
              <a:t>luyện</a:t>
            </a:r>
            <a:r>
              <a:rPr lang="en-US" dirty="0"/>
              <a:t> (training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19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6280"/>
          </a:xfrm>
        </p:spPr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dốc</a:t>
            </a:r>
            <a:endParaRPr lang="en-US" dirty="0" smtClean="0"/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086" y="5105400"/>
            <a:ext cx="3935186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834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,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/>
              <a:t>mạng</a:t>
            </a:r>
            <a:r>
              <a:rPr lang="en-US" dirty="0"/>
              <a:t>.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509398"/>
            <a:ext cx="4114800" cy="807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627646"/>
            <a:ext cx="27051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246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0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RPROP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6280"/>
          </a:xfrm>
        </p:spPr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ij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73667"/>
            <a:ext cx="495300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743252"/>
            <a:ext cx="1752600" cy="46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43600" y="4743252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+mj-lt"/>
              </a:rPr>
              <a:t>Với</a:t>
            </a:r>
            <a:endParaRPr lang="en-US" sz="2400" dirty="0">
              <a:latin typeface="+mj-lt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22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77" y="2096452"/>
            <a:ext cx="3090246" cy="2455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876800"/>
            <a:ext cx="25908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RPROP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733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6072" y="1722438"/>
            <a:ext cx="3471856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49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8280"/>
            <a:ext cx="8229600" cy="43891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8 </a:t>
            </a:r>
            <a:r>
              <a:rPr lang="en-US" dirty="0" err="1" smtClean="0"/>
              <a:t>bước</a:t>
            </a:r>
            <a:r>
              <a:rPr lang="en-US" dirty="0"/>
              <a:t>:</a:t>
            </a:r>
            <a:endParaRPr lang="en-US" dirty="0" smtClean="0"/>
          </a:p>
          <a:p>
            <a:pPr lvl="0"/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lvl="0"/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0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0"/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0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lvl="0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lvl="0"/>
            <a:r>
              <a:rPr lang="fr-FR" dirty="0" err="1"/>
              <a:t>Huấn</a:t>
            </a:r>
            <a:r>
              <a:rPr lang="fr-FR" dirty="0"/>
              <a:t> </a:t>
            </a:r>
            <a:r>
              <a:rPr lang="fr-FR" dirty="0" err="1"/>
              <a:t>luyện</a:t>
            </a:r>
            <a:r>
              <a:rPr lang="fr-FR" dirty="0"/>
              <a:t> </a:t>
            </a:r>
            <a:r>
              <a:rPr lang="fr-FR" dirty="0" err="1"/>
              <a:t>mạng</a:t>
            </a:r>
            <a:endParaRPr lang="en-US" dirty="0"/>
          </a:p>
          <a:p>
            <a:pPr lvl="0"/>
            <a:r>
              <a:rPr lang="fr-FR" dirty="0" err="1"/>
              <a:t>Dự</a:t>
            </a:r>
            <a:r>
              <a:rPr lang="fr-FR" dirty="0"/>
              <a:t> </a:t>
            </a:r>
            <a:r>
              <a:rPr lang="fr-FR" dirty="0" err="1"/>
              <a:t>đoán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cải</a:t>
            </a:r>
            <a:r>
              <a:rPr lang="fr-FR" dirty="0"/>
              <a:t> </a:t>
            </a:r>
            <a:r>
              <a:rPr lang="fr-FR" dirty="0" err="1"/>
              <a:t>tiến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06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3733800" cy="4526280"/>
          </a:xfrm>
        </p:spPr>
        <p:txBody>
          <a:bodyPr>
            <a:normAutofit/>
          </a:bodyPr>
          <a:lstStyle/>
          <a:p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phi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mùa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52400" y="6248400"/>
            <a:ext cx="8763000" cy="4572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300" kern="1200">
                <a:solidFill>
                  <a:schemeClr val="bg2">
                    <a:tint val="60000"/>
                    <a:satMod val="1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smtClean="0"/>
              <a:t>12/2012</a:t>
            </a:r>
            <a:endParaRPr lang="en-US" sz="2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828800"/>
            <a:ext cx="4249868" cy="388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 (Hybrid Model)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33600"/>
            <a:ext cx="7239000" cy="3048000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931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 (Hybrid Model)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+mj-lt"/>
              </a:rPr>
              <a:t>Gồm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môđun</a:t>
            </a:r>
            <a:r>
              <a:rPr lang="en-US" sz="3200" dirty="0" smtClean="0">
                <a:latin typeface="+mj-lt"/>
              </a:rPr>
              <a:t>:</a:t>
            </a:r>
          </a:p>
          <a:p>
            <a:endParaRPr lang="en-US" sz="32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Môđun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mạng</a:t>
            </a:r>
            <a:r>
              <a:rPr lang="en-US" sz="3200" dirty="0" smtClean="0">
                <a:latin typeface="+mj-lt"/>
              </a:rPr>
              <a:t> Neuron </a:t>
            </a:r>
            <a:r>
              <a:rPr lang="en-US" sz="3200" dirty="0" err="1" smtClean="0">
                <a:latin typeface="+mj-lt"/>
              </a:rPr>
              <a:t>nhân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tạo</a:t>
            </a:r>
            <a:endParaRPr lang="en-US" sz="32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Môđun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làm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trơn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lũy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thừa</a:t>
            </a:r>
            <a:endParaRPr lang="en-US" sz="32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Mođun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lai</a:t>
            </a:r>
            <a:endParaRPr lang="en-US" sz="3200" dirty="0">
              <a:latin typeface="+mj-l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008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Giới</a:t>
            </a:r>
            <a:r>
              <a:rPr lang="en-US" sz="2400" dirty="0" smtClean="0"/>
              <a:t> </a:t>
            </a:r>
            <a:r>
              <a:rPr lang="en-US" sz="2400" dirty="0" err="1" smtClean="0"/>
              <a:t>thiệu</a:t>
            </a:r>
            <a:r>
              <a:rPr lang="en-US" sz="2400" dirty="0"/>
              <a:t> </a:t>
            </a:r>
            <a:r>
              <a:rPr lang="en-US" sz="2400" dirty="0" err="1" smtClean="0"/>
              <a:t>chuỗi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Giới</a:t>
            </a:r>
            <a:r>
              <a:rPr lang="en-US" sz="2400" dirty="0" smtClean="0"/>
              <a:t> </a:t>
            </a:r>
            <a:r>
              <a:rPr lang="en-US" sz="2400" dirty="0" err="1" smtClean="0"/>
              <a:t>thiệu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neuron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lan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ngược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RPROP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neuron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lai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khử</a:t>
            </a:r>
            <a:r>
              <a:rPr lang="en-US" sz="2400" dirty="0" smtClean="0"/>
              <a:t> </a:t>
            </a:r>
            <a:r>
              <a:rPr lang="en-US" sz="2400" dirty="0" err="1" smtClean="0"/>
              <a:t>mùa</a:t>
            </a:r>
            <a:r>
              <a:rPr lang="en-US" sz="2400" dirty="0" smtClean="0"/>
              <a:t>, </a:t>
            </a:r>
            <a:r>
              <a:rPr lang="en-US" sz="2400" dirty="0" err="1" smtClean="0"/>
              <a:t>khử</a:t>
            </a:r>
            <a:r>
              <a:rPr lang="en-US" sz="2400" dirty="0" smtClean="0"/>
              <a:t> </a:t>
            </a:r>
            <a:r>
              <a:rPr lang="en-US" sz="2400" dirty="0" err="1" smtClean="0"/>
              <a:t>xu</a:t>
            </a:r>
            <a:r>
              <a:rPr lang="en-US" sz="2400" dirty="0" smtClean="0"/>
              <a:t> </a:t>
            </a:r>
            <a:r>
              <a:rPr lang="en-US" sz="2400" dirty="0" err="1" smtClean="0"/>
              <a:t>hướng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/>
              <a:t>T</a:t>
            </a:r>
            <a:r>
              <a:rPr lang="en-US" sz="2400" dirty="0" err="1" smtClean="0"/>
              <a:t>hực</a:t>
            </a:r>
            <a:r>
              <a:rPr lang="en-US" sz="2400" dirty="0" smtClean="0"/>
              <a:t> </a:t>
            </a:r>
            <a:r>
              <a:rPr lang="en-US" sz="2400" dirty="0" err="1" smtClean="0"/>
              <a:t>nghiệm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luận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Q&amp;A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863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Môđun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trơn</a:t>
            </a:r>
            <a:r>
              <a:rPr lang="en-US" dirty="0" smtClean="0"/>
              <a:t> </a:t>
            </a:r>
            <a:r>
              <a:rPr lang="en-US" dirty="0" err="1" smtClean="0"/>
              <a:t>lũy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(Exponential Smoothing)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5253335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</a:rPr>
              <a:t>Mô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hình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nhân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00200" y="2209800"/>
                <a:ext cx="6324600" cy="28194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𝑛</m:t>
                          </m:r>
                          <m:r>
                            <a:rPr lang="en-US" sz="3000" i="1">
                              <a:latin typeface="Cambria Math"/>
                            </a:rPr>
                            <m:t>+</m:t>
                          </m:r>
                          <m:r>
                            <a:rPr lang="en-US" sz="3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3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000" i="1">
                              <a:latin typeface="Cambria Math"/>
                            </a:rPr>
                            <m:t>+</m:t>
                          </m:r>
                          <m:r>
                            <a:rPr lang="en-US" sz="3000" i="1">
                              <a:latin typeface="Cambria Math"/>
                            </a:rPr>
                            <m:t>𝑘</m:t>
                          </m:r>
                          <m:r>
                            <a:rPr lang="en-US" sz="3000" i="1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000" i="1"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𝑛</m:t>
                          </m:r>
                          <m:r>
                            <a:rPr lang="en-US" sz="3000" i="1">
                              <a:latin typeface="Cambria Math"/>
                            </a:rPr>
                            <m:t>+</m:t>
                          </m:r>
                          <m:r>
                            <a:rPr lang="en-US" sz="3000" i="1">
                              <a:latin typeface="Cambria Math"/>
                            </a:rPr>
                            <m:t>𝑘</m:t>
                          </m:r>
                          <m:r>
                            <a:rPr lang="en-US" sz="3000" i="1">
                              <a:latin typeface="Cambria Math"/>
                            </a:rPr>
                            <m:t>−</m:t>
                          </m:r>
                          <m:r>
                            <a:rPr lang="en-US" sz="3000" i="1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000" i="1">
                          <a:latin typeface="Cambria Math"/>
                        </a:rPr>
                        <m:t>= </m:t>
                      </m:r>
                      <m:r>
                        <a:rPr lang="en-US" sz="3000" i="1">
                          <a:latin typeface="Cambria Math"/>
                        </a:rPr>
                        <m:t>𝛼</m:t>
                      </m:r>
                      <m:f>
                        <m:fPr>
                          <m:ctrlPr>
                            <a:rPr lang="en-US" sz="30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3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0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sz="3000" i="1">
                          <a:latin typeface="Cambria Math"/>
                        </a:rPr>
                        <m:t>+(1−</m:t>
                      </m:r>
                      <m:r>
                        <a:rPr lang="en-US" sz="3000" i="1">
                          <a:latin typeface="Cambria Math"/>
                        </a:rPr>
                        <m:t>𝛼</m:t>
                      </m:r>
                      <m:r>
                        <a:rPr lang="en-US" sz="3000" i="1">
                          <a:latin typeface="Cambria Math"/>
                        </a:rPr>
                        <m:t>)(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𝑡</m:t>
                          </m:r>
                          <m:r>
                            <a:rPr lang="en-US" sz="30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3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𝑡</m:t>
                          </m:r>
                          <m:r>
                            <a:rPr lang="en-US" sz="30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3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000" i="1">
                          <a:latin typeface="Cambria Math"/>
                        </a:rPr>
                        <m:t>= </m:t>
                      </m:r>
                      <m:r>
                        <a:rPr lang="en-US" sz="3000" i="1">
                          <a:latin typeface="Cambria Math"/>
                        </a:rPr>
                        <m:t>𝛽</m:t>
                      </m:r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000" i="1">
                              <a:latin typeface="Cambria Math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30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3000" i="1">
                          <a:latin typeface="Cambria Math"/>
                        </a:rPr>
                        <m:t>+(1−</m:t>
                      </m:r>
                      <m:r>
                        <a:rPr lang="en-US" sz="3000" i="1">
                          <a:latin typeface="Cambria Math"/>
                        </a:rPr>
                        <m:t>𝛽</m:t>
                      </m:r>
                      <m:r>
                        <a:rPr lang="en-US" sz="3000" i="1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𝑡</m:t>
                          </m:r>
                          <m:r>
                            <a:rPr lang="en-US" sz="3000" i="1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000" i="1">
                          <a:latin typeface="Cambria Math"/>
                        </a:rPr>
                        <m:t>= </m:t>
                      </m:r>
                      <m:r>
                        <a:rPr lang="en-US" sz="3000" i="1">
                          <a:latin typeface="Cambria Math"/>
                        </a:rPr>
                        <m:t>𝛾</m:t>
                      </m:r>
                      <m:f>
                        <m:fPr>
                          <m:ctrlPr>
                            <a:rPr lang="en-US" sz="30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3000" i="1">
                          <a:latin typeface="Cambria Math"/>
                        </a:rPr>
                        <m:t>+(1−</m:t>
                      </m:r>
                      <m:r>
                        <a:rPr lang="en-US" sz="3000" i="1">
                          <a:latin typeface="Cambria Math"/>
                        </a:rPr>
                        <m:t>𝛾</m:t>
                      </m:r>
                      <m:r>
                        <a:rPr lang="en-US" sz="3000" i="1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𝑡</m:t>
                          </m:r>
                          <m:r>
                            <a:rPr lang="en-US" sz="3000" i="1">
                              <a:latin typeface="Cambria Math"/>
                            </a:rPr>
                            <m:t>−</m:t>
                          </m:r>
                          <m:r>
                            <a:rPr lang="en-US" sz="3000" i="1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209800"/>
                <a:ext cx="6324600" cy="2819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02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Môđun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trơn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(Exponential </a:t>
            </a:r>
            <a:r>
              <a:rPr lang="en-US" dirty="0" smtClean="0"/>
              <a:t>Smoothing)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5253335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</a:rPr>
              <a:t>Mô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hình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cộng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00200" y="2286000"/>
                <a:ext cx="6324600" cy="28194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  <m:r>
                            <a:rPr lang="en-US" sz="3200" i="1">
                              <a:latin typeface="Cambria Math"/>
                            </a:rPr>
                            <m:t>+</m:t>
                          </m:r>
                          <m:r>
                            <a:rPr lang="en-US" sz="32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latin typeface="Cambria Math"/>
                            </a:rPr>
                            <m:t>+</m:t>
                          </m:r>
                          <m:r>
                            <a:rPr lang="en-US" sz="3200" i="1">
                              <a:latin typeface="Cambria Math"/>
                            </a:rPr>
                            <m:t>𝑘</m:t>
                          </m:r>
                          <m:r>
                            <a:rPr lang="en-US" sz="3200" i="1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  <m:r>
                            <a:rPr lang="en-US" sz="3200" i="1">
                              <a:latin typeface="Cambria Math"/>
                            </a:rPr>
                            <m:t>+</m:t>
                          </m:r>
                          <m:r>
                            <a:rPr lang="en-US" sz="3200" i="1">
                              <a:latin typeface="Cambria Math"/>
                            </a:rPr>
                            <m:t>𝑘</m:t>
                          </m:r>
                          <m:r>
                            <a:rPr lang="en-US" sz="3200" i="1">
                              <a:latin typeface="Cambria Math"/>
                            </a:rPr>
                            <m:t>−</m:t>
                          </m:r>
                          <m:r>
                            <a:rPr lang="en-US" sz="3200" i="1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= </m:t>
                      </m:r>
                      <m:r>
                        <a:rPr lang="en-US" sz="3200" i="1">
                          <a:latin typeface="Cambria Math"/>
                        </a:rPr>
                        <m:t>𝛼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  <m:r>
                            <a:rPr lang="en-US" sz="3200" i="1">
                              <a:latin typeface="Cambria Math"/>
                            </a:rPr>
                            <m:t>−</m:t>
                          </m:r>
                          <m:r>
                            <a:rPr lang="en-US" sz="32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)+(1−</m:t>
                      </m:r>
                      <m:r>
                        <a:rPr lang="en-US" sz="3200" i="1">
                          <a:latin typeface="Cambria Math"/>
                        </a:rPr>
                        <m:t>𝛼</m:t>
                      </m:r>
                      <m:r>
                        <a:rPr lang="en-US" sz="3200" i="1">
                          <a:latin typeface="Cambria Math"/>
                        </a:rPr>
                        <m:t>)(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  <m:r>
                            <a:rPr lang="en-US" sz="32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  <m:r>
                            <a:rPr lang="en-US" sz="32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= </m:t>
                      </m:r>
                      <m:r>
                        <a:rPr lang="en-US" sz="3200" i="1">
                          <a:latin typeface="Cambria Math"/>
                        </a:rPr>
                        <m:t>𝛽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/>
                        </a:rPr>
                        <m:t>+(1−</m:t>
                      </m:r>
                      <m:r>
                        <a:rPr lang="en-US" sz="3200" i="1">
                          <a:latin typeface="Cambria Math"/>
                        </a:rPr>
                        <m:t>𝛽</m:t>
                      </m:r>
                      <m:r>
                        <a:rPr lang="en-US" sz="3200" i="1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  <m:r>
                            <a:rPr lang="en-US" sz="3200" i="1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= </m:t>
                      </m:r>
                      <m:r>
                        <a:rPr lang="en-US" sz="3200" i="1">
                          <a:latin typeface="Cambria Math"/>
                        </a:rPr>
                        <m:t>𝛾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)+(1−</m:t>
                      </m:r>
                      <m:r>
                        <a:rPr lang="en-US" sz="3200" i="1">
                          <a:latin typeface="Cambria Math"/>
                        </a:rPr>
                        <m:t>𝛾</m:t>
                      </m:r>
                      <m:r>
                        <a:rPr lang="en-US" sz="3200" i="1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  <m:r>
                            <a:rPr lang="en-US" sz="3200" i="1">
                              <a:latin typeface="Cambria Math"/>
                            </a:rPr>
                            <m:t>−</m:t>
                          </m:r>
                          <m:r>
                            <a:rPr lang="en-US" sz="3200" i="1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286000"/>
                <a:ext cx="6324600" cy="2819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742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Môđun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trơn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(Exponential Smoothing)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8458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+mj-lt"/>
              </a:rPr>
              <a:t>Ước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lượng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hệ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số</a:t>
            </a:r>
            <a:r>
              <a:rPr lang="en-US" sz="3200" dirty="0" smtClean="0">
                <a:latin typeface="+mj-lt"/>
              </a:rPr>
              <a:t> </a:t>
            </a:r>
            <a:r>
              <a:rPr lang="el-GR" sz="3200" dirty="0" smtClean="0">
                <a:latin typeface="+mj-lt"/>
              </a:rPr>
              <a:t>α</a:t>
            </a:r>
            <a:r>
              <a:rPr lang="en-US" sz="3200" dirty="0" smtClean="0">
                <a:latin typeface="+mj-lt"/>
              </a:rPr>
              <a:t>, </a:t>
            </a:r>
            <a:r>
              <a:rPr lang="el-GR" sz="3200" dirty="0" smtClean="0">
                <a:latin typeface="+mj-lt"/>
              </a:rPr>
              <a:t>β</a:t>
            </a:r>
            <a:r>
              <a:rPr lang="en-US" sz="3200" dirty="0" smtClean="0">
                <a:latin typeface="+mj-lt"/>
              </a:rPr>
              <a:t>, </a:t>
            </a:r>
            <a:r>
              <a:rPr lang="el-GR" sz="3200" dirty="0" smtClean="0">
                <a:latin typeface="+mj-lt"/>
              </a:rPr>
              <a:t>γ</a:t>
            </a:r>
            <a:endParaRPr lang="en-US" sz="3200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Vét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cạn</a:t>
            </a:r>
            <a:r>
              <a:rPr lang="en-US" sz="3200" dirty="0" smtClean="0">
                <a:latin typeface="+mj-lt"/>
              </a:rPr>
              <a:t> (Brute Force)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Sử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dụng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giải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leo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đồi</a:t>
            </a:r>
            <a:r>
              <a:rPr lang="en-US" sz="3200" dirty="0" smtClean="0">
                <a:latin typeface="+mj-lt"/>
              </a:rPr>
              <a:t> (Hill Climbing)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smtClean="0">
                <a:latin typeface="+mj-lt"/>
              </a:rPr>
              <a:t>Leo </a:t>
            </a:r>
            <a:r>
              <a:rPr lang="en-US" sz="3200" dirty="0" err="1" smtClean="0">
                <a:latin typeface="+mj-lt"/>
              </a:rPr>
              <a:t>đồi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dốc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nhất</a:t>
            </a:r>
            <a:r>
              <a:rPr lang="en-US" sz="3200" dirty="0" smtClean="0">
                <a:latin typeface="+mj-lt"/>
              </a:rPr>
              <a:t> (Steepest Ascent Hill Climbing)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Tôi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luyện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phỏng</a:t>
            </a:r>
            <a:r>
              <a:rPr lang="en-US" sz="3200" dirty="0" smtClean="0">
                <a:latin typeface="+mj-lt"/>
              </a:rPr>
              <a:t> (Simulated Annealing)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Sử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dụng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hợp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hai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phương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pháp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trên</a:t>
            </a:r>
            <a:endParaRPr lang="en-US" sz="32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Sử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dụng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phần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mềm</a:t>
            </a:r>
            <a:r>
              <a:rPr lang="en-US" sz="3200" dirty="0" smtClean="0">
                <a:latin typeface="+mj-lt"/>
              </a:rPr>
              <a:t> R (</a:t>
            </a:r>
            <a:r>
              <a:rPr lang="en-US" sz="3200" dirty="0" err="1" smtClean="0">
                <a:latin typeface="+mj-lt"/>
              </a:rPr>
              <a:t>thông</a:t>
            </a:r>
            <a:r>
              <a:rPr lang="en-US" sz="3200" dirty="0" smtClean="0">
                <a:latin typeface="+mj-lt"/>
              </a:rPr>
              <a:t> qua </a:t>
            </a:r>
            <a:r>
              <a:rPr lang="en-US" sz="3200" dirty="0" err="1" smtClean="0">
                <a:latin typeface="+mj-lt"/>
              </a:rPr>
              <a:t>phần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mềm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RAndFriend</a:t>
            </a:r>
            <a:r>
              <a:rPr lang="en-US" sz="3200" dirty="0" smtClean="0">
                <a:latin typeface="+mj-lt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246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3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Môđun</a:t>
            </a:r>
            <a:r>
              <a:rPr lang="en-US" dirty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(Neuron Network)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447800"/>
            <a:ext cx="7772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Cấu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trúc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mạng</a:t>
            </a:r>
            <a:r>
              <a:rPr lang="en-US" sz="3200" dirty="0" smtClean="0">
                <a:latin typeface="+mj-lt"/>
              </a:rPr>
              <a:t>: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>
                <a:latin typeface="+mj-lt"/>
              </a:rPr>
              <a:t>M</a:t>
            </a:r>
            <a:r>
              <a:rPr lang="en-US" sz="3200" dirty="0" err="1" smtClean="0">
                <a:latin typeface="+mj-lt"/>
              </a:rPr>
              <a:t>ạng</a:t>
            </a:r>
            <a:r>
              <a:rPr lang="en-US" sz="3200" dirty="0" smtClean="0">
                <a:latin typeface="+mj-lt"/>
              </a:rPr>
              <a:t> Neuron </a:t>
            </a:r>
            <a:r>
              <a:rPr lang="en-US" sz="3200" dirty="0" err="1" smtClean="0">
                <a:latin typeface="+mj-lt"/>
              </a:rPr>
              <a:t>truyền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thẳng</a:t>
            </a:r>
            <a:endParaRPr lang="en-US" sz="3200" dirty="0" smtClean="0">
              <a:latin typeface="+mj-lt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Số</a:t>
            </a:r>
            <a:r>
              <a:rPr lang="en-US" sz="3200" dirty="0" smtClean="0">
                <a:latin typeface="+mj-lt"/>
              </a:rPr>
              <a:t> node </a:t>
            </a:r>
            <a:r>
              <a:rPr lang="en-US" sz="3200" dirty="0" err="1" smtClean="0">
                <a:latin typeface="+mj-lt"/>
              </a:rPr>
              <a:t>nhập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bằng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số</a:t>
            </a:r>
            <a:r>
              <a:rPr lang="en-US" sz="3200" dirty="0" smtClean="0">
                <a:latin typeface="+mj-lt"/>
              </a:rPr>
              <a:t> node </a:t>
            </a:r>
            <a:r>
              <a:rPr lang="en-US" sz="3200" dirty="0" err="1" smtClean="0">
                <a:latin typeface="+mj-lt"/>
              </a:rPr>
              <a:t>ẩn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bằng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kì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của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chuỗi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dữ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liệu</a:t>
            </a:r>
            <a:endParaRPr lang="en-US" sz="32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Giải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huấn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luyện</a:t>
            </a:r>
            <a:r>
              <a:rPr lang="en-US" sz="3200" dirty="0" smtClean="0">
                <a:latin typeface="+mj-lt"/>
              </a:rPr>
              <a:t>: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Giải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lan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truyền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ngược</a:t>
            </a:r>
            <a:r>
              <a:rPr lang="en-US" sz="3200" dirty="0" smtClean="0">
                <a:latin typeface="+mj-lt"/>
              </a:rPr>
              <a:t> (Back Propagation)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Giải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RPROP (Resilient Propagation)</a:t>
            </a:r>
          </a:p>
          <a:p>
            <a:pPr marL="742950" lvl="1" indent="-285750">
              <a:buFont typeface="Wingdings" pitchFamily="2" charset="2"/>
              <a:buChar char="q"/>
            </a:pPr>
            <a:endParaRPr lang="en-US" sz="3200" dirty="0">
              <a:latin typeface="+mj-l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67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100" dirty="0" err="1"/>
              <a:t>Môđun</a:t>
            </a:r>
            <a:r>
              <a:rPr lang="en-US" sz="4100" dirty="0"/>
              <a:t> </a:t>
            </a:r>
            <a:r>
              <a:rPr lang="en-US" sz="4100" dirty="0" err="1" smtClean="0"/>
              <a:t>lai</a:t>
            </a:r>
            <a:r>
              <a:rPr lang="en-US" sz="4100" dirty="0" smtClean="0"/>
              <a:t> (Hybrid Module)</a:t>
            </a:r>
            <a:endParaRPr lang="en-US" sz="4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1447800"/>
                <a:ext cx="8991600" cy="5631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sz="3200" dirty="0" err="1" smtClean="0">
                    <a:latin typeface="+mj-lt"/>
                  </a:rPr>
                  <a:t>Giá</a:t>
                </a:r>
                <a:r>
                  <a:rPr lang="en-US" sz="3200" dirty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trị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đầu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vào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của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môđun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lai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là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giá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trị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đầu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ra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của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hai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môđun</a:t>
                </a:r>
                <a:r>
                  <a:rPr lang="en-US" sz="3200" dirty="0" smtClean="0">
                    <a:latin typeface="+mj-lt"/>
                  </a:rPr>
                  <a:t>: </a:t>
                </a:r>
                <a:r>
                  <a:rPr lang="en-US" sz="3200" dirty="0" err="1" smtClean="0">
                    <a:latin typeface="+mj-lt"/>
                  </a:rPr>
                  <a:t>làm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trơn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lũy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thừa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và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mạng</a:t>
                </a:r>
                <a:r>
                  <a:rPr lang="en-US" sz="3200" dirty="0" smtClean="0">
                    <a:latin typeface="+mj-lt"/>
                  </a:rPr>
                  <a:t> neuron </a:t>
                </a:r>
                <a:r>
                  <a:rPr lang="en-US" sz="3200" dirty="0" err="1" smtClean="0">
                    <a:latin typeface="+mj-lt"/>
                  </a:rPr>
                  <a:t>nhân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tạo</a:t>
                </a:r>
                <a:r>
                  <a:rPr lang="en-US" sz="3200" dirty="0" smtClean="0">
                    <a:latin typeface="+mj-lt"/>
                  </a:rPr>
                  <a:t>.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sz="3200" dirty="0" err="1" smtClean="0">
                    <a:latin typeface="+mj-lt"/>
                  </a:rPr>
                  <a:t>Giá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trị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đầu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ra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được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tính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theo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công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thức</a:t>
                </a:r>
                <a:endParaRPr lang="en-US" sz="3200" dirty="0" smtClean="0">
                  <a:latin typeface="+mj-lt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𝐻𝑦𝑏𝑟𝑖𝑑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𝜔</m:t>
                          </m:r>
                          <m:r>
                            <a:rPr lang="en-US" sz="32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𝑁𝑁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+(1−</m:t>
                      </m:r>
                      <m:r>
                        <a:rPr lang="en-US" sz="3200" i="1">
                          <a:latin typeface="Cambria Math"/>
                        </a:rPr>
                        <m:t>𝜔</m:t>
                      </m:r>
                      <m:r>
                        <a:rPr lang="en-US" sz="3200" i="1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𝐸𝑆</m:t>
                          </m:r>
                        </m:sub>
                      </m:sSub>
                    </m:oMath>
                  </m:oMathPara>
                </a14:m>
                <a:endParaRPr lang="en-US" sz="3200" dirty="0" smtClean="0">
                  <a:latin typeface="+mj-lt"/>
                </a:endParaRPr>
              </a:p>
              <a:p>
                <a:pPr lvl="2"/>
                <a:r>
                  <a:rPr lang="en-US" sz="3200" dirty="0" err="1" smtClean="0">
                    <a:latin typeface="+mj-lt"/>
                  </a:rPr>
                  <a:t>Trong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đó</a:t>
                </a:r>
                <a:r>
                  <a:rPr lang="en-US" sz="3200" dirty="0" smtClean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𝜔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được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gọi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là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trọng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số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lai</a:t>
                </a:r>
                <a:endParaRPr lang="en-US" sz="3200" dirty="0" smtClean="0">
                  <a:latin typeface="+mj-lt"/>
                </a:endParaRP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sz="3200" dirty="0" err="1" smtClean="0">
                    <a:latin typeface="+mj-lt"/>
                  </a:rPr>
                  <a:t>Ước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lượng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giá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trị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của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trọng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số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lai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bằng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cách</a:t>
                </a:r>
                <a:r>
                  <a:rPr lang="en-US" sz="3200" dirty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tối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thiểu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hóa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giá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trị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bình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phương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sai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số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lỗi</a:t>
                </a:r>
                <a:r>
                  <a:rPr lang="en-US" sz="3200" dirty="0" smtClean="0">
                    <a:latin typeface="+mj-lt"/>
                  </a:rPr>
                  <a:t>:</a:t>
                </a:r>
              </a:p>
              <a:p>
                <a:pPr lvl="2"/>
                <a:r>
                  <a:rPr lang="en-US" sz="3200" dirty="0">
                    <a:latin typeface="+mj-lt"/>
                  </a:rPr>
                  <a:t>MSE 	=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2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>
                  <a:latin typeface="+mj-lt"/>
                </a:endParaRPr>
              </a:p>
              <a:p>
                <a:pPr lvl="2"/>
                <a:endParaRPr lang="en-US" sz="3200" dirty="0">
                  <a:latin typeface="+mj-lt"/>
                </a:endParaRPr>
              </a:p>
              <a:p>
                <a:pPr marL="1200150" lvl="2" indent="-285750">
                  <a:buFont typeface="Arial" pitchFamily="34" charset="0"/>
                  <a:buChar char="•"/>
                </a:pPr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47800"/>
                <a:ext cx="8991600" cy="5631093"/>
              </a:xfrm>
              <a:prstGeom prst="rect">
                <a:avLst/>
              </a:prstGeom>
              <a:blipFill rotWithShape="1">
                <a:blip r:embed="rId2"/>
                <a:stretch>
                  <a:fillRect t="-1408" r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863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khử</a:t>
            </a:r>
            <a:r>
              <a:rPr lang="en-US" dirty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,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mùa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270"/>
              </p:ext>
            </p:extLst>
          </p:nvPr>
        </p:nvGraphicFramePr>
        <p:xfrm>
          <a:off x="390094" y="2209800"/>
          <a:ext cx="8363811" cy="2299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Visio" r:id="rId3" imgW="8854305" imgH="1872574" progId="Visio.Drawing.11">
                  <p:embed/>
                </p:oleObj>
              </mc:Choice>
              <mc:Fallback>
                <p:oleObj name="Visio" r:id="rId3" imgW="8854305" imgH="187257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94" y="2209800"/>
                        <a:ext cx="8363811" cy="2299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29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khử</a:t>
            </a:r>
            <a:r>
              <a:rPr lang="en-US" dirty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,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mùa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1560255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+mj-lt"/>
              </a:rPr>
              <a:t>Gồm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hai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môđun</a:t>
            </a:r>
            <a:r>
              <a:rPr lang="en-US" sz="3200" dirty="0" smtClean="0">
                <a:latin typeface="+mj-lt"/>
              </a:rPr>
              <a:t>:</a:t>
            </a:r>
          </a:p>
          <a:p>
            <a:endParaRPr lang="en-US" sz="32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Môđun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mạng</a:t>
            </a:r>
            <a:r>
              <a:rPr lang="en-US" sz="3200" dirty="0" smtClean="0">
                <a:latin typeface="+mj-lt"/>
              </a:rPr>
              <a:t> Neuron </a:t>
            </a:r>
            <a:r>
              <a:rPr lang="en-US" sz="3200" dirty="0" err="1" smtClean="0">
                <a:latin typeface="+mj-lt"/>
              </a:rPr>
              <a:t>nhân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tạo</a:t>
            </a:r>
            <a:r>
              <a:rPr lang="en-US" sz="3200" dirty="0" smtClean="0">
                <a:latin typeface="+mj-lt"/>
              </a:rPr>
              <a:t> (</a:t>
            </a:r>
            <a:r>
              <a:rPr lang="en-US" sz="3200" dirty="0" err="1" smtClean="0">
                <a:latin typeface="+mj-lt"/>
              </a:rPr>
              <a:t>hiện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thực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như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lai</a:t>
            </a:r>
            <a:r>
              <a:rPr lang="en-US" sz="3200" dirty="0" smtClean="0">
                <a:latin typeface="+mj-lt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Môđun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mùa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hướng</a:t>
            </a:r>
            <a:endParaRPr lang="en-US" sz="3200" dirty="0">
              <a:latin typeface="+mj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519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Môđun</a:t>
            </a:r>
            <a:r>
              <a:rPr lang="en-US" dirty="0" smtClean="0"/>
              <a:t>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mùa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1447800"/>
            <a:ext cx="8991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  </a:t>
            </a:r>
            <a:r>
              <a:rPr lang="en-US" sz="3200" dirty="0" err="1" smtClean="0">
                <a:latin typeface="+mj-lt"/>
              </a:rPr>
              <a:t>Hiện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thực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kĩ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sau</a:t>
            </a:r>
            <a:r>
              <a:rPr lang="en-US" sz="3200" dirty="0" smtClean="0">
                <a:latin typeface="+mj-lt"/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latin typeface="+mj-lt"/>
              </a:rPr>
              <a:t>  </a:t>
            </a: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hướng</a:t>
            </a:r>
            <a:endParaRPr lang="en-US" sz="3200" dirty="0" smtClean="0">
              <a:latin typeface="+mj-lt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Kỹ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hướng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tuyến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tính</a:t>
            </a:r>
            <a:r>
              <a:rPr lang="en-US" sz="3200" dirty="0" smtClean="0">
                <a:latin typeface="+mj-lt"/>
              </a:rPr>
              <a:t>: ta </a:t>
            </a:r>
            <a:r>
              <a:rPr lang="en-US" sz="3200" dirty="0" err="1">
                <a:latin typeface="+mj-lt"/>
              </a:rPr>
              <a:t>xấp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xỉ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chuỗi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thời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gian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bằng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một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đườnng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thẳng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hồi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quy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at + b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với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là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biến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thời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gian</a:t>
            </a:r>
            <a:r>
              <a:rPr lang="en-US" sz="3200" i="1" dirty="0" smtClean="0">
                <a:latin typeface="+mj-lt"/>
              </a:rPr>
              <a:t>. </a:t>
            </a:r>
            <a:r>
              <a:rPr lang="en-US" sz="3200" dirty="0" err="1">
                <a:latin typeface="+mj-lt"/>
              </a:rPr>
              <a:t>Ứ</a:t>
            </a:r>
            <a:r>
              <a:rPr lang="en-US" sz="3200" dirty="0" err="1" smtClean="0">
                <a:latin typeface="+mj-lt"/>
              </a:rPr>
              <a:t>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với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mỗi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t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lấy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 err="1">
                <a:latin typeface="+mj-lt"/>
              </a:rPr>
              <a:t>Y</a:t>
            </a:r>
            <a:r>
              <a:rPr lang="en-US" sz="3200" i="1" baseline="-25000" dirty="0" err="1">
                <a:latin typeface="+mj-lt"/>
              </a:rPr>
              <a:t>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trừ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đi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 err="1">
                <a:latin typeface="+mj-lt"/>
              </a:rPr>
              <a:t>at+b</a:t>
            </a:r>
            <a:endParaRPr lang="en-US" sz="3200" i="1" dirty="0" smtClean="0">
              <a:latin typeface="+mj-lt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Kỹ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hướng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bằng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lấy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hiệu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 err="1">
                <a:latin typeface="+mj-lt"/>
              </a:rPr>
              <a:t>Với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chuỗi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thời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gian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{</a:t>
            </a:r>
            <a:r>
              <a:rPr lang="en-US" sz="3200" i="1" dirty="0" err="1">
                <a:latin typeface="+mj-lt"/>
              </a:rPr>
              <a:t>Y</a:t>
            </a:r>
            <a:r>
              <a:rPr lang="en-US" sz="3200" i="1" baseline="-25000" dirty="0" err="1">
                <a:latin typeface="+mj-lt"/>
              </a:rPr>
              <a:t>t</a:t>
            </a:r>
            <a:r>
              <a:rPr lang="en-US" sz="3200" i="1" dirty="0">
                <a:latin typeface="+mj-lt"/>
              </a:rPr>
              <a:t>}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có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tính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xu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hướng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đặt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 err="1">
                <a:latin typeface="+mj-lt"/>
              </a:rPr>
              <a:t>X</a:t>
            </a:r>
            <a:r>
              <a:rPr lang="en-US" sz="3200" i="1" baseline="-25000" dirty="0" err="1">
                <a:latin typeface="+mj-lt"/>
              </a:rPr>
              <a:t>t</a:t>
            </a:r>
            <a:r>
              <a:rPr lang="en-US" sz="3200" dirty="0">
                <a:latin typeface="+mj-lt"/>
              </a:rPr>
              <a:t> = </a:t>
            </a:r>
            <a:r>
              <a:rPr lang="en-US" sz="3200" i="1" dirty="0">
                <a:latin typeface="+mj-lt"/>
              </a:rPr>
              <a:t>Y</a:t>
            </a:r>
            <a:r>
              <a:rPr lang="en-US" sz="3200" i="1" baseline="-25000" dirty="0">
                <a:latin typeface="+mj-lt"/>
              </a:rPr>
              <a:t>t+1</a:t>
            </a:r>
            <a:r>
              <a:rPr lang="en-US" sz="3200" dirty="0">
                <a:latin typeface="+mj-lt"/>
              </a:rPr>
              <a:t> – </a:t>
            </a:r>
            <a:r>
              <a:rPr lang="en-US" sz="3200" i="1" dirty="0" err="1">
                <a:latin typeface="+mj-lt"/>
              </a:rPr>
              <a:t>Y</a:t>
            </a:r>
            <a:r>
              <a:rPr lang="en-US" sz="3200" i="1" baseline="-25000" dirty="0" err="1">
                <a:latin typeface="+mj-lt"/>
              </a:rPr>
              <a:t>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thì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chuỗi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thời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gian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{</a:t>
            </a:r>
            <a:r>
              <a:rPr lang="en-US" sz="3200" i="1" dirty="0" err="1">
                <a:latin typeface="+mj-lt"/>
              </a:rPr>
              <a:t>X</a:t>
            </a:r>
            <a:r>
              <a:rPr lang="en-US" sz="3200" i="1" baseline="-25000" dirty="0" err="1">
                <a:latin typeface="+mj-lt"/>
              </a:rPr>
              <a:t>t</a:t>
            </a:r>
            <a:r>
              <a:rPr lang="en-US" sz="3200" i="1" dirty="0">
                <a:latin typeface="+mj-lt"/>
              </a:rPr>
              <a:t>}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sinh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ra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là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một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chuỗi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không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có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tính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xu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hướng</a:t>
            </a:r>
            <a:r>
              <a:rPr lang="en-US" sz="3200" dirty="0" smtClean="0">
                <a:latin typeface="+mj-lt"/>
              </a:rPr>
              <a:t>.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246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799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Môđun</a:t>
            </a:r>
            <a:r>
              <a:rPr lang="en-US" dirty="0" smtClean="0"/>
              <a:t>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mùa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38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+mj-lt"/>
              </a:rPr>
              <a:t>Hiện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thực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kĩ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sau</a:t>
            </a:r>
            <a:r>
              <a:rPr lang="en-US" sz="3200" dirty="0" smtClean="0">
                <a:latin typeface="+mj-lt"/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mùa</a:t>
            </a:r>
            <a:endParaRPr lang="en-US" sz="3200" dirty="0" smtClean="0">
              <a:latin typeface="+mj-lt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Kỹ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mùa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bằng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lấy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hiệu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theo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mùa</a:t>
            </a:r>
            <a:r>
              <a:rPr lang="en-US" sz="3200" dirty="0" smtClean="0">
                <a:latin typeface="+mj-lt"/>
              </a:rPr>
              <a:t>: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Kỹ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thuật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này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thực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hiện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việc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biến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đổi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chuỗi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thời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gian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{</a:t>
            </a:r>
            <a:r>
              <a:rPr lang="en-US" sz="3200" i="1" dirty="0" err="1">
                <a:latin typeface="+mj-lt"/>
              </a:rPr>
              <a:t>Y</a:t>
            </a:r>
            <a:r>
              <a:rPr lang="en-US" sz="3200" i="1" baseline="-25000" dirty="0" err="1">
                <a:latin typeface="+mj-lt"/>
              </a:rPr>
              <a:t>t</a:t>
            </a:r>
            <a:r>
              <a:rPr lang="en-US" sz="3200" i="1" dirty="0">
                <a:latin typeface="+mj-lt"/>
              </a:rPr>
              <a:t>}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thành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chuỗi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{</a:t>
            </a:r>
            <a:r>
              <a:rPr lang="en-US" sz="3200" i="1" dirty="0" err="1">
                <a:latin typeface="+mj-lt"/>
              </a:rPr>
              <a:t>X</a:t>
            </a:r>
            <a:r>
              <a:rPr lang="en-US" sz="3200" i="1" baseline="-25000" dirty="0" err="1">
                <a:latin typeface="+mj-lt"/>
              </a:rPr>
              <a:t>t</a:t>
            </a:r>
            <a:r>
              <a:rPr lang="en-US" sz="3200" i="1" dirty="0">
                <a:latin typeface="+mj-lt"/>
              </a:rPr>
              <a:t>}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như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sau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 err="1">
                <a:latin typeface="+mj-lt"/>
              </a:rPr>
              <a:t>X</a:t>
            </a:r>
            <a:r>
              <a:rPr lang="en-US" sz="3200" i="1" baseline="-25000" dirty="0" err="1">
                <a:latin typeface="+mj-lt"/>
              </a:rPr>
              <a:t>t</a:t>
            </a:r>
            <a:r>
              <a:rPr lang="en-US" sz="3200" i="1" baseline="-25000" dirty="0"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= </a:t>
            </a:r>
            <a:r>
              <a:rPr lang="en-US" sz="3200" i="1" dirty="0" err="1">
                <a:latin typeface="+mj-lt"/>
              </a:rPr>
              <a:t>Y</a:t>
            </a:r>
            <a:r>
              <a:rPr lang="en-US" sz="3200" i="1" baseline="-25000" dirty="0" err="1">
                <a:latin typeface="+mj-lt"/>
              </a:rPr>
              <a:t>t+s</a:t>
            </a:r>
            <a:r>
              <a:rPr lang="en-US" sz="3200" i="1" baseline="-25000" dirty="0"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- </a:t>
            </a:r>
            <a:r>
              <a:rPr lang="en-US" sz="3200" i="1" dirty="0" err="1">
                <a:latin typeface="+mj-lt"/>
              </a:rPr>
              <a:t>Y</a:t>
            </a:r>
            <a:r>
              <a:rPr lang="en-US" sz="3200" i="1" baseline="-25000" dirty="0" err="1">
                <a:latin typeface="+mj-lt"/>
              </a:rPr>
              <a:t>t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với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là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độ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lớn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một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kỳ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của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chuỗi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thời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gian</a:t>
            </a:r>
            <a:endParaRPr lang="en-US" sz="3200" dirty="0" smtClean="0">
              <a:latin typeface="+mj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637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Môđun</a:t>
            </a:r>
            <a:r>
              <a:rPr lang="en-US" dirty="0" smtClean="0"/>
              <a:t>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mùa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1447800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+mj-lt"/>
              </a:rPr>
              <a:t>Hiện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thực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kĩ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sau</a:t>
            </a:r>
            <a:r>
              <a:rPr lang="en-US" sz="3200" dirty="0" smtClean="0">
                <a:latin typeface="+mj-lt"/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mùa</a:t>
            </a:r>
            <a:endParaRPr lang="en-US" sz="3200" dirty="0" smtClean="0">
              <a:latin typeface="+mj-lt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Kỹ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mùa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bằng</a:t>
            </a:r>
            <a:r>
              <a:rPr lang="en-US" sz="3200" dirty="0" smtClean="0">
                <a:latin typeface="+mj-lt"/>
              </a:rPr>
              <a:t> RTMA(ratio to moving average): </a:t>
            </a:r>
            <a:r>
              <a:rPr lang="en-US" sz="3200" dirty="0">
                <a:latin typeface="+mj-lt"/>
              </a:rPr>
              <a:t>T</a:t>
            </a:r>
            <a:r>
              <a:rPr lang="en-US" sz="3200" dirty="0" smtClean="0">
                <a:latin typeface="+mj-lt"/>
              </a:rPr>
              <a:t>a </a:t>
            </a:r>
            <a:r>
              <a:rPr lang="en-US" sz="3200" dirty="0" err="1">
                <a:latin typeface="+mj-lt"/>
              </a:rPr>
              <a:t>sẽ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ước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lượng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 err="1">
                <a:latin typeface="+mj-lt"/>
              </a:rPr>
              <a:t>chỉ</a:t>
            </a:r>
            <a:r>
              <a:rPr lang="en-US" sz="3200" i="1" dirty="0">
                <a:latin typeface="+mj-lt"/>
              </a:rPr>
              <a:t> </a:t>
            </a:r>
            <a:r>
              <a:rPr lang="en-US" sz="3200" i="1" dirty="0" err="1">
                <a:latin typeface="+mj-lt"/>
              </a:rPr>
              <a:t>số</a:t>
            </a:r>
            <a:r>
              <a:rPr lang="en-US" sz="3200" i="1" dirty="0">
                <a:latin typeface="+mj-lt"/>
              </a:rPr>
              <a:t> </a:t>
            </a:r>
            <a:r>
              <a:rPr lang="en-US" sz="3200" i="1" dirty="0" err="1">
                <a:latin typeface="+mj-lt"/>
              </a:rPr>
              <a:t>mùa</a:t>
            </a:r>
            <a:r>
              <a:rPr lang="en-US" sz="3200" i="1" dirty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(seasonal index) </a:t>
            </a:r>
            <a:r>
              <a:rPr lang="en-US" sz="3200" dirty="0" err="1">
                <a:latin typeface="+mj-lt"/>
              </a:rPr>
              <a:t>của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các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thời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đoạn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trong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một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kỳ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của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chuỗi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thời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rồi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lấy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giá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trị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của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mỗi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thời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đoạn</a:t>
            </a:r>
            <a:r>
              <a:rPr lang="en-US" sz="3200" dirty="0">
                <a:latin typeface="+mj-lt"/>
              </a:rPr>
              <a:t> chia </a:t>
            </a:r>
            <a:r>
              <a:rPr lang="en-US" sz="3200" dirty="0" err="1">
                <a:latin typeface="+mj-lt"/>
              </a:rPr>
              <a:t>cho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chỉ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số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mùa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tương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ứng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của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nó</a:t>
            </a:r>
            <a:endParaRPr lang="en-US" sz="3200" dirty="0" smtClean="0">
              <a:latin typeface="+mj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84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6280"/>
          </a:xfrm>
        </p:spPr>
        <p:txBody>
          <a:bodyPr>
            <a:normAutofit/>
          </a:bodyPr>
          <a:lstStyle/>
          <a:p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mùa</a:t>
            </a:r>
            <a:endParaRPr lang="en-US" dirty="0" smtClean="0"/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70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 smtClean="0"/>
              <a:t>Thực</a:t>
            </a:r>
            <a:r>
              <a:rPr lang="en-US" sz="4100" dirty="0" smtClean="0"/>
              <a:t> </a:t>
            </a:r>
            <a:r>
              <a:rPr lang="en-US" sz="4100" dirty="0" err="1" smtClean="0"/>
              <a:t>nghiệm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C#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.NET Framework </a:t>
            </a:r>
            <a:r>
              <a:rPr lang="en-US" dirty="0" smtClean="0"/>
              <a:t>4.0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Core 2 </a:t>
            </a:r>
            <a:r>
              <a:rPr lang="en-US" dirty="0" smtClean="0"/>
              <a:t>Duo, </a:t>
            </a:r>
            <a:r>
              <a:rPr lang="en-US" dirty="0"/>
              <a:t>RAM </a:t>
            </a:r>
            <a:r>
              <a:rPr lang="en-US" dirty="0" smtClean="0"/>
              <a:t>3GB.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hãng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PanAm</a:t>
            </a:r>
            <a:r>
              <a:rPr lang="en-US" dirty="0" smtClean="0"/>
              <a:t> (</a:t>
            </a:r>
            <a:r>
              <a:rPr lang="en-US" dirty="0" err="1" smtClean="0"/>
              <a:t>AirPassengers</a:t>
            </a:r>
            <a:r>
              <a:rPr lang="en-US" dirty="0" smtClean="0"/>
              <a:t>),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Cacbonic</a:t>
            </a:r>
            <a:r>
              <a:rPr lang="en-US" dirty="0" smtClean="0"/>
              <a:t> ở Hawaii (Co2),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chết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 ở </a:t>
            </a:r>
            <a:r>
              <a:rPr lang="en-US" dirty="0" err="1" smtClean="0"/>
              <a:t>Anh</a:t>
            </a:r>
            <a:r>
              <a:rPr lang="en-US" dirty="0" smtClean="0"/>
              <a:t> (Death),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ở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ở </a:t>
            </a:r>
            <a:r>
              <a:rPr lang="en-US" dirty="0" err="1" smtClean="0"/>
              <a:t>Úc</a:t>
            </a:r>
            <a:r>
              <a:rPr lang="en-US" dirty="0" smtClean="0"/>
              <a:t> (Fancy),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đốt</a:t>
            </a:r>
            <a:r>
              <a:rPr lang="en-US" dirty="0" smtClean="0"/>
              <a:t> </a:t>
            </a:r>
            <a:r>
              <a:rPr lang="en-US" dirty="0" err="1" smtClean="0"/>
              <a:t>háng</a:t>
            </a:r>
            <a:r>
              <a:rPr lang="en-US" dirty="0" smtClean="0"/>
              <a:t> </a:t>
            </a:r>
            <a:r>
              <a:rPr lang="en-US" dirty="0" err="1" smtClean="0"/>
              <a:t>quý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(Gas).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77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/>
              <a:t>T</a:t>
            </a:r>
            <a:r>
              <a:rPr lang="en-US" sz="4100" dirty="0" err="1" smtClean="0"/>
              <a:t>hực</a:t>
            </a:r>
            <a:r>
              <a:rPr lang="en-US" sz="4100" dirty="0" smtClean="0"/>
              <a:t> </a:t>
            </a:r>
            <a:r>
              <a:rPr lang="en-US" sz="4100" dirty="0" err="1" smtClean="0"/>
              <a:t>nghiệm</a:t>
            </a:r>
            <a:endParaRPr lang="en-US" sz="41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465957"/>
            <a:ext cx="8458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+mj-lt"/>
              </a:rPr>
              <a:t>Cách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thức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thực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nghiệm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 err="1" smtClean="0">
                <a:latin typeface="+mj-lt"/>
              </a:rPr>
              <a:t>chạy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với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thay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đổi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thông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số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cấu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.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Mạng</a:t>
            </a:r>
            <a:r>
              <a:rPr lang="en-US" sz="3200" dirty="0" smtClean="0">
                <a:latin typeface="+mj-lt"/>
              </a:rPr>
              <a:t> Neuron </a:t>
            </a:r>
            <a:r>
              <a:rPr lang="en-US" sz="3200" dirty="0" err="1" smtClean="0">
                <a:latin typeface="+mj-lt"/>
              </a:rPr>
              <a:t>nhân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tạo</a:t>
            </a:r>
            <a:r>
              <a:rPr lang="en-US" sz="3200" dirty="0" smtClean="0">
                <a:latin typeface="+mj-lt"/>
              </a:rPr>
              <a:t>:</a:t>
            </a: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sz="3200" dirty="0" err="1" smtClean="0">
                <a:latin typeface="+mj-lt"/>
              </a:rPr>
              <a:t>Hai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giải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RPROP – BP</a:t>
            </a: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sz="3200" dirty="0" err="1" smtClean="0">
                <a:latin typeface="+mj-lt"/>
              </a:rPr>
              <a:t>Số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lượng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tối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epoches</a:t>
            </a:r>
            <a:r>
              <a:rPr lang="en-US" sz="3200" dirty="0" smtClean="0">
                <a:latin typeface="+mj-lt"/>
              </a:rPr>
              <a:t> (1000-1500)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Kỹ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làm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trơn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lũy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thừa</a:t>
            </a:r>
            <a:endParaRPr lang="en-US" sz="3200" dirty="0" smtClean="0">
              <a:latin typeface="+mj-lt"/>
            </a:endParaRP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sz="3200" dirty="0" err="1" smtClean="0">
                <a:latin typeface="+mj-lt"/>
              </a:rPr>
              <a:t>Ước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lượng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 err="1" smtClean="0">
                <a:latin typeface="+mj-lt"/>
              </a:rPr>
              <a:t>sử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dụng</a:t>
            </a:r>
            <a:r>
              <a:rPr lang="en-US" sz="3200" dirty="0" smtClean="0">
                <a:latin typeface="+mj-lt"/>
              </a:rPr>
              <a:t> R, </a:t>
            </a:r>
            <a:r>
              <a:rPr lang="en-US" sz="3200" dirty="0" err="1" smtClean="0">
                <a:latin typeface="+mj-lt"/>
              </a:rPr>
              <a:t>phương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pháp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hợp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vét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cạn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tôi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luyện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phỏng</a:t>
            </a:r>
            <a:endParaRPr lang="en-US" sz="3200" dirty="0" smtClean="0">
              <a:latin typeface="+mj-lt"/>
            </a:endParaRP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cộng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nhân</a:t>
            </a:r>
            <a:endParaRPr lang="en-US" sz="3200" dirty="0">
              <a:latin typeface="+mj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083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/>
              <a:t>T</a:t>
            </a:r>
            <a:r>
              <a:rPr lang="en-US" sz="4100" dirty="0" err="1" smtClean="0"/>
              <a:t>hực</a:t>
            </a:r>
            <a:r>
              <a:rPr lang="en-US" sz="4100" dirty="0" smtClean="0"/>
              <a:t> </a:t>
            </a:r>
            <a:r>
              <a:rPr lang="en-US" sz="4100" dirty="0" err="1" smtClean="0"/>
              <a:t>nghiệm</a:t>
            </a:r>
            <a:endParaRPr lang="en-US" sz="41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845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+mj-lt"/>
              </a:rPr>
              <a:t>Cách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thức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thực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nghiệm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 err="1" smtClean="0">
                <a:latin typeface="+mj-lt"/>
              </a:rPr>
              <a:t>chạy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với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thay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đổi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thông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số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cấu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.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Kỹ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hướng</a:t>
            </a:r>
            <a:r>
              <a:rPr lang="en-US" sz="3200" dirty="0" smtClean="0">
                <a:latin typeface="+mj-lt"/>
              </a:rPr>
              <a:t>, </a:t>
            </a: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mùa</a:t>
            </a:r>
            <a:endParaRPr lang="en-US" sz="3200" dirty="0" smtClean="0">
              <a:latin typeface="+mj-lt"/>
            </a:endParaRP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hướng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 err="1" smtClean="0">
                <a:latin typeface="+mj-lt"/>
              </a:rPr>
              <a:t>tuyến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tính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lấy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hiệu</a:t>
            </a:r>
            <a:endParaRPr lang="en-US" sz="3200" dirty="0" smtClean="0">
              <a:latin typeface="+mj-lt"/>
            </a:endParaRP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mùa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 err="1" smtClean="0">
                <a:latin typeface="+mj-lt"/>
              </a:rPr>
              <a:t>lấy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hiệu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và</a:t>
            </a:r>
            <a:r>
              <a:rPr lang="en-US" sz="3200" dirty="0" smtClean="0">
                <a:latin typeface="+mj-lt"/>
              </a:rPr>
              <a:t> RTMA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321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/>
              <a:t>T</a:t>
            </a:r>
            <a:r>
              <a:rPr lang="en-US" sz="4100" dirty="0" err="1" smtClean="0"/>
              <a:t>hực</a:t>
            </a:r>
            <a:r>
              <a:rPr lang="en-US" sz="4100" dirty="0" smtClean="0"/>
              <a:t> </a:t>
            </a:r>
            <a:r>
              <a:rPr lang="en-US" sz="4100" dirty="0" err="1" smtClean="0"/>
              <a:t>nghiệm</a:t>
            </a:r>
            <a:endParaRPr lang="en-US" sz="41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838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Số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lần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chạy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 err="1" smtClean="0">
                <a:latin typeface="+mj-lt"/>
              </a:rPr>
              <a:t>mỗi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cấu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chạy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lần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lấy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quả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trung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bình</a:t>
            </a:r>
            <a:r>
              <a:rPr lang="en-US" sz="3200" dirty="0" smtClean="0">
                <a:latin typeface="+mj-lt"/>
              </a:rPr>
              <a:t>, </a:t>
            </a:r>
            <a:r>
              <a:rPr lang="en-US" sz="3200" dirty="0" err="1" smtClean="0">
                <a:latin typeface="+mj-lt"/>
              </a:rPr>
              <a:t>cấu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quả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đoán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tốt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nhất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sẽ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xem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quả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của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để</a:t>
            </a:r>
            <a:r>
              <a:rPr lang="en-US" sz="3200" dirty="0" smtClean="0">
                <a:latin typeface="+mj-lt"/>
              </a:rPr>
              <a:t> so </a:t>
            </a:r>
            <a:r>
              <a:rPr lang="en-US" sz="3200" dirty="0" err="1" smtClean="0">
                <a:latin typeface="+mj-lt"/>
              </a:rPr>
              <a:t>sánh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với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khác</a:t>
            </a:r>
            <a:endParaRPr lang="en-US" sz="32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Dữ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liệu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để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đánh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giá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độ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chính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báo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 err="1" smtClean="0">
                <a:latin typeface="+mj-lt"/>
              </a:rPr>
              <a:t>chu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kỳ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cuối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của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chuỗi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thời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gian</a:t>
            </a:r>
            <a:r>
              <a:rPr lang="en-US" sz="3200" dirty="0" smtClean="0">
                <a:latin typeface="+mj-lt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Thông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số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đánh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giá</a:t>
            </a:r>
            <a:r>
              <a:rPr lang="en-US" sz="3200" dirty="0" smtClean="0">
                <a:latin typeface="+mj-lt"/>
              </a:rPr>
              <a:t>: MAPE, MSE, MAE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278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62000"/>
            <a:ext cx="6324600" cy="43948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2514600" y="5259142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 smtClean="0">
                <a:latin typeface="+mj-lt"/>
              </a:rPr>
              <a:t>AirPassengers</a:t>
            </a:r>
            <a:endParaRPr lang="en-US" sz="3200" dirty="0">
              <a:latin typeface="+mj-lt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846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093625"/>
              </p:ext>
            </p:extLst>
          </p:nvPr>
        </p:nvGraphicFramePr>
        <p:xfrm>
          <a:off x="1295400" y="347563"/>
          <a:ext cx="7086600" cy="544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Visio" r:id="rId3" imgW="7820143" imgH="6007911" progId="Visio.Drawing.11">
                  <p:embed/>
                </p:oleObj>
              </mc:Choice>
              <mc:Fallback>
                <p:oleObj name="Visio" r:id="rId3" imgW="7820143" imgH="60079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47563"/>
                        <a:ext cx="7086600" cy="544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143000" y="5806440"/>
            <a:ext cx="6859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quả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báo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chuỗi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AirPassengers</a:t>
            </a:r>
            <a:endParaRPr lang="en-US" sz="3200" dirty="0">
              <a:latin typeface="+mj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246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192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08" y="838200"/>
            <a:ext cx="67818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976014" y="5486400"/>
            <a:ext cx="9364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Co2</a:t>
            </a:r>
            <a:endParaRPr lang="en-US" sz="3200" dirty="0">
              <a:latin typeface="+mj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635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63492" y="5829727"/>
            <a:ext cx="4968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quả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báo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chuỗi</a:t>
            </a:r>
            <a:r>
              <a:rPr lang="en-US" sz="3200" dirty="0" smtClean="0">
                <a:latin typeface="+mj-lt"/>
              </a:rPr>
              <a:t> Co2</a:t>
            </a:r>
            <a:endParaRPr lang="en-US" sz="3200" dirty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84946"/>
              </p:ext>
            </p:extLst>
          </p:nvPr>
        </p:nvGraphicFramePr>
        <p:xfrm>
          <a:off x="1447800" y="381000"/>
          <a:ext cx="6754163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Visio" r:id="rId3" imgW="7248576" imgH="5720134" progId="Visio.Drawing.11">
                  <p:embed/>
                </p:oleObj>
              </mc:Choice>
              <mc:Fallback>
                <p:oleObj name="Visio" r:id="rId3" imgW="7248576" imgH="572013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"/>
                        <a:ext cx="6754163" cy="5334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246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248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08549" y="5829727"/>
            <a:ext cx="1277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Death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0"/>
            <a:ext cx="67056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246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97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05648" y="5829727"/>
            <a:ext cx="6083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>
                <a:latin typeface="+mj-lt"/>
              </a:rPr>
              <a:t>Kết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quả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dự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báo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chuỗi</a:t>
            </a:r>
            <a:r>
              <a:rPr lang="en-US" sz="3200" dirty="0">
                <a:latin typeface="+mj-lt"/>
              </a:rPr>
              <a:t> Death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868495"/>
              </p:ext>
            </p:extLst>
          </p:nvPr>
        </p:nvGraphicFramePr>
        <p:xfrm>
          <a:off x="990600" y="381000"/>
          <a:ext cx="73152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Visio" r:id="rId3" imgW="7286878" imgH="6221919" progId="Visio.Drawing.11">
                  <p:embed/>
                </p:oleObj>
              </mc:Choice>
              <mc:Fallback>
                <p:oleObj name="Visio" r:id="rId3" imgW="7286878" imgH="6221919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1000"/>
                        <a:ext cx="7315200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246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78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 smtClean="0"/>
              <a:t>gian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6280"/>
          </a:xfrm>
        </p:spPr>
        <p:txBody>
          <a:bodyPr/>
          <a:lstStyle/>
          <a:p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: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r>
              <a:rPr lang="en-US" dirty="0"/>
              <a:t>Ta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kiệu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/>
              <a:t>{</a:t>
            </a:r>
            <a:r>
              <a:rPr lang="en-US" i="1" dirty="0" err="1"/>
              <a:t>X</a:t>
            </a:r>
            <a:r>
              <a:rPr lang="en-US" i="1" baseline="-25000" dirty="0" err="1"/>
              <a:t>t</a:t>
            </a:r>
            <a:r>
              <a:rPr lang="en-US" i="1" dirty="0"/>
              <a:t>}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. </a:t>
            </a:r>
            <a:r>
              <a:rPr lang="en-US" i="1" dirty="0" err="1"/>
              <a:t>X</a:t>
            </a:r>
            <a:r>
              <a:rPr lang="en-US" i="1" baseline="-25000" dirty="0" err="1"/>
              <a:t>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i="1" dirty="0" err="1"/>
              <a:t>biến</a:t>
            </a:r>
            <a:r>
              <a:rPr lang="en-US" i="1" dirty="0"/>
              <a:t> </a:t>
            </a:r>
            <a:r>
              <a:rPr lang="en-US" i="1" dirty="0" err="1"/>
              <a:t>ngẫu</a:t>
            </a:r>
            <a:r>
              <a:rPr lang="en-US" i="1" dirty="0"/>
              <a:t> </a:t>
            </a:r>
            <a:r>
              <a:rPr lang="en-US" i="1" dirty="0" err="1"/>
              <a:t>nhiên</a:t>
            </a:r>
            <a:r>
              <a:rPr lang="en-US" dirty="0"/>
              <a:t> (random variable)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i="1" dirty="0" err="1"/>
              <a:t>phân</a:t>
            </a:r>
            <a:r>
              <a:rPr lang="en-US" i="1" dirty="0"/>
              <a:t> </a:t>
            </a:r>
            <a:r>
              <a:rPr lang="en-US" i="1" dirty="0" err="1"/>
              <a:t>bố</a:t>
            </a:r>
            <a:r>
              <a:rPr lang="en-US" i="1" dirty="0"/>
              <a:t> </a:t>
            </a:r>
            <a:r>
              <a:rPr lang="en-US" i="1" dirty="0" err="1"/>
              <a:t>xác</a:t>
            </a:r>
            <a:r>
              <a:rPr lang="en-US" i="1" dirty="0"/>
              <a:t> </a:t>
            </a:r>
            <a:r>
              <a:rPr lang="en-US" i="1" dirty="0" err="1"/>
              <a:t>suất</a:t>
            </a:r>
            <a:r>
              <a:rPr lang="en-US" i="1" dirty="0"/>
              <a:t> </a:t>
            </a:r>
            <a:r>
              <a:rPr lang="en-US" dirty="0"/>
              <a:t>(probability distribution)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trục</a:t>
            </a:r>
            <a:r>
              <a:rPr lang="en-US" dirty="0"/>
              <a:t> </a:t>
            </a:r>
            <a:r>
              <a:rPr lang="en-US" dirty="0" err="1"/>
              <a:t>hoành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418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73914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731321" y="5715000"/>
            <a:ext cx="1300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Fancy</a:t>
            </a:r>
            <a:endParaRPr lang="en-US" sz="3200" dirty="0">
              <a:latin typeface="+mj-l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90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6591"/>
              </p:ext>
            </p:extLst>
          </p:nvPr>
        </p:nvGraphicFramePr>
        <p:xfrm>
          <a:off x="1790700" y="752475"/>
          <a:ext cx="5753100" cy="465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Visio" r:id="rId3" imgW="7248576" imgH="5869562" progId="Visio.Drawing.11">
                  <p:embed/>
                </p:oleObj>
              </mc:Choice>
              <mc:Fallback>
                <p:oleObj name="Visio" r:id="rId3" imgW="7248576" imgH="586956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752475"/>
                        <a:ext cx="5753100" cy="465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361441" y="5562600"/>
            <a:ext cx="61061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quả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báo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chuỗi</a:t>
            </a:r>
            <a:r>
              <a:rPr lang="en-US" sz="3200" dirty="0" smtClean="0">
                <a:latin typeface="+mj-lt"/>
              </a:rPr>
              <a:t> Fancy</a:t>
            </a:r>
            <a:endParaRPr lang="en-US" sz="3200" dirty="0">
              <a:latin typeface="+mj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97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9600"/>
            <a:ext cx="69342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929693" y="5410200"/>
            <a:ext cx="9364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Gas</a:t>
            </a:r>
            <a:endParaRPr lang="en-US" sz="3200" dirty="0">
              <a:latin typeface="+mj-l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22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438747"/>
              </p:ext>
            </p:extLst>
          </p:nvPr>
        </p:nvGraphicFramePr>
        <p:xfrm>
          <a:off x="909095" y="457200"/>
          <a:ext cx="7625305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Visio" r:id="rId3" imgW="6905743" imgH="5422630" progId="Visio.Drawing.11">
                  <p:embed/>
                </p:oleObj>
              </mc:Choice>
              <mc:Fallback>
                <p:oleObj name="Visio" r:id="rId3" imgW="6905743" imgH="542263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095" y="457200"/>
                        <a:ext cx="7625305" cy="5257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496722" y="5791200"/>
            <a:ext cx="5742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quả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báo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chuỗi</a:t>
            </a:r>
            <a:r>
              <a:rPr lang="en-US" sz="3200" dirty="0" smtClean="0">
                <a:latin typeface="+mj-lt"/>
              </a:rPr>
              <a:t> Gas</a:t>
            </a:r>
            <a:endParaRPr lang="en-US" sz="3200" dirty="0">
              <a:latin typeface="+mj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246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14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 smtClean="0"/>
              <a:t>Kết</a:t>
            </a:r>
            <a:r>
              <a:rPr lang="en-US" sz="4100" dirty="0" smtClean="0"/>
              <a:t> </a:t>
            </a:r>
            <a:r>
              <a:rPr lang="en-US" sz="4100" dirty="0" err="1" smtClean="0"/>
              <a:t>luận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đề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tài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chúng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tôi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được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những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việc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sau</a:t>
            </a:r>
            <a:r>
              <a:rPr lang="en-US" dirty="0">
                <a:latin typeface="+mj-lt"/>
              </a:rPr>
              <a:t>:</a:t>
            </a:r>
          </a:p>
          <a:p>
            <a:pPr lvl="0"/>
            <a:r>
              <a:rPr lang="en-US" dirty="0" err="1">
                <a:latin typeface="+mj-lt"/>
              </a:rPr>
              <a:t>Tìm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hiểu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việc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mạng</a:t>
            </a:r>
            <a:r>
              <a:rPr lang="en-US" dirty="0">
                <a:latin typeface="+mj-lt"/>
              </a:rPr>
              <a:t> neuron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dự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đối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chuỗi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thời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gian</a:t>
            </a:r>
            <a:r>
              <a:rPr lang="en-US" dirty="0">
                <a:latin typeface="+mj-lt"/>
              </a:rPr>
              <a:t>.</a:t>
            </a:r>
          </a:p>
          <a:p>
            <a:pPr lvl="0"/>
            <a:r>
              <a:rPr lang="en-US" dirty="0" err="1">
                <a:latin typeface="+mj-lt"/>
              </a:rPr>
              <a:t>Tìm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hiểu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mùa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đối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thời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bằng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lấy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hiệu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bằng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tuyến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tính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lấy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theo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mùa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mùa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bằng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 RTMA.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246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825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 smtClean="0"/>
              <a:t>Kết</a:t>
            </a:r>
            <a:r>
              <a:rPr lang="en-US" sz="4100" dirty="0" smtClean="0"/>
              <a:t> </a:t>
            </a:r>
            <a:r>
              <a:rPr lang="en-US" sz="4100" dirty="0" err="1" smtClean="0"/>
              <a:t>luận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6280"/>
          </a:xfrm>
        </p:spPr>
        <p:txBody>
          <a:bodyPr>
            <a:noAutofit/>
          </a:bodyPr>
          <a:lstStyle/>
          <a:p>
            <a:pPr lvl="0"/>
            <a:r>
              <a:rPr lang="en-US" dirty="0" err="1" smtClean="0">
                <a:latin typeface="+mj-lt"/>
              </a:rPr>
              <a:t>Tìm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hiểu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kĩ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thuật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lũy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thừa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lũy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thừa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lũy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thừa</a:t>
            </a:r>
            <a:r>
              <a:rPr lang="en-US" dirty="0">
                <a:latin typeface="+mj-lt"/>
              </a:rPr>
              <a:t> Holt,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lũy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thừa</a:t>
            </a:r>
            <a:r>
              <a:rPr lang="en-US" dirty="0">
                <a:latin typeface="+mj-lt"/>
              </a:rPr>
              <a:t> Winters. </a:t>
            </a:r>
            <a:r>
              <a:rPr lang="en-US" dirty="0" err="1">
                <a:latin typeface="+mj-lt"/>
              </a:rPr>
              <a:t>Ngoài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ra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tiến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nghiên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cứu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tìm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ước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lượng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số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kĩ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thuật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lũy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thừa</a:t>
            </a:r>
            <a:r>
              <a:rPr lang="en-US" dirty="0">
                <a:latin typeface="+mj-lt"/>
              </a:rPr>
              <a:t> Winters </a:t>
            </a:r>
            <a:r>
              <a:rPr lang="en-US" dirty="0" err="1">
                <a:latin typeface="+mj-lt"/>
              </a:rPr>
              <a:t>bằng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việc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hợp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vét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tôi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luyện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mô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phỏng</a:t>
            </a:r>
            <a:r>
              <a:rPr lang="en-US" dirty="0">
                <a:latin typeface="+mj-lt"/>
              </a:rPr>
              <a:t>.</a:t>
            </a:r>
          </a:p>
          <a:p>
            <a:pPr lvl="0"/>
            <a:r>
              <a:rPr lang="en-US" dirty="0" err="1">
                <a:latin typeface="+mj-lt"/>
              </a:rPr>
              <a:t>Tìm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hiểu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thức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gọi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hàm</a:t>
            </a:r>
            <a:r>
              <a:rPr lang="en-US" dirty="0">
                <a:latin typeface="+mj-lt"/>
              </a:rPr>
              <a:t> R </a:t>
            </a:r>
            <a:r>
              <a:rPr lang="en-US" dirty="0" err="1">
                <a:latin typeface="+mj-lt"/>
              </a:rPr>
              <a:t>bằng</a:t>
            </a:r>
            <a:r>
              <a:rPr lang="en-US" dirty="0">
                <a:latin typeface="+mj-lt"/>
              </a:rPr>
              <a:t> R(D)COM </a:t>
            </a: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C#.</a:t>
            </a:r>
            <a:r>
              <a:rPr lang="en-US" dirty="0" smtClean="0">
                <a:latin typeface="+mj-lt"/>
              </a:rPr>
              <a:t>NET</a:t>
            </a:r>
            <a:endParaRPr lang="en-US" dirty="0">
              <a:latin typeface="+mj-l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246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65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 smtClean="0"/>
              <a:t>Kết</a:t>
            </a:r>
            <a:r>
              <a:rPr lang="en-US" sz="4100" dirty="0" smtClean="0"/>
              <a:t> </a:t>
            </a:r>
            <a:r>
              <a:rPr lang="en-US" sz="4100" dirty="0" err="1" smtClean="0"/>
              <a:t>luận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6280"/>
          </a:xfrm>
        </p:spPr>
        <p:txBody>
          <a:bodyPr>
            <a:noAutofit/>
          </a:bodyPr>
          <a:lstStyle/>
          <a:p>
            <a:pPr lvl="0"/>
            <a:r>
              <a:rPr lang="en-US" dirty="0" err="1" smtClean="0">
                <a:latin typeface="+mj-lt"/>
              </a:rPr>
              <a:t>Nghiên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cứu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việc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hợp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kĩ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thuật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mùa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lũy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thừa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mạng</a:t>
            </a:r>
            <a:r>
              <a:rPr lang="en-US" dirty="0">
                <a:latin typeface="+mj-lt"/>
              </a:rPr>
              <a:t> neuron </a:t>
            </a:r>
            <a:r>
              <a:rPr lang="en-US" dirty="0" err="1">
                <a:latin typeface="+mj-lt"/>
              </a:rPr>
              <a:t>nhằm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nâng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cao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lượng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dự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đối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chuỗi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thời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tính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mùa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.</a:t>
            </a:r>
          </a:p>
          <a:p>
            <a:pPr lvl="0"/>
            <a:r>
              <a:rPr lang="en-US" dirty="0" err="1">
                <a:latin typeface="+mj-lt"/>
              </a:rPr>
              <a:t>Tiến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mô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dự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từ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nghiên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cứu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53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 smtClean="0"/>
              <a:t>Kết</a:t>
            </a:r>
            <a:r>
              <a:rPr lang="en-US" sz="4100" dirty="0" smtClean="0"/>
              <a:t> </a:t>
            </a:r>
            <a:r>
              <a:rPr lang="en-US" sz="4100" dirty="0" err="1" smtClean="0"/>
              <a:t>luận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err="1" smtClean="0">
                <a:latin typeface="+mj-lt"/>
              </a:rPr>
              <a:t>Tiến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chạy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nghiệm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bộ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tế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đánh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giá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kiểm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tính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đúng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đắn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thuyết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. </a:t>
            </a:r>
            <a:r>
              <a:rPr lang="en-US" dirty="0" err="1" smtClean="0">
                <a:latin typeface="+mj-lt"/>
              </a:rPr>
              <a:t>Kết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quả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mô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hình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đề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xuất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quả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dự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báo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tốt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hơn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mạng</a:t>
            </a:r>
            <a:r>
              <a:rPr lang="en-US" dirty="0" smtClean="0">
                <a:latin typeface="+mj-lt"/>
              </a:rPr>
              <a:t> neuron </a:t>
            </a:r>
            <a:r>
              <a:rPr lang="en-US" dirty="0" err="1" smtClean="0">
                <a:latin typeface="+mj-lt"/>
              </a:rPr>
              <a:t>nhân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tạo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chuỗi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thời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tính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mùa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hướng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727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 smtClean="0"/>
              <a:t>Hướng</a:t>
            </a:r>
            <a:r>
              <a:rPr lang="en-US" sz="4100" dirty="0" smtClean="0"/>
              <a:t> </a:t>
            </a:r>
            <a:r>
              <a:rPr lang="en-US" sz="4100" dirty="0" err="1" smtClean="0"/>
              <a:t>phát</a:t>
            </a:r>
            <a:r>
              <a:rPr lang="en-US" sz="4100" dirty="0" smtClean="0"/>
              <a:t> </a:t>
            </a:r>
            <a:r>
              <a:rPr lang="en-US" sz="4100" dirty="0" err="1" smtClean="0"/>
              <a:t>triển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6280"/>
          </a:xfrm>
        </p:spPr>
        <p:txBody>
          <a:bodyPr>
            <a:noAutofit/>
          </a:bodyPr>
          <a:lstStyle/>
          <a:p>
            <a:r>
              <a:rPr lang="en-US" dirty="0" err="1">
                <a:latin typeface="+mj-lt"/>
              </a:rPr>
              <a:t>Đối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mô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lai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thay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thế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thức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khởi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số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đối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mô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lũy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thừa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đang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dùng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bằng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dựa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trên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hồi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quy</a:t>
            </a:r>
            <a:r>
              <a:rPr lang="en-US" i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(regression-based </a:t>
            </a:r>
            <a:r>
              <a:rPr lang="en-US" dirty="0" smtClean="0">
                <a:latin typeface="+mj-lt"/>
              </a:rPr>
              <a:t>procedure) hay </a:t>
            </a:r>
            <a:r>
              <a:rPr lang="en-US" i="1" dirty="0" err="1">
                <a:latin typeface="+mj-lt"/>
              </a:rPr>
              <a:t>phương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pháp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dựa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trên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phân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giải</a:t>
            </a:r>
            <a:r>
              <a:rPr lang="en-US" i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(decomposition-based) </a:t>
            </a:r>
            <a:r>
              <a:rPr lang="en-US" dirty="0" err="1" smtClean="0">
                <a:latin typeface="+mj-lt"/>
              </a:rPr>
              <a:t>để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đưa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dự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chính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hơn</a:t>
            </a:r>
            <a:r>
              <a:rPr lang="en-US" dirty="0">
                <a:latin typeface="+mj-lt"/>
              </a:rPr>
              <a:t>. 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486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 smtClean="0"/>
              <a:t>Hướng</a:t>
            </a:r>
            <a:r>
              <a:rPr lang="en-US" sz="4100" dirty="0" smtClean="0"/>
              <a:t> </a:t>
            </a:r>
            <a:r>
              <a:rPr lang="en-US" sz="4100" dirty="0" err="1" smtClean="0"/>
              <a:t>phát</a:t>
            </a:r>
            <a:r>
              <a:rPr lang="en-US" sz="4100" dirty="0" smtClean="0"/>
              <a:t> </a:t>
            </a:r>
            <a:r>
              <a:rPr lang="en-US" sz="4100" dirty="0" err="1" smtClean="0"/>
              <a:t>triển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6280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+mj-lt"/>
              </a:rPr>
              <a:t>Đối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mô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mùa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hợp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mạng</a:t>
            </a:r>
            <a:r>
              <a:rPr lang="en-US" dirty="0">
                <a:latin typeface="+mj-lt"/>
              </a:rPr>
              <a:t> neuron, </a:t>
            </a:r>
            <a:r>
              <a:rPr lang="en-US" dirty="0" err="1">
                <a:latin typeface="+mj-lt"/>
              </a:rPr>
              <a:t>cải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tuyến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tính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tốt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chuỗi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thời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mang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đường</a:t>
            </a:r>
            <a:r>
              <a:rPr lang="en-US" dirty="0">
                <a:latin typeface="+mj-lt"/>
              </a:rPr>
              <a:t> cong. </a:t>
            </a:r>
            <a:r>
              <a:rPr lang="en-US" dirty="0" err="1">
                <a:latin typeface="+mj-lt"/>
              </a:rPr>
              <a:t>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kỹ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thuật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mùa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đây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kỹ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thuật</a:t>
            </a:r>
            <a:r>
              <a:rPr lang="en-US" dirty="0">
                <a:latin typeface="+mj-lt"/>
              </a:rPr>
              <a:t> X-12-ARIMA </a:t>
            </a:r>
            <a:r>
              <a:rPr lang="en-US" dirty="0" err="1">
                <a:latin typeface="+mj-lt"/>
              </a:rPr>
              <a:t>vào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5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" y="1579991"/>
            <a:ext cx="6934200" cy="36778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9200" y="5410200"/>
            <a:ext cx="70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chỗ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tháng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hãng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Pan Am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năm</a:t>
            </a:r>
            <a:r>
              <a:rPr lang="en-US" sz="2400" dirty="0"/>
              <a:t> 1946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năm</a:t>
            </a:r>
            <a:r>
              <a:rPr lang="en-US" sz="2400" dirty="0"/>
              <a:t> 1960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 smtClean="0"/>
              <a:t>gian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836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868362"/>
          </a:xfrm>
        </p:spPr>
        <p:txBody>
          <a:bodyPr>
            <a:normAutofit/>
          </a:bodyPr>
          <a:lstStyle/>
          <a:p>
            <a:r>
              <a:rPr lang="en-US" sz="4100" dirty="0" err="1" smtClean="0"/>
              <a:t>Tài</a:t>
            </a:r>
            <a:r>
              <a:rPr lang="en-US" sz="4100" dirty="0" smtClean="0"/>
              <a:t> </a:t>
            </a:r>
            <a:r>
              <a:rPr lang="en-US" sz="4100" dirty="0" err="1" smtClean="0"/>
              <a:t>liệu</a:t>
            </a:r>
            <a:r>
              <a:rPr lang="en-US" sz="4100" dirty="0" smtClean="0"/>
              <a:t> </a:t>
            </a:r>
            <a:r>
              <a:rPr lang="en-US" sz="4100" dirty="0" err="1" smtClean="0"/>
              <a:t>tham</a:t>
            </a:r>
            <a:r>
              <a:rPr lang="en-US" sz="4100" dirty="0" smtClean="0"/>
              <a:t> </a:t>
            </a:r>
            <a:r>
              <a:rPr lang="en-US" sz="4100" dirty="0" err="1" smtClean="0"/>
              <a:t>khảo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5257800"/>
          </a:xfrm>
        </p:spPr>
        <p:txBody>
          <a:bodyPr>
            <a:normAutofit fontScale="25000" lnSpcReduction="20000"/>
          </a:bodyPr>
          <a:lstStyle/>
          <a:p>
            <a:r>
              <a:rPr lang="en-US" sz="6000" dirty="0" smtClean="0"/>
              <a:t>G</a:t>
            </a:r>
            <a:r>
              <a:rPr lang="en-US" sz="6000" dirty="0"/>
              <a:t>. Zhang, M. </a:t>
            </a:r>
            <a:r>
              <a:rPr lang="en-US" sz="6000" dirty="0" err="1"/>
              <a:t>Qi.</a:t>
            </a:r>
            <a:r>
              <a:rPr lang="en-US" sz="6000" i="1" dirty="0" err="1"/>
              <a:t>Trend</a:t>
            </a:r>
            <a:r>
              <a:rPr lang="en-US" sz="6000" i="1" dirty="0"/>
              <a:t> Time-Series Modeling And Forecasting With Neural Networks</a:t>
            </a:r>
            <a:r>
              <a:rPr lang="en-US" sz="6000" b="1" i="1" dirty="0"/>
              <a:t>. </a:t>
            </a:r>
            <a:r>
              <a:rPr lang="en-US" sz="6000" dirty="0"/>
              <a:t>IEEE Transactions on Neural Network, vol. 19, no. 5, pages 808-816, 2008.</a:t>
            </a:r>
          </a:p>
          <a:p>
            <a:r>
              <a:rPr lang="en-US" sz="6000" dirty="0" smtClean="0"/>
              <a:t>G</a:t>
            </a:r>
            <a:r>
              <a:rPr lang="en-US" sz="6000" dirty="0"/>
              <a:t>. Zhang, D. M. Kline</a:t>
            </a:r>
            <a:r>
              <a:rPr lang="en-US" sz="6000" b="1" i="1" dirty="0"/>
              <a:t>. </a:t>
            </a:r>
            <a:r>
              <a:rPr lang="en-US" sz="6000" i="1" dirty="0" err="1"/>
              <a:t>Quaterly</a:t>
            </a:r>
            <a:r>
              <a:rPr lang="en-US" sz="6000" i="1" dirty="0"/>
              <a:t> Time-Series Forecasting With Neural Networks</a:t>
            </a:r>
            <a:r>
              <a:rPr lang="en-US" sz="6000" dirty="0"/>
              <a:t>. IEEE Transactions on Neural Network, vol. 18, no. 6, pages 1800-1814, 2007.</a:t>
            </a:r>
          </a:p>
          <a:p>
            <a:r>
              <a:rPr lang="en-US" sz="6000" dirty="0" smtClean="0"/>
              <a:t>K</a:t>
            </a:r>
            <a:r>
              <a:rPr lang="en-US" sz="6000" dirty="0"/>
              <a:t>. Lai, L. Yu, S. Wang, W. Huang. </a:t>
            </a:r>
            <a:r>
              <a:rPr lang="en-US" sz="6000" i="1" dirty="0"/>
              <a:t>Hybridizing Exponential Smoothing And Neural Network For Financial Time Series Predication</a:t>
            </a:r>
            <a:r>
              <a:rPr lang="en-US" sz="6000" b="1" i="1" dirty="0"/>
              <a:t>.</a:t>
            </a:r>
            <a:r>
              <a:rPr lang="en-US" sz="6000" dirty="0"/>
              <a:t> ICCS’06 Proceedings of the 6</a:t>
            </a:r>
            <a:r>
              <a:rPr lang="en-US" sz="6000" baseline="30000" dirty="0"/>
              <a:t>th</a:t>
            </a:r>
            <a:r>
              <a:rPr lang="en-US" sz="6000" dirty="0"/>
              <a:t> international conference on </a:t>
            </a:r>
            <a:r>
              <a:rPr lang="en-US" sz="6000" dirty="0" err="1"/>
              <a:t>Computional</a:t>
            </a:r>
            <a:r>
              <a:rPr lang="en-US" sz="6000" dirty="0"/>
              <a:t> Science, vol. 4, pages 493-500, 2006. </a:t>
            </a:r>
          </a:p>
          <a:p>
            <a:r>
              <a:rPr lang="en-US" sz="6000" dirty="0" smtClean="0"/>
              <a:t>G</a:t>
            </a:r>
            <a:r>
              <a:rPr lang="en-US" sz="6000" dirty="0"/>
              <a:t>. Zhang, M. Qi. </a:t>
            </a:r>
            <a:r>
              <a:rPr lang="en-US" sz="6000" i="1" dirty="0"/>
              <a:t>Neural Network Forecasting For Seasonal And Trend Time Series</a:t>
            </a:r>
            <a:r>
              <a:rPr lang="en-US" sz="6000" b="1" i="1" dirty="0"/>
              <a:t>.</a:t>
            </a:r>
            <a:r>
              <a:rPr lang="en-US" sz="6000" dirty="0"/>
              <a:t> European Journal of Operational Research vol. 160, pages 501-514, 2005.</a:t>
            </a:r>
          </a:p>
          <a:p>
            <a:r>
              <a:rPr lang="en-US" sz="6000" dirty="0" smtClean="0"/>
              <a:t>J</a:t>
            </a:r>
            <a:r>
              <a:rPr lang="en-US" sz="6000" dirty="0"/>
              <a:t>. E. </a:t>
            </a:r>
            <a:r>
              <a:rPr lang="en-US" sz="6000" dirty="0" err="1"/>
              <a:t>Hanke</a:t>
            </a:r>
            <a:r>
              <a:rPr lang="en-US" sz="6000" dirty="0"/>
              <a:t>, D. W. </a:t>
            </a:r>
            <a:r>
              <a:rPr lang="en-US" sz="6000" dirty="0" err="1"/>
              <a:t>Wichenrn</a:t>
            </a:r>
            <a:r>
              <a:rPr lang="en-US" sz="6000" dirty="0"/>
              <a:t>. </a:t>
            </a:r>
            <a:r>
              <a:rPr lang="en-US" sz="6000" i="1" dirty="0"/>
              <a:t>Business </a:t>
            </a:r>
            <a:r>
              <a:rPr lang="en-US" sz="6000" i="1" dirty="0" err="1"/>
              <a:t>Forcasting</a:t>
            </a:r>
            <a:r>
              <a:rPr lang="en-US" sz="6000" dirty="0"/>
              <a:t>, Pearson Prentice Hall, ISBN 0-13-141290-6, 2005.</a:t>
            </a:r>
          </a:p>
          <a:p>
            <a:r>
              <a:rPr lang="en-US" sz="6000" dirty="0" err="1" smtClean="0"/>
              <a:t>Trần</a:t>
            </a:r>
            <a:r>
              <a:rPr lang="en-US" sz="6000" dirty="0" smtClean="0"/>
              <a:t> </a:t>
            </a:r>
            <a:r>
              <a:rPr lang="en-US" sz="6000" dirty="0" err="1"/>
              <a:t>Đức</a:t>
            </a:r>
            <a:r>
              <a:rPr lang="en-US" sz="6000" dirty="0"/>
              <a:t> Minh. </a:t>
            </a:r>
            <a:r>
              <a:rPr lang="en-US" sz="6000" dirty="0" err="1"/>
              <a:t>Luận</a:t>
            </a:r>
            <a:r>
              <a:rPr lang="en-US" sz="6000" dirty="0"/>
              <a:t> </a:t>
            </a:r>
            <a:r>
              <a:rPr lang="en-US" sz="6000" dirty="0" err="1"/>
              <a:t>văn</a:t>
            </a:r>
            <a:r>
              <a:rPr lang="en-US" sz="6000" dirty="0"/>
              <a:t> </a:t>
            </a:r>
            <a:r>
              <a:rPr lang="en-US" sz="6000" dirty="0" err="1"/>
              <a:t>thạc</a:t>
            </a:r>
            <a:r>
              <a:rPr lang="en-US" sz="6000" dirty="0"/>
              <a:t> </a:t>
            </a:r>
            <a:r>
              <a:rPr lang="en-US" sz="6000" dirty="0" err="1"/>
              <a:t>sĩ</a:t>
            </a:r>
            <a:r>
              <a:rPr lang="en-US" sz="6000" dirty="0"/>
              <a:t> </a:t>
            </a:r>
            <a:r>
              <a:rPr lang="en-US" sz="6000" i="1" dirty="0" err="1"/>
              <a:t>Mạng</a:t>
            </a:r>
            <a:r>
              <a:rPr lang="en-US" sz="6000" i="1" dirty="0"/>
              <a:t> Neural </a:t>
            </a:r>
            <a:r>
              <a:rPr lang="en-US" sz="6000" i="1" dirty="0" err="1"/>
              <a:t>Truyền</a:t>
            </a:r>
            <a:r>
              <a:rPr lang="en-US" sz="6000" i="1" dirty="0"/>
              <a:t> </a:t>
            </a:r>
            <a:r>
              <a:rPr lang="en-US" sz="6000" i="1" dirty="0" err="1"/>
              <a:t>Thẳng</a:t>
            </a:r>
            <a:r>
              <a:rPr lang="en-US" sz="6000" i="1" dirty="0"/>
              <a:t> </a:t>
            </a:r>
            <a:r>
              <a:rPr lang="en-US" sz="6000" i="1" dirty="0" err="1"/>
              <a:t>Và</a:t>
            </a:r>
            <a:r>
              <a:rPr lang="en-US" sz="6000" i="1" dirty="0"/>
              <a:t> </a:t>
            </a:r>
            <a:r>
              <a:rPr lang="en-US" sz="6000" i="1" dirty="0" err="1"/>
              <a:t>Ứng</a:t>
            </a:r>
            <a:r>
              <a:rPr lang="en-US" sz="6000" i="1" dirty="0"/>
              <a:t> </a:t>
            </a:r>
            <a:r>
              <a:rPr lang="en-US" sz="6000" i="1" dirty="0" err="1"/>
              <a:t>Dụng</a:t>
            </a:r>
            <a:r>
              <a:rPr lang="en-US" sz="6000" i="1" dirty="0"/>
              <a:t> </a:t>
            </a:r>
            <a:r>
              <a:rPr lang="en-US" sz="6000" i="1" dirty="0" err="1"/>
              <a:t>Trong</a:t>
            </a:r>
            <a:r>
              <a:rPr lang="en-US" sz="6000" i="1" dirty="0"/>
              <a:t> </a:t>
            </a:r>
            <a:r>
              <a:rPr lang="en-US" sz="6000" i="1" dirty="0" err="1"/>
              <a:t>Dự</a:t>
            </a:r>
            <a:r>
              <a:rPr lang="en-US" sz="6000" i="1" dirty="0"/>
              <a:t> </a:t>
            </a:r>
            <a:r>
              <a:rPr lang="en-US" sz="6000" i="1" dirty="0" err="1"/>
              <a:t>Báo</a:t>
            </a:r>
            <a:r>
              <a:rPr lang="en-US" sz="6000" i="1" dirty="0"/>
              <a:t> </a:t>
            </a:r>
            <a:r>
              <a:rPr lang="en-US" sz="6000" i="1" dirty="0" err="1"/>
              <a:t>Dữ</a:t>
            </a:r>
            <a:r>
              <a:rPr lang="en-US" sz="6000" i="1" dirty="0"/>
              <a:t> </a:t>
            </a:r>
            <a:r>
              <a:rPr lang="en-US" sz="6000" i="1" dirty="0" err="1"/>
              <a:t>Liệu</a:t>
            </a:r>
            <a:r>
              <a:rPr lang="en-US" sz="6000" dirty="0"/>
              <a:t>. </a:t>
            </a:r>
            <a:r>
              <a:rPr lang="en-US" sz="6000" dirty="0" err="1"/>
              <a:t>Đại</a:t>
            </a:r>
            <a:r>
              <a:rPr lang="en-US" sz="6000" dirty="0"/>
              <a:t> </a:t>
            </a:r>
            <a:r>
              <a:rPr lang="en-US" sz="6000" dirty="0" err="1"/>
              <a:t>học</a:t>
            </a:r>
            <a:r>
              <a:rPr lang="en-US" sz="6000" dirty="0"/>
              <a:t> </a:t>
            </a:r>
            <a:r>
              <a:rPr lang="en-US" sz="6000" dirty="0" err="1"/>
              <a:t>quốc</a:t>
            </a:r>
            <a:r>
              <a:rPr lang="en-US" sz="6000" dirty="0"/>
              <a:t> </a:t>
            </a:r>
            <a:r>
              <a:rPr lang="en-US" sz="6000" dirty="0" err="1"/>
              <a:t>gia</a:t>
            </a:r>
            <a:r>
              <a:rPr lang="en-US" sz="6000" dirty="0"/>
              <a:t> </a:t>
            </a:r>
            <a:r>
              <a:rPr lang="en-US" sz="6000" dirty="0" err="1"/>
              <a:t>Hà</a:t>
            </a:r>
            <a:r>
              <a:rPr lang="en-US" sz="6000" dirty="0"/>
              <a:t> </a:t>
            </a:r>
            <a:r>
              <a:rPr lang="en-US" sz="6000" dirty="0" err="1"/>
              <a:t>Nội</a:t>
            </a:r>
            <a:r>
              <a:rPr lang="en-US" sz="6000" dirty="0"/>
              <a:t>, 2002</a:t>
            </a:r>
          </a:p>
          <a:p>
            <a:r>
              <a:rPr lang="en-US" sz="6000" dirty="0" smtClean="0"/>
              <a:t>F</a:t>
            </a:r>
            <a:r>
              <a:rPr lang="en-US" sz="6000" dirty="0"/>
              <a:t>. </a:t>
            </a:r>
            <a:r>
              <a:rPr lang="en-US" sz="6000" dirty="0" err="1"/>
              <a:t>Virili</a:t>
            </a:r>
            <a:r>
              <a:rPr lang="en-US" sz="6000" dirty="0"/>
              <a:t>, B. </a:t>
            </a:r>
            <a:r>
              <a:rPr lang="en-US" sz="6000" dirty="0" err="1"/>
              <a:t>Freisleben</a:t>
            </a:r>
            <a:r>
              <a:rPr lang="en-US" sz="6000" b="1" i="1" dirty="0"/>
              <a:t>. </a:t>
            </a:r>
            <a:r>
              <a:rPr lang="en-US" sz="6000" i="1" dirty="0"/>
              <a:t>Preprocessing Seasonal Time Series For Improving Neural Network Predictions</a:t>
            </a:r>
            <a:r>
              <a:rPr lang="en-US" sz="6000" dirty="0"/>
              <a:t>. </a:t>
            </a:r>
            <a:r>
              <a:rPr lang="en-US" sz="6000" dirty="0" err="1"/>
              <a:t>Proceesings</a:t>
            </a:r>
            <a:r>
              <a:rPr lang="en-US" sz="6000" dirty="0"/>
              <a:t> of CIMA 99 Computational Intelligence Methods and Applications, Rochester-NY, pages 622-628, 1999.</a:t>
            </a:r>
          </a:p>
          <a:p>
            <a:r>
              <a:rPr lang="en-US" sz="6000" dirty="0" smtClean="0"/>
              <a:t>G</a:t>
            </a:r>
            <a:r>
              <a:rPr lang="en-US" sz="6000" dirty="0"/>
              <a:t>. Zhang, M. Y. Hu. </a:t>
            </a:r>
            <a:r>
              <a:rPr lang="en-US" sz="6000" i="1" dirty="0"/>
              <a:t>Neural Network Forecasting Of The British Pound/US Dollar Exchange Rate.</a:t>
            </a:r>
            <a:r>
              <a:rPr lang="en-US" sz="6000" dirty="0"/>
              <a:t> Omega, International Journal of Management Science, 26, pages 495-506, 1998.</a:t>
            </a:r>
          </a:p>
          <a:p>
            <a:r>
              <a:rPr lang="en-US" sz="6000" dirty="0" smtClean="0"/>
              <a:t>T. </a:t>
            </a:r>
            <a:r>
              <a:rPr lang="en-US" sz="6000" dirty="0"/>
              <a:t>M. Mitchell. </a:t>
            </a:r>
            <a:r>
              <a:rPr lang="en-US" sz="6000" i="1" dirty="0"/>
              <a:t>Machine Learning</a:t>
            </a:r>
            <a:r>
              <a:rPr lang="en-US" sz="6000" dirty="0"/>
              <a:t>, McGraw-Hill Science/ Engineering/ Math, ISBN 0070428077, 1997.</a:t>
            </a:r>
          </a:p>
          <a:p>
            <a:r>
              <a:rPr lang="en-US" sz="6000" dirty="0" smtClean="0"/>
              <a:t>I</a:t>
            </a:r>
            <a:r>
              <a:rPr lang="en-US" sz="6000" dirty="0"/>
              <a:t>. </a:t>
            </a:r>
            <a:r>
              <a:rPr lang="en-US" sz="6000" dirty="0" err="1"/>
              <a:t>Kaastra</a:t>
            </a:r>
            <a:r>
              <a:rPr lang="en-US" sz="6000" dirty="0"/>
              <a:t>, M. Boyd. </a:t>
            </a:r>
            <a:r>
              <a:rPr lang="en-US" sz="6000" i="1" dirty="0"/>
              <a:t>Designing A Neural Network For Forecasting Financial And Economic Time Series</a:t>
            </a:r>
            <a:r>
              <a:rPr lang="en-US" sz="6000" b="1" i="1" dirty="0"/>
              <a:t>.</a:t>
            </a:r>
            <a:r>
              <a:rPr lang="en-US" sz="6000" dirty="0"/>
              <a:t> </a:t>
            </a:r>
            <a:r>
              <a:rPr lang="en-US" sz="6000" dirty="0" err="1"/>
              <a:t>Neurocomputing</a:t>
            </a:r>
            <a:r>
              <a:rPr lang="en-US" sz="6000" dirty="0"/>
              <a:t>, vol. 10, pages 215-236, 1996.</a:t>
            </a:r>
          </a:p>
          <a:p>
            <a:r>
              <a:rPr lang="en-US" sz="6000" dirty="0" smtClean="0"/>
              <a:t>M</a:t>
            </a:r>
            <a:r>
              <a:rPr lang="en-US" sz="6000" dirty="0"/>
              <a:t>. </a:t>
            </a:r>
            <a:r>
              <a:rPr lang="en-US" sz="6000" dirty="0" err="1"/>
              <a:t>Riedmiller</a:t>
            </a:r>
            <a:r>
              <a:rPr lang="en-US" sz="6000" dirty="0"/>
              <a:t>. </a:t>
            </a:r>
            <a:r>
              <a:rPr lang="en-US" sz="6000" i="1" dirty="0"/>
              <a:t>Advanced Supervised Learning In Multi-layer </a:t>
            </a:r>
            <a:r>
              <a:rPr lang="en-US" sz="6000" i="1" dirty="0" err="1"/>
              <a:t>Perceptrons</a:t>
            </a:r>
            <a:r>
              <a:rPr lang="en-US" sz="6000" b="1" i="1" dirty="0"/>
              <a:t> – </a:t>
            </a:r>
            <a:r>
              <a:rPr lang="en-US" sz="6000" i="1" dirty="0"/>
              <a:t>From </a:t>
            </a:r>
            <a:r>
              <a:rPr lang="en-US" sz="6000" i="1" dirty="0" err="1"/>
              <a:t>Backpropagation</a:t>
            </a:r>
            <a:r>
              <a:rPr lang="en-US" sz="6000" i="1" dirty="0"/>
              <a:t> To Adaptive Learning Algorithms</a:t>
            </a:r>
            <a:r>
              <a:rPr lang="en-US" sz="6000" b="1" i="1" dirty="0"/>
              <a:t>.</a:t>
            </a:r>
            <a:r>
              <a:rPr lang="en-US" sz="6000" dirty="0"/>
              <a:t> Int. Journal of Computer Standards and Interfaces, 1994.</a:t>
            </a:r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64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868362"/>
          </a:xfrm>
        </p:spPr>
        <p:txBody>
          <a:bodyPr>
            <a:normAutofit/>
          </a:bodyPr>
          <a:lstStyle/>
          <a:p>
            <a:r>
              <a:rPr lang="en-US" sz="4100" dirty="0" smtClean="0"/>
              <a:t>Q &amp; A</a:t>
            </a:r>
            <a:endParaRPr lang="en-US" sz="41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86725"/>
            <a:ext cx="6858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latin typeface="+mj-lt"/>
              </a:rPr>
              <a:t>Thank you!</a:t>
            </a:r>
            <a:endParaRPr lang="en-US" sz="4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60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6280"/>
          </a:xfrm>
        </p:spPr>
        <p:txBody>
          <a:bodyPr>
            <a:normAutofit fontScale="92500"/>
          </a:bodyPr>
          <a:lstStyle/>
          <a:p>
            <a:r>
              <a:rPr lang="en-US" i="1" dirty="0" err="1"/>
              <a:t>Mạng</a:t>
            </a:r>
            <a:r>
              <a:rPr lang="en-US" i="1" dirty="0"/>
              <a:t> neuron </a:t>
            </a:r>
            <a:r>
              <a:rPr lang="en-US" i="1" dirty="0" err="1"/>
              <a:t>nhân</a:t>
            </a:r>
            <a:r>
              <a:rPr lang="en-US" i="1" dirty="0"/>
              <a:t> </a:t>
            </a:r>
            <a:r>
              <a:rPr lang="en-US" i="1" dirty="0" err="1"/>
              <a:t>tạo</a:t>
            </a:r>
            <a:r>
              <a:rPr lang="en-US" dirty="0"/>
              <a:t> (Artificial Neural Network)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i="1" dirty="0" err="1"/>
              <a:t>đơn</a:t>
            </a:r>
            <a:r>
              <a:rPr lang="en-US" i="1" dirty="0"/>
              <a:t> </a:t>
            </a:r>
            <a:r>
              <a:rPr lang="en-US" i="1" dirty="0" err="1"/>
              <a:t>vị</a:t>
            </a:r>
            <a:r>
              <a:rPr lang="en-US" dirty="0"/>
              <a:t> (unit)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: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hay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72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905000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2400" dirty="0" err="1">
                <a:latin typeface="+mj-lt"/>
                <a:ea typeface="Times New Roman"/>
              </a:rPr>
              <a:t>Trong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một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mạng</a:t>
            </a:r>
            <a:r>
              <a:rPr lang="en-US" sz="2400" dirty="0">
                <a:latin typeface="+mj-lt"/>
                <a:ea typeface="Times New Roman"/>
              </a:rPr>
              <a:t> neuron </a:t>
            </a:r>
            <a:r>
              <a:rPr lang="en-US" sz="2400" dirty="0" err="1">
                <a:latin typeface="+mj-lt"/>
                <a:ea typeface="Times New Roman"/>
              </a:rPr>
              <a:t>có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ba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kiểu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đơn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vị</a:t>
            </a:r>
            <a:r>
              <a:rPr lang="en-US" sz="2400" dirty="0">
                <a:latin typeface="+mj-lt"/>
                <a:ea typeface="Times New Roman"/>
              </a:rPr>
              <a:t>: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</a:pPr>
            <a:r>
              <a:rPr lang="en-US" sz="2400" dirty="0" err="1">
                <a:latin typeface="+mj-lt"/>
                <a:ea typeface="Times New Roman"/>
              </a:rPr>
              <a:t>Các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đơn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vị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đầu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vào</a:t>
            </a:r>
            <a:r>
              <a:rPr lang="en-US" sz="2400" dirty="0">
                <a:latin typeface="+mj-lt"/>
                <a:ea typeface="Times New Roman"/>
              </a:rPr>
              <a:t>, </a:t>
            </a:r>
            <a:r>
              <a:rPr lang="en-US" sz="2400" dirty="0" err="1">
                <a:latin typeface="+mj-lt"/>
                <a:ea typeface="Times New Roman"/>
              </a:rPr>
              <a:t>nhận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tín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hiệu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từ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bên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ngoài</a:t>
            </a:r>
            <a:r>
              <a:rPr lang="en-US" sz="2400" dirty="0">
                <a:latin typeface="+mj-lt"/>
                <a:ea typeface="Times New Roman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</a:pPr>
            <a:r>
              <a:rPr lang="en-US" sz="2400" dirty="0" err="1">
                <a:latin typeface="+mj-lt"/>
                <a:ea typeface="Times New Roman"/>
              </a:rPr>
              <a:t>Các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đơn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vị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đầu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ra</a:t>
            </a:r>
            <a:r>
              <a:rPr lang="en-US" sz="2400" dirty="0">
                <a:latin typeface="+mj-lt"/>
                <a:ea typeface="Times New Roman"/>
              </a:rPr>
              <a:t>, </a:t>
            </a:r>
            <a:r>
              <a:rPr lang="en-US" sz="2400" dirty="0" err="1">
                <a:latin typeface="+mj-lt"/>
                <a:ea typeface="Times New Roman"/>
              </a:rPr>
              <a:t>gửi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dữ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liệu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ra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bên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ngoài</a:t>
            </a:r>
            <a:r>
              <a:rPr lang="en-US" sz="2400" dirty="0">
                <a:latin typeface="+mj-lt"/>
                <a:ea typeface="Times New Roman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</a:pPr>
            <a:r>
              <a:rPr lang="en-US" sz="2400" dirty="0" err="1">
                <a:latin typeface="+mj-lt"/>
                <a:ea typeface="Times New Roman"/>
              </a:rPr>
              <a:t>Các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đơn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vị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ẩn</a:t>
            </a:r>
            <a:r>
              <a:rPr lang="en-US" sz="2400" dirty="0">
                <a:latin typeface="+mj-lt"/>
                <a:ea typeface="Times New Roman"/>
              </a:rPr>
              <a:t>, </a:t>
            </a:r>
            <a:r>
              <a:rPr lang="en-US" sz="2400" dirty="0" err="1">
                <a:latin typeface="+mj-lt"/>
                <a:ea typeface="Times New Roman"/>
              </a:rPr>
              <a:t>tín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hiệu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vào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của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nó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được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truyền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từ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các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đơn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vị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trước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nó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và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tín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hiệu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ra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được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truyền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đến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các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đơn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vị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sau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nó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trong</a:t>
            </a:r>
            <a:r>
              <a:rPr lang="en-US" sz="2400" dirty="0">
                <a:latin typeface="+mj-lt"/>
                <a:ea typeface="Times New Roman"/>
              </a:rPr>
              <a:t> </a:t>
            </a:r>
            <a:r>
              <a:rPr lang="en-US" sz="2400" dirty="0" err="1">
                <a:latin typeface="+mj-lt"/>
                <a:ea typeface="Times New Roman"/>
              </a:rPr>
              <a:t>mạng</a:t>
            </a:r>
            <a:r>
              <a:rPr lang="en-US" sz="2400" dirty="0">
                <a:latin typeface="+mj-lt"/>
                <a:ea typeface="Times New Roman"/>
              </a:rPr>
              <a:t>.</a:t>
            </a:r>
            <a:endParaRPr lang="en-US" sz="2400" dirty="0">
              <a:effectLst/>
              <a:latin typeface="+mj-lt"/>
              <a:ea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2209800"/>
            <a:ext cx="3810000" cy="2904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5329535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+mj-lt"/>
              </a:rPr>
              <a:t>Hình</a:t>
            </a:r>
            <a:r>
              <a:rPr lang="en-US" sz="2400" dirty="0">
                <a:latin typeface="+mj-lt"/>
              </a:rPr>
              <a:t> 2.1: </a:t>
            </a:r>
            <a:r>
              <a:rPr lang="en-US" sz="2400" dirty="0" err="1">
                <a:latin typeface="+mj-lt"/>
              </a:rPr>
              <a:t>Đơn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vị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mạng</a:t>
            </a:r>
            <a:r>
              <a:rPr lang="en-US" sz="2400" dirty="0">
                <a:latin typeface="+mj-lt"/>
              </a:rPr>
              <a:t> neuron</a:t>
            </a:r>
            <a:endParaRPr lang="en-US" sz="2400" b="1" dirty="0">
              <a:latin typeface="+mj-lt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10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223770"/>
            <a:ext cx="3763645" cy="2339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052320"/>
            <a:ext cx="3359785" cy="25196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58093" y="4800600"/>
            <a:ext cx="3761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j-lt"/>
              </a:rPr>
              <a:t>Mạng</a:t>
            </a:r>
            <a:r>
              <a:rPr lang="en-US" sz="2400" dirty="0" smtClean="0">
                <a:latin typeface="+mj-lt"/>
              </a:rPr>
              <a:t> neuron </a:t>
            </a:r>
            <a:r>
              <a:rPr lang="en-US" sz="2400" dirty="0" err="1" smtClean="0">
                <a:latin typeface="+mj-lt"/>
              </a:rPr>
              <a:t>truyền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thẳng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7800" y="48006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j-lt"/>
              </a:rPr>
              <a:t>Mạng</a:t>
            </a:r>
            <a:r>
              <a:rPr lang="en-US" sz="2400" dirty="0" smtClean="0">
                <a:latin typeface="+mj-lt"/>
              </a:rPr>
              <a:t> neuron </a:t>
            </a:r>
            <a:r>
              <a:rPr lang="en-US" sz="2400" dirty="0" err="1" smtClean="0">
                <a:latin typeface="+mj-lt"/>
              </a:rPr>
              <a:t>hồi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quy</a:t>
            </a:r>
            <a:endParaRPr lang="en-US" sz="2400" dirty="0">
              <a:latin typeface="+mj-lt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248400"/>
            <a:ext cx="8763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272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260</TotalTime>
  <Words>2915</Words>
  <Application>Microsoft Office PowerPoint</Application>
  <PresentationFormat>On-screen Show (4:3)</PresentationFormat>
  <Paragraphs>250</Paragraphs>
  <Slides>51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Foundry</vt:lpstr>
      <vt:lpstr>Visio</vt:lpstr>
      <vt:lpstr>ỨNG DỤNG MẠNG NEURON NHÂN TẠO TRONG VIỆC DỰ BÁO DỮ LIỆU CHUỖI THỜI GIAN CÓ TÍNH XU HƯỚNG VÀ TÍNH MÙA </vt:lpstr>
      <vt:lpstr>Nội dung</vt:lpstr>
      <vt:lpstr>Đặt vấn đề</vt:lpstr>
      <vt:lpstr> Giới thiệu chuỗi thời gian </vt:lpstr>
      <vt:lpstr> Giới thiệu chuỗi thời gian </vt:lpstr>
      <vt:lpstr>Giới thiệu mạng Neuron nhân tạo</vt:lpstr>
      <vt:lpstr>Giới thiệu mạng Neuron nhân tạo</vt:lpstr>
      <vt:lpstr>Giới thiệu mạng Neuron nhân tạo</vt:lpstr>
      <vt:lpstr>Giới thiệu mạng Neuron nhân tạo</vt:lpstr>
      <vt:lpstr>Giới thiệu mạng Neuron nhân tạo</vt:lpstr>
      <vt:lpstr>Giải thuật lan truyền ngược</vt:lpstr>
      <vt:lpstr>Giải thuật lan truyền ngược</vt:lpstr>
      <vt:lpstr>Giải thuật RPROP</vt:lpstr>
      <vt:lpstr>Giải thuật RPROP</vt:lpstr>
      <vt:lpstr>Áp dụng mạng neuron vào dự báo dữ liệu chuỗi thời gian</vt:lpstr>
      <vt:lpstr>Áp dụng mạng neuron vào dự báo dữ liệu chuỗi thời gian</vt:lpstr>
      <vt:lpstr>Áp dụng mạng neuron vào dự báo dữ liệu chuỗi thời gian</vt:lpstr>
      <vt:lpstr>Mô hình lai (Hybrid Model)</vt:lpstr>
      <vt:lpstr>Mô hình lai (Hybrid Model)</vt:lpstr>
      <vt:lpstr>Môđun làm trơn lũy thừa (Exponential Smoothing)</vt:lpstr>
      <vt:lpstr>Môđun làm trơn lũy thừa (Exponential Smoothing)</vt:lpstr>
      <vt:lpstr>Môđun làm trơn lũy thừa (Exponential Smoothing)</vt:lpstr>
      <vt:lpstr>Môđun mạng Neuron nhân tạo (Neuron Network)</vt:lpstr>
      <vt:lpstr>Môđun lai (Hybrid Module)</vt:lpstr>
      <vt:lpstr>Mô hình khử xu hướng, khử mùa</vt:lpstr>
      <vt:lpstr>Mô hình khử xu hướng, khử mùa</vt:lpstr>
      <vt:lpstr>Môđun khử mùa và khử xu hướng</vt:lpstr>
      <vt:lpstr>Môđun khử mùa và khử xu hướng</vt:lpstr>
      <vt:lpstr>Môđun khử mùa và khử xu hướng</vt:lpstr>
      <vt:lpstr>Thực nghiệm</vt:lpstr>
      <vt:lpstr>Thực nghiệm</vt:lpstr>
      <vt:lpstr>Thực nghiệm</vt:lpstr>
      <vt:lpstr>Thực nghiệm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luận</vt:lpstr>
      <vt:lpstr>Kết luận</vt:lpstr>
      <vt:lpstr>Kết luận</vt:lpstr>
      <vt:lpstr>Kết luận</vt:lpstr>
      <vt:lpstr>Hướng phát triển</vt:lpstr>
      <vt:lpstr>Hướng phát triển</vt:lpstr>
      <vt:lpstr>Tài liệu tham khảo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MẠNG NEURON NHÂN TẠO TRONG VIỆC DỰ BÁO DỮ LIỆU CHUỖI THỜI GIAN CÓ TÍNH XU HƯỚNG VÀ TÍNH MÙA</dc:title>
  <dc:creator>kaka</dc:creator>
  <cp:lastModifiedBy>kaka</cp:lastModifiedBy>
  <cp:revision>115</cp:revision>
  <dcterms:created xsi:type="dcterms:W3CDTF">2012-12-23T03:38:43Z</dcterms:created>
  <dcterms:modified xsi:type="dcterms:W3CDTF">2012-12-25T14:48:31Z</dcterms:modified>
</cp:coreProperties>
</file>