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tags/tag41.xml" ContentType="application/vnd.openxmlformats-officedocument.presentationml.tags+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 id="2147484032" r:id="rId2"/>
  </p:sldMasterIdLst>
  <p:notesMasterIdLst>
    <p:notesMasterId r:id="rId62"/>
  </p:notesMasterIdLst>
  <p:sldIdLst>
    <p:sldId id="876" r:id="rId3"/>
    <p:sldId id="759" r:id="rId4"/>
    <p:sldId id="1314" r:id="rId5"/>
    <p:sldId id="1315" r:id="rId6"/>
    <p:sldId id="1056" r:id="rId7"/>
    <p:sldId id="1316" r:id="rId8"/>
    <p:sldId id="1317" r:id="rId9"/>
    <p:sldId id="1318" r:id="rId10"/>
    <p:sldId id="1319" r:id="rId11"/>
    <p:sldId id="1320" r:id="rId12"/>
    <p:sldId id="1321" r:id="rId13"/>
    <p:sldId id="1322" r:id="rId14"/>
    <p:sldId id="1323" r:id="rId15"/>
    <p:sldId id="1324" r:id="rId16"/>
    <p:sldId id="1325" r:id="rId17"/>
    <p:sldId id="1326" r:id="rId18"/>
    <p:sldId id="1327" r:id="rId19"/>
    <p:sldId id="1103" r:id="rId20"/>
    <p:sldId id="1328" r:id="rId21"/>
    <p:sldId id="1329" r:id="rId22"/>
    <p:sldId id="1364" r:id="rId23"/>
    <p:sldId id="1330" r:id="rId24"/>
    <p:sldId id="1331" r:id="rId25"/>
    <p:sldId id="1104" r:id="rId26"/>
    <p:sldId id="1332" r:id="rId27"/>
    <p:sldId id="1333" r:id="rId28"/>
    <p:sldId id="1334" r:id="rId29"/>
    <p:sldId id="1335" r:id="rId30"/>
    <p:sldId id="1336" r:id="rId31"/>
    <p:sldId id="1337" r:id="rId32"/>
    <p:sldId id="1338" r:id="rId33"/>
    <p:sldId id="1271" r:id="rId34"/>
    <p:sldId id="1339" r:id="rId35"/>
    <p:sldId id="1365" r:id="rId36"/>
    <p:sldId id="1340" r:id="rId37"/>
    <p:sldId id="1341" r:id="rId38"/>
    <p:sldId id="1342" r:id="rId39"/>
    <p:sldId id="1343" r:id="rId40"/>
    <p:sldId id="1366" r:id="rId41"/>
    <p:sldId id="258" r:id="rId42"/>
    <p:sldId id="264" r:id="rId43"/>
    <p:sldId id="267" r:id="rId44"/>
    <p:sldId id="268" r:id="rId45"/>
    <p:sldId id="269" r:id="rId46"/>
    <p:sldId id="270" r:id="rId47"/>
    <p:sldId id="271" r:id="rId48"/>
    <p:sldId id="273" r:id="rId49"/>
    <p:sldId id="272" r:id="rId50"/>
    <p:sldId id="274" r:id="rId51"/>
    <p:sldId id="275" r:id="rId52"/>
    <p:sldId id="276" r:id="rId53"/>
    <p:sldId id="277" r:id="rId54"/>
    <p:sldId id="278" r:id="rId55"/>
    <p:sldId id="279" r:id="rId56"/>
    <p:sldId id="280" r:id="rId57"/>
    <p:sldId id="281" r:id="rId58"/>
    <p:sldId id="282" r:id="rId59"/>
    <p:sldId id="283" r:id="rId60"/>
    <p:sldId id="291" r:id="rId61"/>
  </p:sldIdLst>
  <p:sldSz cx="9144000" cy="5143500" type="screen16x9"/>
  <p:notesSz cx="6858000" cy="9144000"/>
  <p:custDataLst>
    <p:tags r:id="rId63"/>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cmAuthor id="2" name="Bob Vachon" initials="BV" lastIdx="24" clrIdx="2"/>
  <p:cmAuthor id="3" name="Sue Livingston -X (suliving - UNICON INC at Cisco)" initials="SL-(-UIaC" lastIdx="15" clrIdx="3"/>
  <p:cmAuthor id="4" name="jagibbon" initials="jmg" lastIdx="8"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60" autoAdjust="0"/>
    <p:restoredTop sz="86438" autoAdjust="0"/>
  </p:normalViewPr>
  <p:slideViewPr>
    <p:cSldViewPr snapToGrid="0" showGuides="1">
      <p:cViewPr>
        <p:scale>
          <a:sx n="100" d="100"/>
          <a:sy n="100" d="100"/>
        </p:scale>
        <p:origin x="1248" y="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gs" Target="tags/tag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6/26/2020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Enterprise Networking, Security, and Automationv7.0 (ENSA)</a:t>
            </a:r>
          </a:p>
          <a:p>
            <a:pPr>
              <a:spcBef>
                <a:spcPts val="0"/>
              </a:spcBef>
            </a:pPr>
            <a:r>
              <a:rPr lang="en-US" dirty="0">
                <a:solidFill>
                  <a:schemeClr val="accent5">
                    <a:lumMod val="40000"/>
                    <a:lumOff val="60000"/>
                  </a:schemeClr>
                </a:solidFill>
              </a:rPr>
              <a:t>Module 14: Network Automation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14.2.5 - JSON Data Format</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3739803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14.2.6 - JSON Syntax Rules</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32497408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14.2.6 - JSON Syntax Rules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2132412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14.2.6 - JSON Syntax Rules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17058992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14.2.7 - YAML Data Format</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1250990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14.2.7 - YAML Data Format (Cont.)</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292959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14.2.8 - XML Data Format</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3421252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14.2.8 - XML Data Format (Cont.)</a:t>
            </a:r>
          </a:p>
          <a:p>
            <a:r>
              <a:rPr lang="en-US" dirty="0"/>
              <a:t>14.2.9 - Check Your Understanding - Data Formats</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0605718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14.3 - APIs</a:t>
            </a:r>
          </a:p>
        </p:txBody>
      </p:sp>
      <p:sp>
        <p:nvSpPr>
          <p:cNvPr id="4" name="Slide Number Placeholder 3"/>
          <p:cNvSpPr>
            <a:spLocks noGrp="1"/>
          </p:cNvSpPr>
          <p:nvPr>
            <p:ph type="sldNum" sz="quarter" idx="10"/>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14.3 - APIs</a:t>
            </a:r>
          </a:p>
          <a:p>
            <a:r>
              <a:rPr lang="en-US" dirty="0"/>
              <a:t>14.3.2 - The API Concept</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1776708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14.1 - Automation Overview</a:t>
            </a:r>
          </a:p>
        </p:txBody>
      </p:sp>
      <p:sp>
        <p:nvSpPr>
          <p:cNvPr id="4" name="Slide Number Placeholder 3"/>
          <p:cNvSpPr>
            <a:spLocks noGrp="1"/>
          </p:cNvSpPr>
          <p:nvPr>
            <p:ph type="sldNum" sz="quarter" idx="10"/>
          </p:nvPr>
        </p:nvSpPr>
        <p:spPr/>
        <p:txBody>
          <a:bodyPr/>
          <a:lstStyle/>
          <a:p>
            <a:fld id="{5641018C-6CAF-B84E-B92C-ECB119457FBA}" type="slidenum">
              <a:rPr lang="en-US" smtClean="0"/>
              <a:t>2</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14.3 - APIs</a:t>
            </a:r>
          </a:p>
          <a:p>
            <a:r>
              <a:rPr lang="en-US" dirty="0"/>
              <a:t>14.3.3 - An API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13238254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14.3 - APIs</a:t>
            </a:r>
          </a:p>
          <a:p>
            <a:r>
              <a:rPr lang="en-US" dirty="0"/>
              <a:t>14.3.3 - An API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39135493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14.3 - APIs</a:t>
            </a:r>
          </a:p>
          <a:p>
            <a:r>
              <a:rPr lang="en-US" dirty="0"/>
              <a:t>14.3.4 - Open, Internal, and Partner APIs</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1664137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14.3 - APIs</a:t>
            </a:r>
          </a:p>
          <a:p>
            <a:r>
              <a:rPr lang="en-US" dirty="0"/>
              <a:t>14.3.5 - Types of Web Service APIs</a:t>
            </a:r>
          </a:p>
          <a:p>
            <a:r>
              <a:rPr lang="en-US" dirty="0"/>
              <a:t>14.3.6 - Check Your Understanding - APIs</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256602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14.4 - REST</a:t>
            </a:r>
          </a:p>
        </p:txBody>
      </p:sp>
      <p:sp>
        <p:nvSpPr>
          <p:cNvPr id="4" name="Slide Number Placeholder 3"/>
          <p:cNvSpPr>
            <a:spLocks noGrp="1"/>
          </p:cNvSpPr>
          <p:nvPr>
            <p:ph type="sldNum" sz="quarter" idx="10"/>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14.4 - REST</a:t>
            </a:r>
          </a:p>
          <a:p>
            <a:r>
              <a:rPr lang="en-US" dirty="0"/>
              <a:t>14.4.2 - REST and RESTful API</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33324317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14.4 - REST</a:t>
            </a:r>
          </a:p>
          <a:p>
            <a:r>
              <a:rPr lang="en-US" dirty="0"/>
              <a:t>14.4.3 - RESTful Implementation</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8024051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14.4 - REST</a:t>
            </a:r>
          </a:p>
          <a:p>
            <a:r>
              <a:rPr lang="en-US" dirty="0"/>
              <a:t>14.4.4 - URI, URN, and URL</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31781936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14.4 - REST</a:t>
            </a:r>
          </a:p>
          <a:p>
            <a:r>
              <a:rPr lang="en-US" dirty="0"/>
              <a:t>14.4.5 - Anatomy of a RESTful Request</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41887594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14.4 - REST</a:t>
            </a:r>
          </a:p>
          <a:p>
            <a:r>
              <a:rPr lang="en-US" dirty="0"/>
              <a:t>14.4.5 - Anatomy of a RESTful Request (Cont.)</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4228788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14.1 - Automation Overview</a:t>
            </a:r>
          </a:p>
          <a:p>
            <a:r>
              <a:rPr lang="en-US" dirty="0"/>
              <a:t>14.1.2 - </a:t>
            </a:r>
            <a:r>
              <a:rPr lang="en-US" sz="1200" dirty="0"/>
              <a:t>The Increase in Automation</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1026320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14.4 - REST</a:t>
            </a:r>
          </a:p>
          <a:p>
            <a:r>
              <a:rPr lang="en-US" dirty="0"/>
              <a:t>14.4.5 - Anatomy of a RESTful Request (Cont.)</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10225745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14.4 - REST</a:t>
            </a:r>
          </a:p>
          <a:p>
            <a:r>
              <a:rPr lang="en-US" dirty="0"/>
              <a:t>14.4.6 - RESTful API Applications</a:t>
            </a:r>
          </a:p>
          <a:p>
            <a:r>
              <a:rPr lang="en-US" dirty="0"/>
              <a:t>14.4.7 - Check Your Understanding - REST</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4161402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14.5 - Configuration Management Tools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21008830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14.5 - Configuration Management Tools</a:t>
            </a:r>
          </a:p>
          <a:p>
            <a:r>
              <a:rPr lang="en-US" dirty="0"/>
              <a:t>14.5.2 - Traditional Network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34506578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14.5 - Configuration Management Tools</a:t>
            </a:r>
          </a:p>
          <a:p>
            <a:r>
              <a:rPr lang="en-US" dirty="0"/>
              <a:t>14.5.2 - Traditional Network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22406786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14.5 - Configuration Management Tools</a:t>
            </a:r>
          </a:p>
          <a:p>
            <a:r>
              <a:rPr lang="en-US" dirty="0"/>
              <a:t>14.5.3 - Network Automation</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25026321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14.5 - Configuration Management Tools</a:t>
            </a:r>
          </a:p>
          <a:p>
            <a:r>
              <a:rPr lang="en-US" dirty="0"/>
              <a:t>14.5.4 - Configuration Management Tools</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24593565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14.5 - Configuration Management Tools</a:t>
            </a:r>
          </a:p>
          <a:p>
            <a:r>
              <a:rPr lang="en-US" dirty="0"/>
              <a:t>14.5.4 - Configuration Management Tools (Cont.)</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13828265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14.5 - Configuration Management Tools</a:t>
            </a:r>
          </a:p>
          <a:p>
            <a:r>
              <a:rPr lang="en-US" dirty="0"/>
              <a:t>14.5.5 - </a:t>
            </a:r>
            <a:r>
              <a:rPr lang="en-US" sz="1200" dirty="0"/>
              <a:t>Compare Ansible, Chef, Puppet, and </a:t>
            </a:r>
            <a:r>
              <a:rPr lang="en-US" sz="1200" dirty="0" err="1"/>
              <a:t>SaltStack</a:t>
            </a:r>
            <a:endParaRPr lang="en-US" sz="1200" dirty="0"/>
          </a:p>
          <a:p>
            <a:r>
              <a:rPr lang="en-US" sz="1200" dirty="0"/>
              <a:t>14.5.6 - Check Your Understanding - Configuration Management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23264765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14.6 - IBN and Cisco DNA Center</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1548174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14.1 - Automation Overview</a:t>
            </a:r>
          </a:p>
          <a:p>
            <a:r>
              <a:rPr lang="en-US" dirty="0"/>
              <a:t>14.1.3 - Thinking Devices</a:t>
            </a:r>
          </a:p>
          <a:p>
            <a:r>
              <a:rPr lang="en-US" dirty="0"/>
              <a:t>14.1.4 - Check Your Understanding - Benefits of Automation</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6516236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0285638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4243365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8051112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0086778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3635706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6094655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6870968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2942278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3241690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dirty="0"/>
          </a:p>
        </p:txBody>
      </p:sp>
    </p:spTree>
    <p:extLst>
      <p:ext uri="{BB962C8B-B14F-4D97-AF65-F5344CB8AC3E}">
        <p14:creationId xmlns:p14="http://schemas.microsoft.com/office/powerpoint/2010/main" val="363700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p:txBody>
      </p:sp>
      <p:sp>
        <p:nvSpPr>
          <p:cNvPr id="4" name="Slide Number Placeholder 3"/>
          <p:cNvSpPr>
            <a:spLocks noGrp="1"/>
          </p:cNvSpPr>
          <p:nvPr>
            <p:ph type="sldNum" sz="quarter" idx="10"/>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30715130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5201858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7568795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31564026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6300640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87833875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73266305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67196105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68290955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59</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14.2.2 - The Data Formats Concept</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2771613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14.2.3 - Data Format Rules</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4036188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14.2.4 - Compare Data Formats</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1969350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14.2.5 - JSON Data Format</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4821104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927BB-A1D5-4392-B326-527A24AB5C66}"/>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A469413B-EDDB-435F-9BB6-08843F335ED8}"/>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C412BCCB-66D7-43AA-93E7-74C89AF7E646}"/>
              </a:ext>
            </a:extLst>
          </p:cNvPr>
          <p:cNvSpPr>
            <a:spLocks noGrp="1"/>
          </p:cNvSpPr>
          <p:nvPr>
            <p:ph type="dt" sz="half" idx="10"/>
          </p:nvPr>
        </p:nvSpPr>
        <p:spPr/>
        <p:txBody>
          <a:bodyPr/>
          <a:lstStyle/>
          <a:p>
            <a:fld id="{CD795EFF-F8ED-44E2-9F83-F867568D70D8}" type="datetimeFigureOut">
              <a:rPr lang="en-US" smtClean="0"/>
              <a:t>6/26/2020</a:t>
            </a:fld>
            <a:endParaRPr lang="en-US"/>
          </a:p>
        </p:txBody>
      </p:sp>
      <p:sp>
        <p:nvSpPr>
          <p:cNvPr id="5" name="Footer Placeholder 4">
            <a:extLst>
              <a:ext uri="{FF2B5EF4-FFF2-40B4-BE49-F238E27FC236}">
                <a16:creationId xmlns:a16="http://schemas.microsoft.com/office/drawing/2014/main" id="{1906D935-EE54-42F4-86F1-1FA11E8B28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47C378-61DD-4A6D-9957-FB0B37A9AAE5}"/>
              </a:ext>
            </a:extLst>
          </p:cNvPr>
          <p:cNvSpPr>
            <a:spLocks noGrp="1"/>
          </p:cNvSpPr>
          <p:nvPr>
            <p:ph type="sldNum" sz="quarter" idx="12"/>
          </p:nvPr>
        </p:nvSpPr>
        <p:spPr/>
        <p:txBody>
          <a:bodyPr/>
          <a:lstStyle/>
          <a:p>
            <a:fld id="{1DFAB8CF-699B-49CD-ADC8-19575677B7E2}" type="slidenum">
              <a:rPr lang="en-US" smtClean="0"/>
              <a:t>‹#›</a:t>
            </a:fld>
            <a:endParaRPr lang="en-US"/>
          </a:p>
        </p:txBody>
      </p:sp>
    </p:spTree>
    <p:extLst>
      <p:ext uri="{BB962C8B-B14F-4D97-AF65-F5344CB8AC3E}">
        <p14:creationId xmlns:p14="http://schemas.microsoft.com/office/powerpoint/2010/main" val="7560543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155BC-0A61-4C69-881E-65A90B1CB1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9D8A5E-50E1-4280-92A6-2984146C77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F7B48B-C06F-4613-B67F-2298B045161F}"/>
              </a:ext>
            </a:extLst>
          </p:cNvPr>
          <p:cNvSpPr>
            <a:spLocks noGrp="1"/>
          </p:cNvSpPr>
          <p:nvPr>
            <p:ph type="dt" sz="half" idx="10"/>
          </p:nvPr>
        </p:nvSpPr>
        <p:spPr/>
        <p:txBody>
          <a:bodyPr/>
          <a:lstStyle/>
          <a:p>
            <a:fld id="{CD795EFF-F8ED-44E2-9F83-F867568D70D8}" type="datetimeFigureOut">
              <a:rPr lang="en-US" smtClean="0"/>
              <a:t>6/26/2020</a:t>
            </a:fld>
            <a:endParaRPr lang="en-US"/>
          </a:p>
        </p:txBody>
      </p:sp>
      <p:sp>
        <p:nvSpPr>
          <p:cNvPr id="5" name="Footer Placeholder 4">
            <a:extLst>
              <a:ext uri="{FF2B5EF4-FFF2-40B4-BE49-F238E27FC236}">
                <a16:creationId xmlns:a16="http://schemas.microsoft.com/office/drawing/2014/main" id="{6F22B507-D45D-4A68-9334-685B38B59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4712DC-CE49-4831-B109-2D51D620A2A0}"/>
              </a:ext>
            </a:extLst>
          </p:cNvPr>
          <p:cNvSpPr>
            <a:spLocks noGrp="1"/>
          </p:cNvSpPr>
          <p:nvPr>
            <p:ph type="sldNum" sz="quarter" idx="12"/>
          </p:nvPr>
        </p:nvSpPr>
        <p:spPr/>
        <p:txBody>
          <a:body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Tree>
    <p:extLst>
      <p:ext uri="{BB962C8B-B14F-4D97-AF65-F5344CB8AC3E}">
        <p14:creationId xmlns:p14="http://schemas.microsoft.com/office/powerpoint/2010/main" val="34953136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62A5B-F616-4FA9-9B67-EF7B815C53F5}"/>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B53DB3CE-F413-4533-B667-FA13EC35CEE1}"/>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14C8CE-7ED1-4706-AE7C-ACAFCF91336C}"/>
              </a:ext>
            </a:extLst>
          </p:cNvPr>
          <p:cNvSpPr>
            <a:spLocks noGrp="1"/>
          </p:cNvSpPr>
          <p:nvPr>
            <p:ph type="dt" sz="half" idx="10"/>
          </p:nvPr>
        </p:nvSpPr>
        <p:spPr/>
        <p:txBody>
          <a:bodyPr/>
          <a:lstStyle/>
          <a:p>
            <a:fld id="{CD795EFF-F8ED-44E2-9F83-F867568D70D8}" type="datetimeFigureOut">
              <a:rPr lang="en-US" smtClean="0"/>
              <a:t>6/26/2020</a:t>
            </a:fld>
            <a:endParaRPr lang="en-US"/>
          </a:p>
        </p:txBody>
      </p:sp>
      <p:sp>
        <p:nvSpPr>
          <p:cNvPr id="5" name="Footer Placeholder 4">
            <a:extLst>
              <a:ext uri="{FF2B5EF4-FFF2-40B4-BE49-F238E27FC236}">
                <a16:creationId xmlns:a16="http://schemas.microsoft.com/office/drawing/2014/main" id="{BBE68EAF-13EC-4A20-9BA8-BDDE8E347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2AFC51-DFCD-43A7-88A6-E56D13BB227A}"/>
              </a:ext>
            </a:extLst>
          </p:cNvPr>
          <p:cNvSpPr>
            <a:spLocks noGrp="1"/>
          </p:cNvSpPr>
          <p:nvPr>
            <p:ph type="sldNum" sz="quarter" idx="12"/>
          </p:nvPr>
        </p:nvSpPr>
        <p:spPr/>
        <p:txBody>
          <a:bodyPr/>
          <a:lstStyle/>
          <a:p>
            <a:fld id="{1DFAB8CF-699B-49CD-ADC8-19575677B7E2}" type="slidenum">
              <a:rPr lang="en-US" smtClean="0"/>
              <a:t>‹#›</a:t>
            </a:fld>
            <a:endParaRPr lang="en-US"/>
          </a:p>
        </p:txBody>
      </p:sp>
    </p:spTree>
    <p:extLst>
      <p:ext uri="{BB962C8B-B14F-4D97-AF65-F5344CB8AC3E}">
        <p14:creationId xmlns:p14="http://schemas.microsoft.com/office/powerpoint/2010/main" val="35848084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AAA44-2F02-451E-892F-DB32D2F42C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BD7017-17EC-4D2A-B030-C7EBF115CB52}"/>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CD78B0-8072-430D-B959-A38AFC768A91}"/>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AA1D27-E3D0-4DCB-BF14-B71E05A1D40E}"/>
              </a:ext>
            </a:extLst>
          </p:cNvPr>
          <p:cNvSpPr>
            <a:spLocks noGrp="1"/>
          </p:cNvSpPr>
          <p:nvPr>
            <p:ph type="dt" sz="half" idx="10"/>
          </p:nvPr>
        </p:nvSpPr>
        <p:spPr/>
        <p:txBody>
          <a:bodyPr/>
          <a:lstStyle/>
          <a:p>
            <a:fld id="{CD795EFF-F8ED-44E2-9F83-F867568D70D8}" type="datetimeFigureOut">
              <a:rPr lang="en-US" smtClean="0"/>
              <a:t>6/26/2020</a:t>
            </a:fld>
            <a:endParaRPr lang="en-US"/>
          </a:p>
        </p:txBody>
      </p:sp>
      <p:sp>
        <p:nvSpPr>
          <p:cNvPr id="6" name="Footer Placeholder 5">
            <a:extLst>
              <a:ext uri="{FF2B5EF4-FFF2-40B4-BE49-F238E27FC236}">
                <a16:creationId xmlns:a16="http://schemas.microsoft.com/office/drawing/2014/main" id="{5CC72DCA-206C-4CE6-9E20-0BB86B9F68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F7C73B-483D-48FD-9E8B-CEFA2E243B91}"/>
              </a:ext>
            </a:extLst>
          </p:cNvPr>
          <p:cNvSpPr>
            <a:spLocks noGrp="1"/>
          </p:cNvSpPr>
          <p:nvPr>
            <p:ph type="sldNum" sz="quarter" idx="12"/>
          </p:nvPr>
        </p:nvSpPr>
        <p:spPr/>
        <p:txBody>
          <a:bodyPr/>
          <a:lstStyle/>
          <a:p>
            <a:fld id="{1DFAB8CF-699B-49CD-ADC8-19575677B7E2}" type="slidenum">
              <a:rPr lang="en-US" smtClean="0"/>
              <a:t>‹#›</a:t>
            </a:fld>
            <a:endParaRPr lang="en-US"/>
          </a:p>
        </p:txBody>
      </p:sp>
    </p:spTree>
    <p:extLst>
      <p:ext uri="{BB962C8B-B14F-4D97-AF65-F5344CB8AC3E}">
        <p14:creationId xmlns:p14="http://schemas.microsoft.com/office/powerpoint/2010/main" val="41927116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3172B-2BCB-4B63-AC7B-F5FE7402B766}"/>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CD4325-D6C2-49A9-A995-8E21ACD4D2B9}"/>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61CC95F0-8F3B-4BDB-AA09-F2720F00075A}"/>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392548-C9DE-4FBB-98C5-6ED839E54AFF}"/>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22307E8-4B3B-4A42-85AD-8FF2C76EA53F}"/>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6546F4-5960-45C3-B555-4108A1C44AD3}"/>
              </a:ext>
            </a:extLst>
          </p:cNvPr>
          <p:cNvSpPr>
            <a:spLocks noGrp="1"/>
          </p:cNvSpPr>
          <p:nvPr>
            <p:ph type="dt" sz="half" idx="10"/>
          </p:nvPr>
        </p:nvSpPr>
        <p:spPr/>
        <p:txBody>
          <a:bodyPr/>
          <a:lstStyle/>
          <a:p>
            <a:fld id="{CD795EFF-F8ED-44E2-9F83-F867568D70D8}" type="datetimeFigureOut">
              <a:rPr lang="en-US" smtClean="0"/>
              <a:t>6/26/2020</a:t>
            </a:fld>
            <a:endParaRPr lang="en-US"/>
          </a:p>
        </p:txBody>
      </p:sp>
      <p:sp>
        <p:nvSpPr>
          <p:cNvPr id="8" name="Footer Placeholder 7">
            <a:extLst>
              <a:ext uri="{FF2B5EF4-FFF2-40B4-BE49-F238E27FC236}">
                <a16:creationId xmlns:a16="http://schemas.microsoft.com/office/drawing/2014/main" id="{D2BD541C-218A-4B8C-B79D-88708839B3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2CF253-6567-4B94-9BDB-CD0C6EB7B771}"/>
              </a:ext>
            </a:extLst>
          </p:cNvPr>
          <p:cNvSpPr>
            <a:spLocks noGrp="1"/>
          </p:cNvSpPr>
          <p:nvPr>
            <p:ph type="sldNum" sz="quarter" idx="12"/>
          </p:nvPr>
        </p:nvSpPr>
        <p:spPr/>
        <p:txBody>
          <a:bodyPr/>
          <a:lstStyle/>
          <a:p>
            <a:fld id="{1DFAB8CF-699B-49CD-ADC8-19575677B7E2}" type="slidenum">
              <a:rPr lang="en-US" smtClean="0"/>
              <a:t>‹#›</a:t>
            </a:fld>
            <a:endParaRPr lang="en-US"/>
          </a:p>
        </p:txBody>
      </p:sp>
    </p:spTree>
    <p:extLst>
      <p:ext uri="{BB962C8B-B14F-4D97-AF65-F5344CB8AC3E}">
        <p14:creationId xmlns:p14="http://schemas.microsoft.com/office/powerpoint/2010/main" val="3859721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716FE-5A66-4180-AAD9-2648374509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62049E-FE5E-4F1B-BDDC-E8733AF14698}"/>
              </a:ext>
            </a:extLst>
          </p:cNvPr>
          <p:cNvSpPr>
            <a:spLocks noGrp="1"/>
          </p:cNvSpPr>
          <p:nvPr>
            <p:ph type="dt" sz="half" idx="10"/>
          </p:nvPr>
        </p:nvSpPr>
        <p:spPr/>
        <p:txBody>
          <a:bodyPr/>
          <a:lstStyle/>
          <a:p>
            <a:fld id="{CD795EFF-F8ED-44E2-9F83-F867568D70D8}" type="datetimeFigureOut">
              <a:rPr lang="en-US" smtClean="0"/>
              <a:t>6/26/2020</a:t>
            </a:fld>
            <a:endParaRPr lang="en-US"/>
          </a:p>
        </p:txBody>
      </p:sp>
      <p:sp>
        <p:nvSpPr>
          <p:cNvPr id="4" name="Footer Placeholder 3">
            <a:extLst>
              <a:ext uri="{FF2B5EF4-FFF2-40B4-BE49-F238E27FC236}">
                <a16:creationId xmlns:a16="http://schemas.microsoft.com/office/drawing/2014/main" id="{53BF26B3-CDF0-491F-A924-3D73868CFB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28ACDE-3C59-42B0-8C2C-07132C8CF80C}"/>
              </a:ext>
            </a:extLst>
          </p:cNvPr>
          <p:cNvSpPr>
            <a:spLocks noGrp="1"/>
          </p:cNvSpPr>
          <p:nvPr>
            <p:ph type="sldNum" sz="quarter" idx="12"/>
          </p:nvPr>
        </p:nvSpPr>
        <p:spPr/>
        <p:txBody>
          <a:bodyPr/>
          <a:lstStyle/>
          <a:p>
            <a:fld id="{1DFAB8CF-699B-49CD-ADC8-19575677B7E2}" type="slidenum">
              <a:rPr lang="en-US" smtClean="0"/>
              <a:t>‹#›</a:t>
            </a:fld>
            <a:endParaRPr lang="en-US"/>
          </a:p>
        </p:txBody>
      </p:sp>
    </p:spTree>
    <p:extLst>
      <p:ext uri="{BB962C8B-B14F-4D97-AF65-F5344CB8AC3E}">
        <p14:creationId xmlns:p14="http://schemas.microsoft.com/office/powerpoint/2010/main" val="20491590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182D1B-E5B2-4D96-AFFE-DF18B37E4BAD}"/>
              </a:ext>
            </a:extLst>
          </p:cNvPr>
          <p:cNvSpPr>
            <a:spLocks noGrp="1"/>
          </p:cNvSpPr>
          <p:nvPr>
            <p:ph type="dt" sz="half" idx="10"/>
          </p:nvPr>
        </p:nvSpPr>
        <p:spPr/>
        <p:txBody>
          <a:bodyPr/>
          <a:lstStyle/>
          <a:p>
            <a:fld id="{CD795EFF-F8ED-44E2-9F83-F867568D70D8}" type="datetimeFigureOut">
              <a:rPr lang="en-US" smtClean="0"/>
              <a:t>6/26/2020</a:t>
            </a:fld>
            <a:endParaRPr lang="en-US"/>
          </a:p>
        </p:txBody>
      </p:sp>
      <p:sp>
        <p:nvSpPr>
          <p:cNvPr id="3" name="Footer Placeholder 2">
            <a:extLst>
              <a:ext uri="{FF2B5EF4-FFF2-40B4-BE49-F238E27FC236}">
                <a16:creationId xmlns:a16="http://schemas.microsoft.com/office/drawing/2014/main" id="{A9277E4F-F080-45A9-9B41-94910266C7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71D416-10B3-401C-9CDC-DB2DE4ADE466}"/>
              </a:ext>
            </a:extLst>
          </p:cNvPr>
          <p:cNvSpPr>
            <a:spLocks noGrp="1"/>
          </p:cNvSpPr>
          <p:nvPr>
            <p:ph type="sldNum" sz="quarter" idx="12"/>
          </p:nvPr>
        </p:nvSpPr>
        <p:spPr/>
        <p:txBody>
          <a:bodyPr/>
          <a:lstStyle/>
          <a:p>
            <a:fld id="{1DFAB8CF-699B-49CD-ADC8-19575677B7E2}" type="slidenum">
              <a:rPr lang="en-US" smtClean="0"/>
              <a:t>‹#›</a:t>
            </a:fld>
            <a:endParaRPr lang="en-US"/>
          </a:p>
        </p:txBody>
      </p:sp>
    </p:spTree>
    <p:extLst>
      <p:ext uri="{BB962C8B-B14F-4D97-AF65-F5344CB8AC3E}">
        <p14:creationId xmlns:p14="http://schemas.microsoft.com/office/powerpoint/2010/main" val="26984592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A5314-798B-4953-A74C-B52F4395E7AD}"/>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9233A354-4F65-4FB1-84F9-5A1B7FDBB0DE}"/>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41681D-4740-48D0-A2B8-FAD82892E437}"/>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AFA44D9-1F79-4F36-A856-71495F23A99D}"/>
              </a:ext>
            </a:extLst>
          </p:cNvPr>
          <p:cNvSpPr>
            <a:spLocks noGrp="1"/>
          </p:cNvSpPr>
          <p:nvPr>
            <p:ph type="dt" sz="half" idx="10"/>
          </p:nvPr>
        </p:nvSpPr>
        <p:spPr/>
        <p:txBody>
          <a:bodyPr/>
          <a:lstStyle/>
          <a:p>
            <a:fld id="{CD795EFF-F8ED-44E2-9F83-F867568D70D8}" type="datetimeFigureOut">
              <a:rPr lang="en-US" smtClean="0"/>
              <a:t>6/26/2020</a:t>
            </a:fld>
            <a:endParaRPr lang="en-US"/>
          </a:p>
        </p:txBody>
      </p:sp>
      <p:sp>
        <p:nvSpPr>
          <p:cNvPr id="6" name="Footer Placeholder 5">
            <a:extLst>
              <a:ext uri="{FF2B5EF4-FFF2-40B4-BE49-F238E27FC236}">
                <a16:creationId xmlns:a16="http://schemas.microsoft.com/office/drawing/2014/main" id="{C4BD3C6F-3A13-4424-AD95-45E3EC485E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BEA174-9758-4270-B049-A7336F4D2DFC}"/>
              </a:ext>
            </a:extLst>
          </p:cNvPr>
          <p:cNvSpPr>
            <a:spLocks noGrp="1"/>
          </p:cNvSpPr>
          <p:nvPr>
            <p:ph type="sldNum" sz="quarter" idx="12"/>
          </p:nvPr>
        </p:nvSpPr>
        <p:spPr/>
        <p:txBody>
          <a:bodyPr/>
          <a:lstStyle/>
          <a:p>
            <a:fld id="{1DFAB8CF-699B-49CD-ADC8-19575677B7E2}" type="slidenum">
              <a:rPr lang="en-US" smtClean="0"/>
              <a:t>‹#›</a:t>
            </a:fld>
            <a:endParaRPr lang="en-US"/>
          </a:p>
        </p:txBody>
      </p:sp>
    </p:spTree>
    <p:extLst>
      <p:ext uri="{BB962C8B-B14F-4D97-AF65-F5344CB8AC3E}">
        <p14:creationId xmlns:p14="http://schemas.microsoft.com/office/powerpoint/2010/main" val="33208445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519A1-295C-4EE7-BDB1-35187BB93CA6}"/>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D24B3D38-26AA-4D28-A64C-80126401D7C0}"/>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C6959ED4-DC68-4267-9967-1BD091CF5D7D}"/>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09AB81E-31CE-4041-B985-9A038617DEF8}"/>
              </a:ext>
            </a:extLst>
          </p:cNvPr>
          <p:cNvSpPr>
            <a:spLocks noGrp="1"/>
          </p:cNvSpPr>
          <p:nvPr>
            <p:ph type="dt" sz="half" idx="10"/>
          </p:nvPr>
        </p:nvSpPr>
        <p:spPr/>
        <p:txBody>
          <a:bodyPr/>
          <a:lstStyle/>
          <a:p>
            <a:fld id="{CD795EFF-F8ED-44E2-9F83-F867568D70D8}" type="datetimeFigureOut">
              <a:rPr lang="en-US" smtClean="0"/>
              <a:t>6/26/2020</a:t>
            </a:fld>
            <a:endParaRPr lang="en-US"/>
          </a:p>
        </p:txBody>
      </p:sp>
      <p:sp>
        <p:nvSpPr>
          <p:cNvPr id="6" name="Footer Placeholder 5">
            <a:extLst>
              <a:ext uri="{FF2B5EF4-FFF2-40B4-BE49-F238E27FC236}">
                <a16:creationId xmlns:a16="http://schemas.microsoft.com/office/drawing/2014/main" id="{C6333561-AF3A-4A1C-AE4E-A144DE1259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3958EF-92B1-4856-B2E6-4C44EB6A7702}"/>
              </a:ext>
            </a:extLst>
          </p:cNvPr>
          <p:cNvSpPr>
            <a:spLocks noGrp="1"/>
          </p:cNvSpPr>
          <p:nvPr>
            <p:ph type="sldNum" sz="quarter" idx="12"/>
          </p:nvPr>
        </p:nvSpPr>
        <p:spPr/>
        <p:txBody>
          <a:bodyPr/>
          <a:lstStyle/>
          <a:p>
            <a:fld id="{1DFAB8CF-699B-49CD-ADC8-19575677B7E2}" type="slidenum">
              <a:rPr lang="en-US" smtClean="0"/>
              <a:t>‹#›</a:t>
            </a:fld>
            <a:endParaRPr lang="en-US"/>
          </a:p>
        </p:txBody>
      </p:sp>
    </p:spTree>
    <p:extLst>
      <p:ext uri="{BB962C8B-B14F-4D97-AF65-F5344CB8AC3E}">
        <p14:creationId xmlns:p14="http://schemas.microsoft.com/office/powerpoint/2010/main" val="3875002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85F56-479E-40B4-80EF-D39D876980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6BC018-B595-4BFD-8CCB-82E60A5BB9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4EAAF1-27EE-4318-92AC-34D105F4333D}"/>
              </a:ext>
            </a:extLst>
          </p:cNvPr>
          <p:cNvSpPr>
            <a:spLocks noGrp="1"/>
          </p:cNvSpPr>
          <p:nvPr>
            <p:ph type="dt" sz="half" idx="10"/>
          </p:nvPr>
        </p:nvSpPr>
        <p:spPr/>
        <p:txBody>
          <a:bodyPr/>
          <a:lstStyle/>
          <a:p>
            <a:fld id="{CD795EFF-F8ED-44E2-9F83-F867568D70D8}" type="datetimeFigureOut">
              <a:rPr lang="en-US" smtClean="0"/>
              <a:t>6/26/2020</a:t>
            </a:fld>
            <a:endParaRPr lang="en-US"/>
          </a:p>
        </p:txBody>
      </p:sp>
      <p:sp>
        <p:nvSpPr>
          <p:cNvPr id="5" name="Footer Placeholder 4">
            <a:extLst>
              <a:ext uri="{FF2B5EF4-FFF2-40B4-BE49-F238E27FC236}">
                <a16:creationId xmlns:a16="http://schemas.microsoft.com/office/drawing/2014/main" id="{D9E4977C-083F-4DC4-953D-E5409E5B96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32F7FB-E688-42EB-80E0-24093374FCDF}"/>
              </a:ext>
            </a:extLst>
          </p:cNvPr>
          <p:cNvSpPr>
            <a:spLocks noGrp="1"/>
          </p:cNvSpPr>
          <p:nvPr>
            <p:ph type="sldNum" sz="quarter" idx="12"/>
          </p:nvPr>
        </p:nvSpPr>
        <p:spPr/>
        <p:txBody>
          <a:bodyPr/>
          <a:lstStyle/>
          <a:p>
            <a:fld id="{1DFAB8CF-699B-49CD-ADC8-19575677B7E2}" type="slidenum">
              <a:rPr lang="en-US" smtClean="0"/>
              <a:t>‹#›</a:t>
            </a:fld>
            <a:endParaRPr lang="en-US"/>
          </a:p>
        </p:txBody>
      </p:sp>
    </p:spTree>
    <p:extLst>
      <p:ext uri="{BB962C8B-B14F-4D97-AF65-F5344CB8AC3E}">
        <p14:creationId xmlns:p14="http://schemas.microsoft.com/office/powerpoint/2010/main" val="13748443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03EB9C-130F-4CDF-BD3D-403262115CFE}"/>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53E927-4824-4330-9ED9-B8764CA3F0E2}"/>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68654F-57B0-40E5-869F-E10CDD8C63B4}"/>
              </a:ext>
            </a:extLst>
          </p:cNvPr>
          <p:cNvSpPr>
            <a:spLocks noGrp="1"/>
          </p:cNvSpPr>
          <p:nvPr>
            <p:ph type="dt" sz="half" idx="10"/>
          </p:nvPr>
        </p:nvSpPr>
        <p:spPr/>
        <p:txBody>
          <a:bodyPr/>
          <a:lstStyle/>
          <a:p>
            <a:fld id="{CD795EFF-F8ED-44E2-9F83-F867568D70D8}" type="datetimeFigureOut">
              <a:rPr lang="en-US" smtClean="0"/>
              <a:t>6/26/2020</a:t>
            </a:fld>
            <a:endParaRPr lang="en-US"/>
          </a:p>
        </p:txBody>
      </p:sp>
      <p:sp>
        <p:nvSpPr>
          <p:cNvPr id="5" name="Footer Placeholder 4">
            <a:extLst>
              <a:ext uri="{FF2B5EF4-FFF2-40B4-BE49-F238E27FC236}">
                <a16:creationId xmlns:a16="http://schemas.microsoft.com/office/drawing/2014/main" id="{DC154966-A080-4B17-8D3A-97D6DEBE7F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36BCAB-349E-48CE-AB66-144BF8A89A75}"/>
              </a:ext>
            </a:extLst>
          </p:cNvPr>
          <p:cNvSpPr>
            <a:spLocks noGrp="1"/>
          </p:cNvSpPr>
          <p:nvPr>
            <p:ph type="sldNum" sz="quarter" idx="12"/>
          </p:nvPr>
        </p:nvSpPr>
        <p:spPr/>
        <p:txBody>
          <a:bodyPr/>
          <a:lstStyle/>
          <a:p>
            <a:fld id="{1DFAB8CF-699B-49CD-ADC8-19575677B7E2}" type="slidenum">
              <a:rPr lang="en-US" smtClean="0"/>
              <a:t>‹#›</a:t>
            </a:fld>
            <a:endParaRPr lang="en-US"/>
          </a:p>
        </p:txBody>
      </p:sp>
    </p:spTree>
    <p:extLst>
      <p:ext uri="{BB962C8B-B14F-4D97-AF65-F5344CB8AC3E}">
        <p14:creationId xmlns:p14="http://schemas.microsoft.com/office/powerpoint/2010/main" val="3988999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673027720"/>
      </p:ext>
    </p:extLst>
  </p:cSld>
  <p:clrMapOvr>
    <a:masterClrMapping/>
  </p:clrMapOvr>
  <p:transition spd="slow">
    <p:wipe/>
  </p:transition>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51468551"/>
      </p:ext>
    </p:extLst>
  </p:cSld>
  <p:clrMapOvr>
    <a:masterClrMapping/>
  </p:clrMapOvr>
  <p:transition spd="slow">
    <p:wip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3887674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2313126"/>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theme" Target="../theme/theme2.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ACCD30-AE6A-4114-918D-D15381A02068}"/>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F7FBC6-8A1F-40A8-B0DE-099A2ED3FFD0}"/>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7AE39-5B50-4517-80AD-A32C585AD82B}"/>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D795EFF-F8ED-44E2-9F83-F867568D70D8}" type="datetimeFigureOut">
              <a:rPr lang="en-US" smtClean="0"/>
              <a:t>6/26/2020</a:t>
            </a:fld>
            <a:endParaRPr lang="en-US"/>
          </a:p>
        </p:txBody>
      </p:sp>
      <p:sp>
        <p:nvSpPr>
          <p:cNvPr id="5" name="Footer Placeholder 4">
            <a:extLst>
              <a:ext uri="{FF2B5EF4-FFF2-40B4-BE49-F238E27FC236}">
                <a16:creationId xmlns:a16="http://schemas.microsoft.com/office/drawing/2014/main" id="{E602F40E-FE21-4999-A9A3-E68E7DCFD3BC}"/>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78DAD8-C93D-45F2-B6E0-59BA27EBF161}"/>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DFAB8CF-699B-49CD-ADC8-19575677B7E2}" type="slidenum">
              <a:rPr lang="en-US" smtClean="0"/>
              <a:t>‹#›</a:t>
            </a:fld>
            <a:endParaRPr lang="en-US"/>
          </a:p>
        </p:txBody>
      </p:sp>
      <p:grpSp>
        <p:nvGrpSpPr>
          <p:cNvPr id="7" name="Group 4">
            <a:extLst>
              <a:ext uri="{FF2B5EF4-FFF2-40B4-BE49-F238E27FC236}">
                <a16:creationId xmlns:a16="http://schemas.microsoft.com/office/drawing/2014/main" id="{79316E47-693D-465E-8139-A217DAADEFCB}"/>
              </a:ext>
            </a:extLst>
          </p:cNvPr>
          <p:cNvGrpSpPr>
            <a:grpSpLocks noChangeAspect="1"/>
          </p:cNvGrpSpPr>
          <p:nvPr userDrawn="1"/>
        </p:nvGrpSpPr>
        <p:grpSpPr bwMode="auto">
          <a:xfrm>
            <a:off x="508039" y="4715197"/>
            <a:ext cx="340257" cy="180974"/>
            <a:chOff x="310" y="249"/>
            <a:chExt cx="502" cy="267"/>
          </a:xfrm>
          <a:solidFill>
            <a:schemeClr val="accent5"/>
          </a:solidFill>
        </p:grpSpPr>
        <p:sp>
          <p:nvSpPr>
            <p:cNvPr id="8" name="Rectangle 5">
              <a:extLst>
                <a:ext uri="{FF2B5EF4-FFF2-40B4-BE49-F238E27FC236}">
                  <a16:creationId xmlns:a16="http://schemas.microsoft.com/office/drawing/2014/main" id="{EE3A4571-BAD9-4F26-85CE-1C544EB03AF9}"/>
                </a:ext>
              </a:extLst>
            </p:cNvPr>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6">
              <a:extLst>
                <a:ext uri="{FF2B5EF4-FFF2-40B4-BE49-F238E27FC236}">
                  <a16:creationId xmlns:a16="http://schemas.microsoft.com/office/drawing/2014/main" id="{8F918D9E-9809-42D1-8B30-AD6B23B9E962}"/>
                </a:ext>
              </a:extLst>
            </p:cNvPr>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7">
              <a:extLst>
                <a:ext uri="{FF2B5EF4-FFF2-40B4-BE49-F238E27FC236}">
                  <a16:creationId xmlns:a16="http://schemas.microsoft.com/office/drawing/2014/main" id="{6DA85306-ED5E-4B47-9F36-9BA98502DE72}"/>
                </a:ext>
              </a:extLst>
            </p:cNvPr>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8">
              <a:extLst>
                <a:ext uri="{FF2B5EF4-FFF2-40B4-BE49-F238E27FC236}">
                  <a16:creationId xmlns:a16="http://schemas.microsoft.com/office/drawing/2014/main" id="{C53440F9-C2BC-4720-96B7-DD81D0E04C46}"/>
                </a:ext>
              </a:extLst>
            </p:cNvPr>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9">
              <a:extLst>
                <a:ext uri="{FF2B5EF4-FFF2-40B4-BE49-F238E27FC236}">
                  <a16:creationId xmlns:a16="http://schemas.microsoft.com/office/drawing/2014/main" id="{ECECF96F-C07F-47AC-BDD4-342649B498B1}"/>
                </a:ext>
              </a:extLst>
            </p:cNvPr>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0">
              <a:extLst>
                <a:ext uri="{FF2B5EF4-FFF2-40B4-BE49-F238E27FC236}">
                  <a16:creationId xmlns:a16="http://schemas.microsoft.com/office/drawing/2014/main" id="{AE2240F0-4EF9-4A81-B4AA-E0502A9BB439}"/>
                </a:ext>
              </a:extLst>
            </p:cNvPr>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1">
              <a:extLst>
                <a:ext uri="{FF2B5EF4-FFF2-40B4-BE49-F238E27FC236}">
                  <a16:creationId xmlns:a16="http://schemas.microsoft.com/office/drawing/2014/main" id="{38FE3A2D-A1C3-4BB5-891A-608A22F6413F}"/>
                </a:ext>
              </a:extLst>
            </p:cNvPr>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2">
              <a:extLst>
                <a:ext uri="{FF2B5EF4-FFF2-40B4-BE49-F238E27FC236}">
                  <a16:creationId xmlns:a16="http://schemas.microsoft.com/office/drawing/2014/main" id="{E90A83D2-C314-421A-9875-446AEED0B725}"/>
                </a:ext>
              </a:extLst>
            </p:cNvPr>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3">
              <a:extLst>
                <a:ext uri="{FF2B5EF4-FFF2-40B4-BE49-F238E27FC236}">
                  <a16:creationId xmlns:a16="http://schemas.microsoft.com/office/drawing/2014/main" id="{519459E9-F5E8-4C71-8BD6-7440B265FB8C}"/>
                </a:ext>
              </a:extLst>
            </p:cNvPr>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4">
              <a:extLst>
                <a:ext uri="{FF2B5EF4-FFF2-40B4-BE49-F238E27FC236}">
                  <a16:creationId xmlns:a16="http://schemas.microsoft.com/office/drawing/2014/main" id="{2CC7BC42-62DB-403C-949E-9C6CC0C12520}"/>
                </a:ext>
              </a:extLst>
            </p:cNvPr>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5">
              <a:extLst>
                <a:ext uri="{FF2B5EF4-FFF2-40B4-BE49-F238E27FC236}">
                  <a16:creationId xmlns:a16="http://schemas.microsoft.com/office/drawing/2014/main" id="{4A28E0C1-1E5B-4145-829A-FC39AD185897}"/>
                </a:ext>
              </a:extLst>
            </p:cNvPr>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6">
              <a:extLst>
                <a:ext uri="{FF2B5EF4-FFF2-40B4-BE49-F238E27FC236}">
                  <a16:creationId xmlns:a16="http://schemas.microsoft.com/office/drawing/2014/main" id="{4C8EF6D7-3DE0-4909-8349-AC29752E0174}"/>
                </a:ext>
              </a:extLst>
            </p:cNvPr>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7">
              <a:extLst>
                <a:ext uri="{FF2B5EF4-FFF2-40B4-BE49-F238E27FC236}">
                  <a16:creationId xmlns:a16="http://schemas.microsoft.com/office/drawing/2014/main" id="{A5F806CC-96A4-460F-85ED-1EB659C9A296}"/>
                </a:ext>
              </a:extLst>
            </p:cNvPr>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8">
              <a:extLst>
                <a:ext uri="{FF2B5EF4-FFF2-40B4-BE49-F238E27FC236}">
                  <a16:creationId xmlns:a16="http://schemas.microsoft.com/office/drawing/2014/main" id="{7806D9D8-E78E-4C84-B13D-CA7BE381FCB5}"/>
                </a:ext>
              </a:extLst>
            </p:cNvPr>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731911272"/>
      </p:ext>
    </p:extLst>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 id="2147484045" r:id="rId13"/>
    <p:sldLayoutId id="2147484046" r:id="rId14"/>
    <p:sldLayoutId id="2147484047" r:id="rId15"/>
  </p:sldLayoutIdLst>
  <p:transition spd="slow">
    <p:wipe/>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6.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8.xml"/><Relationship Id="rId1" Type="http://schemas.openxmlformats.org/officeDocument/2006/relationships/tags" Target="../tags/tag11.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8.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8.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8.xml"/><Relationship Id="rId1" Type="http://schemas.openxmlformats.org/officeDocument/2006/relationships/tags" Target="../tags/tag14.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8.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8.xml"/><Relationship Id="rId1" Type="http://schemas.openxmlformats.org/officeDocument/2006/relationships/tags" Target="../tags/tag16.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8.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8.xml"/><Relationship Id="rId1" Type="http://schemas.openxmlformats.org/officeDocument/2006/relationships/tags" Target="../tags/tag18.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7.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8.xml"/><Relationship Id="rId1" Type="http://schemas.openxmlformats.org/officeDocument/2006/relationships/tags" Target="../tags/tag20.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7.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8.xml"/><Relationship Id="rId1" Type="http://schemas.openxmlformats.org/officeDocument/2006/relationships/tags" Target="../tags/tag21.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8.xml"/><Relationship Id="rId1" Type="http://schemas.openxmlformats.org/officeDocument/2006/relationships/tags" Target="../tags/tag2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8.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8.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7.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8.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8.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8.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8.xml"/><Relationship Id="rId1" Type="http://schemas.openxmlformats.org/officeDocument/2006/relationships/tags" Target="../tags/tag29.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8.xml"/><Relationship Id="rId1" Type="http://schemas.openxmlformats.org/officeDocument/2006/relationships/tags" Target="../tags/tag30.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8.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8.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8.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7.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8.xml"/><Relationship Id="rId1" Type="http://schemas.openxmlformats.org/officeDocument/2006/relationships/tags" Target="../tags/tag34.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8.xml"/><Relationship Id="rId1" Type="http://schemas.openxmlformats.org/officeDocument/2006/relationships/tags" Target="../tags/tag35.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8.xml"/><Relationship Id="rId1" Type="http://schemas.openxmlformats.org/officeDocument/2006/relationships/tags" Target="../tags/tag36.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8.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8.xml"/><Relationship Id="rId1" Type="http://schemas.openxmlformats.org/officeDocument/2006/relationships/tags" Target="../tags/tag38.xml"/><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8.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7.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8.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16.xml"/><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3" Type="http://schemas.openxmlformats.org/officeDocument/2006/relationships/hyperlink" Target="mailto:you@yourdomain.example.com" TargetMode="External"/><Relationship Id="rId2" Type="http://schemas.openxmlformats.org/officeDocument/2006/relationships/notesSlide" Target="../notesSlides/notesSlide44.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48.xml"/><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9.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7.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50.xml"/><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52.xml"/><Relationship Id="rId1" Type="http://schemas.openxmlformats.org/officeDocument/2006/relationships/slideLayout" Target="../slideLayouts/slideLayout20.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3.xml"/><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57.xml"/><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8.xml"/><Relationship Id="rId1" Type="http://schemas.openxmlformats.org/officeDocument/2006/relationships/slideLayout" Target="../slideLayouts/slideLayout21.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9.xml"/><Relationship Id="rId1" Type="http://schemas.openxmlformats.org/officeDocument/2006/relationships/tags" Target="../tags/tag4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8.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8.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8.xml"/><Relationship Id="rId1" Type="http://schemas.openxmlformats.org/officeDocument/2006/relationships/tags" Target="../tags/tag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8.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6" y="3809526"/>
            <a:ext cx="3804791" cy="902174"/>
          </a:xfrm>
        </p:spPr>
        <p:txBody>
          <a:bodyPr/>
          <a:lstStyle/>
          <a:p>
            <a:pPr>
              <a:spcBef>
                <a:spcPts val="0"/>
              </a:spcBef>
            </a:pPr>
            <a:r>
              <a:rPr lang="en-US" dirty="0">
                <a:solidFill>
                  <a:schemeClr val="accent5">
                    <a:lumMod val="40000"/>
                    <a:lumOff val="60000"/>
                  </a:schemeClr>
                </a:solidFill>
              </a:rPr>
              <a:t>Enterprise Networking, Security, and Automation v7.0</a:t>
            </a:r>
          </a:p>
          <a:p>
            <a:pPr>
              <a:spcBef>
                <a:spcPts val="0"/>
              </a:spcBef>
            </a:pPr>
            <a:r>
              <a:rPr lang="en-US" dirty="0">
                <a:solidFill>
                  <a:schemeClr val="accent5">
                    <a:lumMod val="40000"/>
                    <a:lumOff val="60000"/>
                  </a:schemeClr>
                </a:solidFill>
              </a:rPr>
              <a:t>(ENSA)</a:t>
            </a:r>
          </a:p>
          <a:p>
            <a:endParaRPr lang="en-US" dirty="0"/>
          </a:p>
        </p:txBody>
      </p:sp>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14: Network Automation</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35EE8E6-A6C6-C44B-B649-530DAD09C09E}"/>
              </a:ext>
            </a:extLst>
          </p:cNvPr>
          <p:cNvSpPr>
            <a:spLocks noGrp="1"/>
          </p:cNvSpPr>
          <p:nvPr>
            <p:ph idx="1"/>
          </p:nvPr>
        </p:nvSpPr>
        <p:spPr>
          <a:xfrm>
            <a:off x="926915" y="2037778"/>
            <a:ext cx="3927025" cy="2616253"/>
          </a:xfrm>
        </p:spPr>
        <p:txBody>
          <a:bodyPr/>
          <a:lstStyle/>
          <a:p>
            <a:pPr marL="0" indent="0" algn="l"/>
            <a:r>
              <a:rPr lang="en-US" sz="1600" dirty="0">
                <a:solidFill>
                  <a:srgbClr val="000000"/>
                </a:solidFill>
              </a:rPr>
              <a:t>Compare the IOS output above to the output in JSON format. Notice that each object (each key/value pair) is a different piece of data about the interface including its name, a description, and whether the interface is enabled.</a:t>
            </a: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Formats</a:t>
            </a:r>
            <a:br>
              <a:rPr lang="en-US" dirty="0"/>
            </a:br>
            <a:r>
              <a:rPr lang="en-US" sz="2400" dirty="0"/>
              <a:t>JSON Data Format (Cont.)</a:t>
            </a:r>
          </a:p>
        </p:txBody>
      </p:sp>
      <p:pic>
        <p:nvPicPr>
          <p:cNvPr id="6" name="Picture 5">
            <a:extLst>
              <a:ext uri="{FF2B5EF4-FFF2-40B4-BE49-F238E27FC236}">
                <a16:creationId xmlns:a16="http://schemas.microsoft.com/office/drawing/2014/main" id="{6BD0437D-0BA7-47E7-9289-DFE9A3BC9E3B}"/>
              </a:ext>
            </a:extLst>
          </p:cNvPr>
          <p:cNvPicPr>
            <a:picLocks noChangeAspect="1"/>
          </p:cNvPicPr>
          <p:nvPr/>
        </p:nvPicPr>
        <p:blipFill>
          <a:blip r:embed="rId4"/>
          <a:stretch>
            <a:fillRect/>
          </a:stretch>
        </p:blipFill>
        <p:spPr>
          <a:xfrm>
            <a:off x="1" y="723521"/>
            <a:ext cx="5996939" cy="864762"/>
          </a:xfrm>
          <a:prstGeom prst="rect">
            <a:avLst/>
          </a:prstGeom>
        </p:spPr>
      </p:pic>
      <p:pic>
        <p:nvPicPr>
          <p:cNvPr id="4" name="Picture 3">
            <a:extLst>
              <a:ext uri="{FF2B5EF4-FFF2-40B4-BE49-F238E27FC236}">
                <a16:creationId xmlns:a16="http://schemas.microsoft.com/office/drawing/2014/main" id="{76AC8D02-1046-4731-B0E6-55E30F65C429}"/>
              </a:ext>
            </a:extLst>
          </p:cNvPr>
          <p:cNvPicPr>
            <a:picLocks noChangeAspect="1"/>
          </p:cNvPicPr>
          <p:nvPr/>
        </p:nvPicPr>
        <p:blipFill>
          <a:blip r:embed="rId5"/>
          <a:stretch>
            <a:fillRect/>
          </a:stretch>
        </p:blipFill>
        <p:spPr>
          <a:xfrm>
            <a:off x="4922520" y="1352495"/>
            <a:ext cx="3870960" cy="3712500"/>
          </a:xfrm>
          <a:prstGeom prst="rect">
            <a:avLst/>
          </a:prstGeom>
        </p:spPr>
      </p:pic>
    </p:spTree>
    <p:custDataLst>
      <p:tags r:id="rId1"/>
    </p:custDataLst>
    <p:extLst>
      <p:ext uri="{BB962C8B-B14F-4D97-AF65-F5344CB8AC3E}">
        <p14:creationId xmlns:p14="http://schemas.microsoft.com/office/powerpoint/2010/main" val="269176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F42D1A2-7EC5-3E4A-9EAC-676BB7791F4C}"/>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These are some of the characteristics of JSON:</a:t>
            </a:r>
          </a:p>
          <a:p>
            <a:pPr marL="285750" indent="-285750" algn="l">
              <a:buFont typeface="Arial" panose="020B0604020202020204" pitchFamily="34" charset="0"/>
              <a:buChar char="•"/>
            </a:pPr>
            <a:r>
              <a:rPr lang="en-US" sz="1600" dirty="0">
                <a:solidFill>
                  <a:srgbClr val="000000"/>
                </a:solidFill>
              </a:rPr>
              <a:t>It uses a hierarchical structure and contains nested values.</a:t>
            </a:r>
          </a:p>
          <a:p>
            <a:pPr marL="285750" indent="-285750" algn="l">
              <a:buFont typeface="Arial" panose="020B0604020202020204" pitchFamily="34" charset="0"/>
              <a:buChar char="•"/>
            </a:pPr>
            <a:r>
              <a:rPr lang="en-US" sz="1600" dirty="0">
                <a:solidFill>
                  <a:srgbClr val="000000"/>
                </a:solidFill>
              </a:rPr>
              <a:t>It uses braces { } to hold objects and square brackets [ ] hold arrays.</a:t>
            </a:r>
          </a:p>
          <a:p>
            <a:pPr marL="285750" indent="-285750" algn="l">
              <a:buFont typeface="Arial" panose="020B0604020202020204" pitchFamily="34" charset="0"/>
              <a:buChar char="•"/>
            </a:pPr>
            <a:r>
              <a:rPr lang="en-US" sz="1600" dirty="0">
                <a:solidFill>
                  <a:srgbClr val="000000"/>
                </a:solidFill>
              </a:rPr>
              <a:t>Its data is written as key/value pairs.</a:t>
            </a:r>
          </a:p>
          <a:p>
            <a:pPr marL="285750" indent="-28575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With JSON, the data known as an object is one or more key/value pairs enclosed in braces { }. The syntax for a JSON object includes:</a:t>
            </a:r>
          </a:p>
          <a:p>
            <a:pPr marL="285750" indent="-285750" algn="l">
              <a:buFont typeface="Arial" panose="020B0604020202020204" pitchFamily="34" charset="0"/>
              <a:buChar char="•"/>
            </a:pPr>
            <a:r>
              <a:rPr lang="en-US" sz="1600" dirty="0">
                <a:solidFill>
                  <a:srgbClr val="000000"/>
                </a:solidFill>
              </a:rPr>
              <a:t>Keys must be strings within double quotation marks " ".</a:t>
            </a:r>
          </a:p>
          <a:p>
            <a:pPr marL="285750" indent="-285750" algn="l">
              <a:buFont typeface="Arial" panose="020B0604020202020204" pitchFamily="34" charset="0"/>
              <a:buChar char="•"/>
            </a:pPr>
            <a:r>
              <a:rPr lang="en-US" sz="1600" dirty="0">
                <a:solidFill>
                  <a:srgbClr val="000000"/>
                </a:solidFill>
              </a:rPr>
              <a:t>Values must be a valid JSON data type (string, number, array, Boolean, null, or another object).</a:t>
            </a:r>
          </a:p>
          <a:p>
            <a:pPr marL="285750" indent="-285750" algn="l">
              <a:buFont typeface="Arial" panose="020B0604020202020204" pitchFamily="34" charset="0"/>
              <a:buChar char="•"/>
            </a:pPr>
            <a:r>
              <a:rPr lang="en-US" sz="1600" dirty="0">
                <a:solidFill>
                  <a:srgbClr val="000000"/>
                </a:solidFill>
              </a:rPr>
              <a:t>Keys and values are separated by a colon.</a:t>
            </a:r>
          </a:p>
          <a:p>
            <a:pPr marL="285750" indent="-285750" algn="l">
              <a:buFont typeface="Arial" panose="020B0604020202020204" pitchFamily="34" charset="0"/>
              <a:buChar char="•"/>
            </a:pPr>
            <a:r>
              <a:rPr lang="en-US" sz="1600" dirty="0">
                <a:solidFill>
                  <a:srgbClr val="000000"/>
                </a:solidFill>
              </a:rPr>
              <a:t>Multiple key/value pairs within an object are separated by commas.</a:t>
            </a:r>
          </a:p>
          <a:p>
            <a:pPr marL="285750" indent="-285750" algn="l">
              <a:buFont typeface="Arial" panose="020B0604020202020204" pitchFamily="34" charset="0"/>
              <a:buChar char="•"/>
            </a:pPr>
            <a:r>
              <a:rPr lang="en-US" sz="1600" dirty="0">
                <a:solidFill>
                  <a:srgbClr val="000000"/>
                </a:solidFill>
              </a:rPr>
              <a:t>White space is not significant.</a:t>
            </a:r>
          </a:p>
          <a:p>
            <a:pPr marL="285750" indent="-285750" algn="l">
              <a:buFont typeface="Arial" panose="020B0604020202020204" pitchFamily="34" charset="0"/>
              <a:buChar char="•"/>
            </a:pPr>
            <a:endParaRPr lang="en-US" sz="1600" dirty="0">
              <a:solidFill>
                <a:srgbClr val="000000"/>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Formats</a:t>
            </a:r>
            <a:br>
              <a:rPr lang="en-US" dirty="0"/>
            </a:br>
            <a:r>
              <a:rPr lang="en-US" sz="2400" dirty="0"/>
              <a:t>JSON Syntax Rules</a:t>
            </a:r>
          </a:p>
        </p:txBody>
      </p:sp>
    </p:spTree>
    <p:custDataLst>
      <p:tags r:id="rId1"/>
    </p:custDataLst>
    <p:extLst>
      <p:ext uri="{BB962C8B-B14F-4D97-AF65-F5344CB8AC3E}">
        <p14:creationId xmlns:p14="http://schemas.microsoft.com/office/powerpoint/2010/main" val="229014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8751350-ED1D-9741-A514-92919916F623}"/>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At times a key may contain more than one value. This is known as an array. An array in JSON is an ordered list of values. Characteristics of arrays in JSON include:</a:t>
            </a:r>
          </a:p>
          <a:p>
            <a:pPr marL="342900" indent="-342900" algn="l">
              <a:buFont typeface="Arial" panose="020B0604020202020204" pitchFamily="34" charset="0"/>
              <a:buChar char="•"/>
            </a:pPr>
            <a:r>
              <a:rPr lang="en-US" sz="1600" dirty="0">
                <a:solidFill>
                  <a:srgbClr val="000000"/>
                </a:solidFill>
              </a:rPr>
              <a:t>The key followed by a colon and a list of values enclosed in square brackets [ ].</a:t>
            </a:r>
          </a:p>
          <a:p>
            <a:pPr marL="342900" indent="-342900" algn="l">
              <a:buFont typeface="Arial" panose="020B0604020202020204" pitchFamily="34" charset="0"/>
              <a:buChar char="•"/>
            </a:pPr>
            <a:r>
              <a:rPr lang="en-US" sz="1600" dirty="0">
                <a:solidFill>
                  <a:srgbClr val="000000"/>
                </a:solidFill>
              </a:rPr>
              <a:t>The array is an ordered list of values.</a:t>
            </a:r>
          </a:p>
          <a:p>
            <a:pPr marL="342900" indent="-342900" algn="l">
              <a:buFont typeface="Arial" panose="020B0604020202020204" pitchFamily="34" charset="0"/>
              <a:buChar char="•"/>
            </a:pPr>
            <a:r>
              <a:rPr lang="en-US" sz="1600" dirty="0">
                <a:solidFill>
                  <a:srgbClr val="000000"/>
                </a:solidFill>
              </a:rPr>
              <a:t>The array can contain multiple value types including a string, number, Boolean, object or another array inside the array.</a:t>
            </a:r>
          </a:p>
          <a:p>
            <a:pPr marL="342900" indent="-342900" algn="l">
              <a:buFont typeface="Arial" panose="020B0604020202020204" pitchFamily="34" charset="0"/>
              <a:buChar char="•"/>
            </a:pPr>
            <a:r>
              <a:rPr lang="en-US" sz="1600" dirty="0">
                <a:solidFill>
                  <a:srgbClr val="000000"/>
                </a:solidFill>
              </a:rPr>
              <a:t>Each value in the array is separated by a comma.</a:t>
            </a:r>
          </a:p>
          <a:p>
            <a:pPr marL="342900" indent="-342900" algn="l">
              <a:buFont typeface="Arial" panose="020B0604020202020204" pitchFamily="34" charset="0"/>
              <a:buChar char="•"/>
            </a:pPr>
            <a:endParaRPr lang="en-US" sz="1600" dirty="0">
              <a:solidFill>
                <a:srgbClr val="000000"/>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Formats</a:t>
            </a:r>
            <a:br>
              <a:rPr lang="en-US" dirty="0"/>
            </a:br>
            <a:r>
              <a:rPr lang="en-US" sz="2400" dirty="0"/>
              <a:t>JSON Syntax Rules (Cont.)</a:t>
            </a:r>
          </a:p>
        </p:txBody>
      </p:sp>
    </p:spTree>
    <p:custDataLst>
      <p:tags r:id="rId1"/>
    </p:custDataLst>
    <p:extLst>
      <p:ext uri="{BB962C8B-B14F-4D97-AF65-F5344CB8AC3E}">
        <p14:creationId xmlns:p14="http://schemas.microsoft.com/office/powerpoint/2010/main" val="1661235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FA87AE8-9285-CE4A-9C15-AA934B2BCE6C}"/>
              </a:ext>
            </a:extLst>
          </p:cNvPr>
          <p:cNvSpPr>
            <a:spLocks noGrp="1"/>
          </p:cNvSpPr>
          <p:nvPr>
            <p:ph idx="1"/>
          </p:nvPr>
        </p:nvSpPr>
        <p:spPr>
          <a:xfrm>
            <a:off x="474662" y="731837"/>
            <a:ext cx="3002315" cy="3689897"/>
          </a:xfrm>
        </p:spPr>
        <p:txBody>
          <a:bodyPr/>
          <a:lstStyle/>
          <a:p>
            <a:pPr marL="0" indent="0" algn="l"/>
            <a:r>
              <a:rPr lang="en-US" sz="1400" dirty="0">
                <a:solidFill>
                  <a:srgbClr val="000000"/>
                </a:solidFill>
              </a:rPr>
              <a:t>For example, a list of IPv4 addresses might look like the following output. The key is “addresses”. Each item in the list is a separate object, separated by braces { }. The objects are two key/value pairs: an IPv4 address (“</a:t>
            </a:r>
            <a:r>
              <a:rPr lang="en-US" sz="1400" dirty="0" err="1">
                <a:solidFill>
                  <a:srgbClr val="000000"/>
                </a:solidFill>
              </a:rPr>
              <a:t>ip</a:t>
            </a:r>
            <a:r>
              <a:rPr lang="en-US" sz="1400" dirty="0">
                <a:solidFill>
                  <a:srgbClr val="000000"/>
                </a:solidFill>
              </a:rPr>
              <a:t>”) and a subnet mask (“netmask”) separated by a comma. The array of objects in the list is also separated by a comma following the closing brace for each object. </a:t>
            </a: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Formats</a:t>
            </a:r>
            <a:br>
              <a:rPr lang="en-US" dirty="0"/>
            </a:br>
            <a:r>
              <a:rPr lang="en-US" sz="2400" dirty="0"/>
              <a:t>JSON Syntax Rules (Cont.)</a:t>
            </a:r>
          </a:p>
        </p:txBody>
      </p:sp>
      <p:pic>
        <p:nvPicPr>
          <p:cNvPr id="2" name="Picture 1">
            <a:extLst>
              <a:ext uri="{FF2B5EF4-FFF2-40B4-BE49-F238E27FC236}">
                <a16:creationId xmlns:a16="http://schemas.microsoft.com/office/drawing/2014/main" id="{E5E167A7-7290-4E6F-AE7A-918F317CB30C}"/>
              </a:ext>
            </a:extLst>
          </p:cNvPr>
          <p:cNvPicPr>
            <a:picLocks noChangeAspect="1"/>
          </p:cNvPicPr>
          <p:nvPr/>
        </p:nvPicPr>
        <p:blipFill>
          <a:blip r:embed="rId4"/>
          <a:stretch>
            <a:fillRect/>
          </a:stretch>
        </p:blipFill>
        <p:spPr>
          <a:xfrm>
            <a:off x="4088796" y="365918"/>
            <a:ext cx="4498634" cy="4421734"/>
          </a:xfrm>
          <a:prstGeom prst="rect">
            <a:avLst/>
          </a:prstGeom>
        </p:spPr>
      </p:pic>
    </p:spTree>
    <p:custDataLst>
      <p:tags r:id="rId1"/>
    </p:custDataLst>
    <p:extLst>
      <p:ext uri="{BB962C8B-B14F-4D97-AF65-F5344CB8AC3E}">
        <p14:creationId xmlns:p14="http://schemas.microsoft.com/office/powerpoint/2010/main" val="422686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AA2E53E-A661-8347-8E17-34423A1C633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YAML is another type of human readable data format used by applications for storing, transferring, and reading data. Some of the characteristic of YAML include:</a:t>
            </a:r>
          </a:p>
          <a:p>
            <a:pPr marL="342900" indent="-342900" algn="l">
              <a:buFont typeface="Arial" panose="020B0604020202020204" pitchFamily="34" charset="0"/>
              <a:buChar char="•"/>
            </a:pPr>
            <a:r>
              <a:rPr lang="en-US" sz="1600" dirty="0">
                <a:solidFill>
                  <a:srgbClr val="000000"/>
                </a:solidFill>
              </a:rPr>
              <a:t>It is like JSON and is considered a superset of JSON.</a:t>
            </a:r>
          </a:p>
          <a:p>
            <a:pPr marL="342900" indent="-342900" algn="l">
              <a:buFont typeface="Arial" panose="020B0604020202020204" pitchFamily="34" charset="0"/>
              <a:buChar char="•"/>
            </a:pPr>
            <a:r>
              <a:rPr lang="en-US" sz="1600" dirty="0">
                <a:solidFill>
                  <a:srgbClr val="000000"/>
                </a:solidFill>
              </a:rPr>
              <a:t>It has a minimalist format making it easy to both read and write.</a:t>
            </a:r>
          </a:p>
          <a:p>
            <a:pPr marL="342900" indent="-342900" algn="l">
              <a:buFont typeface="Arial" panose="020B0604020202020204" pitchFamily="34" charset="0"/>
              <a:buChar char="•"/>
            </a:pPr>
            <a:r>
              <a:rPr lang="en-US" sz="1600" dirty="0">
                <a:solidFill>
                  <a:srgbClr val="000000"/>
                </a:solidFill>
              </a:rPr>
              <a:t>It uses indentation to define its structure, without the use of brackets or commas.</a:t>
            </a:r>
          </a:p>
          <a:p>
            <a:pPr marL="342900" indent="-342900" algn="l">
              <a:buFont typeface="Arial" panose="020B0604020202020204" pitchFamily="34" charset="0"/>
              <a:buChar char="•"/>
            </a:pPr>
            <a:endParaRPr lang="en-US" sz="1600" dirty="0">
              <a:solidFill>
                <a:srgbClr val="000000"/>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Formats</a:t>
            </a:r>
            <a:br>
              <a:rPr lang="en-US" dirty="0"/>
            </a:br>
            <a:r>
              <a:rPr lang="en-US" sz="2400" dirty="0"/>
              <a:t>YAML Data Format</a:t>
            </a:r>
          </a:p>
        </p:txBody>
      </p:sp>
    </p:spTree>
    <p:custDataLst>
      <p:tags r:id="rId1"/>
    </p:custDataLst>
    <p:extLst>
      <p:ext uri="{BB962C8B-B14F-4D97-AF65-F5344CB8AC3E}">
        <p14:creationId xmlns:p14="http://schemas.microsoft.com/office/powerpoint/2010/main" val="274177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CB5A68D-8F23-0E46-A4DF-BB94C4D90712}"/>
              </a:ext>
            </a:extLst>
          </p:cNvPr>
          <p:cNvSpPr>
            <a:spLocks noGrp="1"/>
          </p:cNvSpPr>
          <p:nvPr>
            <p:ph idx="1"/>
          </p:nvPr>
        </p:nvSpPr>
        <p:spPr>
          <a:xfrm>
            <a:off x="4430704" y="743449"/>
            <a:ext cx="4324015" cy="1673019"/>
          </a:xfrm>
        </p:spPr>
        <p:txBody>
          <a:bodyPr/>
          <a:lstStyle/>
          <a:p>
            <a:pPr marL="285750" indent="-285750" algn="l">
              <a:buFont typeface="Arial" panose="020B0604020202020204" pitchFamily="34" charset="0"/>
              <a:buChar char="•"/>
            </a:pPr>
            <a:r>
              <a:rPr lang="en-US" sz="1400" dirty="0">
                <a:solidFill>
                  <a:srgbClr val="000000"/>
                </a:solidFill>
              </a:rPr>
              <a:t>IOS output in JSON is to the left. The same data in YAML format is below. It is easier to read. </a:t>
            </a:r>
          </a:p>
          <a:p>
            <a:pPr marL="285750" indent="-285750" algn="l">
              <a:buFont typeface="Arial" panose="020B0604020202020204" pitchFamily="34" charset="0"/>
              <a:buChar char="•"/>
            </a:pPr>
            <a:r>
              <a:rPr lang="en-US" sz="1400" dirty="0">
                <a:solidFill>
                  <a:srgbClr val="000000"/>
                </a:solidFill>
              </a:rPr>
              <a:t>Similar to JSON, a YAML object is one or more key value pairs. Key value pairs are separated by a colon without the use of quotation marks. In YAML, a hyphen is used to separate each element in a list.</a:t>
            </a: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Formats</a:t>
            </a:r>
            <a:br>
              <a:rPr lang="en-US" dirty="0"/>
            </a:br>
            <a:r>
              <a:rPr lang="en-US" sz="2400" dirty="0"/>
              <a:t>YAML Data Format (Cont.)</a:t>
            </a:r>
          </a:p>
        </p:txBody>
      </p:sp>
      <p:pic>
        <p:nvPicPr>
          <p:cNvPr id="2" name="Picture 1">
            <a:extLst>
              <a:ext uri="{FF2B5EF4-FFF2-40B4-BE49-F238E27FC236}">
                <a16:creationId xmlns:a16="http://schemas.microsoft.com/office/drawing/2014/main" id="{ED1C6A09-8C45-422C-8C62-DFA776520489}"/>
              </a:ext>
            </a:extLst>
          </p:cNvPr>
          <p:cNvPicPr>
            <a:picLocks noChangeAspect="1"/>
          </p:cNvPicPr>
          <p:nvPr/>
        </p:nvPicPr>
        <p:blipFill>
          <a:blip r:embed="rId4"/>
          <a:stretch>
            <a:fillRect/>
          </a:stretch>
        </p:blipFill>
        <p:spPr>
          <a:xfrm>
            <a:off x="925598" y="593970"/>
            <a:ext cx="3304759" cy="4400122"/>
          </a:xfrm>
          <a:prstGeom prst="rect">
            <a:avLst/>
          </a:prstGeom>
        </p:spPr>
      </p:pic>
      <p:pic>
        <p:nvPicPr>
          <p:cNvPr id="5" name="Picture 4">
            <a:extLst>
              <a:ext uri="{FF2B5EF4-FFF2-40B4-BE49-F238E27FC236}">
                <a16:creationId xmlns:a16="http://schemas.microsoft.com/office/drawing/2014/main" id="{E53EF554-AEF0-4690-94EA-68E5C58D15E1}"/>
              </a:ext>
            </a:extLst>
          </p:cNvPr>
          <p:cNvPicPr>
            <a:picLocks noChangeAspect="1"/>
          </p:cNvPicPr>
          <p:nvPr/>
        </p:nvPicPr>
        <p:blipFill>
          <a:blip r:embed="rId5"/>
          <a:stretch>
            <a:fillRect/>
          </a:stretch>
        </p:blipFill>
        <p:spPr>
          <a:xfrm>
            <a:off x="4631049" y="2244469"/>
            <a:ext cx="3923323" cy="2875574"/>
          </a:xfrm>
          <a:prstGeom prst="rect">
            <a:avLst/>
          </a:prstGeom>
        </p:spPr>
      </p:pic>
    </p:spTree>
    <p:custDataLst>
      <p:tags r:id="rId1"/>
    </p:custDataLst>
    <p:extLst>
      <p:ext uri="{BB962C8B-B14F-4D97-AF65-F5344CB8AC3E}">
        <p14:creationId xmlns:p14="http://schemas.microsoft.com/office/powerpoint/2010/main" val="2486330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5B60B1E-C8FF-264A-84CF-25FDFA406686}"/>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XML is one more type of human readable data format used to store, transfer, and read data by applications. Some of the characteristics of XML include:</a:t>
            </a:r>
          </a:p>
          <a:p>
            <a:pPr marL="342900" indent="-342900" algn="l">
              <a:buFont typeface="Arial" panose="020B0604020202020204" pitchFamily="34" charset="0"/>
              <a:buChar char="•"/>
            </a:pPr>
            <a:r>
              <a:rPr lang="en-US" sz="1600" dirty="0">
                <a:solidFill>
                  <a:srgbClr val="000000"/>
                </a:solidFill>
              </a:rPr>
              <a:t>It is like HTML , which is the standardized markup language for creating web pages and web applications.</a:t>
            </a:r>
          </a:p>
          <a:p>
            <a:pPr marL="342900" indent="-342900" algn="l">
              <a:buFont typeface="Arial" panose="020B0604020202020204" pitchFamily="34" charset="0"/>
              <a:buChar char="•"/>
            </a:pPr>
            <a:r>
              <a:rPr lang="en-US" sz="1600" dirty="0">
                <a:solidFill>
                  <a:srgbClr val="000000"/>
                </a:solidFill>
              </a:rPr>
              <a:t>It is self-descriptive. It encloses data within a related set of tags: </a:t>
            </a:r>
            <a:r>
              <a:rPr lang="en-US" sz="1600" b="1" dirty="0">
                <a:solidFill>
                  <a:srgbClr val="000000"/>
                </a:solidFill>
              </a:rPr>
              <a:t>&lt;tag&gt;data&lt;/tag&gt;</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Unlike HTML, XML uses no predefined tags or document structure.</a:t>
            </a:r>
          </a:p>
          <a:p>
            <a:pPr marL="0" indent="0" algn="l"/>
            <a:endParaRPr lang="en-US" sz="1600" dirty="0">
              <a:solidFill>
                <a:srgbClr val="000000"/>
              </a:solidFill>
            </a:endParaRPr>
          </a:p>
          <a:p>
            <a:pPr marL="0" indent="0" algn="l"/>
            <a:r>
              <a:rPr lang="en-US" sz="1600" dirty="0">
                <a:solidFill>
                  <a:srgbClr val="000000"/>
                </a:solidFill>
              </a:rPr>
              <a:t>XML objects are one or more key/value pairs, with the beginning tag used as the name of the key: </a:t>
            </a:r>
            <a:r>
              <a:rPr lang="en-US" sz="1600" b="1" dirty="0">
                <a:solidFill>
                  <a:srgbClr val="000000"/>
                </a:solidFill>
              </a:rPr>
              <a:t>&lt;key&gt;value&lt;/key&gt;</a:t>
            </a: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Formats</a:t>
            </a:r>
            <a:br>
              <a:rPr lang="en-US" dirty="0"/>
            </a:br>
            <a:r>
              <a:rPr lang="en-US" sz="2400" dirty="0"/>
              <a:t>XML Data Format</a:t>
            </a:r>
          </a:p>
        </p:txBody>
      </p:sp>
    </p:spTree>
    <p:custDataLst>
      <p:tags r:id="rId1"/>
    </p:custDataLst>
    <p:extLst>
      <p:ext uri="{BB962C8B-B14F-4D97-AF65-F5344CB8AC3E}">
        <p14:creationId xmlns:p14="http://schemas.microsoft.com/office/powerpoint/2010/main" val="3225389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77F3AE3-823E-874C-97DA-7847F75B94B4}"/>
              </a:ext>
            </a:extLst>
          </p:cNvPr>
          <p:cNvSpPr>
            <a:spLocks noGrp="1"/>
          </p:cNvSpPr>
          <p:nvPr>
            <p:ph idx="1"/>
          </p:nvPr>
        </p:nvSpPr>
        <p:spPr>
          <a:xfrm>
            <a:off x="474662" y="731837"/>
            <a:ext cx="3623205" cy="3689897"/>
          </a:xfrm>
        </p:spPr>
        <p:txBody>
          <a:bodyPr/>
          <a:lstStyle/>
          <a:p>
            <a:pPr marL="0" indent="0" algn="l"/>
            <a:r>
              <a:rPr lang="en-US" sz="1600" dirty="0">
                <a:solidFill>
                  <a:srgbClr val="000000"/>
                </a:solidFill>
              </a:rPr>
              <a:t>The output shows the same data for GigabitEthernet2 formatted as an XML data structure. Notice how the values are enclosed within the object tags. In this example, each key/value pair is on a separate line and some lines are indented. This is not required but is done for readability. The list uses repeated instances of </a:t>
            </a:r>
            <a:r>
              <a:rPr lang="en-US" sz="1600" b="1" dirty="0">
                <a:solidFill>
                  <a:srgbClr val="000000"/>
                </a:solidFill>
              </a:rPr>
              <a:t>&lt;tag&gt;&lt;/tag&gt;</a:t>
            </a:r>
            <a:r>
              <a:rPr lang="en-US" sz="1600" dirty="0">
                <a:solidFill>
                  <a:srgbClr val="000000"/>
                </a:solidFill>
              </a:rPr>
              <a:t> for each element in the list. The elements within these repeated instances represent one or more key/value pairs.</a:t>
            </a: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Formats</a:t>
            </a:r>
            <a:br>
              <a:rPr lang="en-US" dirty="0"/>
            </a:br>
            <a:r>
              <a:rPr lang="en-US" sz="2400" dirty="0"/>
              <a:t>XML Data Format (Cont.)</a:t>
            </a:r>
          </a:p>
        </p:txBody>
      </p:sp>
      <p:pic>
        <p:nvPicPr>
          <p:cNvPr id="2" name="Picture 1">
            <a:extLst>
              <a:ext uri="{FF2B5EF4-FFF2-40B4-BE49-F238E27FC236}">
                <a16:creationId xmlns:a16="http://schemas.microsoft.com/office/drawing/2014/main" id="{94C814E0-4FA4-427E-9745-BCAD7ADE269B}"/>
              </a:ext>
            </a:extLst>
          </p:cNvPr>
          <p:cNvPicPr>
            <a:picLocks noChangeAspect="1"/>
          </p:cNvPicPr>
          <p:nvPr/>
        </p:nvPicPr>
        <p:blipFill>
          <a:blip r:embed="rId4"/>
          <a:stretch>
            <a:fillRect/>
          </a:stretch>
        </p:blipFill>
        <p:spPr>
          <a:xfrm>
            <a:off x="4429126" y="0"/>
            <a:ext cx="4714874" cy="5143500"/>
          </a:xfrm>
          <a:prstGeom prst="rect">
            <a:avLst/>
          </a:prstGeom>
        </p:spPr>
      </p:pic>
    </p:spTree>
    <p:custDataLst>
      <p:tags r:id="rId1"/>
    </p:custDataLst>
    <p:extLst>
      <p:ext uri="{BB962C8B-B14F-4D97-AF65-F5344CB8AC3E}">
        <p14:creationId xmlns:p14="http://schemas.microsoft.com/office/powerpoint/2010/main" val="1298983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14.3 APIs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C8CA70F-ED4E-2D4C-A397-D051C16F2964}"/>
              </a:ext>
            </a:extLst>
          </p:cNvPr>
          <p:cNvSpPr>
            <a:spLocks noGrp="1"/>
          </p:cNvSpPr>
          <p:nvPr>
            <p:ph idx="1"/>
          </p:nvPr>
        </p:nvSpPr>
        <p:spPr>
          <a:xfrm>
            <a:off x="474662" y="731837"/>
            <a:ext cx="8280057" cy="1665641"/>
          </a:xfrm>
        </p:spPr>
        <p:txBody>
          <a:bodyPr/>
          <a:lstStyle/>
          <a:p>
            <a:pPr marL="342900" indent="-342900" algn="l">
              <a:buFont typeface="Arial" panose="020B0604020202020204" pitchFamily="34" charset="0"/>
              <a:buChar char="•"/>
            </a:pPr>
            <a:r>
              <a:rPr lang="en-US" sz="1600" dirty="0">
                <a:solidFill>
                  <a:srgbClr val="000000"/>
                </a:solidFill>
              </a:rPr>
              <a:t>An API is software that allows other applications to access its data or services. It is a set of rules describing how one application can interact with another, and the instructions to allow the interaction to occur. The user sends an API request to a server asking for specific information and receives an API response in return from the server along with the requested information.</a:t>
            </a:r>
          </a:p>
          <a:p>
            <a:pPr marL="342900" indent="-342900" algn="l">
              <a:buFont typeface="Arial" panose="020B0604020202020204" pitchFamily="34" charset="0"/>
              <a:buChar char="•"/>
            </a:pPr>
            <a:r>
              <a:rPr lang="en-US" sz="1600" dirty="0">
                <a:solidFill>
                  <a:srgbClr val="000000"/>
                </a:solidFill>
              </a:rPr>
              <a:t>An API is similar to a waiter in a restaurant, as shown in the following figure. </a:t>
            </a:r>
          </a:p>
          <a:p>
            <a:pPr marL="342900" indent="-342900" algn="l">
              <a:buFont typeface="Arial" panose="020B0604020202020204" pitchFamily="34" charset="0"/>
              <a:buChar char="•"/>
            </a:pPr>
            <a:endParaRPr lang="en-US" sz="1600" dirty="0">
              <a:solidFill>
                <a:srgbClr val="000000"/>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APIs</a:t>
            </a:r>
            <a:br>
              <a:rPr lang="en-US" dirty="0"/>
            </a:br>
            <a:r>
              <a:rPr lang="en-US" sz="2400" dirty="0"/>
              <a:t>The API Concept</a:t>
            </a:r>
          </a:p>
        </p:txBody>
      </p:sp>
      <p:pic>
        <p:nvPicPr>
          <p:cNvPr id="7" name="Picture 6">
            <a:extLst>
              <a:ext uri="{FF2B5EF4-FFF2-40B4-BE49-F238E27FC236}">
                <a16:creationId xmlns:a16="http://schemas.microsoft.com/office/drawing/2014/main" id="{5B739265-E414-D44F-8631-201650329CF7}"/>
              </a:ext>
            </a:extLst>
          </p:cNvPr>
          <p:cNvPicPr>
            <a:picLocks noChangeAspect="1"/>
          </p:cNvPicPr>
          <p:nvPr/>
        </p:nvPicPr>
        <p:blipFill>
          <a:blip r:embed="rId4"/>
          <a:stretch>
            <a:fillRect/>
          </a:stretch>
        </p:blipFill>
        <p:spPr>
          <a:xfrm>
            <a:off x="1953588" y="2465214"/>
            <a:ext cx="5236823" cy="2118078"/>
          </a:xfrm>
          <a:prstGeom prst="rect">
            <a:avLst/>
          </a:prstGeom>
        </p:spPr>
      </p:pic>
    </p:spTree>
    <p:custDataLst>
      <p:tags r:id="rId1"/>
    </p:custDataLst>
    <p:extLst>
      <p:ext uri="{BB962C8B-B14F-4D97-AF65-F5344CB8AC3E}">
        <p14:creationId xmlns:p14="http://schemas.microsoft.com/office/powerpoint/2010/main" val="3005800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14.1 Automation Overview</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A32C2F0-50FF-D844-9F40-6230F69E3B8E}"/>
              </a:ext>
            </a:extLst>
          </p:cNvPr>
          <p:cNvSpPr>
            <a:spLocks noGrp="1"/>
          </p:cNvSpPr>
          <p:nvPr>
            <p:ph idx="1"/>
          </p:nvPr>
        </p:nvSpPr>
        <p:spPr>
          <a:xfrm>
            <a:off x="474662" y="731837"/>
            <a:ext cx="3003829" cy="3689897"/>
          </a:xfrm>
        </p:spPr>
        <p:txBody>
          <a:bodyPr/>
          <a:lstStyle/>
          <a:p>
            <a:pPr marL="0" indent="0" algn="l"/>
            <a:r>
              <a:rPr lang="en-US" sz="1600" dirty="0">
                <a:solidFill>
                  <a:srgbClr val="000000"/>
                </a:solidFill>
              </a:rPr>
              <a:t>To really understand how APIs can be used to provide data and services, we will look at two options for booking airline reservations. The first option uses the web site of a specific airline. Using the airline’s web site, the user enters the information to make a reservation request. The web site interacts directly with the airline’s own database and provides the user with information matching the user’s request.</a:t>
            </a:r>
          </a:p>
          <a:p>
            <a:pPr marL="285750" indent="-285750" algn="l">
              <a:buFont typeface="Arial" panose="020B0604020202020204" pitchFamily="34" charset="0"/>
              <a:buChar char="•"/>
            </a:pPr>
            <a:endParaRPr lang="en-US" sz="1600" dirty="0">
              <a:solidFill>
                <a:srgbClr val="000000"/>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APIs</a:t>
            </a:r>
            <a:br>
              <a:rPr lang="en-US" dirty="0"/>
            </a:br>
            <a:r>
              <a:rPr lang="en-US" sz="2400" dirty="0"/>
              <a:t>An API Example</a:t>
            </a:r>
          </a:p>
        </p:txBody>
      </p:sp>
      <p:pic>
        <p:nvPicPr>
          <p:cNvPr id="2" name="Picture 1">
            <a:extLst>
              <a:ext uri="{FF2B5EF4-FFF2-40B4-BE49-F238E27FC236}">
                <a16:creationId xmlns:a16="http://schemas.microsoft.com/office/drawing/2014/main" id="{13894227-EDF9-4DE6-879C-A2282CAB56C7}"/>
              </a:ext>
            </a:extLst>
          </p:cNvPr>
          <p:cNvPicPr>
            <a:picLocks noChangeAspect="1"/>
          </p:cNvPicPr>
          <p:nvPr/>
        </p:nvPicPr>
        <p:blipFill>
          <a:blip r:embed="rId4"/>
          <a:stretch>
            <a:fillRect/>
          </a:stretch>
        </p:blipFill>
        <p:spPr>
          <a:xfrm>
            <a:off x="3953153" y="1319409"/>
            <a:ext cx="4462762" cy="2504682"/>
          </a:xfrm>
          <a:prstGeom prst="rect">
            <a:avLst/>
          </a:prstGeom>
        </p:spPr>
      </p:pic>
    </p:spTree>
    <p:custDataLst>
      <p:tags r:id="rId1"/>
    </p:custDataLst>
    <p:extLst>
      <p:ext uri="{BB962C8B-B14F-4D97-AF65-F5344CB8AC3E}">
        <p14:creationId xmlns:p14="http://schemas.microsoft.com/office/powerpoint/2010/main" val="498020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A32C2F0-50FF-D844-9F40-6230F69E3B8E}"/>
              </a:ext>
            </a:extLst>
          </p:cNvPr>
          <p:cNvSpPr>
            <a:spLocks noGrp="1"/>
          </p:cNvSpPr>
          <p:nvPr>
            <p:ph idx="1"/>
          </p:nvPr>
        </p:nvSpPr>
        <p:spPr>
          <a:xfrm>
            <a:off x="314406" y="628142"/>
            <a:ext cx="3362047" cy="3689897"/>
          </a:xfrm>
        </p:spPr>
        <p:txBody>
          <a:bodyPr/>
          <a:lstStyle/>
          <a:p>
            <a:pPr marL="0" indent="0" algn="l"/>
            <a:r>
              <a:rPr lang="en-US" sz="1400" dirty="0">
                <a:solidFill>
                  <a:srgbClr val="000000"/>
                </a:solidFill>
              </a:rPr>
              <a:t>A travel site can access this same information, not only from a specific airline but a variety of airlines. In this case, the user enters in similar reservation information. The travel service web site interacts with the various airline databases using APIs provided by each airline. The travel service uses each airline API to request information from that specific airline, and then it displays the information from all the airlines on the its web page.</a:t>
            </a:r>
            <a:br>
              <a:rPr lang="en-US" sz="1400" dirty="0">
                <a:solidFill>
                  <a:srgbClr val="000000"/>
                </a:solidFill>
              </a:rPr>
            </a:br>
            <a:r>
              <a:rPr lang="en-US" sz="1400" dirty="0">
                <a:solidFill>
                  <a:srgbClr val="000000"/>
                </a:solidFill>
              </a:rPr>
              <a:t>The API acts as a kind of messenger between the requesting application and the application on the server that provides the data or service. The message from the requesting application to the server where the data resides is known as an API call.</a:t>
            </a:r>
          </a:p>
          <a:p>
            <a:pPr marL="285750" indent="-285750" algn="l">
              <a:buFont typeface="Arial" panose="020B0604020202020204" pitchFamily="34" charset="0"/>
              <a:buChar char="•"/>
            </a:pPr>
            <a:endParaRPr lang="en-US" sz="1600" dirty="0">
              <a:solidFill>
                <a:srgbClr val="000000"/>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APIs</a:t>
            </a:r>
            <a:br>
              <a:rPr lang="en-US" dirty="0"/>
            </a:br>
            <a:r>
              <a:rPr lang="en-US" sz="2400" dirty="0"/>
              <a:t>An API Example (Cont.)</a:t>
            </a:r>
          </a:p>
        </p:txBody>
      </p:sp>
      <p:pic>
        <p:nvPicPr>
          <p:cNvPr id="2" name="Picture 1">
            <a:extLst>
              <a:ext uri="{FF2B5EF4-FFF2-40B4-BE49-F238E27FC236}">
                <a16:creationId xmlns:a16="http://schemas.microsoft.com/office/drawing/2014/main" id="{52337CD3-6792-4933-8BDA-07656CB85F2E}"/>
              </a:ext>
            </a:extLst>
          </p:cNvPr>
          <p:cNvPicPr>
            <a:picLocks noChangeAspect="1"/>
          </p:cNvPicPr>
          <p:nvPr/>
        </p:nvPicPr>
        <p:blipFill>
          <a:blip r:embed="rId4"/>
          <a:stretch>
            <a:fillRect/>
          </a:stretch>
        </p:blipFill>
        <p:spPr>
          <a:xfrm>
            <a:off x="3651493" y="1354293"/>
            <a:ext cx="4972082" cy="2434914"/>
          </a:xfrm>
          <a:prstGeom prst="rect">
            <a:avLst/>
          </a:prstGeom>
        </p:spPr>
      </p:pic>
    </p:spTree>
    <p:custDataLst>
      <p:tags r:id="rId1"/>
    </p:custDataLst>
    <p:extLst>
      <p:ext uri="{BB962C8B-B14F-4D97-AF65-F5344CB8AC3E}">
        <p14:creationId xmlns:p14="http://schemas.microsoft.com/office/powerpoint/2010/main" val="480294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48C9A76-2B95-5B4A-BA0D-E2F7B7D3355C}"/>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An important consideration when developing an API is the distinction between open, internal, and partner APIs:</a:t>
            </a:r>
          </a:p>
          <a:p>
            <a:pPr marL="342900" indent="-342900" algn="l">
              <a:buFont typeface="Arial" panose="020B0604020202020204" pitchFamily="34" charset="0"/>
              <a:buChar char="•"/>
            </a:pPr>
            <a:r>
              <a:rPr lang="en-US" sz="1600" b="1" dirty="0">
                <a:solidFill>
                  <a:srgbClr val="000000"/>
                </a:solidFill>
              </a:rPr>
              <a:t>Open APIs or Public APIs -</a:t>
            </a:r>
            <a:r>
              <a:rPr lang="en-US" sz="1600" dirty="0">
                <a:solidFill>
                  <a:srgbClr val="000000"/>
                </a:solidFill>
              </a:rPr>
              <a:t> These APIs are publicly available and can be used with no restrictions. Because these APIs are public, many API providers require the user to get a free key, or token, prior to using the API. This is to help control the number of API requests they receive and process. </a:t>
            </a:r>
          </a:p>
          <a:p>
            <a:pPr marL="342900" indent="-342900" algn="l">
              <a:buFont typeface="Arial" panose="020B0604020202020204" pitchFamily="34" charset="0"/>
              <a:buChar char="•"/>
            </a:pPr>
            <a:r>
              <a:rPr lang="en-US" sz="1600" b="1" dirty="0">
                <a:solidFill>
                  <a:srgbClr val="000000"/>
                </a:solidFill>
              </a:rPr>
              <a:t>Internal or Private APIs -</a:t>
            </a:r>
            <a:r>
              <a:rPr lang="en-US" sz="1600" dirty="0">
                <a:solidFill>
                  <a:srgbClr val="000000"/>
                </a:solidFill>
              </a:rPr>
              <a:t> These are APIs that are used by an organization or company to access data and services for internal use only. An example of an internal API is allowing authorized salespeople access to internal sales data on their mobile devices.</a:t>
            </a:r>
          </a:p>
          <a:p>
            <a:pPr marL="342900" indent="-342900" algn="l">
              <a:buFont typeface="Arial" panose="020B0604020202020204" pitchFamily="34" charset="0"/>
              <a:buChar char="•"/>
            </a:pPr>
            <a:r>
              <a:rPr lang="en-US" sz="1600" b="1" dirty="0">
                <a:solidFill>
                  <a:srgbClr val="000000"/>
                </a:solidFill>
              </a:rPr>
              <a:t>Partner APIs -</a:t>
            </a:r>
            <a:r>
              <a:rPr lang="en-US" sz="1600" dirty="0">
                <a:solidFill>
                  <a:srgbClr val="000000"/>
                </a:solidFill>
              </a:rPr>
              <a:t> These are APIs that are used between a company and its business partners or contractors to facilitate business between them. The business partner must have a license or other form of permission to use the API. A travel service using an airline’s API is an example of a partner API.</a:t>
            </a:r>
          </a:p>
          <a:p>
            <a:pPr marL="342900" indent="-342900" algn="l">
              <a:buFont typeface="Arial" panose="020B0604020202020204" pitchFamily="34" charset="0"/>
              <a:buChar char="•"/>
            </a:pPr>
            <a:endParaRPr lang="en-US" sz="1600" dirty="0">
              <a:solidFill>
                <a:srgbClr val="000000"/>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APIs</a:t>
            </a:r>
            <a:br>
              <a:rPr lang="en-US" dirty="0"/>
            </a:br>
            <a:r>
              <a:rPr lang="en-US" sz="2400" dirty="0"/>
              <a:t>Open, Internal, and Partner APIs</a:t>
            </a:r>
          </a:p>
        </p:txBody>
      </p:sp>
    </p:spTree>
    <p:custDataLst>
      <p:tags r:id="rId1"/>
    </p:custDataLst>
    <p:extLst>
      <p:ext uri="{BB962C8B-B14F-4D97-AF65-F5344CB8AC3E}">
        <p14:creationId xmlns:p14="http://schemas.microsoft.com/office/powerpoint/2010/main" val="210868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A25BCBA-635D-9C41-9AF8-02DDA8413129}"/>
              </a:ext>
            </a:extLst>
          </p:cNvPr>
          <p:cNvSpPr>
            <a:spLocks noGrp="1"/>
          </p:cNvSpPr>
          <p:nvPr>
            <p:ph idx="1"/>
          </p:nvPr>
        </p:nvSpPr>
        <p:spPr>
          <a:xfrm>
            <a:off x="474662" y="731838"/>
            <a:ext cx="8347605" cy="1748896"/>
          </a:xfrm>
        </p:spPr>
        <p:txBody>
          <a:bodyPr/>
          <a:lstStyle/>
          <a:p>
            <a:pPr marL="0" indent="0" algn="l"/>
            <a:r>
              <a:rPr lang="en-US" sz="1600" dirty="0">
                <a:solidFill>
                  <a:srgbClr val="000000"/>
                </a:solidFill>
              </a:rPr>
              <a:t>A web service is a service that is available over the internet, using the World Wide Web. There are four types of web service APIs:</a:t>
            </a:r>
          </a:p>
          <a:p>
            <a:pPr marL="342900" indent="-342900" algn="l">
              <a:buFont typeface="Arial" panose="020B0604020202020204" pitchFamily="34" charset="0"/>
              <a:buChar char="•"/>
            </a:pPr>
            <a:r>
              <a:rPr lang="en-US" sz="1600" dirty="0">
                <a:solidFill>
                  <a:srgbClr val="000000"/>
                </a:solidFill>
              </a:rPr>
              <a:t>Simple Object Access Protocol (SOAP)</a:t>
            </a:r>
          </a:p>
          <a:p>
            <a:pPr marL="342900" indent="-342900" algn="l">
              <a:buFont typeface="Arial" panose="020B0604020202020204" pitchFamily="34" charset="0"/>
              <a:buChar char="•"/>
            </a:pPr>
            <a:r>
              <a:rPr lang="en-US" sz="1600" dirty="0">
                <a:solidFill>
                  <a:srgbClr val="000000"/>
                </a:solidFill>
              </a:rPr>
              <a:t>Representational State Transfer (REST)</a:t>
            </a:r>
          </a:p>
          <a:p>
            <a:pPr marL="342900" indent="-342900" algn="l">
              <a:buFont typeface="Arial" panose="020B0604020202020204" pitchFamily="34" charset="0"/>
              <a:buChar char="•"/>
            </a:pPr>
            <a:r>
              <a:rPr lang="en-US" sz="1600" dirty="0" err="1">
                <a:solidFill>
                  <a:srgbClr val="000000"/>
                </a:solidFill>
              </a:rPr>
              <a:t>eXtensible</a:t>
            </a:r>
            <a:r>
              <a:rPr lang="en-US" sz="1600" dirty="0">
                <a:solidFill>
                  <a:srgbClr val="000000"/>
                </a:solidFill>
              </a:rPr>
              <a:t> Markup Language-Remote Procedure Call (XML-RPC)</a:t>
            </a:r>
          </a:p>
          <a:p>
            <a:pPr marL="342900" indent="-342900" algn="l">
              <a:buFont typeface="Arial" panose="020B0604020202020204" pitchFamily="34" charset="0"/>
              <a:buChar char="•"/>
            </a:pPr>
            <a:r>
              <a:rPr lang="en-US" sz="1600" dirty="0">
                <a:solidFill>
                  <a:srgbClr val="000000"/>
                </a:solidFill>
              </a:rPr>
              <a:t>JavaScript Object Notation-Remote Procedure Call (JSON-RPC)</a:t>
            </a:r>
          </a:p>
          <a:p>
            <a:pPr marL="342900" indent="-342900" algn="l">
              <a:buFont typeface="Arial" panose="020B0604020202020204" pitchFamily="34" charset="0"/>
              <a:buChar char="•"/>
            </a:pPr>
            <a:endParaRPr lang="en-US" sz="1600" dirty="0">
              <a:solidFill>
                <a:srgbClr val="000000"/>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APIs</a:t>
            </a:r>
            <a:br>
              <a:rPr lang="en-US" dirty="0"/>
            </a:br>
            <a:r>
              <a:rPr lang="en-US" sz="2400" dirty="0"/>
              <a:t>Types of Web Service APIs</a:t>
            </a:r>
          </a:p>
        </p:txBody>
      </p:sp>
      <p:graphicFrame>
        <p:nvGraphicFramePr>
          <p:cNvPr id="6" name="Table 5">
            <a:extLst>
              <a:ext uri="{FF2B5EF4-FFF2-40B4-BE49-F238E27FC236}">
                <a16:creationId xmlns:a16="http://schemas.microsoft.com/office/drawing/2014/main" id="{E62FD5B6-DFE6-1146-9F2F-9DAF1001D76B}"/>
              </a:ext>
            </a:extLst>
          </p:cNvPr>
          <p:cNvGraphicFramePr>
            <a:graphicFrameLocks noGrp="1"/>
          </p:cNvGraphicFramePr>
          <p:nvPr>
            <p:extLst>
              <p:ext uri="{D42A27DB-BD31-4B8C-83A1-F6EECF244321}">
                <p14:modId xmlns:p14="http://schemas.microsoft.com/office/powerpoint/2010/main" val="2021343231"/>
              </p:ext>
            </p:extLst>
          </p:nvPr>
        </p:nvGraphicFramePr>
        <p:xfrm>
          <a:off x="474662" y="2571750"/>
          <a:ext cx="8037160" cy="1755140"/>
        </p:xfrm>
        <a:graphic>
          <a:graphicData uri="http://schemas.openxmlformats.org/drawingml/2006/table">
            <a:tbl>
              <a:tblPr firstRow="1" bandRow="1">
                <a:tableStyleId>{5C22544A-7EE6-4342-B048-85BDC9FD1C3A}</a:tableStyleId>
              </a:tblPr>
              <a:tblGrid>
                <a:gridCol w="1399294">
                  <a:extLst>
                    <a:ext uri="{9D8B030D-6E8A-4147-A177-3AD203B41FA5}">
                      <a16:colId xmlns:a16="http://schemas.microsoft.com/office/drawing/2014/main" val="275086831"/>
                    </a:ext>
                  </a:extLst>
                </a:gridCol>
                <a:gridCol w="1524000">
                  <a:extLst>
                    <a:ext uri="{9D8B030D-6E8A-4147-A177-3AD203B41FA5}">
                      <a16:colId xmlns:a16="http://schemas.microsoft.com/office/drawing/2014/main" val="823278254"/>
                    </a:ext>
                  </a:extLst>
                </a:gridCol>
                <a:gridCol w="1899002">
                  <a:extLst>
                    <a:ext uri="{9D8B030D-6E8A-4147-A177-3AD203B41FA5}">
                      <a16:colId xmlns:a16="http://schemas.microsoft.com/office/drawing/2014/main" val="4076322524"/>
                    </a:ext>
                  </a:extLst>
                </a:gridCol>
                <a:gridCol w="1607432">
                  <a:extLst>
                    <a:ext uri="{9D8B030D-6E8A-4147-A177-3AD203B41FA5}">
                      <a16:colId xmlns:a16="http://schemas.microsoft.com/office/drawing/2014/main" val="2181766267"/>
                    </a:ext>
                  </a:extLst>
                </a:gridCol>
                <a:gridCol w="1607432">
                  <a:extLst>
                    <a:ext uri="{9D8B030D-6E8A-4147-A177-3AD203B41FA5}">
                      <a16:colId xmlns:a16="http://schemas.microsoft.com/office/drawing/2014/main" val="3669035380"/>
                    </a:ext>
                  </a:extLst>
                </a:gridCol>
              </a:tblGrid>
              <a:tr h="370840">
                <a:tc>
                  <a:txBody>
                    <a:bodyPr/>
                    <a:lstStyle/>
                    <a:p>
                      <a:pPr algn="l" fontAlgn="ctr"/>
                      <a:r>
                        <a:rPr lang="en-US">
                          <a:effectLst/>
                        </a:rPr>
                        <a:t>Characteristic</a:t>
                      </a:r>
                    </a:p>
                  </a:txBody>
                  <a:tcPr marL="47625" marR="47625" marT="47625" marB="47625" anchor="ctr"/>
                </a:tc>
                <a:tc>
                  <a:txBody>
                    <a:bodyPr/>
                    <a:lstStyle/>
                    <a:p>
                      <a:pPr algn="l" fontAlgn="ctr"/>
                      <a:r>
                        <a:rPr lang="en-US">
                          <a:effectLst/>
                        </a:rPr>
                        <a:t>SOAP</a:t>
                      </a:r>
                    </a:p>
                  </a:txBody>
                  <a:tcPr marL="47625" marR="47625" marT="47625" marB="47625" anchor="ctr"/>
                </a:tc>
                <a:tc>
                  <a:txBody>
                    <a:bodyPr/>
                    <a:lstStyle/>
                    <a:p>
                      <a:pPr algn="l" fontAlgn="ctr"/>
                      <a:r>
                        <a:rPr lang="en-US">
                          <a:effectLst/>
                        </a:rPr>
                        <a:t>REST</a:t>
                      </a:r>
                    </a:p>
                  </a:txBody>
                  <a:tcPr marL="47625" marR="47625" marT="47625" marB="47625" anchor="ctr"/>
                </a:tc>
                <a:tc>
                  <a:txBody>
                    <a:bodyPr/>
                    <a:lstStyle/>
                    <a:p>
                      <a:pPr algn="l" fontAlgn="ctr"/>
                      <a:r>
                        <a:rPr lang="en-US">
                          <a:effectLst/>
                        </a:rPr>
                        <a:t>XML-RPC</a:t>
                      </a:r>
                    </a:p>
                  </a:txBody>
                  <a:tcPr marL="47625" marR="47625" marT="47625" marB="47625" anchor="ctr"/>
                </a:tc>
                <a:tc>
                  <a:txBody>
                    <a:bodyPr/>
                    <a:lstStyle/>
                    <a:p>
                      <a:pPr algn="l" fontAlgn="ctr"/>
                      <a:r>
                        <a:rPr lang="en-US" dirty="0">
                          <a:effectLst/>
                        </a:rPr>
                        <a:t>JSON-RPC</a:t>
                      </a:r>
                    </a:p>
                  </a:txBody>
                  <a:tcPr marL="47625" marR="47625" marT="47625" marB="47625" anchor="ctr"/>
                </a:tc>
                <a:extLst>
                  <a:ext uri="{0D108BD9-81ED-4DB2-BD59-A6C34878D82A}">
                    <a16:rowId xmlns:a16="http://schemas.microsoft.com/office/drawing/2014/main" val="1877802678"/>
                  </a:ext>
                </a:extLst>
              </a:tr>
              <a:tr h="370840">
                <a:tc>
                  <a:txBody>
                    <a:bodyPr/>
                    <a:lstStyle/>
                    <a:p>
                      <a:pPr fontAlgn="ctr"/>
                      <a:r>
                        <a:rPr lang="en-US" b="0">
                          <a:effectLst/>
                        </a:rPr>
                        <a:t>Data Format</a:t>
                      </a:r>
                    </a:p>
                  </a:txBody>
                  <a:tcPr marL="47625" marR="47625" marT="47625" marB="47625" anchor="ctr"/>
                </a:tc>
                <a:tc>
                  <a:txBody>
                    <a:bodyPr/>
                    <a:lstStyle/>
                    <a:p>
                      <a:pPr fontAlgn="ctr"/>
                      <a:r>
                        <a:rPr lang="en-US" b="0" dirty="0">
                          <a:effectLst/>
                        </a:rPr>
                        <a:t>XML</a:t>
                      </a:r>
                    </a:p>
                  </a:txBody>
                  <a:tcPr marL="47625" marR="47625" marT="47625" marB="47625" anchor="ctr"/>
                </a:tc>
                <a:tc>
                  <a:txBody>
                    <a:bodyPr/>
                    <a:lstStyle/>
                    <a:p>
                      <a:pPr fontAlgn="ctr"/>
                      <a:r>
                        <a:rPr lang="en-US" b="0">
                          <a:effectLst/>
                        </a:rPr>
                        <a:t>JSON, XML, YAML, and others</a:t>
                      </a:r>
                    </a:p>
                  </a:txBody>
                  <a:tcPr marL="47625" marR="47625" marT="47625" marB="47625" anchor="ctr"/>
                </a:tc>
                <a:tc>
                  <a:txBody>
                    <a:bodyPr/>
                    <a:lstStyle/>
                    <a:p>
                      <a:pPr fontAlgn="ctr"/>
                      <a:r>
                        <a:rPr lang="en-US" b="0">
                          <a:effectLst/>
                        </a:rPr>
                        <a:t>XML</a:t>
                      </a:r>
                    </a:p>
                  </a:txBody>
                  <a:tcPr marL="47625" marR="47625" marT="47625" marB="47625" anchor="ctr"/>
                </a:tc>
                <a:tc>
                  <a:txBody>
                    <a:bodyPr/>
                    <a:lstStyle/>
                    <a:p>
                      <a:pPr fontAlgn="ctr"/>
                      <a:r>
                        <a:rPr lang="en-US" b="0">
                          <a:effectLst/>
                        </a:rPr>
                        <a:t>JSON</a:t>
                      </a:r>
                    </a:p>
                  </a:txBody>
                  <a:tcPr marL="47625" marR="47625" marT="47625" marB="47625" anchor="ctr"/>
                </a:tc>
                <a:extLst>
                  <a:ext uri="{0D108BD9-81ED-4DB2-BD59-A6C34878D82A}">
                    <a16:rowId xmlns:a16="http://schemas.microsoft.com/office/drawing/2014/main" val="4119755214"/>
                  </a:ext>
                </a:extLst>
              </a:tr>
              <a:tr h="370840">
                <a:tc>
                  <a:txBody>
                    <a:bodyPr/>
                    <a:lstStyle/>
                    <a:p>
                      <a:pPr fontAlgn="ctr"/>
                      <a:r>
                        <a:rPr lang="en-US" b="0">
                          <a:effectLst/>
                        </a:rPr>
                        <a:t>First released</a:t>
                      </a:r>
                    </a:p>
                  </a:txBody>
                  <a:tcPr marL="47625" marR="47625" marT="47625" marB="47625" anchor="ctr"/>
                </a:tc>
                <a:tc>
                  <a:txBody>
                    <a:bodyPr/>
                    <a:lstStyle/>
                    <a:p>
                      <a:pPr fontAlgn="ctr"/>
                      <a:r>
                        <a:rPr lang="en-US" b="0">
                          <a:effectLst/>
                        </a:rPr>
                        <a:t>1998</a:t>
                      </a:r>
                    </a:p>
                  </a:txBody>
                  <a:tcPr marL="47625" marR="47625" marT="47625" marB="47625" anchor="ctr"/>
                </a:tc>
                <a:tc>
                  <a:txBody>
                    <a:bodyPr/>
                    <a:lstStyle/>
                    <a:p>
                      <a:pPr fontAlgn="ctr"/>
                      <a:r>
                        <a:rPr lang="en-US" b="0">
                          <a:effectLst/>
                        </a:rPr>
                        <a:t>2000</a:t>
                      </a:r>
                    </a:p>
                  </a:txBody>
                  <a:tcPr marL="47625" marR="47625" marT="47625" marB="47625" anchor="ctr"/>
                </a:tc>
                <a:tc>
                  <a:txBody>
                    <a:bodyPr/>
                    <a:lstStyle/>
                    <a:p>
                      <a:pPr fontAlgn="ctr"/>
                      <a:r>
                        <a:rPr lang="en-US" b="0">
                          <a:effectLst/>
                        </a:rPr>
                        <a:t>1998</a:t>
                      </a:r>
                    </a:p>
                  </a:txBody>
                  <a:tcPr marL="47625" marR="47625" marT="47625" marB="47625" anchor="ctr"/>
                </a:tc>
                <a:tc>
                  <a:txBody>
                    <a:bodyPr/>
                    <a:lstStyle/>
                    <a:p>
                      <a:pPr fontAlgn="ctr"/>
                      <a:r>
                        <a:rPr lang="en-US" b="0">
                          <a:effectLst/>
                        </a:rPr>
                        <a:t>2005</a:t>
                      </a:r>
                    </a:p>
                  </a:txBody>
                  <a:tcPr marL="47625" marR="47625" marT="47625" marB="47625" anchor="ctr"/>
                </a:tc>
                <a:extLst>
                  <a:ext uri="{0D108BD9-81ED-4DB2-BD59-A6C34878D82A}">
                    <a16:rowId xmlns:a16="http://schemas.microsoft.com/office/drawing/2014/main" val="2407226342"/>
                  </a:ext>
                </a:extLst>
              </a:tr>
              <a:tr h="370840">
                <a:tc>
                  <a:txBody>
                    <a:bodyPr/>
                    <a:lstStyle/>
                    <a:p>
                      <a:pPr fontAlgn="ctr"/>
                      <a:r>
                        <a:rPr lang="en-US" b="0">
                          <a:effectLst/>
                        </a:rPr>
                        <a:t>Strengths</a:t>
                      </a:r>
                    </a:p>
                  </a:txBody>
                  <a:tcPr marL="47625" marR="47625" marT="47625" marB="47625" anchor="ctr"/>
                </a:tc>
                <a:tc>
                  <a:txBody>
                    <a:bodyPr/>
                    <a:lstStyle/>
                    <a:p>
                      <a:pPr fontAlgn="ctr"/>
                      <a:r>
                        <a:rPr lang="en-US" b="0">
                          <a:effectLst/>
                        </a:rPr>
                        <a:t>Well-established</a:t>
                      </a:r>
                    </a:p>
                  </a:txBody>
                  <a:tcPr marL="47625" marR="47625" marT="47625" marB="47625" anchor="ctr"/>
                </a:tc>
                <a:tc>
                  <a:txBody>
                    <a:bodyPr/>
                    <a:lstStyle/>
                    <a:p>
                      <a:pPr fontAlgn="ctr"/>
                      <a:r>
                        <a:rPr lang="en-US" b="0">
                          <a:effectLst/>
                        </a:rPr>
                        <a:t>Flexible formatting and most widely used</a:t>
                      </a:r>
                    </a:p>
                  </a:txBody>
                  <a:tcPr marL="47625" marR="47625" marT="47625" marB="47625" anchor="ctr"/>
                </a:tc>
                <a:tc>
                  <a:txBody>
                    <a:bodyPr/>
                    <a:lstStyle/>
                    <a:p>
                      <a:pPr fontAlgn="ctr"/>
                      <a:r>
                        <a:rPr lang="en-US" b="0">
                          <a:effectLst/>
                        </a:rPr>
                        <a:t>Well-established, simplicity</a:t>
                      </a:r>
                    </a:p>
                  </a:txBody>
                  <a:tcPr marL="47625" marR="47625" marT="47625" marB="47625" anchor="ctr"/>
                </a:tc>
                <a:tc>
                  <a:txBody>
                    <a:bodyPr/>
                    <a:lstStyle/>
                    <a:p>
                      <a:pPr fontAlgn="ctr"/>
                      <a:r>
                        <a:rPr lang="en-US" b="0" dirty="0">
                          <a:effectLst/>
                        </a:rPr>
                        <a:t>Simplicity</a:t>
                      </a:r>
                    </a:p>
                  </a:txBody>
                  <a:tcPr marL="47625" marR="47625" marT="47625" marB="47625" anchor="ctr"/>
                </a:tc>
                <a:extLst>
                  <a:ext uri="{0D108BD9-81ED-4DB2-BD59-A6C34878D82A}">
                    <a16:rowId xmlns:a16="http://schemas.microsoft.com/office/drawing/2014/main" val="4097512272"/>
                  </a:ext>
                </a:extLst>
              </a:tr>
            </a:tbl>
          </a:graphicData>
        </a:graphic>
      </p:graphicFrame>
    </p:spTree>
    <p:custDataLst>
      <p:tags r:id="rId1"/>
    </p:custDataLst>
    <p:extLst>
      <p:ext uri="{BB962C8B-B14F-4D97-AF65-F5344CB8AC3E}">
        <p14:creationId xmlns:p14="http://schemas.microsoft.com/office/powerpoint/2010/main" val="1428838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14.4 REST</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B60B433-C0B1-A34A-8594-62AC41E6EB21}"/>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Web browsers use HTTP or HTTPS to request (GET) a web page. If successfully requested (HTTP status code 200), web servers respond to GET requests with an HTML coded web page.</a:t>
            </a:r>
          </a:p>
          <a:p>
            <a:pPr marL="342900" indent="-342900" algn="l">
              <a:buFont typeface="Arial" panose="020B0604020202020204" pitchFamily="34" charset="0"/>
              <a:buChar char="•"/>
            </a:pPr>
            <a:r>
              <a:rPr lang="en-US" sz="1600" dirty="0">
                <a:solidFill>
                  <a:srgbClr val="000000"/>
                </a:solidFill>
              </a:rPr>
              <a:t>Simply stated, a REST API is an API that works on top of the HTTP protocol. It defines a set of functions developers can use to perform requests and receive responses via HTTP protocol such as GET and POST.</a:t>
            </a:r>
          </a:p>
          <a:p>
            <a:pPr marL="342900" indent="-342900" algn="l">
              <a:buFont typeface="Arial" panose="020B0604020202020204" pitchFamily="34" charset="0"/>
              <a:buChar char="•"/>
            </a:pPr>
            <a:r>
              <a:rPr lang="en-US" sz="1600" dirty="0">
                <a:solidFill>
                  <a:srgbClr val="000000"/>
                </a:solidFill>
              </a:rPr>
              <a:t>Conforming to the constraints of the REST architecture is generally referred to as being “RESTful”. An API can be considered “RESTful” if it has the following features:</a:t>
            </a:r>
          </a:p>
          <a:p>
            <a:pPr marL="415985" lvl="1" indent="-342900">
              <a:buFont typeface="Arial" panose="020B0604020202020204" pitchFamily="34" charset="0"/>
              <a:buChar char="•"/>
            </a:pPr>
            <a:r>
              <a:rPr lang="en-US" b="1" dirty="0">
                <a:solidFill>
                  <a:srgbClr val="000000"/>
                </a:solidFill>
              </a:rPr>
              <a:t>Client-Server</a:t>
            </a:r>
            <a:r>
              <a:rPr lang="en-US" dirty="0">
                <a:solidFill>
                  <a:srgbClr val="000000"/>
                </a:solidFill>
              </a:rPr>
              <a:t> - The client handles the front end and the server handles the back end. Either can be replaced independently of the other.</a:t>
            </a:r>
          </a:p>
          <a:p>
            <a:pPr marL="415985" lvl="1" indent="-342900">
              <a:buFont typeface="Arial" panose="020B0604020202020204" pitchFamily="34" charset="0"/>
              <a:buChar char="•"/>
            </a:pPr>
            <a:r>
              <a:rPr lang="en-US" b="1" dirty="0">
                <a:solidFill>
                  <a:srgbClr val="000000"/>
                </a:solidFill>
              </a:rPr>
              <a:t>Stateless</a:t>
            </a:r>
            <a:r>
              <a:rPr lang="en-US" dirty="0">
                <a:solidFill>
                  <a:srgbClr val="000000"/>
                </a:solidFill>
              </a:rPr>
              <a:t> - No client data is stored on the server between requests. The session state is stored on the client.</a:t>
            </a:r>
          </a:p>
          <a:p>
            <a:pPr marL="415985" lvl="1" indent="-342900">
              <a:buFont typeface="Arial" panose="020B0604020202020204" pitchFamily="34" charset="0"/>
              <a:buChar char="•"/>
            </a:pPr>
            <a:r>
              <a:rPr lang="en-US" b="1" dirty="0">
                <a:solidFill>
                  <a:srgbClr val="000000"/>
                </a:solidFill>
              </a:rPr>
              <a:t>Cacheable</a:t>
            </a:r>
            <a:r>
              <a:rPr lang="en-US" dirty="0">
                <a:solidFill>
                  <a:srgbClr val="000000"/>
                </a:solidFill>
              </a:rPr>
              <a:t> - Clients can cache responses to improve performance.</a:t>
            </a:r>
          </a:p>
          <a:p>
            <a:pPr marL="342900" indent="-342900" algn="l">
              <a:buFont typeface="Arial" panose="020B0604020202020204" pitchFamily="34" charset="0"/>
              <a:buChar char="•"/>
            </a:pPr>
            <a:endParaRPr lang="en-US" sz="1600" dirty="0">
              <a:solidFill>
                <a:srgbClr val="000000"/>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br>
              <a:rPr lang="en-US" dirty="0"/>
            </a:br>
            <a:r>
              <a:rPr lang="en-US" sz="2400" dirty="0"/>
              <a:t>REST and RESTful API</a:t>
            </a:r>
          </a:p>
        </p:txBody>
      </p:sp>
    </p:spTree>
    <p:custDataLst>
      <p:tags r:id="rId1"/>
    </p:custDataLst>
    <p:extLst>
      <p:ext uri="{BB962C8B-B14F-4D97-AF65-F5344CB8AC3E}">
        <p14:creationId xmlns:p14="http://schemas.microsoft.com/office/powerpoint/2010/main" val="4051031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396F403-FB91-E145-84C2-171067FE0F6A}"/>
              </a:ext>
            </a:extLst>
          </p:cNvPr>
          <p:cNvSpPr>
            <a:spLocks noGrp="1"/>
          </p:cNvSpPr>
          <p:nvPr>
            <p:ph idx="1"/>
          </p:nvPr>
        </p:nvSpPr>
        <p:spPr>
          <a:xfrm>
            <a:off x="474662" y="731838"/>
            <a:ext cx="8280057" cy="2675290"/>
          </a:xfrm>
        </p:spPr>
        <p:txBody>
          <a:bodyPr/>
          <a:lstStyle/>
          <a:p>
            <a:pPr marL="0" indent="0" algn="l"/>
            <a:r>
              <a:rPr lang="en-US" sz="1400" dirty="0">
                <a:solidFill>
                  <a:srgbClr val="000000"/>
                </a:solidFill>
              </a:rPr>
              <a:t>A RESTful web service is implemented using HTTP. It is a collection of resources with four defined aspects:</a:t>
            </a:r>
          </a:p>
          <a:p>
            <a:pPr marL="415985" lvl="1" indent="-342900">
              <a:buFont typeface="Arial" panose="020B0604020202020204" pitchFamily="34" charset="0"/>
              <a:buChar char="•"/>
            </a:pPr>
            <a:r>
              <a:rPr lang="en-US" dirty="0">
                <a:solidFill>
                  <a:srgbClr val="000000"/>
                </a:solidFill>
              </a:rPr>
              <a:t>The base Uniform Resource Identifier (URI) for the web service, such as http://example.com/resources.</a:t>
            </a:r>
          </a:p>
          <a:p>
            <a:pPr marL="415985" lvl="1" indent="-342900">
              <a:buFont typeface="Arial" panose="020B0604020202020204" pitchFamily="34" charset="0"/>
              <a:buChar char="•"/>
            </a:pPr>
            <a:r>
              <a:rPr lang="en-US" dirty="0">
                <a:solidFill>
                  <a:srgbClr val="000000"/>
                </a:solidFill>
              </a:rPr>
              <a:t>The data format supported by the web service. This is often JSON, YAML, or XML but could be any other data format that is a valid hypertext standard.</a:t>
            </a:r>
          </a:p>
          <a:p>
            <a:pPr marL="415985" lvl="1" indent="-342900">
              <a:buFont typeface="Arial" panose="020B0604020202020204" pitchFamily="34" charset="0"/>
              <a:buChar char="•"/>
            </a:pPr>
            <a:r>
              <a:rPr lang="en-US" dirty="0">
                <a:solidFill>
                  <a:srgbClr val="000000"/>
                </a:solidFill>
              </a:rPr>
              <a:t>The set of operations supported by the web service using HTTP methods.</a:t>
            </a:r>
          </a:p>
          <a:p>
            <a:pPr marL="415985" lvl="1" indent="-342900">
              <a:buFont typeface="Arial" panose="020B0604020202020204" pitchFamily="34" charset="0"/>
              <a:buChar char="•"/>
            </a:pPr>
            <a:r>
              <a:rPr lang="en-US" dirty="0">
                <a:solidFill>
                  <a:srgbClr val="000000"/>
                </a:solidFill>
              </a:rPr>
              <a:t>The API must be hypertext driven.</a:t>
            </a:r>
          </a:p>
          <a:p>
            <a:pPr marL="0" indent="0" algn="l"/>
            <a:r>
              <a:rPr lang="en-US" sz="1400" dirty="0">
                <a:solidFill>
                  <a:srgbClr val="000000"/>
                </a:solidFill>
              </a:rPr>
              <a:t>RESTful APIs use common HTTP methods including POST, GET, PUT, PATCH and DELETE. As shown in the following table, these correspond to RESTful operations: Create, Read, Update, and Delete (or CRUD).</a:t>
            </a:r>
          </a:p>
          <a:p>
            <a:pPr marL="342900" indent="-342900" algn="l">
              <a:buFont typeface="Arial" panose="020B0604020202020204" pitchFamily="34" charset="0"/>
              <a:buChar char="•"/>
            </a:pPr>
            <a:endParaRPr lang="en-US" sz="1400" dirty="0">
              <a:solidFill>
                <a:srgbClr val="000000"/>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br>
              <a:rPr lang="en-US" dirty="0"/>
            </a:br>
            <a:r>
              <a:rPr lang="en-US" sz="2400" dirty="0"/>
              <a:t>RESTful Implementation</a:t>
            </a:r>
          </a:p>
        </p:txBody>
      </p:sp>
      <p:graphicFrame>
        <p:nvGraphicFramePr>
          <p:cNvPr id="6" name="Table 5">
            <a:extLst>
              <a:ext uri="{FF2B5EF4-FFF2-40B4-BE49-F238E27FC236}">
                <a16:creationId xmlns:a16="http://schemas.microsoft.com/office/drawing/2014/main" id="{30F003DF-EDCE-794F-8CEF-41DF0EDF2EFC}"/>
              </a:ext>
            </a:extLst>
          </p:cNvPr>
          <p:cNvGraphicFramePr>
            <a:graphicFrameLocks noGrp="1"/>
          </p:cNvGraphicFramePr>
          <p:nvPr>
            <p:extLst>
              <p:ext uri="{D42A27DB-BD31-4B8C-83A1-F6EECF244321}">
                <p14:modId xmlns:p14="http://schemas.microsoft.com/office/powerpoint/2010/main" val="2112864550"/>
              </p:ext>
            </p:extLst>
          </p:nvPr>
        </p:nvGraphicFramePr>
        <p:xfrm>
          <a:off x="2428610" y="3474863"/>
          <a:ext cx="3488267" cy="1390650"/>
        </p:xfrm>
        <a:graphic>
          <a:graphicData uri="http://schemas.openxmlformats.org/drawingml/2006/table">
            <a:tbl>
              <a:tblPr firstRow="1" bandRow="1">
                <a:tableStyleId>{5C22544A-7EE6-4342-B048-85BDC9FD1C3A}</a:tableStyleId>
              </a:tblPr>
              <a:tblGrid>
                <a:gridCol w="1365956">
                  <a:extLst>
                    <a:ext uri="{9D8B030D-6E8A-4147-A177-3AD203B41FA5}">
                      <a16:colId xmlns:a16="http://schemas.microsoft.com/office/drawing/2014/main" val="3202783011"/>
                    </a:ext>
                  </a:extLst>
                </a:gridCol>
                <a:gridCol w="2122311">
                  <a:extLst>
                    <a:ext uri="{9D8B030D-6E8A-4147-A177-3AD203B41FA5}">
                      <a16:colId xmlns:a16="http://schemas.microsoft.com/office/drawing/2014/main" val="329565494"/>
                    </a:ext>
                  </a:extLst>
                </a:gridCol>
              </a:tblGrid>
              <a:tr h="260068">
                <a:tc>
                  <a:txBody>
                    <a:bodyPr/>
                    <a:lstStyle/>
                    <a:p>
                      <a:pPr algn="l" fontAlgn="ctr"/>
                      <a:r>
                        <a:rPr lang="en-US" sz="1200" dirty="0">
                          <a:effectLst/>
                        </a:rPr>
                        <a:t>HTTP Method</a:t>
                      </a:r>
                    </a:p>
                  </a:txBody>
                  <a:tcPr marL="47625" marR="47625" marT="47625" marB="47625" anchor="ctr"/>
                </a:tc>
                <a:tc>
                  <a:txBody>
                    <a:bodyPr/>
                    <a:lstStyle/>
                    <a:p>
                      <a:pPr algn="l" fontAlgn="ctr"/>
                      <a:r>
                        <a:rPr lang="en-US" sz="1200" dirty="0">
                          <a:effectLst/>
                        </a:rPr>
                        <a:t>RESTful Operation</a:t>
                      </a:r>
                    </a:p>
                  </a:txBody>
                  <a:tcPr marL="47625" marR="47625" marT="47625" marB="47625" anchor="ctr"/>
                </a:tc>
                <a:extLst>
                  <a:ext uri="{0D108BD9-81ED-4DB2-BD59-A6C34878D82A}">
                    <a16:rowId xmlns:a16="http://schemas.microsoft.com/office/drawing/2014/main" val="2136171873"/>
                  </a:ext>
                </a:extLst>
              </a:tr>
              <a:tr h="260068">
                <a:tc>
                  <a:txBody>
                    <a:bodyPr/>
                    <a:lstStyle/>
                    <a:p>
                      <a:pPr fontAlgn="ctr"/>
                      <a:r>
                        <a:rPr lang="en-US" sz="1200" b="0">
                          <a:effectLst/>
                        </a:rPr>
                        <a:t>POST</a:t>
                      </a:r>
                    </a:p>
                  </a:txBody>
                  <a:tcPr marL="47625" marR="47625" marT="47625" marB="47625" anchor="ctr"/>
                </a:tc>
                <a:tc>
                  <a:txBody>
                    <a:bodyPr/>
                    <a:lstStyle/>
                    <a:p>
                      <a:pPr fontAlgn="ctr"/>
                      <a:r>
                        <a:rPr lang="en-US" sz="1200" b="0" dirty="0">
                          <a:effectLst/>
                        </a:rPr>
                        <a:t>Create</a:t>
                      </a:r>
                    </a:p>
                  </a:txBody>
                  <a:tcPr marL="47625" marR="47625" marT="47625" marB="47625" anchor="ctr"/>
                </a:tc>
                <a:extLst>
                  <a:ext uri="{0D108BD9-81ED-4DB2-BD59-A6C34878D82A}">
                    <a16:rowId xmlns:a16="http://schemas.microsoft.com/office/drawing/2014/main" val="264985615"/>
                  </a:ext>
                </a:extLst>
              </a:tr>
              <a:tr h="260068">
                <a:tc>
                  <a:txBody>
                    <a:bodyPr/>
                    <a:lstStyle/>
                    <a:p>
                      <a:pPr fontAlgn="ctr"/>
                      <a:r>
                        <a:rPr lang="en-US" sz="1200" b="0">
                          <a:effectLst/>
                        </a:rPr>
                        <a:t>GET</a:t>
                      </a:r>
                    </a:p>
                  </a:txBody>
                  <a:tcPr marL="47625" marR="47625" marT="47625" marB="47625" anchor="ctr"/>
                </a:tc>
                <a:tc>
                  <a:txBody>
                    <a:bodyPr/>
                    <a:lstStyle/>
                    <a:p>
                      <a:pPr fontAlgn="ctr"/>
                      <a:r>
                        <a:rPr lang="en-US" sz="1200" b="0" dirty="0">
                          <a:effectLst/>
                        </a:rPr>
                        <a:t>Read</a:t>
                      </a:r>
                    </a:p>
                  </a:txBody>
                  <a:tcPr marL="47625" marR="47625" marT="47625" marB="47625" anchor="ctr"/>
                </a:tc>
                <a:extLst>
                  <a:ext uri="{0D108BD9-81ED-4DB2-BD59-A6C34878D82A}">
                    <a16:rowId xmlns:a16="http://schemas.microsoft.com/office/drawing/2014/main" val="3332952251"/>
                  </a:ext>
                </a:extLst>
              </a:tr>
              <a:tr h="260068">
                <a:tc>
                  <a:txBody>
                    <a:bodyPr/>
                    <a:lstStyle/>
                    <a:p>
                      <a:pPr fontAlgn="ctr"/>
                      <a:r>
                        <a:rPr lang="en-US" sz="1200" b="0">
                          <a:effectLst/>
                        </a:rPr>
                        <a:t>PUT/PATCH</a:t>
                      </a:r>
                    </a:p>
                  </a:txBody>
                  <a:tcPr marL="47625" marR="47625" marT="47625" marB="47625" anchor="ctr"/>
                </a:tc>
                <a:tc>
                  <a:txBody>
                    <a:bodyPr/>
                    <a:lstStyle/>
                    <a:p>
                      <a:pPr fontAlgn="ctr"/>
                      <a:r>
                        <a:rPr lang="en-US" sz="1200" b="0" dirty="0">
                          <a:effectLst/>
                        </a:rPr>
                        <a:t>Update</a:t>
                      </a:r>
                    </a:p>
                  </a:txBody>
                  <a:tcPr marL="47625" marR="47625" marT="47625" marB="47625" anchor="ctr"/>
                </a:tc>
                <a:extLst>
                  <a:ext uri="{0D108BD9-81ED-4DB2-BD59-A6C34878D82A}">
                    <a16:rowId xmlns:a16="http://schemas.microsoft.com/office/drawing/2014/main" val="215518233"/>
                  </a:ext>
                </a:extLst>
              </a:tr>
              <a:tr h="260068">
                <a:tc>
                  <a:txBody>
                    <a:bodyPr/>
                    <a:lstStyle/>
                    <a:p>
                      <a:pPr fontAlgn="ctr"/>
                      <a:r>
                        <a:rPr lang="en-US" sz="1200" b="0">
                          <a:effectLst/>
                        </a:rPr>
                        <a:t>DELETE</a:t>
                      </a:r>
                    </a:p>
                  </a:txBody>
                  <a:tcPr marL="47625" marR="47625" marT="47625" marB="47625" anchor="ctr"/>
                </a:tc>
                <a:tc>
                  <a:txBody>
                    <a:bodyPr/>
                    <a:lstStyle/>
                    <a:p>
                      <a:pPr fontAlgn="ctr"/>
                      <a:r>
                        <a:rPr lang="en-US" sz="1200" b="0" dirty="0">
                          <a:effectLst/>
                        </a:rPr>
                        <a:t>Delete</a:t>
                      </a:r>
                    </a:p>
                  </a:txBody>
                  <a:tcPr marL="47625" marR="47625" marT="47625" marB="47625" anchor="ctr"/>
                </a:tc>
                <a:extLst>
                  <a:ext uri="{0D108BD9-81ED-4DB2-BD59-A6C34878D82A}">
                    <a16:rowId xmlns:a16="http://schemas.microsoft.com/office/drawing/2014/main" val="3183505955"/>
                  </a:ext>
                </a:extLst>
              </a:tr>
            </a:tbl>
          </a:graphicData>
        </a:graphic>
      </p:graphicFrame>
    </p:spTree>
    <p:custDataLst>
      <p:tags r:id="rId1"/>
    </p:custDataLst>
    <p:extLst>
      <p:ext uri="{BB962C8B-B14F-4D97-AF65-F5344CB8AC3E}">
        <p14:creationId xmlns:p14="http://schemas.microsoft.com/office/powerpoint/2010/main" val="285454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8B6F94B-D349-EA41-8349-966C5384502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Web resources and web services such as RESTful APIs are identified using a URI. A URI is a string of characters that identifies a specific network resource. A URI has two specializations:</a:t>
            </a:r>
          </a:p>
          <a:p>
            <a:pPr marL="342900" indent="-342900" algn="l">
              <a:buFont typeface="Arial" panose="020B0604020202020204" pitchFamily="34" charset="0"/>
              <a:buChar char="•"/>
            </a:pPr>
            <a:r>
              <a:rPr lang="en-US" sz="1400" b="1" dirty="0">
                <a:solidFill>
                  <a:srgbClr val="000000"/>
                </a:solidFill>
              </a:rPr>
              <a:t>Uniform Resource Name (URN)</a:t>
            </a:r>
            <a:r>
              <a:rPr lang="en-US" sz="1400" dirty="0">
                <a:solidFill>
                  <a:srgbClr val="000000"/>
                </a:solidFill>
              </a:rPr>
              <a:t> - identifies only the namespace of the resource (web page, document, image, etc.) without reference to the protocol.</a:t>
            </a:r>
          </a:p>
          <a:p>
            <a:pPr marL="342900" indent="-342900" algn="l">
              <a:buFont typeface="Arial" panose="020B0604020202020204" pitchFamily="34" charset="0"/>
              <a:buChar char="•"/>
            </a:pPr>
            <a:r>
              <a:rPr lang="en-US" sz="1400" b="1" dirty="0">
                <a:solidFill>
                  <a:srgbClr val="000000"/>
                </a:solidFill>
              </a:rPr>
              <a:t>Uniform Resource Locator (URL)</a:t>
            </a:r>
            <a:r>
              <a:rPr lang="en-US" sz="1400" dirty="0">
                <a:solidFill>
                  <a:srgbClr val="000000"/>
                </a:solidFill>
              </a:rPr>
              <a:t> - defines the network location of a specific resource. HTTP or HTTPS URLs are typically used with web browsers. Protocols such as FTP, SFTP, SSH, and others can use a URL. A URL using SFTP might look like: sftp://</a:t>
            </a:r>
            <a:r>
              <a:rPr lang="en-US" sz="1400" dirty="0" err="1">
                <a:solidFill>
                  <a:srgbClr val="000000"/>
                </a:solidFill>
              </a:rPr>
              <a:t>sftp.example.com</a:t>
            </a:r>
            <a:r>
              <a:rPr lang="en-US" sz="1400" dirty="0">
                <a:solidFill>
                  <a:srgbClr val="000000"/>
                </a:solidFill>
              </a:rPr>
              <a:t>.</a:t>
            </a:r>
          </a:p>
          <a:p>
            <a:pPr marL="0" indent="0" algn="l"/>
            <a:r>
              <a:rPr lang="en-US" sz="1600" dirty="0">
                <a:solidFill>
                  <a:srgbClr val="000000"/>
                </a:solidFill>
              </a:rPr>
              <a:t>These are the parts of the URI https://www.example.com/author/book.html#page155 :</a:t>
            </a:r>
          </a:p>
          <a:p>
            <a:pPr marL="285750" indent="-285750" algn="l">
              <a:buFont typeface="Arial" panose="020B0604020202020204" pitchFamily="34" charset="0"/>
              <a:buChar char="•"/>
            </a:pPr>
            <a:r>
              <a:rPr lang="en-US" sz="1400" b="1" dirty="0">
                <a:solidFill>
                  <a:srgbClr val="000000"/>
                </a:solidFill>
              </a:rPr>
              <a:t>Protocol/scheme</a:t>
            </a:r>
            <a:r>
              <a:rPr lang="en-US" sz="1400" dirty="0">
                <a:solidFill>
                  <a:srgbClr val="000000"/>
                </a:solidFill>
              </a:rPr>
              <a:t> – HTTPS or other protocols such as FTP, SFTP, </a:t>
            </a:r>
            <a:r>
              <a:rPr lang="en-US" sz="1400" dirty="0" err="1">
                <a:solidFill>
                  <a:srgbClr val="000000"/>
                </a:solidFill>
              </a:rPr>
              <a:t>mailto</a:t>
            </a:r>
            <a:r>
              <a:rPr lang="en-US" sz="1400" dirty="0">
                <a:solidFill>
                  <a:srgbClr val="000000"/>
                </a:solidFill>
              </a:rPr>
              <a:t>, and NNTP</a:t>
            </a:r>
          </a:p>
          <a:p>
            <a:pPr marL="285750" indent="-285750" algn="l">
              <a:buFont typeface="Arial" panose="020B0604020202020204" pitchFamily="34" charset="0"/>
              <a:buChar char="•"/>
            </a:pPr>
            <a:r>
              <a:rPr lang="en-US" sz="1400" b="1" dirty="0">
                <a:solidFill>
                  <a:srgbClr val="000000"/>
                </a:solidFill>
              </a:rPr>
              <a:t>Hostname</a:t>
            </a:r>
            <a:r>
              <a:rPr lang="en-US" sz="1400" dirty="0">
                <a:solidFill>
                  <a:srgbClr val="000000"/>
                </a:solidFill>
              </a:rPr>
              <a:t> - </a:t>
            </a:r>
            <a:r>
              <a:rPr lang="en-US" sz="1400" dirty="0" err="1">
                <a:solidFill>
                  <a:srgbClr val="000000"/>
                </a:solidFill>
              </a:rPr>
              <a:t>www.example.com</a:t>
            </a:r>
            <a:endParaRPr lang="en-US" sz="1400" dirty="0">
              <a:solidFill>
                <a:srgbClr val="000000"/>
              </a:solidFill>
            </a:endParaRPr>
          </a:p>
          <a:p>
            <a:pPr marL="285750" indent="-285750" algn="l">
              <a:buFont typeface="Arial" panose="020B0604020202020204" pitchFamily="34" charset="0"/>
              <a:buChar char="•"/>
            </a:pPr>
            <a:r>
              <a:rPr lang="en-US" sz="1400" b="1" dirty="0">
                <a:solidFill>
                  <a:srgbClr val="000000"/>
                </a:solidFill>
              </a:rPr>
              <a:t>Path and file name</a:t>
            </a:r>
            <a:r>
              <a:rPr lang="en-US" sz="1400" dirty="0">
                <a:solidFill>
                  <a:srgbClr val="000000"/>
                </a:solidFill>
              </a:rPr>
              <a:t> - /author/</a:t>
            </a:r>
            <a:r>
              <a:rPr lang="en-US" sz="1400" dirty="0" err="1">
                <a:solidFill>
                  <a:srgbClr val="000000"/>
                </a:solidFill>
              </a:rPr>
              <a:t>book.html</a:t>
            </a:r>
            <a:endParaRPr lang="en-US" sz="1400" dirty="0">
              <a:solidFill>
                <a:srgbClr val="000000"/>
              </a:solidFill>
            </a:endParaRPr>
          </a:p>
          <a:p>
            <a:pPr marL="285750" indent="-285750" algn="l">
              <a:buFont typeface="Arial" panose="020B0604020202020204" pitchFamily="34" charset="0"/>
              <a:buChar char="•"/>
            </a:pPr>
            <a:r>
              <a:rPr lang="en-US" sz="1400" b="1" dirty="0">
                <a:solidFill>
                  <a:srgbClr val="000000"/>
                </a:solidFill>
              </a:rPr>
              <a:t>Fragment</a:t>
            </a:r>
            <a:r>
              <a:rPr lang="en-US" sz="1400" dirty="0">
                <a:solidFill>
                  <a:srgbClr val="000000"/>
                </a:solidFill>
              </a:rPr>
              <a:t> - #page155</a:t>
            </a:r>
          </a:p>
          <a:p>
            <a:pPr marL="285750" indent="-285750" algn="l">
              <a:buFont typeface="Arial" panose="020B0604020202020204" pitchFamily="34" charset="0"/>
              <a:buChar char="•"/>
            </a:pPr>
            <a:endParaRPr lang="en-US" sz="1600" dirty="0">
              <a:solidFill>
                <a:srgbClr val="000000"/>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br>
              <a:rPr lang="en-US" dirty="0"/>
            </a:br>
            <a:r>
              <a:rPr lang="en-US" sz="2400" dirty="0"/>
              <a:t>URI, URN, and URL</a:t>
            </a:r>
          </a:p>
        </p:txBody>
      </p:sp>
    </p:spTree>
    <p:custDataLst>
      <p:tags r:id="rId1"/>
    </p:custDataLst>
    <p:extLst>
      <p:ext uri="{BB962C8B-B14F-4D97-AF65-F5344CB8AC3E}">
        <p14:creationId xmlns:p14="http://schemas.microsoft.com/office/powerpoint/2010/main" val="3581706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A9A2ECA-6B24-F346-BB63-85680C4DDAC4}"/>
              </a:ext>
            </a:extLst>
          </p:cNvPr>
          <p:cNvSpPr>
            <a:spLocks noGrp="1"/>
          </p:cNvSpPr>
          <p:nvPr>
            <p:ph idx="1"/>
          </p:nvPr>
        </p:nvSpPr>
        <p:spPr>
          <a:xfrm>
            <a:off x="474662" y="731837"/>
            <a:ext cx="8280057" cy="1145645"/>
          </a:xfrm>
        </p:spPr>
        <p:txBody>
          <a:bodyPr/>
          <a:lstStyle/>
          <a:p>
            <a:pPr marL="342900" indent="-342900" algn="l">
              <a:buFont typeface="Arial" panose="020B0604020202020204" pitchFamily="34" charset="0"/>
              <a:buChar char="•"/>
            </a:pPr>
            <a:r>
              <a:rPr lang="en-US" sz="1600" dirty="0">
                <a:solidFill>
                  <a:srgbClr val="000000"/>
                </a:solidFill>
              </a:rPr>
              <a:t>In a RESTful Web service, a request made to a resource's URI will elicit a response. The response will be a payload typically formatted in JSON, but could be HTML, XML, or some other format. The figure shows the URI for the MapQuest directions API. The API request is for directions from San Jose, California to Monterey, California.</a:t>
            </a: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br>
              <a:rPr lang="en-US" dirty="0"/>
            </a:br>
            <a:r>
              <a:rPr lang="en-US" sz="2400" dirty="0"/>
              <a:t>Anatomy of a RESTful Request</a:t>
            </a:r>
          </a:p>
        </p:txBody>
      </p:sp>
      <p:pic>
        <p:nvPicPr>
          <p:cNvPr id="7" name="Picture 6">
            <a:extLst>
              <a:ext uri="{FF2B5EF4-FFF2-40B4-BE49-F238E27FC236}">
                <a16:creationId xmlns:a16="http://schemas.microsoft.com/office/drawing/2014/main" id="{F2A922E8-C743-5646-A608-AB6C597644BD}"/>
              </a:ext>
            </a:extLst>
          </p:cNvPr>
          <p:cNvPicPr>
            <a:picLocks noChangeAspect="1"/>
          </p:cNvPicPr>
          <p:nvPr/>
        </p:nvPicPr>
        <p:blipFill>
          <a:blip r:embed="rId4"/>
          <a:stretch>
            <a:fillRect/>
          </a:stretch>
        </p:blipFill>
        <p:spPr>
          <a:xfrm>
            <a:off x="1401247" y="2080682"/>
            <a:ext cx="6341506" cy="1396295"/>
          </a:xfrm>
          <a:prstGeom prst="rect">
            <a:avLst/>
          </a:prstGeom>
        </p:spPr>
      </p:pic>
    </p:spTree>
    <p:custDataLst>
      <p:tags r:id="rId1"/>
    </p:custDataLst>
    <p:extLst>
      <p:ext uri="{BB962C8B-B14F-4D97-AF65-F5344CB8AC3E}">
        <p14:creationId xmlns:p14="http://schemas.microsoft.com/office/powerpoint/2010/main" val="64064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3AFBE2F-957F-E449-BA92-4B1694E45CBA}"/>
              </a:ext>
            </a:extLst>
          </p:cNvPr>
          <p:cNvSpPr>
            <a:spLocks noGrp="1"/>
          </p:cNvSpPr>
          <p:nvPr>
            <p:ph idx="1"/>
          </p:nvPr>
        </p:nvSpPr>
        <p:spPr>
          <a:xfrm>
            <a:off x="474662" y="731838"/>
            <a:ext cx="8280057" cy="2589652"/>
          </a:xfrm>
        </p:spPr>
        <p:txBody>
          <a:bodyPr/>
          <a:lstStyle/>
          <a:p>
            <a:pPr marL="0" indent="0" algn="l"/>
            <a:r>
              <a:rPr lang="en-US" sz="1200" dirty="0">
                <a:solidFill>
                  <a:srgbClr val="000000"/>
                </a:solidFill>
              </a:rPr>
              <a:t>These are the different parts of the API request:</a:t>
            </a:r>
          </a:p>
          <a:p>
            <a:pPr marL="342900" indent="-342900" algn="l">
              <a:buFont typeface="Arial" panose="020B0604020202020204" pitchFamily="34" charset="0"/>
              <a:buChar char="•"/>
            </a:pPr>
            <a:r>
              <a:rPr lang="en-US" sz="1200" b="1" dirty="0">
                <a:solidFill>
                  <a:srgbClr val="000000"/>
                </a:solidFill>
              </a:rPr>
              <a:t>API Server</a:t>
            </a:r>
            <a:r>
              <a:rPr lang="en-US" sz="1200" dirty="0">
                <a:solidFill>
                  <a:srgbClr val="000000"/>
                </a:solidFill>
              </a:rPr>
              <a:t> - This is the URL for the server that answers REST requests. In this example it is the MapQuest API server.</a:t>
            </a:r>
          </a:p>
          <a:p>
            <a:pPr marL="342900" indent="-342900" algn="l">
              <a:buFont typeface="Arial" panose="020B0604020202020204" pitchFamily="34" charset="0"/>
              <a:buChar char="•"/>
            </a:pPr>
            <a:r>
              <a:rPr lang="en-US" sz="1200" b="1" dirty="0">
                <a:solidFill>
                  <a:srgbClr val="000000"/>
                </a:solidFill>
              </a:rPr>
              <a:t>Resources</a:t>
            </a:r>
            <a:r>
              <a:rPr lang="en-US" sz="1200" dirty="0">
                <a:solidFill>
                  <a:srgbClr val="000000"/>
                </a:solidFill>
              </a:rPr>
              <a:t> - Specifies the API that is being requested. In this example it is the MapQuest directions API.</a:t>
            </a:r>
          </a:p>
          <a:p>
            <a:pPr marL="342900" indent="-342900" algn="l">
              <a:buFont typeface="Arial" panose="020B0604020202020204" pitchFamily="34" charset="0"/>
              <a:buChar char="•"/>
            </a:pPr>
            <a:r>
              <a:rPr lang="en-US" sz="1200" b="1" dirty="0">
                <a:solidFill>
                  <a:srgbClr val="000000"/>
                </a:solidFill>
              </a:rPr>
              <a:t>Query</a:t>
            </a:r>
            <a:r>
              <a:rPr lang="en-US" sz="1200" dirty="0">
                <a:solidFill>
                  <a:srgbClr val="000000"/>
                </a:solidFill>
              </a:rPr>
              <a:t> - Specifies the data format and information the client is requesting from the API service. Queries can include:</a:t>
            </a:r>
          </a:p>
          <a:p>
            <a:pPr lvl="1"/>
            <a:r>
              <a:rPr lang="en-US" sz="1200" b="1" dirty="0">
                <a:solidFill>
                  <a:srgbClr val="000000"/>
                </a:solidFill>
              </a:rPr>
              <a:t>Format</a:t>
            </a:r>
            <a:r>
              <a:rPr lang="en-US" sz="1200" dirty="0">
                <a:solidFill>
                  <a:srgbClr val="000000"/>
                </a:solidFill>
              </a:rPr>
              <a:t> – This is usually JSON but can be YAML or XML. In this example JSON is requested.</a:t>
            </a:r>
          </a:p>
          <a:p>
            <a:pPr lvl="1"/>
            <a:r>
              <a:rPr lang="en-US" sz="1200" b="1" dirty="0">
                <a:solidFill>
                  <a:srgbClr val="000000"/>
                </a:solidFill>
              </a:rPr>
              <a:t>Key</a:t>
            </a:r>
            <a:r>
              <a:rPr lang="en-US" sz="1200" dirty="0">
                <a:solidFill>
                  <a:srgbClr val="000000"/>
                </a:solidFill>
              </a:rPr>
              <a:t> - The key is for authorization, if required. MapQuest requires a key for their directions API. In the above URI, you would need to replace “KEY” with a valid key to submit a valid request.</a:t>
            </a:r>
          </a:p>
          <a:p>
            <a:pPr lvl="1"/>
            <a:r>
              <a:rPr lang="en-US" sz="1200" b="1" dirty="0">
                <a:solidFill>
                  <a:srgbClr val="000000"/>
                </a:solidFill>
              </a:rPr>
              <a:t>Parameters</a:t>
            </a:r>
            <a:r>
              <a:rPr lang="en-US" sz="1200" dirty="0">
                <a:solidFill>
                  <a:srgbClr val="000000"/>
                </a:solidFill>
              </a:rPr>
              <a:t> - Parameters are used to send information pertaining to the request. In this example, the query parameters include information about the directions that the API needs so it knows what directions to return: "from=</a:t>
            </a:r>
            <a:r>
              <a:rPr lang="en-US" sz="1200" dirty="0" err="1">
                <a:solidFill>
                  <a:srgbClr val="000000"/>
                </a:solidFill>
              </a:rPr>
              <a:t>San+Jose,Ca</a:t>
            </a:r>
            <a:r>
              <a:rPr lang="en-US" sz="1200" dirty="0">
                <a:solidFill>
                  <a:srgbClr val="000000"/>
                </a:solidFill>
              </a:rPr>
              <a:t>" and "to=</a:t>
            </a:r>
            <a:r>
              <a:rPr lang="en-US" sz="1200" dirty="0" err="1">
                <a:solidFill>
                  <a:srgbClr val="000000"/>
                </a:solidFill>
              </a:rPr>
              <a:t>Monterey,Ca</a:t>
            </a:r>
            <a:r>
              <a:rPr lang="en-US" sz="1200" dirty="0">
                <a:solidFill>
                  <a:srgbClr val="000000"/>
                </a:solidFill>
              </a:rPr>
              <a:t>".</a:t>
            </a:r>
          </a:p>
          <a:p>
            <a:endParaRPr lang="en-US" sz="1600" dirty="0"/>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br>
              <a:rPr lang="en-US" dirty="0"/>
            </a:br>
            <a:r>
              <a:rPr lang="en-US" sz="2400" dirty="0"/>
              <a:t>Anatomy of a RESTful Request (Cont.)</a:t>
            </a:r>
          </a:p>
        </p:txBody>
      </p:sp>
      <p:pic>
        <p:nvPicPr>
          <p:cNvPr id="7" name="Picture 6">
            <a:extLst>
              <a:ext uri="{FF2B5EF4-FFF2-40B4-BE49-F238E27FC236}">
                <a16:creationId xmlns:a16="http://schemas.microsoft.com/office/drawing/2014/main" id="{F2A922E8-C743-5646-A608-AB6C597644BD}"/>
              </a:ext>
            </a:extLst>
          </p:cNvPr>
          <p:cNvPicPr>
            <a:picLocks noChangeAspect="1"/>
          </p:cNvPicPr>
          <p:nvPr/>
        </p:nvPicPr>
        <p:blipFill>
          <a:blip r:embed="rId4"/>
          <a:stretch>
            <a:fillRect/>
          </a:stretch>
        </p:blipFill>
        <p:spPr>
          <a:xfrm>
            <a:off x="1401247" y="3372291"/>
            <a:ext cx="6341506" cy="1396295"/>
          </a:xfrm>
          <a:prstGeom prst="rect">
            <a:avLst/>
          </a:prstGeom>
        </p:spPr>
      </p:pic>
    </p:spTree>
    <p:custDataLst>
      <p:tags r:id="rId1"/>
    </p:custDataLst>
    <p:extLst>
      <p:ext uri="{BB962C8B-B14F-4D97-AF65-F5344CB8AC3E}">
        <p14:creationId xmlns:p14="http://schemas.microsoft.com/office/powerpoint/2010/main" val="256403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64B4138-EC20-D240-A2A9-7657CF9D1A9F}"/>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These are some of the benefits of automation:</a:t>
            </a:r>
          </a:p>
          <a:p>
            <a:pPr marL="342900" indent="-342900" algn="l">
              <a:buFont typeface="Arial" panose="020B0604020202020204" pitchFamily="34" charset="0"/>
              <a:buChar char="•"/>
            </a:pPr>
            <a:r>
              <a:rPr lang="en-US" sz="1600" dirty="0">
                <a:solidFill>
                  <a:srgbClr val="000000"/>
                </a:solidFill>
              </a:rPr>
              <a:t>Machines can work 24 hours a day without breaks, which results in greater output.</a:t>
            </a:r>
          </a:p>
          <a:p>
            <a:pPr marL="342900" indent="-342900" algn="l">
              <a:buFont typeface="Arial" panose="020B0604020202020204" pitchFamily="34" charset="0"/>
              <a:buChar char="•"/>
            </a:pPr>
            <a:r>
              <a:rPr lang="en-US" sz="1600" dirty="0">
                <a:solidFill>
                  <a:srgbClr val="000000"/>
                </a:solidFill>
              </a:rPr>
              <a:t>Machines provide a more uniform product.</a:t>
            </a:r>
          </a:p>
          <a:p>
            <a:pPr marL="342900" indent="-342900" algn="l">
              <a:buFont typeface="Arial" panose="020B0604020202020204" pitchFamily="34" charset="0"/>
              <a:buChar char="•"/>
            </a:pPr>
            <a:r>
              <a:rPr lang="en-US" sz="1600" dirty="0">
                <a:solidFill>
                  <a:srgbClr val="000000"/>
                </a:solidFill>
              </a:rPr>
              <a:t>Automation allows the collection of vast amounts of data that can be quickly analyzed to provide information which can help guide an event or process.</a:t>
            </a:r>
          </a:p>
          <a:p>
            <a:pPr marL="342900" indent="-342900" algn="l">
              <a:buFont typeface="Arial" panose="020B0604020202020204" pitchFamily="34" charset="0"/>
              <a:buChar char="•"/>
            </a:pPr>
            <a:r>
              <a:rPr lang="en-US" sz="1600" dirty="0">
                <a:solidFill>
                  <a:srgbClr val="000000"/>
                </a:solidFill>
              </a:rPr>
              <a:t>Robots are used in dangerous conditions such as mining, firefighting, and cleaning up industrial accidents. This reduces the risk to humans.</a:t>
            </a:r>
          </a:p>
          <a:p>
            <a:pPr marL="342900" indent="-342900" algn="l">
              <a:buFont typeface="Arial" panose="020B0604020202020204" pitchFamily="34" charset="0"/>
              <a:buChar char="•"/>
            </a:pPr>
            <a:r>
              <a:rPr lang="en-US" sz="1600" dirty="0">
                <a:solidFill>
                  <a:srgbClr val="000000"/>
                </a:solidFill>
              </a:rPr>
              <a:t>Under certain circumstances, smart devices can alter their behavior to reduce energy usage, make a medical diagnosis, and improve automobile driving safety.</a:t>
            </a:r>
          </a:p>
          <a:p>
            <a:pPr marL="342900" indent="-342900" algn="l">
              <a:buFont typeface="Arial" panose="020B0604020202020204" pitchFamily="34" charset="0"/>
              <a:buChar char="•"/>
            </a:pPr>
            <a:endParaRPr lang="en-US" sz="1600" dirty="0">
              <a:solidFill>
                <a:srgbClr val="000000"/>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Automation Overview</a:t>
            </a:r>
            <a:br>
              <a:rPr lang="en-US" dirty="0"/>
            </a:br>
            <a:r>
              <a:rPr lang="en-US" sz="2400" dirty="0"/>
              <a:t>The Increase in Automation</a:t>
            </a:r>
          </a:p>
        </p:txBody>
      </p:sp>
    </p:spTree>
    <p:custDataLst>
      <p:tags r:id="rId1"/>
    </p:custDataLst>
    <p:extLst>
      <p:ext uri="{BB962C8B-B14F-4D97-AF65-F5344CB8AC3E}">
        <p14:creationId xmlns:p14="http://schemas.microsoft.com/office/powerpoint/2010/main" val="896327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3AFBE2F-957F-E449-BA92-4B1694E45CB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Many RESTful APIs, including public APIs, require a key. The key is used to identify the source of the request. Here are some reasons why an API provider may require a key:</a:t>
            </a:r>
          </a:p>
          <a:p>
            <a:pPr marL="415985" lvl="1" indent="-342900">
              <a:buFont typeface="Arial" panose="020B0604020202020204" pitchFamily="34" charset="0"/>
              <a:buChar char="•"/>
            </a:pPr>
            <a:r>
              <a:rPr lang="en-US" sz="1600" dirty="0">
                <a:solidFill>
                  <a:srgbClr val="000000"/>
                </a:solidFill>
              </a:rPr>
              <a:t>To authenticate the source to make sure they are authorized to use the API.</a:t>
            </a:r>
          </a:p>
          <a:p>
            <a:pPr marL="415985" lvl="1" indent="-342900">
              <a:buFont typeface="Arial" panose="020B0604020202020204" pitchFamily="34" charset="0"/>
              <a:buChar char="•"/>
            </a:pPr>
            <a:r>
              <a:rPr lang="en-US" sz="1600" dirty="0">
                <a:solidFill>
                  <a:srgbClr val="000000"/>
                </a:solidFill>
              </a:rPr>
              <a:t>To limit the number of people using the API.</a:t>
            </a:r>
          </a:p>
          <a:p>
            <a:pPr marL="415985" lvl="1" indent="-342900">
              <a:buFont typeface="Arial" panose="020B0604020202020204" pitchFamily="34" charset="0"/>
              <a:buChar char="•"/>
            </a:pPr>
            <a:r>
              <a:rPr lang="en-US" sz="1600" dirty="0">
                <a:solidFill>
                  <a:srgbClr val="000000"/>
                </a:solidFill>
              </a:rPr>
              <a:t>To limit the number of requests per user.</a:t>
            </a:r>
          </a:p>
          <a:p>
            <a:pPr marL="415985" lvl="1" indent="-342900">
              <a:buFont typeface="Arial" panose="020B0604020202020204" pitchFamily="34" charset="0"/>
              <a:buChar char="•"/>
            </a:pPr>
            <a:r>
              <a:rPr lang="en-US" sz="1600" dirty="0">
                <a:solidFill>
                  <a:srgbClr val="000000"/>
                </a:solidFill>
              </a:rPr>
              <a:t>To better capture and track the data being requested by users.</a:t>
            </a:r>
          </a:p>
          <a:p>
            <a:pPr marL="415985" lvl="1" indent="-342900">
              <a:buFont typeface="Arial" panose="020B0604020202020204" pitchFamily="34" charset="0"/>
              <a:buChar char="•"/>
            </a:pPr>
            <a:r>
              <a:rPr lang="en-US" sz="1600" dirty="0">
                <a:solidFill>
                  <a:srgbClr val="000000"/>
                </a:solidFill>
              </a:rPr>
              <a:t>To gather information on the people using the API.</a:t>
            </a:r>
          </a:p>
          <a:p>
            <a:pPr marL="0" indent="0" algn="l"/>
            <a:r>
              <a:rPr lang="en-US" sz="1600" b="1" dirty="0">
                <a:solidFill>
                  <a:srgbClr val="000000"/>
                </a:solidFill>
              </a:rPr>
              <a:t>Note</a:t>
            </a:r>
            <a:r>
              <a:rPr lang="en-US" sz="1600" dirty="0">
                <a:solidFill>
                  <a:srgbClr val="000000"/>
                </a:solidFill>
              </a:rPr>
              <a:t>: The MapQuest API does require a key. Search the internet for the URL to obtain a MapQuest key. Use the search parameters: </a:t>
            </a:r>
            <a:r>
              <a:rPr lang="en-US" sz="1600" dirty="0" err="1">
                <a:solidFill>
                  <a:srgbClr val="000000"/>
                </a:solidFill>
              </a:rPr>
              <a:t>developer.mapquest</a:t>
            </a:r>
            <a:r>
              <a:rPr lang="en-US" sz="1600" dirty="0">
                <a:solidFill>
                  <a:srgbClr val="000000"/>
                </a:solidFill>
              </a:rPr>
              <a:t>. You can also search the internet for the current URL that outlines the MapQuest privacy policy.</a:t>
            </a:r>
          </a:p>
          <a:p>
            <a:pPr marL="285750" indent="-285750" algn="l">
              <a:buFont typeface="Arial" panose="020B0604020202020204" pitchFamily="34" charset="0"/>
              <a:buChar char="•"/>
            </a:pPr>
            <a:endParaRPr lang="en-US" sz="1600" dirty="0">
              <a:solidFill>
                <a:srgbClr val="000000"/>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br>
              <a:rPr lang="en-US" dirty="0"/>
            </a:br>
            <a:r>
              <a:rPr lang="en-US" sz="2400" dirty="0"/>
              <a:t>Anatomy of a RESTful Request (Cont.)</a:t>
            </a:r>
          </a:p>
        </p:txBody>
      </p:sp>
    </p:spTree>
    <p:custDataLst>
      <p:tags r:id="rId1"/>
    </p:custDataLst>
    <p:extLst>
      <p:ext uri="{BB962C8B-B14F-4D97-AF65-F5344CB8AC3E}">
        <p14:creationId xmlns:p14="http://schemas.microsoft.com/office/powerpoint/2010/main" val="772554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D06E838-F97B-DA45-9FDD-E1CA4FF82C3E}"/>
              </a:ext>
            </a:extLst>
          </p:cNvPr>
          <p:cNvSpPr>
            <a:spLocks noGrp="1"/>
          </p:cNvSpPr>
          <p:nvPr>
            <p:ph idx="1"/>
          </p:nvPr>
        </p:nvSpPr>
        <p:spPr>
          <a:xfrm>
            <a:off x="512762" y="632777"/>
            <a:ext cx="8280057" cy="3689897"/>
          </a:xfrm>
        </p:spPr>
        <p:txBody>
          <a:bodyPr/>
          <a:lstStyle/>
          <a:p>
            <a:pPr marL="342900" indent="-342900" algn="l">
              <a:buFont typeface="Arial" panose="020B0604020202020204" pitchFamily="34" charset="0"/>
              <a:buChar char="•"/>
            </a:pPr>
            <a:r>
              <a:rPr lang="en-US" sz="1600" dirty="0">
                <a:solidFill>
                  <a:srgbClr val="000000"/>
                </a:solidFill>
              </a:rPr>
              <a:t>Many web sites and applications use APIs to access information and provide service for their customers.</a:t>
            </a:r>
          </a:p>
          <a:p>
            <a:pPr marL="342900" indent="-342900" algn="l">
              <a:buFont typeface="Arial" panose="020B0604020202020204" pitchFamily="34" charset="0"/>
              <a:buChar char="•"/>
            </a:pPr>
            <a:r>
              <a:rPr lang="en-US" sz="1600" dirty="0">
                <a:solidFill>
                  <a:srgbClr val="000000"/>
                </a:solidFill>
              </a:rPr>
              <a:t>Some RESTful API requests can be made by typing in the URI from within a web browser. The MapQuest directions API is an example of this. A RESTful API request can also be made in other ways.</a:t>
            </a:r>
          </a:p>
          <a:p>
            <a:pPr marL="415985" lvl="1" indent="-342900">
              <a:buFont typeface="Arial" panose="020B0604020202020204" pitchFamily="34" charset="0"/>
              <a:buChar char="•"/>
            </a:pPr>
            <a:r>
              <a:rPr lang="en-US" b="1" dirty="0">
                <a:solidFill>
                  <a:srgbClr val="000000"/>
                </a:solidFill>
              </a:rPr>
              <a:t>Developer Web Site</a:t>
            </a:r>
            <a:r>
              <a:rPr lang="en-US" dirty="0">
                <a:solidFill>
                  <a:srgbClr val="000000"/>
                </a:solidFill>
              </a:rPr>
              <a:t>: Developers often maintain web sites that include information about the API, parameter information, and usage examples. These sites may also allow the user to perform the API request within the developer web page by entering in the parameters and other information.</a:t>
            </a:r>
          </a:p>
          <a:p>
            <a:pPr marL="415985" lvl="1" indent="-342900">
              <a:buFont typeface="Arial" panose="020B0604020202020204" pitchFamily="34" charset="0"/>
              <a:buChar char="•"/>
            </a:pPr>
            <a:r>
              <a:rPr lang="en-US" b="1" dirty="0">
                <a:solidFill>
                  <a:srgbClr val="000000"/>
                </a:solidFill>
              </a:rPr>
              <a:t>Postman</a:t>
            </a:r>
            <a:r>
              <a:rPr lang="en-US" dirty="0">
                <a:solidFill>
                  <a:srgbClr val="000000"/>
                </a:solidFill>
              </a:rPr>
              <a:t>: Postman is an application for testing and using REST APIs. It contains everything required for constructing and sending REST API requests, including entering query parameters and keys. </a:t>
            </a:r>
          </a:p>
          <a:p>
            <a:pPr marL="415985" lvl="1" indent="-342900">
              <a:buFont typeface="Arial" panose="020B0604020202020204" pitchFamily="34" charset="0"/>
              <a:buChar char="•"/>
            </a:pPr>
            <a:r>
              <a:rPr lang="en-US" b="1" dirty="0">
                <a:solidFill>
                  <a:srgbClr val="000000"/>
                </a:solidFill>
              </a:rPr>
              <a:t>Python</a:t>
            </a:r>
            <a:r>
              <a:rPr lang="en-US" dirty="0">
                <a:solidFill>
                  <a:srgbClr val="000000"/>
                </a:solidFill>
              </a:rPr>
              <a:t>: APIs can also be called from within a Python program. This allows for possible automation, customization, and App integration of the API. </a:t>
            </a:r>
          </a:p>
          <a:p>
            <a:pPr marL="415985" lvl="1" indent="-342900">
              <a:buFont typeface="Arial" panose="020B0604020202020204" pitchFamily="34" charset="0"/>
              <a:buChar char="•"/>
            </a:pPr>
            <a:r>
              <a:rPr lang="en-US" b="1" dirty="0">
                <a:solidFill>
                  <a:srgbClr val="000000"/>
                </a:solidFill>
              </a:rPr>
              <a:t>Network Operating Systems</a:t>
            </a:r>
            <a:r>
              <a:rPr lang="en-US" dirty="0">
                <a:solidFill>
                  <a:srgbClr val="000000"/>
                </a:solidFill>
              </a:rPr>
              <a:t>: Using protocols such as NETCONF (NET </a:t>
            </a:r>
            <a:r>
              <a:rPr lang="en-US" dirty="0" err="1">
                <a:solidFill>
                  <a:srgbClr val="000000"/>
                </a:solidFill>
              </a:rPr>
              <a:t>CONFiguration</a:t>
            </a:r>
            <a:r>
              <a:rPr lang="en-US" dirty="0">
                <a:solidFill>
                  <a:srgbClr val="000000"/>
                </a:solidFill>
              </a:rPr>
              <a:t>) and RESTCONF, network operating systems are beginning to provide an alternative method for configuration, monitoring, and management.  </a:t>
            </a: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br>
              <a:rPr lang="en-US" dirty="0"/>
            </a:br>
            <a:r>
              <a:rPr lang="en-US" sz="2400" dirty="0"/>
              <a:t>RESTful API Applications</a:t>
            </a:r>
          </a:p>
        </p:txBody>
      </p:sp>
    </p:spTree>
    <p:custDataLst>
      <p:tags r:id="rId1"/>
    </p:custDataLst>
    <p:extLst>
      <p:ext uri="{BB962C8B-B14F-4D97-AF65-F5344CB8AC3E}">
        <p14:creationId xmlns:p14="http://schemas.microsoft.com/office/powerpoint/2010/main" val="1475841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14.5 Configuration Management Tools</a:t>
            </a:r>
          </a:p>
        </p:txBody>
      </p:sp>
    </p:spTree>
    <p:custDataLst>
      <p:tags r:id="rId1"/>
    </p:custDataLst>
    <p:extLst>
      <p:ext uri="{BB962C8B-B14F-4D97-AF65-F5344CB8AC3E}">
        <p14:creationId xmlns:p14="http://schemas.microsoft.com/office/powerpoint/2010/main" val="2317129594"/>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D3CF204-9F76-1047-8815-9501C54429E4}"/>
              </a:ext>
            </a:extLst>
          </p:cNvPr>
          <p:cNvSpPr>
            <a:spLocks noGrp="1"/>
          </p:cNvSpPr>
          <p:nvPr>
            <p:ph idx="1"/>
          </p:nvPr>
        </p:nvSpPr>
        <p:spPr>
          <a:xfrm>
            <a:off x="474663" y="731837"/>
            <a:ext cx="2071892" cy="3338718"/>
          </a:xfrm>
        </p:spPr>
        <p:txBody>
          <a:bodyPr/>
          <a:lstStyle/>
          <a:p>
            <a:pPr marL="0" indent="0" algn="l"/>
            <a:r>
              <a:rPr lang="en-US" sz="1400" dirty="0">
                <a:solidFill>
                  <a:srgbClr val="000000"/>
                </a:solidFill>
              </a:rPr>
              <a:t>Network devices have traditionally been configured by a network administrator using the CLI. Whenever there is a change or new feature, the necessary configuration commands must be manually entered on all of the appropriate devices. This becomes a major issue on larger networks or with more complex configurations.</a:t>
            </a: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Configuration Management Tools</a:t>
            </a:r>
            <a:br>
              <a:rPr lang="en-US" dirty="0"/>
            </a:br>
            <a:r>
              <a:rPr lang="en-US" sz="2400" dirty="0"/>
              <a:t>Traditional Network Configuration</a:t>
            </a:r>
          </a:p>
        </p:txBody>
      </p:sp>
      <p:pic>
        <p:nvPicPr>
          <p:cNvPr id="5" name="Picture 4">
            <a:extLst>
              <a:ext uri="{FF2B5EF4-FFF2-40B4-BE49-F238E27FC236}">
                <a16:creationId xmlns:a16="http://schemas.microsoft.com/office/drawing/2014/main" id="{5EC0350C-5F91-4D40-B715-92A8F3412B7D}"/>
              </a:ext>
            </a:extLst>
          </p:cNvPr>
          <p:cNvPicPr>
            <a:picLocks noChangeAspect="1"/>
          </p:cNvPicPr>
          <p:nvPr/>
        </p:nvPicPr>
        <p:blipFill>
          <a:blip r:embed="rId4"/>
          <a:stretch>
            <a:fillRect/>
          </a:stretch>
        </p:blipFill>
        <p:spPr>
          <a:xfrm>
            <a:off x="3805651" y="802404"/>
            <a:ext cx="4342217" cy="3887583"/>
          </a:xfrm>
          <a:prstGeom prst="rect">
            <a:avLst/>
          </a:prstGeom>
        </p:spPr>
      </p:pic>
    </p:spTree>
    <p:custDataLst>
      <p:tags r:id="rId1"/>
    </p:custDataLst>
    <p:extLst>
      <p:ext uri="{BB962C8B-B14F-4D97-AF65-F5344CB8AC3E}">
        <p14:creationId xmlns:p14="http://schemas.microsoft.com/office/powerpoint/2010/main" val="3826165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D3CF204-9F76-1047-8815-9501C54429E4}"/>
              </a:ext>
            </a:extLst>
          </p:cNvPr>
          <p:cNvSpPr>
            <a:spLocks noGrp="1"/>
          </p:cNvSpPr>
          <p:nvPr>
            <p:ph idx="1"/>
          </p:nvPr>
        </p:nvSpPr>
        <p:spPr>
          <a:xfrm>
            <a:off x="474662" y="731837"/>
            <a:ext cx="3300925" cy="3689897"/>
          </a:xfrm>
        </p:spPr>
        <p:txBody>
          <a:bodyPr/>
          <a:lstStyle/>
          <a:p>
            <a:pPr marL="0" indent="0" algn="l"/>
            <a:r>
              <a:rPr lang="en-US" sz="1400" dirty="0">
                <a:solidFill>
                  <a:srgbClr val="000000"/>
                </a:solidFill>
              </a:rPr>
              <a:t>Simple Network Management Protocol (SNMP) lets administrators manage nodes on an IP network. With a network management station (NMS), network administrators use SNMP to monitor and manage network performance, find and solve network problems, and perform queries for statistics. SNMP is not typically used for configuration due to security concerns and difficulty in implementation.</a:t>
            </a:r>
          </a:p>
          <a:p>
            <a:pPr marL="0" indent="0" algn="l"/>
            <a:r>
              <a:rPr lang="en-US" sz="1400" dirty="0">
                <a:solidFill>
                  <a:srgbClr val="000000"/>
                </a:solidFill>
              </a:rPr>
              <a:t>You can also use APIs to automate the deployment and management of network resources. Instead of manually configuring ports, access lists, QoS, and load balancing policies, you can use tools to automate configurations. </a:t>
            </a: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Configuration Management Tools</a:t>
            </a:r>
            <a:br>
              <a:rPr lang="en-US" dirty="0"/>
            </a:br>
            <a:r>
              <a:rPr lang="en-US" sz="2400" dirty="0"/>
              <a:t>Traditional Network Configuration</a:t>
            </a:r>
          </a:p>
        </p:txBody>
      </p:sp>
      <p:pic>
        <p:nvPicPr>
          <p:cNvPr id="2" name="Picture 1">
            <a:extLst>
              <a:ext uri="{FF2B5EF4-FFF2-40B4-BE49-F238E27FC236}">
                <a16:creationId xmlns:a16="http://schemas.microsoft.com/office/drawing/2014/main" id="{426179A8-3C31-4D65-B6FC-4D82A4538680}"/>
              </a:ext>
            </a:extLst>
          </p:cNvPr>
          <p:cNvPicPr>
            <a:picLocks noChangeAspect="1"/>
          </p:cNvPicPr>
          <p:nvPr/>
        </p:nvPicPr>
        <p:blipFill>
          <a:blip r:embed="rId4"/>
          <a:stretch>
            <a:fillRect/>
          </a:stretch>
        </p:blipFill>
        <p:spPr>
          <a:xfrm>
            <a:off x="3927306" y="733549"/>
            <a:ext cx="4468755" cy="3694496"/>
          </a:xfrm>
          <a:prstGeom prst="rect">
            <a:avLst/>
          </a:prstGeom>
        </p:spPr>
      </p:pic>
    </p:spTree>
    <p:custDataLst>
      <p:tags r:id="rId1"/>
    </p:custDataLst>
    <p:extLst>
      <p:ext uri="{BB962C8B-B14F-4D97-AF65-F5344CB8AC3E}">
        <p14:creationId xmlns:p14="http://schemas.microsoft.com/office/powerpoint/2010/main" val="758327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45782FC-08A4-8E48-B281-918A3DCF9D3C}"/>
              </a:ext>
            </a:extLst>
          </p:cNvPr>
          <p:cNvSpPr>
            <a:spLocks noGrp="1"/>
          </p:cNvSpPr>
          <p:nvPr>
            <p:ph idx="1"/>
          </p:nvPr>
        </p:nvSpPr>
        <p:spPr>
          <a:xfrm>
            <a:off x="474662" y="731837"/>
            <a:ext cx="4176360" cy="3689897"/>
          </a:xfrm>
        </p:spPr>
        <p:txBody>
          <a:bodyPr/>
          <a:lstStyle/>
          <a:p>
            <a:pPr marL="0" indent="0" algn="l"/>
            <a:r>
              <a:rPr lang="en-US" sz="1600" dirty="0">
                <a:solidFill>
                  <a:srgbClr val="000000"/>
                </a:solidFill>
              </a:rPr>
              <a:t>We are rapidly moving away from a world where a network administrator manages a few dozen network devices, to one where they are deploying and managing a great number of complex network devices (both physical and virtual) with the help of software. This transformation is quickly spreading to all places in the network. There are new and different methods for network administrators to automatically monitor, manage, and configure the network. These include protocols and technologies such as REST, Ansible, Puppet, Chef, Python, JSON, XML, and more.</a:t>
            </a: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Configuration Management Tools</a:t>
            </a:r>
            <a:br>
              <a:rPr lang="en-US" dirty="0"/>
            </a:br>
            <a:r>
              <a:rPr lang="en-US" sz="2400" dirty="0"/>
              <a:t>Network Automation</a:t>
            </a:r>
          </a:p>
        </p:txBody>
      </p:sp>
      <p:pic>
        <p:nvPicPr>
          <p:cNvPr id="7" name="Picture 6">
            <a:extLst>
              <a:ext uri="{FF2B5EF4-FFF2-40B4-BE49-F238E27FC236}">
                <a16:creationId xmlns:a16="http://schemas.microsoft.com/office/drawing/2014/main" id="{8D4D2202-8EF4-894F-815A-9E518FA138BD}"/>
              </a:ext>
            </a:extLst>
          </p:cNvPr>
          <p:cNvPicPr>
            <a:picLocks noChangeAspect="1"/>
          </p:cNvPicPr>
          <p:nvPr/>
        </p:nvPicPr>
        <p:blipFill>
          <a:blip r:embed="rId4"/>
          <a:stretch>
            <a:fillRect/>
          </a:stretch>
        </p:blipFill>
        <p:spPr>
          <a:xfrm>
            <a:off x="4718756" y="958850"/>
            <a:ext cx="3882848" cy="2966296"/>
          </a:xfrm>
          <a:prstGeom prst="rect">
            <a:avLst/>
          </a:prstGeom>
        </p:spPr>
      </p:pic>
    </p:spTree>
    <p:custDataLst>
      <p:tags r:id="rId1"/>
    </p:custDataLst>
    <p:extLst>
      <p:ext uri="{BB962C8B-B14F-4D97-AF65-F5344CB8AC3E}">
        <p14:creationId xmlns:p14="http://schemas.microsoft.com/office/powerpoint/2010/main" val="1450017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AA55F8C-2E1D-8448-AA60-DCF849878E8F}"/>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Configuration management tools make use of RESTful API requests to automate tasks and can scale across thousands of devices. These are some characteristics of the network that administrators benefit from automating:</a:t>
            </a:r>
          </a:p>
          <a:p>
            <a:pPr marL="415985" lvl="1" indent="-342900">
              <a:buFont typeface="Arial" panose="020B0604020202020204" pitchFamily="34" charset="0"/>
              <a:buChar char="•"/>
            </a:pPr>
            <a:r>
              <a:rPr lang="en-US" dirty="0">
                <a:solidFill>
                  <a:srgbClr val="000000"/>
                </a:solidFill>
              </a:rPr>
              <a:t>Software and version control</a:t>
            </a:r>
          </a:p>
          <a:p>
            <a:pPr marL="415985" lvl="1" indent="-342900">
              <a:buFont typeface="Arial" panose="020B0604020202020204" pitchFamily="34" charset="0"/>
              <a:buChar char="•"/>
            </a:pPr>
            <a:r>
              <a:rPr lang="en-US" dirty="0">
                <a:solidFill>
                  <a:srgbClr val="000000"/>
                </a:solidFill>
              </a:rPr>
              <a:t>Device attributes such as names, addressing, and security</a:t>
            </a:r>
          </a:p>
          <a:p>
            <a:pPr marL="415985" lvl="1" indent="-342900">
              <a:buFont typeface="Arial" panose="020B0604020202020204" pitchFamily="34" charset="0"/>
              <a:buChar char="•"/>
            </a:pPr>
            <a:r>
              <a:rPr lang="en-US" dirty="0">
                <a:solidFill>
                  <a:srgbClr val="000000"/>
                </a:solidFill>
              </a:rPr>
              <a:t>Protocol configurations</a:t>
            </a:r>
          </a:p>
          <a:p>
            <a:pPr marL="415985" lvl="1" indent="-342900">
              <a:buFont typeface="Arial" panose="020B0604020202020204" pitchFamily="34" charset="0"/>
              <a:buChar char="•"/>
            </a:pPr>
            <a:r>
              <a:rPr lang="en-US" dirty="0">
                <a:solidFill>
                  <a:srgbClr val="000000"/>
                </a:solidFill>
              </a:rPr>
              <a:t>ACL configurations</a:t>
            </a:r>
          </a:p>
          <a:p>
            <a:pPr marL="0" indent="0" algn="l"/>
            <a:r>
              <a:rPr lang="en-US" sz="1600" dirty="0">
                <a:solidFill>
                  <a:srgbClr val="000000"/>
                </a:solidFill>
              </a:rPr>
              <a:t>Configuration management tools typically include automation and orchestration. Automation is when a tool automatically performs a task on a system. Orchestration is the arranging of the automated tasks that results in a coordinate process or workflow.</a:t>
            </a:r>
          </a:p>
          <a:p>
            <a:pPr marL="342900" indent="-342900" algn="l">
              <a:buFont typeface="Arial" panose="020B0604020202020204" pitchFamily="34" charset="0"/>
              <a:buChar char="•"/>
            </a:pPr>
            <a:endParaRPr lang="en-US" sz="1600" dirty="0">
              <a:solidFill>
                <a:srgbClr val="000000"/>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Configuration Management Tools</a:t>
            </a:r>
            <a:br>
              <a:rPr lang="en-US" dirty="0"/>
            </a:br>
            <a:r>
              <a:rPr lang="en-US" sz="2400" dirty="0"/>
              <a:t>Configuration Management Tools</a:t>
            </a:r>
          </a:p>
        </p:txBody>
      </p:sp>
    </p:spTree>
    <p:custDataLst>
      <p:tags r:id="rId1"/>
    </p:custDataLst>
    <p:extLst>
      <p:ext uri="{BB962C8B-B14F-4D97-AF65-F5344CB8AC3E}">
        <p14:creationId xmlns:p14="http://schemas.microsoft.com/office/powerpoint/2010/main" val="3618018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48FCB15-1F5F-5548-A251-5FD099A283ED}"/>
              </a:ext>
            </a:extLst>
          </p:cNvPr>
          <p:cNvSpPr>
            <a:spLocks noGrp="1"/>
          </p:cNvSpPr>
          <p:nvPr>
            <p:ph idx="1"/>
          </p:nvPr>
        </p:nvSpPr>
        <p:spPr>
          <a:xfrm>
            <a:off x="474662" y="731837"/>
            <a:ext cx="8280057" cy="2290763"/>
          </a:xfrm>
        </p:spPr>
        <p:txBody>
          <a:bodyPr/>
          <a:lstStyle/>
          <a:p>
            <a:pPr marL="0" indent="0" algn="l"/>
            <a:r>
              <a:rPr lang="en-US" sz="1600" dirty="0">
                <a:solidFill>
                  <a:srgbClr val="000000"/>
                </a:solidFill>
              </a:rPr>
              <a:t>There are several tools available to make configuration management easier:</a:t>
            </a:r>
          </a:p>
          <a:p>
            <a:pPr marL="342900" indent="-342900" algn="l">
              <a:buFont typeface="Arial" panose="020B0604020202020204" pitchFamily="34" charset="0"/>
              <a:buChar char="•"/>
            </a:pPr>
            <a:r>
              <a:rPr lang="en-US" sz="1600" dirty="0">
                <a:solidFill>
                  <a:srgbClr val="000000"/>
                </a:solidFill>
              </a:rPr>
              <a:t>Ansible</a:t>
            </a:r>
          </a:p>
          <a:p>
            <a:pPr marL="342900" indent="-342900" algn="l">
              <a:buFont typeface="Arial" panose="020B0604020202020204" pitchFamily="34" charset="0"/>
              <a:buChar char="•"/>
            </a:pPr>
            <a:r>
              <a:rPr lang="en-US" sz="1600" dirty="0">
                <a:solidFill>
                  <a:srgbClr val="000000"/>
                </a:solidFill>
              </a:rPr>
              <a:t>Chef</a:t>
            </a:r>
          </a:p>
          <a:p>
            <a:pPr marL="342900" indent="-342900" algn="l">
              <a:buFont typeface="Arial" panose="020B0604020202020204" pitchFamily="34" charset="0"/>
              <a:buChar char="•"/>
            </a:pPr>
            <a:r>
              <a:rPr lang="en-US" sz="1600" dirty="0">
                <a:solidFill>
                  <a:srgbClr val="000000"/>
                </a:solidFill>
              </a:rPr>
              <a:t>Puppet</a:t>
            </a:r>
          </a:p>
          <a:p>
            <a:pPr marL="342900" indent="-342900" algn="l">
              <a:buFont typeface="Arial" panose="020B0604020202020204" pitchFamily="34" charset="0"/>
              <a:buChar char="•"/>
            </a:pPr>
            <a:r>
              <a:rPr lang="en-US" sz="1600" dirty="0" err="1">
                <a:solidFill>
                  <a:srgbClr val="000000"/>
                </a:solidFill>
              </a:rPr>
              <a:t>SaltStack</a:t>
            </a:r>
            <a:endParaRPr lang="en-US" sz="1600" dirty="0">
              <a:solidFill>
                <a:srgbClr val="000000"/>
              </a:solidFill>
            </a:endParaRPr>
          </a:p>
          <a:p>
            <a:pPr marL="0" indent="0" algn="l"/>
            <a:r>
              <a:rPr lang="en-US" sz="1600" dirty="0">
                <a:solidFill>
                  <a:srgbClr val="000000"/>
                </a:solidFill>
              </a:rPr>
              <a:t>The goal of all of these tools is to reduce the complexity and time involved in configuring and maintaining a large-scale network infrastructure with hundreds, even thousands of devices. These same tools can benefit smaller networks as well.</a:t>
            </a: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Configuration Management Tools</a:t>
            </a:r>
            <a:br>
              <a:rPr lang="en-US" dirty="0"/>
            </a:br>
            <a:r>
              <a:rPr lang="en-US" sz="2400" dirty="0"/>
              <a:t>Configuration Management Tools (Cont.)</a:t>
            </a:r>
          </a:p>
        </p:txBody>
      </p:sp>
      <p:pic>
        <p:nvPicPr>
          <p:cNvPr id="7" name="Picture 6">
            <a:extLst>
              <a:ext uri="{FF2B5EF4-FFF2-40B4-BE49-F238E27FC236}">
                <a16:creationId xmlns:a16="http://schemas.microsoft.com/office/drawing/2014/main" id="{8DBB445E-E2D0-A34A-AFE5-1DD92DA9076D}"/>
              </a:ext>
            </a:extLst>
          </p:cNvPr>
          <p:cNvPicPr>
            <a:picLocks noChangeAspect="1"/>
          </p:cNvPicPr>
          <p:nvPr/>
        </p:nvPicPr>
        <p:blipFill>
          <a:blip r:embed="rId4"/>
          <a:stretch>
            <a:fillRect/>
          </a:stretch>
        </p:blipFill>
        <p:spPr>
          <a:xfrm>
            <a:off x="1364961" y="3173588"/>
            <a:ext cx="6414078" cy="1048455"/>
          </a:xfrm>
          <a:prstGeom prst="rect">
            <a:avLst/>
          </a:prstGeom>
        </p:spPr>
      </p:pic>
    </p:spTree>
    <p:custDataLst>
      <p:tags r:id="rId1"/>
    </p:custDataLst>
    <p:extLst>
      <p:ext uri="{BB962C8B-B14F-4D97-AF65-F5344CB8AC3E}">
        <p14:creationId xmlns:p14="http://schemas.microsoft.com/office/powerpoint/2010/main" val="198202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77FF710-856C-4244-98EB-E9F9DA32A9F4}"/>
              </a:ext>
            </a:extLst>
          </p:cNvPr>
          <p:cNvSpPr>
            <a:spLocks noGrp="1"/>
          </p:cNvSpPr>
          <p:nvPr>
            <p:ph idx="1"/>
          </p:nvPr>
        </p:nvSpPr>
        <p:spPr>
          <a:xfrm>
            <a:off x="474662" y="731838"/>
            <a:ext cx="8280057" cy="1130830"/>
          </a:xfrm>
        </p:spPr>
        <p:txBody>
          <a:bodyPr/>
          <a:lstStyle/>
          <a:p>
            <a:pPr marL="0" indent="0" algn="l"/>
            <a:r>
              <a:rPr lang="en-US" sz="1600" dirty="0">
                <a:solidFill>
                  <a:srgbClr val="000000"/>
                </a:solidFill>
              </a:rPr>
              <a:t>Ansible, Chef, Puppet, and </a:t>
            </a:r>
            <a:r>
              <a:rPr lang="en-US" sz="1600" dirty="0" err="1">
                <a:solidFill>
                  <a:srgbClr val="000000"/>
                </a:solidFill>
              </a:rPr>
              <a:t>SaltStack</a:t>
            </a:r>
            <a:r>
              <a:rPr lang="en-US" sz="1600" dirty="0">
                <a:solidFill>
                  <a:srgbClr val="000000"/>
                </a:solidFill>
              </a:rPr>
              <a:t> all come with API documentation for configuring RESTful API requests. All of them support JSON and YAML as well as other data formats. The following table shows a summary of a comparison of major characteristics of Ansible, Puppet, Chef, and </a:t>
            </a:r>
            <a:r>
              <a:rPr lang="en-US" sz="1600" dirty="0" err="1">
                <a:solidFill>
                  <a:srgbClr val="000000"/>
                </a:solidFill>
              </a:rPr>
              <a:t>SaltStack</a:t>
            </a:r>
            <a:r>
              <a:rPr lang="en-US" sz="1600" dirty="0">
                <a:solidFill>
                  <a:srgbClr val="000000"/>
                </a:solidFill>
              </a:rPr>
              <a:t> configuration management tools.</a:t>
            </a: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Configuration Management Tools</a:t>
            </a:r>
            <a:br>
              <a:rPr lang="en-US" dirty="0"/>
            </a:br>
            <a:r>
              <a:rPr lang="en-US" sz="2400" dirty="0"/>
              <a:t>Compare Ansible, Chef, Puppet, and </a:t>
            </a:r>
            <a:r>
              <a:rPr lang="en-US" sz="2400" dirty="0" err="1"/>
              <a:t>SaltStack</a:t>
            </a:r>
            <a:endParaRPr lang="en-US" sz="2400" dirty="0"/>
          </a:p>
        </p:txBody>
      </p:sp>
      <p:graphicFrame>
        <p:nvGraphicFramePr>
          <p:cNvPr id="6" name="Table 5">
            <a:extLst>
              <a:ext uri="{FF2B5EF4-FFF2-40B4-BE49-F238E27FC236}">
                <a16:creationId xmlns:a16="http://schemas.microsoft.com/office/drawing/2014/main" id="{62C40D5B-2500-714A-AD3B-1752EF411A16}"/>
              </a:ext>
            </a:extLst>
          </p:cNvPr>
          <p:cNvGraphicFramePr>
            <a:graphicFrameLocks noGrp="1"/>
          </p:cNvGraphicFramePr>
          <p:nvPr>
            <p:extLst>
              <p:ext uri="{D42A27DB-BD31-4B8C-83A1-F6EECF244321}">
                <p14:modId xmlns:p14="http://schemas.microsoft.com/office/powerpoint/2010/main" val="2545086351"/>
              </p:ext>
            </p:extLst>
          </p:nvPr>
        </p:nvGraphicFramePr>
        <p:xfrm>
          <a:off x="389280" y="1939572"/>
          <a:ext cx="7956205" cy="2397760"/>
        </p:xfrm>
        <a:graphic>
          <a:graphicData uri="http://schemas.openxmlformats.org/drawingml/2006/table">
            <a:tbl>
              <a:tblPr firstRow="1" bandRow="1">
                <a:tableStyleId>{5C22544A-7EE6-4342-B048-85BDC9FD1C3A}</a:tableStyleId>
              </a:tblPr>
              <a:tblGrid>
                <a:gridCol w="1699164">
                  <a:extLst>
                    <a:ext uri="{9D8B030D-6E8A-4147-A177-3AD203B41FA5}">
                      <a16:colId xmlns:a16="http://schemas.microsoft.com/office/drawing/2014/main" val="284862409"/>
                    </a:ext>
                  </a:extLst>
                </a:gridCol>
                <a:gridCol w="1483318">
                  <a:extLst>
                    <a:ext uri="{9D8B030D-6E8A-4147-A177-3AD203B41FA5}">
                      <a16:colId xmlns:a16="http://schemas.microsoft.com/office/drawing/2014/main" val="2609531391"/>
                    </a:ext>
                  </a:extLst>
                </a:gridCol>
                <a:gridCol w="1591241">
                  <a:extLst>
                    <a:ext uri="{9D8B030D-6E8A-4147-A177-3AD203B41FA5}">
                      <a16:colId xmlns:a16="http://schemas.microsoft.com/office/drawing/2014/main" val="3913651396"/>
                    </a:ext>
                  </a:extLst>
                </a:gridCol>
                <a:gridCol w="1591241">
                  <a:extLst>
                    <a:ext uri="{9D8B030D-6E8A-4147-A177-3AD203B41FA5}">
                      <a16:colId xmlns:a16="http://schemas.microsoft.com/office/drawing/2014/main" val="1443001328"/>
                    </a:ext>
                  </a:extLst>
                </a:gridCol>
                <a:gridCol w="1591241">
                  <a:extLst>
                    <a:ext uri="{9D8B030D-6E8A-4147-A177-3AD203B41FA5}">
                      <a16:colId xmlns:a16="http://schemas.microsoft.com/office/drawing/2014/main" val="2727984988"/>
                    </a:ext>
                  </a:extLst>
                </a:gridCol>
              </a:tblGrid>
              <a:tr h="370840">
                <a:tc>
                  <a:txBody>
                    <a:bodyPr/>
                    <a:lstStyle/>
                    <a:p>
                      <a:pPr algn="l" fontAlgn="ctr"/>
                      <a:r>
                        <a:rPr lang="en-US" dirty="0">
                          <a:effectLst/>
                        </a:rPr>
                        <a:t>Characteristic</a:t>
                      </a:r>
                    </a:p>
                  </a:txBody>
                  <a:tcPr marL="47625" marR="47625" marT="47625" marB="47625" anchor="ctr"/>
                </a:tc>
                <a:tc>
                  <a:txBody>
                    <a:bodyPr/>
                    <a:lstStyle/>
                    <a:p>
                      <a:pPr algn="l" fontAlgn="ctr"/>
                      <a:r>
                        <a:rPr lang="en-US">
                          <a:effectLst/>
                        </a:rPr>
                        <a:t>Ansible</a:t>
                      </a:r>
                    </a:p>
                  </a:txBody>
                  <a:tcPr marL="47625" marR="47625" marT="47625" marB="47625" anchor="ctr"/>
                </a:tc>
                <a:tc>
                  <a:txBody>
                    <a:bodyPr/>
                    <a:lstStyle/>
                    <a:p>
                      <a:pPr algn="l" fontAlgn="ctr"/>
                      <a:r>
                        <a:rPr lang="en-US">
                          <a:effectLst/>
                        </a:rPr>
                        <a:t>Chef</a:t>
                      </a:r>
                    </a:p>
                  </a:txBody>
                  <a:tcPr marL="47625" marR="47625" marT="47625" marB="47625" anchor="ctr"/>
                </a:tc>
                <a:tc>
                  <a:txBody>
                    <a:bodyPr/>
                    <a:lstStyle/>
                    <a:p>
                      <a:pPr algn="l" fontAlgn="ctr"/>
                      <a:r>
                        <a:rPr lang="en-US">
                          <a:effectLst/>
                        </a:rPr>
                        <a:t>Puppet</a:t>
                      </a:r>
                    </a:p>
                  </a:txBody>
                  <a:tcPr marL="47625" marR="47625" marT="47625" marB="47625" anchor="ctr"/>
                </a:tc>
                <a:tc>
                  <a:txBody>
                    <a:bodyPr/>
                    <a:lstStyle/>
                    <a:p>
                      <a:pPr algn="l" fontAlgn="ctr"/>
                      <a:r>
                        <a:rPr lang="en-US">
                          <a:effectLst/>
                        </a:rPr>
                        <a:t>SaltStack</a:t>
                      </a:r>
                    </a:p>
                  </a:txBody>
                  <a:tcPr marL="47625" marR="47625" marT="47625" marB="47625" anchor="ctr"/>
                </a:tc>
                <a:extLst>
                  <a:ext uri="{0D108BD9-81ED-4DB2-BD59-A6C34878D82A}">
                    <a16:rowId xmlns:a16="http://schemas.microsoft.com/office/drawing/2014/main" val="3926896049"/>
                  </a:ext>
                </a:extLst>
              </a:tr>
              <a:tr h="370840">
                <a:tc>
                  <a:txBody>
                    <a:bodyPr/>
                    <a:lstStyle/>
                    <a:p>
                      <a:pPr fontAlgn="ctr"/>
                      <a:r>
                        <a:rPr lang="en-US" b="1" dirty="0">
                          <a:solidFill>
                            <a:schemeClr val="bg1"/>
                          </a:solidFill>
                          <a:effectLst/>
                        </a:rPr>
                        <a:t>What programming language?</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a:effectLst/>
                        </a:rPr>
                        <a:t>Python + YAML</a:t>
                      </a:r>
                    </a:p>
                  </a:txBody>
                  <a:tcPr marL="47625" marR="47625" marT="47625" marB="47625" anchor="ctr"/>
                </a:tc>
                <a:tc>
                  <a:txBody>
                    <a:bodyPr/>
                    <a:lstStyle/>
                    <a:p>
                      <a:pPr fontAlgn="ctr"/>
                      <a:r>
                        <a:rPr lang="en-US" b="0" dirty="0">
                          <a:effectLst/>
                        </a:rPr>
                        <a:t>Ruby</a:t>
                      </a:r>
                    </a:p>
                  </a:txBody>
                  <a:tcPr marL="47625" marR="47625" marT="47625" marB="47625" anchor="ctr"/>
                </a:tc>
                <a:tc>
                  <a:txBody>
                    <a:bodyPr/>
                    <a:lstStyle/>
                    <a:p>
                      <a:pPr fontAlgn="ctr"/>
                      <a:r>
                        <a:rPr lang="en-US" b="0">
                          <a:effectLst/>
                        </a:rPr>
                        <a:t>Ruby</a:t>
                      </a:r>
                    </a:p>
                  </a:txBody>
                  <a:tcPr marL="47625" marR="47625" marT="47625" marB="47625" anchor="ctr"/>
                </a:tc>
                <a:tc>
                  <a:txBody>
                    <a:bodyPr/>
                    <a:lstStyle/>
                    <a:p>
                      <a:pPr fontAlgn="ctr"/>
                      <a:r>
                        <a:rPr lang="en-US" b="0">
                          <a:effectLst/>
                        </a:rPr>
                        <a:t>Python</a:t>
                      </a:r>
                    </a:p>
                  </a:txBody>
                  <a:tcPr marL="47625" marR="47625" marT="47625" marB="47625" anchor="ctr"/>
                </a:tc>
                <a:extLst>
                  <a:ext uri="{0D108BD9-81ED-4DB2-BD59-A6C34878D82A}">
                    <a16:rowId xmlns:a16="http://schemas.microsoft.com/office/drawing/2014/main" val="1590977119"/>
                  </a:ext>
                </a:extLst>
              </a:tr>
              <a:tr h="370840">
                <a:tc>
                  <a:txBody>
                    <a:bodyPr/>
                    <a:lstStyle/>
                    <a:p>
                      <a:pPr fontAlgn="ctr"/>
                      <a:r>
                        <a:rPr lang="en-US" b="1">
                          <a:solidFill>
                            <a:schemeClr val="bg1"/>
                          </a:solidFill>
                          <a:effectLst/>
                        </a:rPr>
                        <a:t>Agent-based or agentless?</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Agentless</a:t>
                      </a:r>
                    </a:p>
                  </a:txBody>
                  <a:tcPr marL="47625" marR="47625" marT="47625" marB="47625" anchor="ctr"/>
                </a:tc>
                <a:tc>
                  <a:txBody>
                    <a:bodyPr/>
                    <a:lstStyle/>
                    <a:p>
                      <a:pPr fontAlgn="ctr"/>
                      <a:r>
                        <a:rPr lang="en-US" b="0">
                          <a:effectLst/>
                        </a:rPr>
                        <a:t>Agent-based</a:t>
                      </a:r>
                    </a:p>
                  </a:txBody>
                  <a:tcPr marL="47625" marR="47625" marT="47625" marB="47625" anchor="ctr"/>
                </a:tc>
                <a:tc>
                  <a:txBody>
                    <a:bodyPr/>
                    <a:lstStyle/>
                    <a:p>
                      <a:pPr fontAlgn="ctr"/>
                      <a:r>
                        <a:rPr lang="en-US" b="0">
                          <a:effectLst/>
                        </a:rPr>
                        <a:t>Supports both</a:t>
                      </a:r>
                    </a:p>
                  </a:txBody>
                  <a:tcPr marL="47625" marR="47625" marT="47625" marB="47625" anchor="ctr"/>
                </a:tc>
                <a:tc>
                  <a:txBody>
                    <a:bodyPr/>
                    <a:lstStyle/>
                    <a:p>
                      <a:pPr fontAlgn="ctr"/>
                      <a:r>
                        <a:rPr lang="en-US" b="0">
                          <a:effectLst/>
                        </a:rPr>
                        <a:t>Supports both</a:t>
                      </a:r>
                    </a:p>
                  </a:txBody>
                  <a:tcPr marL="47625" marR="47625" marT="47625" marB="47625" anchor="ctr"/>
                </a:tc>
                <a:extLst>
                  <a:ext uri="{0D108BD9-81ED-4DB2-BD59-A6C34878D82A}">
                    <a16:rowId xmlns:a16="http://schemas.microsoft.com/office/drawing/2014/main" val="148363067"/>
                  </a:ext>
                </a:extLst>
              </a:tr>
              <a:tr h="370840">
                <a:tc>
                  <a:txBody>
                    <a:bodyPr/>
                    <a:lstStyle/>
                    <a:p>
                      <a:pPr fontAlgn="ctr"/>
                      <a:r>
                        <a:rPr lang="en-US" b="1">
                          <a:solidFill>
                            <a:schemeClr val="bg1"/>
                          </a:solidFill>
                          <a:effectLst/>
                        </a:rPr>
                        <a:t>How are devices managed?</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Any device can be “controller”</a:t>
                      </a:r>
                    </a:p>
                  </a:txBody>
                  <a:tcPr marL="47625" marR="47625" marT="47625" marB="47625" anchor="ctr"/>
                </a:tc>
                <a:tc>
                  <a:txBody>
                    <a:bodyPr/>
                    <a:lstStyle/>
                    <a:p>
                      <a:pPr fontAlgn="ctr"/>
                      <a:r>
                        <a:rPr lang="en-US" b="0">
                          <a:effectLst/>
                        </a:rPr>
                        <a:t>Chef Master</a:t>
                      </a:r>
                    </a:p>
                  </a:txBody>
                  <a:tcPr marL="47625" marR="47625" marT="47625" marB="47625" anchor="ctr"/>
                </a:tc>
                <a:tc>
                  <a:txBody>
                    <a:bodyPr/>
                    <a:lstStyle/>
                    <a:p>
                      <a:pPr fontAlgn="ctr"/>
                      <a:r>
                        <a:rPr lang="en-US" b="0">
                          <a:effectLst/>
                        </a:rPr>
                        <a:t>Puppet Master</a:t>
                      </a:r>
                    </a:p>
                  </a:txBody>
                  <a:tcPr marL="47625" marR="47625" marT="47625" marB="47625" anchor="ctr"/>
                </a:tc>
                <a:tc>
                  <a:txBody>
                    <a:bodyPr/>
                    <a:lstStyle/>
                    <a:p>
                      <a:pPr fontAlgn="ctr"/>
                      <a:r>
                        <a:rPr lang="en-US" b="0">
                          <a:effectLst/>
                        </a:rPr>
                        <a:t>Salt Master</a:t>
                      </a:r>
                    </a:p>
                  </a:txBody>
                  <a:tcPr marL="47625" marR="47625" marT="47625" marB="47625" anchor="ctr"/>
                </a:tc>
                <a:extLst>
                  <a:ext uri="{0D108BD9-81ED-4DB2-BD59-A6C34878D82A}">
                    <a16:rowId xmlns:a16="http://schemas.microsoft.com/office/drawing/2014/main" val="605966880"/>
                  </a:ext>
                </a:extLst>
              </a:tr>
              <a:tr h="370840">
                <a:tc>
                  <a:txBody>
                    <a:bodyPr/>
                    <a:lstStyle/>
                    <a:p>
                      <a:pPr fontAlgn="ctr"/>
                      <a:r>
                        <a:rPr lang="en-US" b="1" dirty="0">
                          <a:solidFill>
                            <a:schemeClr val="bg1"/>
                          </a:solidFill>
                          <a:effectLst/>
                        </a:rPr>
                        <a:t>What is created by the tool?</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a:effectLst/>
                        </a:rPr>
                        <a:t>Playbook</a:t>
                      </a:r>
                    </a:p>
                  </a:txBody>
                  <a:tcPr marL="47625" marR="47625" marT="47625" marB="47625" anchor="ctr"/>
                </a:tc>
                <a:tc>
                  <a:txBody>
                    <a:bodyPr/>
                    <a:lstStyle/>
                    <a:p>
                      <a:pPr fontAlgn="ctr"/>
                      <a:r>
                        <a:rPr lang="en-US" b="0">
                          <a:effectLst/>
                        </a:rPr>
                        <a:t>Cookbook</a:t>
                      </a:r>
                    </a:p>
                  </a:txBody>
                  <a:tcPr marL="47625" marR="47625" marT="47625" marB="47625" anchor="ctr"/>
                </a:tc>
                <a:tc>
                  <a:txBody>
                    <a:bodyPr/>
                    <a:lstStyle/>
                    <a:p>
                      <a:pPr fontAlgn="ctr"/>
                      <a:r>
                        <a:rPr lang="en-US" b="0">
                          <a:effectLst/>
                        </a:rPr>
                        <a:t>Manifest</a:t>
                      </a:r>
                    </a:p>
                  </a:txBody>
                  <a:tcPr marL="47625" marR="47625" marT="47625" marB="47625" anchor="ctr"/>
                </a:tc>
                <a:tc>
                  <a:txBody>
                    <a:bodyPr/>
                    <a:lstStyle/>
                    <a:p>
                      <a:pPr fontAlgn="ctr"/>
                      <a:r>
                        <a:rPr lang="en-US" b="0" dirty="0">
                          <a:effectLst/>
                        </a:rPr>
                        <a:t>Pillar</a:t>
                      </a:r>
                    </a:p>
                  </a:txBody>
                  <a:tcPr marL="47625" marR="47625" marT="47625" marB="47625" anchor="ctr"/>
                </a:tc>
                <a:extLst>
                  <a:ext uri="{0D108BD9-81ED-4DB2-BD59-A6C34878D82A}">
                    <a16:rowId xmlns:a16="http://schemas.microsoft.com/office/drawing/2014/main" val="698735648"/>
                  </a:ext>
                </a:extLst>
              </a:tr>
            </a:tbl>
          </a:graphicData>
        </a:graphic>
      </p:graphicFrame>
    </p:spTree>
    <p:custDataLst>
      <p:tags r:id="rId1"/>
    </p:custDataLst>
    <p:extLst>
      <p:ext uri="{BB962C8B-B14F-4D97-AF65-F5344CB8AC3E}">
        <p14:creationId xmlns:p14="http://schemas.microsoft.com/office/powerpoint/2010/main" val="3872554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14.6 Git </a:t>
            </a:r>
          </a:p>
        </p:txBody>
      </p:sp>
    </p:spTree>
    <p:custDataLst>
      <p:tags r:id="rId1"/>
    </p:custDataLst>
    <p:extLst>
      <p:ext uri="{BB962C8B-B14F-4D97-AF65-F5344CB8AC3E}">
        <p14:creationId xmlns:p14="http://schemas.microsoft.com/office/powerpoint/2010/main" val="273867930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799055A-0E09-F846-9F7F-86A47F4F5CF3}"/>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Many devices now incorporate smart technology to help to govern their behavior. This can be as simple as a smart appliance lowering its power consumption during periods of peak demand or as complex as a self-driving car.</a:t>
            </a:r>
          </a:p>
          <a:p>
            <a:pPr marL="342900" indent="-342900" algn="l">
              <a:buFont typeface="Arial" panose="020B0604020202020204" pitchFamily="34" charset="0"/>
              <a:buChar char="•"/>
            </a:pPr>
            <a:r>
              <a:rPr lang="en-US" sz="1600" dirty="0">
                <a:solidFill>
                  <a:srgbClr val="000000"/>
                </a:solidFill>
              </a:rPr>
              <a:t>Whenever a device takes a course of action based on an outside piece of information, then that device is referred to as a smart device. Many devices that we interact with now have the word smart in their names. This indicates that the device has the ability to alter its behavior depending on its environment.</a:t>
            </a:r>
          </a:p>
          <a:p>
            <a:pPr marL="342900" indent="-342900" algn="l">
              <a:buFont typeface="Arial" panose="020B0604020202020204" pitchFamily="34" charset="0"/>
              <a:buChar char="•"/>
            </a:pPr>
            <a:r>
              <a:rPr lang="en-US" sz="1600" dirty="0">
                <a:solidFill>
                  <a:srgbClr val="000000"/>
                </a:solidFill>
              </a:rPr>
              <a:t>In order for devices to “think”, they need to be programmed using network automation tools.</a:t>
            </a:r>
          </a:p>
          <a:p>
            <a:pPr marL="342900" indent="-342900" algn="l">
              <a:buFont typeface="Arial" panose="020B0604020202020204" pitchFamily="34" charset="0"/>
              <a:buChar char="•"/>
            </a:pPr>
            <a:endParaRPr lang="en-US" sz="1600" dirty="0">
              <a:solidFill>
                <a:srgbClr val="000000"/>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Automation Overview</a:t>
            </a:r>
            <a:br>
              <a:rPr lang="en-US" dirty="0"/>
            </a:br>
            <a:r>
              <a:rPr lang="en-US" sz="2400" dirty="0"/>
              <a:t>Thinking Devices</a:t>
            </a:r>
          </a:p>
        </p:txBody>
      </p:sp>
    </p:spTree>
    <p:custDataLst>
      <p:tags r:id="rId1"/>
    </p:custDataLst>
    <p:extLst>
      <p:ext uri="{BB962C8B-B14F-4D97-AF65-F5344CB8AC3E}">
        <p14:creationId xmlns:p14="http://schemas.microsoft.com/office/powerpoint/2010/main" val="3690372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631295" y="4796622"/>
            <a:ext cx="36195" cy="55880"/>
          </a:xfrm>
          <a:custGeom>
            <a:avLst/>
            <a:gdLst/>
            <a:ahLst/>
            <a:cxnLst/>
            <a:rect l="l" t="t" r="r" b="b"/>
            <a:pathLst>
              <a:path w="36195" h="55879">
                <a:moveTo>
                  <a:pt x="6675" y="39480"/>
                </a:moveTo>
                <a:lnTo>
                  <a:pt x="0" y="40373"/>
                </a:lnTo>
                <a:lnTo>
                  <a:pt x="457" y="44911"/>
                </a:lnTo>
                <a:lnTo>
                  <a:pt x="2255" y="48602"/>
                </a:lnTo>
                <a:lnTo>
                  <a:pt x="8564" y="54317"/>
                </a:lnTo>
                <a:lnTo>
                  <a:pt x="12557" y="55734"/>
                </a:lnTo>
                <a:lnTo>
                  <a:pt x="22646" y="55734"/>
                </a:lnTo>
                <a:lnTo>
                  <a:pt x="27035" y="54079"/>
                </a:lnTo>
                <a:lnTo>
                  <a:pt x="31110" y="50197"/>
                </a:lnTo>
                <a:lnTo>
                  <a:pt x="14721" y="50197"/>
                </a:lnTo>
                <a:lnTo>
                  <a:pt x="12466" y="49352"/>
                </a:lnTo>
                <a:lnTo>
                  <a:pt x="10607" y="47685"/>
                </a:lnTo>
                <a:lnTo>
                  <a:pt x="8778" y="46006"/>
                </a:lnTo>
                <a:lnTo>
                  <a:pt x="7467" y="43268"/>
                </a:lnTo>
                <a:lnTo>
                  <a:pt x="6675" y="39480"/>
                </a:lnTo>
                <a:close/>
              </a:path>
              <a:path w="36195" h="55879">
                <a:moveTo>
                  <a:pt x="31770" y="28206"/>
                </a:moveTo>
                <a:lnTo>
                  <a:pt x="21031" y="28206"/>
                </a:lnTo>
                <a:lnTo>
                  <a:pt x="23591" y="29205"/>
                </a:lnTo>
                <a:lnTo>
                  <a:pt x="27614" y="33195"/>
                </a:lnTo>
                <a:lnTo>
                  <a:pt x="28620" y="35731"/>
                </a:lnTo>
                <a:lnTo>
                  <a:pt x="28620" y="42028"/>
                </a:lnTo>
                <a:lnTo>
                  <a:pt x="27523" y="44732"/>
                </a:lnTo>
                <a:lnTo>
                  <a:pt x="25359" y="46923"/>
                </a:lnTo>
                <a:lnTo>
                  <a:pt x="23164" y="49102"/>
                </a:lnTo>
                <a:lnTo>
                  <a:pt x="20513" y="50197"/>
                </a:lnTo>
                <a:lnTo>
                  <a:pt x="31110" y="50197"/>
                </a:lnTo>
                <a:lnTo>
                  <a:pt x="33985" y="47459"/>
                </a:lnTo>
                <a:lnTo>
                  <a:pt x="35722" y="43423"/>
                </a:lnTo>
                <a:lnTo>
                  <a:pt x="35722" y="35137"/>
                </a:lnTo>
                <a:lnTo>
                  <a:pt x="34808" y="32208"/>
                </a:lnTo>
                <a:lnTo>
                  <a:pt x="33040" y="29861"/>
                </a:lnTo>
                <a:lnTo>
                  <a:pt x="31770" y="28206"/>
                </a:lnTo>
                <a:close/>
              </a:path>
              <a:path w="36195" h="55879">
                <a:moveTo>
                  <a:pt x="13959" y="23076"/>
                </a:moveTo>
                <a:lnTo>
                  <a:pt x="13197" y="28943"/>
                </a:lnTo>
                <a:lnTo>
                  <a:pt x="15087" y="28456"/>
                </a:lnTo>
                <a:lnTo>
                  <a:pt x="16672" y="28206"/>
                </a:lnTo>
                <a:lnTo>
                  <a:pt x="31770" y="28206"/>
                </a:lnTo>
                <a:lnTo>
                  <a:pt x="31241" y="27517"/>
                </a:lnTo>
                <a:lnTo>
                  <a:pt x="28742" y="25968"/>
                </a:lnTo>
                <a:lnTo>
                  <a:pt x="25511" y="25231"/>
                </a:lnTo>
                <a:lnTo>
                  <a:pt x="28011" y="24088"/>
                </a:lnTo>
                <a:lnTo>
                  <a:pt x="29151" y="23146"/>
                </a:lnTo>
                <a:lnTo>
                  <a:pt x="17891" y="23146"/>
                </a:lnTo>
                <a:lnTo>
                  <a:pt x="14386" y="23122"/>
                </a:lnTo>
                <a:lnTo>
                  <a:pt x="13959" y="23076"/>
                </a:lnTo>
                <a:close/>
              </a:path>
              <a:path w="36195" h="55879">
                <a:moveTo>
                  <a:pt x="30066" y="5513"/>
                </a:moveTo>
                <a:lnTo>
                  <a:pt x="19842" y="5513"/>
                </a:lnTo>
                <a:lnTo>
                  <a:pt x="22006" y="6312"/>
                </a:lnTo>
                <a:lnTo>
                  <a:pt x="23652" y="7930"/>
                </a:lnTo>
                <a:lnTo>
                  <a:pt x="25328" y="9537"/>
                </a:lnTo>
                <a:lnTo>
                  <a:pt x="26151" y="11573"/>
                </a:lnTo>
                <a:lnTo>
                  <a:pt x="26151" y="17132"/>
                </a:lnTo>
                <a:lnTo>
                  <a:pt x="25024" y="19418"/>
                </a:lnTo>
                <a:lnTo>
                  <a:pt x="20452" y="22396"/>
                </a:lnTo>
                <a:lnTo>
                  <a:pt x="17891" y="23146"/>
                </a:lnTo>
                <a:lnTo>
                  <a:pt x="29151" y="23146"/>
                </a:lnTo>
                <a:lnTo>
                  <a:pt x="29870" y="22552"/>
                </a:lnTo>
                <a:lnTo>
                  <a:pt x="31150" y="20610"/>
                </a:lnTo>
                <a:lnTo>
                  <a:pt x="32400" y="18681"/>
                </a:lnTo>
                <a:lnTo>
                  <a:pt x="33040" y="16538"/>
                </a:lnTo>
                <a:lnTo>
                  <a:pt x="33040" y="11692"/>
                </a:lnTo>
                <a:lnTo>
                  <a:pt x="32369" y="9360"/>
                </a:lnTo>
                <a:lnTo>
                  <a:pt x="31059" y="7144"/>
                </a:lnTo>
                <a:lnTo>
                  <a:pt x="30066" y="5513"/>
                </a:lnTo>
                <a:close/>
              </a:path>
              <a:path w="36195" h="55879">
                <a:moveTo>
                  <a:pt x="20055" y="0"/>
                </a:moveTo>
                <a:lnTo>
                  <a:pt x="12771" y="0"/>
                </a:lnTo>
                <a:lnTo>
                  <a:pt x="9143" y="1240"/>
                </a:lnTo>
                <a:lnTo>
                  <a:pt x="3352" y="6169"/>
                </a:lnTo>
                <a:lnTo>
                  <a:pt x="1493" y="9656"/>
                </a:lnTo>
                <a:lnTo>
                  <a:pt x="670" y="14145"/>
                </a:lnTo>
                <a:lnTo>
                  <a:pt x="7376" y="15337"/>
                </a:lnTo>
                <a:lnTo>
                  <a:pt x="7863" y="12060"/>
                </a:lnTo>
                <a:lnTo>
                  <a:pt x="8961" y="9598"/>
                </a:lnTo>
                <a:lnTo>
                  <a:pt x="12466" y="6324"/>
                </a:lnTo>
                <a:lnTo>
                  <a:pt x="14630" y="5513"/>
                </a:lnTo>
                <a:lnTo>
                  <a:pt x="30066" y="5513"/>
                </a:lnTo>
                <a:lnTo>
                  <a:pt x="29717" y="4940"/>
                </a:lnTo>
                <a:lnTo>
                  <a:pt x="27797" y="3191"/>
                </a:lnTo>
                <a:lnTo>
                  <a:pt x="22799" y="643"/>
                </a:lnTo>
                <a:lnTo>
                  <a:pt x="20055" y="0"/>
                </a:lnTo>
                <a:close/>
              </a:path>
            </a:pathLst>
          </a:custGeom>
          <a:solidFill>
            <a:srgbClr val="000000"/>
          </a:solidFill>
        </p:spPr>
        <p:txBody>
          <a:bodyPr wrap="square" lIns="0" tIns="0" rIns="0" bIns="0" rtlCol="0"/>
          <a:lstStyle/>
          <a:p>
            <a:endParaRPr/>
          </a:p>
        </p:txBody>
      </p:sp>
      <p:sp>
        <p:nvSpPr>
          <p:cNvPr id="5" name="object 5"/>
          <p:cNvSpPr txBox="1"/>
          <p:nvPr/>
        </p:nvSpPr>
        <p:spPr>
          <a:xfrm>
            <a:off x="573635" y="1418589"/>
            <a:ext cx="7136765" cy="1523494"/>
          </a:xfrm>
          <a:prstGeom prst="rect">
            <a:avLst/>
          </a:prstGeom>
        </p:spPr>
        <p:txBody>
          <a:bodyPr vert="horz" wrap="square" lIns="0" tIns="0" rIns="0" bIns="0" rtlCol="0">
            <a:spAutoFit/>
          </a:bodyPr>
          <a:lstStyle/>
          <a:p>
            <a:pPr marL="236220" indent="-223520">
              <a:lnSpc>
                <a:spcPct val="100000"/>
              </a:lnSpc>
              <a:buClr>
                <a:srgbClr val="555558"/>
              </a:buClr>
              <a:buSzPct val="78571"/>
              <a:buFont typeface="Arial"/>
              <a:buChar char="•"/>
              <a:tabLst>
                <a:tab pos="236220" algn="l"/>
              </a:tabLst>
            </a:pPr>
            <a:r>
              <a:rPr sz="2800" spc="-5" dirty="0">
                <a:solidFill>
                  <a:srgbClr val="555558"/>
                </a:solidFill>
                <a:latin typeface="Arial"/>
                <a:cs typeface="Arial"/>
              </a:rPr>
              <a:t>P</a:t>
            </a:r>
            <a:r>
              <a:rPr sz="2800" spc="5" dirty="0">
                <a:solidFill>
                  <a:srgbClr val="555558"/>
                </a:solidFill>
                <a:latin typeface="Arial"/>
                <a:cs typeface="Arial"/>
              </a:rPr>
              <a:t>rogrammab</a:t>
            </a:r>
            <a:r>
              <a:rPr sz="2800" dirty="0">
                <a:solidFill>
                  <a:srgbClr val="555558"/>
                </a:solidFill>
                <a:latin typeface="Arial"/>
                <a:cs typeface="Arial"/>
              </a:rPr>
              <a:t>ili</a:t>
            </a:r>
            <a:r>
              <a:rPr sz="2800" spc="-15" dirty="0">
                <a:solidFill>
                  <a:srgbClr val="555558"/>
                </a:solidFill>
                <a:latin typeface="Arial"/>
                <a:cs typeface="Arial"/>
              </a:rPr>
              <a:t>t</a:t>
            </a:r>
            <a:r>
              <a:rPr sz="2800" dirty="0">
                <a:solidFill>
                  <a:srgbClr val="555558"/>
                </a:solidFill>
                <a:latin typeface="Arial"/>
                <a:cs typeface="Arial"/>
              </a:rPr>
              <a:t>y</a:t>
            </a:r>
            <a:endParaRPr sz="2800" dirty="0">
              <a:latin typeface="Arial"/>
              <a:cs typeface="Arial"/>
            </a:endParaRPr>
          </a:p>
          <a:p>
            <a:pPr marL="236220" indent="-223520">
              <a:lnSpc>
                <a:spcPct val="100000"/>
              </a:lnSpc>
              <a:spcBef>
                <a:spcPts val="905"/>
              </a:spcBef>
              <a:buClr>
                <a:srgbClr val="555558"/>
              </a:buClr>
              <a:buSzPct val="78571"/>
              <a:buFont typeface="Arial"/>
              <a:buChar char="•"/>
              <a:tabLst>
                <a:tab pos="236220" algn="l"/>
              </a:tabLst>
            </a:pPr>
            <a:r>
              <a:rPr sz="2800" spc="-25" dirty="0">
                <a:solidFill>
                  <a:srgbClr val="555558"/>
                </a:solidFill>
                <a:latin typeface="Arial"/>
                <a:cs typeface="Arial"/>
              </a:rPr>
              <a:t>S</a:t>
            </a:r>
            <a:r>
              <a:rPr sz="2800" dirty="0">
                <a:solidFill>
                  <a:srgbClr val="555558"/>
                </a:solidFill>
                <a:latin typeface="Arial"/>
                <a:cs typeface="Arial"/>
              </a:rPr>
              <a:t>c</a:t>
            </a:r>
            <a:r>
              <a:rPr sz="2800" spc="5" dirty="0">
                <a:solidFill>
                  <a:srgbClr val="555558"/>
                </a:solidFill>
                <a:latin typeface="Arial"/>
                <a:cs typeface="Arial"/>
              </a:rPr>
              <a:t>r</a:t>
            </a:r>
            <a:r>
              <a:rPr sz="2800" dirty="0">
                <a:solidFill>
                  <a:srgbClr val="555558"/>
                </a:solidFill>
                <a:latin typeface="Arial"/>
                <a:cs typeface="Arial"/>
              </a:rPr>
              <a:t>i</a:t>
            </a:r>
            <a:r>
              <a:rPr sz="2800" spc="5" dirty="0">
                <a:solidFill>
                  <a:srgbClr val="555558"/>
                </a:solidFill>
                <a:latin typeface="Arial"/>
                <a:cs typeface="Arial"/>
              </a:rPr>
              <a:t>p</a:t>
            </a:r>
            <a:r>
              <a:rPr sz="2800" spc="-15" dirty="0">
                <a:solidFill>
                  <a:srgbClr val="555558"/>
                </a:solidFill>
                <a:latin typeface="Arial"/>
                <a:cs typeface="Arial"/>
              </a:rPr>
              <a:t>t</a:t>
            </a:r>
            <a:r>
              <a:rPr sz="2800" dirty="0">
                <a:solidFill>
                  <a:srgbClr val="555558"/>
                </a:solidFill>
                <a:latin typeface="Arial"/>
                <a:cs typeface="Arial"/>
              </a:rPr>
              <a:t>s</a:t>
            </a:r>
            <a:endParaRPr sz="2800" dirty="0">
              <a:latin typeface="Arial"/>
              <a:cs typeface="Arial"/>
            </a:endParaRPr>
          </a:p>
          <a:p>
            <a:pPr marL="236220" indent="-223520">
              <a:lnSpc>
                <a:spcPct val="100000"/>
              </a:lnSpc>
              <a:spcBef>
                <a:spcPts val="905"/>
              </a:spcBef>
              <a:buClr>
                <a:srgbClr val="555558"/>
              </a:buClr>
              <a:buSzPct val="78571"/>
              <a:buFont typeface="Arial"/>
              <a:buChar char="•"/>
              <a:tabLst>
                <a:tab pos="236220" algn="l"/>
              </a:tabLst>
            </a:pPr>
            <a:r>
              <a:rPr sz="2800" spc="-25" dirty="0">
                <a:solidFill>
                  <a:srgbClr val="555558"/>
                </a:solidFill>
                <a:latin typeface="Arial"/>
                <a:cs typeface="Arial"/>
              </a:rPr>
              <a:t>E</a:t>
            </a:r>
            <a:r>
              <a:rPr sz="2800" dirty="0">
                <a:solidFill>
                  <a:srgbClr val="555558"/>
                </a:solidFill>
                <a:latin typeface="Arial"/>
                <a:cs typeface="Arial"/>
              </a:rPr>
              <a:t>v</a:t>
            </a:r>
            <a:r>
              <a:rPr sz="2800" spc="5" dirty="0">
                <a:solidFill>
                  <a:srgbClr val="555558"/>
                </a:solidFill>
                <a:latin typeface="Arial"/>
                <a:cs typeface="Arial"/>
              </a:rPr>
              <a:t>e</a:t>
            </a:r>
            <a:r>
              <a:rPr sz="2800" dirty="0">
                <a:solidFill>
                  <a:srgbClr val="555558"/>
                </a:solidFill>
                <a:latin typeface="Arial"/>
                <a:cs typeface="Arial"/>
              </a:rPr>
              <a:t>n</a:t>
            </a:r>
            <a:r>
              <a:rPr sz="2800" spc="80" dirty="0">
                <a:solidFill>
                  <a:srgbClr val="555558"/>
                </a:solidFill>
                <a:latin typeface="Times New Roman"/>
                <a:cs typeface="Times New Roman"/>
              </a:rPr>
              <a:t> </a:t>
            </a:r>
            <a:r>
              <a:rPr sz="2800" dirty="0">
                <a:solidFill>
                  <a:srgbClr val="555558"/>
                </a:solidFill>
                <a:latin typeface="Arial"/>
                <a:cs typeface="Arial"/>
              </a:rPr>
              <a:t>i</a:t>
            </a:r>
            <a:r>
              <a:rPr sz="2800" spc="-10" dirty="0">
                <a:solidFill>
                  <a:srgbClr val="555558"/>
                </a:solidFill>
                <a:latin typeface="Arial"/>
                <a:cs typeface="Arial"/>
              </a:rPr>
              <a:t>f</a:t>
            </a:r>
            <a:r>
              <a:rPr sz="2800" spc="70" dirty="0">
                <a:solidFill>
                  <a:srgbClr val="555558"/>
                </a:solidFill>
                <a:latin typeface="Times New Roman"/>
                <a:cs typeface="Times New Roman"/>
              </a:rPr>
              <a:t> </a:t>
            </a:r>
            <a:r>
              <a:rPr sz="2800" dirty="0">
                <a:solidFill>
                  <a:srgbClr val="555558"/>
                </a:solidFill>
                <a:latin typeface="Arial"/>
                <a:cs typeface="Arial"/>
              </a:rPr>
              <a:t>y</a:t>
            </a:r>
            <a:r>
              <a:rPr sz="2800" spc="5" dirty="0">
                <a:solidFill>
                  <a:srgbClr val="555558"/>
                </a:solidFill>
                <a:latin typeface="Arial"/>
                <a:cs typeface="Arial"/>
              </a:rPr>
              <a:t>ou</a:t>
            </a:r>
            <a:r>
              <a:rPr sz="2800" dirty="0">
                <a:solidFill>
                  <a:srgbClr val="555558"/>
                </a:solidFill>
                <a:latin typeface="Arial"/>
                <a:cs typeface="Arial"/>
              </a:rPr>
              <a:t>’</a:t>
            </a:r>
            <a:r>
              <a:rPr sz="2800" spc="5" dirty="0">
                <a:solidFill>
                  <a:srgbClr val="555558"/>
                </a:solidFill>
                <a:latin typeface="Arial"/>
                <a:cs typeface="Arial"/>
              </a:rPr>
              <a:t>r</a:t>
            </a:r>
            <a:r>
              <a:rPr sz="2800" dirty="0">
                <a:solidFill>
                  <a:srgbClr val="555558"/>
                </a:solidFill>
                <a:latin typeface="Arial"/>
                <a:cs typeface="Arial"/>
              </a:rPr>
              <a:t>e</a:t>
            </a:r>
            <a:r>
              <a:rPr sz="2800" spc="80" dirty="0">
                <a:solidFill>
                  <a:srgbClr val="555558"/>
                </a:solidFill>
                <a:latin typeface="Times New Roman"/>
                <a:cs typeface="Times New Roman"/>
              </a:rPr>
              <a:t> </a:t>
            </a:r>
            <a:r>
              <a:rPr sz="2800" dirty="0">
                <a:solidFill>
                  <a:srgbClr val="555558"/>
                </a:solidFill>
                <a:latin typeface="Arial"/>
                <a:cs typeface="Arial"/>
              </a:rPr>
              <a:t>s</a:t>
            </a:r>
            <a:r>
              <a:rPr sz="2800" spc="5" dirty="0">
                <a:solidFill>
                  <a:srgbClr val="555558"/>
                </a:solidFill>
                <a:latin typeface="Arial"/>
                <a:cs typeface="Arial"/>
              </a:rPr>
              <a:t>o</a:t>
            </a:r>
            <a:r>
              <a:rPr sz="2800" dirty="0">
                <a:solidFill>
                  <a:srgbClr val="555558"/>
                </a:solidFill>
                <a:latin typeface="Arial"/>
                <a:cs typeface="Arial"/>
              </a:rPr>
              <a:t>l</a:t>
            </a:r>
            <a:r>
              <a:rPr sz="2800" spc="5" dirty="0">
                <a:solidFill>
                  <a:srgbClr val="555558"/>
                </a:solidFill>
                <a:latin typeface="Arial"/>
                <a:cs typeface="Arial"/>
              </a:rPr>
              <a:t>o</a:t>
            </a:r>
            <a:r>
              <a:rPr sz="2800" spc="-10" dirty="0">
                <a:solidFill>
                  <a:srgbClr val="555558"/>
                </a:solidFill>
                <a:latin typeface="Arial"/>
                <a:cs typeface="Arial"/>
              </a:rPr>
              <a:t>,</a:t>
            </a:r>
            <a:r>
              <a:rPr sz="2800" spc="70" dirty="0">
                <a:solidFill>
                  <a:srgbClr val="555558"/>
                </a:solidFill>
                <a:latin typeface="Times New Roman"/>
                <a:cs typeface="Times New Roman"/>
              </a:rPr>
              <a:t> </a:t>
            </a:r>
            <a:r>
              <a:rPr sz="2800" dirty="0">
                <a:solidFill>
                  <a:srgbClr val="555558"/>
                </a:solidFill>
                <a:latin typeface="Arial"/>
                <a:cs typeface="Arial"/>
              </a:rPr>
              <a:t>v</a:t>
            </a:r>
            <a:r>
              <a:rPr sz="2800" spc="5" dirty="0">
                <a:solidFill>
                  <a:srgbClr val="555558"/>
                </a:solidFill>
                <a:latin typeface="Arial"/>
                <a:cs typeface="Arial"/>
              </a:rPr>
              <a:t>er</a:t>
            </a:r>
            <a:r>
              <a:rPr sz="2800" dirty="0">
                <a:solidFill>
                  <a:srgbClr val="555558"/>
                </a:solidFill>
                <a:latin typeface="Arial"/>
                <a:cs typeface="Arial"/>
              </a:rPr>
              <a:t>si</a:t>
            </a:r>
            <a:r>
              <a:rPr sz="2800" spc="5" dirty="0">
                <a:solidFill>
                  <a:srgbClr val="555558"/>
                </a:solidFill>
                <a:latin typeface="Arial"/>
                <a:cs typeface="Arial"/>
              </a:rPr>
              <a:t>o</a:t>
            </a:r>
            <a:r>
              <a:rPr sz="2800" dirty="0">
                <a:solidFill>
                  <a:srgbClr val="555558"/>
                </a:solidFill>
                <a:latin typeface="Arial"/>
                <a:cs typeface="Arial"/>
              </a:rPr>
              <a:t>n</a:t>
            </a:r>
            <a:r>
              <a:rPr sz="2800" spc="80" dirty="0">
                <a:solidFill>
                  <a:srgbClr val="555558"/>
                </a:solidFill>
                <a:latin typeface="Times New Roman"/>
                <a:cs typeface="Times New Roman"/>
              </a:rPr>
              <a:t> </a:t>
            </a:r>
            <a:r>
              <a:rPr sz="2800" dirty="0">
                <a:solidFill>
                  <a:srgbClr val="555558"/>
                </a:solidFill>
                <a:latin typeface="Arial"/>
                <a:cs typeface="Arial"/>
              </a:rPr>
              <a:t>c</a:t>
            </a:r>
            <a:r>
              <a:rPr sz="2800" spc="5" dirty="0">
                <a:solidFill>
                  <a:srgbClr val="555558"/>
                </a:solidFill>
                <a:latin typeface="Arial"/>
                <a:cs typeface="Arial"/>
              </a:rPr>
              <a:t>on</a:t>
            </a:r>
            <a:r>
              <a:rPr sz="2800" spc="-15" dirty="0">
                <a:solidFill>
                  <a:srgbClr val="555558"/>
                </a:solidFill>
                <a:latin typeface="Arial"/>
                <a:cs typeface="Arial"/>
              </a:rPr>
              <a:t>t</a:t>
            </a:r>
            <a:r>
              <a:rPr sz="2800" spc="5" dirty="0">
                <a:solidFill>
                  <a:srgbClr val="555558"/>
                </a:solidFill>
                <a:latin typeface="Arial"/>
                <a:cs typeface="Arial"/>
              </a:rPr>
              <a:t>ro</a:t>
            </a:r>
            <a:r>
              <a:rPr sz="2800" dirty="0">
                <a:solidFill>
                  <a:srgbClr val="555558"/>
                </a:solidFill>
                <a:latin typeface="Arial"/>
                <a:cs typeface="Arial"/>
              </a:rPr>
              <a:t>l</a:t>
            </a:r>
            <a:r>
              <a:rPr sz="2800" spc="75" dirty="0">
                <a:solidFill>
                  <a:srgbClr val="555558"/>
                </a:solidFill>
                <a:latin typeface="Times New Roman"/>
                <a:cs typeface="Times New Roman"/>
              </a:rPr>
              <a:t> </a:t>
            </a:r>
            <a:r>
              <a:rPr sz="2800" dirty="0">
                <a:solidFill>
                  <a:srgbClr val="555558"/>
                </a:solidFill>
                <a:latin typeface="Arial"/>
                <a:cs typeface="Arial"/>
              </a:rPr>
              <a:t>is</a:t>
            </a:r>
            <a:r>
              <a:rPr sz="2800" spc="75" dirty="0">
                <a:solidFill>
                  <a:srgbClr val="555558"/>
                </a:solidFill>
                <a:latin typeface="Times New Roman"/>
                <a:cs typeface="Times New Roman"/>
              </a:rPr>
              <a:t> </a:t>
            </a:r>
            <a:r>
              <a:rPr sz="2800" dirty="0">
                <a:solidFill>
                  <a:srgbClr val="555558"/>
                </a:solidFill>
                <a:latin typeface="Arial"/>
                <a:cs typeface="Arial"/>
              </a:rPr>
              <a:t>c</a:t>
            </a:r>
            <a:r>
              <a:rPr sz="2800" spc="5" dirty="0">
                <a:solidFill>
                  <a:srgbClr val="555558"/>
                </a:solidFill>
                <a:latin typeface="Arial"/>
                <a:cs typeface="Arial"/>
              </a:rPr>
              <a:t>r</a:t>
            </a:r>
            <a:r>
              <a:rPr sz="2800" dirty="0">
                <a:solidFill>
                  <a:srgbClr val="555558"/>
                </a:solidFill>
                <a:latin typeface="Arial"/>
                <a:cs typeface="Arial"/>
              </a:rPr>
              <a:t>i</a:t>
            </a:r>
            <a:r>
              <a:rPr sz="2800" spc="-15" dirty="0">
                <a:solidFill>
                  <a:srgbClr val="555558"/>
                </a:solidFill>
                <a:latin typeface="Arial"/>
                <a:cs typeface="Arial"/>
              </a:rPr>
              <a:t>t</a:t>
            </a:r>
            <a:r>
              <a:rPr sz="2800" dirty="0">
                <a:solidFill>
                  <a:srgbClr val="555558"/>
                </a:solidFill>
                <a:latin typeface="Arial"/>
                <a:cs typeface="Arial"/>
              </a:rPr>
              <a:t>ic</a:t>
            </a:r>
            <a:r>
              <a:rPr sz="2800" spc="5" dirty="0">
                <a:solidFill>
                  <a:srgbClr val="555558"/>
                </a:solidFill>
                <a:latin typeface="Arial"/>
                <a:cs typeface="Arial"/>
              </a:rPr>
              <a:t>a</a:t>
            </a:r>
            <a:r>
              <a:rPr sz="2800" dirty="0">
                <a:solidFill>
                  <a:srgbClr val="555558"/>
                </a:solidFill>
                <a:latin typeface="Arial"/>
                <a:cs typeface="Arial"/>
              </a:rPr>
              <a:t>l</a:t>
            </a:r>
            <a:endParaRPr sz="2800" dirty="0">
              <a:latin typeface="Arial"/>
              <a:cs typeface="Arial"/>
            </a:endParaRPr>
          </a:p>
        </p:txBody>
      </p:sp>
      <p:sp>
        <p:nvSpPr>
          <p:cNvPr id="6" name="object 6"/>
          <p:cNvSpPr txBox="1"/>
          <p:nvPr/>
        </p:nvSpPr>
        <p:spPr>
          <a:xfrm>
            <a:off x="516485" y="466504"/>
            <a:ext cx="6296660" cy="431800"/>
          </a:xfrm>
          <a:prstGeom prst="rect">
            <a:avLst/>
          </a:prstGeom>
        </p:spPr>
        <p:txBody>
          <a:bodyPr vert="horz" wrap="square" lIns="0" tIns="0" rIns="0" bIns="0" rtlCol="0">
            <a:spAutoFit/>
          </a:bodyPr>
          <a:lstStyle/>
          <a:p>
            <a:pPr marL="12700">
              <a:lnSpc>
                <a:spcPct val="100000"/>
              </a:lnSpc>
            </a:pPr>
            <a:r>
              <a:rPr sz="3200" dirty="0">
                <a:solidFill>
                  <a:srgbClr val="555558"/>
                </a:solidFill>
                <a:latin typeface="Arial"/>
                <a:cs typeface="Arial"/>
              </a:rPr>
              <a:t>H</a:t>
            </a:r>
            <a:r>
              <a:rPr sz="3200" spc="-5" dirty="0">
                <a:solidFill>
                  <a:srgbClr val="555558"/>
                </a:solidFill>
                <a:latin typeface="Arial"/>
                <a:cs typeface="Arial"/>
              </a:rPr>
              <a:t>o</a:t>
            </a:r>
            <a:r>
              <a:rPr sz="3200" dirty="0">
                <a:solidFill>
                  <a:srgbClr val="555558"/>
                </a:solidFill>
                <a:latin typeface="Arial"/>
                <a:cs typeface="Arial"/>
              </a:rPr>
              <a:t>w</a:t>
            </a:r>
            <a:r>
              <a:rPr sz="3200" spc="85" dirty="0">
                <a:solidFill>
                  <a:srgbClr val="555558"/>
                </a:solidFill>
                <a:latin typeface="Times New Roman"/>
                <a:cs typeface="Times New Roman"/>
              </a:rPr>
              <a:t> </a:t>
            </a:r>
            <a:r>
              <a:rPr sz="3200" dirty="0">
                <a:solidFill>
                  <a:srgbClr val="555558"/>
                </a:solidFill>
                <a:latin typeface="Arial"/>
                <a:cs typeface="Arial"/>
              </a:rPr>
              <a:t>is</a:t>
            </a:r>
            <a:r>
              <a:rPr sz="3200" spc="85" dirty="0">
                <a:solidFill>
                  <a:srgbClr val="555558"/>
                </a:solidFill>
                <a:latin typeface="Times New Roman"/>
                <a:cs typeface="Times New Roman"/>
              </a:rPr>
              <a:t> </a:t>
            </a:r>
            <a:r>
              <a:rPr sz="3200" spc="-15" dirty="0">
                <a:solidFill>
                  <a:srgbClr val="555558"/>
                </a:solidFill>
                <a:latin typeface="Arial"/>
                <a:cs typeface="Arial"/>
              </a:rPr>
              <a:t>t</a:t>
            </a:r>
            <a:r>
              <a:rPr sz="3200" spc="-5" dirty="0">
                <a:solidFill>
                  <a:srgbClr val="555558"/>
                </a:solidFill>
                <a:latin typeface="Arial"/>
                <a:cs typeface="Arial"/>
              </a:rPr>
              <a:t>h</a:t>
            </a:r>
            <a:r>
              <a:rPr sz="3200" dirty="0">
                <a:solidFill>
                  <a:srgbClr val="555558"/>
                </a:solidFill>
                <a:latin typeface="Arial"/>
                <a:cs typeface="Arial"/>
              </a:rPr>
              <a:t>is</a:t>
            </a:r>
            <a:r>
              <a:rPr sz="3200" spc="85" dirty="0">
                <a:solidFill>
                  <a:srgbClr val="555558"/>
                </a:solidFill>
                <a:latin typeface="Times New Roman"/>
                <a:cs typeface="Times New Roman"/>
              </a:rPr>
              <a:t> </a:t>
            </a:r>
            <a:r>
              <a:rPr sz="3200" spc="-5" dirty="0">
                <a:solidFill>
                  <a:srgbClr val="555558"/>
                </a:solidFill>
                <a:latin typeface="Arial"/>
                <a:cs typeface="Arial"/>
              </a:rPr>
              <a:t>re</a:t>
            </a:r>
            <a:r>
              <a:rPr sz="3200" dirty="0">
                <a:solidFill>
                  <a:srgbClr val="555558"/>
                </a:solidFill>
                <a:latin typeface="Arial"/>
                <a:cs typeface="Arial"/>
              </a:rPr>
              <a:t>l</a:t>
            </a:r>
            <a:r>
              <a:rPr sz="3200" spc="-5" dirty="0">
                <a:solidFill>
                  <a:srgbClr val="555558"/>
                </a:solidFill>
                <a:latin typeface="Arial"/>
                <a:cs typeface="Arial"/>
              </a:rPr>
              <a:t>e</a:t>
            </a:r>
            <a:r>
              <a:rPr sz="3200" dirty="0">
                <a:solidFill>
                  <a:srgbClr val="555558"/>
                </a:solidFill>
                <a:latin typeface="Arial"/>
                <a:cs typeface="Arial"/>
              </a:rPr>
              <a:t>v</a:t>
            </a:r>
            <a:r>
              <a:rPr sz="3200" spc="-5" dirty="0">
                <a:solidFill>
                  <a:srgbClr val="555558"/>
                </a:solidFill>
                <a:latin typeface="Arial"/>
                <a:cs typeface="Arial"/>
              </a:rPr>
              <a:t>an</a:t>
            </a:r>
            <a:r>
              <a:rPr sz="3200" spc="-10" dirty="0">
                <a:solidFill>
                  <a:srgbClr val="555558"/>
                </a:solidFill>
                <a:latin typeface="Arial"/>
                <a:cs typeface="Arial"/>
              </a:rPr>
              <a:t>t</a:t>
            </a:r>
            <a:r>
              <a:rPr sz="3200" spc="85" dirty="0">
                <a:solidFill>
                  <a:srgbClr val="555558"/>
                </a:solidFill>
                <a:latin typeface="Times New Roman"/>
                <a:cs typeface="Times New Roman"/>
              </a:rPr>
              <a:t> </a:t>
            </a:r>
            <a:r>
              <a:rPr sz="3200" spc="-15" dirty="0">
                <a:solidFill>
                  <a:srgbClr val="555558"/>
                </a:solidFill>
                <a:latin typeface="Arial"/>
                <a:cs typeface="Arial"/>
              </a:rPr>
              <a:t>t</a:t>
            </a:r>
            <a:r>
              <a:rPr sz="3200" dirty="0">
                <a:solidFill>
                  <a:srgbClr val="555558"/>
                </a:solidFill>
                <a:latin typeface="Arial"/>
                <a:cs typeface="Arial"/>
              </a:rPr>
              <a:t>o</a:t>
            </a:r>
            <a:r>
              <a:rPr sz="3200" spc="80" dirty="0">
                <a:solidFill>
                  <a:srgbClr val="555558"/>
                </a:solidFill>
                <a:latin typeface="Times New Roman"/>
                <a:cs typeface="Times New Roman"/>
              </a:rPr>
              <a:t> </a:t>
            </a:r>
            <a:r>
              <a:rPr sz="3200" spc="-5" dirty="0">
                <a:solidFill>
                  <a:srgbClr val="555558"/>
                </a:solidFill>
                <a:latin typeface="Arial"/>
                <a:cs typeface="Arial"/>
              </a:rPr>
              <a:t>ne</a:t>
            </a:r>
            <a:r>
              <a:rPr sz="3200" spc="-15" dirty="0">
                <a:solidFill>
                  <a:srgbClr val="555558"/>
                </a:solidFill>
                <a:latin typeface="Arial"/>
                <a:cs typeface="Arial"/>
              </a:rPr>
              <a:t>t</a:t>
            </a:r>
            <a:r>
              <a:rPr sz="3200" dirty="0">
                <a:solidFill>
                  <a:srgbClr val="555558"/>
                </a:solidFill>
                <a:latin typeface="Arial"/>
                <a:cs typeface="Arial"/>
              </a:rPr>
              <a:t>w</a:t>
            </a:r>
            <a:r>
              <a:rPr sz="3200" spc="-5" dirty="0">
                <a:solidFill>
                  <a:srgbClr val="555558"/>
                </a:solidFill>
                <a:latin typeface="Arial"/>
                <a:cs typeface="Arial"/>
              </a:rPr>
              <a:t>or</a:t>
            </a:r>
            <a:r>
              <a:rPr sz="3200" dirty="0">
                <a:solidFill>
                  <a:srgbClr val="555558"/>
                </a:solidFill>
                <a:latin typeface="Arial"/>
                <a:cs typeface="Arial"/>
              </a:rPr>
              <a:t>ki</a:t>
            </a:r>
            <a:r>
              <a:rPr sz="3200" spc="-5" dirty="0">
                <a:solidFill>
                  <a:srgbClr val="555558"/>
                </a:solidFill>
                <a:latin typeface="Arial"/>
                <a:cs typeface="Arial"/>
              </a:rPr>
              <a:t>ng</a:t>
            </a:r>
            <a:r>
              <a:rPr sz="3200" dirty="0">
                <a:solidFill>
                  <a:srgbClr val="555558"/>
                </a:solidFill>
                <a:latin typeface="Arial"/>
                <a:cs typeface="Arial"/>
              </a:rPr>
              <a:t>?</a:t>
            </a:r>
            <a:endParaRPr sz="3200">
              <a:latin typeface="Arial"/>
              <a:cs typeface="Arial"/>
            </a:endParaRPr>
          </a:p>
        </p:txBody>
      </p:sp>
    </p:spTree>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539502"/>
            <a:ext cx="7886700" cy="462856"/>
          </a:xfrm>
          <a:prstGeom prst="rect">
            <a:avLst/>
          </a:prstGeom>
        </p:spPr>
        <p:txBody>
          <a:bodyPr vert="horz" wrap="square" lIns="0" tIns="92620" rIns="0" bIns="0" rtlCol="0">
            <a:spAutoFit/>
          </a:bodyPr>
          <a:lstStyle/>
          <a:p>
            <a:pPr marL="853440">
              <a:lnSpc>
                <a:spcPct val="100000"/>
              </a:lnSpc>
            </a:pPr>
            <a:r>
              <a:rPr sz="2400" dirty="0">
                <a:solidFill>
                  <a:srgbClr val="004C69"/>
                </a:solidFill>
              </a:rPr>
              <a:t>Git vs. GitHub</a:t>
            </a:r>
          </a:p>
        </p:txBody>
      </p:sp>
      <p:sp>
        <p:nvSpPr>
          <p:cNvPr id="3" name="object 3"/>
          <p:cNvSpPr txBox="1"/>
          <p:nvPr/>
        </p:nvSpPr>
        <p:spPr>
          <a:xfrm>
            <a:off x="1679195" y="3040560"/>
            <a:ext cx="2047239" cy="995044"/>
          </a:xfrm>
          <a:prstGeom prst="rect">
            <a:avLst/>
          </a:prstGeom>
        </p:spPr>
        <p:txBody>
          <a:bodyPr vert="horz" wrap="square" lIns="0" tIns="0" rIns="0" bIns="0" rtlCol="0">
            <a:spAutoFit/>
          </a:bodyPr>
          <a:lstStyle/>
          <a:p>
            <a:pPr marL="12700" marR="5080">
              <a:lnSpc>
                <a:spcPts val="1939"/>
              </a:lnSpc>
            </a:pPr>
            <a:r>
              <a:rPr sz="1800" spc="-10" dirty="0">
                <a:solidFill>
                  <a:srgbClr val="282828"/>
                </a:solidFill>
                <a:latin typeface="Arial"/>
                <a:cs typeface="Arial"/>
              </a:rPr>
              <a:t>Git</a:t>
            </a:r>
            <a:r>
              <a:rPr sz="1800" spc="45" dirty="0">
                <a:solidFill>
                  <a:srgbClr val="282828"/>
                </a:solidFill>
                <a:latin typeface="Times New Roman"/>
                <a:cs typeface="Times New Roman"/>
              </a:rPr>
              <a:t> </a:t>
            </a:r>
            <a:r>
              <a:rPr sz="1800" spc="-5" dirty="0">
                <a:solidFill>
                  <a:srgbClr val="282828"/>
                </a:solidFill>
                <a:latin typeface="Arial"/>
                <a:cs typeface="Arial"/>
              </a:rPr>
              <a:t>i</a:t>
            </a:r>
            <a:r>
              <a:rPr sz="1800" dirty="0">
                <a:solidFill>
                  <a:srgbClr val="282828"/>
                </a:solidFill>
                <a:latin typeface="Arial"/>
                <a:cs typeface="Arial"/>
              </a:rPr>
              <a:t>s</a:t>
            </a:r>
            <a:r>
              <a:rPr sz="1800" spc="50" dirty="0">
                <a:solidFill>
                  <a:srgbClr val="282828"/>
                </a:solidFill>
                <a:latin typeface="Times New Roman"/>
                <a:cs typeface="Times New Roman"/>
              </a:rPr>
              <a:t> </a:t>
            </a:r>
            <a:r>
              <a:rPr sz="1800" spc="-5" dirty="0">
                <a:solidFill>
                  <a:srgbClr val="282828"/>
                </a:solidFill>
                <a:latin typeface="Arial"/>
                <a:cs typeface="Arial"/>
              </a:rPr>
              <a:t>a</a:t>
            </a:r>
            <a:r>
              <a:rPr sz="1800" dirty="0">
                <a:solidFill>
                  <a:srgbClr val="282828"/>
                </a:solidFill>
                <a:latin typeface="Arial"/>
                <a:cs typeface="Arial"/>
              </a:rPr>
              <a:t>n</a:t>
            </a:r>
            <a:r>
              <a:rPr sz="1800" spc="50" dirty="0">
                <a:solidFill>
                  <a:srgbClr val="282828"/>
                </a:solidFill>
                <a:latin typeface="Times New Roman"/>
                <a:cs typeface="Times New Roman"/>
              </a:rPr>
              <a:t> </a:t>
            </a:r>
            <a:r>
              <a:rPr sz="1800" spc="-5" dirty="0">
                <a:solidFill>
                  <a:srgbClr val="282828"/>
                </a:solidFill>
                <a:latin typeface="Arial"/>
                <a:cs typeface="Arial"/>
              </a:rPr>
              <a:t>open</a:t>
            </a:r>
            <a:r>
              <a:rPr sz="1800" spc="-5" dirty="0">
                <a:solidFill>
                  <a:srgbClr val="282828"/>
                </a:solidFill>
                <a:latin typeface="Times New Roman"/>
                <a:cs typeface="Times New Roman"/>
              </a:rPr>
              <a:t> </a:t>
            </a:r>
            <a:r>
              <a:rPr sz="1800" dirty="0">
                <a:solidFill>
                  <a:srgbClr val="282828"/>
                </a:solidFill>
                <a:latin typeface="Arial"/>
                <a:cs typeface="Arial"/>
              </a:rPr>
              <a:t>source</a:t>
            </a:r>
            <a:r>
              <a:rPr sz="1800" spc="45" dirty="0">
                <a:solidFill>
                  <a:srgbClr val="282828"/>
                </a:solidFill>
                <a:latin typeface="Times New Roman"/>
                <a:cs typeface="Times New Roman"/>
              </a:rPr>
              <a:t> </a:t>
            </a:r>
            <a:r>
              <a:rPr sz="1800" spc="-5" dirty="0">
                <a:solidFill>
                  <a:srgbClr val="282828"/>
                </a:solidFill>
                <a:latin typeface="Arial"/>
                <a:cs typeface="Arial"/>
              </a:rPr>
              <a:t>distributed</a:t>
            </a:r>
            <a:r>
              <a:rPr sz="1800" spc="-5" dirty="0">
                <a:solidFill>
                  <a:srgbClr val="282828"/>
                </a:solidFill>
                <a:latin typeface="Times New Roman"/>
                <a:cs typeface="Times New Roman"/>
              </a:rPr>
              <a:t> </a:t>
            </a:r>
            <a:r>
              <a:rPr sz="1800" dirty="0">
                <a:solidFill>
                  <a:srgbClr val="282828"/>
                </a:solidFill>
                <a:latin typeface="Arial"/>
                <a:cs typeface="Arial"/>
              </a:rPr>
              <a:t>version</a:t>
            </a:r>
            <a:r>
              <a:rPr sz="1800" spc="45" dirty="0">
                <a:solidFill>
                  <a:srgbClr val="282828"/>
                </a:solidFill>
                <a:latin typeface="Times New Roman"/>
                <a:cs typeface="Times New Roman"/>
              </a:rPr>
              <a:t> </a:t>
            </a:r>
            <a:r>
              <a:rPr sz="1800" dirty="0">
                <a:solidFill>
                  <a:srgbClr val="282828"/>
                </a:solidFill>
                <a:latin typeface="Arial"/>
                <a:cs typeface="Arial"/>
              </a:rPr>
              <a:t>control</a:t>
            </a:r>
            <a:r>
              <a:rPr sz="1800" dirty="0">
                <a:solidFill>
                  <a:srgbClr val="282828"/>
                </a:solidFill>
                <a:latin typeface="Times New Roman"/>
                <a:cs typeface="Times New Roman"/>
              </a:rPr>
              <a:t> </a:t>
            </a:r>
            <a:r>
              <a:rPr sz="1800" dirty="0">
                <a:solidFill>
                  <a:srgbClr val="282828"/>
                </a:solidFill>
                <a:latin typeface="Arial"/>
                <a:cs typeface="Arial"/>
              </a:rPr>
              <a:t>sys</a:t>
            </a:r>
            <a:r>
              <a:rPr sz="1800" spc="-5" dirty="0">
                <a:solidFill>
                  <a:srgbClr val="282828"/>
                </a:solidFill>
                <a:latin typeface="Arial"/>
                <a:cs typeface="Arial"/>
              </a:rPr>
              <a:t>te</a:t>
            </a:r>
            <a:r>
              <a:rPr sz="1800" dirty="0">
                <a:solidFill>
                  <a:srgbClr val="282828"/>
                </a:solidFill>
                <a:latin typeface="Arial"/>
                <a:cs typeface="Arial"/>
              </a:rPr>
              <a:t>m</a:t>
            </a:r>
            <a:r>
              <a:rPr sz="1800" spc="50" dirty="0">
                <a:solidFill>
                  <a:srgbClr val="282828"/>
                </a:solidFill>
                <a:latin typeface="Times New Roman"/>
                <a:cs typeface="Times New Roman"/>
              </a:rPr>
              <a:t> </a:t>
            </a:r>
            <a:r>
              <a:rPr sz="1800" dirty="0">
                <a:solidFill>
                  <a:srgbClr val="282828"/>
                </a:solidFill>
                <a:latin typeface="Arial"/>
                <a:cs typeface="Arial"/>
              </a:rPr>
              <a:t>/</a:t>
            </a:r>
            <a:r>
              <a:rPr sz="1800" spc="40" dirty="0">
                <a:solidFill>
                  <a:srgbClr val="282828"/>
                </a:solidFill>
                <a:latin typeface="Times New Roman"/>
                <a:cs typeface="Times New Roman"/>
              </a:rPr>
              <a:t> </a:t>
            </a:r>
            <a:r>
              <a:rPr sz="1800" dirty="0">
                <a:solidFill>
                  <a:srgbClr val="282828"/>
                </a:solidFill>
                <a:latin typeface="Arial"/>
                <a:cs typeface="Arial"/>
              </a:rPr>
              <a:t>technology</a:t>
            </a:r>
            <a:endParaRPr sz="1800">
              <a:latin typeface="Arial"/>
              <a:cs typeface="Arial"/>
            </a:endParaRPr>
          </a:p>
        </p:txBody>
      </p:sp>
      <p:sp>
        <p:nvSpPr>
          <p:cNvPr id="4" name="object 4"/>
          <p:cNvSpPr txBox="1"/>
          <p:nvPr/>
        </p:nvSpPr>
        <p:spPr>
          <a:xfrm>
            <a:off x="5457956" y="3036500"/>
            <a:ext cx="1854835" cy="1242060"/>
          </a:xfrm>
          <a:prstGeom prst="rect">
            <a:avLst/>
          </a:prstGeom>
        </p:spPr>
        <p:txBody>
          <a:bodyPr vert="horz" wrap="square" lIns="0" tIns="0" rIns="0" bIns="0" rtlCol="0">
            <a:spAutoFit/>
          </a:bodyPr>
          <a:lstStyle/>
          <a:p>
            <a:pPr marL="12700" marR="5080">
              <a:lnSpc>
                <a:spcPts val="1939"/>
              </a:lnSpc>
            </a:pPr>
            <a:r>
              <a:rPr sz="1800" dirty="0">
                <a:solidFill>
                  <a:srgbClr val="282828"/>
                </a:solidFill>
                <a:latin typeface="Arial"/>
                <a:cs typeface="Arial"/>
              </a:rPr>
              <a:t>GitHub</a:t>
            </a:r>
            <a:r>
              <a:rPr sz="1800" spc="45" dirty="0">
                <a:solidFill>
                  <a:srgbClr val="282828"/>
                </a:solidFill>
                <a:latin typeface="Times New Roman"/>
                <a:cs typeface="Times New Roman"/>
              </a:rPr>
              <a:t> </a:t>
            </a:r>
            <a:r>
              <a:rPr sz="1800" spc="-5" dirty="0">
                <a:solidFill>
                  <a:srgbClr val="282828"/>
                </a:solidFill>
                <a:latin typeface="Arial"/>
                <a:cs typeface="Arial"/>
              </a:rPr>
              <a:t>i</a:t>
            </a:r>
            <a:r>
              <a:rPr sz="1800" dirty="0">
                <a:solidFill>
                  <a:srgbClr val="282828"/>
                </a:solidFill>
                <a:latin typeface="Arial"/>
                <a:cs typeface="Arial"/>
              </a:rPr>
              <a:t>s</a:t>
            </a:r>
            <a:r>
              <a:rPr sz="1800" spc="50" dirty="0">
                <a:solidFill>
                  <a:srgbClr val="282828"/>
                </a:solidFill>
                <a:latin typeface="Times New Roman"/>
                <a:cs typeface="Times New Roman"/>
              </a:rPr>
              <a:t> </a:t>
            </a:r>
            <a:r>
              <a:rPr sz="1800" dirty="0">
                <a:solidFill>
                  <a:srgbClr val="282828"/>
                </a:solidFill>
                <a:latin typeface="Arial"/>
                <a:cs typeface="Arial"/>
              </a:rPr>
              <a:t>a</a:t>
            </a:r>
            <a:r>
              <a:rPr sz="1800" dirty="0">
                <a:solidFill>
                  <a:srgbClr val="282828"/>
                </a:solidFill>
                <a:latin typeface="Times New Roman"/>
                <a:cs typeface="Times New Roman"/>
              </a:rPr>
              <a:t> </a:t>
            </a:r>
            <a:r>
              <a:rPr sz="1800" dirty="0">
                <a:solidFill>
                  <a:srgbClr val="282828"/>
                </a:solidFill>
                <a:latin typeface="Arial"/>
                <a:cs typeface="Arial"/>
              </a:rPr>
              <a:t>commerci</a:t>
            </a:r>
            <a:r>
              <a:rPr sz="1800" spc="-5" dirty="0">
                <a:solidFill>
                  <a:srgbClr val="282828"/>
                </a:solidFill>
                <a:latin typeface="Arial"/>
                <a:cs typeface="Arial"/>
              </a:rPr>
              <a:t>al</a:t>
            </a:r>
            <a:r>
              <a:rPr sz="1800" spc="-5" dirty="0">
                <a:solidFill>
                  <a:srgbClr val="282828"/>
                </a:solidFill>
                <a:latin typeface="Times New Roman"/>
                <a:cs typeface="Times New Roman"/>
              </a:rPr>
              <a:t> </a:t>
            </a:r>
            <a:r>
              <a:rPr sz="1800" dirty="0">
                <a:solidFill>
                  <a:srgbClr val="282828"/>
                </a:solidFill>
                <a:latin typeface="Arial"/>
                <a:cs typeface="Arial"/>
              </a:rPr>
              <a:t>compa</a:t>
            </a:r>
            <a:r>
              <a:rPr sz="1800" spc="-5" dirty="0">
                <a:solidFill>
                  <a:srgbClr val="282828"/>
                </a:solidFill>
                <a:latin typeface="Arial"/>
                <a:cs typeface="Arial"/>
              </a:rPr>
              <a:t>n</a:t>
            </a:r>
            <a:r>
              <a:rPr sz="1800" spc="-130" dirty="0">
                <a:solidFill>
                  <a:srgbClr val="282828"/>
                </a:solidFill>
                <a:latin typeface="Arial"/>
                <a:cs typeface="Arial"/>
              </a:rPr>
              <a:t>y</a:t>
            </a:r>
            <a:r>
              <a:rPr sz="1800" spc="-5" dirty="0">
                <a:solidFill>
                  <a:srgbClr val="282828"/>
                </a:solidFill>
                <a:latin typeface="Arial"/>
                <a:cs typeface="Arial"/>
              </a:rPr>
              <a:t>,</a:t>
            </a:r>
            <a:r>
              <a:rPr sz="1800" spc="35" dirty="0">
                <a:solidFill>
                  <a:srgbClr val="282828"/>
                </a:solidFill>
                <a:latin typeface="Times New Roman"/>
                <a:cs typeface="Times New Roman"/>
              </a:rPr>
              <a:t> </a:t>
            </a:r>
            <a:r>
              <a:rPr sz="1800" spc="-10" dirty="0">
                <a:solidFill>
                  <a:srgbClr val="282828"/>
                </a:solidFill>
                <a:latin typeface="Arial"/>
                <a:cs typeface="Arial"/>
              </a:rPr>
              <a:t>that</a:t>
            </a:r>
            <a:r>
              <a:rPr sz="1800" spc="-5" dirty="0">
                <a:solidFill>
                  <a:srgbClr val="282828"/>
                </a:solidFill>
                <a:latin typeface="Times New Roman"/>
                <a:cs typeface="Times New Roman"/>
              </a:rPr>
              <a:t> </a:t>
            </a:r>
            <a:r>
              <a:rPr sz="1800" dirty="0">
                <a:solidFill>
                  <a:srgbClr val="282828"/>
                </a:solidFill>
                <a:latin typeface="Arial"/>
                <a:cs typeface="Arial"/>
              </a:rPr>
              <a:t>runs</a:t>
            </a:r>
            <a:r>
              <a:rPr sz="1800" spc="45" dirty="0">
                <a:solidFill>
                  <a:srgbClr val="282828"/>
                </a:solidFill>
                <a:latin typeface="Times New Roman"/>
                <a:cs typeface="Times New Roman"/>
              </a:rPr>
              <a:t> </a:t>
            </a:r>
            <a:r>
              <a:rPr sz="1800" dirty="0">
                <a:solidFill>
                  <a:srgbClr val="282828"/>
                </a:solidFill>
                <a:latin typeface="Arial"/>
                <a:cs typeface="Arial"/>
              </a:rPr>
              <a:t>GitHub.com</a:t>
            </a:r>
            <a:r>
              <a:rPr sz="1800" dirty="0">
                <a:solidFill>
                  <a:srgbClr val="282828"/>
                </a:solidFill>
                <a:latin typeface="Times New Roman"/>
                <a:cs typeface="Times New Roman"/>
              </a:rPr>
              <a:t> </a:t>
            </a:r>
            <a:r>
              <a:rPr sz="1800" spc="-5" dirty="0">
                <a:solidFill>
                  <a:srgbClr val="282828"/>
                </a:solidFill>
                <a:latin typeface="Arial"/>
                <a:cs typeface="Arial"/>
              </a:rPr>
              <a:t>base</a:t>
            </a:r>
            <a:r>
              <a:rPr sz="1800" dirty="0">
                <a:solidFill>
                  <a:srgbClr val="282828"/>
                </a:solidFill>
                <a:latin typeface="Arial"/>
                <a:cs typeface="Arial"/>
              </a:rPr>
              <a:t>d</a:t>
            </a:r>
            <a:r>
              <a:rPr sz="1800" spc="50" dirty="0">
                <a:solidFill>
                  <a:srgbClr val="282828"/>
                </a:solidFill>
                <a:latin typeface="Times New Roman"/>
                <a:cs typeface="Times New Roman"/>
              </a:rPr>
              <a:t> </a:t>
            </a:r>
            <a:r>
              <a:rPr sz="1800" spc="-5" dirty="0">
                <a:solidFill>
                  <a:srgbClr val="282828"/>
                </a:solidFill>
                <a:latin typeface="Arial"/>
                <a:cs typeface="Arial"/>
              </a:rPr>
              <a:t>o</a:t>
            </a:r>
            <a:r>
              <a:rPr sz="1800" dirty="0">
                <a:solidFill>
                  <a:srgbClr val="282828"/>
                </a:solidFill>
                <a:latin typeface="Arial"/>
                <a:cs typeface="Arial"/>
              </a:rPr>
              <a:t>n</a:t>
            </a:r>
            <a:r>
              <a:rPr sz="1800" spc="50" dirty="0">
                <a:solidFill>
                  <a:srgbClr val="282828"/>
                </a:solidFill>
                <a:latin typeface="Times New Roman"/>
                <a:cs typeface="Times New Roman"/>
              </a:rPr>
              <a:t> </a:t>
            </a:r>
            <a:r>
              <a:rPr sz="1800" spc="-25" dirty="0">
                <a:solidFill>
                  <a:srgbClr val="282828"/>
                </a:solidFill>
                <a:latin typeface="Arial"/>
                <a:cs typeface="Arial"/>
              </a:rPr>
              <a:t>G</a:t>
            </a:r>
            <a:r>
              <a:rPr sz="1800" spc="-5" dirty="0">
                <a:solidFill>
                  <a:srgbClr val="282828"/>
                </a:solidFill>
                <a:latin typeface="Arial"/>
                <a:cs typeface="Arial"/>
              </a:rPr>
              <a:t>i</a:t>
            </a:r>
            <a:r>
              <a:rPr sz="1800" dirty="0">
                <a:solidFill>
                  <a:srgbClr val="282828"/>
                </a:solidFill>
                <a:latin typeface="Arial"/>
                <a:cs typeface="Arial"/>
              </a:rPr>
              <a:t>t</a:t>
            </a:r>
            <a:r>
              <a:rPr sz="1800" spc="50" dirty="0">
                <a:solidFill>
                  <a:srgbClr val="282828"/>
                </a:solidFill>
                <a:latin typeface="Times New Roman"/>
                <a:cs typeface="Times New Roman"/>
              </a:rPr>
              <a:t> </a:t>
            </a:r>
            <a:r>
              <a:rPr sz="1800" dirty="0">
                <a:solidFill>
                  <a:srgbClr val="282828"/>
                </a:solidFill>
                <a:latin typeface="Arial"/>
                <a:cs typeface="Arial"/>
              </a:rPr>
              <a:t>VCS</a:t>
            </a:r>
            <a:endParaRPr sz="1800" dirty="0">
              <a:latin typeface="Arial"/>
              <a:cs typeface="Arial"/>
            </a:endParaRPr>
          </a:p>
        </p:txBody>
      </p:sp>
      <p:sp>
        <p:nvSpPr>
          <p:cNvPr id="5" name="object 5"/>
          <p:cNvSpPr/>
          <p:nvPr/>
        </p:nvSpPr>
        <p:spPr>
          <a:xfrm>
            <a:off x="1905000" y="1657350"/>
            <a:ext cx="1091945" cy="1091946"/>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410200" y="1371600"/>
            <a:ext cx="1657350" cy="1377696"/>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40" y="1666875"/>
            <a:ext cx="2617470" cy="904875"/>
          </a:xfrm>
          <a:prstGeom prst="rect">
            <a:avLst/>
          </a:prstGeom>
        </p:spPr>
        <p:txBody>
          <a:bodyPr vert="horz" wrap="square" lIns="0" tIns="0" rIns="0" bIns="0" rtlCol="0">
            <a:spAutoFit/>
          </a:bodyPr>
          <a:lstStyle/>
          <a:p>
            <a:pPr marL="182245" indent="-169545">
              <a:lnSpc>
                <a:spcPct val="100000"/>
              </a:lnSpc>
              <a:buClr>
                <a:srgbClr val="005072"/>
              </a:buClr>
              <a:buSzPct val="90000"/>
              <a:buFont typeface="Arial"/>
              <a:buChar char="•"/>
              <a:tabLst>
                <a:tab pos="182880" algn="l"/>
              </a:tabLst>
            </a:pPr>
            <a:r>
              <a:rPr sz="1500" spc="5" dirty="0">
                <a:solidFill>
                  <a:srgbClr val="282828"/>
                </a:solidFill>
                <a:latin typeface="Arial Unicode MS"/>
                <a:cs typeface="Arial Unicode MS"/>
              </a:rPr>
              <a:t>Chang</a:t>
            </a:r>
            <a:r>
              <a:rPr sz="1500" spc="15" dirty="0">
                <a:solidFill>
                  <a:srgbClr val="282828"/>
                </a:solidFill>
                <a:latin typeface="Arial Unicode MS"/>
                <a:cs typeface="Arial Unicode MS"/>
              </a:rPr>
              <a:t>es</a:t>
            </a:r>
            <a:r>
              <a:rPr sz="1500" spc="60" dirty="0">
                <a:solidFill>
                  <a:srgbClr val="282828"/>
                </a:solidFill>
                <a:latin typeface="Times New Roman"/>
                <a:cs typeface="Times New Roman"/>
              </a:rPr>
              <a:t> </a:t>
            </a:r>
            <a:r>
              <a:rPr sz="1500" spc="5" dirty="0">
                <a:solidFill>
                  <a:srgbClr val="282828"/>
                </a:solidFill>
                <a:latin typeface="Arial Unicode MS"/>
                <a:cs typeface="Arial Unicode MS"/>
              </a:rPr>
              <a:t>are</a:t>
            </a:r>
            <a:r>
              <a:rPr sz="1500" spc="75" dirty="0">
                <a:solidFill>
                  <a:srgbClr val="282828"/>
                </a:solidFill>
                <a:latin typeface="Times New Roman"/>
                <a:cs typeface="Times New Roman"/>
              </a:rPr>
              <a:t> </a:t>
            </a:r>
            <a:r>
              <a:rPr sz="1500" spc="25" dirty="0">
                <a:solidFill>
                  <a:srgbClr val="282828"/>
                </a:solidFill>
                <a:latin typeface="Arial Unicode MS"/>
                <a:cs typeface="Arial Unicode MS"/>
              </a:rPr>
              <a:t>stored</a:t>
            </a:r>
            <a:r>
              <a:rPr sz="1500" spc="60" dirty="0">
                <a:solidFill>
                  <a:srgbClr val="282828"/>
                </a:solidFill>
                <a:latin typeface="Times New Roman"/>
                <a:cs typeface="Times New Roman"/>
              </a:rPr>
              <a:t> </a:t>
            </a:r>
            <a:r>
              <a:rPr sz="1500" spc="-10" dirty="0">
                <a:solidFill>
                  <a:srgbClr val="282828"/>
                </a:solidFill>
                <a:latin typeface="Arial Unicode MS"/>
                <a:cs typeface="Arial Unicode MS"/>
              </a:rPr>
              <a:t>in</a:t>
            </a:r>
            <a:r>
              <a:rPr sz="1500" spc="75" dirty="0">
                <a:solidFill>
                  <a:srgbClr val="282828"/>
                </a:solidFill>
                <a:latin typeface="Times New Roman"/>
                <a:cs typeface="Times New Roman"/>
              </a:rPr>
              <a:t> </a:t>
            </a:r>
            <a:r>
              <a:rPr sz="1500" spc="25" dirty="0">
                <a:solidFill>
                  <a:srgbClr val="282828"/>
                </a:solidFill>
                <a:latin typeface="Arial Unicode MS"/>
                <a:cs typeface="Arial Unicode MS"/>
              </a:rPr>
              <a:t>trees</a:t>
            </a:r>
            <a:endParaRPr sz="1500" dirty="0">
              <a:latin typeface="Arial Unicode MS"/>
              <a:cs typeface="Arial Unicode MS"/>
            </a:endParaRPr>
          </a:p>
          <a:p>
            <a:pPr marL="182245" indent="-169545">
              <a:lnSpc>
                <a:spcPct val="100000"/>
              </a:lnSpc>
              <a:spcBef>
                <a:spcPts val="1005"/>
              </a:spcBef>
              <a:buClr>
                <a:srgbClr val="005072"/>
              </a:buClr>
              <a:buSzPct val="90000"/>
              <a:buFont typeface="Arial"/>
              <a:buChar char="•"/>
              <a:tabLst>
                <a:tab pos="182880" algn="l"/>
              </a:tabLst>
            </a:pPr>
            <a:r>
              <a:rPr sz="1500" spc="5" dirty="0">
                <a:solidFill>
                  <a:srgbClr val="282828"/>
                </a:solidFill>
                <a:latin typeface="Arial Unicode MS"/>
                <a:cs typeface="Arial Unicode MS"/>
              </a:rPr>
              <a:t>Trees</a:t>
            </a:r>
            <a:r>
              <a:rPr sz="1500" spc="75" dirty="0">
                <a:solidFill>
                  <a:srgbClr val="282828"/>
                </a:solidFill>
                <a:latin typeface="Times New Roman"/>
                <a:cs typeface="Times New Roman"/>
              </a:rPr>
              <a:t> </a:t>
            </a:r>
            <a:r>
              <a:rPr sz="1500" spc="20" dirty="0">
                <a:solidFill>
                  <a:srgbClr val="282828"/>
                </a:solidFill>
                <a:latin typeface="Arial Unicode MS"/>
                <a:cs typeface="Arial Unicode MS"/>
              </a:rPr>
              <a:t>conta</a:t>
            </a:r>
            <a:r>
              <a:rPr sz="1500" spc="-10" dirty="0">
                <a:solidFill>
                  <a:srgbClr val="282828"/>
                </a:solidFill>
                <a:latin typeface="Arial Unicode MS"/>
                <a:cs typeface="Arial Unicode MS"/>
              </a:rPr>
              <a:t>in</a:t>
            </a:r>
            <a:r>
              <a:rPr sz="1500" spc="65" dirty="0">
                <a:solidFill>
                  <a:srgbClr val="282828"/>
                </a:solidFill>
                <a:latin typeface="Times New Roman"/>
                <a:cs typeface="Times New Roman"/>
              </a:rPr>
              <a:t> </a:t>
            </a:r>
            <a:r>
              <a:rPr sz="1500" spc="15" dirty="0">
                <a:solidFill>
                  <a:srgbClr val="282828"/>
                </a:solidFill>
                <a:latin typeface="Arial Unicode MS"/>
                <a:cs typeface="Arial Unicode MS"/>
              </a:rPr>
              <a:t>chang</a:t>
            </a:r>
            <a:r>
              <a:rPr sz="1500" spc="40" dirty="0">
                <a:solidFill>
                  <a:srgbClr val="282828"/>
                </a:solidFill>
                <a:latin typeface="Arial Unicode MS"/>
                <a:cs typeface="Arial Unicode MS"/>
              </a:rPr>
              <a:t>ed</a:t>
            </a:r>
            <a:r>
              <a:rPr sz="1500" spc="65" dirty="0">
                <a:solidFill>
                  <a:srgbClr val="282828"/>
                </a:solidFill>
                <a:latin typeface="Times New Roman"/>
                <a:cs typeface="Times New Roman"/>
              </a:rPr>
              <a:t> </a:t>
            </a:r>
            <a:r>
              <a:rPr sz="1500" spc="10" dirty="0">
                <a:solidFill>
                  <a:srgbClr val="282828"/>
                </a:solidFill>
                <a:latin typeface="Arial Unicode MS"/>
                <a:cs typeface="Arial Unicode MS"/>
              </a:rPr>
              <a:t>files</a:t>
            </a:r>
            <a:endParaRPr sz="1500" dirty="0">
              <a:latin typeface="Arial Unicode MS"/>
              <a:cs typeface="Arial Unicode MS"/>
            </a:endParaRPr>
          </a:p>
          <a:p>
            <a:pPr marL="182245" indent="-169545">
              <a:lnSpc>
                <a:spcPct val="100000"/>
              </a:lnSpc>
              <a:spcBef>
                <a:spcPts val="1015"/>
              </a:spcBef>
              <a:buClr>
                <a:srgbClr val="005072"/>
              </a:buClr>
              <a:buSzPct val="90000"/>
              <a:buFont typeface="Arial"/>
              <a:buChar char="•"/>
              <a:tabLst>
                <a:tab pos="182880" algn="l"/>
              </a:tabLst>
            </a:pPr>
            <a:r>
              <a:rPr sz="1500" spc="25" dirty="0">
                <a:solidFill>
                  <a:srgbClr val="282828"/>
                </a:solidFill>
                <a:latin typeface="Arial Unicode MS"/>
                <a:cs typeface="Arial Unicode MS"/>
              </a:rPr>
              <a:t>Commits</a:t>
            </a:r>
            <a:r>
              <a:rPr sz="1500" spc="75" dirty="0">
                <a:solidFill>
                  <a:srgbClr val="282828"/>
                </a:solidFill>
                <a:latin typeface="Times New Roman"/>
                <a:cs typeface="Times New Roman"/>
              </a:rPr>
              <a:t> </a:t>
            </a:r>
            <a:r>
              <a:rPr sz="1500" spc="10" dirty="0">
                <a:solidFill>
                  <a:srgbClr val="282828"/>
                </a:solidFill>
                <a:latin typeface="Arial Unicode MS"/>
                <a:cs typeface="Arial Unicode MS"/>
              </a:rPr>
              <a:t>contain</a:t>
            </a:r>
            <a:r>
              <a:rPr sz="1500" spc="75" dirty="0">
                <a:solidFill>
                  <a:srgbClr val="282828"/>
                </a:solidFill>
                <a:latin typeface="Times New Roman"/>
                <a:cs typeface="Times New Roman"/>
              </a:rPr>
              <a:t> </a:t>
            </a:r>
            <a:r>
              <a:rPr sz="1500" spc="25" dirty="0">
                <a:solidFill>
                  <a:srgbClr val="282828"/>
                </a:solidFill>
                <a:latin typeface="Arial Unicode MS"/>
                <a:cs typeface="Arial Unicode MS"/>
              </a:rPr>
              <a:t>trees</a:t>
            </a:r>
            <a:endParaRPr sz="1500" dirty="0">
              <a:latin typeface="Arial Unicode MS"/>
              <a:cs typeface="Arial Unicode MS"/>
            </a:endParaRPr>
          </a:p>
        </p:txBody>
      </p:sp>
      <p:sp>
        <p:nvSpPr>
          <p:cNvPr id="3" name="object 3"/>
          <p:cNvSpPr txBox="1">
            <a:spLocks noGrp="1"/>
          </p:cNvSpPr>
          <p:nvPr>
            <p:ph type="title"/>
          </p:nvPr>
        </p:nvSpPr>
        <p:spPr>
          <a:xfrm>
            <a:off x="-538865" y="931675"/>
            <a:ext cx="3773681" cy="475680"/>
          </a:xfrm>
          <a:prstGeom prst="rect">
            <a:avLst/>
          </a:prstGeom>
        </p:spPr>
        <p:txBody>
          <a:bodyPr vert="horz" wrap="square" lIns="0" tIns="105320" rIns="0" bIns="0" rtlCol="0">
            <a:spAutoFit/>
          </a:bodyPr>
          <a:lstStyle/>
          <a:p>
            <a:pPr marL="853440">
              <a:lnSpc>
                <a:spcPct val="100000"/>
              </a:lnSpc>
            </a:pPr>
            <a:r>
              <a:rPr sz="2400" dirty="0">
                <a:solidFill>
                  <a:srgbClr val="004C69"/>
                </a:solidFill>
              </a:rPr>
              <a:t>Under the hood</a:t>
            </a:r>
          </a:p>
        </p:txBody>
      </p:sp>
      <p:sp>
        <p:nvSpPr>
          <p:cNvPr id="4" name="object 4"/>
          <p:cNvSpPr/>
          <p:nvPr/>
        </p:nvSpPr>
        <p:spPr>
          <a:xfrm>
            <a:off x="3773423" y="473201"/>
            <a:ext cx="5092445" cy="3646169"/>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5923" y="431500"/>
            <a:ext cx="8893055" cy="369332"/>
          </a:xfrm>
          <a:prstGeom prst="rect">
            <a:avLst/>
          </a:prstGeom>
        </p:spPr>
        <p:txBody>
          <a:bodyPr vert="horz" wrap="square" lIns="0" tIns="0" rIns="0" bIns="0" rtlCol="0">
            <a:spAutoFit/>
          </a:bodyPr>
          <a:lstStyle/>
          <a:p>
            <a:pPr marL="12700">
              <a:lnSpc>
                <a:spcPct val="100000"/>
              </a:lnSpc>
            </a:pPr>
            <a:r>
              <a:rPr lang="en-US" sz="2400" dirty="0">
                <a:solidFill>
                  <a:srgbClr val="004C69"/>
                </a:solidFill>
              </a:rPr>
              <a:t>Getting Started with Git</a:t>
            </a:r>
            <a:endParaRPr sz="2400" dirty="0">
              <a:solidFill>
                <a:srgbClr val="004C69"/>
              </a:solidFill>
            </a:endParaRPr>
          </a:p>
        </p:txBody>
      </p:sp>
      <p:sp>
        <p:nvSpPr>
          <p:cNvPr id="5" name="Rectangle 4">
            <a:extLst>
              <a:ext uri="{FF2B5EF4-FFF2-40B4-BE49-F238E27FC236}">
                <a16:creationId xmlns:a16="http://schemas.microsoft.com/office/drawing/2014/main" id="{071797F1-C017-40BB-8DC5-7295AADAB96D}"/>
              </a:ext>
            </a:extLst>
          </p:cNvPr>
          <p:cNvSpPr/>
          <p:nvPr/>
        </p:nvSpPr>
        <p:spPr>
          <a:xfrm>
            <a:off x="5369168" y="2016369"/>
            <a:ext cx="3774831" cy="1200329"/>
          </a:xfrm>
          <a:prstGeom prst="rect">
            <a:avLst/>
          </a:prstGeom>
        </p:spPr>
        <p:txBody>
          <a:bodyPr wrap="square">
            <a:spAutoFit/>
          </a:bodyPr>
          <a:lstStyle/>
          <a:p>
            <a:pPr marL="285750" indent="-285750">
              <a:buFont typeface="Arial" panose="020B0604020202020204" pitchFamily="34" charset="0"/>
              <a:buChar char="•"/>
            </a:pPr>
            <a:r>
              <a:rPr lang="en-US" dirty="0"/>
              <a:t>Starting from GitHub (screenshot flow of new project)</a:t>
            </a:r>
          </a:p>
          <a:p>
            <a:pPr marL="285750" indent="-285750">
              <a:buFont typeface="Arial" panose="020B0604020202020204" pitchFamily="34" charset="0"/>
              <a:buChar char="•"/>
            </a:pPr>
            <a:r>
              <a:rPr lang="en-US" dirty="0"/>
              <a:t>Starting from your workstation (git </a:t>
            </a:r>
            <a:r>
              <a:rPr lang="en-US" dirty="0" err="1"/>
              <a:t>init</a:t>
            </a:r>
            <a:r>
              <a:rPr lang="en-US" dirty="0"/>
              <a:t>)</a:t>
            </a:r>
          </a:p>
        </p:txBody>
      </p:sp>
      <p:pic>
        <p:nvPicPr>
          <p:cNvPr id="4" name="Picture 3">
            <a:extLst>
              <a:ext uri="{FF2B5EF4-FFF2-40B4-BE49-F238E27FC236}">
                <a16:creationId xmlns:a16="http://schemas.microsoft.com/office/drawing/2014/main" id="{8996052D-A99E-4D42-9F5C-D01C8EBEAAF2}"/>
              </a:ext>
            </a:extLst>
          </p:cNvPr>
          <p:cNvPicPr>
            <a:picLocks noChangeAspect="1"/>
          </p:cNvPicPr>
          <p:nvPr/>
        </p:nvPicPr>
        <p:blipFill>
          <a:blip r:embed="rId3"/>
          <a:stretch>
            <a:fillRect/>
          </a:stretch>
        </p:blipFill>
        <p:spPr>
          <a:xfrm>
            <a:off x="0" y="839409"/>
            <a:ext cx="5376265" cy="3872591"/>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539502"/>
            <a:ext cx="7886700" cy="462856"/>
          </a:xfrm>
          <a:prstGeom prst="rect">
            <a:avLst/>
          </a:prstGeom>
        </p:spPr>
        <p:txBody>
          <a:bodyPr vert="horz" wrap="square" lIns="0" tIns="92620" rIns="0" bIns="0" rtlCol="0">
            <a:spAutoFit/>
          </a:bodyPr>
          <a:lstStyle/>
          <a:p>
            <a:pPr marL="12700">
              <a:lnSpc>
                <a:spcPct val="100000"/>
              </a:lnSpc>
            </a:pPr>
            <a:r>
              <a:rPr sz="2400" dirty="0">
                <a:solidFill>
                  <a:srgbClr val="004C69"/>
                </a:solidFill>
              </a:rPr>
              <a:t>Getting Started with CLI: GIT CONFIG</a:t>
            </a:r>
          </a:p>
        </p:txBody>
      </p:sp>
      <p:sp>
        <p:nvSpPr>
          <p:cNvPr id="3" name="object 3"/>
          <p:cNvSpPr txBox="1"/>
          <p:nvPr/>
        </p:nvSpPr>
        <p:spPr>
          <a:xfrm>
            <a:off x="966229" y="1271099"/>
            <a:ext cx="4203700" cy="215900"/>
          </a:xfrm>
          <a:prstGeom prst="rect">
            <a:avLst/>
          </a:prstGeom>
        </p:spPr>
        <p:txBody>
          <a:bodyPr vert="horz" wrap="square" lIns="0" tIns="0" rIns="0" bIns="0" rtlCol="0">
            <a:spAutoFit/>
          </a:bodyPr>
          <a:lstStyle/>
          <a:p>
            <a:pPr marL="182245" indent="-169545">
              <a:lnSpc>
                <a:spcPct val="100000"/>
              </a:lnSpc>
              <a:buClr>
                <a:srgbClr val="005072"/>
              </a:buClr>
              <a:buSzPct val="90000"/>
              <a:buFont typeface="Arial"/>
              <a:buChar char="•"/>
              <a:tabLst>
                <a:tab pos="182880" algn="l"/>
              </a:tabLst>
            </a:pPr>
            <a:r>
              <a:rPr sz="1500" dirty="0">
                <a:solidFill>
                  <a:srgbClr val="282828"/>
                </a:solidFill>
                <a:latin typeface="Arial Unicode MS"/>
                <a:cs typeface="Arial Unicode MS"/>
              </a:rPr>
              <a:t>So</a:t>
            </a:r>
            <a:r>
              <a:rPr sz="1500" spc="75" dirty="0">
                <a:solidFill>
                  <a:srgbClr val="282828"/>
                </a:solidFill>
                <a:latin typeface="Times New Roman"/>
                <a:cs typeface="Times New Roman"/>
              </a:rPr>
              <a:t> </a:t>
            </a:r>
            <a:r>
              <a:rPr sz="1500" spc="5" dirty="0">
                <a:solidFill>
                  <a:srgbClr val="282828"/>
                </a:solidFill>
                <a:latin typeface="Arial Unicode MS"/>
                <a:cs typeface="Arial Unicode MS"/>
              </a:rPr>
              <a:t>you</a:t>
            </a:r>
            <a:r>
              <a:rPr sz="1500" spc="85" dirty="0">
                <a:solidFill>
                  <a:srgbClr val="282828"/>
                </a:solidFill>
                <a:latin typeface="Times New Roman"/>
                <a:cs typeface="Times New Roman"/>
              </a:rPr>
              <a:t> </a:t>
            </a:r>
            <a:r>
              <a:rPr sz="1500" spc="15" dirty="0">
                <a:solidFill>
                  <a:srgbClr val="282828"/>
                </a:solidFill>
                <a:latin typeface="Arial Unicode MS"/>
                <a:cs typeface="Arial Unicode MS"/>
              </a:rPr>
              <a:t>can</a:t>
            </a:r>
            <a:r>
              <a:rPr sz="1500" spc="75" dirty="0">
                <a:solidFill>
                  <a:srgbClr val="282828"/>
                </a:solidFill>
                <a:latin typeface="Times New Roman"/>
                <a:cs typeface="Times New Roman"/>
              </a:rPr>
              <a:t> </a:t>
            </a:r>
            <a:r>
              <a:rPr sz="1500" spc="50" dirty="0">
                <a:solidFill>
                  <a:srgbClr val="282828"/>
                </a:solidFill>
                <a:latin typeface="Arial Unicode MS"/>
                <a:cs typeface="Arial Unicode MS"/>
              </a:rPr>
              <a:t>b</a:t>
            </a:r>
            <a:r>
              <a:rPr sz="1500" spc="25" dirty="0">
                <a:solidFill>
                  <a:srgbClr val="282828"/>
                </a:solidFill>
                <a:latin typeface="Arial Unicode MS"/>
                <a:cs typeface="Arial Unicode MS"/>
              </a:rPr>
              <a:t>e</a:t>
            </a:r>
            <a:r>
              <a:rPr sz="1500" spc="70" dirty="0">
                <a:solidFill>
                  <a:srgbClr val="282828"/>
                </a:solidFill>
                <a:latin typeface="Times New Roman"/>
                <a:cs typeface="Times New Roman"/>
              </a:rPr>
              <a:t> </a:t>
            </a:r>
            <a:r>
              <a:rPr sz="1500" spc="20" dirty="0">
                <a:solidFill>
                  <a:srgbClr val="282828"/>
                </a:solidFill>
                <a:latin typeface="Arial Unicode MS"/>
                <a:cs typeface="Arial Unicode MS"/>
              </a:rPr>
              <a:t>held</a:t>
            </a:r>
            <a:r>
              <a:rPr sz="1500" spc="75" dirty="0">
                <a:solidFill>
                  <a:srgbClr val="282828"/>
                </a:solidFill>
                <a:latin typeface="Times New Roman"/>
                <a:cs typeface="Times New Roman"/>
              </a:rPr>
              <a:t> </a:t>
            </a:r>
            <a:r>
              <a:rPr sz="1500" spc="30" dirty="0">
                <a:solidFill>
                  <a:srgbClr val="282828"/>
                </a:solidFill>
                <a:latin typeface="Arial Unicode MS"/>
                <a:cs typeface="Arial Unicode MS"/>
              </a:rPr>
              <a:t>acc</a:t>
            </a:r>
            <a:r>
              <a:rPr sz="1500" spc="5" dirty="0">
                <a:solidFill>
                  <a:srgbClr val="282828"/>
                </a:solidFill>
                <a:latin typeface="Arial Unicode MS"/>
                <a:cs typeface="Arial Unicode MS"/>
              </a:rPr>
              <a:t>ounta</a:t>
            </a:r>
            <a:r>
              <a:rPr sz="1500" spc="20" dirty="0">
                <a:solidFill>
                  <a:srgbClr val="282828"/>
                </a:solidFill>
                <a:latin typeface="Arial Unicode MS"/>
                <a:cs typeface="Arial Unicode MS"/>
              </a:rPr>
              <a:t>bl</a:t>
            </a:r>
            <a:r>
              <a:rPr sz="1500" spc="15" dirty="0">
                <a:solidFill>
                  <a:srgbClr val="282828"/>
                </a:solidFill>
                <a:latin typeface="Arial Unicode MS"/>
                <a:cs typeface="Arial Unicode MS"/>
              </a:rPr>
              <a:t>e,</a:t>
            </a:r>
            <a:r>
              <a:rPr sz="1500" spc="75" dirty="0">
                <a:solidFill>
                  <a:srgbClr val="282828"/>
                </a:solidFill>
                <a:latin typeface="Times New Roman"/>
                <a:cs typeface="Times New Roman"/>
              </a:rPr>
              <a:t> </a:t>
            </a:r>
            <a:r>
              <a:rPr sz="1500" spc="35" dirty="0">
                <a:solidFill>
                  <a:srgbClr val="282828"/>
                </a:solidFill>
                <a:latin typeface="Arial Unicode MS"/>
                <a:cs typeface="Arial Unicode MS"/>
              </a:rPr>
              <a:t>conf</a:t>
            </a:r>
            <a:r>
              <a:rPr sz="1500" spc="10" dirty="0">
                <a:solidFill>
                  <a:srgbClr val="282828"/>
                </a:solidFill>
                <a:latin typeface="Arial Unicode MS"/>
                <a:cs typeface="Arial Unicode MS"/>
              </a:rPr>
              <a:t>igure</a:t>
            </a:r>
            <a:r>
              <a:rPr sz="1500" spc="85" dirty="0">
                <a:solidFill>
                  <a:srgbClr val="282828"/>
                </a:solidFill>
                <a:latin typeface="Times New Roman"/>
                <a:cs typeface="Times New Roman"/>
              </a:rPr>
              <a:t> </a:t>
            </a:r>
            <a:r>
              <a:rPr sz="1500" spc="30" dirty="0">
                <a:solidFill>
                  <a:srgbClr val="282828"/>
                </a:solidFill>
                <a:latin typeface="Arial Unicode MS"/>
                <a:cs typeface="Arial Unicode MS"/>
              </a:rPr>
              <a:t>git</a:t>
            </a:r>
            <a:endParaRPr sz="1500">
              <a:latin typeface="Arial Unicode MS"/>
              <a:cs typeface="Arial Unicode MS"/>
            </a:endParaRPr>
          </a:p>
        </p:txBody>
      </p:sp>
      <p:sp>
        <p:nvSpPr>
          <p:cNvPr id="4" name="object 4"/>
          <p:cNvSpPr txBox="1"/>
          <p:nvPr/>
        </p:nvSpPr>
        <p:spPr>
          <a:xfrm>
            <a:off x="363220" y="2065527"/>
            <a:ext cx="8417560" cy="647700"/>
          </a:xfrm>
          <a:prstGeom prst="rect">
            <a:avLst/>
          </a:prstGeom>
          <a:solidFill>
            <a:srgbClr val="282828"/>
          </a:solidFill>
        </p:spPr>
        <p:txBody>
          <a:bodyPr vert="horz" wrap="square" lIns="0" tIns="0" rIns="0" bIns="0" rtlCol="0">
            <a:spAutoFit/>
          </a:bodyPr>
          <a:lstStyle/>
          <a:p>
            <a:pPr marL="91440">
              <a:lnSpc>
                <a:spcPct val="100000"/>
              </a:lnSpc>
              <a:tabLst>
                <a:tab pos="364490" algn="l"/>
                <a:tab pos="910590" algn="l"/>
                <a:tab pos="1866900" algn="l"/>
                <a:tab pos="3095625" algn="l"/>
                <a:tab pos="4461510" algn="l"/>
                <a:tab pos="5281295" algn="l"/>
                <a:tab pos="5963920" algn="l"/>
                <a:tab pos="6783705" algn="l"/>
              </a:tabLst>
            </a:pPr>
            <a:r>
              <a:rPr sz="1800" dirty="0">
                <a:solidFill>
                  <a:srgbClr val="FFFFFF"/>
                </a:solidFill>
                <a:latin typeface="Courier New"/>
                <a:cs typeface="Courier New"/>
              </a:rPr>
              <a:t>$</a:t>
            </a:r>
            <a:r>
              <a:rPr sz="1800" dirty="0">
                <a:solidFill>
                  <a:srgbClr val="FFFFFF"/>
                </a:solidFill>
                <a:latin typeface="Times New Roman"/>
                <a:cs typeface="Times New Roman"/>
              </a:rPr>
              <a:t>	</a:t>
            </a:r>
            <a:r>
              <a:rPr sz="1800" spc="-10" dirty="0">
                <a:solidFill>
                  <a:srgbClr val="FFFFFF"/>
                </a:solidFill>
                <a:latin typeface="Courier New"/>
                <a:cs typeface="Courier New"/>
              </a:rPr>
              <a:t>gi</a:t>
            </a:r>
            <a:r>
              <a:rPr sz="1800" dirty="0">
                <a:solidFill>
                  <a:srgbClr val="FFFFFF"/>
                </a:solidFill>
                <a:latin typeface="Courier New"/>
                <a:cs typeface="Courier New"/>
              </a:rPr>
              <a:t>t</a:t>
            </a:r>
            <a:r>
              <a:rPr sz="1800" dirty="0">
                <a:solidFill>
                  <a:srgbClr val="FFFFFF"/>
                </a:solidFill>
                <a:latin typeface="Times New Roman"/>
                <a:cs typeface="Times New Roman"/>
              </a:rPr>
              <a:t>	</a:t>
            </a:r>
            <a:r>
              <a:rPr sz="1800" spc="-5" dirty="0">
                <a:solidFill>
                  <a:srgbClr val="FFFFFF"/>
                </a:solidFill>
                <a:latin typeface="Courier New"/>
                <a:cs typeface="Courier New"/>
              </a:rPr>
              <a:t>c</a:t>
            </a:r>
            <a:r>
              <a:rPr sz="1800" spc="-10" dirty="0">
                <a:solidFill>
                  <a:srgbClr val="FFFFFF"/>
                </a:solidFill>
                <a:latin typeface="Courier New"/>
                <a:cs typeface="Courier New"/>
              </a:rPr>
              <a:t>onfi</a:t>
            </a:r>
            <a:r>
              <a:rPr sz="1800" dirty="0">
                <a:solidFill>
                  <a:srgbClr val="FFFFFF"/>
                </a:solidFill>
                <a:latin typeface="Courier New"/>
                <a:cs typeface="Courier New"/>
              </a:rPr>
              <a:t>g</a:t>
            </a:r>
            <a:r>
              <a:rPr sz="1800" dirty="0">
                <a:solidFill>
                  <a:srgbClr val="FFFFFF"/>
                </a:solidFill>
                <a:latin typeface="Times New Roman"/>
                <a:cs typeface="Times New Roman"/>
              </a:rPr>
              <a:t>	</a:t>
            </a:r>
            <a:r>
              <a:rPr sz="1800" spc="-10" dirty="0">
                <a:solidFill>
                  <a:srgbClr val="FFFFFF"/>
                </a:solidFill>
                <a:latin typeface="Courier New"/>
                <a:cs typeface="Courier New"/>
              </a:rPr>
              <a:t>--g</a:t>
            </a:r>
            <a:r>
              <a:rPr sz="1800" spc="-5" dirty="0">
                <a:solidFill>
                  <a:srgbClr val="FFFFFF"/>
                </a:solidFill>
                <a:latin typeface="Courier New"/>
                <a:cs typeface="Courier New"/>
              </a:rPr>
              <a:t>l</a:t>
            </a:r>
            <a:r>
              <a:rPr sz="1800" spc="-10" dirty="0">
                <a:solidFill>
                  <a:srgbClr val="FFFFFF"/>
                </a:solidFill>
                <a:latin typeface="Courier New"/>
                <a:cs typeface="Courier New"/>
              </a:rPr>
              <a:t>oba</a:t>
            </a:r>
            <a:r>
              <a:rPr sz="1800" dirty="0">
                <a:solidFill>
                  <a:srgbClr val="FFFFFF"/>
                </a:solidFill>
                <a:latin typeface="Courier New"/>
                <a:cs typeface="Courier New"/>
              </a:rPr>
              <a:t>l</a:t>
            </a:r>
            <a:r>
              <a:rPr sz="1800" dirty="0">
                <a:solidFill>
                  <a:srgbClr val="FFFFFF"/>
                </a:solidFill>
                <a:latin typeface="Times New Roman"/>
                <a:cs typeface="Times New Roman"/>
              </a:rPr>
              <a:t>	</a:t>
            </a:r>
            <a:r>
              <a:rPr sz="1800" spc="-10" dirty="0">
                <a:solidFill>
                  <a:srgbClr val="FFFFFF"/>
                </a:solidFill>
                <a:latin typeface="Courier New"/>
                <a:cs typeface="Courier New"/>
              </a:rPr>
              <a:t>user</a:t>
            </a:r>
            <a:r>
              <a:rPr sz="1800" spc="-5" dirty="0">
                <a:solidFill>
                  <a:srgbClr val="FFFFFF"/>
                </a:solidFill>
                <a:latin typeface="Courier New"/>
                <a:cs typeface="Courier New"/>
              </a:rPr>
              <a:t>.</a:t>
            </a:r>
            <a:r>
              <a:rPr sz="1800" spc="-10" dirty="0">
                <a:solidFill>
                  <a:srgbClr val="FFFFFF"/>
                </a:solidFill>
                <a:latin typeface="Courier New"/>
                <a:cs typeface="Courier New"/>
              </a:rPr>
              <a:t>nam</a:t>
            </a:r>
            <a:r>
              <a:rPr sz="1800" dirty="0">
                <a:solidFill>
                  <a:srgbClr val="FFFFFF"/>
                </a:solidFill>
                <a:latin typeface="Courier New"/>
                <a:cs typeface="Courier New"/>
              </a:rPr>
              <a:t>e</a:t>
            </a:r>
            <a:r>
              <a:rPr sz="1800" dirty="0">
                <a:solidFill>
                  <a:srgbClr val="FFFFFF"/>
                </a:solidFill>
                <a:latin typeface="Times New Roman"/>
                <a:cs typeface="Times New Roman"/>
              </a:rPr>
              <a:t>	</a:t>
            </a:r>
            <a:r>
              <a:rPr sz="1800" spc="-10" dirty="0">
                <a:solidFill>
                  <a:srgbClr val="FFFFFF"/>
                </a:solidFill>
                <a:latin typeface="Courier New"/>
                <a:cs typeface="Courier New"/>
              </a:rPr>
              <a:t>"You</a:t>
            </a:r>
            <a:r>
              <a:rPr sz="1800" dirty="0">
                <a:solidFill>
                  <a:srgbClr val="FFFFFF"/>
                </a:solidFill>
                <a:latin typeface="Courier New"/>
                <a:cs typeface="Courier New"/>
              </a:rPr>
              <a:t>r</a:t>
            </a:r>
            <a:r>
              <a:rPr sz="1800" dirty="0">
                <a:solidFill>
                  <a:srgbClr val="FFFFFF"/>
                </a:solidFill>
                <a:latin typeface="Times New Roman"/>
                <a:cs typeface="Times New Roman"/>
              </a:rPr>
              <a:t>	</a:t>
            </a:r>
            <a:r>
              <a:rPr sz="1800" spc="-10" dirty="0">
                <a:solidFill>
                  <a:srgbClr val="FFFFFF"/>
                </a:solidFill>
                <a:latin typeface="Courier New"/>
                <a:cs typeface="Courier New"/>
              </a:rPr>
              <a:t>Nam</a:t>
            </a:r>
            <a:r>
              <a:rPr sz="1800" dirty="0">
                <a:solidFill>
                  <a:srgbClr val="FFFFFF"/>
                </a:solidFill>
                <a:latin typeface="Courier New"/>
                <a:cs typeface="Courier New"/>
              </a:rPr>
              <a:t>e</a:t>
            </a:r>
            <a:r>
              <a:rPr sz="1800" dirty="0">
                <a:solidFill>
                  <a:srgbClr val="FFFFFF"/>
                </a:solidFill>
                <a:latin typeface="Times New Roman"/>
                <a:cs typeface="Times New Roman"/>
              </a:rPr>
              <a:t>	</a:t>
            </a:r>
            <a:r>
              <a:rPr sz="1800" spc="-10" dirty="0">
                <a:solidFill>
                  <a:srgbClr val="FFFFFF"/>
                </a:solidFill>
                <a:latin typeface="Courier New"/>
                <a:cs typeface="Courier New"/>
              </a:rPr>
              <a:t>Com</a:t>
            </a:r>
            <a:r>
              <a:rPr sz="1800" spc="-5" dirty="0">
                <a:solidFill>
                  <a:srgbClr val="FFFFFF"/>
                </a:solidFill>
                <a:latin typeface="Courier New"/>
                <a:cs typeface="Courier New"/>
              </a:rPr>
              <a:t>e</a:t>
            </a:r>
            <a:r>
              <a:rPr sz="1800" dirty="0">
                <a:solidFill>
                  <a:srgbClr val="FFFFFF"/>
                </a:solidFill>
                <a:latin typeface="Courier New"/>
                <a:cs typeface="Courier New"/>
              </a:rPr>
              <a:t>s</a:t>
            </a:r>
            <a:r>
              <a:rPr sz="1800" dirty="0">
                <a:solidFill>
                  <a:srgbClr val="FFFFFF"/>
                </a:solidFill>
                <a:latin typeface="Times New Roman"/>
                <a:cs typeface="Times New Roman"/>
              </a:rPr>
              <a:t>	</a:t>
            </a:r>
            <a:r>
              <a:rPr sz="1800" spc="-10" dirty="0">
                <a:solidFill>
                  <a:srgbClr val="FFFFFF"/>
                </a:solidFill>
                <a:latin typeface="Courier New"/>
                <a:cs typeface="Courier New"/>
              </a:rPr>
              <a:t>He</a:t>
            </a:r>
            <a:r>
              <a:rPr sz="1800" spc="-5" dirty="0">
                <a:solidFill>
                  <a:srgbClr val="FFFFFF"/>
                </a:solidFill>
                <a:latin typeface="Courier New"/>
                <a:cs typeface="Courier New"/>
              </a:rPr>
              <a:t>r</a:t>
            </a:r>
            <a:r>
              <a:rPr sz="1800" spc="-10" dirty="0">
                <a:solidFill>
                  <a:srgbClr val="FFFFFF"/>
                </a:solidFill>
                <a:latin typeface="Courier New"/>
                <a:cs typeface="Courier New"/>
              </a:rPr>
              <a:t>e</a:t>
            </a:r>
            <a:r>
              <a:rPr sz="1800" dirty="0">
                <a:solidFill>
                  <a:srgbClr val="FFFFFF"/>
                </a:solidFill>
                <a:latin typeface="Courier New"/>
                <a:cs typeface="Courier New"/>
              </a:rPr>
              <a:t>"</a:t>
            </a:r>
            <a:endParaRPr sz="1800">
              <a:latin typeface="Courier New"/>
              <a:cs typeface="Courier New"/>
            </a:endParaRPr>
          </a:p>
          <a:p>
            <a:pPr marL="90805">
              <a:lnSpc>
                <a:spcPct val="100000"/>
              </a:lnSpc>
              <a:tabLst>
                <a:tab pos="364490" algn="l"/>
                <a:tab pos="910590" algn="l"/>
                <a:tab pos="1866900" algn="l"/>
                <a:tab pos="3095625" algn="l"/>
                <a:tab pos="4598035" algn="l"/>
              </a:tabLst>
            </a:pPr>
            <a:r>
              <a:rPr sz="1800" dirty="0">
                <a:solidFill>
                  <a:srgbClr val="FFFFFF"/>
                </a:solidFill>
                <a:latin typeface="Courier New"/>
                <a:cs typeface="Courier New"/>
              </a:rPr>
              <a:t>$</a:t>
            </a:r>
            <a:r>
              <a:rPr sz="1800" dirty="0">
                <a:solidFill>
                  <a:srgbClr val="FFFFFF"/>
                </a:solidFill>
                <a:latin typeface="Times New Roman"/>
                <a:cs typeface="Times New Roman"/>
              </a:rPr>
              <a:t>	</a:t>
            </a:r>
            <a:r>
              <a:rPr sz="1800" spc="-10" dirty="0">
                <a:solidFill>
                  <a:srgbClr val="FFFFFF"/>
                </a:solidFill>
                <a:latin typeface="Courier New"/>
                <a:cs typeface="Courier New"/>
              </a:rPr>
              <a:t>gi</a:t>
            </a:r>
            <a:r>
              <a:rPr sz="1800" dirty="0">
                <a:solidFill>
                  <a:srgbClr val="FFFFFF"/>
                </a:solidFill>
                <a:latin typeface="Courier New"/>
                <a:cs typeface="Courier New"/>
              </a:rPr>
              <a:t>t</a:t>
            </a:r>
            <a:r>
              <a:rPr sz="1800" dirty="0">
                <a:solidFill>
                  <a:srgbClr val="FFFFFF"/>
                </a:solidFill>
                <a:latin typeface="Times New Roman"/>
                <a:cs typeface="Times New Roman"/>
              </a:rPr>
              <a:t>	</a:t>
            </a:r>
            <a:r>
              <a:rPr sz="1800" spc="-5" dirty="0">
                <a:solidFill>
                  <a:srgbClr val="FFFFFF"/>
                </a:solidFill>
                <a:latin typeface="Courier New"/>
                <a:cs typeface="Courier New"/>
              </a:rPr>
              <a:t>c</a:t>
            </a:r>
            <a:r>
              <a:rPr sz="1800" spc="-10" dirty="0">
                <a:solidFill>
                  <a:srgbClr val="FFFFFF"/>
                </a:solidFill>
                <a:latin typeface="Courier New"/>
                <a:cs typeface="Courier New"/>
              </a:rPr>
              <a:t>onfi</a:t>
            </a:r>
            <a:r>
              <a:rPr sz="1800" dirty="0">
                <a:solidFill>
                  <a:srgbClr val="FFFFFF"/>
                </a:solidFill>
                <a:latin typeface="Courier New"/>
                <a:cs typeface="Courier New"/>
              </a:rPr>
              <a:t>g</a:t>
            </a:r>
            <a:r>
              <a:rPr sz="1800" dirty="0">
                <a:solidFill>
                  <a:srgbClr val="FFFFFF"/>
                </a:solidFill>
                <a:latin typeface="Times New Roman"/>
                <a:cs typeface="Times New Roman"/>
              </a:rPr>
              <a:t>	</a:t>
            </a:r>
            <a:r>
              <a:rPr sz="1800" spc="-10" dirty="0">
                <a:solidFill>
                  <a:srgbClr val="FFFFFF"/>
                </a:solidFill>
                <a:latin typeface="Courier New"/>
                <a:cs typeface="Courier New"/>
              </a:rPr>
              <a:t>--g</a:t>
            </a:r>
            <a:r>
              <a:rPr sz="1800" spc="-5" dirty="0">
                <a:solidFill>
                  <a:srgbClr val="FFFFFF"/>
                </a:solidFill>
                <a:latin typeface="Courier New"/>
                <a:cs typeface="Courier New"/>
              </a:rPr>
              <a:t>l</a:t>
            </a:r>
            <a:r>
              <a:rPr sz="1800" spc="-10" dirty="0">
                <a:solidFill>
                  <a:srgbClr val="FFFFFF"/>
                </a:solidFill>
                <a:latin typeface="Courier New"/>
                <a:cs typeface="Courier New"/>
              </a:rPr>
              <a:t>oba</a:t>
            </a:r>
            <a:r>
              <a:rPr sz="1800" dirty="0">
                <a:solidFill>
                  <a:srgbClr val="FFFFFF"/>
                </a:solidFill>
                <a:latin typeface="Courier New"/>
                <a:cs typeface="Courier New"/>
              </a:rPr>
              <a:t>l</a:t>
            </a:r>
            <a:r>
              <a:rPr sz="1800" dirty="0">
                <a:solidFill>
                  <a:srgbClr val="FFFFFF"/>
                </a:solidFill>
                <a:latin typeface="Times New Roman"/>
                <a:cs typeface="Times New Roman"/>
              </a:rPr>
              <a:t>	</a:t>
            </a:r>
            <a:r>
              <a:rPr sz="1800" spc="-10" dirty="0">
                <a:solidFill>
                  <a:srgbClr val="FFFFFF"/>
                </a:solidFill>
                <a:latin typeface="Courier New"/>
                <a:cs typeface="Courier New"/>
              </a:rPr>
              <a:t>user</a:t>
            </a:r>
            <a:r>
              <a:rPr sz="1800" spc="-5" dirty="0">
                <a:solidFill>
                  <a:srgbClr val="FFFFFF"/>
                </a:solidFill>
                <a:latin typeface="Courier New"/>
                <a:cs typeface="Courier New"/>
              </a:rPr>
              <a:t>.</a:t>
            </a:r>
            <a:r>
              <a:rPr sz="1800" spc="-10" dirty="0">
                <a:solidFill>
                  <a:srgbClr val="FFFFFF"/>
                </a:solidFill>
                <a:latin typeface="Courier New"/>
                <a:cs typeface="Courier New"/>
              </a:rPr>
              <a:t>emai</a:t>
            </a:r>
            <a:r>
              <a:rPr sz="1800" dirty="0">
                <a:solidFill>
                  <a:srgbClr val="FFFFFF"/>
                </a:solidFill>
                <a:latin typeface="Courier New"/>
                <a:cs typeface="Courier New"/>
              </a:rPr>
              <a:t>l</a:t>
            </a:r>
            <a:r>
              <a:rPr sz="1800" dirty="0">
                <a:solidFill>
                  <a:srgbClr val="FFFFFF"/>
                </a:solidFill>
                <a:latin typeface="Times New Roman"/>
                <a:cs typeface="Times New Roman"/>
              </a:rPr>
              <a:t>	</a:t>
            </a:r>
            <a:r>
              <a:rPr sz="1800" spc="-10" dirty="0">
                <a:solidFill>
                  <a:srgbClr val="FFFFFF"/>
                </a:solidFill>
                <a:latin typeface="Courier New"/>
                <a:cs typeface="Courier New"/>
                <a:hlinkClick r:id="rId3"/>
              </a:rPr>
              <a:t>you</a:t>
            </a:r>
            <a:r>
              <a:rPr sz="1800" spc="-5" dirty="0">
                <a:solidFill>
                  <a:srgbClr val="FFFFFF"/>
                </a:solidFill>
                <a:latin typeface="Courier New"/>
                <a:cs typeface="Courier New"/>
                <a:hlinkClick r:id="rId3"/>
              </a:rPr>
              <a:t>@</a:t>
            </a:r>
            <a:r>
              <a:rPr sz="1800" spc="-10" dirty="0">
                <a:solidFill>
                  <a:srgbClr val="FFFFFF"/>
                </a:solidFill>
                <a:latin typeface="Courier New"/>
                <a:cs typeface="Courier New"/>
                <a:hlinkClick r:id="rId3"/>
              </a:rPr>
              <a:t>your</a:t>
            </a:r>
            <a:r>
              <a:rPr sz="1800" spc="-5" dirty="0">
                <a:solidFill>
                  <a:srgbClr val="FFFFFF"/>
                </a:solidFill>
                <a:latin typeface="Courier New"/>
                <a:cs typeface="Courier New"/>
                <a:hlinkClick r:id="rId3"/>
              </a:rPr>
              <a:t>d</a:t>
            </a:r>
            <a:r>
              <a:rPr sz="1800" spc="-10" dirty="0">
                <a:solidFill>
                  <a:srgbClr val="FFFFFF"/>
                </a:solidFill>
                <a:latin typeface="Courier New"/>
                <a:cs typeface="Courier New"/>
                <a:hlinkClick r:id="rId3"/>
              </a:rPr>
              <a:t>omai</a:t>
            </a:r>
            <a:r>
              <a:rPr sz="1800" spc="-5" dirty="0">
                <a:solidFill>
                  <a:srgbClr val="FFFFFF"/>
                </a:solidFill>
                <a:latin typeface="Courier New"/>
                <a:cs typeface="Courier New"/>
                <a:hlinkClick r:id="rId3"/>
              </a:rPr>
              <a:t>n</a:t>
            </a:r>
            <a:r>
              <a:rPr sz="1800" spc="-10" dirty="0">
                <a:solidFill>
                  <a:srgbClr val="FFFFFF"/>
                </a:solidFill>
                <a:latin typeface="Courier New"/>
                <a:cs typeface="Courier New"/>
                <a:hlinkClick r:id="rId3"/>
              </a:rPr>
              <a:t>.exa</a:t>
            </a:r>
            <a:r>
              <a:rPr sz="1800" spc="-5" dirty="0">
                <a:solidFill>
                  <a:srgbClr val="FFFFFF"/>
                </a:solidFill>
                <a:latin typeface="Courier New"/>
                <a:cs typeface="Courier New"/>
                <a:hlinkClick r:id="rId3"/>
              </a:rPr>
              <a:t>m</a:t>
            </a:r>
            <a:r>
              <a:rPr sz="1800" spc="-10" dirty="0">
                <a:solidFill>
                  <a:srgbClr val="FFFFFF"/>
                </a:solidFill>
                <a:latin typeface="Courier New"/>
                <a:cs typeface="Courier New"/>
                <a:hlinkClick r:id="rId3"/>
              </a:rPr>
              <a:t>ple.</a:t>
            </a:r>
            <a:r>
              <a:rPr sz="1800" spc="-5" dirty="0">
                <a:solidFill>
                  <a:srgbClr val="FFFFFF"/>
                </a:solidFill>
                <a:latin typeface="Courier New"/>
                <a:cs typeface="Courier New"/>
                <a:hlinkClick r:id="rId3"/>
              </a:rPr>
              <a:t>c</a:t>
            </a:r>
            <a:r>
              <a:rPr sz="1800" spc="-10" dirty="0">
                <a:solidFill>
                  <a:srgbClr val="FFFFFF"/>
                </a:solidFill>
                <a:latin typeface="Courier New"/>
                <a:cs typeface="Courier New"/>
                <a:hlinkClick r:id="rId3"/>
              </a:rPr>
              <a:t>o</a:t>
            </a:r>
            <a:r>
              <a:rPr sz="1800" dirty="0">
                <a:solidFill>
                  <a:srgbClr val="FFFFFF"/>
                </a:solidFill>
                <a:latin typeface="Courier New"/>
                <a:cs typeface="Courier New"/>
                <a:hlinkClick r:id="rId3"/>
              </a:rPr>
              <a:t>m</a:t>
            </a:r>
            <a:endParaRPr sz="1800">
              <a:latin typeface="Courier New"/>
              <a:cs typeface="Courier New"/>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539502"/>
            <a:ext cx="7886700" cy="462856"/>
          </a:xfrm>
          <a:prstGeom prst="rect">
            <a:avLst/>
          </a:prstGeom>
        </p:spPr>
        <p:txBody>
          <a:bodyPr vert="horz" wrap="square" lIns="0" tIns="92620" rIns="0" bIns="0" rtlCol="0">
            <a:spAutoFit/>
          </a:bodyPr>
          <a:lstStyle/>
          <a:p>
            <a:pPr marL="12700">
              <a:lnSpc>
                <a:spcPct val="100000"/>
              </a:lnSpc>
            </a:pPr>
            <a:r>
              <a:rPr sz="2400" dirty="0">
                <a:solidFill>
                  <a:srgbClr val="004C69"/>
                </a:solidFill>
              </a:rPr>
              <a:t>Getting Started: Cloning Projects</a:t>
            </a:r>
          </a:p>
        </p:txBody>
      </p:sp>
      <p:sp>
        <p:nvSpPr>
          <p:cNvPr id="3" name="object 3"/>
          <p:cNvSpPr txBox="1"/>
          <p:nvPr/>
        </p:nvSpPr>
        <p:spPr>
          <a:xfrm>
            <a:off x="966216" y="1284098"/>
            <a:ext cx="6233795" cy="709295"/>
          </a:xfrm>
          <a:prstGeom prst="rect">
            <a:avLst/>
          </a:prstGeom>
        </p:spPr>
        <p:txBody>
          <a:bodyPr vert="horz" wrap="square" lIns="0" tIns="0" rIns="0" bIns="0" rtlCol="0">
            <a:spAutoFit/>
          </a:bodyPr>
          <a:lstStyle/>
          <a:p>
            <a:pPr marL="182245" indent="-169545">
              <a:lnSpc>
                <a:spcPct val="100000"/>
              </a:lnSpc>
              <a:buClr>
                <a:srgbClr val="005072"/>
              </a:buClr>
              <a:buSzPct val="90000"/>
              <a:buFont typeface="Arial"/>
              <a:buChar char="•"/>
              <a:tabLst>
                <a:tab pos="182880" algn="l"/>
              </a:tabLst>
            </a:pPr>
            <a:r>
              <a:rPr sz="2000" spc="10" dirty="0">
                <a:solidFill>
                  <a:srgbClr val="282828"/>
                </a:solidFill>
                <a:latin typeface="Arial Unicode MS"/>
                <a:cs typeface="Arial Unicode MS"/>
              </a:rPr>
              <a:t>No</a:t>
            </a:r>
            <a:r>
              <a:rPr sz="2000" spc="90" dirty="0">
                <a:solidFill>
                  <a:srgbClr val="282828"/>
                </a:solidFill>
                <a:latin typeface="Times New Roman"/>
                <a:cs typeface="Times New Roman"/>
              </a:rPr>
              <a:t> </a:t>
            </a:r>
            <a:r>
              <a:rPr sz="2000" spc="40" dirty="0">
                <a:solidFill>
                  <a:srgbClr val="282828"/>
                </a:solidFill>
                <a:latin typeface="Arial Unicode MS"/>
                <a:cs typeface="Arial Unicode MS"/>
              </a:rPr>
              <a:t>password</a:t>
            </a:r>
            <a:endParaRPr sz="2000">
              <a:latin typeface="Arial Unicode MS"/>
              <a:cs typeface="Arial Unicode MS"/>
            </a:endParaRPr>
          </a:p>
          <a:p>
            <a:pPr marL="182245" indent="-169545">
              <a:lnSpc>
                <a:spcPct val="100000"/>
              </a:lnSpc>
              <a:spcBef>
                <a:spcPts val="985"/>
              </a:spcBef>
              <a:buClr>
                <a:srgbClr val="005072"/>
              </a:buClr>
              <a:buSzPct val="90000"/>
              <a:buFont typeface="Arial"/>
              <a:buChar char="•"/>
              <a:tabLst>
                <a:tab pos="182880" algn="l"/>
              </a:tabLst>
            </a:pPr>
            <a:r>
              <a:rPr sz="2000" spc="20" dirty="0">
                <a:solidFill>
                  <a:srgbClr val="282828"/>
                </a:solidFill>
                <a:latin typeface="Arial Unicode MS"/>
                <a:cs typeface="Arial Unicode MS"/>
              </a:rPr>
              <a:t>Set</a:t>
            </a:r>
            <a:r>
              <a:rPr sz="2000" spc="105" dirty="0">
                <a:solidFill>
                  <a:srgbClr val="282828"/>
                </a:solidFill>
                <a:latin typeface="Times New Roman"/>
                <a:cs typeface="Times New Roman"/>
              </a:rPr>
              <a:t> </a:t>
            </a:r>
            <a:r>
              <a:rPr sz="2000" spc="30" dirty="0">
                <a:solidFill>
                  <a:srgbClr val="282828"/>
                </a:solidFill>
                <a:latin typeface="Arial Unicode MS"/>
                <a:cs typeface="Arial Unicode MS"/>
              </a:rPr>
              <a:t>up</a:t>
            </a:r>
            <a:r>
              <a:rPr sz="2000" spc="95" dirty="0">
                <a:solidFill>
                  <a:srgbClr val="282828"/>
                </a:solidFill>
                <a:latin typeface="Times New Roman"/>
                <a:cs typeface="Times New Roman"/>
              </a:rPr>
              <a:t> </a:t>
            </a:r>
            <a:r>
              <a:rPr sz="2000" spc="-55" dirty="0">
                <a:solidFill>
                  <a:srgbClr val="282828"/>
                </a:solidFill>
                <a:latin typeface="Arial Unicode MS"/>
                <a:cs typeface="Arial Unicode MS"/>
              </a:rPr>
              <a:t>SSH</a:t>
            </a:r>
            <a:r>
              <a:rPr sz="2000" spc="95" dirty="0">
                <a:solidFill>
                  <a:srgbClr val="282828"/>
                </a:solidFill>
                <a:latin typeface="Times New Roman"/>
                <a:cs typeface="Times New Roman"/>
              </a:rPr>
              <a:t> </a:t>
            </a:r>
            <a:r>
              <a:rPr sz="2000" spc="10" dirty="0">
                <a:solidFill>
                  <a:srgbClr val="282828"/>
                </a:solidFill>
                <a:latin typeface="Arial Unicode MS"/>
                <a:cs typeface="Arial Unicode MS"/>
              </a:rPr>
              <a:t>key</a:t>
            </a:r>
            <a:r>
              <a:rPr sz="2000" spc="105" dirty="0">
                <a:solidFill>
                  <a:srgbClr val="282828"/>
                </a:solidFill>
                <a:latin typeface="Times New Roman"/>
                <a:cs typeface="Times New Roman"/>
              </a:rPr>
              <a:t> </a:t>
            </a:r>
            <a:r>
              <a:rPr sz="2000" spc="20" dirty="0">
                <a:solidFill>
                  <a:srgbClr val="282828"/>
                </a:solidFill>
                <a:latin typeface="Arial Unicode MS"/>
                <a:cs typeface="Arial Unicode MS"/>
              </a:rPr>
              <a:t>on</a:t>
            </a:r>
            <a:r>
              <a:rPr sz="2000" spc="95" dirty="0">
                <a:solidFill>
                  <a:srgbClr val="282828"/>
                </a:solidFill>
                <a:latin typeface="Times New Roman"/>
                <a:cs typeface="Times New Roman"/>
              </a:rPr>
              <a:t> </a:t>
            </a:r>
            <a:r>
              <a:rPr sz="2000" spc="40" dirty="0">
                <a:solidFill>
                  <a:srgbClr val="282828"/>
                </a:solidFill>
                <a:latin typeface="Arial Unicode MS"/>
                <a:cs typeface="Arial Unicode MS"/>
              </a:rPr>
              <a:t>remote</a:t>
            </a:r>
            <a:r>
              <a:rPr sz="2000" spc="105" dirty="0">
                <a:solidFill>
                  <a:srgbClr val="282828"/>
                </a:solidFill>
                <a:latin typeface="Times New Roman"/>
                <a:cs typeface="Times New Roman"/>
              </a:rPr>
              <a:t> </a:t>
            </a:r>
            <a:r>
              <a:rPr sz="2000" spc="15" dirty="0">
                <a:solidFill>
                  <a:srgbClr val="282828"/>
                </a:solidFill>
                <a:latin typeface="Arial Unicode MS"/>
                <a:cs typeface="Arial Unicode MS"/>
              </a:rPr>
              <a:t>server</a:t>
            </a:r>
            <a:r>
              <a:rPr sz="2000" spc="114" dirty="0">
                <a:solidFill>
                  <a:srgbClr val="282828"/>
                </a:solidFill>
                <a:latin typeface="Times New Roman"/>
                <a:cs typeface="Times New Roman"/>
              </a:rPr>
              <a:t> </a:t>
            </a:r>
            <a:r>
              <a:rPr sz="2000" spc="30" dirty="0">
                <a:solidFill>
                  <a:srgbClr val="282828"/>
                </a:solidFill>
                <a:latin typeface="Arial Unicode MS"/>
                <a:cs typeface="Arial Unicode MS"/>
              </a:rPr>
              <a:t>(e.g.</a:t>
            </a:r>
            <a:r>
              <a:rPr sz="2000" spc="114" dirty="0">
                <a:solidFill>
                  <a:srgbClr val="282828"/>
                </a:solidFill>
                <a:latin typeface="Times New Roman"/>
                <a:cs typeface="Times New Roman"/>
              </a:rPr>
              <a:t> </a:t>
            </a:r>
            <a:r>
              <a:rPr sz="2000" dirty="0">
                <a:solidFill>
                  <a:srgbClr val="282828"/>
                </a:solidFill>
                <a:latin typeface="Arial Unicode MS"/>
                <a:cs typeface="Arial Unicode MS"/>
              </a:rPr>
              <a:t>ss</a:t>
            </a:r>
            <a:r>
              <a:rPr sz="2000" spc="-5" dirty="0">
                <a:solidFill>
                  <a:srgbClr val="282828"/>
                </a:solidFill>
                <a:latin typeface="Arial Unicode MS"/>
                <a:cs typeface="Arial Unicode MS"/>
              </a:rPr>
              <a:t>h</a:t>
            </a:r>
            <a:r>
              <a:rPr sz="2000" spc="409" dirty="0">
                <a:solidFill>
                  <a:srgbClr val="282828"/>
                </a:solidFill>
                <a:latin typeface="Arial Unicode MS"/>
                <a:cs typeface="Arial Unicode MS"/>
              </a:rPr>
              <a:t>-</a:t>
            </a:r>
            <a:r>
              <a:rPr sz="2000" spc="10" dirty="0">
                <a:solidFill>
                  <a:srgbClr val="282828"/>
                </a:solidFill>
                <a:latin typeface="Arial Unicode MS"/>
                <a:cs typeface="Arial Unicode MS"/>
              </a:rPr>
              <a:t>ke</a:t>
            </a:r>
            <a:r>
              <a:rPr sz="2000" dirty="0">
                <a:solidFill>
                  <a:srgbClr val="282828"/>
                </a:solidFill>
                <a:latin typeface="Arial Unicode MS"/>
                <a:cs typeface="Arial Unicode MS"/>
              </a:rPr>
              <a:t>y</a:t>
            </a:r>
            <a:r>
              <a:rPr sz="2000" spc="30" dirty="0">
                <a:solidFill>
                  <a:srgbClr val="282828"/>
                </a:solidFill>
                <a:latin typeface="Arial Unicode MS"/>
                <a:cs typeface="Arial Unicode MS"/>
              </a:rPr>
              <a:t>gen</a:t>
            </a:r>
            <a:r>
              <a:rPr sz="2000" spc="10" dirty="0">
                <a:solidFill>
                  <a:srgbClr val="282828"/>
                </a:solidFill>
                <a:latin typeface="Arial Unicode MS"/>
                <a:cs typeface="Arial Unicode MS"/>
              </a:rPr>
              <a:t>)</a:t>
            </a:r>
            <a:endParaRPr sz="2000">
              <a:latin typeface="Arial Unicode MS"/>
              <a:cs typeface="Arial Unicode MS"/>
            </a:endParaRPr>
          </a:p>
        </p:txBody>
      </p:sp>
      <p:sp>
        <p:nvSpPr>
          <p:cNvPr id="4" name="object 4"/>
          <p:cNvSpPr txBox="1"/>
          <p:nvPr/>
        </p:nvSpPr>
        <p:spPr>
          <a:xfrm>
            <a:off x="352805" y="2439924"/>
            <a:ext cx="8639175" cy="368300"/>
          </a:xfrm>
          <a:prstGeom prst="rect">
            <a:avLst/>
          </a:prstGeom>
          <a:solidFill>
            <a:srgbClr val="282828"/>
          </a:solidFill>
        </p:spPr>
        <p:txBody>
          <a:bodyPr vert="horz" wrap="square" lIns="0" tIns="0" rIns="0" bIns="0" rtlCol="0">
            <a:spAutoFit/>
          </a:bodyPr>
          <a:lstStyle/>
          <a:p>
            <a:pPr marL="90805">
              <a:lnSpc>
                <a:spcPct val="100000"/>
              </a:lnSpc>
              <a:tabLst>
                <a:tab pos="364490" algn="l"/>
                <a:tab pos="909955" algn="l"/>
                <a:tab pos="1729739" algn="l"/>
              </a:tabLst>
            </a:pPr>
            <a:r>
              <a:rPr sz="1800" dirty="0">
                <a:solidFill>
                  <a:srgbClr val="FFFFFF"/>
                </a:solidFill>
                <a:latin typeface="Courier New"/>
                <a:cs typeface="Courier New"/>
              </a:rPr>
              <a:t>$</a:t>
            </a:r>
            <a:r>
              <a:rPr sz="1800" dirty="0">
                <a:solidFill>
                  <a:srgbClr val="FFFFFF"/>
                </a:solidFill>
                <a:latin typeface="Times New Roman"/>
                <a:cs typeface="Times New Roman"/>
              </a:rPr>
              <a:t>	</a:t>
            </a:r>
            <a:r>
              <a:rPr sz="1800" spc="-10" dirty="0">
                <a:solidFill>
                  <a:srgbClr val="FFFFFF"/>
                </a:solidFill>
                <a:latin typeface="Courier New"/>
                <a:cs typeface="Courier New"/>
              </a:rPr>
              <a:t>gi</a:t>
            </a:r>
            <a:r>
              <a:rPr sz="1800" dirty="0">
                <a:solidFill>
                  <a:srgbClr val="FFFFFF"/>
                </a:solidFill>
                <a:latin typeface="Courier New"/>
                <a:cs typeface="Courier New"/>
              </a:rPr>
              <a:t>t</a:t>
            </a:r>
            <a:r>
              <a:rPr sz="1800" dirty="0">
                <a:solidFill>
                  <a:srgbClr val="FFFFFF"/>
                </a:solidFill>
                <a:latin typeface="Times New Roman"/>
                <a:cs typeface="Times New Roman"/>
              </a:rPr>
              <a:t>	</a:t>
            </a:r>
            <a:r>
              <a:rPr sz="1800" spc="-5" dirty="0">
                <a:solidFill>
                  <a:srgbClr val="FFFFFF"/>
                </a:solidFill>
                <a:latin typeface="Courier New"/>
                <a:cs typeface="Courier New"/>
              </a:rPr>
              <a:t>c</a:t>
            </a:r>
            <a:r>
              <a:rPr sz="1800" spc="-10" dirty="0">
                <a:solidFill>
                  <a:srgbClr val="FFFFFF"/>
                </a:solidFill>
                <a:latin typeface="Courier New"/>
                <a:cs typeface="Courier New"/>
              </a:rPr>
              <a:t>lon</a:t>
            </a:r>
            <a:r>
              <a:rPr sz="1800" dirty="0">
                <a:solidFill>
                  <a:srgbClr val="FFFFFF"/>
                </a:solidFill>
                <a:latin typeface="Courier New"/>
                <a:cs typeface="Courier New"/>
              </a:rPr>
              <a:t>e</a:t>
            </a:r>
            <a:r>
              <a:rPr sz="1800" dirty="0">
                <a:solidFill>
                  <a:srgbClr val="FFFFFF"/>
                </a:solidFill>
                <a:latin typeface="Times New Roman"/>
                <a:cs typeface="Times New Roman"/>
              </a:rPr>
              <a:t>	</a:t>
            </a:r>
            <a:r>
              <a:rPr sz="1800" spc="-10" dirty="0">
                <a:solidFill>
                  <a:srgbClr val="FFFFFF"/>
                </a:solidFill>
                <a:latin typeface="Courier New"/>
                <a:cs typeface="Courier New"/>
              </a:rPr>
              <a:t>git@</a:t>
            </a:r>
            <a:r>
              <a:rPr sz="1800" spc="-5" dirty="0">
                <a:solidFill>
                  <a:srgbClr val="FFFFFF"/>
                </a:solidFill>
                <a:latin typeface="Courier New"/>
                <a:cs typeface="Courier New"/>
              </a:rPr>
              <a:t>g</a:t>
            </a:r>
            <a:r>
              <a:rPr sz="1800" spc="-10" dirty="0">
                <a:solidFill>
                  <a:srgbClr val="FFFFFF"/>
                </a:solidFill>
                <a:latin typeface="Courier New"/>
                <a:cs typeface="Courier New"/>
              </a:rPr>
              <a:t>ithu</a:t>
            </a:r>
            <a:r>
              <a:rPr sz="1800" spc="-5" dirty="0">
                <a:solidFill>
                  <a:srgbClr val="FFFFFF"/>
                </a:solidFill>
                <a:latin typeface="Courier New"/>
                <a:cs typeface="Courier New"/>
              </a:rPr>
              <a:t>b</a:t>
            </a:r>
            <a:r>
              <a:rPr sz="1800" spc="-10" dirty="0">
                <a:solidFill>
                  <a:srgbClr val="FFFFFF"/>
                </a:solidFill>
                <a:latin typeface="Courier New"/>
                <a:cs typeface="Courier New"/>
              </a:rPr>
              <a:t>.com</a:t>
            </a:r>
            <a:r>
              <a:rPr sz="1800" spc="-5" dirty="0">
                <a:solidFill>
                  <a:srgbClr val="FFFFFF"/>
                </a:solidFill>
                <a:latin typeface="Courier New"/>
                <a:cs typeface="Courier New"/>
              </a:rPr>
              <a:t>:</a:t>
            </a:r>
            <a:r>
              <a:rPr sz="1800" spc="-10" dirty="0">
                <a:solidFill>
                  <a:srgbClr val="FFFFFF"/>
                </a:solidFill>
                <a:latin typeface="Courier New"/>
                <a:cs typeface="Courier New"/>
              </a:rPr>
              <a:t>aroa</a:t>
            </a:r>
            <a:r>
              <a:rPr sz="1800" spc="-5" dirty="0">
                <a:solidFill>
                  <a:srgbClr val="FFFFFF"/>
                </a:solidFill>
                <a:latin typeface="Courier New"/>
                <a:cs typeface="Courier New"/>
              </a:rPr>
              <a:t>c</a:t>
            </a:r>
            <a:r>
              <a:rPr sz="1800" spc="-15" dirty="0">
                <a:solidFill>
                  <a:srgbClr val="FFFFFF"/>
                </a:solidFill>
                <a:latin typeface="Courier New"/>
                <a:cs typeface="Courier New"/>
              </a:rPr>
              <a:t>h</a:t>
            </a:r>
            <a:r>
              <a:rPr sz="1800" spc="-10" dirty="0">
                <a:solidFill>
                  <a:srgbClr val="FFFFFF"/>
                </a:solidFill>
                <a:latin typeface="Courier New"/>
                <a:cs typeface="Courier New"/>
              </a:rPr>
              <a:t>/up</a:t>
            </a:r>
            <a:r>
              <a:rPr sz="1800" spc="-5" dirty="0">
                <a:solidFill>
                  <a:srgbClr val="FFFFFF"/>
                </a:solidFill>
                <a:latin typeface="Courier New"/>
                <a:cs typeface="Courier New"/>
              </a:rPr>
              <a:t>g</a:t>
            </a:r>
            <a:r>
              <a:rPr sz="1800" spc="-10" dirty="0">
                <a:solidFill>
                  <a:srgbClr val="FFFFFF"/>
                </a:solidFill>
                <a:latin typeface="Courier New"/>
                <a:cs typeface="Courier New"/>
              </a:rPr>
              <a:t>rade</a:t>
            </a:r>
            <a:r>
              <a:rPr sz="1800" spc="-5" dirty="0">
                <a:solidFill>
                  <a:srgbClr val="FFFFFF"/>
                </a:solidFill>
                <a:latin typeface="Courier New"/>
                <a:cs typeface="Courier New"/>
              </a:rPr>
              <a:t>d</a:t>
            </a:r>
            <a:r>
              <a:rPr sz="1800" spc="-10" dirty="0">
                <a:solidFill>
                  <a:srgbClr val="FFFFFF"/>
                </a:solidFill>
                <a:latin typeface="Courier New"/>
                <a:cs typeface="Courier New"/>
              </a:rPr>
              <a:t>-gua</a:t>
            </a:r>
            <a:r>
              <a:rPr sz="1800" spc="-5" dirty="0">
                <a:solidFill>
                  <a:srgbClr val="FFFFFF"/>
                </a:solidFill>
                <a:latin typeface="Courier New"/>
                <a:cs typeface="Courier New"/>
              </a:rPr>
              <a:t>c</a:t>
            </a:r>
            <a:r>
              <a:rPr sz="1800" spc="-10" dirty="0">
                <a:solidFill>
                  <a:srgbClr val="FFFFFF"/>
                </a:solidFill>
                <a:latin typeface="Courier New"/>
                <a:cs typeface="Courier New"/>
              </a:rPr>
              <a:t>amol</a:t>
            </a:r>
            <a:r>
              <a:rPr sz="1800" spc="-5" dirty="0">
                <a:solidFill>
                  <a:srgbClr val="FFFFFF"/>
                </a:solidFill>
                <a:latin typeface="Courier New"/>
                <a:cs typeface="Courier New"/>
              </a:rPr>
              <a:t>e</a:t>
            </a:r>
            <a:r>
              <a:rPr sz="1800" spc="-10" dirty="0">
                <a:solidFill>
                  <a:srgbClr val="FFFFFF"/>
                </a:solidFill>
                <a:latin typeface="Courier New"/>
                <a:cs typeface="Courier New"/>
              </a:rPr>
              <a:t>.gi</a:t>
            </a:r>
            <a:r>
              <a:rPr sz="1800" dirty="0">
                <a:solidFill>
                  <a:srgbClr val="FFFFFF"/>
                </a:solidFill>
                <a:latin typeface="Courier New"/>
                <a:cs typeface="Courier New"/>
              </a:rPr>
              <a:t>t</a:t>
            </a:r>
            <a:endParaRPr sz="1800">
              <a:latin typeface="Courier New"/>
              <a:cs typeface="Courier New"/>
            </a:endParaRPr>
          </a:p>
        </p:txBody>
      </p:sp>
      <p:sp>
        <p:nvSpPr>
          <p:cNvPr id="5" name="object 5"/>
          <p:cNvSpPr txBox="1"/>
          <p:nvPr/>
        </p:nvSpPr>
        <p:spPr>
          <a:xfrm>
            <a:off x="352805" y="3319272"/>
            <a:ext cx="8639175" cy="370840"/>
          </a:xfrm>
          <a:prstGeom prst="rect">
            <a:avLst/>
          </a:prstGeom>
          <a:solidFill>
            <a:srgbClr val="282828"/>
          </a:solidFill>
        </p:spPr>
        <p:txBody>
          <a:bodyPr vert="horz" wrap="square" lIns="0" tIns="0" rIns="0" bIns="0" rtlCol="0">
            <a:spAutoFit/>
          </a:bodyPr>
          <a:lstStyle/>
          <a:p>
            <a:pPr marL="90805">
              <a:lnSpc>
                <a:spcPct val="100000"/>
              </a:lnSpc>
              <a:tabLst>
                <a:tab pos="364490" algn="l"/>
                <a:tab pos="909955" algn="l"/>
                <a:tab pos="1730375" algn="l"/>
              </a:tabLst>
            </a:pPr>
            <a:r>
              <a:rPr sz="1800" dirty="0">
                <a:solidFill>
                  <a:srgbClr val="FFFFFF"/>
                </a:solidFill>
                <a:latin typeface="Courier New"/>
                <a:cs typeface="Courier New"/>
              </a:rPr>
              <a:t>$</a:t>
            </a:r>
            <a:r>
              <a:rPr sz="1800" dirty="0">
                <a:solidFill>
                  <a:srgbClr val="FFFFFF"/>
                </a:solidFill>
                <a:latin typeface="Times New Roman"/>
                <a:cs typeface="Times New Roman"/>
              </a:rPr>
              <a:t>	</a:t>
            </a:r>
            <a:r>
              <a:rPr sz="1800" spc="-10" dirty="0">
                <a:solidFill>
                  <a:srgbClr val="FFFFFF"/>
                </a:solidFill>
                <a:latin typeface="Courier New"/>
                <a:cs typeface="Courier New"/>
              </a:rPr>
              <a:t>gi</a:t>
            </a:r>
            <a:r>
              <a:rPr sz="1800" dirty="0">
                <a:solidFill>
                  <a:srgbClr val="FFFFFF"/>
                </a:solidFill>
                <a:latin typeface="Courier New"/>
                <a:cs typeface="Courier New"/>
              </a:rPr>
              <a:t>t</a:t>
            </a:r>
            <a:r>
              <a:rPr sz="1800" dirty="0">
                <a:solidFill>
                  <a:srgbClr val="FFFFFF"/>
                </a:solidFill>
                <a:latin typeface="Times New Roman"/>
                <a:cs typeface="Times New Roman"/>
              </a:rPr>
              <a:t>	</a:t>
            </a:r>
            <a:r>
              <a:rPr sz="1800" spc="-5" dirty="0">
                <a:solidFill>
                  <a:srgbClr val="FFFFFF"/>
                </a:solidFill>
                <a:latin typeface="Courier New"/>
                <a:cs typeface="Courier New"/>
              </a:rPr>
              <a:t>c</a:t>
            </a:r>
            <a:r>
              <a:rPr sz="1800" spc="-10" dirty="0">
                <a:solidFill>
                  <a:srgbClr val="FFFFFF"/>
                </a:solidFill>
                <a:latin typeface="Courier New"/>
                <a:cs typeface="Courier New"/>
              </a:rPr>
              <a:t>lon</a:t>
            </a:r>
            <a:r>
              <a:rPr sz="1800" dirty="0">
                <a:solidFill>
                  <a:srgbClr val="FFFFFF"/>
                </a:solidFill>
                <a:latin typeface="Courier New"/>
                <a:cs typeface="Courier New"/>
              </a:rPr>
              <a:t>e</a:t>
            </a:r>
            <a:r>
              <a:rPr sz="1800" dirty="0">
                <a:solidFill>
                  <a:srgbClr val="FFFFFF"/>
                </a:solidFill>
                <a:latin typeface="Times New Roman"/>
                <a:cs typeface="Times New Roman"/>
              </a:rPr>
              <a:t>	</a:t>
            </a:r>
            <a:r>
              <a:rPr sz="1800" spc="-10" dirty="0">
                <a:solidFill>
                  <a:srgbClr val="FFFFFF"/>
                </a:solidFill>
                <a:latin typeface="Courier New"/>
                <a:cs typeface="Courier New"/>
              </a:rPr>
              <a:t>http</a:t>
            </a:r>
            <a:r>
              <a:rPr sz="1800" spc="-5" dirty="0">
                <a:solidFill>
                  <a:srgbClr val="FFFFFF"/>
                </a:solidFill>
                <a:latin typeface="Courier New"/>
                <a:cs typeface="Courier New"/>
              </a:rPr>
              <a:t>s</a:t>
            </a:r>
            <a:r>
              <a:rPr sz="1800" spc="-10" dirty="0">
                <a:solidFill>
                  <a:srgbClr val="FFFFFF"/>
                </a:solidFill>
                <a:latin typeface="Courier New"/>
                <a:cs typeface="Courier New"/>
              </a:rPr>
              <a:t>:/</a:t>
            </a:r>
            <a:r>
              <a:rPr sz="1800" spc="-15" dirty="0">
                <a:solidFill>
                  <a:srgbClr val="FFFFFF"/>
                </a:solidFill>
                <a:latin typeface="Courier New"/>
                <a:cs typeface="Courier New"/>
              </a:rPr>
              <a:t>/</a:t>
            </a:r>
            <a:r>
              <a:rPr sz="1800" spc="-10" dirty="0">
                <a:solidFill>
                  <a:srgbClr val="FFFFFF"/>
                </a:solidFill>
                <a:latin typeface="Courier New"/>
                <a:cs typeface="Courier New"/>
              </a:rPr>
              <a:t>g</a:t>
            </a:r>
            <a:r>
              <a:rPr sz="1800" spc="-5" dirty="0">
                <a:solidFill>
                  <a:srgbClr val="FFFFFF"/>
                </a:solidFill>
                <a:latin typeface="Courier New"/>
                <a:cs typeface="Courier New"/>
              </a:rPr>
              <a:t>i</a:t>
            </a:r>
            <a:r>
              <a:rPr sz="1800" spc="-10" dirty="0">
                <a:solidFill>
                  <a:srgbClr val="FFFFFF"/>
                </a:solidFill>
                <a:latin typeface="Courier New"/>
                <a:cs typeface="Courier New"/>
              </a:rPr>
              <a:t>thub</a:t>
            </a:r>
            <a:r>
              <a:rPr sz="1800" spc="-5" dirty="0">
                <a:solidFill>
                  <a:srgbClr val="FFFFFF"/>
                </a:solidFill>
                <a:latin typeface="Courier New"/>
                <a:cs typeface="Courier New"/>
              </a:rPr>
              <a:t>.</a:t>
            </a:r>
            <a:r>
              <a:rPr sz="1800" spc="-10" dirty="0">
                <a:solidFill>
                  <a:srgbClr val="FFFFFF"/>
                </a:solidFill>
                <a:latin typeface="Courier New"/>
                <a:cs typeface="Courier New"/>
              </a:rPr>
              <a:t>com/</a:t>
            </a:r>
            <a:r>
              <a:rPr sz="1800" spc="-5" dirty="0">
                <a:solidFill>
                  <a:srgbClr val="FFFFFF"/>
                </a:solidFill>
                <a:latin typeface="Courier New"/>
                <a:cs typeface="Courier New"/>
              </a:rPr>
              <a:t>a</a:t>
            </a:r>
            <a:r>
              <a:rPr sz="1800" spc="-10" dirty="0">
                <a:solidFill>
                  <a:srgbClr val="FFFFFF"/>
                </a:solidFill>
                <a:latin typeface="Courier New"/>
                <a:cs typeface="Courier New"/>
              </a:rPr>
              <a:t>roac</a:t>
            </a:r>
            <a:r>
              <a:rPr sz="1800" spc="-5" dirty="0">
                <a:solidFill>
                  <a:srgbClr val="FFFFFF"/>
                </a:solidFill>
                <a:latin typeface="Courier New"/>
                <a:cs typeface="Courier New"/>
              </a:rPr>
              <a:t>h</a:t>
            </a:r>
            <a:r>
              <a:rPr sz="1800" spc="-10" dirty="0">
                <a:solidFill>
                  <a:srgbClr val="FFFFFF"/>
                </a:solidFill>
                <a:latin typeface="Courier New"/>
                <a:cs typeface="Courier New"/>
              </a:rPr>
              <a:t>/upg</a:t>
            </a:r>
            <a:r>
              <a:rPr sz="1800" spc="-5" dirty="0">
                <a:solidFill>
                  <a:srgbClr val="FFFFFF"/>
                </a:solidFill>
                <a:latin typeface="Courier New"/>
                <a:cs typeface="Courier New"/>
              </a:rPr>
              <a:t>r</a:t>
            </a:r>
            <a:r>
              <a:rPr sz="1800" spc="-10" dirty="0">
                <a:solidFill>
                  <a:srgbClr val="FFFFFF"/>
                </a:solidFill>
                <a:latin typeface="Courier New"/>
                <a:cs typeface="Courier New"/>
              </a:rPr>
              <a:t>aded</a:t>
            </a:r>
            <a:r>
              <a:rPr sz="1800" spc="-5" dirty="0">
                <a:solidFill>
                  <a:srgbClr val="FFFFFF"/>
                </a:solidFill>
                <a:latin typeface="Courier New"/>
                <a:cs typeface="Courier New"/>
              </a:rPr>
              <a:t>-</a:t>
            </a:r>
            <a:r>
              <a:rPr sz="1800" spc="-10" dirty="0">
                <a:solidFill>
                  <a:srgbClr val="FFFFFF"/>
                </a:solidFill>
                <a:latin typeface="Courier New"/>
                <a:cs typeface="Courier New"/>
              </a:rPr>
              <a:t>guac</a:t>
            </a:r>
            <a:r>
              <a:rPr sz="1800" spc="-5" dirty="0">
                <a:solidFill>
                  <a:srgbClr val="FFFFFF"/>
                </a:solidFill>
                <a:latin typeface="Courier New"/>
                <a:cs typeface="Courier New"/>
              </a:rPr>
              <a:t>a</a:t>
            </a:r>
            <a:r>
              <a:rPr sz="1800" spc="-10" dirty="0">
                <a:solidFill>
                  <a:srgbClr val="FFFFFF"/>
                </a:solidFill>
                <a:latin typeface="Courier New"/>
                <a:cs typeface="Courier New"/>
              </a:rPr>
              <a:t>mole</a:t>
            </a:r>
            <a:r>
              <a:rPr sz="1800" spc="-5" dirty="0">
                <a:solidFill>
                  <a:srgbClr val="FFFFFF"/>
                </a:solidFill>
                <a:latin typeface="Courier New"/>
                <a:cs typeface="Courier New"/>
              </a:rPr>
              <a:t>.</a:t>
            </a:r>
            <a:r>
              <a:rPr sz="1800" spc="-10" dirty="0">
                <a:solidFill>
                  <a:srgbClr val="FFFFFF"/>
                </a:solidFill>
                <a:latin typeface="Courier New"/>
                <a:cs typeface="Courier New"/>
              </a:rPr>
              <a:t>gi</a:t>
            </a:r>
            <a:r>
              <a:rPr sz="1800" dirty="0">
                <a:solidFill>
                  <a:srgbClr val="FFFFFF"/>
                </a:solidFill>
                <a:latin typeface="Courier New"/>
                <a:cs typeface="Courier New"/>
              </a:rPr>
              <a:t>t</a:t>
            </a:r>
            <a:endParaRPr sz="1800">
              <a:latin typeface="Courier New"/>
              <a:cs typeface="Courier New"/>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539502"/>
            <a:ext cx="7886700" cy="462856"/>
          </a:xfrm>
          <a:prstGeom prst="rect">
            <a:avLst/>
          </a:prstGeom>
        </p:spPr>
        <p:txBody>
          <a:bodyPr vert="horz" wrap="square" lIns="0" tIns="92620" rIns="0" bIns="0" rtlCol="0">
            <a:spAutoFit/>
          </a:bodyPr>
          <a:lstStyle/>
          <a:p>
            <a:pPr marL="12700">
              <a:lnSpc>
                <a:spcPct val="100000"/>
              </a:lnSpc>
            </a:pPr>
            <a:r>
              <a:rPr sz="2400" dirty="0">
                <a:solidFill>
                  <a:srgbClr val="004C69"/>
                </a:solidFill>
              </a:rPr>
              <a:t>Getting Started: Local Repository</a:t>
            </a:r>
          </a:p>
        </p:txBody>
      </p:sp>
      <p:sp>
        <p:nvSpPr>
          <p:cNvPr id="3" name="object 3"/>
          <p:cNvSpPr/>
          <p:nvPr/>
        </p:nvSpPr>
        <p:spPr>
          <a:xfrm>
            <a:off x="356615" y="1581150"/>
            <a:ext cx="8253983" cy="1159764"/>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62000" y="1524"/>
            <a:ext cx="7239000" cy="5141975"/>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539502"/>
            <a:ext cx="7886700" cy="462856"/>
          </a:xfrm>
          <a:prstGeom prst="rect">
            <a:avLst/>
          </a:prstGeom>
        </p:spPr>
        <p:txBody>
          <a:bodyPr vert="horz" wrap="square" lIns="0" tIns="92620" rIns="0" bIns="0" rtlCol="0">
            <a:spAutoFit/>
          </a:bodyPr>
          <a:lstStyle/>
          <a:p>
            <a:pPr marL="12700">
              <a:lnSpc>
                <a:spcPct val="100000"/>
              </a:lnSpc>
            </a:pPr>
            <a:r>
              <a:rPr sz="2400" dirty="0">
                <a:solidFill>
                  <a:srgbClr val="004C69"/>
                </a:solidFill>
              </a:rPr>
              <a:t>What’s inside .git?</a:t>
            </a:r>
          </a:p>
        </p:txBody>
      </p:sp>
      <p:sp>
        <p:nvSpPr>
          <p:cNvPr id="3" name="object 3"/>
          <p:cNvSpPr/>
          <p:nvPr/>
        </p:nvSpPr>
        <p:spPr>
          <a:xfrm>
            <a:off x="4572" y="1382267"/>
            <a:ext cx="9139427" cy="316534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66220" y="1271099"/>
            <a:ext cx="4092575" cy="215900"/>
          </a:xfrm>
          <a:prstGeom prst="rect">
            <a:avLst/>
          </a:prstGeom>
        </p:spPr>
        <p:txBody>
          <a:bodyPr vert="horz" wrap="square" lIns="0" tIns="0" rIns="0" bIns="0" rtlCol="0">
            <a:spAutoFit/>
          </a:bodyPr>
          <a:lstStyle/>
          <a:p>
            <a:pPr marL="182245" indent="-169545">
              <a:lnSpc>
                <a:spcPct val="100000"/>
              </a:lnSpc>
              <a:buClr>
                <a:srgbClr val="005072"/>
              </a:buClr>
              <a:buSzPct val="90000"/>
              <a:buFont typeface="Arial"/>
              <a:buChar char="•"/>
              <a:tabLst>
                <a:tab pos="182880" algn="l"/>
              </a:tabLst>
            </a:pPr>
            <a:r>
              <a:rPr sz="1500" spc="35" dirty="0">
                <a:solidFill>
                  <a:srgbClr val="282828"/>
                </a:solidFill>
                <a:latin typeface="Arial Unicode MS"/>
                <a:cs typeface="Arial Unicode MS"/>
              </a:rPr>
              <a:t>Ad</a:t>
            </a:r>
            <a:r>
              <a:rPr sz="1500" spc="50" dirty="0">
                <a:solidFill>
                  <a:srgbClr val="282828"/>
                </a:solidFill>
                <a:latin typeface="Arial Unicode MS"/>
                <a:cs typeface="Arial Unicode MS"/>
              </a:rPr>
              <a:t>d</a:t>
            </a:r>
            <a:r>
              <a:rPr sz="1500" spc="65" dirty="0">
                <a:solidFill>
                  <a:srgbClr val="282828"/>
                </a:solidFill>
                <a:latin typeface="Times New Roman"/>
                <a:cs typeface="Times New Roman"/>
              </a:rPr>
              <a:t> </a:t>
            </a:r>
            <a:r>
              <a:rPr sz="1500" spc="-10" dirty="0">
                <a:solidFill>
                  <a:srgbClr val="282828"/>
                </a:solidFill>
                <a:latin typeface="Arial Unicode MS"/>
                <a:cs typeface="Arial Unicode MS"/>
              </a:rPr>
              <a:t>any</a:t>
            </a:r>
            <a:r>
              <a:rPr sz="1500" spc="75" dirty="0">
                <a:solidFill>
                  <a:srgbClr val="282828"/>
                </a:solidFill>
                <a:latin typeface="Times New Roman"/>
                <a:cs typeface="Times New Roman"/>
              </a:rPr>
              <a:t> </a:t>
            </a:r>
            <a:r>
              <a:rPr sz="1500" spc="10" dirty="0">
                <a:solidFill>
                  <a:srgbClr val="282828"/>
                </a:solidFill>
                <a:latin typeface="Arial Unicode MS"/>
                <a:cs typeface="Arial Unicode MS"/>
              </a:rPr>
              <a:t>files</a:t>
            </a:r>
            <a:r>
              <a:rPr sz="1500" spc="65" dirty="0">
                <a:solidFill>
                  <a:srgbClr val="282828"/>
                </a:solidFill>
                <a:latin typeface="Times New Roman"/>
                <a:cs typeface="Times New Roman"/>
              </a:rPr>
              <a:t> </a:t>
            </a:r>
            <a:r>
              <a:rPr sz="1500" spc="-10" dirty="0">
                <a:solidFill>
                  <a:srgbClr val="282828"/>
                </a:solidFill>
                <a:latin typeface="Arial Unicode MS"/>
                <a:cs typeface="Arial Unicode MS"/>
              </a:rPr>
              <a:t>in</a:t>
            </a:r>
            <a:r>
              <a:rPr sz="1500" spc="75" dirty="0">
                <a:solidFill>
                  <a:srgbClr val="282828"/>
                </a:solidFill>
                <a:latin typeface="Times New Roman"/>
                <a:cs typeface="Times New Roman"/>
              </a:rPr>
              <a:t> </a:t>
            </a:r>
            <a:r>
              <a:rPr sz="1500" spc="10" dirty="0">
                <a:solidFill>
                  <a:srgbClr val="282828"/>
                </a:solidFill>
                <a:latin typeface="Arial Unicode MS"/>
                <a:cs typeface="Arial Unicode MS"/>
              </a:rPr>
              <a:t>your</a:t>
            </a:r>
            <a:r>
              <a:rPr sz="1500" spc="85" dirty="0">
                <a:solidFill>
                  <a:srgbClr val="282828"/>
                </a:solidFill>
                <a:latin typeface="Times New Roman"/>
                <a:cs typeface="Times New Roman"/>
              </a:rPr>
              <a:t> </a:t>
            </a:r>
            <a:r>
              <a:rPr sz="1500" spc="25" dirty="0">
                <a:solidFill>
                  <a:srgbClr val="282828"/>
                </a:solidFill>
                <a:latin typeface="Arial Unicode MS"/>
                <a:cs typeface="Arial Unicode MS"/>
              </a:rPr>
              <a:t>rep</a:t>
            </a:r>
            <a:r>
              <a:rPr sz="1500" spc="15" dirty="0">
                <a:solidFill>
                  <a:srgbClr val="282828"/>
                </a:solidFill>
                <a:latin typeface="Arial Unicode MS"/>
                <a:cs typeface="Arial Unicode MS"/>
              </a:rPr>
              <a:t>ository</a:t>
            </a:r>
            <a:r>
              <a:rPr sz="1500" spc="60" dirty="0">
                <a:solidFill>
                  <a:srgbClr val="282828"/>
                </a:solidFill>
                <a:latin typeface="Times New Roman"/>
                <a:cs typeface="Times New Roman"/>
              </a:rPr>
              <a:t> </a:t>
            </a:r>
            <a:r>
              <a:rPr sz="1500" spc="40" dirty="0">
                <a:solidFill>
                  <a:srgbClr val="282828"/>
                </a:solidFill>
                <a:latin typeface="Arial Unicode MS"/>
                <a:cs typeface="Arial Unicode MS"/>
              </a:rPr>
              <a:t>to</a:t>
            </a:r>
            <a:r>
              <a:rPr sz="1500" spc="80" dirty="0">
                <a:solidFill>
                  <a:srgbClr val="282828"/>
                </a:solidFill>
                <a:latin typeface="Times New Roman"/>
                <a:cs typeface="Times New Roman"/>
              </a:rPr>
              <a:t> </a:t>
            </a:r>
            <a:r>
              <a:rPr sz="1500" spc="30" dirty="0">
                <a:solidFill>
                  <a:srgbClr val="282828"/>
                </a:solidFill>
                <a:latin typeface="Arial Unicode MS"/>
                <a:cs typeface="Arial Unicode MS"/>
              </a:rPr>
              <a:t>git</a:t>
            </a:r>
            <a:r>
              <a:rPr sz="1500" spc="70" dirty="0">
                <a:solidFill>
                  <a:srgbClr val="282828"/>
                </a:solidFill>
                <a:latin typeface="Times New Roman"/>
                <a:cs typeface="Times New Roman"/>
              </a:rPr>
              <a:t> </a:t>
            </a:r>
            <a:r>
              <a:rPr sz="1500" spc="40" dirty="0">
                <a:solidFill>
                  <a:srgbClr val="282828"/>
                </a:solidFill>
                <a:latin typeface="Arial Unicode MS"/>
                <a:cs typeface="Arial Unicode MS"/>
              </a:rPr>
              <a:t>“stage</a:t>
            </a:r>
            <a:r>
              <a:rPr sz="1500" spc="150" dirty="0">
                <a:solidFill>
                  <a:srgbClr val="282828"/>
                </a:solidFill>
                <a:latin typeface="Arial Unicode MS"/>
                <a:cs typeface="Arial Unicode MS"/>
              </a:rPr>
              <a:t>”</a:t>
            </a:r>
            <a:endParaRPr sz="1500">
              <a:latin typeface="Arial Unicode MS"/>
              <a:cs typeface="Arial Unicode MS"/>
            </a:endParaRPr>
          </a:p>
        </p:txBody>
      </p:sp>
      <p:sp>
        <p:nvSpPr>
          <p:cNvPr id="3" name="object 3"/>
          <p:cNvSpPr txBox="1">
            <a:spLocks noGrp="1"/>
          </p:cNvSpPr>
          <p:nvPr>
            <p:ph type="title"/>
          </p:nvPr>
        </p:nvSpPr>
        <p:spPr>
          <a:xfrm>
            <a:off x="628650" y="539502"/>
            <a:ext cx="7886700" cy="462856"/>
          </a:xfrm>
          <a:prstGeom prst="rect">
            <a:avLst/>
          </a:prstGeom>
        </p:spPr>
        <p:txBody>
          <a:bodyPr vert="horz" wrap="square" lIns="0" tIns="92620" rIns="0" bIns="0" rtlCol="0">
            <a:spAutoFit/>
          </a:bodyPr>
          <a:lstStyle/>
          <a:p>
            <a:pPr marL="12700">
              <a:lnSpc>
                <a:spcPct val="100000"/>
              </a:lnSpc>
            </a:pPr>
            <a:r>
              <a:rPr sz="2400" dirty="0">
                <a:solidFill>
                  <a:srgbClr val="004C69"/>
                </a:solidFill>
              </a:rPr>
              <a:t>GIT ADD</a:t>
            </a:r>
          </a:p>
        </p:txBody>
      </p:sp>
      <p:sp>
        <p:nvSpPr>
          <p:cNvPr id="4" name="object 4"/>
          <p:cNvSpPr txBox="1"/>
          <p:nvPr/>
        </p:nvSpPr>
        <p:spPr>
          <a:xfrm>
            <a:off x="352805" y="3729228"/>
            <a:ext cx="8416290" cy="369570"/>
          </a:xfrm>
          <a:prstGeom prst="rect">
            <a:avLst/>
          </a:prstGeom>
          <a:solidFill>
            <a:srgbClr val="282828"/>
          </a:solidFill>
        </p:spPr>
        <p:txBody>
          <a:bodyPr vert="horz" wrap="square" lIns="0" tIns="0" rIns="0" bIns="0" rtlCol="0">
            <a:spAutoFit/>
          </a:bodyPr>
          <a:lstStyle/>
          <a:p>
            <a:pPr marL="90805">
              <a:lnSpc>
                <a:spcPct val="100000"/>
              </a:lnSpc>
              <a:tabLst>
                <a:tab pos="364490" algn="l"/>
                <a:tab pos="909955" algn="l"/>
                <a:tab pos="1456055" algn="l"/>
              </a:tabLst>
            </a:pPr>
            <a:r>
              <a:rPr sz="1800" dirty="0">
                <a:solidFill>
                  <a:srgbClr val="FFFFFF"/>
                </a:solidFill>
                <a:latin typeface="Courier New"/>
                <a:cs typeface="Courier New"/>
              </a:rPr>
              <a:t>$</a:t>
            </a:r>
            <a:r>
              <a:rPr sz="1800" dirty="0">
                <a:solidFill>
                  <a:srgbClr val="FFFFFF"/>
                </a:solidFill>
                <a:latin typeface="Times New Roman"/>
                <a:cs typeface="Times New Roman"/>
              </a:rPr>
              <a:t>	</a:t>
            </a:r>
            <a:r>
              <a:rPr sz="1800" spc="-10" dirty="0">
                <a:solidFill>
                  <a:srgbClr val="FFFFFF"/>
                </a:solidFill>
                <a:latin typeface="Courier New"/>
                <a:cs typeface="Courier New"/>
              </a:rPr>
              <a:t>gi</a:t>
            </a:r>
            <a:r>
              <a:rPr sz="1800" dirty="0">
                <a:solidFill>
                  <a:srgbClr val="FFFFFF"/>
                </a:solidFill>
                <a:latin typeface="Courier New"/>
                <a:cs typeface="Courier New"/>
              </a:rPr>
              <a:t>t</a:t>
            </a:r>
            <a:r>
              <a:rPr sz="1800" dirty="0">
                <a:solidFill>
                  <a:srgbClr val="FFFFFF"/>
                </a:solidFill>
                <a:latin typeface="Times New Roman"/>
                <a:cs typeface="Times New Roman"/>
              </a:rPr>
              <a:t>	</a:t>
            </a:r>
            <a:r>
              <a:rPr sz="1800" spc="-5" dirty="0">
                <a:solidFill>
                  <a:srgbClr val="FFFFFF"/>
                </a:solidFill>
                <a:latin typeface="Courier New"/>
                <a:cs typeface="Courier New"/>
              </a:rPr>
              <a:t>a</a:t>
            </a:r>
            <a:r>
              <a:rPr sz="1800" spc="-10" dirty="0">
                <a:solidFill>
                  <a:srgbClr val="FFFFFF"/>
                </a:solidFill>
                <a:latin typeface="Courier New"/>
                <a:cs typeface="Courier New"/>
              </a:rPr>
              <a:t>d</a:t>
            </a:r>
            <a:r>
              <a:rPr sz="1800" dirty="0">
                <a:solidFill>
                  <a:srgbClr val="FFFFFF"/>
                </a:solidFill>
                <a:latin typeface="Courier New"/>
                <a:cs typeface="Courier New"/>
              </a:rPr>
              <a:t>d</a:t>
            </a:r>
            <a:r>
              <a:rPr sz="1800" dirty="0">
                <a:solidFill>
                  <a:srgbClr val="FFFFFF"/>
                </a:solidFill>
                <a:latin typeface="Times New Roman"/>
                <a:cs typeface="Times New Roman"/>
              </a:rPr>
              <a:t>	</a:t>
            </a:r>
            <a:r>
              <a:rPr sz="1800" dirty="0">
                <a:solidFill>
                  <a:srgbClr val="FFFFFF"/>
                </a:solidFill>
                <a:latin typeface="Courier New"/>
                <a:cs typeface="Courier New"/>
              </a:rPr>
              <a:t>.</a:t>
            </a:r>
            <a:endParaRPr sz="1800">
              <a:latin typeface="Courier New"/>
              <a:cs typeface="Courier New"/>
            </a:endParaRPr>
          </a:p>
        </p:txBody>
      </p:sp>
      <p:sp>
        <p:nvSpPr>
          <p:cNvPr id="5" name="object 5"/>
          <p:cNvSpPr/>
          <p:nvPr/>
        </p:nvSpPr>
        <p:spPr>
          <a:xfrm>
            <a:off x="5327903" y="1308353"/>
            <a:ext cx="3441192" cy="1985772"/>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14.2 Data Formats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539502"/>
            <a:ext cx="7886700" cy="462856"/>
          </a:xfrm>
          <a:prstGeom prst="rect">
            <a:avLst/>
          </a:prstGeom>
        </p:spPr>
        <p:txBody>
          <a:bodyPr vert="horz" wrap="square" lIns="0" tIns="92620" rIns="0" bIns="0" rtlCol="0">
            <a:spAutoFit/>
          </a:bodyPr>
          <a:lstStyle/>
          <a:p>
            <a:pPr marL="12700">
              <a:lnSpc>
                <a:spcPct val="100000"/>
              </a:lnSpc>
            </a:pPr>
            <a:r>
              <a:rPr sz="2400" dirty="0">
                <a:solidFill>
                  <a:srgbClr val="004C69"/>
                </a:solidFill>
              </a:rPr>
              <a:t>STAGING AREA</a:t>
            </a:r>
          </a:p>
        </p:txBody>
      </p:sp>
      <p:sp>
        <p:nvSpPr>
          <p:cNvPr id="3" name="object 3"/>
          <p:cNvSpPr/>
          <p:nvPr/>
        </p:nvSpPr>
        <p:spPr>
          <a:xfrm>
            <a:off x="295441" y="1039270"/>
            <a:ext cx="8180832" cy="3514343"/>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66220" y="1284098"/>
            <a:ext cx="5671185" cy="1137920"/>
          </a:xfrm>
          <a:prstGeom prst="rect">
            <a:avLst/>
          </a:prstGeom>
        </p:spPr>
        <p:txBody>
          <a:bodyPr vert="horz" wrap="square" lIns="0" tIns="0" rIns="0" bIns="0" rtlCol="0">
            <a:spAutoFit/>
          </a:bodyPr>
          <a:lstStyle/>
          <a:p>
            <a:pPr marL="182245" indent="-169545">
              <a:lnSpc>
                <a:spcPct val="100000"/>
              </a:lnSpc>
              <a:buClr>
                <a:srgbClr val="005072"/>
              </a:buClr>
              <a:buSzPct val="90000"/>
              <a:buFont typeface="Arial"/>
              <a:buChar char="•"/>
              <a:tabLst>
                <a:tab pos="182880" algn="l"/>
              </a:tabLst>
            </a:pPr>
            <a:r>
              <a:rPr sz="2000" spc="25" dirty="0">
                <a:solidFill>
                  <a:srgbClr val="282828"/>
                </a:solidFill>
                <a:latin typeface="Arial Unicode MS"/>
                <a:cs typeface="Arial Unicode MS"/>
              </a:rPr>
              <a:t>Store</a:t>
            </a:r>
            <a:r>
              <a:rPr sz="2000" spc="105" dirty="0">
                <a:solidFill>
                  <a:srgbClr val="282828"/>
                </a:solidFill>
                <a:latin typeface="Times New Roman"/>
                <a:cs typeface="Times New Roman"/>
              </a:rPr>
              <a:t> </a:t>
            </a:r>
            <a:r>
              <a:rPr sz="2000" spc="15" dirty="0">
                <a:solidFill>
                  <a:srgbClr val="282828"/>
                </a:solidFill>
                <a:latin typeface="Arial Unicode MS"/>
                <a:cs typeface="Arial Unicode MS"/>
              </a:rPr>
              <a:t>your</a:t>
            </a:r>
            <a:r>
              <a:rPr sz="2000" spc="105" dirty="0">
                <a:solidFill>
                  <a:srgbClr val="282828"/>
                </a:solidFill>
                <a:latin typeface="Times New Roman"/>
                <a:cs typeface="Times New Roman"/>
              </a:rPr>
              <a:t> </a:t>
            </a:r>
            <a:r>
              <a:rPr sz="2000" spc="20" dirty="0">
                <a:solidFill>
                  <a:srgbClr val="282828"/>
                </a:solidFill>
                <a:latin typeface="Arial Unicode MS"/>
                <a:cs typeface="Arial Unicode MS"/>
              </a:rPr>
              <a:t>ch</a:t>
            </a:r>
            <a:r>
              <a:rPr sz="2000" spc="10" dirty="0">
                <a:solidFill>
                  <a:srgbClr val="282828"/>
                </a:solidFill>
                <a:latin typeface="Arial Unicode MS"/>
                <a:cs typeface="Arial Unicode MS"/>
              </a:rPr>
              <a:t>a</a:t>
            </a:r>
            <a:r>
              <a:rPr sz="2000" spc="20" dirty="0">
                <a:solidFill>
                  <a:srgbClr val="282828"/>
                </a:solidFill>
                <a:latin typeface="Arial Unicode MS"/>
                <a:cs typeface="Arial Unicode MS"/>
              </a:rPr>
              <a:t>nges</a:t>
            </a:r>
            <a:r>
              <a:rPr sz="2000" spc="125" dirty="0">
                <a:solidFill>
                  <a:srgbClr val="282828"/>
                </a:solidFill>
                <a:latin typeface="Times New Roman"/>
                <a:cs typeface="Times New Roman"/>
              </a:rPr>
              <a:t> </a:t>
            </a:r>
            <a:r>
              <a:rPr sz="2000" spc="20" dirty="0">
                <a:solidFill>
                  <a:srgbClr val="282828"/>
                </a:solidFill>
                <a:latin typeface="Arial Unicode MS"/>
                <a:cs typeface="Arial Unicode MS"/>
              </a:rPr>
              <a:t>into</a:t>
            </a:r>
            <a:r>
              <a:rPr sz="2000" spc="110" dirty="0">
                <a:solidFill>
                  <a:srgbClr val="282828"/>
                </a:solidFill>
                <a:latin typeface="Times New Roman"/>
                <a:cs typeface="Times New Roman"/>
              </a:rPr>
              <a:t> </a:t>
            </a:r>
            <a:r>
              <a:rPr sz="2000" spc="-45" dirty="0">
                <a:solidFill>
                  <a:srgbClr val="282828"/>
                </a:solidFill>
                <a:latin typeface="Arial Unicode MS"/>
                <a:cs typeface="Arial Unicode MS"/>
              </a:rPr>
              <a:t>a</a:t>
            </a:r>
            <a:r>
              <a:rPr sz="2000" spc="95" dirty="0">
                <a:solidFill>
                  <a:srgbClr val="282828"/>
                </a:solidFill>
                <a:latin typeface="Times New Roman"/>
                <a:cs typeface="Times New Roman"/>
              </a:rPr>
              <a:t> </a:t>
            </a:r>
            <a:r>
              <a:rPr sz="2000" spc="50" dirty="0">
                <a:solidFill>
                  <a:srgbClr val="282828"/>
                </a:solidFill>
                <a:latin typeface="Arial Unicode MS"/>
                <a:cs typeface="Arial Unicode MS"/>
              </a:rPr>
              <a:t>co</a:t>
            </a:r>
            <a:r>
              <a:rPr sz="2000" spc="70" dirty="0">
                <a:solidFill>
                  <a:srgbClr val="282828"/>
                </a:solidFill>
                <a:latin typeface="Arial Unicode MS"/>
                <a:cs typeface="Arial Unicode MS"/>
              </a:rPr>
              <a:t>m</a:t>
            </a:r>
            <a:r>
              <a:rPr sz="2000" spc="35" dirty="0">
                <a:solidFill>
                  <a:srgbClr val="282828"/>
                </a:solidFill>
                <a:latin typeface="Arial Unicode MS"/>
                <a:cs typeface="Arial Unicode MS"/>
              </a:rPr>
              <a:t>mit</a:t>
            </a:r>
            <a:endParaRPr sz="2000">
              <a:latin typeface="Arial Unicode MS"/>
              <a:cs typeface="Arial Unicode MS"/>
            </a:endParaRPr>
          </a:p>
          <a:p>
            <a:pPr marL="182245" indent="-169545">
              <a:lnSpc>
                <a:spcPct val="100000"/>
              </a:lnSpc>
              <a:spcBef>
                <a:spcPts val="985"/>
              </a:spcBef>
              <a:buClr>
                <a:srgbClr val="005072"/>
              </a:buClr>
              <a:buSzPct val="90000"/>
              <a:buFont typeface="Arial"/>
              <a:buChar char="•"/>
              <a:tabLst>
                <a:tab pos="182880" algn="l"/>
              </a:tabLst>
            </a:pPr>
            <a:r>
              <a:rPr sz="2000" spc="-15" dirty="0">
                <a:solidFill>
                  <a:srgbClr val="282828"/>
                </a:solidFill>
                <a:latin typeface="Arial Unicode MS"/>
                <a:cs typeface="Arial Unicode MS"/>
              </a:rPr>
              <a:t>Sav</a:t>
            </a:r>
            <a:r>
              <a:rPr sz="2000" spc="-25" dirty="0">
                <a:solidFill>
                  <a:srgbClr val="282828"/>
                </a:solidFill>
                <a:latin typeface="Arial Unicode MS"/>
                <a:cs typeface="Arial Unicode MS"/>
              </a:rPr>
              <a:t>e</a:t>
            </a:r>
            <a:r>
              <a:rPr sz="2000" dirty="0">
                <a:solidFill>
                  <a:srgbClr val="282828"/>
                </a:solidFill>
                <a:latin typeface="Arial Unicode MS"/>
                <a:cs typeface="Arial Unicode MS"/>
              </a:rPr>
              <a:t>s</a:t>
            </a:r>
            <a:r>
              <a:rPr sz="2000" spc="114" dirty="0">
                <a:solidFill>
                  <a:srgbClr val="282828"/>
                </a:solidFill>
                <a:latin typeface="Times New Roman"/>
                <a:cs typeface="Times New Roman"/>
              </a:rPr>
              <a:t> </a:t>
            </a:r>
            <a:r>
              <a:rPr sz="2000" spc="-15" dirty="0">
                <a:solidFill>
                  <a:srgbClr val="282828"/>
                </a:solidFill>
                <a:latin typeface="Arial Unicode MS"/>
                <a:cs typeface="Arial Unicode MS"/>
              </a:rPr>
              <a:t>all</a:t>
            </a:r>
            <a:r>
              <a:rPr sz="2000" spc="105" dirty="0">
                <a:solidFill>
                  <a:srgbClr val="282828"/>
                </a:solidFill>
                <a:latin typeface="Times New Roman"/>
                <a:cs typeface="Times New Roman"/>
              </a:rPr>
              <a:t> </a:t>
            </a:r>
            <a:r>
              <a:rPr sz="2000" spc="55" dirty="0">
                <a:solidFill>
                  <a:srgbClr val="282828"/>
                </a:solidFill>
                <a:latin typeface="Arial Unicode MS"/>
                <a:cs typeface="Arial Unicode MS"/>
              </a:rPr>
              <a:t>of</a:t>
            </a:r>
            <a:r>
              <a:rPr sz="2000" spc="95" dirty="0">
                <a:solidFill>
                  <a:srgbClr val="282828"/>
                </a:solidFill>
                <a:latin typeface="Times New Roman"/>
                <a:cs typeface="Times New Roman"/>
              </a:rPr>
              <a:t> </a:t>
            </a:r>
            <a:r>
              <a:rPr sz="2000" spc="15" dirty="0">
                <a:solidFill>
                  <a:srgbClr val="282828"/>
                </a:solidFill>
                <a:latin typeface="Arial Unicode MS"/>
                <a:cs typeface="Arial Unicode MS"/>
              </a:rPr>
              <a:t>your</a:t>
            </a:r>
            <a:r>
              <a:rPr sz="2000" spc="110" dirty="0">
                <a:solidFill>
                  <a:srgbClr val="282828"/>
                </a:solidFill>
                <a:latin typeface="Times New Roman"/>
                <a:cs typeface="Times New Roman"/>
              </a:rPr>
              <a:t> </a:t>
            </a:r>
            <a:r>
              <a:rPr sz="2000" spc="20" dirty="0">
                <a:solidFill>
                  <a:srgbClr val="282828"/>
                </a:solidFill>
                <a:latin typeface="Arial Unicode MS"/>
                <a:cs typeface="Arial Unicode MS"/>
              </a:rPr>
              <a:t>ch</a:t>
            </a:r>
            <a:r>
              <a:rPr sz="2000" spc="10" dirty="0">
                <a:solidFill>
                  <a:srgbClr val="282828"/>
                </a:solidFill>
                <a:latin typeface="Arial Unicode MS"/>
                <a:cs typeface="Arial Unicode MS"/>
              </a:rPr>
              <a:t>a</a:t>
            </a:r>
            <a:r>
              <a:rPr sz="2000" spc="20" dirty="0">
                <a:solidFill>
                  <a:srgbClr val="282828"/>
                </a:solidFill>
                <a:latin typeface="Arial Unicode MS"/>
                <a:cs typeface="Arial Unicode MS"/>
              </a:rPr>
              <a:t>nges</a:t>
            </a:r>
            <a:r>
              <a:rPr sz="2000" spc="130" dirty="0">
                <a:solidFill>
                  <a:srgbClr val="282828"/>
                </a:solidFill>
                <a:latin typeface="Times New Roman"/>
                <a:cs typeface="Times New Roman"/>
              </a:rPr>
              <a:t> </a:t>
            </a:r>
            <a:r>
              <a:rPr sz="2000" spc="45" dirty="0">
                <a:solidFill>
                  <a:srgbClr val="282828"/>
                </a:solidFill>
                <a:latin typeface="Arial Unicode MS"/>
                <a:cs typeface="Arial Unicode MS"/>
              </a:rPr>
              <a:t>togethe</a:t>
            </a:r>
            <a:r>
              <a:rPr sz="2000" spc="25" dirty="0">
                <a:solidFill>
                  <a:srgbClr val="282828"/>
                </a:solidFill>
                <a:latin typeface="Arial Unicode MS"/>
                <a:cs typeface="Arial Unicode MS"/>
              </a:rPr>
              <a:t>r</a:t>
            </a:r>
            <a:r>
              <a:rPr sz="2000" spc="114" dirty="0">
                <a:solidFill>
                  <a:srgbClr val="282828"/>
                </a:solidFill>
                <a:latin typeface="Times New Roman"/>
                <a:cs typeface="Times New Roman"/>
              </a:rPr>
              <a:t> </a:t>
            </a:r>
            <a:r>
              <a:rPr sz="2000" spc="190" dirty="0">
                <a:solidFill>
                  <a:srgbClr val="282828"/>
                </a:solidFill>
                <a:latin typeface="Arial Unicode MS"/>
                <a:cs typeface="Arial Unicode MS"/>
              </a:rPr>
              <a:t>/</a:t>
            </a:r>
            <a:r>
              <a:rPr sz="2000" spc="95" dirty="0">
                <a:solidFill>
                  <a:srgbClr val="282828"/>
                </a:solidFill>
                <a:latin typeface="Times New Roman"/>
                <a:cs typeface="Times New Roman"/>
              </a:rPr>
              <a:t> </a:t>
            </a:r>
            <a:r>
              <a:rPr sz="2000" spc="-20" dirty="0">
                <a:solidFill>
                  <a:srgbClr val="282828"/>
                </a:solidFill>
                <a:latin typeface="Arial Unicode MS"/>
                <a:cs typeface="Arial Unicode MS"/>
              </a:rPr>
              <a:t>s</a:t>
            </a:r>
            <a:r>
              <a:rPr sz="2000" spc="-35" dirty="0">
                <a:solidFill>
                  <a:srgbClr val="282828"/>
                </a:solidFill>
                <a:latin typeface="Arial Unicode MS"/>
                <a:cs typeface="Arial Unicode MS"/>
              </a:rPr>
              <a:t>a</a:t>
            </a:r>
            <a:r>
              <a:rPr sz="2000" spc="20" dirty="0">
                <a:solidFill>
                  <a:srgbClr val="282828"/>
                </a:solidFill>
                <a:latin typeface="Arial Unicode MS"/>
                <a:cs typeface="Arial Unicode MS"/>
              </a:rPr>
              <a:t>ve</a:t>
            </a:r>
            <a:r>
              <a:rPr sz="2000" spc="105" dirty="0">
                <a:solidFill>
                  <a:srgbClr val="282828"/>
                </a:solidFill>
                <a:latin typeface="Times New Roman"/>
                <a:cs typeface="Times New Roman"/>
              </a:rPr>
              <a:t> </a:t>
            </a:r>
            <a:r>
              <a:rPr sz="2000" spc="30" dirty="0">
                <a:solidFill>
                  <a:srgbClr val="282828"/>
                </a:solidFill>
                <a:latin typeface="Arial Unicode MS"/>
                <a:cs typeface="Arial Unicode MS"/>
              </a:rPr>
              <a:t>point</a:t>
            </a:r>
            <a:endParaRPr sz="2000">
              <a:latin typeface="Arial Unicode MS"/>
              <a:cs typeface="Arial Unicode MS"/>
            </a:endParaRPr>
          </a:p>
          <a:p>
            <a:pPr marL="182245" indent="-169545">
              <a:lnSpc>
                <a:spcPct val="100000"/>
              </a:lnSpc>
              <a:spcBef>
                <a:spcPts val="975"/>
              </a:spcBef>
              <a:buClr>
                <a:srgbClr val="005072"/>
              </a:buClr>
              <a:buSzPct val="90000"/>
              <a:buFont typeface="Arial"/>
              <a:buChar char="•"/>
              <a:tabLst>
                <a:tab pos="182880" algn="l"/>
              </a:tabLst>
            </a:pPr>
            <a:r>
              <a:rPr sz="2000" spc="25" dirty="0">
                <a:solidFill>
                  <a:srgbClr val="282828"/>
                </a:solidFill>
                <a:latin typeface="Arial Unicode MS"/>
                <a:cs typeface="Arial Unicode MS"/>
              </a:rPr>
              <a:t>Comm</a:t>
            </a:r>
            <a:r>
              <a:rPr sz="2000" spc="-5" dirty="0">
                <a:solidFill>
                  <a:srgbClr val="282828"/>
                </a:solidFill>
                <a:latin typeface="Arial Unicode MS"/>
                <a:cs typeface="Arial Unicode MS"/>
              </a:rPr>
              <a:t>i</a:t>
            </a:r>
            <a:r>
              <a:rPr sz="2000" spc="65" dirty="0">
                <a:solidFill>
                  <a:srgbClr val="282828"/>
                </a:solidFill>
                <a:latin typeface="Arial Unicode MS"/>
                <a:cs typeface="Arial Unicode MS"/>
              </a:rPr>
              <a:t>t</a:t>
            </a:r>
            <a:r>
              <a:rPr sz="2000" spc="114" dirty="0">
                <a:solidFill>
                  <a:srgbClr val="282828"/>
                </a:solidFill>
                <a:latin typeface="Times New Roman"/>
                <a:cs typeface="Times New Roman"/>
              </a:rPr>
              <a:t> </a:t>
            </a:r>
            <a:r>
              <a:rPr sz="2000" spc="30" dirty="0">
                <a:solidFill>
                  <a:srgbClr val="282828"/>
                </a:solidFill>
                <a:latin typeface="Arial Unicode MS"/>
                <a:cs typeface="Arial Unicode MS"/>
              </a:rPr>
              <a:t>does</a:t>
            </a:r>
            <a:r>
              <a:rPr sz="2000" spc="95" dirty="0">
                <a:solidFill>
                  <a:srgbClr val="282828"/>
                </a:solidFill>
                <a:latin typeface="Times New Roman"/>
                <a:cs typeface="Times New Roman"/>
              </a:rPr>
              <a:t> </a:t>
            </a:r>
            <a:r>
              <a:rPr sz="2000" spc="-45" dirty="0">
                <a:solidFill>
                  <a:srgbClr val="282828"/>
                </a:solidFill>
                <a:latin typeface="Arial Unicode MS"/>
                <a:cs typeface="Arial Unicode MS"/>
              </a:rPr>
              <a:t>NOT</a:t>
            </a:r>
            <a:r>
              <a:rPr sz="2000" spc="95" dirty="0">
                <a:solidFill>
                  <a:srgbClr val="282828"/>
                </a:solidFill>
                <a:latin typeface="Times New Roman"/>
                <a:cs typeface="Times New Roman"/>
              </a:rPr>
              <a:t> </a:t>
            </a:r>
            <a:r>
              <a:rPr sz="2000" spc="10" dirty="0">
                <a:solidFill>
                  <a:srgbClr val="282828"/>
                </a:solidFill>
                <a:latin typeface="Arial Unicode MS"/>
                <a:cs typeface="Arial Unicode MS"/>
              </a:rPr>
              <a:t>push</a:t>
            </a:r>
            <a:endParaRPr sz="2000">
              <a:latin typeface="Arial Unicode MS"/>
              <a:cs typeface="Arial Unicode MS"/>
            </a:endParaRPr>
          </a:p>
        </p:txBody>
      </p:sp>
      <p:sp>
        <p:nvSpPr>
          <p:cNvPr id="3" name="object 3"/>
          <p:cNvSpPr txBox="1">
            <a:spLocks noGrp="1"/>
          </p:cNvSpPr>
          <p:nvPr>
            <p:ph type="title"/>
          </p:nvPr>
        </p:nvSpPr>
        <p:spPr>
          <a:xfrm>
            <a:off x="628650" y="539502"/>
            <a:ext cx="7886700" cy="462856"/>
          </a:xfrm>
          <a:prstGeom prst="rect">
            <a:avLst/>
          </a:prstGeom>
        </p:spPr>
        <p:txBody>
          <a:bodyPr vert="horz" wrap="square" lIns="0" tIns="92620" rIns="0" bIns="0" rtlCol="0">
            <a:spAutoFit/>
          </a:bodyPr>
          <a:lstStyle/>
          <a:p>
            <a:pPr marL="12700">
              <a:lnSpc>
                <a:spcPct val="100000"/>
              </a:lnSpc>
            </a:pPr>
            <a:r>
              <a:rPr sz="2400" dirty="0">
                <a:solidFill>
                  <a:srgbClr val="004C69"/>
                </a:solidFill>
              </a:rPr>
              <a:t>GIT COMMIT</a:t>
            </a:r>
          </a:p>
        </p:txBody>
      </p:sp>
      <p:sp>
        <p:nvSpPr>
          <p:cNvPr id="4" name="object 4"/>
          <p:cNvSpPr txBox="1"/>
          <p:nvPr/>
        </p:nvSpPr>
        <p:spPr>
          <a:xfrm>
            <a:off x="172973" y="2776727"/>
            <a:ext cx="8417560" cy="369570"/>
          </a:xfrm>
          <a:prstGeom prst="rect">
            <a:avLst/>
          </a:prstGeom>
          <a:solidFill>
            <a:schemeClr val="tx1">
              <a:lumMod val="50000"/>
              <a:lumOff val="50000"/>
            </a:schemeClr>
          </a:solidFill>
        </p:spPr>
        <p:txBody>
          <a:bodyPr vert="horz" wrap="square" lIns="0" tIns="0" rIns="0" bIns="0" rtlCol="0">
            <a:spAutoFit/>
          </a:bodyPr>
          <a:lstStyle>
            <a:defPPr>
              <a:defRPr lang="en-US"/>
            </a:defPPr>
            <a:lvl1pPr marL="91440">
              <a:lnSpc>
                <a:spcPct val="100000"/>
              </a:lnSpc>
              <a:tabLst>
                <a:tab pos="365125" algn="l"/>
                <a:tab pos="910590" algn="l"/>
                <a:tab pos="1866900" algn="l"/>
              </a:tabLst>
              <a:defRPr sz="1800">
                <a:solidFill>
                  <a:srgbClr val="FFFFFF"/>
                </a:solidFill>
                <a:latin typeface="Courier New"/>
                <a:cs typeface="Courier New"/>
              </a:defRPr>
            </a:lvl1pPr>
          </a:lstStyle>
          <a:p>
            <a:r>
              <a:rPr dirty="0"/>
              <a:t>$	git	commit	–m ’Initial commit’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539502"/>
            <a:ext cx="7886700" cy="462856"/>
          </a:xfrm>
          <a:prstGeom prst="rect">
            <a:avLst/>
          </a:prstGeom>
        </p:spPr>
        <p:txBody>
          <a:bodyPr vert="horz" wrap="square" lIns="0" tIns="92620" rIns="0" bIns="0" rtlCol="0">
            <a:spAutoFit/>
          </a:bodyPr>
          <a:lstStyle/>
          <a:p>
            <a:pPr marL="12700">
              <a:lnSpc>
                <a:spcPct val="100000"/>
              </a:lnSpc>
            </a:pPr>
            <a:r>
              <a:rPr sz="2400" dirty="0">
                <a:solidFill>
                  <a:srgbClr val="004C69"/>
                </a:solidFill>
              </a:rPr>
              <a:t>Git Log: History of commits</a:t>
            </a:r>
          </a:p>
        </p:txBody>
      </p:sp>
      <p:sp>
        <p:nvSpPr>
          <p:cNvPr id="3" name="object 3"/>
          <p:cNvSpPr/>
          <p:nvPr/>
        </p:nvSpPr>
        <p:spPr>
          <a:xfrm>
            <a:off x="1932354" y="1269968"/>
            <a:ext cx="5605271" cy="3599688"/>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40" y="1176148"/>
            <a:ext cx="2935605" cy="973455"/>
          </a:xfrm>
          <a:prstGeom prst="rect">
            <a:avLst/>
          </a:prstGeom>
        </p:spPr>
        <p:txBody>
          <a:bodyPr vert="horz" wrap="square" lIns="0" tIns="0" rIns="0" bIns="0" rtlCol="0">
            <a:spAutoFit/>
          </a:bodyPr>
          <a:lstStyle/>
          <a:p>
            <a:pPr marL="182245" marR="5080" indent="-169545">
              <a:lnSpc>
                <a:spcPts val="2280"/>
              </a:lnSpc>
              <a:buClr>
                <a:srgbClr val="005072"/>
              </a:buClr>
              <a:buSzPct val="90000"/>
              <a:buFont typeface="Arial"/>
              <a:buChar char="•"/>
              <a:tabLst>
                <a:tab pos="182880" algn="l"/>
              </a:tabLst>
            </a:pPr>
            <a:r>
              <a:rPr sz="2000" dirty="0">
                <a:solidFill>
                  <a:srgbClr val="282828"/>
                </a:solidFill>
                <a:latin typeface="Arial Unicode MS"/>
                <a:cs typeface="Arial Unicode MS"/>
              </a:rPr>
              <a:t>Ma</a:t>
            </a:r>
            <a:r>
              <a:rPr sz="2000" spc="-10" dirty="0">
                <a:solidFill>
                  <a:srgbClr val="282828"/>
                </a:solidFill>
                <a:latin typeface="Arial Unicode MS"/>
                <a:cs typeface="Arial Unicode MS"/>
              </a:rPr>
              <a:t>k</a:t>
            </a:r>
            <a:r>
              <a:rPr sz="2000" spc="20" dirty="0">
                <a:solidFill>
                  <a:srgbClr val="282828"/>
                </a:solidFill>
                <a:latin typeface="Arial Unicode MS"/>
                <a:cs typeface="Arial Unicode MS"/>
              </a:rPr>
              <a:t>es</a:t>
            </a:r>
            <a:r>
              <a:rPr sz="2000" spc="105" dirty="0">
                <a:solidFill>
                  <a:srgbClr val="282828"/>
                </a:solidFill>
                <a:latin typeface="Times New Roman"/>
                <a:cs typeface="Times New Roman"/>
              </a:rPr>
              <a:t> </a:t>
            </a:r>
            <a:r>
              <a:rPr sz="2000" spc="-45" dirty="0">
                <a:solidFill>
                  <a:srgbClr val="282828"/>
                </a:solidFill>
                <a:latin typeface="Arial Unicode MS"/>
                <a:cs typeface="Arial Unicode MS"/>
              </a:rPr>
              <a:t>a</a:t>
            </a:r>
            <a:r>
              <a:rPr sz="2000" spc="95" dirty="0">
                <a:solidFill>
                  <a:srgbClr val="282828"/>
                </a:solidFill>
                <a:latin typeface="Times New Roman"/>
                <a:cs typeface="Times New Roman"/>
              </a:rPr>
              <a:t> </a:t>
            </a:r>
            <a:r>
              <a:rPr sz="2000" spc="25" dirty="0">
                <a:solidFill>
                  <a:srgbClr val="282828"/>
                </a:solidFill>
                <a:latin typeface="Arial Unicode MS"/>
                <a:cs typeface="Arial Unicode MS"/>
              </a:rPr>
              <a:t>poi</a:t>
            </a:r>
            <a:r>
              <a:rPr sz="2000" spc="20" dirty="0">
                <a:solidFill>
                  <a:srgbClr val="282828"/>
                </a:solidFill>
                <a:latin typeface="Arial Unicode MS"/>
                <a:cs typeface="Arial Unicode MS"/>
              </a:rPr>
              <a:t>n</a:t>
            </a:r>
            <a:r>
              <a:rPr sz="2000" spc="35" dirty="0">
                <a:solidFill>
                  <a:srgbClr val="282828"/>
                </a:solidFill>
                <a:latin typeface="Arial Unicode MS"/>
                <a:cs typeface="Arial Unicode MS"/>
              </a:rPr>
              <a:t>ter</a:t>
            </a:r>
            <a:r>
              <a:rPr sz="2000" spc="114" dirty="0">
                <a:solidFill>
                  <a:srgbClr val="282828"/>
                </a:solidFill>
                <a:latin typeface="Times New Roman"/>
                <a:cs typeface="Times New Roman"/>
              </a:rPr>
              <a:t> </a:t>
            </a:r>
            <a:r>
              <a:rPr sz="2000" spc="55" dirty="0">
                <a:solidFill>
                  <a:srgbClr val="282828"/>
                </a:solidFill>
                <a:latin typeface="Arial Unicode MS"/>
                <a:cs typeface="Arial Unicode MS"/>
              </a:rPr>
              <a:t>to</a:t>
            </a:r>
            <a:r>
              <a:rPr sz="2000" spc="95" dirty="0">
                <a:solidFill>
                  <a:srgbClr val="282828"/>
                </a:solidFill>
                <a:latin typeface="Times New Roman"/>
                <a:cs typeface="Times New Roman"/>
              </a:rPr>
              <a:t> </a:t>
            </a:r>
            <a:r>
              <a:rPr sz="2000" spc="15" dirty="0">
                <a:solidFill>
                  <a:srgbClr val="282828"/>
                </a:solidFill>
                <a:latin typeface="Arial Unicode MS"/>
                <a:cs typeface="Arial Unicode MS"/>
              </a:rPr>
              <a:t>your</a:t>
            </a:r>
            <a:r>
              <a:rPr sz="2000" spc="10" dirty="0">
                <a:solidFill>
                  <a:srgbClr val="282828"/>
                </a:solidFill>
                <a:latin typeface="Times New Roman"/>
                <a:cs typeface="Times New Roman"/>
              </a:rPr>
              <a:t> </a:t>
            </a:r>
            <a:r>
              <a:rPr sz="2000" spc="50" dirty="0">
                <a:solidFill>
                  <a:srgbClr val="282828"/>
                </a:solidFill>
                <a:latin typeface="Arial Unicode MS"/>
                <a:cs typeface="Arial Unicode MS"/>
              </a:rPr>
              <a:t>code</a:t>
            </a:r>
            <a:endParaRPr sz="2000">
              <a:latin typeface="Arial Unicode MS"/>
              <a:cs typeface="Arial Unicode MS"/>
            </a:endParaRPr>
          </a:p>
          <a:p>
            <a:pPr marL="182245" indent="-169545">
              <a:lnSpc>
                <a:spcPct val="100000"/>
              </a:lnSpc>
              <a:spcBef>
                <a:spcPts val="925"/>
              </a:spcBef>
              <a:buClr>
                <a:srgbClr val="005072"/>
              </a:buClr>
              <a:buSzPct val="90000"/>
              <a:buFont typeface="Arial"/>
              <a:buChar char="•"/>
              <a:tabLst>
                <a:tab pos="182880" algn="l"/>
              </a:tabLst>
            </a:pPr>
            <a:r>
              <a:rPr sz="2000" spc="20" dirty="0">
                <a:solidFill>
                  <a:srgbClr val="282828"/>
                </a:solidFill>
                <a:latin typeface="Arial Unicode MS"/>
                <a:cs typeface="Arial Unicode MS"/>
              </a:rPr>
              <a:t>Moves</a:t>
            </a:r>
            <a:r>
              <a:rPr sz="2000" spc="105" dirty="0">
                <a:solidFill>
                  <a:srgbClr val="282828"/>
                </a:solidFill>
                <a:latin typeface="Times New Roman"/>
                <a:cs typeface="Times New Roman"/>
              </a:rPr>
              <a:t> </a:t>
            </a:r>
            <a:r>
              <a:rPr sz="2000" spc="-70" dirty="0">
                <a:solidFill>
                  <a:srgbClr val="282828"/>
                </a:solidFill>
                <a:latin typeface="Arial Unicode MS"/>
                <a:cs typeface="Arial Unicode MS"/>
              </a:rPr>
              <a:t>HEAD</a:t>
            </a:r>
            <a:r>
              <a:rPr sz="2000" spc="95" dirty="0">
                <a:solidFill>
                  <a:srgbClr val="282828"/>
                </a:solidFill>
                <a:latin typeface="Times New Roman"/>
                <a:cs typeface="Times New Roman"/>
              </a:rPr>
              <a:t> </a:t>
            </a:r>
            <a:r>
              <a:rPr sz="2000" dirty="0">
                <a:solidFill>
                  <a:srgbClr val="282828"/>
                </a:solidFill>
                <a:latin typeface="Arial Unicode MS"/>
                <a:cs typeface="Arial Unicode MS"/>
              </a:rPr>
              <a:t>arou</a:t>
            </a:r>
            <a:r>
              <a:rPr sz="2000" spc="-10" dirty="0">
                <a:solidFill>
                  <a:srgbClr val="282828"/>
                </a:solidFill>
                <a:latin typeface="Arial Unicode MS"/>
                <a:cs typeface="Arial Unicode MS"/>
              </a:rPr>
              <a:t>n</a:t>
            </a:r>
            <a:r>
              <a:rPr sz="2000" spc="65" dirty="0">
                <a:solidFill>
                  <a:srgbClr val="282828"/>
                </a:solidFill>
                <a:latin typeface="Arial Unicode MS"/>
                <a:cs typeface="Arial Unicode MS"/>
              </a:rPr>
              <a:t>d</a:t>
            </a:r>
            <a:endParaRPr sz="2000">
              <a:latin typeface="Arial Unicode MS"/>
              <a:cs typeface="Arial Unicode MS"/>
            </a:endParaRPr>
          </a:p>
        </p:txBody>
      </p:sp>
      <p:sp>
        <p:nvSpPr>
          <p:cNvPr id="3" name="object 3"/>
          <p:cNvSpPr txBox="1">
            <a:spLocks noGrp="1"/>
          </p:cNvSpPr>
          <p:nvPr>
            <p:ph type="title"/>
          </p:nvPr>
        </p:nvSpPr>
        <p:spPr>
          <a:prstGeom prst="rect">
            <a:avLst/>
          </a:prstGeom>
        </p:spPr>
        <p:txBody>
          <a:bodyPr vert="horz" wrap="square" lIns="0" tIns="105320" rIns="0" bIns="0" rtlCol="0">
            <a:spAutoFit/>
          </a:bodyPr>
          <a:lstStyle/>
          <a:p>
            <a:pPr marL="851535">
              <a:lnSpc>
                <a:spcPct val="100000"/>
              </a:lnSpc>
            </a:pPr>
            <a:r>
              <a:rPr spc="-150" dirty="0">
                <a:latin typeface="Arial Unicode MS"/>
                <a:cs typeface="Arial Unicode MS"/>
              </a:rPr>
              <a:t>B</a:t>
            </a:r>
            <a:r>
              <a:rPr spc="-160" dirty="0">
                <a:latin typeface="Arial Unicode MS"/>
                <a:cs typeface="Arial Unicode MS"/>
              </a:rPr>
              <a:t>R</a:t>
            </a:r>
            <a:r>
              <a:rPr dirty="0">
                <a:latin typeface="Arial Unicode MS"/>
                <a:cs typeface="Arial Unicode MS"/>
              </a:rPr>
              <a:t>A</a:t>
            </a:r>
            <a:r>
              <a:rPr spc="10" dirty="0">
                <a:latin typeface="Arial Unicode MS"/>
                <a:cs typeface="Arial Unicode MS"/>
              </a:rPr>
              <a:t>N</a:t>
            </a:r>
            <a:r>
              <a:rPr spc="-50" dirty="0">
                <a:latin typeface="Arial Unicode MS"/>
                <a:cs typeface="Arial Unicode MS"/>
              </a:rPr>
              <a:t>CHING:</a:t>
            </a:r>
            <a:r>
              <a:rPr spc="125" dirty="0">
                <a:latin typeface="Times New Roman"/>
                <a:cs typeface="Times New Roman"/>
              </a:rPr>
              <a:t> </a:t>
            </a:r>
            <a:r>
              <a:rPr spc="-20" dirty="0">
                <a:latin typeface="Arial Unicode MS"/>
                <a:cs typeface="Arial Unicode MS"/>
              </a:rPr>
              <a:t>Yo</a:t>
            </a:r>
            <a:r>
              <a:rPr spc="-10" dirty="0">
                <a:latin typeface="Arial Unicode MS"/>
                <a:cs typeface="Arial Unicode MS"/>
              </a:rPr>
              <a:t>u</a:t>
            </a:r>
            <a:r>
              <a:rPr spc="35" dirty="0">
                <a:latin typeface="Arial Unicode MS"/>
                <a:cs typeface="Arial Unicode MS"/>
              </a:rPr>
              <a:t>r</a:t>
            </a:r>
            <a:r>
              <a:rPr spc="125" dirty="0">
                <a:latin typeface="Times New Roman"/>
                <a:cs typeface="Times New Roman"/>
              </a:rPr>
              <a:t> </a:t>
            </a:r>
            <a:r>
              <a:rPr spc="-30" dirty="0">
                <a:latin typeface="Arial Unicode MS"/>
                <a:cs typeface="Arial Unicode MS"/>
              </a:rPr>
              <a:t>sa</a:t>
            </a:r>
            <a:r>
              <a:rPr spc="70" dirty="0">
                <a:latin typeface="Arial Unicode MS"/>
                <a:cs typeface="Arial Unicode MS"/>
              </a:rPr>
              <a:t>fe</a:t>
            </a:r>
            <a:r>
              <a:rPr spc="130" dirty="0">
                <a:latin typeface="Times New Roman"/>
                <a:cs typeface="Times New Roman"/>
              </a:rPr>
              <a:t> </a:t>
            </a:r>
            <a:r>
              <a:rPr spc="60" dirty="0">
                <a:latin typeface="Arial Unicode MS"/>
                <a:cs typeface="Arial Unicode MS"/>
              </a:rPr>
              <a:t>p</a:t>
            </a:r>
            <a:r>
              <a:rPr spc="25" dirty="0">
                <a:latin typeface="Arial Unicode MS"/>
                <a:cs typeface="Arial Unicode MS"/>
              </a:rPr>
              <a:t>l</a:t>
            </a:r>
            <a:r>
              <a:rPr spc="30" dirty="0">
                <a:latin typeface="Arial Unicode MS"/>
                <a:cs typeface="Arial Unicode MS"/>
              </a:rPr>
              <a:t>ac</a:t>
            </a:r>
            <a:r>
              <a:rPr spc="45" dirty="0">
                <a:latin typeface="Arial Unicode MS"/>
                <a:cs typeface="Arial Unicode MS"/>
              </a:rPr>
              <a:t>e</a:t>
            </a:r>
          </a:p>
        </p:txBody>
      </p:sp>
      <p:sp>
        <p:nvSpPr>
          <p:cNvPr id="5" name="object 5"/>
          <p:cNvSpPr/>
          <p:nvPr/>
        </p:nvSpPr>
        <p:spPr>
          <a:xfrm>
            <a:off x="247016" y="2392870"/>
            <a:ext cx="3313429" cy="1202055"/>
          </a:xfrm>
          <a:custGeom>
            <a:avLst/>
            <a:gdLst/>
            <a:ahLst/>
            <a:cxnLst/>
            <a:rect l="l" t="t" r="r" b="b"/>
            <a:pathLst>
              <a:path w="3313429" h="1202054">
                <a:moveTo>
                  <a:pt x="0" y="1201673"/>
                </a:moveTo>
                <a:lnTo>
                  <a:pt x="3313175" y="1201673"/>
                </a:lnTo>
                <a:lnTo>
                  <a:pt x="3313175" y="0"/>
                </a:lnTo>
                <a:lnTo>
                  <a:pt x="0" y="0"/>
                </a:lnTo>
                <a:lnTo>
                  <a:pt x="0" y="1201673"/>
                </a:lnTo>
                <a:close/>
              </a:path>
            </a:pathLst>
          </a:custGeom>
          <a:solidFill>
            <a:schemeClr val="bg1">
              <a:lumMod val="65000"/>
            </a:schemeClr>
          </a:solidFill>
        </p:spPr>
        <p:txBody>
          <a:bodyPr wrap="square" lIns="0" tIns="0" rIns="0" bIns="0" rtlCol="0"/>
          <a:lstStyle/>
          <a:p>
            <a:pPr marL="91440">
              <a:tabLst>
                <a:tab pos="365125" algn="l"/>
                <a:tab pos="910590" algn="l"/>
                <a:tab pos="1730375" algn="l"/>
              </a:tabLst>
            </a:pPr>
            <a:r>
              <a:rPr lang="en-US" dirty="0">
                <a:solidFill>
                  <a:schemeClr val="bg1"/>
                </a:solidFill>
                <a:latin typeface="Courier New"/>
                <a:cs typeface="Courier New"/>
              </a:rPr>
              <a:t>$ git branch &lt;name&gt;</a:t>
            </a:r>
          </a:p>
          <a:p>
            <a:pPr marL="91440">
              <a:tabLst>
                <a:tab pos="365125" algn="l"/>
                <a:tab pos="910590" algn="l"/>
                <a:tab pos="1730375" algn="l"/>
              </a:tabLst>
            </a:pPr>
            <a:r>
              <a:rPr lang="en-US" dirty="0">
                <a:solidFill>
                  <a:schemeClr val="bg1"/>
                </a:solidFill>
                <a:latin typeface="Courier New"/>
                <a:cs typeface="Courier New"/>
              </a:rPr>
              <a:t>$ git branch testing</a:t>
            </a:r>
          </a:p>
          <a:p>
            <a:pPr marL="91440">
              <a:tabLst>
                <a:tab pos="365125" algn="l"/>
                <a:tab pos="910590" algn="l"/>
                <a:tab pos="1730375" algn="l"/>
              </a:tabLst>
            </a:pPr>
            <a:r>
              <a:rPr lang="en-US" dirty="0">
                <a:solidFill>
                  <a:schemeClr val="bg1"/>
                </a:solidFill>
                <a:latin typeface="Courier New"/>
                <a:cs typeface="Courier New"/>
              </a:rPr>
              <a:t>$ git commit –m “new”</a:t>
            </a:r>
          </a:p>
          <a:p>
            <a:pPr marL="91440">
              <a:tabLst>
                <a:tab pos="365125" algn="l"/>
                <a:tab pos="910590" algn="l"/>
                <a:tab pos="1730375" algn="l"/>
              </a:tabLst>
            </a:pPr>
            <a:r>
              <a:rPr lang="en-US" dirty="0">
                <a:solidFill>
                  <a:schemeClr val="bg1"/>
                </a:solidFill>
                <a:latin typeface="Courier New"/>
                <a:cs typeface="Courier New"/>
              </a:rPr>
              <a:t>$ git checkout master</a:t>
            </a:r>
          </a:p>
          <a:p>
            <a:endParaRPr lang="en-US" dirty="0"/>
          </a:p>
        </p:txBody>
      </p:sp>
      <p:sp>
        <p:nvSpPr>
          <p:cNvPr id="10" name="object 8">
            <a:extLst>
              <a:ext uri="{FF2B5EF4-FFF2-40B4-BE49-F238E27FC236}">
                <a16:creationId xmlns:a16="http://schemas.microsoft.com/office/drawing/2014/main" id="{668F477F-C956-4465-9C56-C4579EAE3E73}"/>
              </a:ext>
            </a:extLst>
          </p:cNvPr>
          <p:cNvSpPr/>
          <p:nvPr/>
        </p:nvSpPr>
        <p:spPr>
          <a:xfrm>
            <a:off x="3833495" y="1058689"/>
            <a:ext cx="5063489" cy="2907029"/>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66220" y="1284098"/>
            <a:ext cx="7468870" cy="998855"/>
          </a:xfrm>
          <a:prstGeom prst="rect">
            <a:avLst/>
          </a:prstGeom>
        </p:spPr>
        <p:txBody>
          <a:bodyPr vert="horz" wrap="square" lIns="0" tIns="0" rIns="0" bIns="0" rtlCol="0">
            <a:spAutoFit/>
          </a:bodyPr>
          <a:lstStyle/>
          <a:p>
            <a:pPr marL="182245" indent="-169545">
              <a:lnSpc>
                <a:spcPct val="100000"/>
              </a:lnSpc>
              <a:buClr>
                <a:srgbClr val="005072"/>
              </a:buClr>
              <a:buSzPct val="90000"/>
              <a:buFont typeface="Arial"/>
              <a:buChar char="•"/>
              <a:tabLst>
                <a:tab pos="182880" algn="l"/>
              </a:tabLst>
            </a:pPr>
            <a:r>
              <a:rPr sz="2000" spc="40" dirty="0">
                <a:solidFill>
                  <a:srgbClr val="282828"/>
                </a:solidFill>
                <a:latin typeface="Arial Unicode MS"/>
                <a:cs typeface="Arial Unicode MS"/>
              </a:rPr>
              <a:t>git</a:t>
            </a:r>
            <a:r>
              <a:rPr sz="2000" spc="105" dirty="0">
                <a:solidFill>
                  <a:srgbClr val="282828"/>
                </a:solidFill>
                <a:latin typeface="Times New Roman"/>
                <a:cs typeface="Times New Roman"/>
              </a:rPr>
              <a:t> </a:t>
            </a:r>
            <a:r>
              <a:rPr sz="2000" spc="45" dirty="0">
                <a:solidFill>
                  <a:srgbClr val="282828"/>
                </a:solidFill>
                <a:latin typeface="Arial Unicode MS"/>
                <a:cs typeface="Arial Unicode MS"/>
              </a:rPr>
              <a:t>merge</a:t>
            </a:r>
            <a:r>
              <a:rPr sz="2000" spc="100" dirty="0">
                <a:solidFill>
                  <a:srgbClr val="282828"/>
                </a:solidFill>
                <a:latin typeface="Times New Roman"/>
                <a:cs typeface="Times New Roman"/>
              </a:rPr>
              <a:t> </a:t>
            </a:r>
            <a:r>
              <a:rPr sz="2000" spc="45" dirty="0">
                <a:solidFill>
                  <a:srgbClr val="282828"/>
                </a:solidFill>
                <a:latin typeface="Arial Unicode MS"/>
                <a:cs typeface="Arial Unicode MS"/>
              </a:rPr>
              <a:t>&lt;topic&gt;</a:t>
            </a:r>
            <a:endParaRPr sz="2000">
              <a:latin typeface="Arial Unicode MS"/>
              <a:cs typeface="Arial Unicode MS"/>
            </a:endParaRPr>
          </a:p>
          <a:p>
            <a:pPr marL="182245" marR="5080" indent="-169545">
              <a:lnSpc>
                <a:spcPts val="2280"/>
              </a:lnSpc>
              <a:spcBef>
                <a:spcPts val="1160"/>
              </a:spcBef>
              <a:buClr>
                <a:srgbClr val="005072"/>
              </a:buClr>
              <a:buSzPct val="90000"/>
              <a:buFont typeface="Arial"/>
              <a:buChar char="•"/>
              <a:tabLst>
                <a:tab pos="182880" algn="l"/>
              </a:tabLst>
            </a:pPr>
            <a:r>
              <a:rPr sz="2000" spc="-15" dirty="0">
                <a:solidFill>
                  <a:srgbClr val="282828"/>
                </a:solidFill>
                <a:latin typeface="Arial Unicode MS"/>
                <a:cs typeface="Arial Unicode MS"/>
              </a:rPr>
              <a:t>You</a:t>
            </a:r>
            <a:r>
              <a:rPr sz="2000" spc="95" dirty="0">
                <a:solidFill>
                  <a:srgbClr val="282828"/>
                </a:solidFill>
                <a:latin typeface="Times New Roman"/>
                <a:cs typeface="Times New Roman"/>
              </a:rPr>
              <a:t> </a:t>
            </a:r>
            <a:r>
              <a:rPr sz="2000" spc="20" dirty="0">
                <a:solidFill>
                  <a:srgbClr val="282828"/>
                </a:solidFill>
                <a:latin typeface="Arial Unicode MS"/>
                <a:cs typeface="Arial Unicode MS"/>
              </a:rPr>
              <a:t>must</a:t>
            </a:r>
            <a:r>
              <a:rPr sz="2000" spc="105" dirty="0">
                <a:solidFill>
                  <a:srgbClr val="282828"/>
                </a:solidFill>
                <a:latin typeface="Times New Roman"/>
                <a:cs typeface="Times New Roman"/>
              </a:rPr>
              <a:t> </a:t>
            </a:r>
            <a:r>
              <a:rPr sz="2000" spc="55" dirty="0">
                <a:solidFill>
                  <a:srgbClr val="282828"/>
                </a:solidFill>
                <a:latin typeface="Arial Unicode MS"/>
                <a:cs typeface="Arial Unicode MS"/>
              </a:rPr>
              <a:t>be</a:t>
            </a:r>
            <a:r>
              <a:rPr sz="2000" spc="95" dirty="0">
                <a:solidFill>
                  <a:srgbClr val="282828"/>
                </a:solidFill>
                <a:latin typeface="Times New Roman"/>
                <a:cs typeface="Times New Roman"/>
              </a:rPr>
              <a:t> </a:t>
            </a:r>
            <a:r>
              <a:rPr sz="2000" spc="20" dirty="0">
                <a:solidFill>
                  <a:srgbClr val="282828"/>
                </a:solidFill>
                <a:latin typeface="Arial Unicode MS"/>
                <a:cs typeface="Arial Unicode MS"/>
              </a:rPr>
              <a:t>on</a:t>
            </a:r>
            <a:r>
              <a:rPr sz="2000" spc="105" dirty="0">
                <a:solidFill>
                  <a:srgbClr val="282828"/>
                </a:solidFill>
                <a:latin typeface="Times New Roman"/>
                <a:cs typeface="Times New Roman"/>
              </a:rPr>
              <a:t> </a:t>
            </a:r>
            <a:r>
              <a:rPr sz="2000" spc="25" dirty="0">
                <a:solidFill>
                  <a:srgbClr val="282828"/>
                </a:solidFill>
                <a:latin typeface="Arial Unicode MS"/>
                <a:cs typeface="Arial Unicode MS"/>
              </a:rPr>
              <a:t>the</a:t>
            </a:r>
            <a:r>
              <a:rPr sz="2000" spc="110" dirty="0">
                <a:solidFill>
                  <a:srgbClr val="282828"/>
                </a:solidFill>
                <a:latin typeface="Times New Roman"/>
                <a:cs typeface="Times New Roman"/>
              </a:rPr>
              <a:t> </a:t>
            </a:r>
            <a:r>
              <a:rPr sz="2000" spc="20" dirty="0">
                <a:solidFill>
                  <a:srgbClr val="282828"/>
                </a:solidFill>
                <a:latin typeface="Arial Unicode MS"/>
                <a:cs typeface="Arial Unicode MS"/>
              </a:rPr>
              <a:t>branch</a:t>
            </a:r>
            <a:r>
              <a:rPr sz="2000" spc="114" dirty="0">
                <a:solidFill>
                  <a:srgbClr val="282828"/>
                </a:solidFill>
                <a:latin typeface="Times New Roman"/>
                <a:cs typeface="Times New Roman"/>
              </a:rPr>
              <a:t> </a:t>
            </a:r>
            <a:r>
              <a:rPr sz="2000" spc="10" dirty="0">
                <a:solidFill>
                  <a:srgbClr val="282828"/>
                </a:solidFill>
                <a:latin typeface="Arial Unicode MS"/>
                <a:cs typeface="Arial Unicode MS"/>
              </a:rPr>
              <a:t>you</a:t>
            </a:r>
            <a:r>
              <a:rPr sz="2000" spc="95" dirty="0">
                <a:solidFill>
                  <a:srgbClr val="282828"/>
                </a:solidFill>
                <a:latin typeface="Times New Roman"/>
                <a:cs typeface="Times New Roman"/>
              </a:rPr>
              <a:t> </a:t>
            </a:r>
            <a:r>
              <a:rPr sz="2000" spc="135" dirty="0">
                <a:solidFill>
                  <a:srgbClr val="282828"/>
                </a:solidFill>
                <a:latin typeface="Arial Unicode MS"/>
                <a:cs typeface="Arial Unicode MS"/>
              </a:rPr>
              <a:t>w</a:t>
            </a:r>
            <a:r>
              <a:rPr sz="2000" spc="5" dirty="0">
                <a:solidFill>
                  <a:srgbClr val="282828"/>
                </a:solidFill>
                <a:latin typeface="Arial Unicode MS"/>
                <a:cs typeface="Arial Unicode MS"/>
              </a:rPr>
              <a:t>ant</a:t>
            </a:r>
            <a:r>
              <a:rPr sz="2000" spc="95" dirty="0">
                <a:solidFill>
                  <a:srgbClr val="282828"/>
                </a:solidFill>
                <a:latin typeface="Times New Roman"/>
                <a:cs typeface="Times New Roman"/>
              </a:rPr>
              <a:t> </a:t>
            </a:r>
            <a:r>
              <a:rPr sz="2000" spc="55" dirty="0">
                <a:solidFill>
                  <a:srgbClr val="282828"/>
                </a:solidFill>
                <a:latin typeface="Arial Unicode MS"/>
                <a:cs typeface="Arial Unicode MS"/>
              </a:rPr>
              <a:t>to</a:t>
            </a:r>
            <a:r>
              <a:rPr sz="2000" spc="95" dirty="0">
                <a:solidFill>
                  <a:srgbClr val="282828"/>
                </a:solidFill>
                <a:latin typeface="Times New Roman"/>
                <a:cs typeface="Times New Roman"/>
              </a:rPr>
              <a:t> </a:t>
            </a:r>
            <a:r>
              <a:rPr sz="2000" spc="45" dirty="0">
                <a:solidFill>
                  <a:srgbClr val="282828"/>
                </a:solidFill>
                <a:latin typeface="Arial Unicode MS"/>
                <a:cs typeface="Arial Unicode MS"/>
              </a:rPr>
              <a:t>merge</a:t>
            </a:r>
            <a:r>
              <a:rPr sz="2000" spc="105" dirty="0">
                <a:solidFill>
                  <a:srgbClr val="282828"/>
                </a:solidFill>
                <a:latin typeface="Times New Roman"/>
                <a:cs typeface="Times New Roman"/>
              </a:rPr>
              <a:t> </a:t>
            </a:r>
            <a:r>
              <a:rPr sz="2000" spc="-50" dirty="0">
                <a:solidFill>
                  <a:srgbClr val="282828"/>
                </a:solidFill>
                <a:latin typeface="Arial Unicode MS"/>
                <a:cs typeface="Arial Unicode MS"/>
              </a:rPr>
              <a:t>INTO</a:t>
            </a:r>
            <a:r>
              <a:rPr sz="2000" spc="95" dirty="0">
                <a:solidFill>
                  <a:srgbClr val="282828"/>
                </a:solidFill>
                <a:latin typeface="Times New Roman"/>
                <a:cs typeface="Times New Roman"/>
              </a:rPr>
              <a:t> </a:t>
            </a:r>
            <a:r>
              <a:rPr sz="2000" spc="35" dirty="0">
                <a:solidFill>
                  <a:srgbClr val="282828"/>
                </a:solidFill>
                <a:latin typeface="Arial Unicode MS"/>
                <a:cs typeface="Arial Unicode MS"/>
              </a:rPr>
              <a:t>when</a:t>
            </a:r>
            <a:r>
              <a:rPr sz="2000" spc="105" dirty="0">
                <a:solidFill>
                  <a:srgbClr val="282828"/>
                </a:solidFill>
                <a:latin typeface="Times New Roman"/>
                <a:cs typeface="Times New Roman"/>
              </a:rPr>
              <a:t> </a:t>
            </a:r>
            <a:r>
              <a:rPr sz="2000" spc="10" dirty="0">
                <a:solidFill>
                  <a:srgbClr val="282828"/>
                </a:solidFill>
                <a:latin typeface="Arial Unicode MS"/>
                <a:cs typeface="Arial Unicode MS"/>
              </a:rPr>
              <a:t>you</a:t>
            </a:r>
            <a:r>
              <a:rPr sz="2000" spc="5" dirty="0">
                <a:solidFill>
                  <a:srgbClr val="282828"/>
                </a:solidFill>
                <a:latin typeface="Times New Roman"/>
                <a:cs typeface="Times New Roman"/>
              </a:rPr>
              <a:t> </a:t>
            </a:r>
            <a:r>
              <a:rPr sz="2000" spc="30" dirty="0">
                <a:solidFill>
                  <a:srgbClr val="282828"/>
                </a:solidFill>
                <a:latin typeface="Arial Unicode MS"/>
                <a:cs typeface="Arial Unicode MS"/>
              </a:rPr>
              <a:t>ex</a:t>
            </a:r>
            <a:r>
              <a:rPr sz="2000" spc="20" dirty="0">
                <a:solidFill>
                  <a:srgbClr val="282828"/>
                </a:solidFill>
                <a:latin typeface="Arial Unicode MS"/>
                <a:cs typeface="Arial Unicode MS"/>
              </a:rPr>
              <a:t>e</a:t>
            </a:r>
            <a:r>
              <a:rPr sz="2000" spc="45" dirty="0">
                <a:solidFill>
                  <a:srgbClr val="282828"/>
                </a:solidFill>
                <a:latin typeface="Arial Unicode MS"/>
                <a:cs typeface="Arial Unicode MS"/>
              </a:rPr>
              <a:t>cute</a:t>
            </a:r>
            <a:r>
              <a:rPr sz="2000" spc="114" dirty="0">
                <a:solidFill>
                  <a:srgbClr val="282828"/>
                </a:solidFill>
                <a:latin typeface="Times New Roman"/>
                <a:cs typeface="Times New Roman"/>
              </a:rPr>
              <a:t> </a:t>
            </a:r>
            <a:r>
              <a:rPr sz="2000" spc="15" dirty="0">
                <a:solidFill>
                  <a:srgbClr val="282828"/>
                </a:solidFill>
                <a:latin typeface="Arial Unicode MS"/>
                <a:cs typeface="Arial Unicode MS"/>
              </a:rPr>
              <a:t>this</a:t>
            </a:r>
            <a:r>
              <a:rPr sz="2000" spc="110" dirty="0">
                <a:solidFill>
                  <a:srgbClr val="282828"/>
                </a:solidFill>
                <a:latin typeface="Times New Roman"/>
                <a:cs typeface="Times New Roman"/>
              </a:rPr>
              <a:t> </a:t>
            </a:r>
            <a:r>
              <a:rPr sz="2000" spc="50" dirty="0">
                <a:solidFill>
                  <a:srgbClr val="282828"/>
                </a:solidFill>
                <a:latin typeface="Arial Unicode MS"/>
                <a:cs typeface="Arial Unicode MS"/>
              </a:rPr>
              <a:t>com</a:t>
            </a:r>
            <a:r>
              <a:rPr sz="2000" spc="55" dirty="0">
                <a:solidFill>
                  <a:srgbClr val="282828"/>
                </a:solidFill>
                <a:latin typeface="Arial Unicode MS"/>
                <a:cs typeface="Arial Unicode MS"/>
              </a:rPr>
              <a:t>m</a:t>
            </a:r>
            <a:r>
              <a:rPr sz="2000" spc="10" dirty="0">
                <a:solidFill>
                  <a:srgbClr val="282828"/>
                </a:solidFill>
                <a:latin typeface="Arial Unicode MS"/>
                <a:cs typeface="Arial Unicode MS"/>
              </a:rPr>
              <a:t>and</a:t>
            </a:r>
            <a:r>
              <a:rPr sz="2000" spc="114" dirty="0">
                <a:solidFill>
                  <a:srgbClr val="282828"/>
                </a:solidFill>
                <a:latin typeface="Times New Roman"/>
                <a:cs typeface="Times New Roman"/>
              </a:rPr>
              <a:t> </a:t>
            </a:r>
            <a:r>
              <a:rPr sz="2000" spc="30" dirty="0">
                <a:solidFill>
                  <a:srgbClr val="282828"/>
                </a:solidFill>
                <a:latin typeface="Arial Unicode MS"/>
                <a:cs typeface="Arial Unicode MS"/>
              </a:rPr>
              <a:t>(e.g.</a:t>
            </a:r>
            <a:r>
              <a:rPr sz="2000" spc="100" dirty="0">
                <a:solidFill>
                  <a:srgbClr val="282828"/>
                </a:solidFill>
                <a:latin typeface="Times New Roman"/>
                <a:cs typeface="Times New Roman"/>
              </a:rPr>
              <a:t> </a:t>
            </a:r>
            <a:r>
              <a:rPr sz="2000" spc="20" dirty="0">
                <a:solidFill>
                  <a:srgbClr val="282828"/>
                </a:solidFill>
                <a:latin typeface="Arial Unicode MS"/>
                <a:cs typeface="Arial Unicode MS"/>
              </a:rPr>
              <a:t>mast</a:t>
            </a:r>
            <a:r>
              <a:rPr sz="2000" spc="10" dirty="0">
                <a:solidFill>
                  <a:srgbClr val="282828"/>
                </a:solidFill>
                <a:latin typeface="Arial Unicode MS"/>
                <a:cs typeface="Arial Unicode MS"/>
              </a:rPr>
              <a:t>e</a:t>
            </a:r>
            <a:r>
              <a:rPr sz="2000" spc="20" dirty="0">
                <a:solidFill>
                  <a:srgbClr val="282828"/>
                </a:solidFill>
                <a:latin typeface="Arial Unicode MS"/>
                <a:cs typeface="Arial Unicode MS"/>
              </a:rPr>
              <a:t>r)</a:t>
            </a:r>
            <a:endParaRPr sz="2000">
              <a:latin typeface="Arial Unicode MS"/>
              <a:cs typeface="Arial Unicode MS"/>
            </a:endParaRPr>
          </a:p>
        </p:txBody>
      </p:sp>
      <p:sp>
        <p:nvSpPr>
          <p:cNvPr id="3" name="object 3"/>
          <p:cNvSpPr txBox="1">
            <a:spLocks noGrp="1"/>
          </p:cNvSpPr>
          <p:nvPr>
            <p:ph type="title"/>
          </p:nvPr>
        </p:nvSpPr>
        <p:spPr>
          <a:prstGeom prst="rect">
            <a:avLst/>
          </a:prstGeom>
        </p:spPr>
        <p:txBody>
          <a:bodyPr vert="horz" wrap="square" lIns="0" tIns="92620" rIns="0" bIns="0" rtlCol="0">
            <a:spAutoFit/>
          </a:bodyPr>
          <a:lstStyle/>
          <a:p>
            <a:pPr marL="851535">
              <a:lnSpc>
                <a:spcPct val="100000"/>
              </a:lnSpc>
            </a:pPr>
            <a:r>
              <a:rPr spc="-120" dirty="0">
                <a:latin typeface="Arial Unicode MS"/>
                <a:cs typeface="Arial Unicode MS"/>
              </a:rPr>
              <a:t>M</a:t>
            </a:r>
            <a:r>
              <a:rPr spc="-85" dirty="0">
                <a:latin typeface="Arial Unicode MS"/>
                <a:cs typeface="Arial Unicode MS"/>
              </a:rPr>
              <a:t>E</a:t>
            </a:r>
            <a:r>
              <a:rPr spc="-185" dirty="0">
                <a:latin typeface="Arial Unicode MS"/>
                <a:cs typeface="Arial Unicode MS"/>
              </a:rPr>
              <a:t>R</a:t>
            </a:r>
            <a:r>
              <a:rPr spc="-190" dirty="0">
                <a:latin typeface="Arial Unicode MS"/>
                <a:cs typeface="Arial Unicode MS"/>
              </a:rPr>
              <a:t>G</a:t>
            </a:r>
            <a:r>
              <a:rPr spc="-100" dirty="0">
                <a:latin typeface="Arial Unicode MS"/>
                <a:cs typeface="Arial Unicode MS"/>
              </a:rPr>
              <a:t>ING</a:t>
            </a:r>
          </a:p>
        </p:txBody>
      </p:sp>
      <p:sp>
        <p:nvSpPr>
          <p:cNvPr id="4" name="object 4"/>
          <p:cNvSpPr txBox="1"/>
          <p:nvPr/>
        </p:nvSpPr>
        <p:spPr>
          <a:xfrm>
            <a:off x="2650528" y="2676398"/>
            <a:ext cx="3679934" cy="276999"/>
          </a:xfrm>
          <a:prstGeom prst="rect">
            <a:avLst/>
          </a:prstGeom>
          <a:solidFill>
            <a:schemeClr val="tx1">
              <a:lumMod val="50000"/>
              <a:lumOff val="50000"/>
            </a:schemeClr>
          </a:solidFill>
        </p:spPr>
        <p:txBody>
          <a:bodyPr vert="horz" wrap="square" lIns="0" tIns="0" rIns="0" bIns="0" rtlCol="0">
            <a:spAutoFit/>
          </a:bodyPr>
          <a:lstStyle/>
          <a:p>
            <a:pPr marL="91440">
              <a:lnSpc>
                <a:spcPct val="100000"/>
              </a:lnSpc>
              <a:tabLst>
                <a:tab pos="365125" algn="l"/>
                <a:tab pos="910590" algn="l"/>
                <a:tab pos="1730375" algn="l"/>
              </a:tabLst>
            </a:pPr>
            <a:r>
              <a:rPr sz="1800" dirty="0">
                <a:solidFill>
                  <a:schemeClr val="bg1"/>
                </a:solidFill>
                <a:latin typeface="Courier New"/>
                <a:cs typeface="Courier New"/>
              </a:rPr>
              <a:t>$</a:t>
            </a:r>
            <a:r>
              <a:rPr sz="1800" dirty="0">
                <a:solidFill>
                  <a:schemeClr val="bg1"/>
                </a:solidFill>
                <a:latin typeface="Times New Roman"/>
                <a:cs typeface="Times New Roman"/>
              </a:rPr>
              <a:t>	</a:t>
            </a:r>
            <a:r>
              <a:rPr sz="1800" spc="-10" dirty="0">
                <a:solidFill>
                  <a:schemeClr val="bg1"/>
                </a:solidFill>
                <a:latin typeface="Courier New"/>
                <a:cs typeface="Courier New"/>
              </a:rPr>
              <a:t>gi</a:t>
            </a:r>
            <a:r>
              <a:rPr sz="1800" dirty="0">
                <a:solidFill>
                  <a:schemeClr val="bg1"/>
                </a:solidFill>
                <a:latin typeface="Courier New"/>
                <a:cs typeface="Courier New"/>
              </a:rPr>
              <a:t>t</a:t>
            </a:r>
            <a:r>
              <a:rPr sz="1800" dirty="0">
                <a:solidFill>
                  <a:schemeClr val="bg1"/>
                </a:solidFill>
                <a:latin typeface="Times New Roman"/>
                <a:cs typeface="Times New Roman"/>
              </a:rPr>
              <a:t>	</a:t>
            </a:r>
            <a:r>
              <a:rPr sz="1800" spc="-5" dirty="0">
                <a:solidFill>
                  <a:schemeClr val="bg1"/>
                </a:solidFill>
                <a:latin typeface="Courier New"/>
                <a:cs typeface="Courier New"/>
              </a:rPr>
              <a:t>m</a:t>
            </a:r>
            <a:r>
              <a:rPr sz="1800" spc="-10" dirty="0">
                <a:solidFill>
                  <a:schemeClr val="bg1"/>
                </a:solidFill>
                <a:latin typeface="Courier New"/>
                <a:cs typeface="Courier New"/>
              </a:rPr>
              <a:t>erg</a:t>
            </a:r>
            <a:r>
              <a:rPr sz="1800" dirty="0">
                <a:solidFill>
                  <a:schemeClr val="bg1"/>
                </a:solidFill>
                <a:latin typeface="Courier New"/>
                <a:cs typeface="Courier New"/>
              </a:rPr>
              <a:t>e</a:t>
            </a:r>
            <a:r>
              <a:rPr sz="1800" dirty="0">
                <a:solidFill>
                  <a:schemeClr val="bg1"/>
                </a:solidFill>
                <a:latin typeface="Times New Roman"/>
                <a:cs typeface="Times New Roman"/>
              </a:rPr>
              <a:t>	</a:t>
            </a:r>
            <a:r>
              <a:rPr sz="1800" spc="-10" dirty="0">
                <a:solidFill>
                  <a:schemeClr val="bg1"/>
                </a:solidFill>
                <a:latin typeface="Courier New"/>
                <a:cs typeface="Courier New"/>
              </a:rPr>
              <a:t>&lt;bra</a:t>
            </a:r>
            <a:r>
              <a:rPr sz="1800" spc="-5" dirty="0">
                <a:solidFill>
                  <a:schemeClr val="bg1"/>
                </a:solidFill>
                <a:latin typeface="Courier New"/>
                <a:cs typeface="Courier New"/>
              </a:rPr>
              <a:t>n</a:t>
            </a:r>
            <a:r>
              <a:rPr sz="1800" spc="-10" dirty="0">
                <a:solidFill>
                  <a:schemeClr val="bg1"/>
                </a:solidFill>
                <a:latin typeface="Courier New"/>
                <a:cs typeface="Courier New"/>
              </a:rPr>
              <a:t>ch</a:t>
            </a:r>
            <a:r>
              <a:rPr sz="1800" dirty="0">
                <a:solidFill>
                  <a:schemeClr val="bg1"/>
                </a:solidFill>
                <a:latin typeface="Courier New"/>
                <a:cs typeface="Courier New"/>
              </a:rPr>
              <a:t>&gt;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66220" y="1284098"/>
            <a:ext cx="7882255" cy="568960"/>
          </a:xfrm>
          <a:prstGeom prst="rect">
            <a:avLst/>
          </a:prstGeom>
        </p:spPr>
        <p:txBody>
          <a:bodyPr vert="horz" wrap="square" lIns="0" tIns="0" rIns="0" bIns="0" rtlCol="0">
            <a:spAutoFit/>
          </a:bodyPr>
          <a:lstStyle/>
          <a:p>
            <a:pPr marL="182245" marR="5080" indent="-169545">
              <a:lnSpc>
                <a:spcPts val="2280"/>
              </a:lnSpc>
              <a:buClr>
                <a:srgbClr val="005072"/>
              </a:buClr>
              <a:buSzPct val="90000"/>
              <a:buFont typeface="Arial"/>
              <a:buChar char="•"/>
              <a:tabLst>
                <a:tab pos="182880" algn="l"/>
              </a:tabLst>
            </a:pPr>
            <a:r>
              <a:rPr sz="2000" spc="-30" dirty="0">
                <a:solidFill>
                  <a:srgbClr val="282828"/>
                </a:solidFill>
                <a:latin typeface="Arial Unicode MS"/>
                <a:cs typeface="Arial Unicode MS"/>
              </a:rPr>
              <a:t>Ge</a:t>
            </a:r>
            <a:r>
              <a:rPr sz="2000" spc="-35" dirty="0">
                <a:solidFill>
                  <a:srgbClr val="282828"/>
                </a:solidFill>
                <a:latin typeface="Arial Unicode MS"/>
                <a:cs typeface="Arial Unicode MS"/>
              </a:rPr>
              <a:t>n</a:t>
            </a:r>
            <a:r>
              <a:rPr sz="2000" spc="15" dirty="0">
                <a:solidFill>
                  <a:srgbClr val="282828"/>
                </a:solidFill>
                <a:latin typeface="Arial Unicode MS"/>
                <a:cs typeface="Arial Unicode MS"/>
              </a:rPr>
              <a:t>erate</a:t>
            </a:r>
            <a:r>
              <a:rPr sz="2000" spc="110" dirty="0">
                <a:solidFill>
                  <a:srgbClr val="282828"/>
                </a:solidFill>
                <a:latin typeface="Times New Roman"/>
                <a:cs typeface="Times New Roman"/>
              </a:rPr>
              <a:t> </a:t>
            </a:r>
            <a:r>
              <a:rPr sz="2000" spc="-45" dirty="0">
                <a:solidFill>
                  <a:srgbClr val="282828"/>
                </a:solidFill>
                <a:latin typeface="Arial Unicode MS"/>
                <a:cs typeface="Arial Unicode MS"/>
              </a:rPr>
              <a:t>a</a:t>
            </a:r>
            <a:r>
              <a:rPr sz="2000" spc="95" dirty="0">
                <a:solidFill>
                  <a:srgbClr val="282828"/>
                </a:solidFill>
                <a:latin typeface="Times New Roman"/>
                <a:cs typeface="Times New Roman"/>
              </a:rPr>
              <a:t> </a:t>
            </a:r>
            <a:r>
              <a:rPr sz="2000" spc="10" dirty="0">
                <a:solidFill>
                  <a:srgbClr val="282828"/>
                </a:solidFill>
                <a:latin typeface="Arial Unicode MS"/>
                <a:cs typeface="Arial Unicode MS"/>
              </a:rPr>
              <a:t>n</a:t>
            </a:r>
            <a:r>
              <a:rPr sz="2000" dirty="0">
                <a:solidFill>
                  <a:srgbClr val="282828"/>
                </a:solidFill>
                <a:latin typeface="Arial Unicode MS"/>
                <a:cs typeface="Arial Unicode MS"/>
              </a:rPr>
              <a:t>e</a:t>
            </a:r>
            <a:r>
              <a:rPr sz="2000" spc="130" dirty="0">
                <a:solidFill>
                  <a:srgbClr val="282828"/>
                </a:solidFill>
                <a:latin typeface="Arial Unicode MS"/>
                <a:cs typeface="Arial Unicode MS"/>
              </a:rPr>
              <a:t>w</a:t>
            </a:r>
            <a:r>
              <a:rPr sz="2000" spc="110" dirty="0">
                <a:solidFill>
                  <a:srgbClr val="282828"/>
                </a:solidFill>
                <a:latin typeface="Times New Roman"/>
                <a:cs typeface="Times New Roman"/>
              </a:rPr>
              <a:t> </a:t>
            </a:r>
            <a:r>
              <a:rPr sz="2000" spc="50" dirty="0">
                <a:solidFill>
                  <a:srgbClr val="282828"/>
                </a:solidFill>
                <a:latin typeface="Arial Unicode MS"/>
                <a:cs typeface="Arial Unicode MS"/>
              </a:rPr>
              <a:t>com</a:t>
            </a:r>
            <a:r>
              <a:rPr sz="2000" spc="55" dirty="0">
                <a:solidFill>
                  <a:srgbClr val="282828"/>
                </a:solidFill>
                <a:latin typeface="Arial Unicode MS"/>
                <a:cs typeface="Arial Unicode MS"/>
              </a:rPr>
              <a:t>m</a:t>
            </a:r>
            <a:r>
              <a:rPr sz="2000" spc="25" dirty="0">
                <a:solidFill>
                  <a:srgbClr val="282828"/>
                </a:solidFill>
                <a:latin typeface="Arial Unicode MS"/>
                <a:cs typeface="Arial Unicode MS"/>
              </a:rPr>
              <a:t>it</a:t>
            </a:r>
            <a:r>
              <a:rPr sz="2000" spc="114" dirty="0">
                <a:solidFill>
                  <a:srgbClr val="282828"/>
                </a:solidFill>
                <a:latin typeface="Times New Roman"/>
                <a:cs typeface="Times New Roman"/>
              </a:rPr>
              <a:t> </a:t>
            </a:r>
            <a:r>
              <a:rPr sz="2000" spc="25" dirty="0">
                <a:solidFill>
                  <a:srgbClr val="282828"/>
                </a:solidFill>
                <a:latin typeface="Arial Unicode MS"/>
                <a:cs typeface="Arial Unicode MS"/>
              </a:rPr>
              <a:t>that</a:t>
            </a:r>
            <a:r>
              <a:rPr sz="2000" spc="105" dirty="0">
                <a:solidFill>
                  <a:srgbClr val="282828"/>
                </a:solidFill>
                <a:latin typeface="Times New Roman"/>
                <a:cs typeface="Times New Roman"/>
              </a:rPr>
              <a:t> </a:t>
            </a:r>
            <a:r>
              <a:rPr sz="2000" spc="20" dirty="0">
                <a:solidFill>
                  <a:srgbClr val="282828"/>
                </a:solidFill>
                <a:latin typeface="Arial Unicode MS"/>
                <a:cs typeface="Arial Unicode MS"/>
              </a:rPr>
              <a:t>undoes</a:t>
            </a:r>
            <a:r>
              <a:rPr sz="2000" spc="110" dirty="0">
                <a:solidFill>
                  <a:srgbClr val="282828"/>
                </a:solidFill>
                <a:latin typeface="Times New Roman"/>
                <a:cs typeface="Times New Roman"/>
              </a:rPr>
              <a:t> </a:t>
            </a:r>
            <a:r>
              <a:rPr sz="2000" spc="-15" dirty="0">
                <a:solidFill>
                  <a:srgbClr val="282828"/>
                </a:solidFill>
                <a:latin typeface="Arial Unicode MS"/>
                <a:cs typeface="Arial Unicode MS"/>
              </a:rPr>
              <a:t>all</a:t>
            </a:r>
            <a:r>
              <a:rPr sz="2000" spc="105" dirty="0">
                <a:solidFill>
                  <a:srgbClr val="282828"/>
                </a:solidFill>
                <a:latin typeface="Times New Roman"/>
                <a:cs typeface="Times New Roman"/>
              </a:rPr>
              <a:t> </a:t>
            </a:r>
            <a:r>
              <a:rPr sz="2000" spc="55" dirty="0">
                <a:solidFill>
                  <a:srgbClr val="282828"/>
                </a:solidFill>
                <a:latin typeface="Arial Unicode MS"/>
                <a:cs typeface="Arial Unicode MS"/>
              </a:rPr>
              <a:t>of</a:t>
            </a:r>
            <a:r>
              <a:rPr sz="2000" spc="95" dirty="0">
                <a:solidFill>
                  <a:srgbClr val="282828"/>
                </a:solidFill>
                <a:latin typeface="Times New Roman"/>
                <a:cs typeface="Times New Roman"/>
              </a:rPr>
              <a:t> </a:t>
            </a:r>
            <a:r>
              <a:rPr sz="2000" spc="25" dirty="0">
                <a:solidFill>
                  <a:srgbClr val="282828"/>
                </a:solidFill>
                <a:latin typeface="Arial Unicode MS"/>
                <a:cs typeface="Arial Unicode MS"/>
              </a:rPr>
              <a:t>the</a:t>
            </a:r>
            <a:r>
              <a:rPr sz="2000" spc="110" dirty="0">
                <a:solidFill>
                  <a:srgbClr val="282828"/>
                </a:solidFill>
                <a:latin typeface="Times New Roman"/>
                <a:cs typeface="Times New Roman"/>
              </a:rPr>
              <a:t> </a:t>
            </a:r>
            <a:r>
              <a:rPr sz="2000" spc="20" dirty="0">
                <a:solidFill>
                  <a:srgbClr val="282828"/>
                </a:solidFill>
                <a:latin typeface="Arial Unicode MS"/>
                <a:cs typeface="Arial Unicode MS"/>
              </a:rPr>
              <a:t>ch</a:t>
            </a:r>
            <a:r>
              <a:rPr sz="2000" spc="10" dirty="0">
                <a:solidFill>
                  <a:srgbClr val="282828"/>
                </a:solidFill>
                <a:latin typeface="Arial Unicode MS"/>
                <a:cs typeface="Arial Unicode MS"/>
              </a:rPr>
              <a:t>a</a:t>
            </a:r>
            <a:r>
              <a:rPr sz="2000" spc="20" dirty="0">
                <a:solidFill>
                  <a:srgbClr val="282828"/>
                </a:solidFill>
                <a:latin typeface="Arial Unicode MS"/>
                <a:cs typeface="Arial Unicode MS"/>
              </a:rPr>
              <a:t>nges</a:t>
            </a:r>
            <a:r>
              <a:rPr sz="2000" spc="130" dirty="0">
                <a:solidFill>
                  <a:srgbClr val="282828"/>
                </a:solidFill>
                <a:latin typeface="Times New Roman"/>
                <a:cs typeface="Times New Roman"/>
              </a:rPr>
              <a:t> </a:t>
            </a:r>
            <a:r>
              <a:rPr sz="2000" spc="35" dirty="0">
                <a:solidFill>
                  <a:srgbClr val="282828"/>
                </a:solidFill>
                <a:latin typeface="Arial Unicode MS"/>
                <a:cs typeface="Arial Unicode MS"/>
              </a:rPr>
              <a:t>introduced</a:t>
            </a:r>
            <a:r>
              <a:rPr sz="2000" spc="20" dirty="0">
                <a:solidFill>
                  <a:srgbClr val="282828"/>
                </a:solidFill>
                <a:latin typeface="Times New Roman"/>
                <a:cs typeface="Times New Roman"/>
              </a:rPr>
              <a:t> </a:t>
            </a:r>
            <a:r>
              <a:rPr sz="2000" spc="-10" dirty="0">
                <a:solidFill>
                  <a:srgbClr val="282828"/>
                </a:solidFill>
                <a:latin typeface="Arial Unicode MS"/>
                <a:cs typeface="Arial Unicode MS"/>
              </a:rPr>
              <a:t>in</a:t>
            </a:r>
            <a:r>
              <a:rPr sz="2000" spc="105" dirty="0">
                <a:solidFill>
                  <a:srgbClr val="282828"/>
                </a:solidFill>
                <a:latin typeface="Times New Roman"/>
                <a:cs typeface="Times New Roman"/>
              </a:rPr>
              <a:t> </a:t>
            </a:r>
            <a:r>
              <a:rPr sz="2000" spc="50" dirty="0">
                <a:solidFill>
                  <a:srgbClr val="282828"/>
                </a:solidFill>
                <a:latin typeface="Arial Unicode MS"/>
                <a:cs typeface="Arial Unicode MS"/>
              </a:rPr>
              <a:t>&lt;comm</a:t>
            </a:r>
            <a:r>
              <a:rPr sz="2000" spc="5" dirty="0">
                <a:solidFill>
                  <a:srgbClr val="282828"/>
                </a:solidFill>
                <a:latin typeface="Arial Unicode MS"/>
                <a:cs typeface="Arial Unicode MS"/>
              </a:rPr>
              <a:t>i</a:t>
            </a:r>
            <a:r>
              <a:rPr sz="2000" spc="35" dirty="0">
                <a:solidFill>
                  <a:srgbClr val="282828"/>
                </a:solidFill>
                <a:latin typeface="Arial Unicode MS"/>
                <a:cs typeface="Arial Unicode MS"/>
              </a:rPr>
              <a:t>t&gt;,</a:t>
            </a:r>
            <a:r>
              <a:rPr sz="2000" spc="114" dirty="0">
                <a:solidFill>
                  <a:srgbClr val="282828"/>
                </a:solidFill>
                <a:latin typeface="Times New Roman"/>
                <a:cs typeface="Times New Roman"/>
              </a:rPr>
              <a:t> </a:t>
            </a:r>
            <a:r>
              <a:rPr sz="2000" spc="25" dirty="0">
                <a:solidFill>
                  <a:srgbClr val="282828"/>
                </a:solidFill>
                <a:latin typeface="Arial Unicode MS"/>
                <a:cs typeface="Arial Unicode MS"/>
              </a:rPr>
              <a:t>then</a:t>
            </a:r>
            <a:r>
              <a:rPr sz="2000" spc="110" dirty="0">
                <a:solidFill>
                  <a:srgbClr val="282828"/>
                </a:solidFill>
                <a:latin typeface="Times New Roman"/>
                <a:cs typeface="Times New Roman"/>
              </a:rPr>
              <a:t> </a:t>
            </a:r>
            <a:r>
              <a:rPr sz="2000" spc="15" dirty="0">
                <a:solidFill>
                  <a:srgbClr val="282828"/>
                </a:solidFill>
                <a:latin typeface="Arial Unicode MS"/>
                <a:cs typeface="Arial Unicode MS"/>
              </a:rPr>
              <a:t>apply</a:t>
            </a:r>
            <a:r>
              <a:rPr sz="2000" spc="105" dirty="0">
                <a:solidFill>
                  <a:srgbClr val="282828"/>
                </a:solidFill>
                <a:latin typeface="Times New Roman"/>
                <a:cs typeface="Times New Roman"/>
              </a:rPr>
              <a:t> </a:t>
            </a:r>
            <a:r>
              <a:rPr sz="2000" spc="25" dirty="0">
                <a:solidFill>
                  <a:srgbClr val="282828"/>
                </a:solidFill>
                <a:latin typeface="Arial Unicode MS"/>
                <a:cs typeface="Arial Unicode MS"/>
              </a:rPr>
              <a:t>it</a:t>
            </a:r>
            <a:r>
              <a:rPr sz="2000" spc="95" dirty="0">
                <a:solidFill>
                  <a:srgbClr val="282828"/>
                </a:solidFill>
                <a:latin typeface="Times New Roman"/>
                <a:cs typeface="Times New Roman"/>
              </a:rPr>
              <a:t> </a:t>
            </a:r>
            <a:r>
              <a:rPr sz="2000" spc="65" dirty="0">
                <a:solidFill>
                  <a:srgbClr val="282828"/>
                </a:solidFill>
                <a:latin typeface="Arial Unicode MS"/>
                <a:cs typeface="Arial Unicode MS"/>
              </a:rPr>
              <a:t>t</a:t>
            </a:r>
            <a:r>
              <a:rPr sz="2000" spc="40" dirty="0">
                <a:solidFill>
                  <a:srgbClr val="282828"/>
                </a:solidFill>
                <a:latin typeface="Arial Unicode MS"/>
                <a:cs typeface="Arial Unicode MS"/>
              </a:rPr>
              <a:t>o</a:t>
            </a:r>
            <a:r>
              <a:rPr sz="2000" spc="95" dirty="0">
                <a:solidFill>
                  <a:srgbClr val="282828"/>
                </a:solidFill>
                <a:latin typeface="Times New Roman"/>
                <a:cs typeface="Times New Roman"/>
              </a:rPr>
              <a:t> </a:t>
            </a:r>
            <a:r>
              <a:rPr sz="2000" spc="25" dirty="0">
                <a:solidFill>
                  <a:srgbClr val="282828"/>
                </a:solidFill>
                <a:latin typeface="Arial Unicode MS"/>
                <a:cs typeface="Arial Unicode MS"/>
              </a:rPr>
              <a:t>the</a:t>
            </a:r>
            <a:r>
              <a:rPr sz="2000" spc="105" dirty="0">
                <a:solidFill>
                  <a:srgbClr val="282828"/>
                </a:solidFill>
                <a:latin typeface="Times New Roman"/>
                <a:cs typeface="Times New Roman"/>
              </a:rPr>
              <a:t> </a:t>
            </a:r>
            <a:r>
              <a:rPr sz="2000" spc="35" dirty="0">
                <a:solidFill>
                  <a:srgbClr val="282828"/>
                </a:solidFill>
                <a:latin typeface="Arial Unicode MS"/>
                <a:cs typeface="Arial Unicode MS"/>
              </a:rPr>
              <a:t>current</a:t>
            </a:r>
            <a:r>
              <a:rPr sz="2000" spc="130" dirty="0">
                <a:solidFill>
                  <a:srgbClr val="282828"/>
                </a:solidFill>
                <a:latin typeface="Times New Roman"/>
                <a:cs typeface="Times New Roman"/>
              </a:rPr>
              <a:t> </a:t>
            </a:r>
            <a:r>
              <a:rPr sz="2000" spc="25" dirty="0">
                <a:solidFill>
                  <a:srgbClr val="282828"/>
                </a:solidFill>
                <a:latin typeface="Arial Unicode MS"/>
                <a:cs typeface="Arial Unicode MS"/>
              </a:rPr>
              <a:t>branch.</a:t>
            </a:r>
            <a:endParaRPr sz="2000">
              <a:latin typeface="Arial Unicode MS"/>
              <a:cs typeface="Arial Unicode MS"/>
            </a:endParaRPr>
          </a:p>
        </p:txBody>
      </p:sp>
      <p:sp>
        <p:nvSpPr>
          <p:cNvPr id="3" name="object 3"/>
          <p:cNvSpPr txBox="1">
            <a:spLocks noGrp="1"/>
          </p:cNvSpPr>
          <p:nvPr>
            <p:ph type="title"/>
          </p:nvPr>
        </p:nvSpPr>
        <p:spPr>
          <a:prstGeom prst="rect">
            <a:avLst/>
          </a:prstGeom>
        </p:spPr>
        <p:txBody>
          <a:bodyPr vert="horz" wrap="square" lIns="0" tIns="92620" rIns="0" bIns="0" rtlCol="0">
            <a:spAutoFit/>
          </a:bodyPr>
          <a:lstStyle/>
          <a:p>
            <a:pPr marL="851535">
              <a:lnSpc>
                <a:spcPct val="100000"/>
              </a:lnSpc>
            </a:pPr>
            <a:r>
              <a:rPr spc="-90" dirty="0">
                <a:latin typeface="Arial Unicode MS"/>
                <a:cs typeface="Arial Unicode MS"/>
              </a:rPr>
              <a:t>G</a:t>
            </a:r>
            <a:r>
              <a:rPr spc="-85" dirty="0">
                <a:latin typeface="Arial Unicode MS"/>
                <a:cs typeface="Arial Unicode MS"/>
              </a:rPr>
              <a:t>O</a:t>
            </a:r>
            <a:r>
              <a:rPr spc="-40" dirty="0">
                <a:latin typeface="Arial Unicode MS"/>
                <a:cs typeface="Arial Unicode MS"/>
              </a:rPr>
              <a:t>I</a:t>
            </a:r>
            <a:r>
              <a:rPr spc="-100" dirty="0">
                <a:latin typeface="Arial Unicode MS"/>
                <a:cs typeface="Arial Unicode MS"/>
              </a:rPr>
              <a:t>N</a:t>
            </a:r>
            <a:r>
              <a:rPr spc="-135" dirty="0">
                <a:latin typeface="Arial Unicode MS"/>
                <a:cs typeface="Arial Unicode MS"/>
              </a:rPr>
              <a:t>G</a:t>
            </a:r>
            <a:r>
              <a:rPr spc="125" dirty="0">
                <a:latin typeface="Times New Roman"/>
                <a:cs typeface="Times New Roman"/>
              </a:rPr>
              <a:t> </a:t>
            </a:r>
            <a:r>
              <a:rPr spc="-20" dirty="0">
                <a:latin typeface="Arial Unicode MS"/>
                <a:cs typeface="Arial Unicode MS"/>
              </a:rPr>
              <a:t>B</a:t>
            </a:r>
            <a:r>
              <a:rPr spc="-15" dirty="0">
                <a:latin typeface="Arial Unicode MS"/>
                <a:cs typeface="Arial Unicode MS"/>
              </a:rPr>
              <a:t>A</a:t>
            </a:r>
            <a:r>
              <a:rPr spc="-85" dirty="0">
                <a:latin typeface="Arial Unicode MS"/>
                <a:cs typeface="Arial Unicode MS"/>
              </a:rPr>
              <a:t>C</a:t>
            </a:r>
            <a:r>
              <a:rPr spc="-70" dirty="0">
                <a:latin typeface="Arial Unicode MS"/>
                <a:cs typeface="Arial Unicode MS"/>
              </a:rPr>
              <a:t>K</a:t>
            </a:r>
            <a:r>
              <a:rPr spc="25" dirty="0">
                <a:latin typeface="Arial Unicode MS"/>
                <a:cs typeface="Arial Unicode MS"/>
              </a:rPr>
              <a:t>W</a:t>
            </a:r>
            <a:r>
              <a:rPr spc="20" dirty="0">
                <a:latin typeface="Arial Unicode MS"/>
                <a:cs typeface="Arial Unicode MS"/>
              </a:rPr>
              <a:t>A</a:t>
            </a:r>
            <a:r>
              <a:rPr spc="-120" dirty="0">
                <a:latin typeface="Arial Unicode MS"/>
                <a:cs typeface="Arial Unicode MS"/>
              </a:rPr>
              <a:t>RDS</a:t>
            </a:r>
          </a:p>
        </p:txBody>
      </p:sp>
      <p:sp>
        <p:nvSpPr>
          <p:cNvPr id="4" name="object 4"/>
          <p:cNvSpPr txBox="1"/>
          <p:nvPr/>
        </p:nvSpPr>
        <p:spPr>
          <a:xfrm>
            <a:off x="1837728" y="2386965"/>
            <a:ext cx="5013960" cy="369570"/>
          </a:xfrm>
          <a:prstGeom prst="rect">
            <a:avLst/>
          </a:prstGeom>
          <a:solidFill>
            <a:schemeClr val="tx1">
              <a:lumMod val="50000"/>
              <a:lumOff val="50000"/>
            </a:schemeClr>
          </a:solidFill>
        </p:spPr>
        <p:txBody>
          <a:bodyPr vert="horz" wrap="square" lIns="0" tIns="0" rIns="0" bIns="0" rtlCol="0">
            <a:spAutoFit/>
          </a:bodyPr>
          <a:lstStyle/>
          <a:p>
            <a:pPr marL="91440">
              <a:lnSpc>
                <a:spcPct val="100000"/>
              </a:lnSpc>
              <a:tabLst>
                <a:tab pos="365125" algn="l"/>
                <a:tab pos="910590" algn="l"/>
                <a:tab pos="1866900" algn="l"/>
              </a:tabLst>
            </a:pPr>
            <a:r>
              <a:rPr sz="1800" dirty="0">
                <a:solidFill>
                  <a:srgbClr val="FFFFFF"/>
                </a:solidFill>
                <a:latin typeface="Courier New"/>
                <a:cs typeface="Courier New"/>
              </a:rPr>
              <a:t>$</a:t>
            </a:r>
            <a:r>
              <a:rPr sz="1800" dirty="0">
                <a:solidFill>
                  <a:srgbClr val="FFFFFF"/>
                </a:solidFill>
                <a:latin typeface="Times New Roman"/>
                <a:cs typeface="Times New Roman"/>
              </a:rPr>
              <a:t>	</a:t>
            </a:r>
            <a:r>
              <a:rPr sz="1800" spc="-10" dirty="0">
                <a:solidFill>
                  <a:srgbClr val="FFFFFF"/>
                </a:solidFill>
                <a:latin typeface="Courier New"/>
                <a:cs typeface="Courier New"/>
              </a:rPr>
              <a:t>gi</a:t>
            </a:r>
            <a:r>
              <a:rPr sz="1800" dirty="0">
                <a:solidFill>
                  <a:srgbClr val="FFFFFF"/>
                </a:solidFill>
                <a:latin typeface="Courier New"/>
                <a:cs typeface="Courier New"/>
              </a:rPr>
              <a:t>t</a:t>
            </a:r>
            <a:r>
              <a:rPr sz="1800" dirty="0">
                <a:solidFill>
                  <a:srgbClr val="FFFFFF"/>
                </a:solidFill>
                <a:latin typeface="Times New Roman"/>
                <a:cs typeface="Times New Roman"/>
              </a:rPr>
              <a:t>	</a:t>
            </a:r>
            <a:r>
              <a:rPr sz="1800" spc="-5" dirty="0">
                <a:solidFill>
                  <a:srgbClr val="FFFFFF"/>
                </a:solidFill>
                <a:latin typeface="Courier New"/>
                <a:cs typeface="Courier New"/>
              </a:rPr>
              <a:t>r</a:t>
            </a:r>
            <a:r>
              <a:rPr sz="1800" spc="-10" dirty="0">
                <a:solidFill>
                  <a:srgbClr val="FFFFFF"/>
                </a:solidFill>
                <a:latin typeface="Courier New"/>
                <a:cs typeface="Courier New"/>
              </a:rPr>
              <a:t>ever</a:t>
            </a:r>
            <a:r>
              <a:rPr sz="1800" dirty="0">
                <a:solidFill>
                  <a:srgbClr val="FFFFFF"/>
                </a:solidFill>
                <a:latin typeface="Courier New"/>
                <a:cs typeface="Courier New"/>
              </a:rPr>
              <a:t>t</a:t>
            </a:r>
            <a:r>
              <a:rPr sz="1800" dirty="0">
                <a:solidFill>
                  <a:srgbClr val="FFFFFF"/>
                </a:solidFill>
                <a:latin typeface="Times New Roman"/>
                <a:cs typeface="Times New Roman"/>
              </a:rPr>
              <a:t>	</a:t>
            </a:r>
            <a:r>
              <a:rPr sz="1800" spc="-10" dirty="0">
                <a:solidFill>
                  <a:srgbClr val="FFFFFF"/>
                </a:solidFill>
                <a:latin typeface="Courier New"/>
                <a:cs typeface="Courier New"/>
              </a:rPr>
              <a:t>&lt;co</a:t>
            </a:r>
            <a:r>
              <a:rPr sz="1800" spc="-5" dirty="0">
                <a:solidFill>
                  <a:srgbClr val="FFFFFF"/>
                </a:solidFill>
                <a:latin typeface="Courier New"/>
                <a:cs typeface="Courier New"/>
              </a:rPr>
              <a:t>m</a:t>
            </a:r>
            <a:r>
              <a:rPr sz="1800" spc="-10" dirty="0">
                <a:solidFill>
                  <a:srgbClr val="FFFFFF"/>
                </a:solidFill>
                <a:latin typeface="Courier New"/>
                <a:cs typeface="Courier New"/>
              </a:rPr>
              <a:t>mit</a:t>
            </a:r>
            <a:r>
              <a:rPr sz="1800" dirty="0">
                <a:solidFill>
                  <a:srgbClr val="FFFFFF"/>
                </a:solidFill>
                <a:latin typeface="Courier New"/>
                <a:cs typeface="Courier New"/>
              </a:rPr>
              <a:t>&gt;</a:t>
            </a:r>
            <a:endParaRPr sz="1800">
              <a:latin typeface="Courier New"/>
              <a:cs typeface="Courier New"/>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66220" y="1271099"/>
            <a:ext cx="3002280" cy="572770"/>
          </a:xfrm>
          <a:prstGeom prst="rect">
            <a:avLst/>
          </a:prstGeom>
        </p:spPr>
        <p:txBody>
          <a:bodyPr vert="horz" wrap="square" lIns="0" tIns="0" rIns="0" bIns="0" rtlCol="0">
            <a:spAutoFit/>
          </a:bodyPr>
          <a:lstStyle/>
          <a:p>
            <a:pPr marL="182245" indent="-169545">
              <a:lnSpc>
                <a:spcPct val="100000"/>
              </a:lnSpc>
              <a:buClr>
                <a:srgbClr val="005072"/>
              </a:buClr>
              <a:buSzPct val="90000"/>
              <a:buFont typeface="Arial"/>
              <a:buChar char="•"/>
              <a:tabLst>
                <a:tab pos="182880" algn="l"/>
              </a:tabLst>
            </a:pPr>
            <a:r>
              <a:rPr sz="1500" spc="30" dirty="0">
                <a:solidFill>
                  <a:srgbClr val="282828"/>
                </a:solidFill>
                <a:latin typeface="Arial Unicode MS"/>
                <a:cs typeface="Arial Unicode MS"/>
              </a:rPr>
              <a:t>git</a:t>
            </a:r>
            <a:r>
              <a:rPr sz="1500" spc="60" dirty="0">
                <a:solidFill>
                  <a:srgbClr val="282828"/>
                </a:solidFill>
                <a:latin typeface="Times New Roman"/>
                <a:cs typeface="Times New Roman"/>
              </a:rPr>
              <a:t> </a:t>
            </a:r>
            <a:r>
              <a:rPr sz="1500" spc="25" dirty="0">
                <a:solidFill>
                  <a:srgbClr val="282828"/>
                </a:solidFill>
                <a:latin typeface="Arial Unicode MS"/>
                <a:cs typeface="Arial Unicode MS"/>
              </a:rPr>
              <a:t>pu</a:t>
            </a:r>
            <a:r>
              <a:rPr sz="1500" dirty="0">
                <a:solidFill>
                  <a:srgbClr val="282828"/>
                </a:solidFill>
                <a:latin typeface="Arial Unicode MS"/>
                <a:cs typeface="Arial Unicode MS"/>
              </a:rPr>
              <a:t>sh</a:t>
            </a:r>
            <a:r>
              <a:rPr sz="1500" spc="60" dirty="0">
                <a:solidFill>
                  <a:srgbClr val="282828"/>
                </a:solidFill>
                <a:latin typeface="Times New Roman"/>
                <a:cs typeface="Times New Roman"/>
              </a:rPr>
              <a:t> </a:t>
            </a:r>
            <a:r>
              <a:rPr sz="1500" spc="30" dirty="0">
                <a:solidFill>
                  <a:srgbClr val="282828"/>
                </a:solidFill>
                <a:latin typeface="Arial Unicode MS"/>
                <a:cs typeface="Arial Unicode MS"/>
              </a:rPr>
              <a:t>&lt;de</a:t>
            </a:r>
            <a:r>
              <a:rPr sz="1500" spc="10" dirty="0">
                <a:solidFill>
                  <a:srgbClr val="282828"/>
                </a:solidFill>
                <a:latin typeface="Arial Unicode MS"/>
                <a:cs typeface="Arial Unicode MS"/>
              </a:rPr>
              <a:t>stina</a:t>
            </a:r>
            <a:r>
              <a:rPr sz="1500" spc="-5" dirty="0">
                <a:solidFill>
                  <a:srgbClr val="282828"/>
                </a:solidFill>
                <a:latin typeface="Arial Unicode MS"/>
                <a:cs typeface="Arial Unicode MS"/>
              </a:rPr>
              <a:t>t</a:t>
            </a:r>
            <a:r>
              <a:rPr sz="1500" spc="10" dirty="0">
                <a:solidFill>
                  <a:srgbClr val="282828"/>
                </a:solidFill>
                <a:latin typeface="Arial Unicode MS"/>
                <a:cs typeface="Arial Unicode MS"/>
              </a:rPr>
              <a:t>ion&gt;</a:t>
            </a:r>
            <a:r>
              <a:rPr sz="1500" spc="55" dirty="0">
                <a:solidFill>
                  <a:srgbClr val="282828"/>
                </a:solidFill>
                <a:latin typeface="Times New Roman"/>
                <a:cs typeface="Times New Roman"/>
              </a:rPr>
              <a:t> </a:t>
            </a:r>
            <a:r>
              <a:rPr sz="1500" spc="15" dirty="0">
                <a:solidFill>
                  <a:srgbClr val="282828"/>
                </a:solidFill>
                <a:latin typeface="Arial Unicode MS"/>
                <a:cs typeface="Arial Unicode MS"/>
              </a:rPr>
              <a:t>&lt;bra</a:t>
            </a:r>
            <a:r>
              <a:rPr sz="1500" spc="20" dirty="0">
                <a:solidFill>
                  <a:srgbClr val="282828"/>
                </a:solidFill>
                <a:latin typeface="Arial Unicode MS"/>
                <a:cs typeface="Arial Unicode MS"/>
              </a:rPr>
              <a:t>nch&gt;</a:t>
            </a:r>
            <a:endParaRPr sz="1500">
              <a:latin typeface="Arial Unicode MS"/>
              <a:cs typeface="Arial Unicode MS"/>
            </a:endParaRPr>
          </a:p>
          <a:p>
            <a:pPr marL="182245" indent="-169545">
              <a:lnSpc>
                <a:spcPct val="100000"/>
              </a:lnSpc>
              <a:spcBef>
                <a:spcPts val="1005"/>
              </a:spcBef>
              <a:buClr>
                <a:srgbClr val="005072"/>
              </a:buClr>
              <a:buSzPct val="90000"/>
              <a:buFont typeface="Arial"/>
              <a:buChar char="•"/>
              <a:tabLst>
                <a:tab pos="182880" algn="l"/>
              </a:tabLst>
            </a:pPr>
            <a:r>
              <a:rPr sz="1500" spc="30" dirty="0">
                <a:solidFill>
                  <a:srgbClr val="282828"/>
                </a:solidFill>
                <a:latin typeface="Arial Unicode MS"/>
                <a:cs typeface="Arial Unicode MS"/>
              </a:rPr>
              <a:t>git</a:t>
            </a:r>
            <a:r>
              <a:rPr sz="1500" spc="60" dirty="0">
                <a:solidFill>
                  <a:srgbClr val="282828"/>
                </a:solidFill>
                <a:latin typeface="Times New Roman"/>
                <a:cs typeface="Times New Roman"/>
              </a:rPr>
              <a:t> </a:t>
            </a:r>
            <a:r>
              <a:rPr sz="1500" spc="25" dirty="0">
                <a:solidFill>
                  <a:srgbClr val="282828"/>
                </a:solidFill>
                <a:latin typeface="Arial Unicode MS"/>
                <a:cs typeface="Arial Unicode MS"/>
              </a:rPr>
              <a:t>pu</a:t>
            </a:r>
            <a:r>
              <a:rPr sz="1500" dirty="0">
                <a:solidFill>
                  <a:srgbClr val="282828"/>
                </a:solidFill>
                <a:latin typeface="Arial Unicode MS"/>
                <a:cs typeface="Arial Unicode MS"/>
              </a:rPr>
              <a:t>sh</a:t>
            </a:r>
            <a:r>
              <a:rPr sz="1500" spc="60" dirty="0">
                <a:solidFill>
                  <a:srgbClr val="282828"/>
                </a:solidFill>
                <a:latin typeface="Times New Roman"/>
                <a:cs typeface="Times New Roman"/>
              </a:rPr>
              <a:t> </a:t>
            </a:r>
            <a:r>
              <a:rPr sz="1500" spc="15" dirty="0">
                <a:solidFill>
                  <a:srgbClr val="282828"/>
                </a:solidFill>
                <a:latin typeface="Arial Unicode MS"/>
                <a:cs typeface="Arial Unicode MS"/>
              </a:rPr>
              <a:t>origin</a:t>
            </a:r>
            <a:r>
              <a:rPr sz="1500" spc="70" dirty="0">
                <a:solidFill>
                  <a:srgbClr val="282828"/>
                </a:solidFill>
                <a:latin typeface="Times New Roman"/>
                <a:cs typeface="Times New Roman"/>
              </a:rPr>
              <a:t> </a:t>
            </a:r>
            <a:r>
              <a:rPr sz="1500" spc="15" dirty="0">
                <a:solidFill>
                  <a:srgbClr val="282828"/>
                </a:solidFill>
                <a:latin typeface="Arial Unicode MS"/>
                <a:cs typeface="Arial Unicode MS"/>
              </a:rPr>
              <a:t>maste</a:t>
            </a:r>
            <a:r>
              <a:rPr sz="1500" spc="20" dirty="0">
                <a:solidFill>
                  <a:srgbClr val="282828"/>
                </a:solidFill>
                <a:latin typeface="Arial Unicode MS"/>
                <a:cs typeface="Arial Unicode MS"/>
              </a:rPr>
              <a:t>r</a:t>
            </a:r>
            <a:endParaRPr sz="1500">
              <a:latin typeface="Arial Unicode MS"/>
              <a:cs typeface="Arial Unicode MS"/>
            </a:endParaRPr>
          </a:p>
        </p:txBody>
      </p:sp>
      <p:sp>
        <p:nvSpPr>
          <p:cNvPr id="3" name="object 3"/>
          <p:cNvSpPr txBox="1">
            <a:spLocks noGrp="1"/>
          </p:cNvSpPr>
          <p:nvPr>
            <p:ph type="title"/>
          </p:nvPr>
        </p:nvSpPr>
        <p:spPr>
          <a:xfrm>
            <a:off x="628650" y="539502"/>
            <a:ext cx="7886700" cy="462856"/>
          </a:xfrm>
          <a:prstGeom prst="rect">
            <a:avLst/>
          </a:prstGeom>
        </p:spPr>
        <p:txBody>
          <a:bodyPr vert="horz" wrap="square" lIns="0" tIns="92620" rIns="0" bIns="0" rtlCol="0">
            <a:spAutoFit/>
          </a:bodyPr>
          <a:lstStyle/>
          <a:p>
            <a:pPr marL="12700">
              <a:lnSpc>
                <a:spcPct val="100000"/>
              </a:lnSpc>
            </a:pPr>
            <a:r>
              <a:rPr sz="2400" dirty="0">
                <a:solidFill>
                  <a:srgbClr val="004C69"/>
                </a:solidFill>
              </a:rPr>
              <a:t>SHARE YOUR CHANGES</a:t>
            </a:r>
          </a:p>
        </p:txBody>
      </p:sp>
      <p:sp>
        <p:nvSpPr>
          <p:cNvPr id="4" name="object 4"/>
          <p:cNvSpPr txBox="1"/>
          <p:nvPr/>
        </p:nvSpPr>
        <p:spPr>
          <a:xfrm>
            <a:off x="966220" y="2354795"/>
            <a:ext cx="7114540" cy="830997"/>
          </a:xfrm>
          <a:prstGeom prst="rect">
            <a:avLst/>
          </a:prstGeom>
          <a:solidFill>
            <a:schemeClr val="tx1">
              <a:lumMod val="50000"/>
              <a:lumOff val="50000"/>
            </a:schemeClr>
          </a:solidFill>
        </p:spPr>
        <p:txBody>
          <a:bodyPr vert="horz" wrap="square" lIns="0" tIns="0" rIns="0" bIns="0" rtlCol="0">
            <a:spAutoFit/>
          </a:bodyPr>
          <a:lstStyle>
            <a:defPPr>
              <a:defRPr lang="en-US"/>
            </a:defPPr>
            <a:lvl1pPr marL="91440">
              <a:lnSpc>
                <a:spcPct val="100000"/>
              </a:lnSpc>
              <a:tabLst>
                <a:tab pos="365125" algn="l"/>
                <a:tab pos="910590" algn="l"/>
                <a:tab pos="1866900" algn="l"/>
              </a:tabLst>
              <a:defRPr sz="1800">
                <a:solidFill>
                  <a:srgbClr val="FFFFFF"/>
                </a:solidFill>
                <a:latin typeface="Courier New"/>
                <a:cs typeface="Courier New"/>
              </a:defRPr>
            </a:lvl1pPr>
          </a:lstStyle>
          <a:p>
            <a:r>
              <a:rPr dirty="0"/>
              <a:t>$	git	remote	add	&lt;name&gt;	&lt;url&gt;</a:t>
            </a:r>
          </a:p>
          <a:p>
            <a:r>
              <a:rPr dirty="0"/>
              <a:t>$	git	push	&lt;name&gt;	&lt;branch&gt;</a:t>
            </a:r>
          </a:p>
          <a:p>
            <a:r>
              <a:rPr dirty="0"/>
              <a:t>$	git	push	origin	master</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66220" y="1271099"/>
            <a:ext cx="2565400" cy="2044700"/>
          </a:xfrm>
          <a:prstGeom prst="rect">
            <a:avLst/>
          </a:prstGeom>
        </p:spPr>
        <p:txBody>
          <a:bodyPr vert="horz" wrap="square" lIns="0" tIns="0" rIns="0" bIns="0" rtlCol="0">
            <a:spAutoFit/>
          </a:bodyPr>
          <a:lstStyle/>
          <a:p>
            <a:pPr marL="182245" indent="-169545">
              <a:lnSpc>
                <a:spcPct val="100000"/>
              </a:lnSpc>
              <a:buClr>
                <a:srgbClr val="005072"/>
              </a:buClr>
              <a:buSzPct val="90000"/>
              <a:buFont typeface="Arial"/>
              <a:buChar char="•"/>
              <a:tabLst>
                <a:tab pos="182880" algn="l"/>
              </a:tabLst>
            </a:pPr>
            <a:r>
              <a:rPr sz="1500" spc="-25" dirty="0">
                <a:solidFill>
                  <a:srgbClr val="282828"/>
                </a:solidFill>
                <a:latin typeface="Arial Unicode MS"/>
                <a:cs typeface="Arial Unicode MS"/>
              </a:rPr>
              <a:t>CLI</a:t>
            </a:r>
            <a:r>
              <a:rPr sz="1500" spc="75" dirty="0">
                <a:solidFill>
                  <a:srgbClr val="282828"/>
                </a:solidFill>
                <a:latin typeface="Times New Roman"/>
                <a:cs typeface="Times New Roman"/>
              </a:rPr>
              <a:t> </a:t>
            </a:r>
            <a:r>
              <a:rPr sz="1500" spc="10" dirty="0">
                <a:solidFill>
                  <a:srgbClr val="282828"/>
                </a:solidFill>
                <a:latin typeface="Arial Unicode MS"/>
                <a:cs typeface="Arial Unicode MS"/>
              </a:rPr>
              <a:t>Client</a:t>
            </a:r>
            <a:endParaRPr sz="1500">
              <a:latin typeface="Arial Unicode MS"/>
              <a:cs typeface="Arial Unicode MS"/>
            </a:endParaRPr>
          </a:p>
          <a:p>
            <a:pPr marL="182245" indent="-169545">
              <a:lnSpc>
                <a:spcPct val="100000"/>
              </a:lnSpc>
              <a:spcBef>
                <a:spcPts val="1005"/>
              </a:spcBef>
              <a:buClr>
                <a:srgbClr val="005072"/>
              </a:buClr>
              <a:buSzPct val="90000"/>
              <a:buFont typeface="Arial"/>
              <a:buChar char="•"/>
              <a:tabLst>
                <a:tab pos="182880" algn="l"/>
              </a:tabLst>
            </a:pPr>
            <a:r>
              <a:rPr sz="1500" spc="-85" dirty="0">
                <a:solidFill>
                  <a:srgbClr val="282828"/>
                </a:solidFill>
                <a:latin typeface="Arial Unicode MS"/>
                <a:cs typeface="Arial Unicode MS"/>
              </a:rPr>
              <a:t>IDE</a:t>
            </a:r>
            <a:r>
              <a:rPr sz="1500" spc="75" dirty="0">
                <a:solidFill>
                  <a:srgbClr val="282828"/>
                </a:solidFill>
                <a:latin typeface="Times New Roman"/>
                <a:cs typeface="Times New Roman"/>
              </a:rPr>
              <a:t> </a:t>
            </a:r>
            <a:r>
              <a:rPr sz="1500" spc="5" dirty="0">
                <a:solidFill>
                  <a:srgbClr val="282828"/>
                </a:solidFill>
                <a:latin typeface="Arial Unicode MS"/>
                <a:cs typeface="Arial Unicode MS"/>
              </a:rPr>
              <a:t>Clients</a:t>
            </a:r>
            <a:endParaRPr sz="1500">
              <a:latin typeface="Arial Unicode MS"/>
              <a:cs typeface="Arial Unicode MS"/>
            </a:endParaRPr>
          </a:p>
          <a:p>
            <a:pPr marL="371475" lvl="1" indent="-215900">
              <a:lnSpc>
                <a:spcPct val="100000"/>
              </a:lnSpc>
              <a:spcBef>
                <a:spcPts val="520"/>
              </a:spcBef>
              <a:buClr>
                <a:srgbClr val="005072"/>
              </a:buClr>
              <a:buFont typeface="Arial"/>
              <a:buChar char="•"/>
              <a:tabLst>
                <a:tab pos="372110" algn="l"/>
              </a:tabLst>
            </a:pPr>
            <a:r>
              <a:rPr sz="1400" spc="-20" dirty="0">
                <a:solidFill>
                  <a:srgbClr val="282828"/>
                </a:solidFill>
                <a:latin typeface="Arial Unicode MS"/>
                <a:cs typeface="Arial Unicode MS"/>
              </a:rPr>
              <a:t>VI</a:t>
            </a:r>
            <a:r>
              <a:rPr sz="1400" spc="-45" dirty="0">
                <a:solidFill>
                  <a:srgbClr val="282828"/>
                </a:solidFill>
                <a:latin typeface="Arial Unicode MS"/>
                <a:cs typeface="Arial Unicode MS"/>
              </a:rPr>
              <a:t>M</a:t>
            </a:r>
            <a:r>
              <a:rPr sz="1400" spc="15" dirty="0">
                <a:solidFill>
                  <a:srgbClr val="282828"/>
                </a:solidFill>
                <a:latin typeface="Arial Unicode MS"/>
                <a:cs typeface="Arial Unicode MS"/>
              </a:rPr>
              <a:t>:</a:t>
            </a:r>
            <a:r>
              <a:rPr sz="1400" spc="80" dirty="0">
                <a:solidFill>
                  <a:srgbClr val="282828"/>
                </a:solidFill>
                <a:latin typeface="Times New Roman"/>
                <a:cs typeface="Times New Roman"/>
              </a:rPr>
              <a:t> </a:t>
            </a:r>
            <a:r>
              <a:rPr sz="1400" spc="-20" dirty="0">
                <a:solidFill>
                  <a:srgbClr val="282828"/>
                </a:solidFill>
                <a:latin typeface="Arial Unicode MS"/>
                <a:cs typeface="Arial Unicode MS"/>
              </a:rPr>
              <a:t>ai</a:t>
            </a:r>
            <a:r>
              <a:rPr sz="1400" spc="15" dirty="0">
                <a:solidFill>
                  <a:srgbClr val="282828"/>
                </a:solidFill>
                <a:latin typeface="Arial Unicode MS"/>
                <a:cs typeface="Arial Unicode MS"/>
              </a:rPr>
              <a:t>rblade</a:t>
            </a:r>
            <a:r>
              <a:rPr sz="1400" spc="40" dirty="0">
                <a:solidFill>
                  <a:srgbClr val="282828"/>
                </a:solidFill>
                <a:latin typeface="Arial Unicode MS"/>
                <a:cs typeface="Arial Unicode MS"/>
              </a:rPr>
              <a:t>/vi</a:t>
            </a:r>
            <a:r>
              <a:rPr sz="1400" spc="35" dirty="0">
                <a:solidFill>
                  <a:srgbClr val="282828"/>
                </a:solidFill>
                <a:latin typeface="Arial Unicode MS"/>
                <a:cs typeface="Arial Unicode MS"/>
              </a:rPr>
              <a:t>m</a:t>
            </a:r>
            <a:r>
              <a:rPr sz="1400" spc="280" dirty="0">
                <a:solidFill>
                  <a:srgbClr val="282828"/>
                </a:solidFill>
                <a:latin typeface="Arial Unicode MS"/>
                <a:cs typeface="Arial Unicode MS"/>
              </a:rPr>
              <a:t>-</a:t>
            </a:r>
            <a:r>
              <a:rPr sz="1400" spc="25" dirty="0">
                <a:solidFill>
                  <a:srgbClr val="282828"/>
                </a:solidFill>
                <a:latin typeface="Arial Unicode MS"/>
                <a:cs typeface="Arial Unicode MS"/>
              </a:rPr>
              <a:t>gitgutter</a:t>
            </a:r>
            <a:endParaRPr sz="1400">
              <a:latin typeface="Arial Unicode MS"/>
              <a:cs typeface="Arial Unicode MS"/>
            </a:endParaRPr>
          </a:p>
          <a:p>
            <a:pPr marL="371475" lvl="1" indent="-215900">
              <a:lnSpc>
                <a:spcPct val="100000"/>
              </a:lnSpc>
              <a:spcBef>
                <a:spcPts val="515"/>
              </a:spcBef>
              <a:buClr>
                <a:srgbClr val="005072"/>
              </a:buClr>
              <a:buFont typeface="Arial"/>
              <a:buChar char="•"/>
              <a:tabLst>
                <a:tab pos="372110" algn="l"/>
              </a:tabLst>
            </a:pPr>
            <a:r>
              <a:rPr sz="1400" spc="-50" dirty="0">
                <a:solidFill>
                  <a:srgbClr val="282828"/>
                </a:solidFill>
                <a:latin typeface="Arial Unicode MS"/>
                <a:cs typeface="Arial Unicode MS"/>
              </a:rPr>
              <a:t>Ema</a:t>
            </a:r>
            <a:r>
              <a:rPr sz="1400" spc="25" dirty="0">
                <a:solidFill>
                  <a:srgbClr val="282828"/>
                </a:solidFill>
                <a:latin typeface="Arial Unicode MS"/>
                <a:cs typeface="Arial Unicode MS"/>
              </a:rPr>
              <a:t>c</a:t>
            </a:r>
            <a:r>
              <a:rPr sz="1400" spc="20" dirty="0">
                <a:solidFill>
                  <a:srgbClr val="282828"/>
                </a:solidFill>
                <a:latin typeface="Arial Unicode MS"/>
                <a:cs typeface="Arial Unicode MS"/>
              </a:rPr>
              <a:t>s</a:t>
            </a:r>
            <a:r>
              <a:rPr sz="1400" spc="15" dirty="0">
                <a:solidFill>
                  <a:srgbClr val="282828"/>
                </a:solidFill>
                <a:latin typeface="Arial Unicode MS"/>
                <a:cs typeface="Arial Unicode MS"/>
              </a:rPr>
              <a:t>:</a:t>
            </a:r>
            <a:r>
              <a:rPr sz="1400" spc="80" dirty="0">
                <a:solidFill>
                  <a:srgbClr val="282828"/>
                </a:solidFill>
                <a:latin typeface="Times New Roman"/>
                <a:cs typeface="Times New Roman"/>
              </a:rPr>
              <a:t> </a:t>
            </a:r>
            <a:r>
              <a:rPr sz="1400" spc="20" dirty="0">
                <a:solidFill>
                  <a:srgbClr val="282828"/>
                </a:solidFill>
                <a:latin typeface="Arial Unicode MS"/>
                <a:cs typeface="Arial Unicode MS"/>
              </a:rPr>
              <a:t>magit</a:t>
            </a:r>
            <a:endParaRPr sz="1400">
              <a:latin typeface="Arial Unicode MS"/>
              <a:cs typeface="Arial Unicode MS"/>
            </a:endParaRPr>
          </a:p>
          <a:p>
            <a:pPr marL="182245" indent="-169545">
              <a:lnSpc>
                <a:spcPct val="100000"/>
              </a:lnSpc>
              <a:spcBef>
                <a:spcPts val="1010"/>
              </a:spcBef>
              <a:buClr>
                <a:srgbClr val="005072"/>
              </a:buClr>
              <a:buSzPct val="90000"/>
              <a:buFont typeface="Arial"/>
              <a:buChar char="•"/>
              <a:tabLst>
                <a:tab pos="182880" algn="l"/>
              </a:tabLst>
            </a:pPr>
            <a:r>
              <a:rPr sz="1500" spc="-55" dirty="0">
                <a:solidFill>
                  <a:srgbClr val="282828"/>
                </a:solidFill>
                <a:latin typeface="Arial Unicode MS"/>
                <a:cs typeface="Arial Unicode MS"/>
              </a:rPr>
              <a:t>GUI</a:t>
            </a:r>
            <a:r>
              <a:rPr sz="1500" spc="65" dirty="0">
                <a:solidFill>
                  <a:srgbClr val="282828"/>
                </a:solidFill>
                <a:latin typeface="Times New Roman"/>
                <a:cs typeface="Times New Roman"/>
              </a:rPr>
              <a:t> </a:t>
            </a:r>
            <a:r>
              <a:rPr sz="1500" spc="5" dirty="0">
                <a:solidFill>
                  <a:srgbClr val="282828"/>
                </a:solidFill>
                <a:latin typeface="Arial Unicode MS"/>
                <a:cs typeface="Arial Unicode MS"/>
              </a:rPr>
              <a:t>Clients</a:t>
            </a:r>
            <a:endParaRPr sz="1500">
              <a:latin typeface="Arial Unicode MS"/>
              <a:cs typeface="Arial Unicode MS"/>
            </a:endParaRPr>
          </a:p>
          <a:p>
            <a:pPr marL="371475" lvl="1" indent="-215900">
              <a:lnSpc>
                <a:spcPct val="100000"/>
              </a:lnSpc>
              <a:spcBef>
                <a:spcPts val="515"/>
              </a:spcBef>
              <a:buClr>
                <a:srgbClr val="005072"/>
              </a:buClr>
              <a:buFont typeface="Arial"/>
              <a:buChar char="•"/>
              <a:tabLst>
                <a:tab pos="372110" algn="l"/>
              </a:tabLst>
            </a:pPr>
            <a:r>
              <a:rPr sz="1400" spc="10" dirty="0">
                <a:solidFill>
                  <a:srgbClr val="282828"/>
                </a:solidFill>
                <a:latin typeface="Arial Unicode MS"/>
                <a:cs typeface="Arial Unicode MS"/>
              </a:rPr>
              <a:t>Sour</a:t>
            </a:r>
            <a:r>
              <a:rPr sz="1400" dirty="0">
                <a:solidFill>
                  <a:srgbClr val="282828"/>
                </a:solidFill>
                <a:latin typeface="Arial Unicode MS"/>
                <a:cs typeface="Arial Unicode MS"/>
              </a:rPr>
              <a:t>c</a:t>
            </a:r>
            <a:r>
              <a:rPr sz="1400" spc="5" dirty="0">
                <a:solidFill>
                  <a:srgbClr val="282828"/>
                </a:solidFill>
                <a:latin typeface="Arial Unicode MS"/>
                <a:cs typeface="Arial Unicode MS"/>
              </a:rPr>
              <a:t>eTree</a:t>
            </a:r>
            <a:endParaRPr sz="1400">
              <a:latin typeface="Arial Unicode MS"/>
              <a:cs typeface="Arial Unicode MS"/>
            </a:endParaRPr>
          </a:p>
          <a:p>
            <a:pPr marL="371475" lvl="1" indent="-215900">
              <a:lnSpc>
                <a:spcPct val="100000"/>
              </a:lnSpc>
              <a:spcBef>
                <a:spcPts val="515"/>
              </a:spcBef>
              <a:buClr>
                <a:srgbClr val="005072"/>
              </a:buClr>
              <a:buFont typeface="Arial"/>
              <a:buChar char="•"/>
              <a:tabLst>
                <a:tab pos="372110" algn="l"/>
              </a:tabLst>
            </a:pPr>
            <a:r>
              <a:rPr sz="1400" spc="-15" dirty="0">
                <a:solidFill>
                  <a:srgbClr val="282828"/>
                </a:solidFill>
                <a:latin typeface="Arial Unicode MS"/>
                <a:cs typeface="Arial Unicode MS"/>
              </a:rPr>
              <a:t>Git</a:t>
            </a:r>
            <a:r>
              <a:rPr sz="1400" spc="70" dirty="0">
                <a:solidFill>
                  <a:srgbClr val="282828"/>
                </a:solidFill>
                <a:latin typeface="Times New Roman"/>
                <a:cs typeface="Times New Roman"/>
              </a:rPr>
              <a:t> </a:t>
            </a:r>
            <a:r>
              <a:rPr sz="1400" dirty="0">
                <a:solidFill>
                  <a:srgbClr val="282828"/>
                </a:solidFill>
                <a:latin typeface="Arial Unicode MS"/>
                <a:cs typeface="Arial Unicode MS"/>
              </a:rPr>
              <a:t>Kracken</a:t>
            </a:r>
            <a:endParaRPr sz="1400">
              <a:latin typeface="Arial Unicode MS"/>
              <a:cs typeface="Arial Unicode MS"/>
            </a:endParaRPr>
          </a:p>
        </p:txBody>
      </p:sp>
      <p:sp>
        <p:nvSpPr>
          <p:cNvPr id="3" name="object 3"/>
          <p:cNvSpPr txBox="1">
            <a:spLocks noGrp="1"/>
          </p:cNvSpPr>
          <p:nvPr>
            <p:ph type="title"/>
          </p:nvPr>
        </p:nvSpPr>
        <p:spPr>
          <a:xfrm>
            <a:off x="628650" y="539502"/>
            <a:ext cx="7886700" cy="462856"/>
          </a:xfrm>
          <a:prstGeom prst="rect">
            <a:avLst/>
          </a:prstGeom>
        </p:spPr>
        <p:txBody>
          <a:bodyPr vert="horz" wrap="square" lIns="0" tIns="92620" rIns="0" bIns="0" rtlCol="0">
            <a:spAutoFit/>
          </a:bodyPr>
          <a:lstStyle/>
          <a:p>
            <a:pPr marL="12700">
              <a:lnSpc>
                <a:spcPct val="100000"/>
              </a:lnSpc>
            </a:pPr>
            <a:r>
              <a:rPr sz="2400" dirty="0">
                <a:solidFill>
                  <a:srgbClr val="004C69"/>
                </a:solidFill>
              </a:rPr>
              <a:t>GIT CLIENTS</a:t>
            </a:r>
          </a:p>
        </p:txBody>
      </p:sp>
      <p:sp>
        <p:nvSpPr>
          <p:cNvPr id="4" name="object 4"/>
          <p:cNvSpPr/>
          <p:nvPr/>
        </p:nvSpPr>
        <p:spPr>
          <a:xfrm>
            <a:off x="4771644" y="562355"/>
            <a:ext cx="4094225" cy="346329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08481" y="1524"/>
            <a:ext cx="7799832" cy="5141975"/>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377F7DD-1C1D-3D47-8DE7-EDD036054260}"/>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Data formats are simply a way to store and exchange data in a structured format. One such format is called Hypertext Markup Language (HTML). HTML is a standard markup language for describing the structure of web pages.</a:t>
            </a:r>
          </a:p>
          <a:p>
            <a:pPr marL="342900" indent="-342900" algn="l">
              <a:buFont typeface="Arial" panose="020B0604020202020204" pitchFamily="34" charset="0"/>
              <a:buChar char="•"/>
            </a:pPr>
            <a:r>
              <a:rPr lang="en-US" sz="1600" dirty="0">
                <a:solidFill>
                  <a:srgbClr val="000000"/>
                </a:solidFill>
              </a:rPr>
              <a:t>These are some common data formats that are used in many applications including network automation and programmability:</a:t>
            </a:r>
          </a:p>
          <a:p>
            <a:pPr marL="415985" lvl="1" indent="-342900">
              <a:buFont typeface="Arial" panose="020B0604020202020204" pitchFamily="34" charset="0"/>
              <a:buChar char="•"/>
            </a:pPr>
            <a:r>
              <a:rPr lang="en-US" dirty="0">
                <a:solidFill>
                  <a:srgbClr val="000000"/>
                </a:solidFill>
              </a:rPr>
              <a:t>JavaScript Object Notation (JSON)</a:t>
            </a:r>
          </a:p>
          <a:p>
            <a:pPr marL="415985" lvl="1" indent="-342900">
              <a:buFont typeface="Arial" panose="020B0604020202020204" pitchFamily="34" charset="0"/>
              <a:buChar char="•"/>
            </a:pPr>
            <a:r>
              <a:rPr lang="en-US" dirty="0" err="1">
                <a:solidFill>
                  <a:srgbClr val="000000"/>
                </a:solidFill>
              </a:rPr>
              <a:t>eXtensible</a:t>
            </a:r>
            <a:r>
              <a:rPr lang="en-US" dirty="0">
                <a:solidFill>
                  <a:srgbClr val="000000"/>
                </a:solidFill>
              </a:rPr>
              <a:t> Markup Language (XML)</a:t>
            </a:r>
          </a:p>
          <a:p>
            <a:pPr marL="415985" lvl="1" indent="-342900">
              <a:buFont typeface="Arial" panose="020B0604020202020204" pitchFamily="34" charset="0"/>
              <a:buChar char="•"/>
            </a:pPr>
            <a:r>
              <a:rPr lang="en-US" dirty="0">
                <a:solidFill>
                  <a:srgbClr val="000000"/>
                </a:solidFill>
              </a:rPr>
              <a:t>YAML </a:t>
            </a:r>
            <a:r>
              <a:rPr lang="en-US" dirty="0" err="1">
                <a:solidFill>
                  <a:srgbClr val="000000"/>
                </a:solidFill>
              </a:rPr>
              <a:t>Ain’t</a:t>
            </a:r>
            <a:r>
              <a:rPr lang="en-US" dirty="0">
                <a:solidFill>
                  <a:srgbClr val="000000"/>
                </a:solidFill>
              </a:rPr>
              <a:t> Markup Language (YAML)</a:t>
            </a:r>
          </a:p>
          <a:p>
            <a:pPr marL="342900" indent="-342900" algn="l">
              <a:buFont typeface="Arial" panose="020B0604020202020204" pitchFamily="34" charset="0"/>
              <a:buChar char="•"/>
            </a:pPr>
            <a:r>
              <a:rPr lang="en-US" sz="1600" dirty="0">
                <a:solidFill>
                  <a:srgbClr val="000000"/>
                </a:solidFill>
              </a:rPr>
              <a:t>The data format that is selected will depend on the format that is used by the application, tool, or script that you are using. Many systems will be able to support more than one data format, which allows the user to choose their preferred one.</a:t>
            </a:r>
          </a:p>
          <a:p>
            <a:pPr marL="342900" indent="-342900" algn="l">
              <a:buFont typeface="Arial" panose="020B0604020202020204" pitchFamily="34" charset="0"/>
              <a:buChar char="•"/>
            </a:pPr>
            <a:endParaRPr lang="en-US" sz="1600" dirty="0">
              <a:solidFill>
                <a:srgbClr val="000000"/>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Formats</a:t>
            </a:r>
            <a:br>
              <a:rPr lang="en-US" dirty="0"/>
            </a:br>
            <a:r>
              <a:rPr lang="en-US" sz="2400" dirty="0"/>
              <a:t>The Data Formats Concept</a:t>
            </a:r>
          </a:p>
        </p:txBody>
      </p:sp>
    </p:spTree>
    <p:custDataLst>
      <p:tags r:id="rId1"/>
    </p:custDataLst>
    <p:extLst>
      <p:ext uri="{BB962C8B-B14F-4D97-AF65-F5344CB8AC3E}">
        <p14:creationId xmlns:p14="http://schemas.microsoft.com/office/powerpoint/2010/main" val="3614837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AEDEB10-12C9-E145-BD9F-04D941CBB888}"/>
              </a:ext>
            </a:extLst>
          </p:cNvPr>
          <p:cNvSpPr>
            <a:spLocks noGrp="1"/>
          </p:cNvSpPr>
          <p:nvPr>
            <p:ph idx="1"/>
          </p:nvPr>
        </p:nvSpPr>
        <p:spPr>
          <a:xfrm>
            <a:off x="474662" y="731838"/>
            <a:ext cx="8280057" cy="2217840"/>
          </a:xfrm>
        </p:spPr>
        <p:txBody>
          <a:bodyPr/>
          <a:lstStyle/>
          <a:p>
            <a:pPr marL="0" indent="0" algn="l"/>
            <a:r>
              <a:rPr lang="en-US" sz="1600" dirty="0">
                <a:solidFill>
                  <a:srgbClr val="000000"/>
                </a:solidFill>
              </a:rPr>
              <a:t>Data formats have rules and structure similar to what we have with programming and written languages. Each data format will have specific characteristics:</a:t>
            </a:r>
          </a:p>
          <a:p>
            <a:pPr marL="342900" indent="-342900" algn="l">
              <a:buFont typeface="Arial" panose="020B0604020202020204" pitchFamily="34" charset="0"/>
              <a:buChar char="•"/>
            </a:pPr>
            <a:r>
              <a:rPr lang="en-US" sz="1600" dirty="0">
                <a:solidFill>
                  <a:srgbClr val="000000"/>
                </a:solidFill>
              </a:rPr>
              <a:t>Syntax, which includes the types of brackets used, such as [ ], ( ), { }, the use of white space, or indentation, quotes, commas, and more.</a:t>
            </a:r>
          </a:p>
          <a:p>
            <a:pPr marL="342900" indent="-342900" algn="l">
              <a:buFont typeface="Arial" panose="020B0604020202020204" pitchFamily="34" charset="0"/>
              <a:buChar char="•"/>
            </a:pPr>
            <a:r>
              <a:rPr lang="en-US" sz="1600" dirty="0">
                <a:solidFill>
                  <a:srgbClr val="000000"/>
                </a:solidFill>
              </a:rPr>
              <a:t>How objects are represented, such as characters, strings, lists, and arrays.</a:t>
            </a:r>
          </a:p>
          <a:p>
            <a:pPr marL="342900" indent="-342900" algn="l">
              <a:buFont typeface="Arial" panose="020B0604020202020204" pitchFamily="34" charset="0"/>
              <a:buChar char="•"/>
            </a:pPr>
            <a:r>
              <a:rPr lang="en-US" sz="1600" dirty="0">
                <a:solidFill>
                  <a:srgbClr val="000000"/>
                </a:solidFill>
              </a:rPr>
              <a:t>How key/value pairs are represented. The key is usually on the left side and it identifies or describes the data. The value on the right is the data itself and can be a character, string, number, list or another type of data.</a:t>
            </a:r>
          </a:p>
          <a:p>
            <a:pPr marL="342900" indent="-342900" algn="l">
              <a:buFont typeface="Arial" panose="020B0604020202020204" pitchFamily="34" charset="0"/>
              <a:buChar char="•"/>
            </a:pPr>
            <a:endParaRPr lang="en-US" sz="1600" dirty="0">
              <a:solidFill>
                <a:srgbClr val="000000"/>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Formats</a:t>
            </a:r>
            <a:br>
              <a:rPr lang="en-US" dirty="0"/>
            </a:br>
            <a:r>
              <a:rPr lang="en-US" sz="2400" dirty="0"/>
              <a:t>Data Format Rules</a:t>
            </a:r>
          </a:p>
        </p:txBody>
      </p:sp>
      <p:pic>
        <p:nvPicPr>
          <p:cNvPr id="2" name="Picture 1">
            <a:extLst>
              <a:ext uri="{FF2B5EF4-FFF2-40B4-BE49-F238E27FC236}">
                <a16:creationId xmlns:a16="http://schemas.microsoft.com/office/drawing/2014/main" id="{08578816-C90B-413E-918A-9FF45289184A}"/>
              </a:ext>
            </a:extLst>
          </p:cNvPr>
          <p:cNvPicPr>
            <a:picLocks noChangeAspect="1"/>
          </p:cNvPicPr>
          <p:nvPr/>
        </p:nvPicPr>
        <p:blipFill>
          <a:blip r:embed="rId4"/>
          <a:stretch>
            <a:fillRect/>
          </a:stretch>
        </p:blipFill>
        <p:spPr>
          <a:xfrm>
            <a:off x="0" y="3041202"/>
            <a:ext cx="9144000" cy="843003"/>
          </a:xfrm>
          <a:prstGeom prst="rect">
            <a:avLst/>
          </a:prstGeom>
        </p:spPr>
      </p:pic>
    </p:spTree>
    <p:custDataLst>
      <p:tags r:id="rId1"/>
    </p:custDataLst>
    <p:extLst>
      <p:ext uri="{BB962C8B-B14F-4D97-AF65-F5344CB8AC3E}">
        <p14:creationId xmlns:p14="http://schemas.microsoft.com/office/powerpoint/2010/main" val="938076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Formats</a:t>
            </a:r>
            <a:br>
              <a:rPr lang="en-US" dirty="0"/>
            </a:br>
            <a:r>
              <a:rPr lang="en-US" sz="2400" dirty="0"/>
              <a:t>Compare Data Formats</a:t>
            </a:r>
          </a:p>
        </p:txBody>
      </p:sp>
      <p:sp>
        <p:nvSpPr>
          <p:cNvPr id="10" name="TextBox 9">
            <a:extLst>
              <a:ext uri="{FF2B5EF4-FFF2-40B4-BE49-F238E27FC236}">
                <a16:creationId xmlns:a16="http://schemas.microsoft.com/office/drawing/2014/main" id="{C3C7CC43-A3A3-1D4F-BF7D-EFB84B5B11FA}"/>
              </a:ext>
            </a:extLst>
          </p:cNvPr>
          <p:cNvSpPr txBox="1"/>
          <p:nvPr/>
        </p:nvSpPr>
        <p:spPr>
          <a:xfrm>
            <a:off x="1250068" y="3232871"/>
            <a:ext cx="1439818" cy="338554"/>
          </a:xfrm>
          <a:prstGeom prst="rect">
            <a:avLst/>
          </a:prstGeom>
          <a:noFill/>
        </p:spPr>
        <p:txBody>
          <a:bodyPr wrap="none" rtlCol="0">
            <a:spAutoFit/>
          </a:bodyPr>
          <a:lstStyle/>
          <a:p>
            <a:r>
              <a:rPr lang="en-US" sz="1600" dirty="0"/>
              <a:t>JSON Format</a:t>
            </a:r>
          </a:p>
        </p:txBody>
      </p:sp>
      <p:sp>
        <p:nvSpPr>
          <p:cNvPr id="11" name="TextBox 10">
            <a:extLst>
              <a:ext uri="{FF2B5EF4-FFF2-40B4-BE49-F238E27FC236}">
                <a16:creationId xmlns:a16="http://schemas.microsoft.com/office/drawing/2014/main" id="{94FE1421-B608-284C-A7EE-50B952E3B6B5}"/>
              </a:ext>
            </a:extLst>
          </p:cNvPr>
          <p:cNvSpPr txBox="1"/>
          <p:nvPr/>
        </p:nvSpPr>
        <p:spPr>
          <a:xfrm>
            <a:off x="5680957" y="2057801"/>
            <a:ext cx="1428148" cy="338554"/>
          </a:xfrm>
          <a:prstGeom prst="rect">
            <a:avLst/>
          </a:prstGeom>
          <a:noFill/>
        </p:spPr>
        <p:txBody>
          <a:bodyPr wrap="none" rtlCol="0">
            <a:spAutoFit/>
          </a:bodyPr>
          <a:lstStyle/>
          <a:p>
            <a:r>
              <a:rPr lang="en-US" sz="1600" dirty="0"/>
              <a:t>YAML Format</a:t>
            </a:r>
          </a:p>
        </p:txBody>
      </p:sp>
      <p:sp>
        <p:nvSpPr>
          <p:cNvPr id="12" name="TextBox 11">
            <a:extLst>
              <a:ext uri="{FF2B5EF4-FFF2-40B4-BE49-F238E27FC236}">
                <a16:creationId xmlns:a16="http://schemas.microsoft.com/office/drawing/2014/main" id="{9137BE52-873B-8B41-9477-1624BCD5B33B}"/>
              </a:ext>
            </a:extLst>
          </p:cNvPr>
          <p:cNvSpPr txBox="1"/>
          <p:nvPr/>
        </p:nvSpPr>
        <p:spPr>
          <a:xfrm>
            <a:off x="5988611" y="4460171"/>
            <a:ext cx="1307153" cy="338554"/>
          </a:xfrm>
          <a:prstGeom prst="rect">
            <a:avLst/>
          </a:prstGeom>
          <a:noFill/>
        </p:spPr>
        <p:txBody>
          <a:bodyPr wrap="none" rtlCol="0">
            <a:spAutoFit/>
          </a:bodyPr>
          <a:lstStyle/>
          <a:p>
            <a:r>
              <a:rPr lang="en-US" sz="1600" dirty="0"/>
              <a:t>XML Format</a:t>
            </a:r>
          </a:p>
        </p:txBody>
      </p:sp>
      <p:pic>
        <p:nvPicPr>
          <p:cNvPr id="2" name="Picture 1">
            <a:extLst>
              <a:ext uri="{FF2B5EF4-FFF2-40B4-BE49-F238E27FC236}">
                <a16:creationId xmlns:a16="http://schemas.microsoft.com/office/drawing/2014/main" id="{D491F4E1-D548-40EC-A9BC-63046923D21B}"/>
              </a:ext>
            </a:extLst>
          </p:cNvPr>
          <p:cNvPicPr>
            <a:picLocks noChangeAspect="1"/>
          </p:cNvPicPr>
          <p:nvPr/>
        </p:nvPicPr>
        <p:blipFill>
          <a:blip r:embed="rId4"/>
          <a:stretch>
            <a:fillRect/>
          </a:stretch>
        </p:blipFill>
        <p:spPr>
          <a:xfrm>
            <a:off x="301919" y="1042138"/>
            <a:ext cx="3465951" cy="2031326"/>
          </a:xfrm>
          <a:prstGeom prst="rect">
            <a:avLst/>
          </a:prstGeom>
        </p:spPr>
      </p:pic>
      <p:pic>
        <p:nvPicPr>
          <p:cNvPr id="4" name="Picture 3">
            <a:extLst>
              <a:ext uri="{FF2B5EF4-FFF2-40B4-BE49-F238E27FC236}">
                <a16:creationId xmlns:a16="http://schemas.microsoft.com/office/drawing/2014/main" id="{99830412-9620-41E8-9B8A-B8BF50E1BA4A}"/>
              </a:ext>
            </a:extLst>
          </p:cNvPr>
          <p:cNvPicPr>
            <a:picLocks noChangeAspect="1"/>
          </p:cNvPicPr>
          <p:nvPr/>
        </p:nvPicPr>
        <p:blipFill>
          <a:blip r:embed="rId5"/>
          <a:stretch>
            <a:fillRect/>
          </a:stretch>
        </p:blipFill>
        <p:spPr>
          <a:xfrm>
            <a:off x="4336776" y="205781"/>
            <a:ext cx="3924848" cy="1819529"/>
          </a:xfrm>
          <a:prstGeom prst="rect">
            <a:avLst/>
          </a:prstGeom>
        </p:spPr>
      </p:pic>
      <p:pic>
        <p:nvPicPr>
          <p:cNvPr id="5" name="Picture 4">
            <a:extLst>
              <a:ext uri="{FF2B5EF4-FFF2-40B4-BE49-F238E27FC236}">
                <a16:creationId xmlns:a16="http://schemas.microsoft.com/office/drawing/2014/main" id="{DB30C406-495D-4855-AF55-1527250B2EEA}"/>
              </a:ext>
            </a:extLst>
          </p:cNvPr>
          <p:cNvPicPr>
            <a:picLocks noChangeAspect="1"/>
          </p:cNvPicPr>
          <p:nvPr/>
        </p:nvPicPr>
        <p:blipFill>
          <a:blip r:embed="rId6"/>
          <a:stretch>
            <a:fillRect/>
          </a:stretch>
        </p:blipFill>
        <p:spPr>
          <a:xfrm>
            <a:off x="4284537" y="2571750"/>
            <a:ext cx="4339158" cy="1729013"/>
          </a:xfrm>
          <a:prstGeom prst="rect">
            <a:avLst/>
          </a:prstGeom>
        </p:spPr>
      </p:pic>
    </p:spTree>
    <p:custDataLst>
      <p:tags r:id="rId1"/>
    </p:custDataLst>
    <p:extLst>
      <p:ext uri="{BB962C8B-B14F-4D97-AF65-F5344CB8AC3E}">
        <p14:creationId xmlns:p14="http://schemas.microsoft.com/office/powerpoint/2010/main" val="3247601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35EE8E6-A6C6-C44B-B649-530DAD09C09E}"/>
              </a:ext>
            </a:extLst>
          </p:cNvPr>
          <p:cNvSpPr>
            <a:spLocks noGrp="1"/>
          </p:cNvSpPr>
          <p:nvPr>
            <p:ph idx="1"/>
          </p:nvPr>
        </p:nvSpPr>
        <p:spPr>
          <a:xfrm>
            <a:off x="474662" y="731837"/>
            <a:ext cx="8280057" cy="3689897"/>
          </a:xfrm>
        </p:spPr>
        <p:txBody>
          <a:bodyPr/>
          <a:lstStyle/>
          <a:p>
            <a:pPr marL="285750" indent="-285750" algn="l">
              <a:buFont typeface="Arial" panose="020B0604020202020204" pitchFamily="34" charset="0"/>
              <a:buChar char="•"/>
            </a:pPr>
            <a:r>
              <a:rPr lang="en-US" sz="1600" dirty="0">
                <a:solidFill>
                  <a:srgbClr val="000000"/>
                </a:solidFill>
              </a:rPr>
              <a:t>JSON is a human readable data format used by applications for storing, transferring and reading data. JSON is a very popular format used by web services and APIs to provide public data. This is because it is easy to parse and can be used with most modern programming languages, including Python.</a:t>
            </a: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Formats</a:t>
            </a:r>
            <a:br>
              <a:rPr lang="en-US" dirty="0"/>
            </a:br>
            <a:r>
              <a:rPr lang="en-US" sz="2400" dirty="0"/>
              <a:t>JSON Data Format </a:t>
            </a:r>
          </a:p>
        </p:txBody>
      </p:sp>
    </p:spTree>
    <p:custDataLst>
      <p:tags r:id="rId1"/>
    </p:custDataLst>
    <p:extLst>
      <p:ext uri="{BB962C8B-B14F-4D97-AF65-F5344CB8AC3E}">
        <p14:creationId xmlns:p14="http://schemas.microsoft.com/office/powerpoint/2010/main" val="1211817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7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6697</TotalTime>
  <Words>4750</Words>
  <Application>Microsoft Office PowerPoint</Application>
  <PresentationFormat>On-screen Show (16:9)</PresentationFormat>
  <Paragraphs>440</Paragraphs>
  <Slides>59</Slides>
  <Notes>59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59</vt:i4>
      </vt:variant>
    </vt:vector>
  </HeadingPairs>
  <TitlesOfParts>
    <vt:vector size="69" baseType="lpstr">
      <vt:lpstr>Arial</vt:lpstr>
      <vt:lpstr>Arial Unicode MS</vt:lpstr>
      <vt:lpstr>Calibri</vt:lpstr>
      <vt:lpstr>Calibri Light</vt:lpstr>
      <vt:lpstr>CiscoSans ExtraLight</vt:lpstr>
      <vt:lpstr>Courier New</vt:lpstr>
      <vt:lpstr>Times New Roman</vt:lpstr>
      <vt:lpstr>Wingdings</vt:lpstr>
      <vt:lpstr>Default Theme</vt:lpstr>
      <vt:lpstr>Office Theme</vt:lpstr>
      <vt:lpstr>Module 14: Network Automation</vt:lpstr>
      <vt:lpstr>14.1 Automation Overview</vt:lpstr>
      <vt:lpstr>Automation Overview The Increase in Automation</vt:lpstr>
      <vt:lpstr>Automation Overview Thinking Devices</vt:lpstr>
      <vt:lpstr>14.2 Data Formats</vt:lpstr>
      <vt:lpstr>Data Formats The Data Formats Concept</vt:lpstr>
      <vt:lpstr>Data Formats Data Format Rules</vt:lpstr>
      <vt:lpstr>Data Formats Compare Data Formats</vt:lpstr>
      <vt:lpstr>Data Formats JSON Data Format </vt:lpstr>
      <vt:lpstr>Data Formats JSON Data Format (Cont.)</vt:lpstr>
      <vt:lpstr>Data Formats JSON Syntax Rules</vt:lpstr>
      <vt:lpstr>Data Formats JSON Syntax Rules (Cont.)</vt:lpstr>
      <vt:lpstr>Data Formats JSON Syntax Rules (Cont.)</vt:lpstr>
      <vt:lpstr>Data Formats YAML Data Format</vt:lpstr>
      <vt:lpstr>Data Formats YAML Data Format (Cont.)</vt:lpstr>
      <vt:lpstr>Data Formats XML Data Format</vt:lpstr>
      <vt:lpstr>Data Formats XML Data Format (Cont.)</vt:lpstr>
      <vt:lpstr>14.3 APIs</vt:lpstr>
      <vt:lpstr>APIs The API Concept</vt:lpstr>
      <vt:lpstr>APIs An API Example</vt:lpstr>
      <vt:lpstr>APIs An API Example (Cont.)</vt:lpstr>
      <vt:lpstr>APIs Open, Internal, and Partner APIs</vt:lpstr>
      <vt:lpstr>APIs Types of Web Service APIs</vt:lpstr>
      <vt:lpstr>14.4 REST</vt:lpstr>
      <vt:lpstr>Software-Defined Networking REST and RESTful API</vt:lpstr>
      <vt:lpstr>Software-Defined Networking RESTful Implementation</vt:lpstr>
      <vt:lpstr>Software-Defined Networking URI, URN, and URL</vt:lpstr>
      <vt:lpstr>Software-Defined Networking Anatomy of a RESTful Request</vt:lpstr>
      <vt:lpstr>Software-Defined Networking Anatomy of a RESTful Request (Cont.)</vt:lpstr>
      <vt:lpstr>Software-Defined Networking Anatomy of a RESTful Request (Cont.)</vt:lpstr>
      <vt:lpstr>Software-Defined Networking RESTful API Applications</vt:lpstr>
      <vt:lpstr>14.5 Configuration Management Tools</vt:lpstr>
      <vt:lpstr>Configuration Management Tools Traditional Network Configuration</vt:lpstr>
      <vt:lpstr>Configuration Management Tools Traditional Network Configuration</vt:lpstr>
      <vt:lpstr>Configuration Management Tools Network Automation</vt:lpstr>
      <vt:lpstr>Configuration Management Tools Configuration Management Tools</vt:lpstr>
      <vt:lpstr>Configuration Management Tools Configuration Management Tools (Cont.)</vt:lpstr>
      <vt:lpstr>Configuration Management Tools Compare Ansible, Chef, Puppet, and SaltStack</vt:lpstr>
      <vt:lpstr>14.6 Git </vt:lpstr>
      <vt:lpstr>PowerPoint Presentation</vt:lpstr>
      <vt:lpstr>Git vs. GitHub</vt:lpstr>
      <vt:lpstr>Under the hood</vt:lpstr>
      <vt:lpstr>Getting Started with Git</vt:lpstr>
      <vt:lpstr>Getting Started with CLI: GIT CONFIG</vt:lpstr>
      <vt:lpstr>Getting Started: Cloning Projects</vt:lpstr>
      <vt:lpstr>Getting Started: Local Repository</vt:lpstr>
      <vt:lpstr>PowerPoint Presentation</vt:lpstr>
      <vt:lpstr>What’s inside .git?</vt:lpstr>
      <vt:lpstr>GIT ADD</vt:lpstr>
      <vt:lpstr>STAGING AREA</vt:lpstr>
      <vt:lpstr>GIT COMMIT</vt:lpstr>
      <vt:lpstr>Git Log: History of commits</vt:lpstr>
      <vt:lpstr>BRANCHING: Your safe place</vt:lpstr>
      <vt:lpstr>MERGING</vt:lpstr>
      <vt:lpstr>GOING BACKWARDS</vt:lpstr>
      <vt:lpstr>SHARE YOUR CHANGES</vt:lpstr>
      <vt:lpstr>GIT CLIENTS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Minh</cp:lastModifiedBy>
  <cp:revision>441</cp:revision>
  <dcterms:created xsi:type="dcterms:W3CDTF">2019-10-18T06:21:22Z</dcterms:created>
  <dcterms:modified xsi:type="dcterms:W3CDTF">2020-06-26T09:15:04Z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