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Open Sans SemiBold"/>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jvxNWVmebXS7i2shd8/mcfYU5L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SemiBold-regular.fntdata"/><Relationship Id="rId20" Type="http://schemas.openxmlformats.org/officeDocument/2006/relationships/slide" Target="slides/slide16.xml"/><Relationship Id="rId42" Type="http://schemas.openxmlformats.org/officeDocument/2006/relationships/font" Target="fonts/OpenSansSemiBold-italic.fntdata"/><Relationship Id="rId41" Type="http://schemas.openxmlformats.org/officeDocument/2006/relationships/font" Target="fonts/OpenSansSemiBold-bold.fntdata"/><Relationship Id="rId22" Type="http://schemas.openxmlformats.org/officeDocument/2006/relationships/slide" Target="slides/slide18.xml"/><Relationship Id="rId44" Type="http://schemas.openxmlformats.org/officeDocument/2006/relationships/font" Target="fonts/OpenSans-regular.fntdata"/><Relationship Id="rId21" Type="http://schemas.openxmlformats.org/officeDocument/2006/relationships/slide" Target="slides/slide17.xml"/><Relationship Id="rId43" Type="http://schemas.openxmlformats.org/officeDocument/2006/relationships/font" Target="fonts/OpenSansSemiBold-boldItalic.fntdata"/><Relationship Id="rId24" Type="http://schemas.openxmlformats.org/officeDocument/2006/relationships/slide" Target="slides/slide20.xml"/><Relationship Id="rId46" Type="http://schemas.openxmlformats.org/officeDocument/2006/relationships/font" Target="fonts/OpenSans-italic.fntdata"/><Relationship Id="rId23" Type="http://schemas.openxmlformats.org/officeDocument/2006/relationships/slide" Target="slides/slide19.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OpenSans-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58cce89af_4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f58cce89af_4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Giảng viên</a:t>
            </a:r>
            <a:endParaRPr/>
          </a:p>
          <a:p>
            <a:pPr indent="0" lvl="0" marL="0" marR="0" rtl="0" algn="l">
              <a:lnSpc>
                <a:spcPct val="100000"/>
              </a:lnSpc>
              <a:spcBef>
                <a:spcPts val="0"/>
              </a:spcBef>
              <a:spcAft>
                <a:spcPts val="0"/>
              </a:spcAft>
              <a:buClr>
                <a:schemeClr val="dk1"/>
              </a:buClr>
              <a:buSzPts val="1200"/>
              <a:buFont typeface="Calibri"/>
              <a:buNone/>
            </a:pPr>
            <a:r>
              <a:rPr lang="en-US"/>
              <a:t>+ Chuẩn bị một ví dụ đơn giản </a:t>
            </a:r>
            <a:endParaRPr/>
          </a:p>
          <a:p>
            <a:pPr indent="0" lvl="0" marL="0" marR="0" rtl="0" algn="l">
              <a:lnSpc>
                <a:spcPct val="100000"/>
              </a:lnSpc>
              <a:spcBef>
                <a:spcPts val="0"/>
              </a:spcBef>
              <a:spcAft>
                <a:spcPts val="0"/>
              </a:spcAft>
              <a:buClr>
                <a:schemeClr val="dk1"/>
              </a:buClr>
              <a:buSzPts val="1200"/>
              <a:buFont typeface="Calibri"/>
              <a:buNone/>
            </a:pPr>
            <a:r>
              <a:rPr lang="en-US"/>
              <a:t>+ Chia nhóm yêu cầu học viên phân tích bài toán vừa cho gồm bao nhiêu biến, các biến đó nên được gán giá trị thuộc dạng nào (số nguyên, thực, chuỗi...), các bước thực hiện bài toán.</a:t>
            </a:r>
            <a:endParaRPr/>
          </a:p>
          <a:p>
            <a:pPr indent="0" lvl="0" marL="0" marR="0" rtl="0" algn="l">
              <a:lnSpc>
                <a:spcPct val="100000"/>
              </a:lnSpc>
              <a:spcBef>
                <a:spcPts val="0"/>
              </a:spcBef>
              <a:spcAft>
                <a:spcPts val="0"/>
              </a:spcAft>
              <a:buClr>
                <a:schemeClr val="dk1"/>
              </a:buClr>
              <a:buSzPts val="1200"/>
              <a:buFont typeface="Calibri"/>
              <a:buNone/>
            </a:pPr>
            <a:r>
              <a:rPr lang="en-US"/>
              <a:t>+ Mỗi nhóm lập luận về cách làm</a:t>
            </a:r>
            <a:endParaRPr/>
          </a:p>
          <a:p>
            <a:pPr indent="0" lvl="0" marL="0" marR="0" rtl="0" algn="l">
              <a:lnSpc>
                <a:spcPct val="100000"/>
              </a:lnSpc>
              <a:spcBef>
                <a:spcPts val="0"/>
              </a:spcBef>
              <a:spcAft>
                <a:spcPts val="0"/>
              </a:spcAft>
              <a:buClr>
                <a:schemeClr val="dk1"/>
              </a:buClr>
              <a:buSzPts val="1200"/>
              <a:buFont typeface="Calibri"/>
              <a:buNone/>
            </a:pPr>
            <a:r>
              <a:rPr lang="en-US"/>
              <a:t>+ GV lựa chọn cách làm tốt.</a:t>
            </a:r>
            <a:endParaRPr/>
          </a:p>
          <a:p>
            <a:pPr indent="0" lvl="0" marL="0" marR="0" rtl="0" algn="l">
              <a:lnSpc>
                <a:spcPct val="100000"/>
              </a:lnSpc>
              <a:spcBef>
                <a:spcPts val="0"/>
              </a:spcBef>
              <a:spcAft>
                <a:spcPts val="0"/>
              </a:spcAft>
              <a:buClr>
                <a:schemeClr val="dk1"/>
              </a:buClr>
              <a:buSzPts val="1200"/>
              <a:buFont typeface="Calibri"/>
              <a:buNone/>
            </a:pPr>
            <a:r>
              <a:rPr lang="en-US"/>
              <a:t>+ GV hướng dẫn học viên chuyển các bước phân tích sang thành từng mã lệnh của Javascript</a:t>
            </a:r>
            <a:endParaRPr/>
          </a:p>
        </p:txBody>
      </p:sp>
      <p:sp>
        <p:nvSpPr>
          <p:cNvPr id="237" name="Google Shape;237;gf58cce89af_4_1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58cce89af_4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f58cce89af_4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Trong mảng, mỗi phần tử được xác định bằng môtj số thứ tự còn được gọi là chỉ số của phần tử đó</a:t>
            </a:r>
            <a:endParaRPr/>
          </a:p>
          <a:p>
            <a:pPr indent="0" lvl="0" marL="0" rtl="0" algn="l">
              <a:lnSpc>
                <a:spcPct val="100000"/>
              </a:lnSpc>
              <a:spcBef>
                <a:spcPts val="0"/>
              </a:spcBef>
              <a:spcAft>
                <a:spcPts val="0"/>
              </a:spcAft>
              <a:buSzPts val="1400"/>
              <a:buNone/>
            </a:pPr>
            <a:r>
              <a:rPr lang="en-US"/>
              <a:t>Chỉ số của một phần tử là một số nguyên dương, các chỉ số bắt đầu từ số 0.</a:t>
            </a:r>
            <a:endParaRPr/>
          </a:p>
          <a:p>
            <a:pPr indent="0" lvl="0" marL="0" rtl="0" algn="l">
              <a:lnSpc>
                <a:spcPct val="100000"/>
              </a:lnSpc>
              <a:spcBef>
                <a:spcPts val="0"/>
              </a:spcBef>
              <a:spcAft>
                <a:spcPts val="0"/>
              </a:spcAft>
              <a:buSzPts val="1400"/>
              <a:buNone/>
            </a:pPr>
            <a:r>
              <a:rPr lang="en-US"/>
              <a:t>Phần tử đầu tiên của mảng có chỉ số là 0.</a:t>
            </a:r>
            <a:endParaRPr/>
          </a:p>
          <a:p>
            <a:pPr indent="0" lvl="0" marL="0" rtl="0" algn="l">
              <a:lnSpc>
                <a:spcPct val="100000"/>
              </a:lnSpc>
              <a:spcBef>
                <a:spcPts val="0"/>
              </a:spcBef>
              <a:spcAft>
                <a:spcPts val="0"/>
              </a:spcAft>
              <a:buSzPts val="1400"/>
              <a:buNone/>
            </a:pPr>
            <a:r>
              <a:rPr lang="en-US"/>
              <a:t>Nếu một phần tử có độ dài là n thì phần tử cuối cùng của nó có chỉ số là n – 1. Chẳng hạn, nếu một mảng có 10 phần tử thì phần tử cuối cùng sẽ có chỉ số là 9.</a:t>
            </a:r>
            <a:endParaRPr/>
          </a:p>
          <a:p>
            <a:pPr indent="0" lvl="0" marL="0" rtl="0" algn="l">
              <a:lnSpc>
                <a:spcPct val="100000"/>
              </a:lnSpc>
              <a:spcBef>
                <a:spcPts val="0"/>
              </a:spcBef>
              <a:spcAft>
                <a:spcPts val="0"/>
              </a:spcAft>
              <a:buSzPts val="1400"/>
              <a:buNone/>
            </a:pPr>
            <a:r>
              <a:rPr lang="en-US"/>
              <a:t>Nếu một bảng có 15 phần tử thì phần tử cuối cùng có chỉ số là 14.</a:t>
            </a:r>
            <a:endParaRPr/>
          </a:p>
          <a:p>
            <a:pPr indent="0" lvl="0" marL="0" rtl="0" algn="l">
              <a:lnSpc>
                <a:spcPct val="100000"/>
              </a:lnSpc>
              <a:spcBef>
                <a:spcPts val="0"/>
              </a:spcBef>
              <a:spcAft>
                <a:spcPts val="0"/>
              </a:spcAft>
              <a:buSzPts val="1400"/>
              <a:buNone/>
            </a:pPr>
            <a:r>
              <a:rPr lang="en-US"/>
              <a:t>Chúng ta có thể sử dụng chỉ số để truy xuất đến các phần tử của mảng, chẳng hạn như để gán giá trị cho phần từ đó hoặc sử dụng giá trị của phần tử đó.</a:t>
            </a:r>
            <a:endParaRPr/>
          </a:p>
        </p:txBody>
      </p:sp>
      <p:sp>
        <p:nvSpPr>
          <p:cNvPr id="244" name="Google Shape;244;gf58cce89af_4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58cce89af_4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f58cce89af_4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Khi chúng ta thao tác với các phần tử của mảng, mỗi phần tử được xem như là một biến thông thường.</a:t>
            </a:r>
            <a:endParaRPr/>
          </a:p>
          <a:p>
            <a:pPr indent="0" lvl="0" marL="0" rtl="0" algn="l">
              <a:lnSpc>
                <a:spcPct val="100000"/>
              </a:lnSpc>
              <a:spcBef>
                <a:spcPts val="0"/>
              </a:spcBef>
              <a:spcAft>
                <a:spcPts val="0"/>
              </a:spcAft>
              <a:buSzPts val="1400"/>
              <a:buNone/>
            </a:pPr>
            <a:r>
              <a:rPr lang="en-US"/>
              <a:t>Chúng ta sử dụng dấu ngoặc vuông để truy xuất phần tử của mảng. Bên trong dấu ngoặc vuông là chỉ số của phần tử muốn thao tác.</a:t>
            </a:r>
            <a:endParaRPr/>
          </a:p>
          <a:p>
            <a:pPr indent="0" lvl="0" marL="0" rtl="0" algn="l">
              <a:lnSpc>
                <a:spcPct val="100000"/>
              </a:lnSpc>
              <a:spcBef>
                <a:spcPts val="0"/>
              </a:spcBef>
              <a:spcAft>
                <a:spcPts val="0"/>
              </a:spcAft>
              <a:buSzPts val="1400"/>
              <a:buNone/>
            </a:pPr>
            <a:r>
              <a:rPr lang="en-US"/>
              <a:t>Ví dụ, chúng ta gán giá trị cho phần tử tại vị trí số 0, hoặc lấy giá trị của phần tử tại vị trí số 0.</a:t>
            </a:r>
            <a:endParaRPr/>
          </a:p>
        </p:txBody>
      </p:sp>
      <p:sp>
        <p:nvSpPr>
          <p:cNvPr id="269" name="Google Shape;269;gf58cce89af_4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58cce89af_4_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f58cce89af_4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58cce89af_4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f58cce89af_4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f58cce89af_4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58cce89af_4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f58cce89af_4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Mảng là một đối tượng trong JavaScript, nó có các thuộc tính và phương thức để giúp thao tác tiện lợi hơn.</a:t>
            </a:r>
            <a:endParaRPr/>
          </a:p>
        </p:txBody>
      </p:sp>
      <p:sp>
        <p:nvSpPr>
          <p:cNvPr id="293" name="Google Shape;293;gf58cce89af_4_1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58cce89af_4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f58cce89af_4_1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Lồng ghép phần này trong demo.</a:t>
            </a:r>
            <a:endParaRPr/>
          </a:p>
        </p:txBody>
      </p:sp>
      <p:sp>
        <p:nvSpPr>
          <p:cNvPr id="300" name="Google Shape;300;gf58cce89af_4_1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58cce89af_4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f58cce89af_4_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Lồng ghép phần này trong demo.</a:t>
            </a:r>
            <a:endParaRPr/>
          </a:p>
        </p:txBody>
      </p:sp>
      <p:sp>
        <p:nvSpPr>
          <p:cNvPr id="310" name="Google Shape;310;gf58cce89af_4_1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58cce89af_4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f58cce89af_4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Lồng ghép phần này trong demo.</a:t>
            </a:r>
            <a:endParaRPr/>
          </a:p>
        </p:txBody>
      </p:sp>
      <p:sp>
        <p:nvSpPr>
          <p:cNvPr id="320" name="Google Shape;320;gf58cce89af_4_2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58cce89af_4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f58cce89af_4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Lồng ghép phần này trong demo.</a:t>
            </a:r>
            <a:endParaRPr/>
          </a:p>
        </p:txBody>
      </p:sp>
      <p:sp>
        <p:nvSpPr>
          <p:cNvPr id="330" name="Google Shape;330;gf58cce89af_4_2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526379e9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f526379e9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6" name="Google Shape;96;gf526379e9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58cce89af_4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f58cce89af_4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Giảng viên</a:t>
            </a:r>
            <a:endParaRPr/>
          </a:p>
          <a:p>
            <a:pPr indent="0" lvl="0" marL="0" marR="0" rtl="0" algn="l">
              <a:lnSpc>
                <a:spcPct val="100000"/>
              </a:lnSpc>
              <a:spcBef>
                <a:spcPts val="0"/>
              </a:spcBef>
              <a:spcAft>
                <a:spcPts val="0"/>
              </a:spcAft>
              <a:buClr>
                <a:schemeClr val="dk1"/>
              </a:buClr>
              <a:buSzPts val="1200"/>
              <a:buFont typeface="Calibri"/>
              <a:buNone/>
            </a:pPr>
            <a:r>
              <a:rPr lang="en-US"/>
              <a:t>+ Chuẩn bị một ví dụ đơn giản </a:t>
            </a:r>
            <a:endParaRPr/>
          </a:p>
          <a:p>
            <a:pPr indent="0" lvl="0" marL="0" marR="0" rtl="0" algn="l">
              <a:lnSpc>
                <a:spcPct val="100000"/>
              </a:lnSpc>
              <a:spcBef>
                <a:spcPts val="0"/>
              </a:spcBef>
              <a:spcAft>
                <a:spcPts val="0"/>
              </a:spcAft>
              <a:buClr>
                <a:schemeClr val="dk1"/>
              </a:buClr>
              <a:buSzPts val="1200"/>
              <a:buFont typeface="Calibri"/>
              <a:buNone/>
            </a:pPr>
            <a:r>
              <a:rPr lang="en-US"/>
              <a:t>+ Chia nhóm yêu cầu học viên phân tích bài toán vừa cho gồm bao nhiêu biến, các biến đó nên được gán giá trị thuộc dạng nào (số nguyên, thực, chuỗi...), các bước thực hiện bài toán.</a:t>
            </a:r>
            <a:endParaRPr/>
          </a:p>
          <a:p>
            <a:pPr indent="0" lvl="0" marL="0" marR="0" rtl="0" algn="l">
              <a:lnSpc>
                <a:spcPct val="100000"/>
              </a:lnSpc>
              <a:spcBef>
                <a:spcPts val="0"/>
              </a:spcBef>
              <a:spcAft>
                <a:spcPts val="0"/>
              </a:spcAft>
              <a:buClr>
                <a:schemeClr val="dk1"/>
              </a:buClr>
              <a:buSzPts val="1200"/>
              <a:buFont typeface="Calibri"/>
              <a:buNone/>
            </a:pPr>
            <a:r>
              <a:rPr lang="en-US"/>
              <a:t>+ Mỗi nhóm lập luận về cách làm</a:t>
            </a:r>
            <a:endParaRPr/>
          </a:p>
          <a:p>
            <a:pPr indent="0" lvl="0" marL="0" marR="0" rtl="0" algn="l">
              <a:lnSpc>
                <a:spcPct val="100000"/>
              </a:lnSpc>
              <a:spcBef>
                <a:spcPts val="0"/>
              </a:spcBef>
              <a:spcAft>
                <a:spcPts val="0"/>
              </a:spcAft>
              <a:buClr>
                <a:schemeClr val="dk1"/>
              </a:buClr>
              <a:buSzPts val="1200"/>
              <a:buFont typeface="Calibri"/>
              <a:buNone/>
            </a:pPr>
            <a:r>
              <a:rPr lang="en-US"/>
              <a:t>+ GV lựa chọn cách làm tốt.</a:t>
            </a:r>
            <a:endParaRPr/>
          </a:p>
          <a:p>
            <a:pPr indent="0" lvl="0" marL="0" marR="0" rtl="0" algn="l">
              <a:lnSpc>
                <a:spcPct val="100000"/>
              </a:lnSpc>
              <a:spcBef>
                <a:spcPts val="0"/>
              </a:spcBef>
              <a:spcAft>
                <a:spcPts val="0"/>
              </a:spcAft>
              <a:buClr>
                <a:schemeClr val="dk1"/>
              </a:buClr>
              <a:buSzPts val="1200"/>
              <a:buFont typeface="Calibri"/>
              <a:buNone/>
            </a:pPr>
            <a:r>
              <a:rPr lang="en-US"/>
              <a:t>+ GV hướng dẫn học viên chuyển các bước phân tích sang thành từng mã lệnh của Javascript</a:t>
            </a:r>
            <a:endParaRPr/>
          </a:p>
        </p:txBody>
      </p:sp>
      <p:sp>
        <p:nvSpPr>
          <p:cNvPr id="340" name="Google Shape;340;gf58cce89af_4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58cce89af_4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f58cce89af_4_2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47" name="Google Shape;347;gf58cce89af_4_2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58cce89af_4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f58cce89af_4_2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300">
                <a:solidFill>
                  <a:srgbClr val="414141"/>
                </a:solidFill>
                <a:latin typeface="Arial"/>
                <a:ea typeface="Arial"/>
                <a:cs typeface="Arial"/>
                <a:sym typeface="Arial"/>
              </a:rPr>
              <a:t>Các phần tử của Tuple rất giống với List nên về cơ bản cả hai đều có thể sử dụng trong một tình huống tương tự nhau. Tuy nhiên, vẫn có một số lợi thế của Tuple so với List:</a:t>
            </a:r>
            <a:endParaRPr sz="1300">
              <a:solidFill>
                <a:srgbClr val="414141"/>
              </a:solidFill>
              <a:latin typeface="Arial"/>
              <a:ea typeface="Arial"/>
              <a:cs typeface="Arial"/>
              <a:sym typeface="Arial"/>
            </a:endParaRPr>
          </a:p>
          <a:p>
            <a:pPr indent="0" lvl="0" marL="0" rtl="0" algn="l">
              <a:lnSpc>
                <a:spcPct val="115000"/>
              </a:lnSpc>
              <a:spcBef>
                <a:spcPts val="900"/>
              </a:spcBef>
              <a:spcAft>
                <a:spcPts val="0"/>
              </a:spcAft>
              <a:buNone/>
            </a:pPr>
            <a:r>
              <a:rPr lang="en-US" sz="1300">
                <a:solidFill>
                  <a:srgbClr val="414141"/>
                </a:solidFill>
                <a:latin typeface="Arial"/>
                <a:ea typeface="Arial"/>
                <a:cs typeface="Arial"/>
                <a:sym typeface="Arial"/>
              </a:rPr>
              <a:t>Chúng ta thường dùng Tuple cho các kiểu dữ liệu không đồng nhất (</a:t>
            </a:r>
            <a:r>
              <a:rPr i="1" lang="en-US" sz="1300">
                <a:solidFill>
                  <a:srgbClr val="414141"/>
                </a:solidFill>
                <a:latin typeface="Arial"/>
                <a:ea typeface="Arial"/>
                <a:cs typeface="Arial"/>
                <a:sym typeface="Arial"/>
              </a:rPr>
              <a:t>các phần tử khác kiểu dữ liệu</a:t>
            </a:r>
            <a:r>
              <a:rPr lang="en-US" sz="1300">
                <a:solidFill>
                  <a:srgbClr val="414141"/>
                </a:solidFill>
                <a:latin typeface="Arial"/>
                <a:ea typeface="Arial"/>
                <a:cs typeface="Arial"/>
                <a:sym typeface="Arial"/>
              </a:rPr>
              <a:t>) và List cho các kiểu dữ liệu đồng nhất (</a:t>
            </a:r>
            <a:r>
              <a:rPr i="1" lang="en-US" sz="1300">
                <a:solidFill>
                  <a:srgbClr val="414141"/>
                </a:solidFill>
                <a:latin typeface="Arial"/>
                <a:ea typeface="Arial"/>
                <a:cs typeface="Arial"/>
                <a:sym typeface="Arial"/>
              </a:rPr>
              <a:t>các phần tử cùng kiểu dữ liệu</a:t>
            </a:r>
            <a:r>
              <a:rPr lang="en-US" sz="1300">
                <a:solidFill>
                  <a:srgbClr val="414141"/>
                </a:solidFill>
                <a:latin typeface="Arial"/>
                <a:ea typeface="Arial"/>
                <a:cs typeface="Arial"/>
                <a:sym typeface="Arial"/>
              </a:rPr>
              <a:t>).</a:t>
            </a:r>
            <a:endParaRPr sz="1300">
              <a:solidFill>
                <a:srgbClr val="414141"/>
              </a:solidFill>
              <a:latin typeface="Arial"/>
              <a:ea typeface="Arial"/>
              <a:cs typeface="Arial"/>
              <a:sym typeface="Arial"/>
            </a:endParaRPr>
          </a:p>
          <a:p>
            <a:pPr indent="0" lvl="0" marL="0" rtl="0" algn="l">
              <a:lnSpc>
                <a:spcPct val="115000"/>
              </a:lnSpc>
              <a:spcBef>
                <a:spcPts val="1800"/>
              </a:spcBef>
              <a:spcAft>
                <a:spcPts val="0"/>
              </a:spcAft>
              <a:buNone/>
            </a:pPr>
            <a:r>
              <a:rPr lang="en-US" sz="1300">
                <a:solidFill>
                  <a:srgbClr val="414141"/>
                </a:solidFill>
                <a:latin typeface="Arial"/>
                <a:ea typeface="Arial"/>
                <a:cs typeface="Arial"/>
                <a:sym typeface="Arial"/>
              </a:rPr>
              <a:t>Vì tuple là bất biến, nên việc lặp qua tuple nhanh hơn so với List.</a:t>
            </a:r>
            <a:endParaRPr sz="1300">
              <a:solidFill>
                <a:srgbClr val="414141"/>
              </a:solidFill>
              <a:latin typeface="Arial"/>
              <a:ea typeface="Arial"/>
              <a:cs typeface="Arial"/>
              <a:sym typeface="Arial"/>
            </a:endParaRPr>
          </a:p>
          <a:p>
            <a:pPr indent="0" lvl="0" marL="0" rtl="0" algn="l">
              <a:lnSpc>
                <a:spcPct val="115000"/>
              </a:lnSpc>
              <a:spcBef>
                <a:spcPts val="1800"/>
              </a:spcBef>
              <a:spcAft>
                <a:spcPts val="0"/>
              </a:spcAft>
              <a:buNone/>
            </a:pPr>
            <a:r>
              <a:rPr lang="en-US" sz="1300">
                <a:solidFill>
                  <a:srgbClr val="414141"/>
                </a:solidFill>
                <a:latin typeface="Arial"/>
                <a:ea typeface="Arial"/>
                <a:cs typeface="Arial"/>
                <a:sym typeface="Arial"/>
              </a:rPr>
              <a:t>Tuple có thể được sử dụng làm khóa cho Dictionary, trong khi list thì không thể.</a:t>
            </a:r>
            <a:endParaRPr sz="1300">
              <a:solidFill>
                <a:srgbClr val="414141"/>
              </a:solidFill>
              <a:latin typeface="Arial"/>
              <a:ea typeface="Arial"/>
              <a:cs typeface="Arial"/>
              <a:sym typeface="Arial"/>
            </a:endParaRPr>
          </a:p>
          <a:p>
            <a:pPr indent="0" lvl="0" marL="0" rtl="0" algn="l">
              <a:lnSpc>
                <a:spcPct val="115000"/>
              </a:lnSpc>
              <a:spcBef>
                <a:spcPts val="1800"/>
              </a:spcBef>
              <a:spcAft>
                <a:spcPts val="0"/>
              </a:spcAft>
              <a:buNone/>
            </a:pPr>
            <a:r>
              <a:rPr lang="en-US" sz="1300">
                <a:solidFill>
                  <a:srgbClr val="414141"/>
                </a:solidFill>
                <a:latin typeface="Arial"/>
                <a:ea typeface="Arial"/>
                <a:cs typeface="Arial"/>
                <a:sym typeface="Arial"/>
              </a:rPr>
              <a:t>Nếu bạn có dữ liệu ít thay đổi, việc triển khai nó dưới dạng Tuple sẽ đảm bảo không bị thay đổi.</a:t>
            </a:r>
            <a:endParaRPr sz="1300">
              <a:solidFill>
                <a:srgbClr val="414141"/>
              </a:solidFill>
              <a:latin typeface="Arial"/>
              <a:ea typeface="Arial"/>
              <a:cs typeface="Arial"/>
              <a:sym typeface="Arial"/>
            </a:endParaRPr>
          </a:p>
          <a:p>
            <a:pPr indent="0" lvl="0" marL="0" rtl="0" algn="l">
              <a:lnSpc>
                <a:spcPct val="100000"/>
              </a:lnSpc>
              <a:spcBef>
                <a:spcPts val="1800"/>
              </a:spcBef>
              <a:spcAft>
                <a:spcPts val="0"/>
              </a:spcAft>
              <a:buSzPts val="1400"/>
              <a:buNone/>
            </a:pPr>
            <a:r>
              <a:t/>
            </a:r>
            <a:endParaRPr/>
          </a:p>
        </p:txBody>
      </p:sp>
      <p:sp>
        <p:nvSpPr>
          <p:cNvPr id="354" name="Google Shape;354;gf58cce89af_4_2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58cce89af_4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f58cce89af_4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gf58cce89af_4_2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58cce89af_4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f58cce89af_4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f58cce89af_4_2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58cce89af_4_2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Danh sách Tuple</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myTuple = ('p','e','r','m','i','t')</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Lấy phần tử đầu tiên trong tuple</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print(myTuple[0])</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Output: 'p'</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Lấy phần tử thứ 6 trong tuple</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print(myTuple[5])</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Output: 't'</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Mỗi phần tử của tuple là một mảng hoặc 1 tuple khác</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sourceTuple = ("mouse", [8, 4, 6], (1, 2, 3))</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Lấy phần tử thứ 4 của phần tử thứ nhất</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print(sourceTuple[0][3])</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Output: 's'</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Lấy phần tử thứ 2 của phần tử thứ 2</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print(sourceTuple[1][1])</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None/>
            </a:pPr>
            <a:r>
              <a:rPr lang="en-US" sz="900">
                <a:solidFill>
                  <a:srgbClr val="454545"/>
                </a:solidFill>
                <a:latin typeface="Arial"/>
                <a:ea typeface="Arial"/>
                <a:cs typeface="Arial"/>
                <a:sym typeface="Arial"/>
              </a:rPr>
              <a:t># Output: 4</a:t>
            </a:r>
            <a:endParaRPr sz="900">
              <a:solidFill>
                <a:srgbClr val="454545"/>
              </a:solidFill>
              <a:latin typeface="Arial"/>
              <a:ea typeface="Arial"/>
              <a:cs typeface="Arial"/>
              <a:sym typeface="Arial"/>
            </a:endParaRPr>
          </a:p>
          <a:p>
            <a:pPr indent="9601200" lvl="0" marL="0" rtl="0" algn="l">
              <a:lnSpc>
                <a:spcPct val="115000"/>
              </a:lnSpc>
              <a:spcBef>
                <a:spcPts val="0"/>
              </a:spcBef>
              <a:spcAft>
                <a:spcPts val="0"/>
              </a:spcAft>
              <a:buNone/>
            </a:pPr>
            <a:r>
              <a:t/>
            </a:r>
            <a:endParaRPr sz="900">
              <a:solidFill>
                <a:srgbClr val="454545"/>
              </a:solidFill>
              <a:latin typeface="Arial"/>
              <a:ea typeface="Arial"/>
              <a:cs typeface="Arial"/>
              <a:sym typeface="Arial"/>
            </a:endParaRPr>
          </a:p>
        </p:txBody>
      </p:sp>
      <p:sp>
        <p:nvSpPr>
          <p:cNvPr id="374" name="Google Shape;374;gf58cce89af_4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58cce89af_4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58cce89af_4_2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300">
              <a:solidFill>
                <a:srgbClr val="414141"/>
              </a:solidFill>
              <a:highlight>
                <a:srgbClr val="FFFFFF"/>
              </a:highlight>
              <a:latin typeface="Arial"/>
              <a:ea typeface="Arial"/>
              <a:cs typeface="Arial"/>
              <a:sym typeface="Arial"/>
            </a:endParaRPr>
          </a:p>
        </p:txBody>
      </p:sp>
      <p:sp>
        <p:nvSpPr>
          <p:cNvPr id="382" name="Google Shape;382;gf58cce89af_4_2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58cce89af_4_2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f58cce89af_4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58cce89af_4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f58cce89af_4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58cce89af_4_2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f58cce89af_4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58cce89af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f58cce89af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Giảng viên (1phút)</a:t>
            </a:r>
            <a:endParaRPr/>
          </a:p>
          <a:p>
            <a:pPr indent="0" lvl="0" marL="0" rtl="0" algn="l">
              <a:lnSpc>
                <a:spcPct val="100000"/>
              </a:lnSpc>
              <a:spcBef>
                <a:spcPts val="0"/>
              </a:spcBef>
              <a:spcAft>
                <a:spcPts val="0"/>
              </a:spcAft>
              <a:buSzPts val="1400"/>
              <a:buNone/>
            </a:pPr>
            <a:r>
              <a:rPr lang="en-US"/>
              <a:t>Trình bày tổng quan các mục chính cần đạt được trong bài</a:t>
            </a:r>
            <a:endParaRPr/>
          </a:p>
          <a:p>
            <a:pPr indent="0" lvl="0" marL="0" rtl="0" algn="l">
              <a:lnSpc>
                <a:spcPct val="100000"/>
              </a:lnSpc>
              <a:spcBef>
                <a:spcPts val="0"/>
              </a:spcBef>
              <a:spcAft>
                <a:spcPts val="0"/>
              </a:spcAft>
              <a:buSzPts val="1400"/>
              <a:buNone/>
            </a:pPr>
            <a:r>
              <a:t/>
            </a:r>
            <a:endParaRPr/>
          </a:p>
        </p:txBody>
      </p:sp>
      <p:sp>
        <p:nvSpPr>
          <p:cNvPr id="103" name="Google Shape;103;gf58cce89af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58cce89af_4_2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f58cce89af_4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58cce89af_4_2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f58cce89af_4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f58cce89af_4_2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f58cce89af_4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58cce89af_4_2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f58cce89af_4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526379e9a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f526379e9a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f526379e9a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f526379e9a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f526379e9a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58cce89af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f58cce89af_4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10" name="Google Shape;110;gf58cce89af_4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58cce89af_4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f58cce89af_4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Trong các tình huống thực tế, có nhiều trường hợp chúng ta phải lưu trữ rất nhiều dữ liệu.</a:t>
            </a:r>
            <a:endParaRPr/>
          </a:p>
          <a:p>
            <a:pPr indent="0" lvl="0" marL="0" rtl="0" algn="l">
              <a:lnSpc>
                <a:spcPct val="100000"/>
              </a:lnSpc>
              <a:spcBef>
                <a:spcPts val="0"/>
              </a:spcBef>
              <a:spcAft>
                <a:spcPts val="0"/>
              </a:spcAft>
              <a:buSzPts val="1400"/>
              <a:buNone/>
            </a:pPr>
            <a:r>
              <a:rPr lang="en-US"/>
              <a:t>Chẳng hạn như, lưu trữ danh sách tên của hằng trăm sinh viên, cùng điểm thi của từng người, lưu trữ danh sách các sản phẩm, lưu trữ danh sách các bài hát trong một album.</a:t>
            </a:r>
            <a:endParaRPr/>
          </a:p>
          <a:p>
            <a:pPr indent="0" lvl="0" marL="0" rtl="0" algn="l">
              <a:lnSpc>
                <a:spcPct val="100000"/>
              </a:lnSpc>
              <a:spcBef>
                <a:spcPts val="0"/>
              </a:spcBef>
              <a:spcAft>
                <a:spcPts val="0"/>
              </a:spcAft>
              <a:buSzPts val="1400"/>
              <a:buNone/>
            </a:pPr>
            <a:r>
              <a:rPr lang="en-US"/>
              <a:t>Nếu sử dụng biến để chứa những giá trị này, chúng ta sẽ phải khai báo hằng trăm biến, thậm chí là hằng ngàn biến, điều này gây rất nhiều khó khăn cho lập trình viên và gần như không thực tế.</a:t>
            </a:r>
            <a:endParaRPr/>
          </a:p>
          <a:p>
            <a:pPr indent="0" lvl="0" marL="0" rtl="0" algn="l">
              <a:lnSpc>
                <a:spcPct val="100000"/>
              </a:lnSpc>
              <a:spcBef>
                <a:spcPts val="0"/>
              </a:spcBef>
              <a:spcAft>
                <a:spcPts val="0"/>
              </a:spcAft>
              <a:buSzPts val="1400"/>
              <a:buNone/>
            </a:pPr>
            <a:r>
              <a:rPr lang="en-US"/>
              <a:t>Do đó, JavaScript và phần lớn các ngôn ngữ khác hỗ trợ một cấu trúc dữ liệu là mảng để giải quyết các tình huống này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17" name="Google Shape;117;gf58cce89af_4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58cce89af_4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f58cce89af_4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400"/>
              <a:buNone/>
            </a:pPr>
            <a:r>
              <a:rPr lang="en-US"/>
              <a:t>Mảng là một loại biến đặc biệt, có thể lưu được nhiều giá trị thay vì chỉ một giá trị như các biến thông thường. Sử dụng mảng, chúng ta có thể lưu trữ được rất nhiều giá trị chỉ bằng một biến duy nhất.</a:t>
            </a:r>
            <a:endParaRPr/>
          </a:p>
          <a:p>
            <a:pPr indent="0" lvl="0" marL="0" rtl="0" algn="just">
              <a:lnSpc>
                <a:spcPct val="100000"/>
              </a:lnSpc>
              <a:spcBef>
                <a:spcPts val="0"/>
              </a:spcBef>
              <a:spcAft>
                <a:spcPts val="0"/>
              </a:spcAft>
              <a:buSzPts val="1400"/>
              <a:buNone/>
            </a:pPr>
            <a:r>
              <a:rPr lang="en-US"/>
              <a:t>Mỗi giá trị trong mảng còn được gọi là một phần tử.</a:t>
            </a:r>
            <a:endParaRPr/>
          </a:p>
          <a:p>
            <a:pPr indent="0" lvl="0" marL="0" rtl="0" algn="just">
              <a:lnSpc>
                <a:spcPct val="100000"/>
              </a:lnSpc>
              <a:spcBef>
                <a:spcPts val="0"/>
              </a:spcBef>
              <a:spcAft>
                <a:spcPts val="0"/>
              </a:spcAft>
              <a:buSzPts val="1400"/>
              <a:buNone/>
            </a:pPr>
            <a:r>
              <a:rPr lang="en-US"/>
              <a:t>Các phần tử được lưu trữ ở các vị trí kế tiếp nhau trong bộ nhớ.</a:t>
            </a:r>
            <a:endParaRPr/>
          </a:p>
          <a:p>
            <a:pPr indent="0" lvl="0" marL="0" rtl="0" algn="just">
              <a:lnSpc>
                <a:spcPct val="100000"/>
              </a:lnSpc>
              <a:spcBef>
                <a:spcPts val="0"/>
              </a:spcBef>
              <a:spcAft>
                <a:spcPts val="0"/>
              </a:spcAft>
              <a:buSzPts val="1400"/>
              <a:buNone/>
            </a:pPr>
            <a:r>
              <a:rPr lang="en-US"/>
              <a:t>Chẳng hạn, mảng numbers chứa 12 phần tử là các số nguyên</a:t>
            </a:r>
            <a:endParaRPr/>
          </a:p>
          <a:p>
            <a:pPr indent="0" lvl="0" marL="0" rtl="0" algn="l">
              <a:lnSpc>
                <a:spcPct val="100000"/>
              </a:lnSpc>
              <a:spcBef>
                <a:spcPts val="0"/>
              </a:spcBef>
              <a:spcAft>
                <a:spcPts val="0"/>
              </a:spcAft>
              <a:buSzPts val="1400"/>
              <a:buNone/>
            </a:pPr>
            <a:r>
              <a:t/>
            </a:r>
            <a:endParaRPr/>
          </a:p>
        </p:txBody>
      </p:sp>
      <p:sp>
        <p:nvSpPr>
          <p:cNvPr id="152" name="Google Shape;152;gf58cce89af_4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58cce89af_4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f58cce89af_4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Khi làm việc với mảng, chúng ta cần quan tâm đến các khái niệm:</a:t>
            </a:r>
            <a:endParaRPr/>
          </a:p>
          <a:p>
            <a:pPr indent="0" lvl="0" marL="0" rtl="0" algn="l">
              <a:lnSpc>
                <a:spcPct val="100000"/>
              </a:lnSpc>
              <a:spcBef>
                <a:spcPts val="0"/>
              </a:spcBef>
              <a:spcAft>
                <a:spcPts val="0"/>
              </a:spcAft>
              <a:buSzPts val="1400"/>
              <a:buNone/>
            </a:pPr>
            <a:r>
              <a:rPr lang="en-US"/>
              <a:t>Tên mảng: Tên mảng cũng giống như tên biến, cần tuân thủ các quy tắc đặt tên, chẳng hạn như là không bao gồm các ký tự đặc biệt, không băt đầu bằng các số, tên phải có ý nghĩa</a:t>
            </a:r>
            <a:endParaRPr/>
          </a:p>
          <a:p>
            <a:pPr indent="0" lvl="0" marL="0" rtl="0" algn="l">
              <a:lnSpc>
                <a:spcPct val="100000"/>
              </a:lnSpc>
              <a:spcBef>
                <a:spcPts val="0"/>
              </a:spcBef>
              <a:spcAft>
                <a:spcPts val="0"/>
              </a:spcAft>
              <a:buSzPts val="1400"/>
              <a:buNone/>
            </a:pPr>
            <a:r>
              <a:rPr lang="en-US"/>
              <a:t>Phần tử của mảng: Là các giá trị được lưu trữ trong mảng.</a:t>
            </a:r>
            <a:endParaRPr/>
          </a:p>
          <a:p>
            <a:pPr indent="0" lvl="0" marL="0" rtl="0" algn="l">
              <a:lnSpc>
                <a:spcPct val="100000"/>
              </a:lnSpc>
              <a:spcBef>
                <a:spcPts val="0"/>
              </a:spcBef>
              <a:spcAft>
                <a:spcPts val="0"/>
              </a:spcAft>
              <a:buSzPts val="1400"/>
              <a:buNone/>
            </a:pPr>
            <a:r>
              <a:rPr lang="en-US"/>
              <a:t>Chỉ số của phần tử: Là vị trí của các phần tử trong mảng. Chỉ số đầu tiên là 0.</a:t>
            </a:r>
            <a:endParaRPr/>
          </a:p>
          <a:p>
            <a:pPr indent="0" lvl="0" marL="0" rtl="0" algn="l">
              <a:lnSpc>
                <a:spcPct val="100000"/>
              </a:lnSpc>
              <a:spcBef>
                <a:spcPts val="0"/>
              </a:spcBef>
              <a:spcAft>
                <a:spcPts val="0"/>
              </a:spcAft>
              <a:buSzPts val="1400"/>
              <a:buNone/>
            </a:pPr>
            <a:r>
              <a:rPr lang="en-US"/>
              <a:t>Độ dài của mảng: Là số lượng các phần tử của mảng.</a:t>
            </a:r>
            <a:endParaRPr/>
          </a:p>
          <a:p>
            <a:pPr indent="0" lvl="0" marL="0" rtl="0" algn="l">
              <a:lnSpc>
                <a:spcPct val="100000"/>
              </a:lnSpc>
              <a:spcBef>
                <a:spcPts val="0"/>
              </a:spcBef>
              <a:spcAft>
                <a:spcPts val="0"/>
              </a:spcAft>
              <a:buSzPts val="1400"/>
              <a:buNone/>
            </a:pPr>
            <a:r>
              <a:rPr lang="en-US"/>
              <a:t>Như trong hình minh hoạ, chúng ta có một mảng bao gồm 10 phần tử, vậy độ dài của mảng này là 10.</a:t>
            </a:r>
            <a:endParaRPr/>
          </a:p>
          <a:p>
            <a:pPr indent="0" lvl="0" marL="0" rtl="0" algn="l">
              <a:lnSpc>
                <a:spcPct val="100000"/>
              </a:lnSpc>
              <a:spcBef>
                <a:spcPts val="0"/>
              </a:spcBef>
              <a:spcAft>
                <a:spcPts val="0"/>
              </a:spcAft>
              <a:buSzPts val="1400"/>
              <a:buNone/>
            </a:pPr>
            <a:r>
              <a:rPr lang="en-US"/>
              <a:t>Chỉ số của phần tử đầu tiên là 0, do đó, chỉ số của phần tử cuối cùng là 9.</a:t>
            </a:r>
            <a:endParaRPr/>
          </a:p>
        </p:txBody>
      </p:sp>
      <p:sp>
        <p:nvSpPr>
          <p:cNvPr id="212" name="Google Shape;212;gf58cce89af_4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58cce89af_4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f58cce89af_4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f58cce89af_4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58cce89af_4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f58cce89af_4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Để khai báo mảng, chúng ta có một số cách khác nhau, cách đầu tiên là sử dụng dấu ngoặc vuông kèm với danh sách các phần tử của mảng.</a:t>
            </a:r>
            <a:endParaRPr/>
          </a:p>
          <a:p>
            <a:pPr indent="0" lvl="0" marL="0" rtl="0" algn="l">
              <a:lnSpc>
                <a:spcPct val="100000"/>
              </a:lnSpc>
              <a:spcBef>
                <a:spcPts val="0"/>
              </a:spcBef>
              <a:spcAft>
                <a:spcPts val="0"/>
              </a:spcAft>
              <a:buSzPts val="1400"/>
              <a:buNone/>
            </a:pPr>
            <a:r>
              <a:rPr lang="en-US"/>
              <a:t>Trong ví dụ này, mảng cars được khai báo với 3 phần tử.</a:t>
            </a:r>
            <a:endParaRPr/>
          </a:p>
        </p:txBody>
      </p:sp>
      <p:sp>
        <p:nvSpPr>
          <p:cNvPr id="227" name="Google Shape;227;gf58cce89af_4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4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8"/>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49"/>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9"/>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43"/>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4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46"/>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47"/>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7"/>
          <p:cNvSpPr/>
          <p:nvPr>
            <p:ph idx="2" type="pic"/>
          </p:nvPr>
        </p:nvSpPr>
        <p:spPr>
          <a:xfrm>
            <a:off x="5183188" y="987425"/>
            <a:ext cx="6172200" cy="4873625"/>
          </a:xfrm>
          <a:prstGeom prst="rect">
            <a:avLst/>
          </a:prstGeom>
          <a:noFill/>
          <a:ln>
            <a:noFill/>
          </a:ln>
        </p:spPr>
      </p:sp>
      <p:sp>
        <p:nvSpPr>
          <p:cNvPr id="70" name="Google Shape;70;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8"/>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8"/>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List, Tuples</a:t>
            </a:r>
            <a:endParaRPr/>
          </a:p>
        </p:txBody>
      </p:sp>
      <p:sp>
        <p:nvSpPr>
          <p:cNvPr id="92" name="Google Shape;92;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Khoá học: Python căn bản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f58cce89af_4_12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240" name="Google Shape;240;gf58cce89af_4_12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Khai báo </a:t>
            </a:r>
            <a:r>
              <a:rPr lang="en-US"/>
              <a:t>List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f58cce89af_4_13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Phần tử và chỉ số của </a:t>
            </a:r>
            <a:r>
              <a:rPr lang="en-US"/>
              <a:t>List</a:t>
            </a:r>
            <a:endParaRPr/>
          </a:p>
        </p:txBody>
      </p:sp>
      <p:sp>
        <p:nvSpPr>
          <p:cNvPr id="247" name="Google Shape;247;gf58cce89af_4_133"/>
          <p:cNvSpPr txBox="1"/>
          <p:nvPr>
            <p:ph idx="1" type="body"/>
          </p:nvPr>
        </p:nvSpPr>
        <p:spPr>
          <a:xfrm>
            <a:off x="838200" y="1131376"/>
            <a:ext cx="10515600" cy="50457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Mỗi phần tử (item) được xác định bằng một số thứ tự còn gọi là chỉ số (index) duy nhất trong </a:t>
            </a:r>
            <a:r>
              <a:rPr lang="en-US"/>
              <a:t>List</a:t>
            </a:r>
            <a:endParaRPr/>
          </a:p>
          <a:p>
            <a:pPr indent="-228600" lvl="0" marL="228600" rtl="0" algn="just">
              <a:lnSpc>
                <a:spcPct val="100000"/>
              </a:lnSpc>
              <a:spcBef>
                <a:spcPts val="1200"/>
              </a:spcBef>
              <a:spcAft>
                <a:spcPts val="0"/>
              </a:spcAft>
              <a:buClr>
                <a:schemeClr val="dk1"/>
              </a:buClr>
              <a:buSzPts val="2800"/>
              <a:buChar char="•"/>
            </a:pPr>
            <a:r>
              <a:rPr lang="en-US"/>
              <a:t>Chỉ số là một số nguyên dương</a:t>
            </a:r>
            <a:endParaRPr/>
          </a:p>
          <a:p>
            <a:pPr indent="-228600" lvl="0" marL="228600" rtl="0" algn="just">
              <a:lnSpc>
                <a:spcPct val="100000"/>
              </a:lnSpc>
              <a:spcBef>
                <a:spcPts val="1200"/>
              </a:spcBef>
              <a:spcAft>
                <a:spcPts val="0"/>
              </a:spcAft>
              <a:buClr>
                <a:schemeClr val="dk1"/>
              </a:buClr>
              <a:buSzPts val="2800"/>
              <a:buChar char="•"/>
            </a:pPr>
            <a:r>
              <a:rPr lang="en-US"/>
              <a:t>Chỉ số của phần tử đầu tiên là 0</a:t>
            </a:r>
            <a:endParaRPr/>
          </a:p>
          <a:p>
            <a:pPr indent="-228600" lvl="0" marL="228600" rtl="0" algn="just">
              <a:lnSpc>
                <a:spcPct val="100000"/>
              </a:lnSpc>
              <a:spcBef>
                <a:spcPts val="1200"/>
              </a:spcBef>
              <a:spcAft>
                <a:spcPts val="0"/>
              </a:spcAft>
              <a:buClr>
                <a:schemeClr val="dk1"/>
              </a:buClr>
              <a:buSzPts val="2800"/>
              <a:buChar char="•"/>
            </a:pPr>
            <a:r>
              <a:rPr lang="en-US"/>
              <a:t>Chỉ số của phần tử cuối cùng là n – 1, trong đó n là độ dài của </a:t>
            </a:r>
            <a:r>
              <a:rPr lang="en-US"/>
              <a:t>List</a:t>
            </a:r>
            <a:endParaRPr/>
          </a:p>
          <a:p>
            <a:pPr indent="-228600" lvl="0" marL="228600" rtl="0" algn="just">
              <a:lnSpc>
                <a:spcPct val="100000"/>
              </a:lnSpc>
              <a:spcBef>
                <a:spcPts val="1200"/>
              </a:spcBef>
              <a:spcAft>
                <a:spcPts val="0"/>
              </a:spcAft>
              <a:buClr>
                <a:schemeClr val="dk1"/>
              </a:buClr>
              <a:buSzPts val="2800"/>
              <a:buChar char="•"/>
            </a:pPr>
            <a:r>
              <a:rPr lang="en-US"/>
              <a:t>Có thể truy xuất đến phần tử của </a:t>
            </a:r>
            <a:r>
              <a:rPr lang="en-US"/>
              <a:t>List</a:t>
            </a:r>
            <a:r>
              <a:rPr lang="en-US"/>
              <a:t> thông qua chỉ số</a:t>
            </a:r>
            <a:endParaRPr/>
          </a:p>
        </p:txBody>
      </p:sp>
      <p:sp>
        <p:nvSpPr>
          <p:cNvPr id="248" name="Google Shape;248;gf58cce89af_4_133"/>
          <p:cNvSpPr/>
          <p:nvPr/>
        </p:nvSpPr>
        <p:spPr>
          <a:xfrm>
            <a:off x="2124221"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49" name="Google Shape;249;gf58cce89af_4_133"/>
          <p:cNvSpPr/>
          <p:nvPr/>
        </p:nvSpPr>
        <p:spPr>
          <a:xfrm>
            <a:off x="2763129"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50" name="Google Shape;250;gf58cce89af_4_133"/>
          <p:cNvSpPr/>
          <p:nvPr/>
        </p:nvSpPr>
        <p:spPr>
          <a:xfrm>
            <a:off x="3387969"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51" name="Google Shape;251;gf58cce89af_4_133"/>
          <p:cNvSpPr/>
          <p:nvPr/>
        </p:nvSpPr>
        <p:spPr>
          <a:xfrm>
            <a:off x="4026877"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52" name="Google Shape;252;gf58cce89af_4_133"/>
          <p:cNvSpPr/>
          <p:nvPr/>
        </p:nvSpPr>
        <p:spPr>
          <a:xfrm>
            <a:off x="4659924"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a:t>
            </a:r>
            <a:endParaRPr b="0" i="0" sz="2400" u="none" cap="none" strike="noStrike">
              <a:solidFill>
                <a:schemeClr val="lt1"/>
              </a:solidFill>
              <a:latin typeface="Calibri"/>
              <a:ea typeface="Calibri"/>
              <a:cs typeface="Calibri"/>
              <a:sym typeface="Calibri"/>
            </a:endParaRPr>
          </a:p>
        </p:txBody>
      </p:sp>
      <p:sp>
        <p:nvSpPr>
          <p:cNvPr id="253" name="Google Shape;253;gf58cce89af_4_133"/>
          <p:cNvSpPr/>
          <p:nvPr/>
        </p:nvSpPr>
        <p:spPr>
          <a:xfrm>
            <a:off x="5298832"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a:t>
            </a:r>
            <a:endParaRPr b="0" i="0" sz="2400" u="none" cap="none" strike="noStrike">
              <a:solidFill>
                <a:schemeClr val="lt1"/>
              </a:solidFill>
              <a:latin typeface="Calibri"/>
              <a:ea typeface="Calibri"/>
              <a:cs typeface="Calibri"/>
              <a:sym typeface="Calibri"/>
            </a:endParaRPr>
          </a:p>
        </p:txBody>
      </p:sp>
      <p:sp>
        <p:nvSpPr>
          <p:cNvPr id="254" name="Google Shape;254;gf58cce89af_4_133"/>
          <p:cNvSpPr/>
          <p:nvPr/>
        </p:nvSpPr>
        <p:spPr>
          <a:xfrm>
            <a:off x="5923672"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a:t>
            </a:r>
            <a:endParaRPr b="0" i="0" sz="2400" u="none" cap="none" strike="noStrike">
              <a:solidFill>
                <a:schemeClr val="lt1"/>
              </a:solidFill>
              <a:latin typeface="Calibri"/>
              <a:ea typeface="Calibri"/>
              <a:cs typeface="Calibri"/>
              <a:sym typeface="Calibri"/>
            </a:endParaRPr>
          </a:p>
        </p:txBody>
      </p:sp>
      <p:sp>
        <p:nvSpPr>
          <p:cNvPr id="255" name="Google Shape;255;gf58cce89af_4_133"/>
          <p:cNvSpPr/>
          <p:nvPr/>
        </p:nvSpPr>
        <p:spPr>
          <a:xfrm>
            <a:off x="6562580"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n-3</a:t>
            </a:r>
            <a:endParaRPr b="0" i="0" sz="1400" u="none" cap="none" strike="noStrike">
              <a:solidFill>
                <a:srgbClr val="000000"/>
              </a:solidFill>
              <a:latin typeface="Arial"/>
              <a:ea typeface="Arial"/>
              <a:cs typeface="Arial"/>
              <a:sym typeface="Arial"/>
            </a:endParaRPr>
          </a:p>
        </p:txBody>
      </p:sp>
      <p:sp>
        <p:nvSpPr>
          <p:cNvPr id="256" name="Google Shape;256;gf58cce89af_4_133"/>
          <p:cNvSpPr/>
          <p:nvPr/>
        </p:nvSpPr>
        <p:spPr>
          <a:xfrm>
            <a:off x="7210870"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n-2</a:t>
            </a:r>
            <a:endParaRPr b="0" i="0" sz="1400" u="none" cap="none" strike="noStrike">
              <a:solidFill>
                <a:srgbClr val="000000"/>
              </a:solidFill>
              <a:latin typeface="Arial"/>
              <a:ea typeface="Arial"/>
              <a:cs typeface="Arial"/>
              <a:sym typeface="Arial"/>
            </a:endParaRPr>
          </a:p>
        </p:txBody>
      </p:sp>
      <p:sp>
        <p:nvSpPr>
          <p:cNvPr id="257" name="Google Shape;257;gf58cce89af_4_133"/>
          <p:cNvSpPr/>
          <p:nvPr/>
        </p:nvSpPr>
        <p:spPr>
          <a:xfrm>
            <a:off x="7835710"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n-1</a:t>
            </a:r>
            <a:endParaRPr b="0" i="0" sz="1400" u="none" cap="none" strike="noStrike">
              <a:solidFill>
                <a:srgbClr val="000000"/>
              </a:solidFill>
              <a:latin typeface="Arial"/>
              <a:ea typeface="Arial"/>
              <a:cs typeface="Arial"/>
              <a:sym typeface="Arial"/>
            </a:endParaRPr>
          </a:p>
        </p:txBody>
      </p:sp>
      <p:sp>
        <p:nvSpPr>
          <p:cNvPr id="258" name="Google Shape;258;gf58cce89af_4_133"/>
          <p:cNvSpPr/>
          <p:nvPr/>
        </p:nvSpPr>
        <p:spPr>
          <a:xfrm>
            <a:off x="8474618" y="5413099"/>
            <a:ext cx="590700" cy="590700"/>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n</a:t>
            </a:r>
            <a:endParaRPr b="0" i="0" sz="1400" u="none" cap="none" strike="noStrike">
              <a:solidFill>
                <a:srgbClr val="000000"/>
              </a:solidFill>
              <a:latin typeface="Arial"/>
              <a:ea typeface="Arial"/>
              <a:cs typeface="Arial"/>
              <a:sym typeface="Arial"/>
            </a:endParaRPr>
          </a:p>
        </p:txBody>
      </p:sp>
      <p:sp>
        <p:nvSpPr>
          <p:cNvPr id="259" name="Google Shape;259;gf58cce89af_4_133"/>
          <p:cNvSpPr txBox="1"/>
          <p:nvPr/>
        </p:nvSpPr>
        <p:spPr>
          <a:xfrm>
            <a:off x="838200" y="4622275"/>
            <a:ext cx="1932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Phần tử đầu tiên</a:t>
            </a:r>
            <a:endParaRPr b="0" i="0" sz="1400" u="none" cap="none" strike="noStrike">
              <a:solidFill>
                <a:srgbClr val="000000"/>
              </a:solidFill>
              <a:latin typeface="Arial"/>
              <a:ea typeface="Arial"/>
              <a:cs typeface="Arial"/>
              <a:sym typeface="Arial"/>
            </a:endParaRPr>
          </a:p>
        </p:txBody>
      </p:sp>
      <p:sp>
        <p:nvSpPr>
          <p:cNvPr id="260" name="Google Shape;260;gf58cce89af_4_133"/>
          <p:cNvSpPr txBox="1"/>
          <p:nvPr/>
        </p:nvSpPr>
        <p:spPr>
          <a:xfrm>
            <a:off x="9065461" y="4806941"/>
            <a:ext cx="2060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Phần tử cuối cùng</a:t>
            </a:r>
            <a:endParaRPr b="0" i="0" sz="1400" u="none" cap="none" strike="noStrike">
              <a:solidFill>
                <a:srgbClr val="000000"/>
              </a:solidFill>
              <a:latin typeface="Arial"/>
              <a:ea typeface="Arial"/>
              <a:cs typeface="Arial"/>
              <a:sym typeface="Arial"/>
            </a:endParaRPr>
          </a:p>
        </p:txBody>
      </p:sp>
      <p:cxnSp>
        <p:nvCxnSpPr>
          <p:cNvPr id="261" name="Google Shape;261;gf58cce89af_4_133"/>
          <p:cNvCxnSpPr/>
          <p:nvPr/>
        </p:nvCxnSpPr>
        <p:spPr>
          <a:xfrm>
            <a:off x="6501100" y="6265992"/>
            <a:ext cx="2564400" cy="34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2" name="Google Shape;262;gf58cce89af_4_133"/>
          <p:cNvCxnSpPr/>
          <p:nvPr/>
        </p:nvCxnSpPr>
        <p:spPr>
          <a:xfrm flipH="1">
            <a:off x="2124198" y="6265992"/>
            <a:ext cx="2198100" cy="34500"/>
          </a:xfrm>
          <a:prstGeom prst="straightConnector1">
            <a:avLst/>
          </a:prstGeom>
          <a:noFill/>
          <a:ln cap="flat" cmpd="sng" w="9525">
            <a:solidFill>
              <a:schemeClr val="accent1"/>
            </a:solidFill>
            <a:prstDash val="solid"/>
            <a:miter lim="800000"/>
            <a:headEnd len="sm" w="sm" type="none"/>
            <a:tailEnd len="med" w="med" type="triangle"/>
          </a:ln>
        </p:spPr>
      </p:cxnSp>
      <p:sp>
        <p:nvSpPr>
          <p:cNvPr id="263" name="Google Shape;263;gf58cce89af_4_133"/>
          <p:cNvSpPr txBox="1"/>
          <p:nvPr/>
        </p:nvSpPr>
        <p:spPr>
          <a:xfrm>
            <a:off x="4322298" y="6065937"/>
            <a:ext cx="2178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n: độ dài của mảng</a:t>
            </a:r>
            <a:endParaRPr b="0" i="0" sz="1400" u="none" cap="none" strike="noStrike">
              <a:solidFill>
                <a:srgbClr val="000000"/>
              </a:solidFill>
              <a:latin typeface="Arial"/>
              <a:ea typeface="Arial"/>
              <a:cs typeface="Arial"/>
              <a:sym typeface="Arial"/>
            </a:endParaRPr>
          </a:p>
        </p:txBody>
      </p:sp>
      <p:cxnSp>
        <p:nvCxnSpPr>
          <p:cNvPr id="264" name="Google Shape;264;gf58cce89af_4_133"/>
          <p:cNvCxnSpPr/>
          <p:nvPr/>
        </p:nvCxnSpPr>
        <p:spPr>
          <a:xfrm>
            <a:off x="1603717" y="5006996"/>
            <a:ext cx="701400" cy="701400"/>
          </a:xfrm>
          <a:prstGeom prst="straightConnector1">
            <a:avLst/>
          </a:prstGeom>
          <a:noFill/>
          <a:ln cap="flat" cmpd="sng" w="9525">
            <a:solidFill>
              <a:srgbClr val="FF0000"/>
            </a:solidFill>
            <a:prstDash val="solid"/>
            <a:miter lim="800000"/>
            <a:headEnd len="sm" w="sm" type="none"/>
            <a:tailEnd len="med" w="med" type="triangle"/>
          </a:ln>
        </p:spPr>
      </p:cxnSp>
      <p:cxnSp>
        <p:nvCxnSpPr>
          <p:cNvPr id="265" name="Google Shape;265;gf58cce89af_4_133"/>
          <p:cNvCxnSpPr/>
          <p:nvPr/>
        </p:nvCxnSpPr>
        <p:spPr>
          <a:xfrm flipH="1">
            <a:off x="8890768" y="5233711"/>
            <a:ext cx="968100" cy="474900"/>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f58cce89af_4_15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Truy xuất phần tử trong </a:t>
            </a:r>
            <a:r>
              <a:rPr lang="en-US"/>
              <a:t>List</a:t>
            </a:r>
            <a:endParaRPr/>
          </a:p>
        </p:txBody>
      </p:sp>
      <p:sp>
        <p:nvSpPr>
          <p:cNvPr id="272" name="Google Shape;272;gf58cce89af_4_15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Mỗi phần tử trong </a:t>
            </a:r>
            <a:r>
              <a:rPr lang="en-US"/>
              <a:t>List</a:t>
            </a:r>
            <a:r>
              <a:rPr lang="en-US"/>
              <a:t> được thao tác giống như một biến</a:t>
            </a:r>
            <a:endParaRPr/>
          </a:p>
          <a:p>
            <a:pPr indent="-228600" lvl="0" marL="228600" rtl="0" algn="just">
              <a:lnSpc>
                <a:spcPct val="90000"/>
              </a:lnSpc>
              <a:spcBef>
                <a:spcPts val="1000"/>
              </a:spcBef>
              <a:spcAft>
                <a:spcPts val="0"/>
              </a:spcAft>
              <a:buClr>
                <a:schemeClr val="dk1"/>
              </a:buClr>
              <a:buSzPts val="2800"/>
              <a:buChar char="•"/>
            </a:pPr>
            <a:r>
              <a:rPr lang="en-US"/>
              <a:t>Truy xuất các phần tử thông qua chỉ số đặt trong dấu []</a:t>
            </a:r>
            <a:endParaRPr/>
          </a:p>
          <a:p>
            <a:pPr indent="-228600" lvl="0" marL="228600" rtl="0" algn="just">
              <a:lnSpc>
                <a:spcPct val="90000"/>
              </a:lnSpc>
              <a:spcBef>
                <a:spcPts val="1000"/>
              </a:spcBef>
              <a:spcAft>
                <a:spcPts val="0"/>
              </a:spcAft>
              <a:buClr>
                <a:schemeClr val="dk1"/>
              </a:buClr>
              <a:buSzPts val="2800"/>
              <a:buChar char="•"/>
            </a:pPr>
            <a:r>
              <a:rPr lang="en-US"/>
              <a:t>Ví dụ, gán giá trị cho một phần tử đầu tiên của </a:t>
            </a:r>
            <a:r>
              <a:rPr lang="en-US"/>
              <a:t>List</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Ví dụ, lấy giá trị của một phần tử đầu tiên của </a:t>
            </a:r>
            <a:r>
              <a:rPr lang="en-US"/>
              <a:t>List</a:t>
            </a:r>
            <a:endParaRPr/>
          </a:p>
        </p:txBody>
      </p:sp>
      <p:pic>
        <p:nvPicPr>
          <p:cNvPr id="273" name="Google Shape;273;gf58cce89af_4_157"/>
          <p:cNvPicPr preferRelativeResize="0"/>
          <p:nvPr/>
        </p:nvPicPr>
        <p:blipFill rotWithShape="1">
          <a:blip r:embed="rId3">
            <a:alphaModFix/>
          </a:blip>
          <a:srcRect b="0" l="0" r="0" t="0"/>
          <a:stretch/>
        </p:blipFill>
        <p:spPr>
          <a:xfrm>
            <a:off x="2053390" y="2871537"/>
            <a:ext cx="4540363" cy="687190"/>
          </a:xfrm>
          <a:prstGeom prst="rect">
            <a:avLst/>
          </a:prstGeom>
          <a:noFill/>
          <a:ln>
            <a:noFill/>
          </a:ln>
        </p:spPr>
      </p:pic>
      <p:sp>
        <p:nvSpPr>
          <p:cNvPr id="274" name="Google Shape;274;gf58cce89af_4_157"/>
          <p:cNvSpPr txBox="1"/>
          <p:nvPr/>
        </p:nvSpPr>
        <p:spPr>
          <a:xfrm>
            <a:off x="2053400" y="4435825"/>
            <a:ext cx="83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dk1"/>
                </a:solidFill>
                <a:latin typeface="Courier New"/>
                <a:ea typeface="Courier New"/>
                <a:cs typeface="Courier New"/>
                <a:sym typeface="Courier New"/>
              </a:rPr>
              <a:t>name = cars</a:t>
            </a:r>
            <a:r>
              <a:rPr b="1" lang="en-US" sz="3000">
                <a:solidFill>
                  <a:srgbClr val="000080"/>
                </a:solidFill>
                <a:latin typeface="Courier New"/>
                <a:ea typeface="Courier New"/>
                <a:cs typeface="Courier New"/>
                <a:sym typeface="Courier New"/>
              </a:rPr>
              <a:t>[</a:t>
            </a:r>
            <a:r>
              <a:rPr b="1" lang="en-US" sz="3000">
                <a:solidFill>
                  <a:srgbClr val="980000"/>
                </a:solidFill>
                <a:latin typeface="Courier New"/>
                <a:ea typeface="Courier New"/>
                <a:cs typeface="Courier New"/>
                <a:sym typeface="Courier New"/>
              </a:rPr>
              <a:t>0</a:t>
            </a:r>
            <a:r>
              <a:rPr b="1" lang="en-US" sz="3000">
                <a:solidFill>
                  <a:srgbClr val="000080"/>
                </a:solidFill>
                <a:latin typeface="Courier New"/>
                <a:ea typeface="Courier New"/>
                <a:cs typeface="Courier New"/>
                <a:sym typeface="Courier New"/>
              </a:rPr>
              <a:t>]</a:t>
            </a:r>
            <a:r>
              <a:rPr lang="en-US" sz="3000">
                <a:solidFill>
                  <a:schemeClr val="dk1"/>
                </a:solidFill>
                <a:latin typeface="Courier New"/>
                <a:ea typeface="Courier New"/>
                <a:cs typeface="Courier New"/>
                <a:sym typeface="Courier New"/>
              </a:rPr>
              <a:t>;</a:t>
            </a:r>
            <a:endParaRPr sz="30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f58cce89af_4_16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Vòng lặp for-in</a:t>
            </a:r>
            <a:endParaRPr/>
          </a:p>
        </p:txBody>
      </p:sp>
      <p:sp>
        <p:nvSpPr>
          <p:cNvPr id="280" name="Google Shape;280;gf58cce89af_4_16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Vòng lặp for-in (còn gọi là </a:t>
            </a:r>
            <a:r>
              <a:rPr i="1" lang="en-US"/>
              <a:t>enhanced for</a:t>
            </a:r>
            <a:r>
              <a:rPr lang="en-US"/>
              <a:t>) được sử dụng để duyệt qua các phần tử của một collection, chẳng hạn như mảng,  danh sách…</a:t>
            </a:r>
            <a:endParaRPr/>
          </a:p>
          <a:p>
            <a:pPr indent="-228600" lvl="0" marL="228600" rtl="0" algn="just">
              <a:lnSpc>
                <a:spcPct val="90000"/>
              </a:lnSpc>
              <a:spcBef>
                <a:spcPts val="1000"/>
              </a:spcBef>
              <a:spcAft>
                <a:spcPts val="0"/>
              </a:spcAft>
              <a:buClr>
                <a:schemeClr val="dk1"/>
              </a:buClr>
              <a:buSzPts val="2800"/>
              <a:buChar char="•"/>
            </a:pPr>
            <a:r>
              <a:rPr lang="en-US"/>
              <a:t>Cú pháp:</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0" lvl="1" marL="457200" rtl="0" algn="just">
              <a:lnSpc>
                <a:spcPct val="90000"/>
              </a:lnSpc>
              <a:spcBef>
                <a:spcPts val="500"/>
              </a:spcBef>
              <a:spcAft>
                <a:spcPts val="0"/>
              </a:spcAft>
              <a:buClr>
                <a:schemeClr val="dk1"/>
              </a:buClr>
              <a:buSzPts val="2400"/>
              <a:buNone/>
            </a:pPr>
            <a:r>
              <a:rPr lang="en-US"/>
              <a:t>Trong đó:</a:t>
            </a:r>
            <a:endParaRPr/>
          </a:p>
          <a:p>
            <a:pPr indent="-228600" lvl="2" marL="1143000" rtl="0" algn="just">
              <a:lnSpc>
                <a:spcPct val="90000"/>
              </a:lnSpc>
              <a:spcBef>
                <a:spcPts val="500"/>
              </a:spcBef>
              <a:spcAft>
                <a:spcPts val="0"/>
              </a:spcAft>
              <a:buClr>
                <a:schemeClr val="dk1"/>
              </a:buClr>
              <a:buSzPts val="2000"/>
              <a:buChar char="•"/>
            </a:pPr>
            <a:r>
              <a:rPr lang="en-US"/>
              <a:t>element: Biến đại diện lần lượt cho từng phần tử của collection trong mỗi lần lặp</a:t>
            </a:r>
            <a:endParaRPr/>
          </a:p>
          <a:p>
            <a:pPr indent="-228600" lvl="2" marL="1143000" rtl="0" algn="just">
              <a:lnSpc>
                <a:spcPct val="90000"/>
              </a:lnSpc>
              <a:spcBef>
                <a:spcPts val="500"/>
              </a:spcBef>
              <a:spcAft>
                <a:spcPts val="0"/>
              </a:spcAft>
              <a:buClr>
                <a:schemeClr val="dk1"/>
              </a:buClr>
              <a:buSzPts val="2000"/>
              <a:buChar char="•"/>
            </a:pPr>
            <a:r>
              <a:rPr lang="en-US"/>
              <a:t>collection: đối tượng cần lặp</a:t>
            </a:r>
            <a:endParaRPr/>
          </a:p>
        </p:txBody>
      </p:sp>
      <p:sp>
        <p:nvSpPr>
          <p:cNvPr id="281" name="Google Shape;281;gf58cce89af_4_165"/>
          <p:cNvSpPr/>
          <p:nvPr/>
        </p:nvSpPr>
        <p:spPr>
          <a:xfrm>
            <a:off x="3561650" y="2700650"/>
            <a:ext cx="5459400" cy="129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600" u="none" cap="none" strike="noStrike">
                <a:solidFill>
                  <a:srgbClr val="000080"/>
                </a:solidFill>
                <a:latin typeface="Courier New"/>
                <a:ea typeface="Courier New"/>
                <a:cs typeface="Courier New"/>
                <a:sym typeface="Courier New"/>
              </a:rPr>
              <a:t>for </a:t>
            </a:r>
            <a:r>
              <a:rPr lang="en-US" sz="2600">
                <a:solidFill>
                  <a:schemeClr val="dk1"/>
                </a:solidFill>
                <a:latin typeface="Courier New"/>
                <a:ea typeface="Courier New"/>
                <a:cs typeface="Courier New"/>
                <a:sym typeface="Courier New"/>
              </a:rPr>
              <a:t>element</a:t>
            </a:r>
            <a:r>
              <a:rPr i="0" lang="en-US" sz="2600" u="none" cap="none" strike="noStrike">
                <a:solidFill>
                  <a:schemeClr val="dk1"/>
                </a:solidFill>
                <a:latin typeface="Courier New"/>
                <a:ea typeface="Courier New"/>
                <a:cs typeface="Courier New"/>
                <a:sym typeface="Courier New"/>
              </a:rPr>
              <a:t> </a:t>
            </a:r>
            <a:r>
              <a:rPr b="1" i="0" lang="en-US" sz="2600" u="none" cap="none" strike="noStrike">
                <a:solidFill>
                  <a:srgbClr val="000080"/>
                </a:solidFill>
                <a:latin typeface="Courier New"/>
                <a:ea typeface="Courier New"/>
                <a:cs typeface="Courier New"/>
                <a:sym typeface="Courier New"/>
              </a:rPr>
              <a:t>in </a:t>
            </a:r>
            <a:r>
              <a:rPr lang="en-US" sz="2600">
                <a:solidFill>
                  <a:schemeClr val="dk1"/>
                </a:solidFill>
                <a:latin typeface="Courier New"/>
                <a:ea typeface="Courier New"/>
                <a:cs typeface="Courier New"/>
                <a:sym typeface="Courier New"/>
              </a:rPr>
              <a:t>collection:</a:t>
            </a:r>
            <a:endParaRPr sz="26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lang="en-US" sz="2600">
                <a:solidFill>
                  <a:schemeClr val="dk1"/>
                </a:solidFill>
                <a:latin typeface="Courier New"/>
                <a:ea typeface="Courier New"/>
                <a:cs typeface="Courier New"/>
                <a:sym typeface="Courier New"/>
              </a:rPr>
              <a:t>	statement(s)</a:t>
            </a:r>
            <a:endParaRPr sz="26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f58cce89af_4_17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for-in: Ví dụ</a:t>
            </a:r>
            <a:endParaRPr/>
          </a:p>
        </p:txBody>
      </p:sp>
      <p:sp>
        <p:nvSpPr>
          <p:cNvPr id="288" name="Google Shape;288;gf58cce89af_4_17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Duyệt qua các phần tử của một </a:t>
            </a:r>
            <a:r>
              <a:rPr lang="en-US"/>
              <a:t>List</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None/>
            </a:pPr>
            <a:r>
              <a:t/>
            </a:r>
            <a:endParaRPr/>
          </a:p>
        </p:txBody>
      </p:sp>
      <p:sp>
        <p:nvSpPr>
          <p:cNvPr id="289" name="Google Shape;289;gf58cce89af_4_171"/>
          <p:cNvSpPr/>
          <p:nvPr/>
        </p:nvSpPr>
        <p:spPr>
          <a:xfrm>
            <a:off x="1599028" y="1863389"/>
            <a:ext cx="6096000" cy="178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1" lang="en-US" sz="2200" u="none" cap="none" strike="noStrike">
                <a:solidFill>
                  <a:srgbClr val="660E7A"/>
                </a:solidFill>
                <a:latin typeface="Calibri"/>
                <a:ea typeface="Calibri"/>
                <a:cs typeface="Calibri"/>
                <a:sym typeface="Calibri"/>
              </a:rPr>
              <a:t>array </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1</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2</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3</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4</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5</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6</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7</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8</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9</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FF"/>
                </a:solidFill>
                <a:latin typeface="Calibri"/>
                <a:ea typeface="Calibri"/>
                <a:cs typeface="Calibri"/>
                <a:sym typeface="Calibri"/>
              </a:rPr>
              <a:t>10</a:t>
            </a:r>
            <a:r>
              <a:rPr b="0" i="0" lang="en-US" sz="2200" u="none" cap="none" strike="noStrike">
                <a:solidFill>
                  <a:schemeClr val="dk1"/>
                </a:solidFill>
                <a:latin typeface="Calibri"/>
                <a:ea typeface="Calibri"/>
                <a:cs typeface="Calibri"/>
                <a:sym typeface="Calibri"/>
              </a:rPr>
              <a:t>];</a:t>
            </a:r>
            <a:br>
              <a:rPr b="0" i="0" lang="en-US" sz="2200" u="none" cap="none" strike="noStrike">
                <a:solidFill>
                  <a:schemeClr val="dk1"/>
                </a:solidFill>
                <a:latin typeface="Calibri"/>
                <a:ea typeface="Calibri"/>
                <a:cs typeface="Calibri"/>
                <a:sym typeface="Calibri"/>
              </a:rPr>
            </a:br>
            <a:br>
              <a:rPr b="0" i="0" lang="en-US" sz="2200" u="none" cap="none" strike="noStrike">
                <a:solidFill>
                  <a:schemeClr val="dk1"/>
                </a:solidFill>
                <a:latin typeface="Calibri"/>
                <a:ea typeface="Calibri"/>
                <a:cs typeface="Calibri"/>
                <a:sym typeface="Calibri"/>
              </a:rPr>
            </a:br>
            <a:r>
              <a:rPr b="1" i="0" lang="en-US" sz="2200" u="none" cap="none" strike="noStrike">
                <a:solidFill>
                  <a:srgbClr val="000080"/>
                </a:solidFill>
                <a:latin typeface="Calibri"/>
                <a:ea typeface="Calibri"/>
                <a:cs typeface="Calibri"/>
                <a:sym typeface="Calibri"/>
              </a:rPr>
              <a:t>for </a:t>
            </a:r>
            <a:r>
              <a:rPr b="1" i="1" lang="en-US" sz="2200" u="none" cap="none" strike="noStrike">
                <a:solidFill>
                  <a:srgbClr val="660E7A"/>
                </a:solidFill>
                <a:latin typeface="Calibri"/>
                <a:ea typeface="Calibri"/>
                <a:cs typeface="Calibri"/>
                <a:sym typeface="Calibri"/>
              </a:rPr>
              <a:t>element </a:t>
            </a:r>
            <a:r>
              <a:rPr b="1" i="0" lang="en-US" sz="2200" u="none" cap="none" strike="noStrike">
                <a:solidFill>
                  <a:srgbClr val="000080"/>
                </a:solidFill>
                <a:latin typeface="Calibri"/>
                <a:ea typeface="Calibri"/>
                <a:cs typeface="Calibri"/>
                <a:sym typeface="Calibri"/>
              </a:rPr>
              <a:t>in </a:t>
            </a:r>
            <a:r>
              <a:rPr b="1" i="1" lang="en-US" sz="2200" u="none" cap="none" strike="noStrike">
                <a:solidFill>
                  <a:srgbClr val="660E7A"/>
                </a:solidFill>
                <a:latin typeface="Calibri"/>
                <a:ea typeface="Calibri"/>
                <a:cs typeface="Calibri"/>
                <a:sym typeface="Calibri"/>
              </a:rPr>
              <a:t>array</a:t>
            </a:r>
            <a:r>
              <a:rPr lang="en-US" sz="2200">
                <a:solidFill>
                  <a:schemeClr val="dk1"/>
                </a:solidFill>
                <a:latin typeface="Calibri"/>
                <a:ea typeface="Calibri"/>
                <a:cs typeface="Calibri"/>
                <a:sym typeface="Calibri"/>
              </a:rPr>
              <a:t>:</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    </a:t>
            </a:r>
            <a:r>
              <a:rPr b="1" lang="en-US" sz="2200">
                <a:solidFill>
                  <a:srgbClr val="660E7A"/>
                </a:solidFill>
                <a:latin typeface="Calibri"/>
                <a:ea typeface="Calibri"/>
                <a:cs typeface="Calibri"/>
                <a:sym typeface="Calibri"/>
              </a:rPr>
              <a:t>print</a:t>
            </a:r>
            <a:r>
              <a:rPr b="0" i="0" lang="en-US" sz="2200" u="none" cap="none" strike="noStrike">
                <a:solidFill>
                  <a:schemeClr val="dk1"/>
                </a:solidFill>
                <a:latin typeface="Calibri"/>
                <a:ea typeface="Calibri"/>
                <a:cs typeface="Calibri"/>
                <a:sym typeface="Calibri"/>
              </a:rPr>
              <a:t>(</a:t>
            </a:r>
            <a:r>
              <a:rPr b="1" i="0" lang="en-US" sz="2200" u="none" cap="none" strike="noStrike">
                <a:solidFill>
                  <a:srgbClr val="008000"/>
                </a:solidFill>
                <a:latin typeface="Calibri"/>
                <a:ea typeface="Calibri"/>
                <a:cs typeface="Calibri"/>
                <a:sym typeface="Calibri"/>
              </a:rPr>
              <a:t>"element = " </a:t>
            </a:r>
            <a:r>
              <a:rPr b="0" i="0" lang="en-US" sz="2200" u="none" cap="none" strike="noStrike">
                <a:solidFill>
                  <a:schemeClr val="dk1"/>
                </a:solidFill>
                <a:latin typeface="Calibri"/>
                <a:ea typeface="Calibri"/>
                <a:cs typeface="Calibri"/>
                <a:sym typeface="Calibri"/>
              </a:rPr>
              <a:t>+ </a:t>
            </a:r>
            <a:r>
              <a:rPr b="1" i="1" lang="en-US" sz="2200" u="none" cap="none" strike="noStrike">
                <a:solidFill>
                  <a:srgbClr val="660E7A"/>
                </a:solidFill>
                <a:latin typeface="Calibri"/>
                <a:ea typeface="Calibri"/>
                <a:cs typeface="Calibri"/>
                <a:sym typeface="Calibri"/>
              </a:rPr>
              <a:t>array[element]</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f58cce89af_4_17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Các thao tác với List</a:t>
            </a:r>
            <a:endParaRPr/>
          </a:p>
        </p:txBody>
      </p:sp>
      <p:sp>
        <p:nvSpPr>
          <p:cNvPr id="296" name="Google Shape;296;gf58cce89af_4_17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f58cce89af_4_18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Độ dài của List</a:t>
            </a:r>
            <a:endParaRPr/>
          </a:p>
        </p:txBody>
      </p:sp>
      <p:sp>
        <p:nvSpPr>
          <p:cNvPr id="303" name="Google Shape;303;gf58cce89af_4_184"/>
          <p:cNvSpPr txBox="1"/>
          <p:nvPr>
            <p:ph idx="1" type="body"/>
          </p:nvPr>
        </p:nvSpPr>
        <p:spPr>
          <a:xfrm>
            <a:off x="838200" y="1363580"/>
            <a:ext cx="10515600" cy="4645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Hàm </a:t>
            </a:r>
            <a:r>
              <a:rPr i="1" lang="en-US"/>
              <a:t>len</a:t>
            </a:r>
            <a:r>
              <a:rPr lang="en-US"/>
              <a:t> trả về độ dài của mảng</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4" name="Google Shape;304;gf58cce89af_4_184"/>
          <p:cNvSpPr txBox="1"/>
          <p:nvPr/>
        </p:nvSpPr>
        <p:spPr>
          <a:xfrm>
            <a:off x="4083444" y="4487915"/>
            <a:ext cx="199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Có giá trị là 4</a:t>
            </a:r>
            <a:endParaRPr b="0" i="0" sz="1400" u="none" cap="none" strike="noStrike">
              <a:solidFill>
                <a:srgbClr val="000000"/>
              </a:solidFill>
              <a:latin typeface="Arial"/>
              <a:ea typeface="Arial"/>
              <a:cs typeface="Arial"/>
              <a:sym typeface="Arial"/>
            </a:endParaRPr>
          </a:p>
        </p:txBody>
      </p:sp>
      <p:cxnSp>
        <p:nvCxnSpPr>
          <p:cNvPr id="305" name="Google Shape;305;gf58cce89af_4_184"/>
          <p:cNvCxnSpPr>
            <a:stCxn id="304" idx="0"/>
          </p:cNvCxnSpPr>
          <p:nvPr/>
        </p:nvCxnSpPr>
        <p:spPr>
          <a:xfrm rot="10800000">
            <a:off x="4283244" y="3428615"/>
            <a:ext cx="799800" cy="1059300"/>
          </a:xfrm>
          <a:prstGeom prst="straightConnector1">
            <a:avLst/>
          </a:prstGeom>
          <a:noFill/>
          <a:ln cap="flat" cmpd="sng" w="9525">
            <a:solidFill>
              <a:srgbClr val="FF0000"/>
            </a:solidFill>
            <a:prstDash val="solid"/>
            <a:miter lim="800000"/>
            <a:headEnd len="sm" w="sm" type="none"/>
            <a:tailEnd len="med" w="med" type="triangle"/>
          </a:ln>
        </p:spPr>
      </p:cxnSp>
      <p:sp>
        <p:nvSpPr>
          <p:cNvPr id="306" name="Google Shape;306;gf58cce89af_4_184"/>
          <p:cNvSpPr txBox="1"/>
          <p:nvPr/>
        </p:nvSpPr>
        <p:spPr>
          <a:xfrm>
            <a:off x="1616550" y="2566725"/>
            <a:ext cx="8958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200">
                <a:solidFill>
                  <a:srgbClr val="660E7A"/>
                </a:solidFill>
                <a:latin typeface="Courier New"/>
                <a:ea typeface="Courier New"/>
                <a:cs typeface="Courier New"/>
                <a:sym typeface="Courier New"/>
              </a:rPr>
              <a:t>fruits </a:t>
            </a:r>
            <a:r>
              <a:rPr lang="en-US" sz="2200">
                <a:solidFill>
                  <a:schemeClr val="dk1"/>
                </a:solidFill>
                <a:latin typeface="Courier New"/>
                <a:ea typeface="Courier New"/>
                <a:cs typeface="Courier New"/>
                <a:sym typeface="Courier New"/>
              </a:rPr>
              <a:t>= [</a:t>
            </a:r>
            <a:r>
              <a:rPr b="1" lang="en-US" sz="2200">
                <a:solidFill>
                  <a:srgbClr val="980000"/>
                </a:solidFill>
                <a:latin typeface="Courier New"/>
                <a:ea typeface="Courier New"/>
                <a:cs typeface="Courier New"/>
                <a:sym typeface="Courier New"/>
              </a:rPr>
              <a:t>"Banana"</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"Orange"</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"Apple"</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"Mango"</a:t>
            </a:r>
            <a:r>
              <a:rPr lang="en-US"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2200">
                <a:solidFill>
                  <a:schemeClr val="dk1"/>
                </a:solidFill>
                <a:latin typeface="Courier New"/>
                <a:ea typeface="Courier New"/>
                <a:cs typeface="Courier New"/>
                <a:sym typeface="Courier New"/>
              </a:rPr>
              <a:t>print</a:t>
            </a:r>
            <a:r>
              <a:rPr lang="en-US" sz="2200">
                <a:solidFill>
                  <a:schemeClr val="dk1"/>
                </a:solidFill>
                <a:latin typeface="Courier New"/>
                <a:ea typeface="Courier New"/>
                <a:cs typeface="Courier New"/>
                <a:sym typeface="Courier New"/>
              </a:rPr>
              <a:t>(</a:t>
            </a:r>
            <a:r>
              <a:rPr b="1" i="1" lang="en-US" sz="2200">
                <a:solidFill>
                  <a:srgbClr val="660E7A"/>
                </a:solidFill>
                <a:latin typeface="Courier New"/>
                <a:ea typeface="Courier New"/>
                <a:cs typeface="Courier New"/>
                <a:sym typeface="Courier New"/>
              </a:rPr>
              <a:t>len</a:t>
            </a:r>
            <a:r>
              <a:rPr lang="en-US" sz="2200">
                <a:solidFill>
                  <a:schemeClr val="dk1"/>
                </a:solidFill>
                <a:latin typeface="Courier New"/>
                <a:ea typeface="Courier New"/>
                <a:cs typeface="Courier New"/>
                <a:sym typeface="Courier New"/>
              </a:rPr>
              <a:t>(fruits));</a:t>
            </a:r>
            <a:endParaRPr sz="2200">
              <a:solidFill>
                <a:schemeClr val="dk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f58cce89af_4_193"/>
          <p:cNvSpPr txBox="1"/>
          <p:nvPr>
            <p:ph type="title"/>
          </p:nvPr>
        </p:nvSpPr>
        <p:spPr>
          <a:xfrm>
            <a:off x="838199" y="106178"/>
            <a:ext cx="105156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Thêm phần tử vào cuối List: append()</a:t>
            </a:r>
            <a:endParaRPr/>
          </a:p>
        </p:txBody>
      </p:sp>
      <p:sp>
        <p:nvSpPr>
          <p:cNvPr id="313" name="Google Shape;313;gf58cce89af_4_193"/>
          <p:cNvSpPr txBox="1"/>
          <p:nvPr>
            <p:ph idx="1" type="body"/>
          </p:nvPr>
        </p:nvSpPr>
        <p:spPr>
          <a:xfrm>
            <a:off x="838199" y="1283369"/>
            <a:ext cx="10963200" cy="5379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Phương thức append() cho phép thêm phần tử vào cuối mảng</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14" name="Google Shape;314;gf58cce89af_4_193"/>
          <p:cNvSpPr txBox="1"/>
          <p:nvPr/>
        </p:nvSpPr>
        <p:spPr>
          <a:xfrm>
            <a:off x="4083450" y="4676000"/>
            <a:ext cx="697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Phần tử mới được thêm vào tại vị trí </a:t>
            </a:r>
            <a:r>
              <a:rPr lang="en-US" sz="2400">
                <a:solidFill>
                  <a:srgbClr val="FF0000"/>
                </a:solidFill>
                <a:latin typeface="Calibri"/>
                <a:ea typeface="Calibri"/>
                <a:cs typeface="Calibri"/>
                <a:sym typeface="Calibri"/>
              </a:rPr>
              <a:t>5 (index 4)</a:t>
            </a:r>
            <a:endParaRPr b="0" i="0" sz="1400" u="none" cap="none" strike="noStrike">
              <a:solidFill>
                <a:srgbClr val="000000"/>
              </a:solidFill>
              <a:latin typeface="Arial"/>
              <a:ea typeface="Arial"/>
              <a:cs typeface="Arial"/>
              <a:sym typeface="Arial"/>
            </a:endParaRPr>
          </a:p>
        </p:txBody>
      </p:sp>
      <p:cxnSp>
        <p:nvCxnSpPr>
          <p:cNvPr id="315" name="Google Shape;315;gf58cce89af_4_193"/>
          <p:cNvCxnSpPr/>
          <p:nvPr/>
        </p:nvCxnSpPr>
        <p:spPr>
          <a:xfrm rot="10800000">
            <a:off x="4283277" y="3616701"/>
            <a:ext cx="799800" cy="1059300"/>
          </a:xfrm>
          <a:prstGeom prst="straightConnector1">
            <a:avLst/>
          </a:prstGeom>
          <a:noFill/>
          <a:ln cap="flat" cmpd="sng" w="9525">
            <a:solidFill>
              <a:srgbClr val="FF0000"/>
            </a:solidFill>
            <a:prstDash val="solid"/>
            <a:miter lim="800000"/>
            <a:headEnd len="sm" w="sm" type="none"/>
            <a:tailEnd len="med" w="med" type="triangle"/>
          </a:ln>
        </p:spPr>
      </p:cxnSp>
      <p:sp>
        <p:nvSpPr>
          <p:cNvPr id="316" name="Google Shape;316;gf58cce89af_4_193"/>
          <p:cNvSpPr txBox="1"/>
          <p:nvPr/>
        </p:nvSpPr>
        <p:spPr>
          <a:xfrm>
            <a:off x="1616550" y="2819400"/>
            <a:ext cx="8958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660E7A"/>
                </a:solidFill>
                <a:latin typeface="Courier New"/>
                <a:ea typeface="Courier New"/>
                <a:cs typeface="Courier New"/>
                <a:sym typeface="Courier New"/>
              </a:rPr>
              <a:t>fruits</a:t>
            </a:r>
            <a:r>
              <a:rPr b="1" i="1" lang="en-US" sz="2200">
                <a:solidFill>
                  <a:srgbClr val="660E7A"/>
                </a:solidFill>
                <a:latin typeface="Courier New"/>
                <a:ea typeface="Courier New"/>
                <a:cs typeface="Courier New"/>
                <a:sym typeface="Courier New"/>
              </a:rPr>
              <a:t> </a:t>
            </a:r>
            <a:r>
              <a:rPr lang="en-US" sz="2200">
                <a:solidFill>
                  <a:schemeClr val="dk1"/>
                </a:solidFill>
                <a:latin typeface="Courier New"/>
                <a:ea typeface="Courier New"/>
                <a:cs typeface="Courier New"/>
                <a:sym typeface="Courier New"/>
              </a:rPr>
              <a:t>= [</a:t>
            </a:r>
            <a:r>
              <a:rPr b="1" lang="en-US" sz="2200">
                <a:solidFill>
                  <a:srgbClr val="980000"/>
                </a:solidFill>
                <a:latin typeface="Courier New"/>
                <a:ea typeface="Courier New"/>
                <a:cs typeface="Courier New"/>
                <a:sym typeface="Courier New"/>
              </a:rPr>
              <a:t>"Banana"</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"Orange"</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"Apple"</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"Mango"</a:t>
            </a:r>
            <a:r>
              <a:rPr lang="en-US"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2200">
                <a:solidFill>
                  <a:srgbClr val="660E7A"/>
                </a:solidFill>
                <a:latin typeface="Courier New"/>
                <a:ea typeface="Courier New"/>
                <a:cs typeface="Courier New"/>
                <a:sym typeface="Courier New"/>
              </a:rPr>
              <a:t>fruits.</a:t>
            </a:r>
            <a:r>
              <a:rPr b="1" lang="en-US" sz="2200">
                <a:solidFill>
                  <a:schemeClr val="dk1"/>
                </a:solidFill>
                <a:latin typeface="Courier New"/>
                <a:ea typeface="Courier New"/>
                <a:cs typeface="Courier New"/>
                <a:sym typeface="Courier New"/>
              </a:rPr>
              <a:t>append(</a:t>
            </a:r>
            <a:r>
              <a:rPr b="1" lang="en-US" sz="2200">
                <a:solidFill>
                  <a:srgbClr val="980000"/>
                </a:solidFill>
                <a:latin typeface="Courier New"/>
                <a:ea typeface="Courier New"/>
                <a:cs typeface="Courier New"/>
                <a:sym typeface="Courier New"/>
              </a:rPr>
              <a:t>"Lemon"</a:t>
            </a:r>
            <a:r>
              <a:rPr b="1" lang="en-US" sz="2200">
                <a:solidFill>
                  <a:schemeClr val="dk1"/>
                </a:solidFill>
                <a:latin typeface="Courier New"/>
                <a:ea typeface="Courier New"/>
                <a:cs typeface="Courier New"/>
                <a:sym typeface="Courier New"/>
              </a:rPr>
              <a:t>)</a:t>
            </a:r>
            <a:r>
              <a:rPr lang="en-US"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f58cce89af_4_202"/>
          <p:cNvSpPr txBox="1"/>
          <p:nvPr>
            <p:ph type="title"/>
          </p:nvPr>
        </p:nvSpPr>
        <p:spPr>
          <a:xfrm>
            <a:off x="838199" y="106178"/>
            <a:ext cx="105156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Nối các phần tử</a:t>
            </a:r>
            <a:endParaRPr/>
          </a:p>
        </p:txBody>
      </p:sp>
      <p:sp>
        <p:nvSpPr>
          <p:cNvPr id="323" name="Google Shape;323;gf58cce89af_4_202"/>
          <p:cNvSpPr txBox="1"/>
          <p:nvPr>
            <p:ph idx="1" type="body"/>
          </p:nvPr>
        </p:nvSpPr>
        <p:spPr>
          <a:xfrm>
            <a:off x="838199" y="1283369"/>
            <a:ext cx="10963200" cy="5379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Sử dụng toán tử + để nối 2 list với nhau</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24" name="Google Shape;324;gf58cce89af_4_202"/>
          <p:cNvSpPr txBox="1"/>
          <p:nvPr/>
        </p:nvSpPr>
        <p:spPr>
          <a:xfrm>
            <a:off x="4083450" y="5177775"/>
            <a:ext cx="697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a:t>
            </a:r>
            <a:r>
              <a:rPr b="1" lang="en-US" sz="2200">
                <a:solidFill>
                  <a:srgbClr val="980000"/>
                </a:solidFill>
                <a:latin typeface="Courier New"/>
                <a:ea typeface="Courier New"/>
                <a:cs typeface="Courier New"/>
                <a:sym typeface="Courier New"/>
              </a:rPr>
              <a:t>"Banana"</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"Orange", "Apple"</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"Mango"</a:t>
            </a:r>
            <a:r>
              <a:rPr lang="en-US" sz="2400">
                <a:solidFill>
                  <a:srgbClr val="FF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25" name="Google Shape;325;gf58cce89af_4_202"/>
          <p:cNvSpPr txBox="1"/>
          <p:nvPr/>
        </p:nvSpPr>
        <p:spPr>
          <a:xfrm>
            <a:off x="1616550" y="2819400"/>
            <a:ext cx="8958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660E7A"/>
                </a:solidFill>
                <a:latin typeface="Courier New"/>
                <a:ea typeface="Courier New"/>
                <a:cs typeface="Courier New"/>
                <a:sym typeface="Courier New"/>
              </a:rPr>
              <a:t>fruits1</a:t>
            </a:r>
            <a:r>
              <a:rPr b="1" i="1" lang="en-US" sz="2200">
                <a:solidFill>
                  <a:srgbClr val="660E7A"/>
                </a:solidFill>
                <a:latin typeface="Courier New"/>
                <a:ea typeface="Courier New"/>
                <a:cs typeface="Courier New"/>
                <a:sym typeface="Courier New"/>
              </a:rPr>
              <a:t> </a:t>
            </a:r>
            <a:r>
              <a:rPr lang="en-US" sz="2200">
                <a:solidFill>
                  <a:schemeClr val="dk1"/>
                </a:solidFill>
                <a:latin typeface="Courier New"/>
                <a:ea typeface="Courier New"/>
                <a:cs typeface="Courier New"/>
                <a:sym typeface="Courier New"/>
              </a:rPr>
              <a:t>= [</a:t>
            </a:r>
            <a:r>
              <a:rPr b="1" lang="en-US" sz="2200">
                <a:solidFill>
                  <a:srgbClr val="980000"/>
                </a:solidFill>
                <a:latin typeface="Courier New"/>
                <a:ea typeface="Courier New"/>
                <a:cs typeface="Courier New"/>
                <a:sym typeface="Courier New"/>
              </a:rPr>
              <a:t>"Banana"</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"Orange"</a:t>
            </a:r>
            <a:r>
              <a:rPr lang="en-US"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2200">
                <a:solidFill>
                  <a:srgbClr val="660E7A"/>
                </a:solidFill>
                <a:latin typeface="Courier New"/>
                <a:ea typeface="Courier New"/>
                <a:cs typeface="Courier New"/>
                <a:sym typeface="Courier New"/>
              </a:rPr>
              <a:t>fruits2</a:t>
            </a:r>
            <a:r>
              <a:rPr b="1" i="1" lang="en-US" sz="2200">
                <a:solidFill>
                  <a:srgbClr val="660E7A"/>
                </a:solidFill>
                <a:latin typeface="Courier New"/>
                <a:ea typeface="Courier New"/>
                <a:cs typeface="Courier New"/>
                <a:sym typeface="Courier New"/>
              </a:rPr>
              <a:t> </a:t>
            </a:r>
            <a:r>
              <a:rPr lang="en-US" sz="2200">
                <a:solidFill>
                  <a:schemeClr val="dk1"/>
                </a:solidFill>
                <a:latin typeface="Courier New"/>
                <a:ea typeface="Courier New"/>
                <a:cs typeface="Courier New"/>
                <a:sym typeface="Courier New"/>
              </a:rPr>
              <a:t>= [</a:t>
            </a:r>
            <a:r>
              <a:rPr b="1" lang="en-US" sz="2200">
                <a:solidFill>
                  <a:srgbClr val="980000"/>
                </a:solidFill>
                <a:latin typeface="Courier New"/>
                <a:ea typeface="Courier New"/>
                <a:cs typeface="Courier New"/>
                <a:sym typeface="Courier New"/>
              </a:rPr>
              <a:t>"Apple"</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"Mango"</a:t>
            </a:r>
            <a:r>
              <a:rPr lang="en-US"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2200">
                <a:solidFill>
                  <a:srgbClr val="660E7A"/>
                </a:solidFill>
                <a:latin typeface="Courier New"/>
                <a:ea typeface="Courier New"/>
                <a:cs typeface="Courier New"/>
                <a:sym typeface="Courier New"/>
              </a:rPr>
              <a:t>print(fruits1 </a:t>
            </a:r>
            <a:r>
              <a:rPr b="1" lang="en-US" sz="2200">
                <a:solidFill>
                  <a:schemeClr val="dk1"/>
                </a:solidFill>
                <a:latin typeface="Courier New"/>
                <a:ea typeface="Courier New"/>
                <a:cs typeface="Courier New"/>
                <a:sym typeface="Courier New"/>
              </a:rPr>
              <a:t>+ </a:t>
            </a:r>
            <a:r>
              <a:rPr b="1" lang="en-US" sz="2200">
                <a:solidFill>
                  <a:srgbClr val="660E7A"/>
                </a:solidFill>
                <a:latin typeface="Courier New"/>
                <a:ea typeface="Courier New"/>
                <a:cs typeface="Courier New"/>
                <a:sym typeface="Courier New"/>
              </a:rPr>
              <a:t>fruits2);</a:t>
            </a:r>
            <a:endParaRPr sz="2200">
              <a:solidFill>
                <a:schemeClr val="dk1"/>
              </a:solidFill>
              <a:latin typeface="Courier New"/>
              <a:ea typeface="Courier New"/>
              <a:cs typeface="Courier New"/>
              <a:sym typeface="Courier New"/>
            </a:endParaRPr>
          </a:p>
        </p:txBody>
      </p:sp>
      <p:cxnSp>
        <p:nvCxnSpPr>
          <p:cNvPr id="326" name="Google Shape;326;gf58cce89af_4_202"/>
          <p:cNvCxnSpPr/>
          <p:nvPr/>
        </p:nvCxnSpPr>
        <p:spPr>
          <a:xfrm rot="10800000">
            <a:off x="4201902" y="4240551"/>
            <a:ext cx="799800" cy="1059300"/>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f58cce89af_4_211"/>
          <p:cNvSpPr txBox="1"/>
          <p:nvPr>
            <p:ph type="title"/>
          </p:nvPr>
        </p:nvSpPr>
        <p:spPr>
          <a:xfrm>
            <a:off x="838199" y="106178"/>
            <a:ext cx="10515600" cy="856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SemiBold"/>
              <a:buNone/>
            </a:pPr>
            <a:r>
              <a:rPr lang="en-US"/>
              <a:t>Xoá phần tử trong List:  del, remove(), pop()</a:t>
            </a:r>
            <a:endParaRPr/>
          </a:p>
        </p:txBody>
      </p:sp>
      <p:sp>
        <p:nvSpPr>
          <p:cNvPr id="333" name="Google Shape;333;gf58cce89af_4_211"/>
          <p:cNvSpPr txBox="1"/>
          <p:nvPr>
            <p:ph idx="1" type="body"/>
          </p:nvPr>
        </p:nvSpPr>
        <p:spPr>
          <a:xfrm>
            <a:off x="838199" y="1283369"/>
            <a:ext cx="10963200" cy="5379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Có thể sử dụng từ khoá del hoặc phương thức remove() hoặc pop() để xoá một phần tử trong List</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34" name="Google Shape;334;gf58cce89af_4_211"/>
          <p:cNvSpPr txBox="1"/>
          <p:nvPr/>
        </p:nvSpPr>
        <p:spPr>
          <a:xfrm>
            <a:off x="4083450" y="5177775"/>
            <a:ext cx="697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a:t>
            </a:r>
            <a:r>
              <a:rPr b="1" lang="en-US" sz="2200">
                <a:solidFill>
                  <a:srgbClr val="980000"/>
                </a:solidFill>
                <a:latin typeface="Courier New"/>
                <a:ea typeface="Courier New"/>
                <a:cs typeface="Courier New"/>
                <a:sym typeface="Courier New"/>
              </a:rPr>
              <a:t>"Banana"</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"Apple"</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"Mango"</a:t>
            </a:r>
            <a:r>
              <a:rPr lang="en-US" sz="2400">
                <a:solidFill>
                  <a:srgbClr val="FF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35" name="Google Shape;335;gf58cce89af_4_211"/>
          <p:cNvSpPr txBox="1"/>
          <p:nvPr/>
        </p:nvSpPr>
        <p:spPr>
          <a:xfrm>
            <a:off x="1616550" y="2819400"/>
            <a:ext cx="8958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200">
                <a:solidFill>
                  <a:srgbClr val="660E7A"/>
                </a:solidFill>
                <a:latin typeface="Courier New"/>
                <a:ea typeface="Courier New"/>
                <a:cs typeface="Courier New"/>
                <a:sym typeface="Courier New"/>
              </a:rPr>
              <a:t>fruits </a:t>
            </a:r>
            <a:r>
              <a:rPr lang="en-US" sz="2200">
                <a:solidFill>
                  <a:schemeClr val="dk1"/>
                </a:solidFill>
                <a:latin typeface="Courier New"/>
                <a:ea typeface="Courier New"/>
                <a:cs typeface="Courier New"/>
                <a:sym typeface="Courier New"/>
              </a:rPr>
              <a:t>= [</a:t>
            </a:r>
            <a:r>
              <a:rPr b="1" lang="en-US" sz="2200">
                <a:solidFill>
                  <a:srgbClr val="980000"/>
                </a:solidFill>
                <a:latin typeface="Courier New"/>
                <a:ea typeface="Courier New"/>
                <a:cs typeface="Courier New"/>
                <a:sym typeface="Courier New"/>
              </a:rPr>
              <a:t>"Banana"</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"Orange"</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"Apple"</a:t>
            </a:r>
            <a:r>
              <a:rPr b="1" lang="en-US" sz="2200">
                <a:solidFill>
                  <a:schemeClr val="dk1"/>
                </a:solidFill>
                <a:latin typeface="Courier New"/>
                <a:ea typeface="Courier New"/>
                <a:cs typeface="Courier New"/>
                <a:sym typeface="Courier New"/>
              </a:rPr>
              <a:t>,</a:t>
            </a:r>
            <a:r>
              <a:rPr b="1" lang="en-US" sz="2200">
                <a:solidFill>
                  <a:srgbClr val="980000"/>
                </a:solidFill>
                <a:latin typeface="Courier New"/>
                <a:ea typeface="Courier New"/>
                <a:cs typeface="Courier New"/>
                <a:sym typeface="Courier New"/>
              </a:rPr>
              <a:t> "Mango"</a:t>
            </a:r>
            <a:r>
              <a:rPr lang="en-US" sz="2200">
                <a:solidFill>
                  <a:schemeClr val="dk1"/>
                </a:solidFill>
                <a:latin typeface="Courier New"/>
                <a:ea typeface="Courier New"/>
                <a:cs typeface="Courier New"/>
                <a:sym typeface="Courier New"/>
              </a:rPr>
              <a:t>];</a:t>
            </a:r>
            <a:endParaRPr b="1" sz="2200">
              <a:solidFill>
                <a:srgbClr val="660E7A"/>
              </a:solidFill>
              <a:latin typeface="Courier New"/>
              <a:ea typeface="Courier New"/>
              <a:cs typeface="Courier New"/>
              <a:sym typeface="Courier New"/>
            </a:endParaRPr>
          </a:p>
          <a:p>
            <a:pPr indent="0" lvl="0" marL="0" rtl="0" algn="l">
              <a:spcBef>
                <a:spcPts val="0"/>
              </a:spcBef>
              <a:spcAft>
                <a:spcPts val="0"/>
              </a:spcAft>
              <a:buNone/>
            </a:pPr>
            <a:r>
              <a:rPr b="1" lang="en-US" sz="2200">
                <a:solidFill>
                  <a:srgbClr val="660E7A"/>
                </a:solidFill>
                <a:latin typeface="Courier New"/>
                <a:ea typeface="Courier New"/>
                <a:cs typeface="Courier New"/>
                <a:sym typeface="Courier New"/>
              </a:rPr>
              <a:t>del fruits[1]</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2200">
                <a:solidFill>
                  <a:srgbClr val="660E7A"/>
                </a:solidFill>
                <a:latin typeface="Courier New"/>
                <a:ea typeface="Courier New"/>
                <a:cs typeface="Courier New"/>
                <a:sym typeface="Courier New"/>
              </a:rPr>
              <a:t>print(fruits);</a:t>
            </a:r>
            <a:endParaRPr sz="2200">
              <a:solidFill>
                <a:schemeClr val="dk1"/>
              </a:solidFill>
              <a:latin typeface="Courier New"/>
              <a:ea typeface="Courier New"/>
              <a:cs typeface="Courier New"/>
              <a:sym typeface="Courier New"/>
            </a:endParaRPr>
          </a:p>
        </p:txBody>
      </p:sp>
      <p:cxnSp>
        <p:nvCxnSpPr>
          <p:cNvPr id="336" name="Google Shape;336;gf58cce89af_4_211"/>
          <p:cNvCxnSpPr/>
          <p:nvPr/>
        </p:nvCxnSpPr>
        <p:spPr>
          <a:xfrm rot="10800000">
            <a:off x="3426702" y="4213251"/>
            <a:ext cx="1575000" cy="1086600"/>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f526379e9a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99" name="Google Shape;99;gf526379e9a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Hỏi và trao đổi về các khó khăn gặp phải trong bài “</a:t>
            </a:r>
            <a:r>
              <a:rPr lang="en-US"/>
              <a:t>Hàm và module</a:t>
            </a:r>
            <a:r>
              <a:rPr lang="en-US"/>
              <a:t>”</a:t>
            </a:r>
            <a:endParaRPr/>
          </a:p>
          <a:p>
            <a:pPr indent="0" lvl="0" marL="0" rtl="0" algn="l">
              <a:lnSpc>
                <a:spcPct val="90000"/>
              </a:lnSpc>
              <a:spcBef>
                <a:spcPts val="1000"/>
              </a:spcBef>
              <a:spcAft>
                <a:spcPts val="0"/>
              </a:spcAft>
              <a:buClr>
                <a:srgbClr val="888888"/>
              </a:buClr>
              <a:buSzPts val="2400"/>
              <a:buNone/>
            </a:pPr>
            <a:r>
              <a:rPr lang="en-US"/>
              <a:t>Tóm tắt lại các phần đã học từ bài “</a:t>
            </a:r>
            <a:r>
              <a:rPr lang="en-US"/>
              <a:t>Hàm và module</a:t>
            </a:r>
            <a:r>
              <a:rPr lang="en-US"/>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f58cce89af_4_22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 </a:t>
            </a:r>
            <a:endParaRPr/>
          </a:p>
        </p:txBody>
      </p:sp>
      <p:sp>
        <p:nvSpPr>
          <p:cNvPr id="343" name="Google Shape;343;gf58cce89af_4_22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Một số phương thức thao tác với List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f58cce89af_4_22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Tuples</a:t>
            </a:r>
            <a:endParaRPr/>
          </a:p>
        </p:txBody>
      </p:sp>
      <p:sp>
        <p:nvSpPr>
          <p:cNvPr id="350" name="Google Shape;350;gf58cce89af_4_22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888888"/>
              </a:buClr>
              <a:buSzPts val="2400"/>
              <a:buNone/>
            </a:pPr>
            <a:r>
              <a:rPr lang="en-US"/>
              <a:t>Tuples là gì</a:t>
            </a:r>
            <a:endParaRPr/>
          </a:p>
          <a:p>
            <a:pPr indent="0" lvl="0" marL="0" rtl="0" algn="l">
              <a:lnSpc>
                <a:spcPct val="90000"/>
              </a:lnSpc>
              <a:spcBef>
                <a:spcPts val="1000"/>
              </a:spcBef>
              <a:spcAft>
                <a:spcPts val="0"/>
              </a:spcAft>
              <a:buClr>
                <a:srgbClr val="888888"/>
              </a:buClr>
              <a:buSzPts val="2400"/>
              <a:buNone/>
            </a:pPr>
            <a:r>
              <a:rPr lang="en-US"/>
              <a:t>Tạo Tuple</a:t>
            </a:r>
            <a:endParaRPr/>
          </a:p>
          <a:p>
            <a:pPr indent="0" lvl="0" marL="0" rtl="0" algn="l">
              <a:lnSpc>
                <a:spcPct val="90000"/>
              </a:lnSpc>
              <a:spcBef>
                <a:spcPts val="1000"/>
              </a:spcBef>
              <a:spcAft>
                <a:spcPts val="0"/>
              </a:spcAft>
              <a:buClr>
                <a:srgbClr val="888888"/>
              </a:buClr>
              <a:buSzPts val="2400"/>
              <a:buNone/>
            </a:pPr>
            <a:r>
              <a:rPr lang="en-US"/>
              <a:t>Các thao tác với Tuples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f58cce89af_4_23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Tuples là gì</a:t>
            </a:r>
            <a:endParaRPr/>
          </a:p>
        </p:txBody>
      </p:sp>
      <p:sp>
        <p:nvSpPr>
          <p:cNvPr id="357" name="Google Shape;357;gf58cce89af_4_232"/>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2800"/>
              <a:buChar char="•"/>
            </a:pPr>
            <a:r>
              <a:rPr lang="en-US"/>
              <a:t>Tuple tương tự như List, sự khác biệt là không thể thay đổi các phần tử của một Tuple trừ khi phần tử đó là một mảng</a:t>
            </a:r>
            <a:endParaRPr/>
          </a:p>
          <a:p>
            <a:pPr indent="-228600" lvl="0" marL="228600" rtl="0" algn="just">
              <a:lnSpc>
                <a:spcPct val="90000"/>
              </a:lnSpc>
              <a:spcBef>
                <a:spcPts val="1000"/>
              </a:spcBef>
              <a:spcAft>
                <a:spcPts val="0"/>
              </a:spcAft>
              <a:buClr>
                <a:schemeClr val="dk1"/>
              </a:buClr>
              <a:buSzPts val="2800"/>
              <a:buChar char="•"/>
            </a:pPr>
            <a:r>
              <a:rPr lang="en-US"/>
              <a:t>Dùng Tuple cho các kiểu dữ liệu không đồng nhất</a:t>
            </a:r>
            <a:endParaRPr/>
          </a:p>
          <a:p>
            <a:pPr indent="-228600" lvl="0" marL="228600" rtl="0" algn="just">
              <a:lnSpc>
                <a:spcPct val="90000"/>
              </a:lnSpc>
              <a:spcBef>
                <a:spcPts val="1000"/>
              </a:spcBef>
              <a:spcAft>
                <a:spcPts val="0"/>
              </a:spcAft>
              <a:buClr>
                <a:schemeClr val="dk1"/>
              </a:buClr>
              <a:buSzPts val="2800"/>
              <a:buChar char="•"/>
            </a:pPr>
            <a:r>
              <a:rPr lang="en-US"/>
              <a:t>Lặp qua Tuple nhanh hơn so với List</a:t>
            </a:r>
            <a:endParaRPr/>
          </a:p>
          <a:p>
            <a:pPr indent="-228600" lvl="0" marL="228600" rtl="0" algn="just">
              <a:lnSpc>
                <a:spcPct val="90000"/>
              </a:lnSpc>
              <a:spcBef>
                <a:spcPts val="1000"/>
              </a:spcBef>
              <a:spcAft>
                <a:spcPts val="0"/>
              </a:spcAft>
              <a:buClr>
                <a:schemeClr val="dk1"/>
              </a:buClr>
              <a:buSzPts val="2800"/>
              <a:buChar char="•"/>
            </a:pPr>
            <a:r>
              <a:rPr lang="en-US"/>
              <a:t>Tuple được sử dụng làm key cho Dictionary trong khi List thì không thể</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f58cce89af_4_23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Cú pháp tạo Tuple</a:t>
            </a:r>
            <a:endParaRPr/>
          </a:p>
        </p:txBody>
      </p:sp>
      <p:sp>
        <p:nvSpPr>
          <p:cNvPr id="364" name="Google Shape;364;gf58cce89af_4_238"/>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Cách 1</a:t>
            </a:r>
            <a:endParaRPr/>
          </a:p>
          <a:p>
            <a:pPr indent="0" lvl="0" marL="0" rtl="0" algn="l">
              <a:lnSpc>
                <a:spcPct val="90000"/>
              </a:lnSpc>
              <a:spcBef>
                <a:spcPts val="1000"/>
              </a:spcBef>
              <a:spcAft>
                <a:spcPts val="0"/>
              </a:spcAft>
              <a:buNone/>
            </a:pPr>
            <a:r>
              <a:rPr lang="en-US"/>
              <a:t>		tupleName = (element1, element2,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US"/>
              <a:t>   Trong đó: </a:t>
            </a:r>
            <a:endParaRPr/>
          </a:p>
          <a:p>
            <a:pPr indent="0" lvl="0" marL="0" rtl="0" algn="l">
              <a:lnSpc>
                <a:spcPct val="90000"/>
              </a:lnSpc>
              <a:spcBef>
                <a:spcPts val="1000"/>
              </a:spcBef>
              <a:spcAft>
                <a:spcPts val="0"/>
              </a:spcAft>
              <a:buNone/>
            </a:pPr>
            <a:r>
              <a:rPr lang="en-US"/>
              <a:t>		element1, elements2 là các phần tử trong tuple</a:t>
            </a:r>
            <a:endParaRPr/>
          </a:p>
          <a:p>
            <a:pPr indent="0" lvl="0" marL="0" rtl="0" algn="l">
              <a:lnSpc>
                <a:spcPct val="90000"/>
              </a:lnSpc>
              <a:spcBef>
                <a:spcPts val="1000"/>
              </a:spcBef>
              <a:spcAft>
                <a:spcPts val="0"/>
              </a:spcAft>
              <a:buNone/>
            </a:pPr>
            <a:r>
              <a:t/>
            </a:r>
            <a:endParaRPr/>
          </a:p>
          <a:p>
            <a:pPr indent="-406400" lvl="0" marL="457200" rtl="0" algn="l">
              <a:lnSpc>
                <a:spcPct val="90000"/>
              </a:lnSpc>
              <a:spcBef>
                <a:spcPts val="1000"/>
              </a:spcBef>
              <a:spcAft>
                <a:spcPts val="0"/>
              </a:spcAft>
              <a:buSzPts val="2800"/>
              <a:buChar char="•"/>
            </a:pPr>
            <a:r>
              <a:rPr lang="en-US"/>
              <a:t>Cách 2:</a:t>
            </a:r>
            <a:endParaRPr/>
          </a:p>
          <a:p>
            <a:pPr indent="0" lvl="0" marL="0" rtl="0" algn="l">
              <a:lnSpc>
                <a:spcPct val="90000"/>
              </a:lnSpc>
              <a:spcBef>
                <a:spcPts val="1000"/>
              </a:spcBef>
              <a:spcAft>
                <a:spcPts val="0"/>
              </a:spcAft>
              <a:buNone/>
            </a:pPr>
            <a:r>
              <a:rPr lang="en-US"/>
              <a:t>		tupleName = element1, elements2,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f58cce89af_4_24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Cú pháp tạo Tuple: Ví dụ</a:t>
            </a:r>
            <a:endParaRPr/>
          </a:p>
        </p:txBody>
      </p:sp>
      <p:sp>
        <p:nvSpPr>
          <p:cNvPr id="371" name="Google Shape;371;gf58cce89af_4_24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457200" lvl="0" marL="0" rtl="0" algn="l">
              <a:lnSpc>
                <a:spcPct val="90000"/>
              </a:lnSpc>
              <a:spcBef>
                <a:spcPts val="1000"/>
              </a:spcBef>
              <a:spcAft>
                <a:spcPts val="0"/>
              </a:spcAft>
              <a:buNone/>
            </a:pPr>
            <a:r>
              <a:rPr lang="en-US">
                <a:latin typeface="Courier New"/>
                <a:ea typeface="Courier New"/>
                <a:cs typeface="Courier New"/>
                <a:sym typeface="Courier New"/>
              </a:rPr>
              <a:t>myTuple = (1, 2, "blog", 4.6)</a:t>
            </a:r>
            <a:endParaRPr>
              <a:latin typeface="Courier New"/>
              <a:ea typeface="Courier New"/>
              <a:cs typeface="Courier New"/>
              <a:sym typeface="Courier New"/>
            </a:endParaRPr>
          </a:p>
          <a:p>
            <a:pPr indent="0" lvl="0" marL="0" rtl="0" algn="l">
              <a:lnSpc>
                <a:spcPct val="90000"/>
              </a:lnSpc>
              <a:spcBef>
                <a:spcPts val="1000"/>
              </a:spcBef>
              <a:spcAft>
                <a:spcPts val="0"/>
              </a:spcAft>
              <a:buNone/>
            </a:pPr>
            <a:r>
              <a:rPr lang="en-US">
                <a:latin typeface="Courier New"/>
                <a:ea typeface="Courier New"/>
                <a:cs typeface="Courier New"/>
                <a:sym typeface="Courier New"/>
              </a:rPr>
              <a:t>	print(myTuple)</a:t>
            </a:r>
            <a:endParaRPr>
              <a:latin typeface="Courier New"/>
              <a:ea typeface="Courier New"/>
              <a:cs typeface="Courier New"/>
              <a:sym typeface="Courier New"/>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US"/>
              <a:t> 	Kết quả: </a:t>
            </a:r>
            <a:endParaRPr/>
          </a:p>
          <a:p>
            <a:pPr indent="0" lvl="0" marL="0" rtl="0" algn="l">
              <a:lnSpc>
                <a:spcPct val="90000"/>
              </a:lnSpc>
              <a:spcBef>
                <a:spcPts val="1000"/>
              </a:spcBef>
              <a:spcAft>
                <a:spcPts val="0"/>
              </a:spcAft>
              <a:buNone/>
            </a:pPr>
            <a:r>
              <a:rPr lang="en-US"/>
              <a:t>		</a:t>
            </a:r>
            <a:r>
              <a:rPr lang="en-US">
                <a:latin typeface="Courier New"/>
                <a:ea typeface="Courier New"/>
                <a:cs typeface="Courier New"/>
                <a:sym typeface="Courier New"/>
              </a:rPr>
              <a:t>1, 2, blog, 4.6</a:t>
            </a:r>
            <a:endParaRPr>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f58cce89af_4_25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Truy xuất các phần tử: bằng chỉ số</a:t>
            </a:r>
            <a:endParaRPr/>
          </a:p>
        </p:txBody>
      </p:sp>
      <p:sp>
        <p:nvSpPr>
          <p:cNvPr id="377" name="Google Shape;377;gf58cce89af_4_250"/>
          <p:cNvSpPr txBox="1"/>
          <p:nvPr/>
        </p:nvSpPr>
        <p:spPr>
          <a:xfrm>
            <a:off x="344275" y="1914050"/>
            <a:ext cx="60861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Danh sách Tuple</a:t>
            </a:r>
            <a:endParaRPr sz="18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myTuple = ('c','o','d','e','g','y','m')</a:t>
            </a:r>
            <a:endParaRPr sz="18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a:t>
            </a:r>
            <a:endParaRPr sz="18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Lấy phần tử đầu tiên trong tuple</a:t>
            </a:r>
            <a:endParaRPr sz="18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print(myTuple[0])</a:t>
            </a:r>
            <a:endParaRPr sz="18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Output: 'c'</a:t>
            </a:r>
            <a:endParaRPr sz="18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a:t>
            </a:r>
            <a:endParaRPr sz="18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Lấy phần tử thứ 7 trong tuple</a:t>
            </a:r>
            <a:endParaRPr sz="18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print(myTuple[5])</a:t>
            </a:r>
            <a:endParaRPr sz="18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Output: 'y'</a:t>
            </a:r>
            <a:endParaRPr sz="1800">
              <a:solidFill>
                <a:srgbClr val="454545"/>
              </a:solidFill>
              <a:latin typeface="Courier New"/>
              <a:ea typeface="Courier New"/>
              <a:cs typeface="Courier New"/>
              <a:sym typeface="Courier New"/>
            </a:endParaRPr>
          </a:p>
        </p:txBody>
      </p:sp>
      <p:sp>
        <p:nvSpPr>
          <p:cNvPr id="378" name="Google Shape;378;gf58cce89af_4_250"/>
          <p:cNvSpPr txBox="1"/>
          <p:nvPr/>
        </p:nvSpPr>
        <p:spPr>
          <a:xfrm>
            <a:off x="6517525" y="1303575"/>
            <a:ext cx="5564100" cy="544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Mỗi phần tử của tuple là một mảng hoặc 1 tuple khác</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sourceTuple = ("WOW", [8, 4, 6], (1, 2, 3))</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Lấy phần tử thứ 2 của phần tử thứ nhất</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print(sourceTuple[0][3])</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Output: 'O'</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Lấy phần tử thứ 2 của phần tử thứ 2</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print(sourceTuple[1][1])</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Output: 4</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solidFill>
                <a:srgbClr val="454545"/>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f58cce89af_4_256"/>
          <p:cNvSpPr txBox="1"/>
          <p:nvPr>
            <p:ph type="title"/>
          </p:nvPr>
        </p:nvSpPr>
        <p:spPr>
          <a:xfrm>
            <a:off x="838200" y="159419"/>
            <a:ext cx="10515600" cy="81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Truy xuất các phần tử: Số chỉ mục âm</a:t>
            </a:r>
            <a:endParaRPr/>
          </a:p>
        </p:txBody>
      </p:sp>
      <p:sp>
        <p:nvSpPr>
          <p:cNvPr id="385" name="Google Shape;385;gf58cce89af_4_256"/>
          <p:cNvSpPr txBox="1"/>
          <p:nvPr>
            <p:ph idx="1" type="body"/>
          </p:nvPr>
        </p:nvSpPr>
        <p:spPr>
          <a:xfrm>
            <a:off x="838200" y="1120022"/>
            <a:ext cx="10515600" cy="5056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Python cho phép lập chỉ mục số âm</a:t>
            </a:r>
            <a:endParaRPr/>
          </a:p>
          <a:p>
            <a:pPr indent="-406400" lvl="0" marL="457200" rtl="0" algn="l">
              <a:spcBef>
                <a:spcPts val="1000"/>
              </a:spcBef>
              <a:spcAft>
                <a:spcPts val="0"/>
              </a:spcAft>
              <a:buSzPts val="2800"/>
              <a:buChar char="•"/>
            </a:pPr>
            <a:r>
              <a:rPr lang="en-US"/>
              <a:t>chỉ số -1 đề cập đến phần tử cuối cùng</a:t>
            </a:r>
            <a:endParaRPr/>
          </a:p>
          <a:p>
            <a:pPr indent="-406400" lvl="0" marL="457200" rtl="0" algn="l">
              <a:spcBef>
                <a:spcPts val="0"/>
              </a:spcBef>
              <a:spcAft>
                <a:spcPts val="0"/>
              </a:spcAft>
              <a:buSzPts val="2800"/>
              <a:buChar char="•"/>
            </a:pPr>
            <a:r>
              <a:rPr lang="en-US"/>
              <a:t>-2 cho phần tử cuối cùng thứ 2</a:t>
            </a:r>
            <a:endParaRPr/>
          </a:p>
          <a:p>
            <a:pPr indent="-406400" lvl="0" marL="457200" rtl="0" algn="l">
              <a:spcBef>
                <a:spcPts val="0"/>
              </a:spcBef>
              <a:spcAft>
                <a:spcPts val="0"/>
              </a:spcAft>
              <a:buSzPts val="2800"/>
              <a:buChar char="•"/>
            </a:pPr>
            <a:r>
              <a:rPr lang="en-US"/>
              <a:t>...</a:t>
            </a:r>
            <a:endParaRPr/>
          </a:p>
        </p:txBody>
      </p:sp>
      <p:sp>
        <p:nvSpPr>
          <p:cNvPr id="386" name="Google Shape;386;gf58cce89af_4_256"/>
          <p:cNvSpPr txBox="1"/>
          <p:nvPr/>
        </p:nvSpPr>
        <p:spPr>
          <a:xfrm>
            <a:off x="1291775" y="3147350"/>
            <a:ext cx="7993200" cy="332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myTuple = ('c','o','d','e','g','y', 'm')</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Phần tử cuối cùng</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print(myTuple[-1])</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Output: 'm'</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Phần tử thứ 6 tính từ cuối lên</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print(myTuple[-6])</a:t>
            </a:r>
            <a:endParaRPr sz="20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000">
                <a:solidFill>
                  <a:srgbClr val="454545"/>
                </a:solidFill>
                <a:latin typeface="Courier New"/>
                <a:ea typeface="Courier New"/>
                <a:cs typeface="Courier New"/>
                <a:sym typeface="Courier New"/>
              </a:rPr>
              <a:t># Output: 'o'</a:t>
            </a:r>
            <a:endParaRPr sz="2000">
              <a:solidFill>
                <a:srgbClr val="454545"/>
              </a:solidFill>
              <a:latin typeface="Courier New"/>
              <a:ea typeface="Courier New"/>
              <a:cs typeface="Courier New"/>
              <a:sym typeface="Courier New"/>
            </a:endParaRPr>
          </a:p>
          <a:p>
            <a:pPr indent="0" lvl="0" marL="0" rtl="0" algn="l">
              <a:spcBef>
                <a:spcPts val="0"/>
              </a:spcBef>
              <a:spcAft>
                <a:spcPts val="0"/>
              </a:spcAft>
              <a:buNone/>
            </a:pPr>
            <a:r>
              <a:t/>
            </a:r>
            <a:endParaRPr sz="2000">
              <a:solidFill>
                <a:srgbClr val="414141"/>
              </a:solidFill>
              <a:highlight>
                <a:srgbClr val="FFFFF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f58cce89af_4_26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Truy xuất các phần tử: bằng Slicing</a:t>
            </a:r>
            <a:endParaRPr/>
          </a:p>
        </p:txBody>
      </p:sp>
      <p:sp>
        <p:nvSpPr>
          <p:cNvPr id="392" name="Google Shape;392;gf58cce89af_4_263"/>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just">
              <a:lnSpc>
                <a:spcPct val="115000"/>
              </a:lnSpc>
              <a:spcBef>
                <a:spcPts val="1000"/>
              </a:spcBef>
              <a:spcAft>
                <a:spcPts val="0"/>
              </a:spcAft>
              <a:buClr>
                <a:schemeClr val="dk1"/>
              </a:buClr>
              <a:buSzPts val="2800"/>
              <a:buChar char="•"/>
            </a:pPr>
            <a:r>
              <a:rPr lang="en-US"/>
              <a:t>Chúng ta có thể truy cập vào một loạt các phần tử trong một tuple bằng cách sử dụng toán tử slicing ":"</a:t>
            </a:r>
            <a:endParaRPr/>
          </a:p>
          <a:p>
            <a:pPr indent="0" lvl="0" marL="457200" rtl="0" algn="just">
              <a:lnSpc>
                <a:spcPct val="115000"/>
              </a:lnSpc>
              <a:spcBef>
                <a:spcPts val="500"/>
              </a:spcBef>
              <a:spcAft>
                <a:spcPts val="0"/>
              </a:spcAft>
              <a:buNone/>
            </a:pPr>
            <a:r>
              <a:rPr lang="en-US"/>
              <a:t>Cú pháp:</a:t>
            </a:r>
            <a:endParaRPr/>
          </a:p>
          <a:p>
            <a:pPr indent="457200" lvl="0" marL="457200" rtl="0" algn="just">
              <a:lnSpc>
                <a:spcPct val="115000"/>
              </a:lnSpc>
              <a:spcBef>
                <a:spcPts val="1800"/>
              </a:spcBef>
              <a:spcAft>
                <a:spcPts val="0"/>
              </a:spcAft>
              <a:buNone/>
            </a:pPr>
            <a:r>
              <a:rPr lang="en-US">
                <a:latin typeface="Courier New"/>
                <a:ea typeface="Courier New"/>
                <a:cs typeface="Courier New"/>
                <a:sym typeface="Courier New"/>
              </a:rPr>
              <a:t>[begin:end] </a:t>
            </a:r>
            <a:endParaRPr>
              <a:latin typeface="Courier New"/>
              <a:ea typeface="Courier New"/>
              <a:cs typeface="Courier New"/>
              <a:sym typeface="Courier New"/>
            </a:endParaRPr>
          </a:p>
          <a:p>
            <a:pPr indent="0" lvl="0" marL="457200" rtl="0" algn="just">
              <a:lnSpc>
                <a:spcPct val="115000"/>
              </a:lnSpc>
              <a:spcBef>
                <a:spcPts val="1800"/>
              </a:spcBef>
              <a:spcAft>
                <a:spcPts val="0"/>
              </a:spcAft>
              <a:buNone/>
            </a:pPr>
            <a:r>
              <a:rPr lang="en-US"/>
              <a:t>Trong đó </a:t>
            </a:r>
            <a:endParaRPr/>
          </a:p>
          <a:p>
            <a:pPr indent="-406400" lvl="0" marL="914400" rtl="0" algn="just">
              <a:lnSpc>
                <a:spcPct val="115000"/>
              </a:lnSpc>
              <a:spcBef>
                <a:spcPts val="1800"/>
              </a:spcBef>
              <a:spcAft>
                <a:spcPts val="0"/>
              </a:spcAft>
              <a:buSzPts val="2800"/>
              <a:buChar char="•"/>
            </a:pPr>
            <a:r>
              <a:rPr lang="en-US">
                <a:latin typeface="Courier New"/>
                <a:ea typeface="Courier New"/>
                <a:cs typeface="Courier New"/>
                <a:sym typeface="Courier New"/>
              </a:rPr>
              <a:t>end</a:t>
            </a:r>
            <a:r>
              <a:rPr lang="en-US"/>
              <a:t> là biên, tức sẽ ko lấy phần tử </a:t>
            </a:r>
            <a:r>
              <a:rPr lang="en-US">
                <a:latin typeface="Courier New"/>
                <a:ea typeface="Courier New"/>
                <a:cs typeface="Courier New"/>
                <a:sym typeface="Courier New"/>
              </a:rPr>
              <a:t>end</a:t>
            </a:r>
            <a:r>
              <a:rPr lang="en-US"/>
              <a:t> mà lấy từ </a:t>
            </a:r>
            <a:r>
              <a:rPr lang="en-US">
                <a:latin typeface="Courier New"/>
                <a:ea typeface="Courier New"/>
                <a:cs typeface="Courier New"/>
                <a:sym typeface="Courier New"/>
              </a:rPr>
              <a:t>begin</a:t>
            </a:r>
            <a:r>
              <a:rPr lang="en-US"/>
              <a:t> đến </a:t>
            </a:r>
            <a:r>
              <a:rPr lang="en-US">
                <a:latin typeface="Courier New"/>
                <a:ea typeface="Courier New"/>
                <a:cs typeface="Courier New"/>
                <a:sym typeface="Courier New"/>
              </a:rPr>
              <a:t>end - 1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f58cce89af_4_26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Truy xuất các phần tử: bằng Slicing</a:t>
            </a:r>
            <a:endParaRPr/>
          </a:p>
        </p:txBody>
      </p:sp>
      <p:sp>
        <p:nvSpPr>
          <p:cNvPr id="398" name="Google Shape;398;gf58cce89af_4_268"/>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500"/>
              </a:spcBef>
              <a:spcAft>
                <a:spcPts val="1800"/>
              </a:spcAft>
              <a:buNone/>
            </a:pPr>
            <a:r>
              <a:rPr lang="en-US"/>
              <a:t>Ví dụ</a:t>
            </a:r>
            <a:endParaRPr/>
          </a:p>
        </p:txBody>
      </p:sp>
      <p:sp>
        <p:nvSpPr>
          <p:cNvPr id="399" name="Google Shape;399;gf58cce89af_4_268"/>
          <p:cNvSpPr txBox="1"/>
          <p:nvPr/>
        </p:nvSpPr>
        <p:spPr>
          <a:xfrm>
            <a:off x="1948925" y="1120025"/>
            <a:ext cx="10917600" cy="5559600"/>
          </a:xfrm>
          <a:prstGeom prst="rect">
            <a:avLst/>
          </a:prstGeom>
          <a:noFill/>
          <a:ln>
            <a:noFill/>
          </a:ln>
        </p:spPr>
        <p:txBody>
          <a:bodyPr anchorCtr="0" anchor="t" bIns="91425" lIns="91425" spcFirstLastPara="1" rIns="91425" wrap="square" tIns="91425">
            <a:spAutoFit/>
          </a:bodyPr>
          <a:lstStyle/>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myTuple = ('c','o','d','e','g','y','m','2','1')</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Lấy phần tử thứ 2 đến thứ 4</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print(myTuple[1:4])</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Output: ('o', 'd', 'e')</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Phần tử đầu tiên đến thứ hai (tức thứ 7 tính từ sau tới)</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print(myTuple[:-7])</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Output: ('c', 'o')</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Phần tử thứ 8 đến cuối</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print(myTuple[7:])</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Output: ('2', '1')</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Lấy toàn bộ phần tử</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print(myTuple[:])</a:t>
            </a:r>
            <a:endParaRPr sz="1800">
              <a:solidFill>
                <a:srgbClr val="454545"/>
              </a:solidFill>
              <a:latin typeface="Courier New"/>
              <a:ea typeface="Courier New"/>
              <a:cs typeface="Courier New"/>
              <a:sym typeface="Courier New"/>
            </a:endParaRPr>
          </a:p>
          <a:p>
            <a:pPr indent="393700" lvl="0" marL="0" rtl="0" algn="l">
              <a:lnSpc>
                <a:spcPct val="115000"/>
              </a:lnSpc>
              <a:spcBef>
                <a:spcPts val="0"/>
              </a:spcBef>
              <a:spcAft>
                <a:spcPts val="0"/>
              </a:spcAft>
              <a:buNone/>
            </a:pPr>
            <a:r>
              <a:rPr lang="en-US" sz="1800">
                <a:solidFill>
                  <a:srgbClr val="454545"/>
                </a:solidFill>
                <a:latin typeface="Courier New"/>
                <a:ea typeface="Courier New"/>
                <a:cs typeface="Courier New"/>
                <a:sym typeface="Courier New"/>
              </a:rPr>
              <a:t># Output: ('c', 'o', 'd', 'e, 'g', 'y', 'm', '2', '1')</a:t>
            </a:r>
            <a:endParaRPr sz="18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f58cce89af_4_27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Thêm/Sửa/Xoá phần tử trong Tuple</a:t>
            </a:r>
            <a:endParaRPr/>
          </a:p>
        </p:txBody>
      </p:sp>
      <p:sp>
        <p:nvSpPr>
          <p:cNvPr id="405" name="Google Shape;405;gf58cce89af_4_27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800"/>
              <a:buChar char="•"/>
            </a:pPr>
            <a:r>
              <a:rPr lang="en-US"/>
              <a:t>Cập nhật (thêm, sửa, xóa) các phần tử của Tuple</a:t>
            </a:r>
            <a:endParaRPr/>
          </a:p>
          <a:p>
            <a:pPr indent="-381000" lvl="1" marL="914400" rtl="0" algn="l">
              <a:lnSpc>
                <a:spcPct val="90000"/>
              </a:lnSpc>
              <a:spcBef>
                <a:spcPts val="500"/>
              </a:spcBef>
              <a:spcAft>
                <a:spcPts val="0"/>
              </a:spcAft>
              <a:buSzPts val="2400"/>
              <a:buChar char="•"/>
            </a:pPr>
            <a:r>
              <a:rPr lang="en-US" sz="2400"/>
              <a:t>Bước 1: Convert Tuple sang List</a:t>
            </a:r>
            <a:endParaRPr sz="2400"/>
          </a:p>
          <a:p>
            <a:pPr indent="-381000" lvl="1" marL="914400" rtl="0" algn="l">
              <a:lnSpc>
                <a:spcPct val="90000"/>
              </a:lnSpc>
              <a:spcBef>
                <a:spcPts val="500"/>
              </a:spcBef>
              <a:spcAft>
                <a:spcPts val="0"/>
              </a:spcAft>
              <a:buSzPts val="2400"/>
              <a:buChar char="•"/>
            </a:pPr>
            <a:r>
              <a:rPr lang="en-US" sz="2400"/>
              <a:t>Bước 2: Tiến hành cập nhật trên List</a:t>
            </a:r>
            <a:endParaRPr sz="2400"/>
          </a:p>
          <a:p>
            <a:pPr indent="-381000" lvl="1" marL="914400" rtl="0" algn="l">
              <a:lnSpc>
                <a:spcPct val="90000"/>
              </a:lnSpc>
              <a:spcBef>
                <a:spcPts val="500"/>
              </a:spcBef>
              <a:spcAft>
                <a:spcPts val="0"/>
              </a:spcAft>
              <a:buSzPts val="2400"/>
              <a:buChar char="•"/>
            </a:pPr>
            <a:r>
              <a:rPr lang="en-US" sz="2400"/>
              <a:t>Bước 3: Convert ngược lại List đã cập nhật về Tuple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f58cce89af_4_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Mục tiêu</a:t>
            </a:r>
            <a:endParaRPr/>
          </a:p>
        </p:txBody>
      </p:sp>
      <p:sp>
        <p:nvSpPr>
          <p:cNvPr id="106" name="Google Shape;106;gf58cce89af_4_0"/>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Trình bày được khái niệm List</a:t>
            </a:r>
            <a:endParaRPr/>
          </a:p>
          <a:p>
            <a:pPr indent="-228600" lvl="0" marL="228600" rtl="0" algn="l">
              <a:lnSpc>
                <a:spcPct val="90000"/>
              </a:lnSpc>
              <a:spcBef>
                <a:spcPts val="1000"/>
              </a:spcBef>
              <a:spcAft>
                <a:spcPts val="0"/>
              </a:spcAft>
              <a:buClr>
                <a:schemeClr val="dk1"/>
              </a:buClr>
              <a:buSzPts val="2800"/>
              <a:buChar char="•"/>
            </a:pPr>
            <a:r>
              <a:rPr lang="en-US"/>
              <a:t>Mô tả được cú pháp khai báo và sử dụng List </a:t>
            </a:r>
            <a:endParaRPr/>
          </a:p>
          <a:p>
            <a:pPr indent="-228600" lvl="0" marL="228600" rtl="0" algn="l">
              <a:lnSpc>
                <a:spcPct val="90000"/>
              </a:lnSpc>
              <a:spcBef>
                <a:spcPts val="1000"/>
              </a:spcBef>
              <a:spcAft>
                <a:spcPts val="0"/>
              </a:spcAft>
              <a:buClr>
                <a:schemeClr val="dk1"/>
              </a:buClr>
              <a:buSzPts val="2800"/>
              <a:buChar char="•"/>
            </a:pPr>
            <a:r>
              <a:rPr lang="en-US"/>
              <a:t>Mô tả được cách sử dụng vòng lặp for/in để duyệt List </a:t>
            </a:r>
            <a:endParaRPr/>
          </a:p>
          <a:p>
            <a:pPr indent="-228600" lvl="0" marL="228600" rtl="0" algn="l">
              <a:lnSpc>
                <a:spcPct val="90000"/>
              </a:lnSpc>
              <a:spcBef>
                <a:spcPts val="1000"/>
              </a:spcBef>
              <a:spcAft>
                <a:spcPts val="0"/>
              </a:spcAft>
              <a:buClr>
                <a:schemeClr val="dk1"/>
              </a:buClr>
              <a:buSzPts val="2800"/>
              <a:buChar char="•"/>
            </a:pPr>
            <a:r>
              <a:rPr lang="en-US"/>
              <a:t>Khai báo và sử dụng được List </a:t>
            </a:r>
            <a:endParaRPr/>
          </a:p>
          <a:p>
            <a:pPr indent="-228600" lvl="0" marL="228600" rtl="0" algn="l">
              <a:lnSpc>
                <a:spcPct val="90000"/>
              </a:lnSpc>
              <a:spcBef>
                <a:spcPts val="1000"/>
              </a:spcBef>
              <a:spcAft>
                <a:spcPts val="0"/>
              </a:spcAft>
              <a:buClr>
                <a:schemeClr val="dk1"/>
              </a:buClr>
              <a:buSzPts val="2800"/>
              <a:buChar char="•"/>
            </a:pPr>
            <a:r>
              <a:rPr lang="en-US"/>
              <a:t>Sử dụng for-in để làm việc với List</a:t>
            </a:r>
            <a:endParaRPr/>
          </a:p>
          <a:p>
            <a:pPr indent="-228600" lvl="0" marL="228600" rtl="0" algn="l">
              <a:lnSpc>
                <a:spcPct val="90000"/>
              </a:lnSpc>
              <a:spcBef>
                <a:spcPts val="1000"/>
              </a:spcBef>
              <a:spcAft>
                <a:spcPts val="0"/>
              </a:spcAft>
              <a:buSzPts val="2800"/>
              <a:buChar char="•"/>
            </a:pPr>
            <a:r>
              <a:rPr lang="en-US"/>
              <a:t>Trình bày được khái niệm Tuples</a:t>
            </a:r>
            <a:endParaRPr/>
          </a:p>
          <a:p>
            <a:pPr indent="-228600" lvl="0" marL="228600" rtl="0" algn="l">
              <a:lnSpc>
                <a:spcPct val="90000"/>
              </a:lnSpc>
              <a:spcBef>
                <a:spcPts val="1000"/>
              </a:spcBef>
              <a:spcAft>
                <a:spcPts val="0"/>
              </a:spcAft>
              <a:buSzPts val="2800"/>
              <a:buChar char="•"/>
            </a:pPr>
            <a:r>
              <a:rPr lang="en-US"/>
              <a:t>Mô tả được cú pháp khai báo và sử dụng Tuples</a:t>
            </a:r>
            <a:endParaRPr/>
          </a:p>
          <a:p>
            <a:pPr indent="-228600" lvl="0" marL="228600" rtl="0" algn="l">
              <a:lnSpc>
                <a:spcPct val="90000"/>
              </a:lnSpc>
              <a:spcBef>
                <a:spcPts val="1000"/>
              </a:spcBef>
              <a:spcAft>
                <a:spcPts val="0"/>
              </a:spcAft>
              <a:buSzPts val="2800"/>
              <a:buChar char="•"/>
            </a:pPr>
            <a:r>
              <a:rPr lang="en-US"/>
              <a:t>Khai báo và sử dụng được Tuples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f58cce89af_4_28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Unpacking</a:t>
            </a:r>
            <a:endParaRPr/>
          </a:p>
        </p:txBody>
      </p:sp>
      <p:sp>
        <p:nvSpPr>
          <p:cNvPr id="411" name="Google Shape;411;gf58cce89af_4_28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800"/>
              <a:buChar char="•"/>
            </a:pPr>
            <a:r>
              <a:rPr lang="en-US"/>
              <a:t>Packing</a:t>
            </a:r>
            <a:endParaRPr/>
          </a:p>
          <a:p>
            <a:pPr indent="0" lvl="0" marL="457200" rtl="0" algn="l">
              <a:lnSpc>
                <a:spcPct val="115000"/>
              </a:lnSpc>
              <a:spcBef>
                <a:spcPts val="0"/>
              </a:spcBef>
              <a:spcAft>
                <a:spcPts val="0"/>
              </a:spcAft>
              <a:buNone/>
            </a:pPr>
            <a:r>
              <a:rPr lang="en-US">
                <a:latin typeface="Arial"/>
                <a:ea typeface="Arial"/>
                <a:cs typeface="Arial"/>
                <a:sym typeface="Arial"/>
              </a:rPr>
              <a:t>  </a:t>
            </a:r>
            <a:r>
              <a:rPr lang="en-US" sz="2000">
                <a:latin typeface="Courier New"/>
                <a:ea typeface="Courier New"/>
                <a:cs typeface="Courier New"/>
                <a:sym typeface="Courier New"/>
              </a:rPr>
              <a:t>fruits = ("apple", "banana", "cherry")</a:t>
            </a:r>
            <a:endParaRPr sz="2000">
              <a:latin typeface="Courier New"/>
              <a:ea typeface="Courier New"/>
              <a:cs typeface="Courier New"/>
              <a:sym typeface="Courier New"/>
            </a:endParaRPr>
          </a:p>
          <a:p>
            <a:pPr indent="228600" lvl="0" marL="457200" rtl="0" algn="l">
              <a:lnSpc>
                <a:spcPct val="115000"/>
              </a:lnSpc>
              <a:spcBef>
                <a:spcPts val="0"/>
              </a:spcBef>
              <a:spcAft>
                <a:spcPts val="0"/>
              </a:spcAft>
              <a:buNone/>
            </a:pPr>
            <a:r>
              <a:rPr lang="en-US" sz="2000">
                <a:latin typeface="Courier New"/>
                <a:ea typeface="Courier New"/>
                <a:cs typeface="Courier New"/>
                <a:sym typeface="Courier New"/>
              </a:rPr>
              <a:t>print(fruits)</a:t>
            </a:r>
            <a:endParaRPr sz="2000">
              <a:latin typeface="Courier New"/>
              <a:ea typeface="Courier New"/>
              <a:cs typeface="Courier New"/>
              <a:sym typeface="Courier New"/>
            </a:endParaRPr>
          </a:p>
          <a:p>
            <a:pPr indent="228600" lvl="0" marL="457200" rtl="0" algn="l">
              <a:lnSpc>
                <a:spcPct val="115000"/>
              </a:lnSpc>
              <a:spcBef>
                <a:spcPts val="0"/>
              </a:spcBef>
              <a:spcAft>
                <a:spcPts val="0"/>
              </a:spcAft>
              <a:buNone/>
            </a:pPr>
            <a:r>
              <a:t/>
            </a:r>
            <a:endParaRPr sz="2000">
              <a:latin typeface="Courier New"/>
              <a:ea typeface="Courier New"/>
              <a:cs typeface="Courier New"/>
              <a:sym typeface="Courier New"/>
            </a:endParaRPr>
          </a:p>
          <a:p>
            <a:pPr indent="228600" lvl="0" marL="457200" rtl="0" algn="l">
              <a:lnSpc>
                <a:spcPct val="115000"/>
              </a:lnSpc>
              <a:spcBef>
                <a:spcPts val="0"/>
              </a:spcBef>
              <a:spcAft>
                <a:spcPts val="0"/>
              </a:spcAft>
              <a:buNone/>
            </a:pPr>
            <a:r>
              <a:t/>
            </a:r>
            <a:endParaRPr sz="2000">
              <a:latin typeface="Courier New"/>
              <a:ea typeface="Courier New"/>
              <a:cs typeface="Courier New"/>
              <a:sym typeface="Courier New"/>
            </a:endParaRPr>
          </a:p>
          <a:p>
            <a:pPr indent="-406400" lvl="0" marL="457200" rtl="0" algn="l">
              <a:lnSpc>
                <a:spcPct val="90000"/>
              </a:lnSpc>
              <a:spcBef>
                <a:spcPts val="1000"/>
              </a:spcBef>
              <a:spcAft>
                <a:spcPts val="0"/>
              </a:spcAft>
              <a:buClr>
                <a:schemeClr val="dk1"/>
              </a:buClr>
              <a:buSzPts val="2800"/>
              <a:buChar char="•"/>
            </a:pPr>
            <a:r>
              <a:rPr lang="en-US"/>
              <a:t>Unpack</a:t>
            </a:r>
            <a:endParaRPr/>
          </a:p>
          <a:p>
            <a:pPr indent="228600" lvl="0" marL="457200" rtl="0" algn="l">
              <a:lnSpc>
                <a:spcPct val="115000"/>
              </a:lnSpc>
              <a:spcBef>
                <a:spcPts val="0"/>
              </a:spcBef>
              <a:spcAft>
                <a:spcPts val="0"/>
              </a:spcAft>
              <a:buNone/>
            </a:pPr>
            <a:r>
              <a:rPr lang="en-US" sz="2000">
                <a:highlight>
                  <a:srgbClr val="FFFFFF"/>
                </a:highlight>
                <a:latin typeface="Courier New"/>
                <a:ea typeface="Courier New"/>
                <a:cs typeface="Courier New"/>
                <a:sym typeface="Courier New"/>
              </a:rPr>
              <a:t>fruits = (</a:t>
            </a:r>
            <a:r>
              <a:rPr lang="en-US" sz="2000">
                <a:solidFill>
                  <a:srgbClr val="A52A2A"/>
                </a:solidFill>
                <a:latin typeface="Courier New"/>
                <a:ea typeface="Courier New"/>
                <a:cs typeface="Courier New"/>
                <a:sym typeface="Courier New"/>
              </a:rPr>
              <a:t>"apple"</a:t>
            </a:r>
            <a:r>
              <a:rPr lang="en-US" sz="2000">
                <a:highlight>
                  <a:srgbClr val="FFFFFF"/>
                </a:highlight>
                <a:latin typeface="Courier New"/>
                <a:ea typeface="Courier New"/>
                <a:cs typeface="Courier New"/>
                <a:sym typeface="Courier New"/>
              </a:rPr>
              <a:t>, </a:t>
            </a:r>
            <a:r>
              <a:rPr lang="en-US" sz="2000">
                <a:solidFill>
                  <a:srgbClr val="A52A2A"/>
                </a:solidFill>
                <a:latin typeface="Courier New"/>
                <a:ea typeface="Courier New"/>
                <a:cs typeface="Courier New"/>
                <a:sym typeface="Courier New"/>
              </a:rPr>
              <a:t>"banana"</a:t>
            </a:r>
            <a:r>
              <a:rPr lang="en-US" sz="2000">
                <a:highlight>
                  <a:srgbClr val="FFFFFF"/>
                </a:highlight>
                <a:latin typeface="Courier New"/>
                <a:ea typeface="Courier New"/>
                <a:cs typeface="Courier New"/>
                <a:sym typeface="Courier New"/>
              </a:rPr>
              <a:t>, </a:t>
            </a:r>
            <a:r>
              <a:rPr lang="en-US" sz="2000">
                <a:solidFill>
                  <a:srgbClr val="A52A2A"/>
                </a:solidFill>
                <a:latin typeface="Courier New"/>
                <a:ea typeface="Courier New"/>
                <a:cs typeface="Courier New"/>
                <a:sym typeface="Courier New"/>
              </a:rPr>
              <a:t>"cherry"</a:t>
            </a:r>
            <a:r>
              <a:rPr lang="en-US" sz="2000">
                <a:highlight>
                  <a:srgbClr val="FFFFFF"/>
                </a:highlight>
                <a:latin typeface="Courier New"/>
                <a:ea typeface="Courier New"/>
                <a:cs typeface="Courier New"/>
                <a:sym typeface="Courier New"/>
              </a:rPr>
              <a:t>)</a:t>
            </a:r>
            <a:endParaRPr sz="2000">
              <a:latin typeface="Arial"/>
              <a:ea typeface="Arial"/>
              <a:cs typeface="Arial"/>
              <a:sym typeface="Arial"/>
            </a:endParaRPr>
          </a:p>
          <a:p>
            <a:pPr indent="228600" lvl="0" marL="457200" rtl="0" algn="l">
              <a:lnSpc>
                <a:spcPct val="115000"/>
              </a:lnSpc>
              <a:spcBef>
                <a:spcPts val="0"/>
              </a:spcBef>
              <a:spcAft>
                <a:spcPts val="0"/>
              </a:spcAft>
              <a:buNone/>
            </a:pPr>
            <a:r>
              <a:rPr lang="en-US" sz="2000">
                <a:highlight>
                  <a:srgbClr val="FFFFFF"/>
                </a:highlight>
                <a:latin typeface="Courier New"/>
                <a:ea typeface="Courier New"/>
                <a:cs typeface="Courier New"/>
                <a:sym typeface="Courier New"/>
              </a:rPr>
              <a:t>(green, yellow, red) = fruits</a:t>
            </a:r>
            <a:endParaRPr sz="2000">
              <a:latin typeface="Arial"/>
              <a:ea typeface="Arial"/>
              <a:cs typeface="Arial"/>
              <a:sym typeface="Arial"/>
            </a:endParaRPr>
          </a:p>
          <a:p>
            <a:pPr indent="228600" lvl="0" marL="457200" rtl="0" algn="l">
              <a:lnSpc>
                <a:spcPct val="115000"/>
              </a:lnSpc>
              <a:spcBef>
                <a:spcPts val="0"/>
              </a:spcBef>
              <a:spcAft>
                <a:spcPts val="0"/>
              </a:spcAft>
              <a:buNone/>
            </a:pPr>
            <a:r>
              <a:rPr lang="en-US" sz="2000">
                <a:solidFill>
                  <a:srgbClr val="0000CD"/>
                </a:solidFill>
                <a:latin typeface="Courier New"/>
                <a:ea typeface="Courier New"/>
                <a:cs typeface="Courier New"/>
                <a:sym typeface="Courier New"/>
              </a:rPr>
              <a:t>print</a:t>
            </a:r>
            <a:r>
              <a:rPr lang="en-US" sz="2000">
                <a:highlight>
                  <a:srgbClr val="FFFFFF"/>
                </a:highlight>
                <a:latin typeface="Courier New"/>
                <a:ea typeface="Courier New"/>
                <a:cs typeface="Courier New"/>
                <a:sym typeface="Courier New"/>
              </a:rPr>
              <a:t>(green)</a:t>
            </a:r>
            <a:endParaRPr sz="2000">
              <a:highlight>
                <a:srgbClr val="FFFFFF"/>
              </a:highlight>
              <a:latin typeface="Courier New"/>
              <a:ea typeface="Courier New"/>
              <a:cs typeface="Courier New"/>
              <a:sym typeface="Courier New"/>
            </a:endParaRPr>
          </a:p>
          <a:p>
            <a:pPr indent="228600" lvl="0" marL="457200" rtl="0" algn="l">
              <a:lnSpc>
                <a:spcPct val="115000"/>
              </a:lnSpc>
              <a:spcBef>
                <a:spcPts val="0"/>
              </a:spcBef>
              <a:spcAft>
                <a:spcPts val="0"/>
              </a:spcAft>
              <a:buNone/>
            </a:pPr>
            <a:r>
              <a:rPr lang="en-US" sz="2000">
                <a:solidFill>
                  <a:srgbClr val="0000CD"/>
                </a:solidFill>
                <a:latin typeface="Courier New"/>
                <a:ea typeface="Courier New"/>
                <a:cs typeface="Courier New"/>
                <a:sym typeface="Courier New"/>
              </a:rPr>
              <a:t>print</a:t>
            </a:r>
            <a:r>
              <a:rPr lang="en-US" sz="2000">
                <a:highlight>
                  <a:srgbClr val="FFFFFF"/>
                </a:highlight>
                <a:latin typeface="Courier New"/>
                <a:ea typeface="Courier New"/>
                <a:cs typeface="Courier New"/>
                <a:sym typeface="Courier New"/>
              </a:rPr>
              <a:t>(yellow)</a:t>
            </a:r>
            <a:endParaRPr sz="2000">
              <a:highlight>
                <a:srgbClr val="FFFFFF"/>
              </a:highlight>
              <a:latin typeface="Courier New"/>
              <a:ea typeface="Courier New"/>
              <a:cs typeface="Courier New"/>
              <a:sym typeface="Courier New"/>
            </a:endParaRPr>
          </a:p>
          <a:p>
            <a:pPr indent="228600" lvl="0" marL="457200" rtl="0" algn="l">
              <a:lnSpc>
                <a:spcPct val="115000"/>
              </a:lnSpc>
              <a:spcBef>
                <a:spcPts val="0"/>
              </a:spcBef>
              <a:spcAft>
                <a:spcPts val="0"/>
              </a:spcAft>
              <a:buNone/>
            </a:pPr>
            <a:r>
              <a:rPr lang="en-US" sz="2000">
                <a:solidFill>
                  <a:srgbClr val="0000CD"/>
                </a:solidFill>
                <a:latin typeface="Courier New"/>
                <a:ea typeface="Courier New"/>
                <a:cs typeface="Courier New"/>
                <a:sym typeface="Courier New"/>
              </a:rPr>
              <a:t>print</a:t>
            </a:r>
            <a:r>
              <a:rPr lang="en-US" sz="2000">
                <a:highlight>
                  <a:srgbClr val="FFFFFF"/>
                </a:highlight>
                <a:latin typeface="Courier New"/>
                <a:ea typeface="Courier New"/>
                <a:cs typeface="Courier New"/>
                <a:sym typeface="Courier New"/>
              </a:rPr>
              <a:t>(red)</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f58cce89af_4_27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Unpacking: T</a:t>
            </a:r>
            <a:r>
              <a:rPr lang="en-US"/>
              <a:t>oán tử *</a:t>
            </a:r>
            <a:endParaRPr/>
          </a:p>
        </p:txBody>
      </p:sp>
      <p:sp>
        <p:nvSpPr>
          <p:cNvPr id="417" name="Google Shape;417;gf58cce89af_4_279"/>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800"/>
              <a:buChar char="•"/>
            </a:pPr>
            <a:r>
              <a:rPr lang="en-US"/>
              <a:t>Mở rộng tuple bằng toán tử *</a:t>
            </a:r>
            <a:endParaRPr/>
          </a:p>
        </p:txBody>
      </p:sp>
      <p:sp>
        <p:nvSpPr>
          <p:cNvPr id="418" name="Google Shape;418;gf58cce89af_4_279"/>
          <p:cNvSpPr txBox="1"/>
          <p:nvPr/>
        </p:nvSpPr>
        <p:spPr>
          <a:xfrm>
            <a:off x="1436925" y="1812475"/>
            <a:ext cx="80226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rgbClr val="454545"/>
                </a:solidFill>
                <a:latin typeface="Courier New"/>
                <a:ea typeface="Courier New"/>
                <a:cs typeface="Courier New"/>
                <a:sym typeface="Courier New"/>
              </a:rPr>
              <a:t>fruits = ("apple", "banana", "cherry", "strawberry", "raspberry")</a:t>
            </a:r>
            <a:endParaRPr sz="1600">
              <a:solidFill>
                <a:srgbClr val="454545"/>
              </a:solidFill>
              <a:latin typeface="Courier New"/>
              <a:ea typeface="Courier New"/>
              <a:cs typeface="Courier New"/>
              <a:sym typeface="Courier New"/>
            </a:endParaRPr>
          </a:p>
          <a:p>
            <a:pPr indent="2324100" lvl="0" marL="0" rtl="0" algn="l">
              <a:lnSpc>
                <a:spcPct val="115000"/>
              </a:lnSpc>
              <a:spcBef>
                <a:spcPts val="0"/>
              </a:spcBef>
              <a:spcAft>
                <a:spcPts val="0"/>
              </a:spcAft>
              <a:buNone/>
            </a:pPr>
            <a:r>
              <a:t/>
            </a:r>
            <a:endParaRPr sz="16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600">
                <a:solidFill>
                  <a:srgbClr val="454545"/>
                </a:solidFill>
                <a:latin typeface="Courier New"/>
                <a:ea typeface="Courier New"/>
                <a:cs typeface="Courier New"/>
                <a:sym typeface="Courier New"/>
              </a:rPr>
              <a:t>(green, yellow, *red) = fruits</a:t>
            </a:r>
            <a:endParaRPr sz="1600">
              <a:solidFill>
                <a:srgbClr val="454545"/>
              </a:solidFill>
              <a:latin typeface="Courier New"/>
              <a:ea typeface="Courier New"/>
              <a:cs typeface="Courier New"/>
              <a:sym typeface="Courier New"/>
            </a:endParaRPr>
          </a:p>
          <a:p>
            <a:pPr indent="2324100" lvl="0" marL="0" rtl="0" algn="l">
              <a:lnSpc>
                <a:spcPct val="115000"/>
              </a:lnSpc>
              <a:spcBef>
                <a:spcPts val="0"/>
              </a:spcBef>
              <a:spcAft>
                <a:spcPts val="0"/>
              </a:spcAft>
              <a:buNone/>
            </a:pPr>
            <a:r>
              <a:t/>
            </a:r>
            <a:endParaRPr sz="16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600">
                <a:solidFill>
                  <a:srgbClr val="454545"/>
                </a:solidFill>
                <a:latin typeface="Courier New"/>
                <a:ea typeface="Courier New"/>
                <a:cs typeface="Courier New"/>
                <a:sym typeface="Courier New"/>
              </a:rPr>
              <a:t>print(green)</a:t>
            </a:r>
            <a:endParaRPr sz="16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600">
                <a:solidFill>
                  <a:srgbClr val="454545"/>
                </a:solidFill>
                <a:latin typeface="Courier New"/>
                <a:ea typeface="Courier New"/>
                <a:cs typeface="Courier New"/>
                <a:sym typeface="Courier New"/>
              </a:rPr>
              <a:t>print(yellow)</a:t>
            </a:r>
            <a:endParaRPr sz="16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1600">
                <a:solidFill>
                  <a:srgbClr val="454545"/>
                </a:solidFill>
                <a:latin typeface="Courier New"/>
                <a:ea typeface="Courier New"/>
                <a:cs typeface="Courier New"/>
                <a:sym typeface="Courier New"/>
              </a:rPr>
              <a:t>print(red)</a:t>
            </a:r>
            <a:endParaRPr sz="1600">
              <a:solidFill>
                <a:srgbClr val="454545"/>
              </a:solidFill>
              <a:latin typeface="Courier New"/>
              <a:ea typeface="Courier New"/>
              <a:cs typeface="Courier New"/>
              <a:sym typeface="Courier New"/>
            </a:endParaRPr>
          </a:p>
        </p:txBody>
      </p:sp>
      <p:sp>
        <p:nvSpPr>
          <p:cNvPr id="419" name="Google Shape;419;gf58cce89af_4_279"/>
          <p:cNvSpPr txBox="1"/>
          <p:nvPr/>
        </p:nvSpPr>
        <p:spPr>
          <a:xfrm>
            <a:off x="1518525" y="4356525"/>
            <a:ext cx="2038500" cy="8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900">
                <a:solidFill>
                  <a:srgbClr val="454545"/>
                </a:solidFill>
                <a:latin typeface="Courier New"/>
                <a:ea typeface="Courier New"/>
                <a:cs typeface="Courier New"/>
                <a:sym typeface="Courier New"/>
              </a:rPr>
              <a:t>apple</a:t>
            </a:r>
            <a:endParaRPr sz="9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900">
                <a:solidFill>
                  <a:srgbClr val="454545"/>
                </a:solidFill>
                <a:latin typeface="Courier New"/>
                <a:ea typeface="Courier New"/>
                <a:cs typeface="Courier New"/>
                <a:sym typeface="Courier New"/>
              </a:rPr>
              <a:t>banana</a:t>
            </a:r>
            <a:endParaRPr sz="900">
              <a:solidFill>
                <a:srgbClr val="45454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900">
                <a:solidFill>
                  <a:srgbClr val="454545"/>
                </a:solidFill>
                <a:latin typeface="Courier New"/>
                <a:ea typeface="Courier New"/>
                <a:cs typeface="Courier New"/>
                <a:sym typeface="Courier New"/>
              </a:rPr>
              <a:t>['cherry', 'strawberry', 'raspberry']</a:t>
            </a:r>
            <a:endParaRPr sz="900">
              <a:solidFill>
                <a:srgbClr val="454545"/>
              </a:solidFill>
              <a:latin typeface="Courier New"/>
              <a:ea typeface="Courier New"/>
              <a:cs typeface="Courier New"/>
              <a:sym typeface="Courier New"/>
            </a:endParaRPr>
          </a:p>
        </p:txBody>
      </p:sp>
      <p:sp>
        <p:nvSpPr>
          <p:cNvPr id="420" name="Google Shape;420;gf58cce89af_4_279"/>
          <p:cNvSpPr/>
          <p:nvPr/>
        </p:nvSpPr>
        <p:spPr>
          <a:xfrm>
            <a:off x="838200" y="4675425"/>
            <a:ext cx="465300" cy="16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f58cce89af_4_28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Hàm count()</a:t>
            </a:r>
            <a:endParaRPr/>
          </a:p>
        </p:txBody>
      </p:sp>
      <p:sp>
        <p:nvSpPr>
          <p:cNvPr id="426" name="Google Shape;426;gf58cce89af_4_289"/>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Clr>
                <a:schemeClr val="dk1"/>
              </a:buClr>
              <a:buSzPts val="2800"/>
              <a:buChar char="•"/>
            </a:pPr>
            <a:r>
              <a:rPr lang="en-US"/>
              <a:t>Trả về </a:t>
            </a:r>
            <a:r>
              <a:rPr lang="en-US"/>
              <a:t>số lần xuất hiện của một giá trị trong Tuple</a:t>
            </a:r>
            <a:endParaRPr/>
          </a:p>
        </p:txBody>
      </p:sp>
      <p:sp>
        <p:nvSpPr>
          <p:cNvPr id="427" name="Google Shape;427;gf58cce89af_4_289"/>
          <p:cNvSpPr txBox="1"/>
          <p:nvPr/>
        </p:nvSpPr>
        <p:spPr>
          <a:xfrm>
            <a:off x="1407150" y="1810600"/>
            <a:ext cx="9167700" cy="160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800">
                <a:solidFill>
                  <a:schemeClr val="dk1"/>
                </a:solidFill>
                <a:latin typeface="Courier New"/>
                <a:ea typeface="Courier New"/>
                <a:cs typeface="Courier New"/>
                <a:sym typeface="Courier New"/>
              </a:rPr>
              <a:t>fruits = [1, 4, 2, 9, 7, 8, 9, 3, 1]</a:t>
            </a:r>
            <a:endParaRPr sz="2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800">
                <a:solidFill>
                  <a:schemeClr val="dk1"/>
                </a:solidFill>
                <a:latin typeface="Courier New"/>
                <a:ea typeface="Courier New"/>
                <a:cs typeface="Courier New"/>
                <a:sym typeface="Courier New"/>
              </a:rPr>
              <a:t>x = fruits.count(9)</a:t>
            </a:r>
            <a:endParaRPr sz="2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800">
                <a:solidFill>
                  <a:schemeClr val="dk1"/>
                </a:solidFill>
                <a:latin typeface="Courier New"/>
                <a:ea typeface="Courier New"/>
                <a:cs typeface="Courier New"/>
                <a:sym typeface="Courier New"/>
              </a:rPr>
              <a:t>print(x)</a:t>
            </a:r>
            <a:endParaRPr sz="2800">
              <a:solidFill>
                <a:schemeClr val="dk1"/>
              </a:solidFill>
              <a:latin typeface="Courier New"/>
              <a:ea typeface="Courier New"/>
              <a:cs typeface="Courier New"/>
              <a:sym typeface="Courier New"/>
            </a:endParaRPr>
          </a:p>
        </p:txBody>
      </p:sp>
      <p:sp>
        <p:nvSpPr>
          <p:cNvPr id="428" name="Google Shape;428;gf58cce89af_4_289"/>
          <p:cNvSpPr txBox="1"/>
          <p:nvPr/>
        </p:nvSpPr>
        <p:spPr>
          <a:xfrm>
            <a:off x="1485875" y="39459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FFFFFF"/>
                </a:solidFill>
                <a:highlight>
                  <a:schemeClr val="dk1"/>
                </a:highlight>
                <a:latin typeface="Courier New"/>
                <a:ea typeface="Courier New"/>
                <a:cs typeface="Courier New"/>
                <a:sym typeface="Courier New"/>
              </a:rPr>
              <a:t>2</a:t>
            </a:r>
            <a:endParaRPr sz="2800"/>
          </a:p>
        </p:txBody>
      </p:sp>
      <p:sp>
        <p:nvSpPr>
          <p:cNvPr id="429" name="Google Shape;429;gf58cce89af_4_289"/>
          <p:cNvSpPr/>
          <p:nvPr/>
        </p:nvSpPr>
        <p:spPr>
          <a:xfrm>
            <a:off x="1029950" y="4149275"/>
            <a:ext cx="456000" cy="18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f58cce89af_4_29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Hàm index()</a:t>
            </a:r>
            <a:endParaRPr/>
          </a:p>
        </p:txBody>
      </p:sp>
      <p:sp>
        <p:nvSpPr>
          <p:cNvPr id="435" name="Google Shape;435;gf58cce89af_4_29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Clr>
                <a:schemeClr val="dk1"/>
              </a:buClr>
              <a:buSzPts val="2800"/>
              <a:buChar char="•"/>
            </a:pPr>
            <a:r>
              <a:rPr lang="en-US"/>
              <a:t>T</a:t>
            </a:r>
            <a:r>
              <a:rPr lang="en-US"/>
              <a:t>ìm kiếm một giá trị nào đó trong tuple và trả về chỉ số của phần tử đó, nếu giá trị tìm kiếm không có trong tuple thì phát sinh lỗi</a:t>
            </a:r>
            <a:endParaRPr/>
          </a:p>
        </p:txBody>
      </p:sp>
      <p:sp>
        <p:nvSpPr>
          <p:cNvPr id="436" name="Google Shape;436;gf58cce89af_4_294"/>
          <p:cNvSpPr txBox="1"/>
          <p:nvPr/>
        </p:nvSpPr>
        <p:spPr>
          <a:xfrm>
            <a:off x="1417000" y="2420700"/>
            <a:ext cx="8587200" cy="160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800">
                <a:solidFill>
                  <a:schemeClr val="dk1"/>
                </a:solidFill>
                <a:latin typeface="Courier New"/>
                <a:ea typeface="Courier New"/>
                <a:cs typeface="Courier New"/>
                <a:sym typeface="Courier New"/>
              </a:rPr>
              <a:t>fruits = [4, 55, 64, 32, 16, 32]</a:t>
            </a:r>
            <a:endParaRPr sz="2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800">
                <a:solidFill>
                  <a:schemeClr val="dk1"/>
                </a:solidFill>
                <a:latin typeface="Courier New"/>
                <a:ea typeface="Courier New"/>
                <a:cs typeface="Courier New"/>
                <a:sym typeface="Courier New"/>
              </a:rPr>
              <a:t>x = fruits.index(32)</a:t>
            </a:r>
            <a:endParaRPr sz="2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800">
                <a:solidFill>
                  <a:schemeClr val="dk1"/>
                </a:solidFill>
                <a:latin typeface="Courier New"/>
                <a:ea typeface="Courier New"/>
                <a:cs typeface="Courier New"/>
                <a:sym typeface="Courier New"/>
              </a:rPr>
              <a:t>print(x)</a:t>
            </a:r>
            <a:endParaRPr sz="2800">
              <a:solidFill>
                <a:schemeClr val="dk1"/>
              </a:solidFill>
              <a:latin typeface="Courier New"/>
              <a:ea typeface="Courier New"/>
              <a:cs typeface="Courier New"/>
              <a:sym typeface="Courier New"/>
            </a:endParaRPr>
          </a:p>
        </p:txBody>
      </p:sp>
      <p:sp>
        <p:nvSpPr>
          <p:cNvPr id="437" name="Google Shape;437;gf58cce89af_4_294"/>
          <p:cNvSpPr txBox="1"/>
          <p:nvPr/>
        </p:nvSpPr>
        <p:spPr>
          <a:xfrm>
            <a:off x="1466200" y="45658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FFFFFF"/>
                </a:solidFill>
                <a:highlight>
                  <a:schemeClr val="dk1"/>
                </a:highlight>
                <a:latin typeface="Courier New"/>
                <a:ea typeface="Courier New"/>
                <a:cs typeface="Courier New"/>
                <a:sym typeface="Courier New"/>
              </a:rPr>
              <a:t>3</a:t>
            </a:r>
            <a:endParaRPr sz="2800"/>
          </a:p>
        </p:txBody>
      </p:sp>
      <p:sp>
        <p:nvSpPr>
          <p:cNvPr id="438" name="Google Shape;438;gf58cce89af_4_294"/>
          <p:cNvSpPr/>
          <p:nvPr/>
        </p:nvSpPr>
        <p:spPr>
          <a:xfrm>
            <a:off x="970900" y="4739700"/>
            <a:ext cx="495300" cy="18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f526379e9a_0_8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Tóm tắt bài học</a:t>
            </a:r>
            <a:endParaRPr/>
          </a:p>
        </p:txBody>
      </p:sp>
      <p:sp>
        <p:nvSpPr>
          <p:cNvPr id="444" name="Google Shape;444;gf526379e9a_0_8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spcBef>
                <a:spcPts val="1000"/>
              </a:spcBef>
              <a:spcAft>
                <a:spcPts val="0"/>
              </a:spcAft>
              <a:buSzPts val="2800"/>
              <a:buChar char="•"/>
            </a:pPr>
            <a:r>
              <a:rPr lang="en-US"/>
              <a:t>Python và phần lớn các ngôn ngữ khác hỗ trợ một cấu trúc dữ liệu là mảng (danh sách) để giải quyết việc lưu trữ tập dữ liệu</a:t>
            </a:r>
            <a:endParaRPr/>
          </a:p>
          <a:p>
            <a:pPr indent="-228600" lvl="0" marL="228600" rtl="0" algn="just">
              <a:spcBef>
                <a:spcPts val="0"/>
              </a:spcBef>
              <a:spcAft>
                <a:spcPts val="0"/>
              </a:spcAft>
              <a:buSzPts val="2800"/>
              <a:buChar char="•"/>
            </a:pPr>
            <a:r>
              <a:rPr lang="en-US"/>
              <a:t>Mảng là một loại biến đặc biệt, có thể lưu được nhiều giá trị thay vì chỉ một giá trị như các biến thông thường</a:t>
            </a:r>
            <a:endParaRPr/>
          </a:p>
          <a:p>
            <a:pPr indent="-228600" lvl="0" marL="228600" rtl="0" algn="just">
              <a:lnSpc>
                <a:spcPct val="115000"/>
              </a:lnSpc>
              <a:spcBef>
                <a:spcPts val="1000"/>
              </a:spcBef>
              <a:spcAft>
                <a:spcPts val="0"/>
              </a:spcAft>
              <a:buSzPts val="2800"/>
              <a:buChar char="•"/>
            </a:pPr>
            <a:r>
              <a:rPr lang="en-US"/>
              <a:t>List có thể được coi là một </a:t>
            </a:r>
            <a:r>
              <a:rPr b="1" i="1" lang="en-US"/>
              <a:t>mảng tuần tự </a:t>
            </a:r>
            <a:r>
              <a:rPr lang="en-US"/>
              <a:t>như trong các ngôn ngữ khác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f526379e9a_0_8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i="1"/>
          </a:p>
        </p:txBody>
      </p:sp>
      <p:sp>
        <p:nvSpPr>
          <p:cNvPr id="451" name="Google Shape;451;gf526379e9a_0_8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Hướng dẫn làm bài thực hành và bài tập</a:t>
            </a:r>
            <a:endParaRPr/>
          </a:p>
          <a:p>
            <a:pPr indent="0" lvl="0" marL="0" rtl="0" algn="l">
              <a:lnSpc>
                <a:spcPct val="90000"/>
              </a:lnSpc>
              <a:spcBef>
                <a:spcPts val="1000"/>
              </a:spcBef>
              <a:spcAft>
                <a:spcPts val="0"/>
              </a:spcAft>
              <a:buClr>
                <a:srgbClr val="888888"/>
              </a:buClr>
              <a:buSzPts val="2400"/>
              <a:buNone/>
            </a:pPr>
            <a:r>
              <a:rPr lang="en-US"/>
              <a:t>Chuẩn bị bài tiếp theo</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f58cce89af_4_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13" name="Google Shape;113;gf58cce89af_4_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888888"/>
              </a:buClr>
              <a:buSzPts val="2400"/>
              <a:buNone/>
            </a:pPr>
            <a:r>
              <a:rPr lang="en-US"/>
              <a:t>Mảng là gì</a:t>
            </a:r>
            <a:endParaRPr/>
          </a:p>
          <a:p>
            <a:pPr indent="0" lvl="0" marL="0" rtl="0" algn="l">
              <a:lnSpc>
                <a:spcPct val="90000"/>
              </a:lnSpc>
              <a:spcBef>
                <a:spcPts val="1000"/>
              </a:spcBef>
              <a:spcAft>
                <a:spcPts val="0"/>
              </a:spcAft>
              <a:buClr>
                <a:srgbClr val="888888"/>
              </a:buClr>
              <a:buSzPts val="2400"/>
              <a:buNone/>
            </a:pPr>
            <a:r>
              <a:rPr lang="en-US"/>
              <a:t>List và Mảng trong Python</a:t>
            </a:r>
            <a:endParaRPr/>
          </a:p>
          <a:p>
            <a:pPr indent="0" lvl="0" marL="0" rtl="0" algn="l">
              <a:lnSpc>
                <a:spcPct val="90000"/>
              </a:lnSpc>
              <a:spcBef>
                <a:spcPts val="1000"/>
              </a:spcBef>
              <a:spcAft>
                <a:spcPts val="0"/>
              </a:spcAft>
              <a:buClr>
                <a:srgbClr val="888888"/>
              </a:buClr>
              <a:buSzPts val="2400"/>
              <a:buNone/>
            </a:pPr>
            <a:r>
              <a:rPr lang="en-US"/>
              <a:t>Các thao tác với List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f58cce89af_4_1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Lưu trữ nhiều dữ liệu</a:t>
            </a:r>
            <a:endParaRPr/>
          </a:p>
        </p:txBody>
      </p:sp>
      <p:sp>
        <p:nvSpPr>
          <p:cNvPr id="120" name="Google Shape;120;gf58cce89af_4_12"/>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các chương trình máy tính, có những trường hợp chúng ta phải lưu trữ rất nhiều dữ liệu</a:t>
            </a:r>
            <a:endParaRPr/>
          </a:p>
          <a:p>
            <a:pPr indent="-228600" lvl="0" marL="228600" rtl="0" algn="l">
              <a:lnSpc>
                <a:spcPct val="90000"/>
              </a:lnSpc>
              <a:spcBef>
                <a:spcPts val="1000"/>
              </a:spcBef>
              <a:spcAft>
                <a:spcPts val="0"/>
              </a:spcAft>
              <a:buClr>
                <a:schemeClr val="dk1"/>
              </a:buClr>
              <a:buSzPts val="2800"/>
              <a:buChar char="•"/>
            </a:pPr>
            <a:r>
              <a:rPr lang="en-US"/>
              <a:t>Chẳng hạn, cần lưu trữ danh sách tên của hàng trăm sinh viên, cùng điểm thi của từng người</a:t>
            </a:r>
            <a:endParaRPr/>
          </a:p>
          <a:p>
            <a:pPr indent="-228600" lvl="0" marL="228600" rtl="0" algn="l">
              <a:lnSpc>
                <a:spcPct val="90000"/>
              </a:lnSpc>
              <a:spcBef>
                <a:spcPts val="1000"/>
              </a:spcBef>
              <a:spcAft>
                <a:spcPts val="0"/>
              </a:spcAft>
              <a:buClr>
                <a:schemeClr val="dk1"/>
              </a:buClr>
              <a:buSzPts val="2800"/>
              <a:buChar char="•"/>
            </a:pPr>
            <a:r>
              <a:rPr lang="en-US"/>
              <a:t>Việc khai báo hằng trăm biến để lưu trữ các dữ liệu kiểu này rất mất thời gian và không thực tế</a:t>
            </a:r>
            <a:endParaRPr/>
          </a:p>
          <a:p>
            <a:pPr indent="-228600" lvl="0" marL="228600" rtl="0" algn="l">
              <a:lnSpc>
                <a:spcPct val="90000"/>
              </a:lnSpc>
              <a:spcBef>
                <a:spcPts val="1000"/>
              </a:spcBef>
              <a:spcAft>
                <a:spcPts val="0"/>
              </a:spcAft>
              <a:buClr>
                <a:schemeClr val="dk1"/>
              </a:buClr>
              <a:buSzPts val="2800"/>
              <a:buChar char="•"/>
            </a:pPr>
            <a:r>
              <a:rPr lang="en-US"/>
              <a:t>Python</a:t>
            </a:r>
            <a:r>
              <a:rPr lang="en-US"/>
              <a:t> và phần lớn các ngôn ngữ khác hỗ trợ một cấu trúc dữ liệu là mảng (</a:t>
            </a:r>
            <a:r>
              <a:rPr lang="en-US"/>
              <a:t>danh sách)</a:t>
            </a:r>
            <a:r>
              <a:rPr lang="en-US"/>
              <a:t> để giải quyết các tình huống này</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1" name="Google Shape;121;gf58cce89af_4_12"/>
          <p:cNvPicPr preferRelativeResize="0"/>
          <p:nvPr/>
        </p:nvPicPr>
        <p:blipFill rotWithShape="1">
          <a:blip r:embed="rId3">
            <a:alphaModFix amt="63000"/>
          </a:blip>
          <a:srcRect b="0" l="0" r="0" t="0"/>
          <a:stretch/>
        </p:blipFill>
        <p:spPr>
          <a:xfrm>
            <a:off x="838200" y="5445573"/>
            <a:ext cx="726831" cy="726831"/>
          </a:xfrm>
          <a:prstGeom prst="rect">
            <a:avLst/>
          </a:prstGeom>
          <a:noFill/>
          <a:ln>
            <a:noFill/>
          </a:ln>
          <a:effectLst>
            <a:outerShdw blurRad="50800" rotWithShape="0" algn="ctr" dir="5400000" dist="50800">
              <a:schemeClr val="lt1">
                <a:alpha val="0"/>
              </a:schemeClr>
            </a:outerShdw>
          </a:effectLst>
        </p:spPr>
      </p:pic>
      <p:pic>
        <p:nvPicPr>
          <p:cNvPr id="122" name="Google Shape;122;gf58cce89af_4_12"/>
          <p:cNvPicPr preferRelativeResize="0"/>
          <p:nvPr/>
        </p:nvPicPr>
        <p:blipFill rotWithShape="1">
          <a:blip r:embed="rId3">
            <a:alphaModFix amt="63000"/>
          </a:blip>
          <a:srcRect b="0" l="0" r="0" t="0"/>
          <a:stretch/>
        </p:blipFill>
        <p:spPr>
          <a:xfrm>
            <a:off x="1201615" y="5445573"/>
            <a:ext cx="726831" cy="726831"/>
          </a:xfrm>
          <a:prstGeom prst="rect">
            <a:avLst/>
          </a:prstGeom>
          <a:noFill/>
          <a:ln>
            <a:noFill/>
          </a:ln>
          <a:effectLst>
            <a:outerShdw blurRad="50800" rotWithShape="0" algn="ctr" dir="5400000" dist="50800">
              <a:schemeClr val="lt1">
                <a:alpha val="0"/>
              </a:schemeClr>
            </a:outerShdw>
          </a:effectLst>
        </p:spPr>
      </p:pic>
      <p:pic>
        <p:nvPicPr>
          <p:cNvPr id="123" name="Google Shape;123;gf58cce89af_4_12"/>
          <p:cNvPicPr preferRelativeResize="0"/>
          <p:nvPr/>
        </p:nvPicPr>
        <p:blipFill rotWithShape="1">
          <a:blip r:embed="rId3">
            <a:alphaModFix amt="63000"/>
          </a:blip>
          <a:srcRect b="0" l="0" r="0" t="0"/>
          <a:stretch/>
        </p:blipFill>
        <p:spPr>
          <a:xfrm>
            <a:off x="1565031" y="5450133"/>
            <a:ext cx="726831" cy="726831"/>
          </a:xfrm>
          <a:prstGeom prst="rect">
            <a:avLst/>
          </a:prstGeom>
          <a:noFill/>
          <a:ln>
            <a:noFill/>
          </a:ln>
          <a:effectLst>
            <a:outerShdw blurRad="50800" rotWithShape="0" algn="ctr" dir="5400000" dist="50800">
              <a:schemeClr val="lt1">
                <a:alpha val="0"/>
              </a:schemeClr>
            </a:outerShdw>
          </a:effectLst>
        </p:spPr>
      </p:pic>
      <p:pic>
        <p:nvPicPr>
          <p:cNvPr id="124" name="Google Shape;124;gf58cce89af_4_12"/>
          <p:cNvPicPr preferRelativeResize="0"/>
          <p:nvPr/>
        </p:nvPicPr>
        <p:blipFill rotWithShape="1">
          <a:blip r:embed="rId3">
            <a:alphaModFix amt="63000"/>
          </a:blip>
          <a:srcRect b="0" l="0" r="0" t="0"/>
          <a:stretch/>
        </p:blipFill>
        <p:spPr>
          <a:xfrm>
            <a:off x="1928446" y="5450133"/>
            <a:ext cx="726831" cy="726831"/>
          </a:xfrm>
          <a:prstGeom prst="rect">
            <a:avLst/>
          </a:prstGeom>
          <a:noFill/>
          <a:ln>
            <a:noFill/>
          </a:ln>
          <a:effectLst>
            <a:outerShdw blurRad="50800" rotWithShape="0" algn="ctr" dir="5400000" dist="50800">
              <a:schemeClr val="lt1">
                <a:alpha val="0"/>
              </a:schemeClr>
            </a:outerShdw>
          </a:effectLst>
        </p:spPr>
      </p:pic>
      <p:pic>
        <p:nvPicPr>
          <p:cNvPr id="125" name="Google Shape;125;gf58cce89af_4_12"/>
          <p:cNvPicPr preferRelativeResize="0"/>
          <p:nvPr/>
        </p:nvPicPr>
        <p:blipFill rotWithShape="1">
          <a:blip r:embed="rId3">
            <a:alphaModFix amt="63000"/>
          </a:blip>
          <a:srcRect b="0" l="0" r="0" t="0"/>
          <a:stretch/>
        </p:blipFill>
        <p:spPr>
          <a:xfrm>
            <a:off x="2291861" y="5445573"/>
            <a:ext cx="726831" cy="726831"/>
          </a:xfrm>
          <a:prstGeom prst="rect">
            <a:avLst/>
          </a:prstGeom>
          <a:noFill/>
          <a:ln>
            <a:noFill/>
          </a:ln>
          <a:effectLst>
            <a:outerShdw blurRad="50800" rotWithShape="0" algn="ctr" dir="5400000" dist="50800">
              <a:schemeClr val="lt1">
                <a:alpha val="0"/>
              </a:schemeClr>
            </a:outerShdw>
          </a:effectLst>
        </p:spPr>
      </p:pic>
      <p:pic>
        <p:nvPicPr>
          <p:cNvPr id="126" name="Google Shape;126;gf58cce89af_4_12"/>
          <p:cNvPicPr preferRelativeResize="0"/>
          <p:nvPr/>
        </p:nvPicPr>
        <p:blipFill rotWithShape="1">
          <a:blip r:embed="rId3">
            <a:alphaModFix amt="63000"/>
          </a:blip>
          <a:srcRect b="0" l="0" r="0" t="0"/>
          <a:stretch/>
        </p:blipFill>
        <p:spPr>
          <a:xfrm>
            <a:off x="2655276" y="5445573"/>
            <a:ext cx="726831" cy="726831"/>
          </a:xfrm>
          <a:prstGeom prst="rect">
            <a:avLst/>
          </a:prstGeom>
          <a:noFill/>
          <a:ln>
            <a:noFill/>
          </a:ln>
          <a:effectLst>
            <a:outerShdw blurRad="50800" rotWithShape="0" algn="ctr" dir="5400000" dist="50800">
              <a:schemeClr val="lt1">
                <a:alpha val="0"/>
              </a:schemeClr>
            </a:outerShdw>
          </a:effectLst>
        </p:spPr>
      </p:pic>
      <p:pic>
        <p:nvPicPr>
          <p:cNvPr id="127" name="Google Shape;127;gf58cce89af_4_12"/>
          <p:cNvPicPr preferRelativeResize="0"/>
          <p:nvPr/>
        </p:nvPicPr>
        <p:blipFill rotWithShape="1">
          <a:blip r:embed="rId3">
            <a:alphaModFix amt="63000"/>
          </a:blip>
          <a:srcRect b="0" l="0" r="0" t="0"/>
          <a:stretch/>
        </p:blipFill>
        <p:spPr>
          <a:xfrm>
            <a:off x="3018692" y="5450133"/>
            <a:ext cx="726831" cy="726831"/>
          </a:xfrm>
          <a:prstGeom prst="rect">
            <a:avLst/>
          </a:prstGeom>
          <a:noFill/>
          <a:ln>
            <a:noFill/>
          </a:ln>
          <a:effectLst>
            <a:outerShdw blurRad="50800" rotWithShape="0" algn="ctr" dir="5400000" dist="50800">
              <a:schemeClr val="lt1">
                <a:alpha val="0"/>
              </a:schemeClr>
            </a:outerShdw>
          </a:effectLst>
        </p:spPr>
      </p:pic>
      <p:pic>
        <p:nvPicPr>
          <p:cNvPr id="128" name="Google Shape;128;gf58cce89af_4_12"/>
          <p:cNvPicPr preferRelativeResize="0"/>
          <p:nvPr/>
        </p:nvPicPr>
        <p:blipFill rotWithShape="1">
          <a:blip r:embed="rId3">
            <a:alphaModFix amt="63000"/>
          </a:blip>
          <a:srcRect b="0" l="0" r="0" t="0"/>
          <a:stretch/>
        </p:blipFill>
        <p:spPr>
          <a:xfrm>
            <a:off x="3382107" y="5450133"/>
            <a:ext cx="726831" cy="726831"/>
          </a:xfrm>
          <a:prstGeom prst="rect">
            <a:avLst/>
          </a:prstGeom>
          <a:noFill/>
          <a:ln>
            <a:noFill/>
          </a:ln>
          <a:effectLst>
            <a:outerShdw blurRad="50800" rotWithShape="0" algn="ctr" dir="5400000" dist="50800">
              <a:schemeClr val="lt1">
                <a:alpha val="0"/>
              </a:schemeClr>
            </a:outerShdw>
          </a:effectLst>
        </p:spPr>
      </p:pic>
      <p:pic>
        <p:nvPicPr>
          <p:cNvPr id="129" name="Google Shape;129;gf58cce89af_4_12"/>
          <p:cNvPicPr preferRelativeResize="0"/>
          <p:nvPr/>
        </p:nvPicPr>
        <p:blipFill rotWithShape="1">
          <a:blip r:embed="rId3">
            <a:alphaModFix amt="63000"/>
          </a:blip>
          <a:srcRect b="0" l="0" r="0" t="0"/>
          <a:stretch/>
        </p:blipFill>
        <p:spPr>
          <a:xfrm>
            <a:off x="3739658" y="5450133"/>
            <a:ext cx="726831" cy="726831"/>
          </a:xfrm>
          <a:prstGeom prst="rect">
            <a:avLst/>
          </a:prstGeom>
          <a:noFill/>
          <a:ln>
            <a:noFill/>
          </a:ln>
          <a:effectLst>
            <a:outerShdw blurRad="50800" rotWithShape="0" algn="ctr" dir="5400000" dist="50800">
              <a:schemeClr val="lt1">
                <a:alpha val="0"/>
              </a:schemeClr>
            </a:outerShdw>
          </a:effectLst>
        </p:spPr>
      </p:pic>
      <p:pic>
        <p:nvPicPr>
          <p:cNvPr id="130" name="Google Shape;130;gf58cce89af_4_12"/>
          <p:cNvPicPr preferRelativeResize="0"/>
          <p:nvPr/>
        </p:nvPicPr>
        <p:blipFill rotWithShape="1">
          <a:blip r:embed="rId3">
            <a:alphaModFix amt="63000"/>
          </a:blip>
          <a:srcRect b="0" l="0" r="0" t="0"/>
          <a:stretch/>
        </p:blipFill>
        <p:spPr>
          <a:xfrm>
            <a:off x="4103073" y="5450133"/>
            <a:ext cx="726831" cy="726831"/>
          </a:xfrm>
          <a:prstGeom prst="rect">
            <a:avLst/>
          </a:prstGeom>
          <a:noFill/>
          <a:ln>
            <a:noFill/>
          </a:ln>
          <a:effectLst>
            <a:outerShdw blurRad="50800" rotWithShape="0" algn="ctr" dir="5400000" dist="50800">
              <a:schemeClr val="lt1">
                <a:alpha val="0"/>
              </a:schemeClr>
            </a:outerShdw>
          </a:effectLst>
        </p:spPr>
      </p:pic>
      <p:pic>
        <p:nvPicPr>
          <p:cNvPr id="131" name="Google Shape;131;gf58cce89af_4_12"/>
          <p:cNvPicPr preferRelativeResize="0"/>
          <p:nvPr/>
        </p:nvPicPr>
        <p:blipFill rotWithShape="1">
          <a:blip r:embed="rId3">
            <a:alphaModFix amt="63000"/>
          </a:blip>
          <a:srcRect b="0" l="0" r="0" t="0"/>
          <a:stretch/>
        </p:blipFill>
        <p:spPr>
          <a:xfrm>
            <a:off x="4466489" y="5454693"/>
            <a:ext cx="726831" cy="726831"/>
          </a:xfrm>
          <a:prstGeom prst="rect">
            <a:avLst/>
          </a:prstGeom>
          <a:noFill/>
          <a:ln>
            <a:noFill/>
          </a:ln>
          <a:effectLst>
            <a:outerShdw blurRad="50800" rotWithShape="0" algn="ctr" dir="5400000" dist="50800">
              <a:schemeClr val="lt1">
                <a:alpha val="0"/>
              </a:schemeClr>
            </a:outerShdw>
          </a:effectLst>
        </p:spPr>
      </p:pic>
      <p:pic>
        <p:nvPicPr>
          <p:cNvPr id="132" name="Google Shape;132;gf58cce89af_4_12"/>
          <p:cNvPicPr preferRelativeResize="0"/>
          <p:nvPr/>
        </p:nvPicPr>
        <p:blipFill rotWithShape="1">
          <a:blip r:embed="rId3">
            <a:alphaModFix amt="63000"/>
          </a:blip>
          <a:srcRect b="0" l="0" r="0" t="0"/>
          <a:stretch/>
        </p:blipFill>
        <p:spPr>
          <a:xfrm>
            <a:off x="4829904" y="5454693"/>
            <a:ext cx="726831" cy="726831"/>
          </a:xfrm>
          <a:prstGeom prst="rect">
            <a:avLst/>
          </a:prstGeom>
          <a:noFill/>
          <a:ln>
            <a:noFill/>
          </a:ln>
          <a:effectLst>
            <a:outerShdw blurRad="50800" rotWithShape="0" algn="ctr" dir="5400000" dist="50800">
              <a:schemeClr val="lt1">
                <a:alpha val="0"/>
              </a:schemeClr>
            </a:outerShdw>
          </a:effectLst>
        </p:spPr>
      </p:pic>
      <p:pic>
        <p:nvPicPr>
          <p:cNvPr id="133" name="Google Shape;133;gf58cce89af_4_12"/>
          <p:cNvPicPr preferRelativeResize="0"/>
          <p:nvPr/>
        </p:nvPicPr>
        <p:blipFill rotWithShape="1">
          <a:blip r:embed="rId3">
            <a:alphaModFix amt="63000"/>
          </a:blip>
          <a:srcRect b="0" l="0" r="0" t="0"/>
          <a:stretch/>
        </p:blipFill>
        <p:spPr>
          <a:xfrm>
            <a:off x="5193319" y="5450133"/>
            <a:ext cx="726831" cy="726831"/>
          </a:xfrm>
          <a:prstGeom prst="rect">
            <a:avLst/>
          </a:prstGeom>
          <a:noFill/>
          <a:ln>
            <a:noFill/>
          </a:ln>
          <a:effectLst>
            <a:outerShdw blurRad="50800" rotWithShape="0" algn="ctr" dir="5400000" dist="50800">
              <a:schemeClr val="lt1">
                <a:alpha val="0"/>
              </a:schemeClr>
            </a:outerShdw>
          </a:effectLst>
        </p:spPr>
      </p:pic>
      <p:pic>
        <p:nvPicPr>
          <p:cNvPr id="134" name="Google Shape;134;gf58cce89af_4_12"/>
          <p:cNvPicPr preferRelativeResize="0"/>
          <p:nvPr/>
        </p:nvPicPr>
        <p:blipFill rotWithShape="1">
          <a:blip r:embed="rId3">
            <a:alphaModFix amt="63000"/>
          </a:blip>
          <a:srcRect b="0" l="0" r="0" t="0"/>
          <a:stretch/>
        </p:blipFill>
        <p:spPr>
          <a:xfrm>
            <a:off x="5556734" y="5450133"/>
            <a:ext cx="726831" cy="726831"/>
          </a:xfrm>
          <a:prstGeom prst="rect">
            <a:avLst/>
          </a:prstGeom>
          <a:noFill/>
          <a:ln>
            <a:noFill/>
          </a:ln>
          <a:effectLst>
            <a:outerShdw blurRad="50800" rotWithShape="0" algn="ctr" dir="5400000" dist="50800">
              <a:schemeClr val="lt1">
                <a:alpha val="0"/>
              </a:schemeClr>
            </a:outerShdw>
          </a:effectLst>
        </p:spPr>
      </p:pic>
      <p:pic>
        <p:nvPicPr>
          <p:cNvPr id="135" name="Google Shape;135;gf58cce89af_4_12"/>
          <p:cNvPicPr preferRelativeResize="0"/>
          <p:nvPr/>
        </p:nvPicPr>
        <p:blipFill rotWithShape="1">
          <a:blip r:embed="rId3">
            <a:alphaModFix amt="63000"/>
          </a:blip>
          <a:srcRect b="0" l="0" r="0" t="0"/>
          <a:stretch/>
        </p:blipFill>
        <p:spPr>
          <a:xfrm>
            <a:off x="5920150" y="5454693"/>
            <a:ext cx="726831" cy="726831"/>
          </a:xfrm>
          <a:prstGeom prst="rect">
            <a:avLst/>
          </a:prstGeom>
          <a:noFill/>
          <a:ln>
            <a:noFill/>
          </a:ln>
          <a:effectLst>
            <a:outerShdw blurRad="50800" rotWithShape="0" algn="ctr" dir="5400000" dist="50800">
              <a:schemeClr val="lt1">
                <a:alpha val="0"/>
              </a:schemeClr>
            </a:outerShdw>
          </a:effectLst>
        </p:spPr>
      </p:pic>
      <p:pic>
        <p:nvPicPr>
          <p:cNvPr id="136" name="Google Shape;136;gf58cce89af_4_12"/>
          <p:cNvPicPr preferRelativeResize="0"/>
          <p:nvPr/>
        </p:nvPicPr>
        <p:blipFill rotWithShape="1">
          <a:blip r:embed="rId3">
            <a:alphaModFix amt="63000"/>
          </a:blip>
          <a:srcRect b="0" l="0" r="0" t="0"/>
          <a:stretch/>
        </p:blipFill>
        <p:spPr>
          <a:xfrm>
            <a:off x="6283565" y="5454693"/>
            <a:ext cx="726831" cy="726831"/>
          </a:xfrm>
          <a:prstGeom prst="rect">
            <a:avLst/>
          </a:prstGeom>
          <a:noFill/>
          <a:ln>
            <a:noFill/>
          </a:ln>
          <a:effectLst>
            <a:outerShdw blurRad="50800" rotWithShape="0" algn="ctr" dir="5400000" dist="50800">
              <a:schemeClr val="lt1">
                <a:alpha val="0"/>
              </a:schemeClr>
            </a:outerShdw>
          </a:effectLst>
        </p:spPr>
      </p:pic>
      <p:pic>
        <p:nvPicPr>
          <p:cNvPr id="137" name="Google Shape;137;gf58cce89af_4_12"/>
          <p:cNvPicPr preferRelativeResize="0"/>
          <p:nvPr/>
        </p:nvPicPr>
        <p:blipFill rotWithShape="1">
          <a:blip r:embed="rId3">
            <a:alphaModFix amt="63000"/>
          </a:blip>
          <a:srcRect b="0" l="0" r="0" t="0"/>
          <a:stretch/>
        </p:blipFill>
        <p:spPr>
          <a:xfrm>
            <a:off x="6641116" y="5445573"/>
            <a:ext cx="726831" cy="726831"/>
          </a:xfrm>
          <a:prstGeom prst="rect">
            <a:avLst/>
          </a:prstGeom>
          <a:noFill/>
          <a:ln>
            <a:noFill/>
          </a:ln>
          <a:effectLst>
            <a:outerShdw blurRad="50800" rotWithShape="0" algn="ctr" dir="5400000" dist="50800">
              <a:schemeClr val="lt1">
                <a:alpha val="0"/>
              </a:schemeClr>
            </a:outerShdw>
          </a:effectLst>
        </p:spPr>
      </p:pic>
      <p:pic>
        <p:nvPicPr>
          <p:cNvPr id="138" name="Google Shape;138;gf58cce89af_4_12"/>
          <p:cNvPicPr preferRelativeResize="0"/>
          <p:nvPr/>
        </p:nvPicPr>
        <p:blipFill rotWithShape="1">
          <a:blip r:embed="rId3">
            <a:alphaModFix amt="63000"/>
          </a:blip>
          <a:srcRect b="0" l="0" r="0" t="0"/>
          <a:stretch/>
        </p:blipFill>
        <p:spPr>
          <a:xfrm>
            <a:off x="7004531" y="5445573"/>
            <a:ext cx="726831" cy="726831"/>
          </a:xfrm>
          <a:prstGeom prst="rect">
            <a:avLst/>
          </a:prstGeom>
          <a:noFill/>
          <a:ln>
            <a:noFill/>
          </a:ln>
          <a:effectLst>
            <a:outerShdw blurRad="50800" rotWithShape="0" algn="ctr" dir="5400000" dist="50800">
              <a:schemeClr val="lt1">
                <a:alpha val="0"/>
              </a:schemeClr>
            </a:outerShdw>
          </a:effectLst>
        </p:spPr>
      </p:pic>
      <p:pic>
        <p:nvPicPr>
          <p:cNvPr id="139" name="Google Shape;139;gf58cce89af_4_12"/>
          <p:cNvPicPr preferRelativeResize="0"/>
          <p:nvPr/>
        </p:nvPicPr>
        <p:blipFill rotWithShape="1">
          <a:blip r:embed="rId3">
            <a:alphaModFix amt="63000"/>
          </a:blip>
          <a:srcRect b="0" l="0" r="0" t="0"/>
          <a:stretch/>
        </p:blipFill>
        <p:spPr>
          <a:xfrm>
            <a:off x="7367947" y="5450133"/>
            <a:ext cx="726831" cy="726831"/>
          </a:xfrm>
          <a:prstGeom prst="rect">
            <a:avLst/>
          </a:prstGeom>
          <a:noFill/>
          <a:ln>
            <a:noFill/>
          </a:ln>
          <a:effectLst>
            <a:outerShdw blurRad="50800" rotWithShape="0" algn="ctr" dir="5400000" dist="50800">
              <a:schemeClr val="lt1">
                <a:alpha val="0"/>
              </a:schemeClr>
            </a:outerShdw>
          </a:effectLst>
        </p:spPr>
      </p:pic>
      <p:pic>
        <p:nvPicPr>
          <p:cNvPr id="140" name="Google Shape;140;gf58cce89af_4_12"/>
          <p:cNvPicPr preferRelativeResize="0"/>
          <p:nvPr/>
        </p:nvPicPr>
        <p:blipFill rotWithShape="1">
          <a:blip r:embed="rId3">
            <a:alphaModFix amt="63000"/>
          </a:blip>
          <a:srcRect b="0" l="0" r="0" t="0"/>
          <a:stretch/>
        </p:blipFill>
        <p:spPr>
          <a:xfrm>
            <a:off x="7731362" y="5450133"/>
            <a:ext cx="726831" cy="726831"/>
          </a:xfrm>
          <a:prstGeom prst="rect">
            <a:avLst/>
          </a:prstGeom>
          <a:noFill/>
          <a:ln>
            <a:noFill/>
          </a:ln>
          <a:effectLst>
            <a:outerShdw blurRad="50800" rotWithShape="0" algn="ctr" dir="5400000" dist="50800">
              <a:schemeClr val="lt1">
                <a:alpha val="0"/>
              </a:schemeClr>
            </a:outerShdw>
          </a:effectLst>
        </p:spPr>
      </p:pic>
      <p:pic>
        <p:nvPicPr>
          <p:cNvPr id="141" name="Google Shape;141;gf58cce89af_4_12"/>
          <p:cNvPicPr preferRelativeResize="0"/>
          <p:nvPr/>
        </p:nvPicPr>
        <p:blipFill rotWithShape="1">
          <a:blip r:embed="rId3">
            <a:alphaModFix amt="63000"/>
          </a:blip>
          <a:srcRect b="0" l="0" r="0" t="0"/>
          <a:stretch/>
        </p:blipFill>
        <p:spPr>
          <a:xfrm>
            <a:off x="8094777" y="5445573"/>
            <a:ext cx="726831" cy="726831"/>
          </a:xfrm>
          <a:prstGeom prst="rect">
            <a:avLst/>
          </a:prstGeom>
          <a:noFill/>
          <a:ln>
            <a:noFill/>
          </a:ln>
          <a:effectLst>
            <a:outerShdw blurRad="50800" rotWithShape="0" algn="ctr" dir="5400000" dist="50800">
              <a:schemeClr val="lt1">
                <a:alpha val="0"/>
              </a:schemeClr>
            </a:outerShdw>
          </a:effectLst>
        </p:spPr>
      </p:pic>
      <p:pic>
        <p:nvPicPr>
          <p:cNvPr id="142" name="Google Shape;142;gf58cce89af_4_12"/>
          <p:cNvPicPr preferRelativeResize="0"/>
          <p:nvPr/>
        </p:nvPicPr>
        <p:blipFill rotWithShape="1">
          <a:blip r:embed="rId3">
            <a:alphaModFix amt="63000"/>
          </a:blip>
          <a:srcRect b="0" l="0" r="0" t="0"/>
          <a:stretch/>
        </p:blipFill>
        <p:spPr>
          <a:xfrm>
            <a:off x="8458192" y="5445573"/>
            <a:ext cx="726831" cy="726831"/>
          </a:xfrm>
          <a:prstGeom prst="rect">
            <a:avLst/>
          </a:prstGeom>
          <a:noFill/>
          <a:ln>
            <a:noFill/>
          </a:ln>
          <a:effectLst>
            <a:outerShdw blurRad="50800" rotWithShape="0" algn="ctr" dir="5400000" dist="50800">
              <a:schemeClr val="lt1">
                <a:alpha val="0"/>
              </a:schemeClr>
            </a:outerShdw>
          </a:effectLst>
        </p:spPr>
      </p:pic>
      <p:pic>
        <p:nvPicPr>
          <p:cNvPr id="143" name="Google Shape;143;gf58cce89af_4_12"/>
          <p:cNvPicPr preferRelativeResize="0"/>
          <p:nvPr/>
        </p:nvPicPr>
        <p:blipFill rotWithShape="1">
          <a:blip r:embed="rId3">
            <a:alphaModFix amt="63000"/>
          </a:blip>
          <a:srcRect b="0" l="0" r="0" t="0"/>
          <a:stretch/>
        </p:blipFill>
        <p:spPr>
          <a:xfrm>
            <a:off x="8821608" y="5450133"/>
            <a:ext cx="726831" cy="726831"/>
          </a:xfrm>
          <a:prstGeom prst="rect">
            <a:avLst/>
          </a:prstGeom>
          <a:noFill/>
          <a:ln>
            <a:noFill/>
          </a:ln>
          <a:effectLst>
            <a:outerShdw blurRad="50800" rotWithShape="0" algn="ctr" dir="5400000" dist="50800">
              <a:schemeClr val="lt1">
                <a:alpha val="0"/>
              </a:schemeClr>
            </a:outerShdw>
          </a:effectLst>
        </p:spPr>
      </p:pic>
      <p:pic>
        <p:nvPicPr>
          <p:cNvPr id="144" name="Google Shape;144;gf58cce89af_4_12"/>
          <p:cNvPicPr preferRelativeResize="0"/>
          <p:nvPr/>
        </p:nvPicPr>
        <p:blipFill rotWithShape="1">
          <a:blip r:embed="rId3">
            <a:alphaModFix amt="63000"/>
          </a:blip>
          <a:srcRect b="0" l="0" r="0" t="0"/>
          <a:stretch/>
        </p:blipFill>
        <p:spPr>
          <a:xfrm>
            <a:off x="9185023" y="5450133"/>
            <a:ext cx="726831" cy="726831"/>
          </a:xfrm>
          <a:prstGeom prst="rect">
            <a:avLst/>
          </a:prstGeom>
          <a:noFill/>
          <a:ln>
            <a:noFill/>
          </a:ln>
          <a:effectLst>
            <a:outerShdw blurRad="50800" rotWithShape="0" algn="ctr" dir="5400000" dist="50800">
              <a:schemeClr val="lt1">
                <a:alpha val="0"/>
              </a:schemeClr>
            </a:outerShdw>
          </a:effectLst>
        </p:spPr>
      </p:pic>
      <p:pic>
        <p:nvPicPr>
          <p:cNvPr id="145" name="Google Shape;145;gf58cce89af_4_12"/>
          <p:cNvPicPr preferRelativeResize="0"/>
          <p:nvPr/>
        </p:nvPicPr>
        <p:blipFill rotWithShape="1">
          <a:blip r:embed="rId3">
            <a:alphaModFix amt="63000"/>
          </a:blip>
          <a:srcRect b="0" l="0" r="0" t="0"/>
          <a:stretch/>
        </p:blipFill>
        <p:spPr>
          <a:xfrm>
            <a:off x="9542574" y="5450133"/>
            <a:ext cx="726831" cy="726831"/>
          </a:xfrm>
          <a:prstGeom prst="rect">
            <a:avLst/>
          </a:prstGeom>
          <a:noFill/>
          <a:ln>
            <a:noFill/>
          </a:ln>
          <a:effectLst>
            <a:outerShdw blurRad="50800" rotWithShape="0" algn="ctr" dir="5400000" dist="50800">
              <a:schemeClr val="lt1">
                <a:alpha val="0"/>
              </a:schemeClr>
            </a:outerShdw>
          </a:effectLst>
        </p:spPr>
      </p:pic>
      <p:pic>
        <p:nvPicPr>
          <p:cNvPr id="146" name="Google Shape;146;gf58cce89af_4_12"/>
          <p:cNvPicPr preferRelativeResize="0"/>
          <p:nvPr/>
        </p:nvPicPr>
        <p:blipFill rotWithShape="1">
          <a:blip r:embed="rId3">
            <a:alphaModFix amt="63000"/>
          </a:blip>
          <a:srcRect b="0" l="0" r="0" t="0"/>
          <a:stretch/>
        </p:blipFill>
        <p:spPr>
          <a:xfrm>
            <a:off x="9905989" y="5450133"/>
            <a:ext cx="726831" cy="726831"/>
          </a:xfrm>
          <a:prstGeom prst="rect">
            <a:avLst/>
          </a:prstGeom>
          <a:noFill/>
          <a:ln>
            <a:noFill/>
          </a:ln>
          <a:effectLst>
            <a:outerShdw blurRad="50800" rotWithShape="0" algn="ctr" dir="5400000" dist="50800">
              <a:schemeClr val="lt1">
                <a:alpha val="0"/>
              </a:schemeClr>
            </a:outerShdw>
          </a:effectLst>
        </p:spPr>
      </p:pic>
      <p:pic>
        <p:nvPicPr>
          <p:cNvPr id="147" name="Google Shape;147;gf58cce89af_4_12"/>
          <p:cNvPicPr preferRelativeResize="0"/>
          <p:nvPr/>
        </p:nvPicPr>
        <p:blipFill rotWithShape="1">
          <a:blip r:embed="rId3">
            <a:alphaModFix amt="63000"/>
          </a:blip>
          <a:srcRect b="0" l="0" r="0" t="0"/>
          <a:stretch/>
        </p:blipFill>
        <p:spPr>
          <a:xfrm>
            <a:off x="10269405" y="5454693"/>
            <a:ext cx="726831" cy="726831"/>
          </a:xfrm>
          <a:prstGeom prst="rect">
            <a:avLst/>
          </a:prstGeom>
          <a:noFill/>
          <a:ln>
            <a:noFill/>
          </a:ln>
          <a:effectLst>
            <a:outerShdw blurRad="50800" rotWithShape="0" algn="ctr" dir="5400000" dist="50800">
              <a:schemeClr val="lt1">
                <a:alpha val="0"/>
              </a:schemeClr>
            </a:outerShdw>
          </a:effectLst>
        </p:spPr>
      </p:pic>
      <p:pic>
        <p:nvPicPr>
          <p:cNvPr id="148" name="Google Shape;148;gf58cce89af_4_12"/>
          <p:cNvPicPr preferRelativeResize="0"/>
          <p:nvPr/>
        </p:nvPicPr>
        <p:blipFill rotWithShape="1">
          <a:blip r:embed="rId3">
            <a:alphaModFix amt="63000"/>
          </a:blip>
          <a:srcRect b="0" l="0" r="0" t="0"/>
          <a:stretch/>
        </p:blipFill>
        <p:spPr>
          <a:xfrm>
            <a:off x="10632820" y="5454693"/>
            <a:ext cx="726831" cy="726831"/>
          </a:xfrm>
          <a:prstGeom prst="rect">
            <a:avLst/>
          </a:prstGeom>
          <a:noFill/>
          <a:ln>
            <a:noFill/>
          </a:ln>
          <a:effectLst>
            <a:outerShdw blurRad="50800" rotWithShape="0" algn="ctr" dir="5400000" dist="50800">
              <a:schemeClr val="lt1">
                <a:alpha val="0"/>
              </a:scheme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58cce89af_4_4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Mảng</a:t>
            </a:r>
            <a:r>
              <a:rPr lang="en-US"/>
              <a:t> là gì</a:t>
            </a:r>
            <a:endParaRPr/>
          </a:p>
        </p:txBody>
      </p:sp>
      <p:sp>
        <p:nvSpPr>
          <p:cNvPr id="155" name="Google Shape;155;gf58cce89af_4_46"/>
          <p:cNvSpPr txBox="1"/>
          <p:nvPr>
            <p:ph idx="1" type="body"/>
          </p:nvPr>
        </p:nvSpPr>
        <p:spPr>
          <a:xfrm>
            <a:off x="838200" y="1302451"/>
            <a:ext cx="6292800" cy="4874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Mảng là một loại biến đặc biệt, có thể lưu được nhiều giá trị thay vì chỉ một giá trị như các biến thông thường</a:t>
            </a:r>
            <a:endParaRPr/>
          </a:p>
          <a:p>
            <a:pPr indent="-228600" lvl="0" marL="228600" rtl="0" algn="just">
              <a:lnSpc>
                <a:spcPct val="90000"/>
              </a:lnSpc>
              <a:spcBef>
                <a:spcPts val="1000"/>
              </a:spcBef>
              <a:spcAft>
                <a:spcPts val="0"/>
              </a:spcAft>
              <a:buClr>
                <a:schemeClr val="dk1"/>
              </a:buClr>
              <a:buSzPts val="2800"/>
              <a:buChar char="•"/>
            </a:pPr>
            <a:r>
              <a:rPr lang="en-US"/>
              <a:t>Mỗi giá trị trong mảng được gọi là một phần tử</a:t>
            </a:r>
            <a:endParaRPr/>
          </a:p>
          <a:p>
            <a:pPr indent="-228600" lvl="0" marL="228600" rtl="0" algn="just">
              <a:lnSpc>
                <a:spcPct val="90000"/>
              </a:lnSpc>
              <a:spcBef>
                <a:spcPts val="1000"/>
              </a:spcBef>
              <a:spcAft>
                <a:spcPts val="0"/>
              </a:spcAft>
              <a:buClr>
                <a:schemeClr val="dk1"/>
              </a:buClr>
              <a:buSzPts val="2800"/>
              <a:buChar char="•"/>
            </a:pPr>
            <a:r>
              <a:rPr lang="en-US"/>
              <a:t>Các phần tử được lưu trữ ở các vị trí kế tiếp nhau trong bộ nhớ</a:t>
            </a:r>
            <a:endParaRPr/>
          </a:p>
          <a:p>
            <a:pPr indent="-228600" lvl="0" marL="228600" rtl="0" algn="just">
              <a:lnSpc>
                <a:spcPct val="90000"/>
              </a:lnSpc>
              <a:spcBef>
                <a:spcPts val="1000"/>
              </a:spcBef>
              <a:spcAft>
                <a:spcPts val="0"/>
              </a:spcAft>
              <a:buClr>
                <a:schemeClr val="dk1"/>
              </a:buClr>
              <a:buSzPts val="2800"/>
              <a:buChar char="•"/>
            </a:pPr>
            <a:r>
              <a:rPr lang="en-US"/>
              <a:t>Chẳng hạn, mảng numbers chứa 12 phần tử là các số nguyên</a:t>
            </a:r>
            <a:endParaRPr/>
          </a:p>
        </p:txBody>
      </p:sp>
      <p:grpSp>
        <p:nvGrpSpPr>
          <p:cNvPr id="156" name="Google Shape;156;gf58cce89af_4_46"/>
          <p:cNvGrpSpPr/>
          <p:nvPr/>
        </p:nvGrpSpPr>
        <p:grpSpPr>
          <a:xfrm>
            <a:off x="7463791" y="1943162"/>
            <a:ext cx="3890010" cy="3590753"/>
            <a:chOff x="3762" y="1514"/>
            <a:chExt cx="1578" cy="2079"/>
          </a:xfrm>
        </p:grpSpPr>
        <p:grpSp>
          <p:nvGrpSpPr>
            <p:cNvPr id="157" name="Google Shape;157;gf58cce89af_4_46"/>
            <p:cNvGrpSpPr/>
            <p:nvPr/>
          </p:nvGrpSpPr>
          <p:grpSpPr>
            <a:xfrm>
              <a:off x="4528" y="1514"/>
              <a:ext cx="812" cy="2079"/>
              <a:chOff x="0" y="-2"/>
              <a:chExt cx="20000" cy="19987"/>
            </a:xfrm>
          </p:grpSpPr>
          <p:sp>
            <p:nvSpPr>
              <p:cNvPr id="158" name="Google Shape;158;gf58cce89af_4_46"/>
              <p:cNvSpPr/>
              <p:nvPr/>
            </p:nvSpPr>
            <p:spPr>
              <a:xfrm>
                <a:off x="0" y="10000"/>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9" name="Google Shape;159;gf58cce89af_4_46"/>
              <p:cNvGrpSpPr/>
              <p:nvPr/>
            </p:nvGrpSpPr>
            <p:grpSpPr>
              <a:xfrm>
                <a:off x="0" y="-2"/>
                <a:ext cx="20000" cy="19987"/>
                <a:chOff x="0" y="0"/>
                <a:chExt cx="20000" cy="19987"/>
              </a:xfrm>
            </p:grpSpPr>
            <p:sp>
              <p:nvSpPr>
                <p:cNvPr id="160" name="Google Shape;160;gf58cce89af_4_46"/>
                <p:cNvSpPr/>
                <p:nvPr/>
              </p:nvSpPr>
              <p:spPr>
                <a:xfrm>
                  <a:off x="0" y="0"/>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gf58cce89af_4_46"/>
                <p:cNvSpPr/>
                <p:nvPr/>
              </p:nvSpPr>
              <p:spPr>
                <a:xfrm>
                  <a:off x="0" y="1667"/>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gf58cce89af_4_46"/>
                <p:cNvSpPr/>
                <p:nvPr/>
              </p:nvSpPr>
              <p:spPr>
                <a:xfrm>
                  <a:off x="0" y="3334"/>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gf58cce89af_4_46"/>
                <p:cNvSpPr/>
                <p:nvPr/>
              </p:nvSpPr>
              <p:spPr>
                <a:xfrm>
                  <a:off x="0" y="5001"/>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gf58cce89af_4_46"/>
                <p:cNvSpPr/>
                <p:nvPr/>
              </p:nvSpPr>
              <p:spPr>
                <a:xfrm>
                  <a:off x="0" y="6668"/>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gf58cce89af_4_46"/>
                <p:cNvSpPr/>
                <p:nvPr/>
              </p:nvSpPr>
              <p:spPr>
                <a:xfrm>
                  <a:off x="0" y="8335"/>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gf58cce89af_4_46"/>
                <p:cNvSpPr/>
                <p:nvPr/>
              </p:nvSpPr>
              <p:spPr>
                <a:xfrm>
                  <a:off x="0" y="11669"/>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gf58cce89af_4_46"/>
                <p:cNvSpPr/>
                <p:nvPr/>
              </p:nvSpPr>
              <p:spPr>
                <a:xfrm>
                  <a:off x="0" y="13336"/>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gf58cce89af_4_46"/>
                <p:cNvSpPr/>
                <p:nvPr/>
              </p:nvSpPr>
              <p:spPr>
                <a:xfrm>
                  <a:off x="0" y="15003"/>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gf58cce89af_4_46"/>
                <p:cNvSpPr/>
                <p:nvPr/>
              </p:nvSpPr>
              <p:spPr>
                <a:xfrm>
                  <a:off x="0" y="16670"/>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gf58cce89af_4_46"/>
                <p:cNvSpPr/>
                <p:nvPr/>
              </p:nvSpPr>
              <p:spPr>
                <a:xfrm>
                  <a:off x="0" y="18337"/>
                  <a:ext cx="20000" cy="1650"/>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171" name="Google Shape;171;gf58cce89af_4_46"/>
            <p:cNvSpPr/>
            <p:nvPr/>
          </p:nvSpPr>
          <p:spPr>
            <a:xfrm>
              <a:off x="3816" y="2579"/>
              <a:ext cx="6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numbers[6]</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72" name="Google Shape;172;gf58cce89af_4_46"/>
            <p:cNvSpPr/>
            <p:nvPr/>
          </p:nvSpPr>
          <p:spPr>
            <a:xfrm>
              <a:off x="4800" y="1539"/>
              <a:ext cx="3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-45</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73" name="Google Shape;173;gf58cce89af_4_46"/>
            <p:cNvSpPr/>
            <p:nvPr/>
          </p:nvSpPr>
          <p:spPr>
            <a:xfrm>
              <a:off x="4935" y="1712"/>
              <a:ext cx="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6</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74" name="Google Shape;174;gf58cce89af_4_46"/>
            <p:cNvSpPr/>
            <p:nvPr/>
          </p:nvSpPr>
          <p:spPr>
            <a:xfrm>
              <a:off x="4935" y="1886"/>
              <a:ext cx="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0</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75" name="Google Shape;175;gf58cce89af_4_46"/>
            <p:cNvSpPr/>
            <p:nvPr/>
          </p:nvSpPr>
          <p:spPr>
            <a:xfrm>
              <a:off x="4868" y="2059"/>
              <a:ext cx="3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72</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76" name="Google Shape;176;gf58cce89af_4_46"/>
            <p:cNvSpPr/>
            <p:nvPr/>
          </p:nvSpPr>
          <p:spPr>
            <a:xfrm>
              <a:off x="4732" y="2232"/>
              <a:ext cx="3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1543</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77" name="Google Shape;177;gf58cce89af_4_46"/>
            <p:cNvSpPr/>
            <p:nvPr/>
          </p:nvSpPr>
          <p:spPr>
            <a:xfrm>
              <a:off x="4800" y="2406"/>
              <a:ext cx="3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-89</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78" name="Google Shape;178;gf58cce89af_4_46"/>
            <p:cNvSpPr/>
            <p:nvPr/>
          </p:nvSpPr>
          <p:spPr>
            <a:xfrm>
              <a:off x="4935" y="2579"/>
              <a:ext cx="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0</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79" name="Google Shape;179;gf58cce89af_4_46"/>
            <p:cNvSpPr/>
            <p:nvPr/>
          </p:nvSpPr>
          <p:spPr>
            <a:xfrm>
              <a:off x="4868" y="2752"/>
              <a:ext cx="3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62</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80" name="Google Shape;180;gf58cce89af_4_46"/>
            <p:cNvSpPr/>
            <p:nvPr/>
          </p:nvSpPr>
          <p:spPr>
            <a:xfrm>
              <a:off x="4868" y="2926"/>
              <a:ext cx="3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-3</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81" name="Google Shape;181;gf58cce89af_4_46"/>
            <p:cNvSpPr/>
            <p:nvPr/>
          </p:nvSpPr>
          <p:spPr>
            <a:xfrm>
              <a:off x="4935" y="3099"/>
              <a:ext cx="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1</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82" name="Google Shape;182;gf58cce89af_4_46"/>
            <p:cNvSpPr/>
            <p:nvPr/>
          </p:nvSpPr>
          <p:spPr>
            <a:xfrm>
              <a:off x="4732" y="3272"/>
              <a:ext cx="3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6453</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83" name="Google Shape;183;gf58cce89af_4_46"/>
            <p:cNvSpPr/>
            <p:nvPr/>
          </p:nvSpPr>
          <p:spPr>
            <a:xfrm>
              <a:off x="4868" y="3446"/>
              <a:ext cx="3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78</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84" name="Google Shape;184;gf58cce89af_4_46"/>
            <p:cNvSpPr/>
            <p:nvPr/>
          </p:nvSpPr>
          <p:spPr>
            <a:xfrm>
              <a:off x="3816" y="1539"/>
              <a:ext cx="6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numbers[0]</a:t>
              </a:r>
              <a:endParaRPr b="0" i="0" sz="1800" u="none" cap="none" strike="noStrike">
                <a:solidFill>
                  <a:schemeClr val="dk1"/>
                </a:solidFill>
                <a:latin typeface="Courier New"/>
                <a:ea typeface="Courier New"/>
                <a:cs typeface="Courier New"/>
                <a:sym typeface="Courier New"/>
              </a:endParaRPr>
            </a:p>
          </p:txBody>
        </p:sp>
        <p:sp>
          <p:nvSpPr>
            <p:cNvPr id="185" name="Google Shape;185;gf58cce89af_4_46"/>
            <p:cNvSpPr/>
            <p:nvPr/>
          </p:nvSpPr>
          <p:spPr>
            <a:xfrm>
              <a:off x="3816" y="1712"/>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numbers[1]</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86" name="Google Shape;186;gf58cce89af_4_46"/>
            <p:cNvSpPr/>
            <p:nvPr/>
          </p:nvSpPr>
          <p:spPr>
            <a:xfrm>
              <a:off x="3816" y="1886"/>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numbers[2]</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87" name="Google Shape;187;gf58cce89af_4_46"/>
            <p:cNvSpPr/>
            <p:nvPr/>
          </p:nvSpPr>
          <p:spPr>
            <a:xfrm>
              <a:off x="3816" y="2059"/>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numbers[3]</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88" name="Google Shape;188;gf58cce89af_4_46"/>
            <p:cNvSpPr/>
            <p:nvPr/>
          </p:nvSpPr>
          <p:spPr>
            <a:xfrm>
              <a:off x="3762" y="3446"/>
              <a:ext cx="60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numbers[11]</a:t>
              </a:r>
              <a:endParaRPr b="0" i="0" sz="1800" u="none" cap="none" strike="noStrike">
                <a:solidFill>
                  <a:schemeClr val="dk1"/>
                </a:solidFill>
                <a:latin typeface="Courier New"/>
                <a:ea typeface="Courier New"/>
                <a:cs typeface="Courier New"/>
                <a:sym typeface="Courier New"/>
              </a:endParaRPr>
            </a:p>
          </p:txBody>
        </p:sp>
        <p:sp>
          <p:nvSpPr>
            <p:cNvPr id="189" name="Google Shape;189;gf58cce89af_4_46"/>
            <p:cNvSpPr/>
            <p:nvPr/>
          </p:nvSpPr>
          <p:spPr>
            <a:xfrm>
              <a:off x="3762" y="3272"/>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numbers[10]</a:t>
              </a:r>
              <a:endParaRPr b="0" i="0" sz="1800" u="none" cap="none" strike="noStrike">
                <a:solidFill>
                  <a:schemeClr val="dk1"/>
                </a:solidFill>
                <a:latin typeface="Courier New"/>
                <a:ea typeface="Courier New"/>
                <a:cs typeface="Courier New"/>
                <a:sym typeface="Courier New"/>
              </a:endParaRPr>
            </a:p>
          </p:txBody>
        </p:sp>
        <p:sp>
          <p:nvSpPr>
            <p:cNvPr id="190" name="Google Shape;190;gf58cce89af_4_46"/>
            <p:cNvSpPr/>
            <p:nvPr/>
          </p:nvSpPr>
          <p:spPr>
            <a:xfrm>
              <a:off x="3816" y="3099"/>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numbers[9]</a:t>
              </a:r>
              <a:endParaRPr b="0" i="0" sz="1800" u="none" cap="none" strike="noStrike">
                <a:solidFill>
                  <a:schemeClr val="dk1"/>
                </a:solidFill>
                <a:latin typeface="Courier New"/>
                <a:ea typeface="Courier New"/>
                <a:cs typeface="Courier New"/>
                <a:sym typeface="Courier New"/>
              </a:endParaRPr>
            </a:p>
          </p:txBody>
        </p:sp>
        <p:sp>
          <p:nvSpPr>
            <p:cNvPr id="191" name="Google Shape;191;gf58cce89af_4_46"/>
            <p:cNvSpPr/>
            <p:nvPr/>
          </p:nvSpPr>
          <p:spPr>
            <a:xfrm>
              <a:off x="3816" y="2926"/>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numbers[8]</a:t>
              </a:r>
              <a:endParaRPr b="0" i="0" sz="1800" u="none" cap="none" strike="noStrike">
                <a:solidFill>
                  <a:schemeClr val="dk1"/>
                </a:solidFill>
                <a:latin typeface="Courier New"/>
                <a:ea typeface="Courier New"/>
                <a:cs typeface="Courier New"/>
                <a:sym typeface="Courier New"/>
              </a:endParaRPr>
            </a:p>
          </p:txBody>
        </p:sp>
        <p:sp>
          <p:nvSpPr>
            <p:cNvPr id="192" name="Google Shape;192;gf58cce89af_4_46"/>
            <p:cNvSpPr/>
            <p:nvPr/>
          </p:nvSpPr>
          <p:spPr>
            <a:xfrm>
              <a:off x="3816" y="2752"/>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numbers[7]</a:t>
              </a:r>
              <a:endParaRPr b="0" i="0" sz="1800" u="none" cap="none" strike="noStrike">
                <a:solidFill>
                  <a:schemeClr val="dk1"/>
                </a:solidFill>
                <a:latin typeface="Courier New"/>
                <a:ea typeface="Courier New"/>
                <a:cs typeface="Courier New"/>
                <a:sym typeface="Courier New"/>
              </a:endParaRPr>
            </a:p>
          </p:txBody>
        </p:sp>
        <p:sp>
          <p:nvSpPr>
            <p:cNvPr id="193" name="Google Shape;193;gf58cce89af_4_46"/>
            <p:cNvSpPr/>
            <p:nvPr/>
          </p:nvSpPr>
          <p:spPr>
            <a:xfrm>
              <a:off x="3816" y="2406"/>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numbers[5]</a:t>
              </a:r>
              <a:endParaRPr b="0" i="0" sz="1800" u="none" cap="none" strike="noStrike">
                <a:solidFill>
                  <a:schemeClr val="dk1"/>
                </a:solidFill>
                <a:latin typeface="Courier New"/>
                <a:ea typeface="Courier New"/>
                <a:cs typeface="Courier New"/>
                <a:sym typeface="Courier New"/>
              </a:endParaRPr>
            </a:p>
          </p:txBody>
        </p:sp>
        <p:sp>
          <p:nvSpPr>
            <p:cNvPr id="194" name="Google Shape;194;gf58cce89af_4_46"/>
            <p:cNvSpPr/>
            <p:nvPr/>
          </p:nvSpPr>
          <p:spPr>
            <a:xfrm>
              <a:off x="3816" y="2232"/>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numbers[4]</a:t>
              </a:r>
              <a:endParaRPr b="0" i="0" sz="1800" u="none" cap="none" strike="noStrike">
                <a:solidFill>
                  <a:schemeClr val="dk1"/>
                </a:solidFill>
                <a:latin typeface="Courier New"/>
                <a:ea typeface="Courier New"/>
                <a:cs typeface="Courier New"/>
                <a:sym typeface="Courier New"/>
              </a:endParaRPr>
            </a:p>
          </p:txBody>
        </p:sp>
        <p:grpSp>
          <p:nvGrpSpPr>
            <p:cNvPr id="195" name="Google Shape;195;gf58cce89af_4_46"/>
            <p:cNvGrpSpPr/>
            <p:nvPr/>
          </p:nvGrpSpPr>
          <p:grpSpPr>
            <a:xfrm>
              <a:off x="4528" y="1514"/>
              <a:ext cx="812" cy="2079"/>
              <a:chOff x="0" y="-2"/>
              <a:chExt cx="20000" cy="19987"/>
            </a:xfrm>
          </p:grpSpPr>
          <p:sp>
            <p:nvSpPr>
              <p:cNvPr id="196" name="Google Shape;196;gf58cce89af_4_46"/>
              <p:cNvSpPr/>
              <p:nvPr/>
            </p:nvSpPr>
            <p:spPr>
              <a:xfrm>
                <a:off x="0" y="10000"/>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97" name="Google Shape;197;gf58cce89af_4_46"/>
              <p:cNvGrpSpPr/>
              <p:nvPr/>
            </p:nvGrpSpPr>
            <p:grpSpPr>
              <a:xfrm>
                <a:off x="0" y="-2"/>
                <a:ext cx="20000" cy="19987"/>
                <a:chOff x="0" y="0"/>
                <a:chExt cx="20000" cy="19987"/>
              </a:xfrm>
            </p:grpSpPr>
            <p:sp>
              <p:nvSpPr>
                <p:cNvPr id="198" name="Google Shape;198;gf58cce89af_4_46"/>
                <p:cNvSpPr/>
                <p:nvPr/>
              </p:nvSpPr>
              <p:spPr>
                <a:xfrm>
                  <a:off x="0" y="0"/>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gf58cce89af_4_46"/>
                <p:cNvSpPr/>
                <p:nvPr/>
              </p:nvSpPr>
              <p:spPr>
                <a:xfrm>
                  <a:off x="0" y="1667"/>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gf58cce89af_4_46"/>
                <p:cNvSpPr/>
                <p:nvPr/>
              </p:nvSpPr>
              <p:spPr>
                <a:xfrm>
                  <a:off x="0" y="3334"/>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gf58cce89af_4_46"/>
                <p:cNvSpPr/>
                <p:nvPr/>
              </p:nvSpPr>
              <p:spPr>
                <a:xfrm>
                  <a:off x="0" y="5001"/>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gf58cce89af_4_46"/>
                <p:cNvSpPr/>
                <p:nvPr/>
              </p:nvSpPr>
              <p:spPr>
                <a:xfrm>
                  <a:off x="0" y="6668"/>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gf58cce89af_4_46"/>
                <p:cNvSpPr/>
                <p:nvPr/>
              </p:nvSpPr>
              <p:spPr>
                <a:xfrm>
                  <a:off x="0" y="8335"/>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gf58cce89af_4_46"/>
                <p:cNvSpPr/>
                <p:nvPr/>
              </p:nvSpPr>
              <p:spPr>
                <a:xfrm>
                  <a:off x="0" y="11669"/>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gf58cce89af_4_46"/>
                <p:cNvSpPr/>
                <p:nvPr/>
              </p:nvSpPr>
              <p:spPr>
                <a:xfrm>
                  <a:off x="0" y="13336"/>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gf58cce89af_4_46"/>
                <p:cNvSpPr/>
                <p:nvPr/>
              </p:nvSpPr>
              <p:spPr>
                <a:xfrm>
                  <a:off x="0" y="15003"/>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gf58cce89af_4_46"/>
                <p:cNvSpPr/>
                <p:nvPr/>
              </p:nvSpPr>
              <p:spPr>
                <a:xfrm>
                  <a:off x="0" y="16670"/>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gf58cce89af_4_46"/>
                <p:cNvSpPr/>
                <p:nvPr/>
              </p:nvSpPr>
              <p:spPr>
                <a:xfrm>
                  <a:off x="0" y="18337"/>
                  <a:ext cx="20000" cy="1650"/>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f58cce89af_4_10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khái niệm của mảng</a:t>
            </a:r>
            <a:endParaRPr/>
          </a:p>
        </p:txBody>
      </p:sp>
      <p:sp>
        <p:nvSpPr>
          <p:cNvPr id="215" name="Google Shape;215;gf58cce89af_4_10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Tên mảng: Tuân thủ theo quy tắc đặt tên của biến</a:t>
            </a:r>
            <a:endParaRPr/>
          </a:p>
          <a:p>
            <a:pPr indent="-228600" lvl="0" marL="228600" rtl="0" algn="l">
              <a:lnSpc>
                <a:spcPct val="90000"/>
              </a:lnSpc>
              <a:spcBef>
                <a:spcPts val="1000"/>
              </a:spcBef>
              <a:spcAft>
                <a:spcPts val="0"/>
              </a:spcAft>
              <a:buClr>
                <a:schemeClr val="dk1"/>
              </a:buClr>
              <a:buSzPts val="2800"/>
              <a:buChar char="•"/>
            </a:pPr>
            <a:r>
              <a:rPr lang="en-US"/>
              <a:t>Phần tử: Các giá trị được lưu trữ trong mảng </a:t>
            </a:r>
            <a:endParaRPr/>
          </a:p>
          <a:p>
            <a:pPr indent="-228600" lvl="0" marL="228600" rtl="0" algn="l">
              <a:lnSpc>
                <a:spcPct val="90000"/>
              </a:lnSpc>
              <a:spcBef>
                <a:spcPts val="1000"/>
              </a:spcBef>
              <a:spcAft>
                <a:spcPts val="0"/>
              </a:spcAft>
              <a:buClr>
                <a:schemeClr val="dk1"/>
              </a:buClr>
              <a:buSzPts val="2800"/>
              <a:buChar char="•"/>
            </a:pPr>
            <a:r>
              <a:rPr lang="en-US"/>
              <a:t>Chỉ số: Vị trí của các phần tử trong mảng. Chỉ số bắt đầu từ 0.</a:t>
            </a:r>
            <a:endParaRPr/>
          </a:p>
          <a:p>
            <a:pPr indent="-228600" lvl="0" marL="228600" rtl="0" algn="l">
              <a:lnSpc>
                <a:spcPct val="90000"/>
              </a:lnSpc>
              <a:spcBef>
                <a:spcPts val="1000"/>
              </a:spcBef>
              <a:spcAft>
                <a:spcPts val="0"/>
              </a:spcAft>
              <a:buClr>
                <a:schemeClr val="dk1"/>
              </a:buClr>
              <a:buSzPts val="2800"/>
              <a:buChar char="•"/>
            </a:pPr>
            <a:r>
              <a:rPr lang="en-US"/>
              <a:t>Độ dài: Số lượng các phần tử của mảng</a:t>
            </a:r>
            <a:endParaRPr/>
          </a:p>
        </p:txBody>
      </p:sp>
      <p:pic>
        <p:nvPicPr>
          <p:cNvPr descr="llustration of an array as 10 boxes numbered 0 through 9; an index of 0 i" id="216" name="Google Shape;216;gf58cce89af_4_105"/>
          <p:cNvPicPr preferRelativeResize="0"/>
          <p:nvPr/>
        </p:nvPicPr>
        <p:blipFill rotWithShape="1">
          <a:blip r:embed="rId3">
            <a:alphaModFix/>
          </a:blip>
          <a:srcRect b="0" l="0" r="0" t="0"/>
          <a:stretch/>
        </p:blipFill>
        <p:spPr>
          <a:xfrm>
            <a:off x="2975085" y="3644247"/>
            <a:ext cx="6232898" cy="23071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f58cce89af_4_11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List </a:t>
            </a:r>
            <a:r>
              <a:rPr lang="en-US"/>
              <a:t>và</a:t>
            </a:r>
            <a:r>
              <a:rPr lang="en-US"/>
              <a:t> Mảng</a:t>
            </a:r>
            <a:endParaRPr/>
          </a:p>
        </p:txBody>
      </p:sp>
      <p:sp>
        <p:nvSpPr>
          <p:cNvPr id="223" name="Google Shape;223;gf58cce89af_4_112"/>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115000"/>
              </a:lnSpc>
              <a:spcBef>
                <a:spcPts val="1000"/>
              </a:spcBef>
              <a:spcAft>
                <a:spcPts val="0"/>
              </a:spcAft>
              <a:buClr>
                <a:schemeClr val="dk1"/>
              </a:buClr>
              <a:buSzPts val="2800"/>
              <a:buChar char="•"/>
            </a:pPr>
            <a:r>
              <a:rPr lang="en-US"/>
              <a:t>Trong Python list là một dạng dữ liệu cho phép lưu trữ nhiều kiểu dữ liệu khác nhau và truy xuất các phần tử bên trong nó thông qua vị trí của phần tử đó trong list</a:t>
            </a:r>
            <a:endParaRPr/>
          </a:p>
          <a:p>
            <a:pPr indent="-228600" lvl="0" marL="228600" rtl="0" algn="just">
              <a:lnSpc>
                <a:spcPct val="115000"/>
              </a:lnSpc>
              <a:spcBef>
                <a:spcPts val="1000"/>
              </a:spcBef>
              <a:spcAft>
                <a:spcPts val="0"/>
              </a:spcAft>
              <a:buClr>
                <a:schemeClr val="dk1"/>
              </a:buClr>
              <a:buSzPts val="2800"/>
              <a:buChar char="•"/>
            </a:pPr>
            <a:r>
              <a:rPr lang="en-US"/>
              <a:t>List có thể được coi là một </a:t>
            </a:r>
            <a:r>
              <a:rPr b="1" i="1" lang="en-US"/>
              <a:t>mảng tuần tự </a:t>
            </a:r>
            <a:r>
              <a:rPr lang="en-US"/>
              <a:t>như trong các ngôn ngữ khác  </a:t>
            </a:r>
            <a:endParaRPr/>
          </a:p>
          <a:p>
            <a:pPr indent="-228600" lvl="0" marL="228600" rtl="0" algn="just">
              <a:lnSpc>
                <a:spcPct val="115000"/>
              </a:lnSpc>
              <a:spcBef>
                <a:spcPts val="1000"/>
              </a:spcBef>
              <a:spcAft>
                <a:spcPts val="0"/>
              </a:spcAft>
              <a:buClr>
                <a:schemeClr val="dk1"/>
              </a:buClr>
              <a:buSzPts val="2800"/>
              <a:buChar char="•"/>
            </a:pPr>
            <a:r>
              <a:rPr lang="en-US"/>
              <a:t>List không nhất thiết phải đồng nhất, điều này khiến nó trở thành một công cụ mạnh mẽ nhất trong Python. </a:t>
            </a:r>
            <a:endParaRPr/>
          </a:p>
          <a:p>
            <a:pPr indent="-228600" lvl="0" marL="228600" rtl="0" algn="just">
              <a:lnSpc>
                <a:spcPct val="115000"/>
              </a:lnSpc>
              <a:spcBef>
                <a:spcPts val="1000"/>
              </a:spcBef>
              <a:spcAft>
                <a:spcPts val="0"/>
              </a:spcAft>
              <a:buClr>
                <a:schemeClr val="dk1"/>
              </a:buClr>
              <a:buSzPts val="2800"/>
              <a:buChar char="•"/>
            </a:pPr>
            <a:r>
              <a:rPr lang="en-US"/>
              <a:t>Một list đơn có thể bao gồm các loại Datatypes như Integers, Strings cũng như Objects. </a:t>
            </a:r>
            <a:endParaRPr/>
          </a:p>
          <a:p>
            <a:pPr indent="-228600" lvl="0" marL="228600" rtl="0" algn="just">
              <a:lnSpc>
                <a:spcPct val="115000"/>
              </a:lnSpc>
              <a:spcBef>
                <a:spcPts val="1000"/>
              </a:spcBef>
              <a:spcAft>
                <a:spcPts val="0"/>
              </a:spcAft>
              <a:buClr>
                <a:schemeClr val="dk1"/>
              </a:buClr>
              <a:buSzPts val="2800"/>
              <a:buChar char="•"/>
            </a:pPr>
            <a:r>
              <a:rPr lang="en-US"/>
              <a:t>List có thể thay đổi được ngay cả sau khi được tạo.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f58cce89af_4_11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Khai báo </a:t>
            </a:r>
            <a:r>
              <a:rPr lang="en-US"/>
              <a:t>List</a:t>
            </a:r>
            <a:endParaRPr/>
          </a:p>
        </p:txBody>
      </p:sp>
      <p:sp>
        <p:nvSpPr>
          <p:cNvPr id="230" name="Google Shape;230;gf58cce89af_4_118"/>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Ví dụ:</a:t>
            </a:r>
            <a:endParaRPr/>
          </a:p>
        </p:txBody>
      </p:sp>
      <p:sp>
        <p:nvSpPr>
          <p:cNvPr id="231" name="Google Shape;231;gf58cce89af_4_118"/>
          <p:cNvSpPr txBox="1"/>
          <p:nvPr/>
        </p:nvSpPr>
        <p:spPr>
          <a:xfrm>
            <a:off x="1788350" y="1835500"/>
            <a:ext cx="717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array_name = [</a:t>
            </a:r>
            <a:r>
              <a:rPr b="1" lang="en-US" sz="2400">
                <a:solidFill>
                  <a:schemeClr val="dk1"/>
                </a:solidFill>
                <a:latin typeface="Courier New"/>
                <a:ea typeface="Courier New"/>
                <a:cs typeface="Courier New"/>
                <a:sym typeface="Courier New"/>
              </a:rPr>
              <a:t>item1</a:t>
            </a:r>
            <a:r>
              <a:rPr lang="en-US" sz="2400">
                <a:solidFill>
                  <a:schemeClr val="dk1"/>
                </a:solidFill>
                <a:latin typeface="Courier New"/>
                <a:ea typeface="Courier New"/>
                <a:cs typeface="Courier New"/>
                <a:sym typeface="Courier New"/>
              </a:rPr>
              <a:t>, </a:t>
            </a:r>
            <a:r>
              <a:rPr b="1" lang="en-US" sz="2400">
                <a:solidFill>
                  <a:schemeClr val="dk1"/>
                </a:solidFill>
                <a:latin typeface="Courier New"/>
                <a:ea typeface="Courier New"/>
                <a:cs typeface="Courier New"/>
                <a:sym typeface="Courier New"/>
              </a:rPr>
              <a:t>item2</a:t>
            </a:r>
            <a:r>
              <a:rPr lang="en-US" sz="2400">
                <a:solidFill>
                  <a:schemeClr val="dk1"/>
                </a:solidFill>
                <a:latin typeface="Courier New"/>
                <a:ea typeface="Courier New"/>
                <a:cs typeface="Courier New"/>
                <a:sym typeface="Courier New"/>
              </a:rPr>
              <a:t>, </a:t>
            </a:r>
            <a:r>
              <a:rPr b="1" lang="en-US" sz="2400">
                <a:solidFill>
                  <a:schemeClr val="dk1"/>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232" name="Google Shape;232;gf58cce89af_4_118"/>
          <p:cNvSpPr txBox="1"/>
          <p:nvPr/>
        </p:nvSpPr>
        <p:spPr>
          <a:xfrm>
            <a:off x="1788350" y="3515125"/>
            <a:ext cx="793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array_name = [</a:t>
            </a:r>
            <a:r>
              <a:rPr b="1" lang="en-US" sz="2400">
                <a:solidFill>
                  <a:srgbClr val="980000"/>
                </a:solidFill>
                <a:latin typeface="Courier New"/>
                <a:ea typeface="Courier New"/>
                <a:cs typeface="Courier New"/>
                <a:sym typeface="Courier New"/>
              </a:rPr>
              <a:t>"Saab"</a:t>
            </a:r>
            <a:r>
              <a:rPr lang="en-US" sz="2400">
                <a:solidFill>
                  <a:schemeClr val="dk1"/>
                </a:solidFill>
                <a:latin typeface="Courier New"/>
                <a:ea typeface="Courier New"/>
                <a:cs typeface="Courier New"/>
                <a:sym typeface="Courier New"/>
              </a:rPr>
              <a:t>, </a:t>
            </a:r>
            <a:r>
              <a:rPr b="1" lang="en-US" sz="2400">
                <a:solidFill>
                  <a:srgbClr val="980000"/>
                </a:solidFill>
                <a:latin typeface="Courier New"/>
                <a:ea typeface="Courier New"/>
                <a:cs typeface="Courier New"/>
                <a:sym typeface="Courier New"/>
              </a:rPr>
              <a:t>"Volvo"</a:t>
            </a:r>
            <a:r>
              <a:rPr lang="en-US" sz="2400">
                <a:solidFill>
                  <a:schemeClr val="dk1"/>
                </a:solidFill>
                <a:latin typeface="Courier New"/>
                <a:ea typeface="Courier New"/>
                <a:cs typeface="Courier New"/>
                <a:sym typeface="Courier New"/>
              </a:rPr>
              <a:t>, </a:t>
            </a:r>
            <a:r>
              <a:rPr b="1" lang="en-US" sz="2400">
                <a:solidFill>
                  <a:srgbClr val="980000"/>
                </a:solidFill>
                <a:latin typeface="Courier New"/>
                <a:ea typeface="Courier New"/>
                <a:cs typeface="Courier New"/>
                <a:sym typeface="Courier New"/>
              </a:rPr>
              <a:t>"BMW"</a:t>
            </a: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233" name="Google Shape;233;gf58cce89af_4_118"/>
          <p:cNvSpPr txBox="1"/>
          <p:nvPr/>
        </p:nvSpPr>
        <p:spPr>
          <a:xfrm>
            <a:off x="1788350" y="4614575"/>
            <a:ext cx="793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listNumber = [</a:t>
            </a:r>
            <a:r>
              <a:rPr b="1" lang="en-US" sz="2400">
                <a:solidFill>
                  <a:srgbClr val="980000"/>
                </a:solidFill>
                <a:latin typeface="Courier New"/>
                <a:ea typeface="Courier New"/>
                <a:cs typeface="Courier New"/>
                <a:sym typeface="Courier New"/>
              </a:rPr>
              <a:t>1, 2, 3, 4, 5</a:t>
            </a: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