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Open Sans SemiBold"/>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2" roundtripDataSignature="AMtx7mhoDIjbYGlLd8YneBHHVWpu3qaB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26F87F-A320-4EF8-8C8B-AC343DD2C51B}">
  <a:tblStyle styleId="{2526F87F-A320-4EF8-8C8B-AC343DD2C51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71958084-CD56-44E0-9A82-2C40E68C7B9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OpenSansSemiBold-regular.fntdata"/><Relationship Id="rId43" Type="http://schemas.openxmlformats.org/officeDocument/2006/relationships/slide" Target="slides/slide38.xml"/><Relationship Id="rId46" Type="http://schemas.openxmlformats.org/officeDocument/2006/relationships/font" Target="fonts/OpenSansSemiBold-italic.fntdata"/><Relationship Id="rId45" Type="http://schemas.openxmlformats.org/officeDocument/2006/relationships/font" Target="fonts/OpenSans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regular.fntdata"/><Relationship Id="rId47" Type="http://schemas.openxmlformats.org/officeDocument/2006/relationships/font" Target="fonts/OpenSansSemiBold-boldItalic.fntdata"/><Relationship Id="rId49"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Italic.fntdata"/><Relationship Id="rId50" Type="http://schemas.openxmlformats.org/officeDocument/2006/relationships/font" Target="fonts/OpenSans-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chemeClr val="dk1"/>
              </a:buClr>
              <a:buSzPts val="2800"/>
              <a:buChar char="•"/>
            </a:pPr>
            <a:r>
              <a:rPr lang="en-US" sz="2800">
                <a:latin typeface="Open Sans"/>
                <a:ea typeface="Open Sans"/>
                <a:cs typeface="Open Sans"/>
                <a:sym typeface="Open Sans"/>
              </a:rPr>
              <a:t>Điều quan trọng cần lưu ý ở đây là mỗi cửa sổ và khung trong ứng dụng của bạn chỉ được phép sử dụng một trình quản lý hình học.</a:t>
            </a:r>
            <a:endParaRPr sz="2800">
              <a:latin typeface="Open Sans"/>
              <a:ea typeface="Open Sans"/>
              <a:cs typeface="Open Sans"/>
              <a:sym typeface="Open Sans"/>
            </a:endParaRPr>
          </a:p>
          <a:p>
            <a:pPr indent="-228600" lvl="0" marL="228600" rtl="0" algn="l">
              <a:lnSpc>
                <a:spcPct val="90000"/>
              </a:lnSpc>
              <a:spcBef>
                <a:spcPts val="1000"/>
              </a:spcBef>
              <a:spcAft>
                <a:spcPts val="0"/>
              </a:spcAft>
              <a:buClr>
                <a:schemeClr val="dk1"/>
              </a:buClr>
              <a:buSzPts val="2800"/>
              <a:buChar char="•"/>
            </a:pPr>
            <a:r>
              <a:rPr lang="en-US" sz="2800">
                <a:latin typeface="Open Sans"/>
                <a:ea typeface="Open Sans"/>
                <a:cs typeface="Open Sans"/>
                <a:sym typeface="Open Sans"/>
              </a:rPr>
              <a:t>Ngoài ra, các khung khác nhau có thể sử dụng các phương thức quản lý hình học khác nhau</a:t>
            </a:r>
            <a:endParaRPr/>
          </a:p>
        </p:txBody>
      </p:sp>
      <p:sp>
        <p:nvSpPr>
          <p:cNvPr id="167" name="Google Shape;16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6b9cd4c6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f6b9cd4c6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97" name="Google Shape;97;gf6b9cd4c6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a:latin typeface="Open Sans"/>
                <a:ea typeface="Open Sans"/>
                <a:cs typeface="Open Sans"/>
                <a:sym typeface="Open Sans"/>
              </a:rPr>
              <a:t>Trong ví dụ này, sử dụng phương thức bind của tiện ích để liên kết một hàm gọi lại với một sự kiện được gọi là &lt;Button-1&gt;. Chạy chương trình này và nhấp vào cửa sổ xuất hiện. </a:t>
            </a:r>
            <a:endParaRPr>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800"/>
              <a:buFont typeface="Arial"/>
              <a:buNone/>
            </a:pPr>
            <a:r>
              <a:rPr lang="en-US">
                <a:latin typeface="Open Sans"/>
                <a:ea typeface="Open Sans"/>
                <a:cs typeface="Open Sans"/>
                <a:sym typeface="Open Sans"/>
              </a:rPr>
              <a:t>Mỗi lần bạn nhấp chuột, một thông báo như “clicked at 288 114” được in ra cửa sổ bảng điều khiển.</a:t>
            </a:r>
            <a:endParaRPr/>
          </a:p>
        </p:txBody>
      </p:sp>
      <p:sp>
        <p:nvSpPr>
          <p:cNvPr id="262" name="Google Shape;26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a:latin typeface="Open Sans"/>
                <a:ea typeface="Open Sans"/>
                <a:cs typeface="Open Sans"/>
                <a:sym typeface="Open Sans"/>
              </a:rPr>
              <a:t>Trong ví dụ này, phương thức bind() trên btn để ràng buộc sự kiện khi phím Return được nhấn</a:t>
            </a:r>
            <a:endParaRPr>
              <a:latin typeface="Open Sans"/>
              <a:ea typeface="Open Sans"/>
              <a:cs typeface="Open Sans"/>
              <a:sym typeface="Open Sans"/>
            </a:endParaRPr>
          </a:p>
          <a:p>
            <a:pPr indent="0" lvl="0" marL="0" rtl="0" algn="l">
              <a:spcBef>
                <a:spcPts val="0"/>
              </a:spcBef>
              <a:spcAft>
                <a:spcPts val="0"/>
              </a:spcAft>
              <a:buNone/>
            </a:pPr>
            <a:r>
              <a:t/>
            </a:r>
            <a:endParaRPr/>
          </a:p>
        </p:txBody>
      </p:sp>
      <p:sp>
        <p:nvSpPr>
          <p:cNvPr id="268" name="Google Shape;26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127000" lvl="0" marL="228600" rtl="0" algn="l">
              <a:lnSpc>
                <a:spcPct val="90000"/>
              </a:lnSpc>
              <a:spcBef>
                <a:spcPts val="0"/>
              </a:spcBef>
              <a:spcAft>
                <a:spcPts val="0"/>
              </a:spcAft>
              <a:buClr>
                <a:schemeClr val="dk1"/>
              </a:buClr>
              <a:buSzPts val="1200"/>
              <a:buChar char="•"/>
            </a:pPr>
            <a:r>
              <a:rPr lang="en-US">
                <a:latin typeface="Open Sans"/>
                <a:ea typeface="Open Sans"/>
                <a:cs typeface="Open Sans"/>
                <a:sym typeface="Open Sans"/>
              </a:rPr>
              <a:t>Trong ví dụ này khi bạn nhấn nút Return, Tkinter sẽ tự động gọi hàm return_pressed và log</a:t>
            </a:r>
            <a:endParaRPr>
              <a:latin typeface="Open Sans"/>
              <a:ea typeface="Open Sans"/>
              <a:cs typeface="Open Sans"/>
              <a:sym typeface="Open Sans"/>
            </a:endParaRPr>
          </a:p>
          <a:p>
            <a:pPr indent="-127000" lvl="0" marL="228600" rtl="0" algn="l">
              <a:lnSpc>
                <a:spcPct val="90000"/>
              </a:lnSpc>
              <a:spcBef>
                <a:spcPts val="1000"/>
              </a:spcBef>
              <a:spcAft>
                <a:spcPts val="0"/>
              </a:spcAft>
              <a:buClr>
                <a:schemeClr val="dk1"/>
              </a:buClr>
              <a:buSzPts val="1200"/>
              <a:buChar char="•"/>
            </a:pPr>
            <a:r>
              <a:rPr lang="en-US">
                <a:latin typeface="Open Sans"/>
                <a:ea typeface="Open Sans"/>
                <a:cs typeface="Open Sans"/>
                <a:sym typeface="Open Sans"/>
              </a:rPr>
              <a:t>Dòng code </a:t>
            </a:r>
            <a:r>
              <a:rPr b="1" lang="en-US">
                <a:latin typeface="Open Sans"/>
                <a:ea typeface="Open Sans"/>
                <a:cs typeface="Open Sans"/>
                <a:sym typeface="Open Sans"/>
              </a:rPr>
              <a:t>btn.bind('&lt;Return&gt;', log, add='+') , </a:t>
            </a:r>
            <a:r>
              <a:rPr lang="en-US">
                <a:latin typeface="Open Sans"/>
                <a:ea typeface="Open Sans"/>
                <a:cs typeface="Open Sans"/>
                <a:sym typeface="Open Sans"/>
              </a:rPr>
              <a:t> liên kết hàm log() với sự kiện nhấn phím &lt;Return&gt; của nút Save. </a:t>
            </a:r>
            <a:endParaRPr>
              <a:latin typeface="Open Sans"/>
              <a:ea typeface="Open Sans"/>
              <a:cs typeface="Open Sans"/>
              <a:sym typeface="Open Sans"/>
            </a:endParaRPr>
          </a:p>
          <a:p>
            <a:pPr indent="-127000" lvl="0" marL="228600" rtl="0" algn="l">
              <a:lnSpc>
                <a:spcPct val="90000"/>
              </a:lnSpc>
              <a:spcBef>
                <a:spcPts val="1000"/>
              </a:spcBef>
              <a:spcAft>
                <a:spcPts val="0"/>
              </a:spcAft>
              <a:buClr>
                <a:schemeClr val="dk1"/>
              </a:buClr>
              <a:buSzPts val="1200"/>
              <a:buChar char="•"/>
            </a:pPr>
            <a:r>
              <a:rPr lang="en-US">
                <a:latin typeface="Open Sans"/>
                <a:ea typeface="Open Sans"/>
                <a:cs typeface="Open Sans"/>
                <a:sym typeface="Open Sans"/>
              </a:rPr>
              <a:t>Trong câu lệnh này , đối số thứ ba </a:t>
            </a:r>
            <a:r>
              <a:rPr b="1" lang="en-US">
                <a:latin typeface="Open Sans"/>
                <a:ea typeface="Open Sans"/>
                <a:cs typeface="Open Sans"/>
                <a:sym typeface="Open Sans"/>
              </a:rPr>
              <a:t>add='+</a:t>
            </a:r>
            <a:r>
              <a:rPr lang="en-US">
                <a:latin typeface="Open Sans"/>
                <a:ea typeface="Open Sans"/>
                <a:cs typeface="Open Sans"/>
                <a:sym typeface="Open Sans"/>
              </a:rPr>
              <a:t>'  đã đăng kí trình xử lý bổ sung là hàm log()</a:t>
            </a:r>
            <a:endParaRPr>
              <a:latin typeface="Open Sans"/>
              <a:ea typeface="Open Sans"/>
              <a:cs typeface="Open Sans"/>
              <a:sym typeface="Open Sans"/>
            </a:endParaRPr>
          </a:p>
          <a:p>
            <a:pPr indent="-127000" lvl="0" marL="228600" rtl="0" algn="l">
              <a:lnSpc>
                <a:spcPct val="90000"/>
              </a:lnSpc>
              <a:spcBef>
                <a:spcPts val="1000"/>
              </a:spcBef>
              <a:spcAft>
                <a:spcPts val="0"/>
              </a:spcAft>
              <a:buClr>
                <a:schemeClr val="dk1"/>
              </a:buClr>
              <a:buSzPts val="1200"/>
              <a:buChar char="•"/>
            </a:pPr>
            <a:r>
              <a:rPr lang="en-US">
                <a:latin typeface="Open Sans"/>
                <a:ea typeface="Open Sans"/>
                <a:cs typeface="Open Sans"/>
                <a:sym typeface="Open Sans"/>
              </a:rPr>
              <a:t>Nếu bạn không chỉ định đối số add='+' , phương thức bind() sẽ thay thế trình xử lý hiện có (return_pressed) bằng trình xử lý mới (log). </a:t>
            </a:r>
            <a:endParaRPr>
              <a:latin typeface="Open Sans"/>
              <a:ea typeface="Open Sans"/>
              <a:cs typeface="Open Sans"/>
              <a:sym typeface="Open Sans"/>
            </a:endParaRPr>
          </a:p>
          <a:p>
            <a:pPr indent="0" lvl="0" marL="0" rtl="0" algn="l">
              <a:spcBef>
                <a:spcPts val="0"/>
              </a:spcBef>
              <a:spcAft>
                <a:spcPts val="0"/>
              </a:spcAft>
              <a:buNone/>
            </a:pPr>
            <a:r>
              <a:t/>
            </a:r>
            <a:endParaRPr/>
          </a:p>
        </p:txBody>
      </p:sp>
      <p:sp>
        <p:nvSpPr>
          <p:cNvPr id="274" name="Google Shape;274;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6b9cd4c69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f6b9cd4c69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6b9cd4c69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f6b9cd4c69_0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gf6b9cd4c69_0_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1" name="Google Shape;11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6b9cd4c69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f6b9cd4c69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118" name="Google Shape;118;gf6b9cd4c69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7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8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82"/>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83"/>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83"/>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7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7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7"/>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80"/>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8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8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81"/>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81"/>
          <p:cNvSpPr/>
          <p:nvPr>
            <p:ph idx="2" type="pic"/>
          </p:nvPr>
        </p:nvSpPr>
        <p:spPr>
          <a:xfrm>
            <a:off x="5183188" y="987425"/>
            <a:ext cx="6172200" cy="4873625"/>
          </a:xfrm>
          <a:prstGeom prst="rect">
            <a:avLst/>
          </a:prstGeom>
          <a:noFill/>
          <a:ln>
            <a:noFill/>
          </a:ln>
        </p:spPr>
      </p:sp>
      <p:sp>
        <p:nvSpPr>
          <p:cNvPr id="70" name="Google Shape;70;p8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72"/>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72"/>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336431" y="1122362"/>
            <a:ext cx="9612923" cy="2738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br>
              <a:rPr b="0" lang="en-US"/>
            </a:br>
            <a:br>
              <a:rPr lang="en-US"/>
            </a:br>
            <a:endParaRPr/>
          </a:p>
        </p:txBody>
      </p:sp>
      <p:sp>
        <p:nvSpPr>
          <p:cNvPr id="92" name="Google Shape;92;p1"/>
          <p:cNvSpPr txBox="1"/>
          <p:nvPr>
            <p:ph idx="1" type="subTitle"/>
          </p:nvPr>
        </p:nvSpPr>
        <p:spPr>
          <a:xfrm>
            <a:off x="1458700" y="33607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Khoá học: Python căn bản</a:t>
            </a:r>
            <a:endParaRPr/>
          </a:p>
        </p:txBody>
      </p:sp>
      <p:sp>
        <p:nvSpPr>
          <p:cNvPr id="93" name="Google Shape;93;p1"/>
          <p:cNvSpPr/>
          <p:nvPr/>
        </p:nvSpPr>
        <p:spPr>
          <a:xfrm>
            <a:off x="1062410" y="2071750"/>
            <a:ext cx="1006718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6000" u="none" cap="none" strike="noStrike">
                <a:solidFill>
                  <a:schemeClr val="dk1"/>
                </a:solidFill>
                <a:latin typeface="Open Sans"/>
                <a:ea typeface="Open Sans"/>
                <a:cs typeface="Open Sans"/>
                <a:sym typeface="Open Sans"/>
              </a:rPr>
              <a:t>Thư viện lập trình</a:t>
            </a:r>
            <a:r>
              <a:rPr b="1" i="0" lang="en-US" sz="6000" u="none" cap="none" strike="noStrike">
                <a:solidFill>
                  <a:srgbClr val="172B4D"/>
                </a:solidFill>
                <a:latin typeface="Open Sans"/>
                <a:ea typeface="Open Sans"/>
                <a:cs typeface="Open Sans"/>
                <a:sym typeface="Open Sans"/>
              </a:rPr>
              <a:t> Tkinter</a:t>
            </a:r>
            <a:endParaRPr b="1" i="0" sz="6000">
              <a:solidFill>
                <a:srgbClr val="172B4D"/>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Các </a:t>
            </a:r>
            <a:r>
              <a:rPr lang="en-US"/>
              <a:t>loại </a:t>
            </a:r>
            <a:r>
              <a:rPr lang="en-US"/>
              <a:t>Widget</a:t>
            </a:r>
            <a:endParaRPr/>
          </a:p>
        </p:txBody>
      </p:sp>
      <p:graphicFrame>
        <p:nvGraphicFramePr>
          <p:cNvPr id="152" name="Google Shape;152;p10"/>
          <p:cNvGraphicFramePr/>
          <p:nvPr/>
        </p:nvGraphicFramePr>
        <p:xfrm>
          <a:off x="838200" y="1316342"/>
          <a:ext cx="3000000" cy="3000000"/>
        </p:xfrm>
        <a:graphic>
          <a:graphicData uri="http://schemas.openxmlformats.org/drawingml/2006/table">
            <a:tbl>
              <a:tblPr bandRow="1" firstCol="1" firstRow="1">
                <a:noFill/>
                <a:tableStyleId>{2526F87F-A320-4EF8-8C8B-AC343DD2C51B}</a:tableStyleId>
              </a:tblPr>
              <a:tblGrid>
                <a:gridCol w="2119400"/>
                <a:gridCol w="8396200"/>
              </a:tblGrid>
              <a:tr h="485975">
                <a:tc>
                  <a:txBody>
                    <a:bodyPr/>
                    <a:lstStyle/>
                    <a:p>
                      <a:pPr indent="0" lvl="0" marL="0" marR="0" rtl="0" algn="l">
                        <a:spcBef>
                          <a:spcPts val="0"/>
                        </a:spcBef>
                        <a:spcAft>
                          <a:spcPts val="0"/>
                        </a:spcAft>
                        <a:buNone/>
                      </a:pPr>
                      <a:r>
                        <a:rPr lang="en-US" sz="2200" u="none" cap="none" strike="noStrike">
                          <a:latin typeface="Open Sans"/>
                          <a:ea typeface="Open Sans"/>
                          <a:cs typeface="Open Sans"/>
                          <a:sym typeface="Open Sans"/>
                        </a:rPr>
                        <a:t>Widget</a:t>
                      </a:r>
                      <a:endParaRPr b="1" sz="2200" u="none" cap="none" strike="noStrike">
                        <a:latin typeface="Open Sans"/>
                        <a:ea typeface="Open Sans"/>
                        <a:cs typeface="Open Sans"/>
                        <a:sym typeface="Open Sans"/>
                      </a:endParaRPr>
                    </a:p>
                  </a:txBody>
                  <a:tcPr marT="0" marB="0" marR="45075" marL="45075"/>
                </a:tc>
                <a:tc>
                  <a:txBody>
                    <a:bodyPr/>
                    <a:lstStyle/>
                    <a:p>
                      <a:pPr indent="0" lvl="0" marL="0" marR="0" rtl="0" algn="l">
                        <a:spcBef>
                          <a:spcPts val="0"/>
                        </a:spcBef>
                        <a:spcAft>
                          <a:spcPts val="0"/>
                        </a:spcAft>
                        <a:buNone/>
                      </a:pPr>
                      <a:r>
                        <a:rPr lang="en-US" sz="2200" u="none" cap="none" strike="noStrike">
                          <a:latin typeface="Open Sans"/>
                          <a:ea typeface="Open Sans"/>
                          <a:cs typeface="Open Sans"/>
                          <a:sym typeface="Open Sans"/>
                        </a:rPr>
                        <a:t>Mô tả</a:t>
                      </a:r>
                      <a:endParaRPr b="1" sz="2200" u="none" cap="none" strike="noStrike">
                        <a:latin typeface="Open Sans"/>
                        <a:ea typeface="Open Sans"/>
                        <a:cs typeface="Open Sans"/>
                        <a:sym typeface="Open Sans"/>
                      </a:endParaRPr>
                    </a:p>
                  </a:txBody>
                  <a:tcPr marT="0" marB="0" marR="45075" marL="45075"/>
                </a:tc>
              </a:tr>
              <a:tr h="500275">
                <a:tc>
                  <a:txBody>
                    <a:bodyPr/>
                    <a:lstStyle/>
                    <a:p>
                      <a:pPr indent="0" lvl="0" marL="0" marR="0" rtl="0" algn="l">
                        <a:spcBef>
                          <a:spcPts val="0"/>
                        </a:spcBef>
                        <a:spcAft>
                          <a:spcPts val="0"/>
                        </a:spcAft>
                        <a:buNone/>
                      </a:pPr>
                      <a:r>
                        <a:rPr lang="en-US" sz="2200" u="none" cap="none" strike="noStrike">
                          <a:latin typeface="Open Sans"/>
                          <a:ea typeface="Open Sans"/>
                          <a:cs typeface="Open Sans"/>
                          <a:sym typeface="Open Sans"/>
                        </a:rPr>
                        <a:t>label</a:t>
                      </a:r>
                      <a:endParaRPr sz="2200" u="none" cap="none" strike="noStrike">
                        <a:latin typeface="Open Sans"/>
                        <a:ea typeface="Open Sans"/>
                        <a:cs typeface="Open Sans"/>
                        <a:sym typeface="Open Sans"/>
                      </a:endParaRPr>
                    </a:p>
                  </a:txBody>
                  <a:tcPr marT="0" marB="0" marR="45075" marL="45075"/>
                </a:tc>
                <a:tc>
                  <a:txBody>
                    <a:bodyPr/>
                    <a:lstStyle/>
                    <a:p>
                      <a:pPr indent="0" lvl="0" marL="0" marR="0" rtl="0" algn="l">
                        <a:spcBef>
                          <a:spcPts val="0"/>
                        </a:spcBef>
                        <a:spcAft>
                          <a:spcPts val="0"/>
                        </a:spcAft>
                        <a:buNone/>
                      </a:pPr>
                      <a:r>
                        <a:rPr lang="en-US" sz="2200" u="none" cap="none" strike="noStrike">
                          <a:latin typeface="Open Sans"/>
                          <a:ea typeface="Open Sans"/>
                          <a:cs typeface="Open Sans"/>
                          <a:sym typeface="Open Sans"/>
                        </a:rPr>
                        <a:t>Dùng để hiển thị text hoặc hình ảnh trên màn hình</a:t>
                      </a:r>
                      <a:endParaRPr sz="2200" u="none" cap="none" strike="noStrike">
                        <a:latin typeface="Open Sans"/>
                        <a:ea typeface="Open Sans"/>
                        <a:cs typeface="Open Sans"/>
                        <a:sym typeface="Open Sans"/>
                      </a:endParaRPr>
                    </a:p>
                  </a:txBody>
                  <a:tcPr marT="0" marB="0" marR="45075" marL="45075"/>
                </a:tc>
              </a:tr>
              <a:tr h="462400">
                <a:tc>
                  <a:txBody>
                    <a:bodyPr/>
                    <a:lstStyle/>
                    <a:p>
                      <a:pPr indent="0" lvl="0" marL="0" marR="0" rtl="0" algn="l">
                        <a:spcBef>
                          <a:spcPts val="0"/>
                        </a:spcBef>
                        <a:spcAft>
                          <a:spcPts val="0"/>
                        </a:spcAft>
                        <a:buNone/>
                      </a:pPr>
                      <a:r>
                        <a:rPr lang="en-US" sz="2200" u="none" cap="none" strike="noStrike">
                          <a:latin typeface="Open Sans"/>
                          <a:ea typeface="Open Sans"/>
                          <a:cs typeface="Open Sans"/>
                          <a:sym typeface="Open Sans"/>
                        </a:rPr>
                        <a:t>Button</a:t>
                      </a:r>
                      <a:endParaRPr sz="2200" u="none" cap="none" strike="noStrike">
                        <a:latin typeface="Open Sans"/>
                        <a:ea typeface="Open Sans"/>
                        <a:cs typeface="Open Sans"/>
                        <a:sym typeface="Open Sans"/>
                      </a:endParaRPr>
                    </a:p>
                  </a:txBody>
                  <a:tcPr marT="0" marB="0" marR="45075" marL="45075"/>
                </a:tc>
                <a:tc>
                  <a:txBody>
                    <a:bodyPr/>
                    <a:lstStyle/>
                    <a:p>
                      <a:pPr indent="0" lvl="0" marL="0" marR="0" rtl="0" algn="l">
                        <a:spcBef>
                          <a:spcPts val="0"/>
                        </a:spcBef>
                        <a:spcAft>
                          <a:spcPts val="0"/>
                        </a:spcAft>
                        <a:buNone/>
                      </a:pPr>
                      <a:r>
                        <a:rPr lang="en-US" sz="2200" u="none" cap="none" strike="noStrike">
                          <a:latin typeface="Open Sans"/>
                          <a:ea typeface="Open Sans"/>
                          <a:cs typeface="Open Sans"/>
                          <a:sym typeface="Open Sans"/>
                        </a:rPr>
                        <a:t>Dùng để thêm các button vào ứng dụng</a:t>
                      </a:r>
                      <a:endParaRPr sz="2200" u="none" cap="none" strike="noStrike">
                        <a:latin typeface="Open Sans"/>
                        <a:ea typeface="Open Sans"/>
                        <a:cs typeface="Open Sans"/>
                        <a:sym typeface="Open Sans"/>
                      </a:endParaRPr>
                    </a:p>
                  </a:txBody>
                  <a:tcPr marT="0" marB="0" marR="45075" marL="45075"/>
                </a:tc>
              </a:tr>
              <a:tr h="475800">
                <a:tc>
                  <a:txBody>
                    <a:bodyPr/>
                    <a:lstStyle/>
                    <a:p>
                      <a:pPr indent="0" lvl="0" marL="0" marR="0" rtl="0" algn="l">
                        <a:spcBef>
                          <a:spcPts val="0"/>
                        </a:spcBef>
                        <a:spcAft>
                          <a:spcPts val="0"/>
                        </a:spcAft>
                        <a:buNone/>
                      </a:pPr>
                      <a:r>
                        <a:rPr lang="en-US" sz="2200" u="none" cap="none" strike="noStrike">
                          <a:latin typeface="Open Sans"/>
                          <a:ea typeface="Open Sans"/>
                          <a:cs typeface="Open Sans"/>
                          <a:sym typeface="Open Sans"/>
                        </a:rPr>
                        <a:t>Canvas</a:t>
                      </a:r>
                      <a:endParaRPr sz="2200" u="none" cap="none" strike="noStrike">
                        <a:latin typeface="Open Sans"/>
                        <a:ea typeface="Open Sans"/>
                        <a:cs typeface="Open Sans"/>
                        <a:sym typeface="Open Sans"/>
                      </a:endParaRPr>
                    </a:p>
                  </a:txBody>
                  <a:tcPr marT="0" marB="0" marR="45075" marL="45075"/>
                </a:tc>
                <a:tc>
                  <a:txBody>
                    <a:bodyPr/>
                    <a:lstStyle/>
                    <a:p>
                      <a:pPr indent="0" lvl="0" marL="0" marR="0" rtl="0" algn="l">
                        <a:spcBef>
                          <a:spcPts val="0"/>
                        </a:spcBef>
                        <a:spcAft>
                          <a:spcPts val="0"/>
                        </a:spcAft>
                        <a:buNone/>
                      </a:pPr>
                      <a:r>
                        <a:rPr lang="en-US" sz="2200" u="none" cap="none" strike="noStrike">
                          <a:latin typeface="Open Sans"/>
                          <a:ea typeface="Open Sans"/>
                          <a:cs typeface="Open Sans"/>
                          <a:sym typeface="Open Sans"/>
                        </a:rPr>
                        <a:t>Dùng để vẽ hình ảnh và các bố cục khác như text, đồ họa …</a:t>
                      </a:r>
                      <a:endParaRPr sz="2200" u="none" cap="none" strike="noStrike">
                        <a:latin typeface="Open Sans"/>
                        <a:ea typeface="Open Sans"/>
                        <a:cs typeface="Open Sans"/>
                        <a:sym typeface="Open Sans"/>
                      </a:endParaRPr>
                    </a:p>
                  </a:txBody>
                  <a:tcPr marT="0" marB="0" marR="45075" marL="45075"/>
                </a:tc>
              </a:tr>
              <a:tr h="769700">
                <a:tc>
                  <a:txBody>
                    <a:bodyPr/>
                    <a:lstStyle/>
                    <a:p>
                      <a:pPr indent="0" lvl="0" marL="0" marR="0" rtl="0" algn="l">
                        <a:spcBef>
                          <a:spcPts val="0"/>
                        </a:spcBef>
                        <a:spcAft>
                          <a:spcPts val="0"/>
                        </a:spcAft>
                        <a:buNone/>
                      </a:pPr>
                      <a:r>
                        <a:rPr lang="en-US" sz="2200" u="none" cap="none" strike="noStrike">
                          <a:latin typeface="Open Sans"/>
                          <a:ea typeface="Open Sans"/>
                          <a:cs typeface="Open Sans"/>
                          <a:sym typeface="Open Sans"/>
                        </a:rPr>
                        <a:t>ComboBox</a:t>
                      </a:r>
                      <a:endParaRPr sz="2200" u="none" cap="none" strike="noStrike">
                        <a:latin typeface="Open Sans"/>
                        <a:ea typeface="Open Sans"/>
                        <a:cs typeface="Open Sans"/>
                        <a:sym typeface="Open Sans"/>
                      </a:endParaRPr>
                    </a:p>
                  </a:txBody>
                  <a:tcPr marT="0" marB="0" marR="45075" marL="45075"/>
                </a:tc>
                <a:tc>
                  <a:txBody>
                    <a:bodyPr/>
                    <a:lstStyle/>
                    <a:p>
                      <a:pPr indent="0" lvl="0" marL="0" marR="0" rtl="0" algn="l">
                        <a:spcBef>
                          <a:spcPts val="0"/>
                        </a:spcBef>
                        <a:spcAft>
                          <a:spcPts val="0"/>
                        </a:spcAft>
                        <a:buNone/>
                      </a:pPr>
                      <a:r>
                        <a:rPr lang="en-US" sz="2200" u="none" cap="none" strike="noStrike">
                          <a:latin typeface="Open Sans"/>
                          <a:ea typeface="Open Sans"/>
                          <a:cs typeface="Open Sans"/>
                          <a:sym typeface="Open Sans"/>
                        </a:rPr>
                        <a:t>Dùng chứa một mũi tên hướng xuống để chọn từ danh sách các tùy chọn có sẵn</a:t>
                      </a:r>
                      <a:endParaRPr sz="2200" u="none" cap="none" strike="noStrike">
                        <a:latin typeface="Open Sans"/>
                        <a:ea typeface="Open Sans"/>
                        <a:cs typeface="Open Sans"/>
                        <a:sym typeface="Open Sans"/>
                      </a:endParaRPr>
                    </a:p>
                  </a:txBody>
                  <a:tcPr marT="0" marB="0" marR="45075" marL="45075"/>
                </a:tc>
              </a:tr>
              <a:tr h="791225">
                <a:tc>
                  <a:txBody>
                    <a:bodyPr/>
                    <a:lstStyle/>
                    <a:p>
                      <a:pPr indent="0" lvl="0" marL="0" marR="0" rtl="0" algn="l">
                        <a:spcBef>
                          <a:spcPts val="0"/>
                        </a:spcBef>
                        <a:spcAft>
                          <a:spcPts val="0"/>
                        </a:spcAft>
                        <a:buNone/>
                      </a:pPr>
                      <a:r>
                        <a:rPr lang="en-US" sz="2200" u="none" cap="none" strike="noStrike">
                          <a:latin typeface="Open Sans"/>
                          <a:ea typeface="Open Sans"/>
                          <a:cs typeface="Open Sans"/>
                          <a:sym typeface="Open Sans"/>
                        </a:rPr>
                        <a:t>CheckButton</a:t>
                      </a:r>
                      <a:endParaRPr sz="2200" u="none" cap="none" strike="noStrike">
                        <a:latin typeface="Open Sans"/>
                        <a:ea typeface="Open Sans"/>
                        <a:cs typeface="Open Sans"/>
                        <a:sym typeface="Open Sans"/>
                      </a:endParaRPr>
                    </a:p>
                  </a:txBody>
                  <a:tcPr marT="0" marB="0" marR="45075" marL="45075"/>
                </a:tc>
                <a:tc>
                  <a:txBody>
                    <a:bodyPr/>
                    <a:lstStyle/>
                    <a:p>
                      <a:pPr indent="0" lvl="0" marL="0" marR="0" rtl="0" algn="l">
                        <a:spcBef>
                          <a:spcPts val="0"/>
                        </a:spcBef>
                        <a:spcAft>
                          <a:spcPts val="0"/>
                        </a:spcAft>
                        <a:buNone/>
                      </a:pPr>
                      <a:r>
                        <a:rPr lang="en-US" sz="2200" u="none" cap="none" strike="noStrike">
                          <a:latin typeface="Open Sans"/>
                          <a:ea typeface="Open Sans"/>
                          <a:cs typeface="Open Sans"/>
                          <a:sym typeface="Open Sans"/>
                        </a:rPr>
                        <a:t>Hiển thị một số tùy chọn cho người dùng dưới dạng các nút chuyển đổi mà từ đó người dùng có thể chọn </a:t>
                      </a:r>
                      <a:endParaRPr sz="2200" u="none" cap="none" strike="noStrike">
                        <a:latin typeface="Open Sans"/>
                        <a:ea typeface="Open Sans"/>
                        <a:cs typeface="Open Sans"/>
                        <a:sym typeface="Open Sans"/>
                      </a:endParaRPr>
                    </a:p>
                  </a:txBody>
                  <a:tcPr marT="0" marB="0" marR="45075" marL="45075"/>
                </a:tc>
              </a:tr>
              <a:tr h="462400">
                <a:tc>
                  <a:txBody>
                    <a:bodyPr/>
                    <a:lstStyle/>
                    <a:p>
                      <a:pPr indent="0" lvl="0" marL="0" marR="0" rtl="0" algn="l">
                        <a:spcBef>
                          <a:spcPts val="0"/>
                        </a:spcBef>
                        <a:spcAft>
                          <a:spcPts val="0"/>
                        </a:spcAft>
                        <a:buNone/>
                      </a:pPr>
                      <a:r>
                        <a:rPr lang="en-US" sz="2200" u="none" cap="none" strike="noStrike">
                          <a:latin typeface="Open Sans"/>
                          <a:ea typeface="Open Sans"/>
                          <a:cs typeface="Open Sans"/>
                          <a:sym typeface="Open Sans"/>
                        </a:rPr>
                        <a:t>Entry</a:t>
                      </a:r>
                      <a:endParaRPr sz="2200" u="none" cap="none" strike="noStrike">
                        <a:latin typeface="Open Sans"/>
                        <a:ea typeface="Open Sans"/>
                        <a:cs typeface="Open Sans"/>
                        <a:sym typeface="Open Sans"/>
                      </a:endParaRPr>
                    </a:p>
                  </a:txBody>
                  <a:tcPr marT="0" marB="0" marR="45075" marL="45075"/>
                </a:tc>
                <a:tc>
                  <a:txBody>
                    <a:bodyPr/>
                    <a:lstStyle/>
                    <a:p>
                      <a:pPr indent="0" lvl="0" marL="0" marR="0" rtl="0" algn="l">
                        <a:spcBef>
                          <a:spcPts val="0"/>
                        </a:spcBef>
                        <a:spcAft>
                          <a:spcPts val="0"/>
                        </a:spcAft>
                        <a:buNone/>
                      </a:pPr>
                      <a:r>
                        <a:rPr lang="en-US" sz="2200" u="none" cap="none" strike="noStrike">
                          <a:latin typeface="Open Sans"/>
                          <a:ea typeface="Open Sans"/>
                          <a:cs typeface="Open Sans"/>
                          <a:sym typeface="Open Sans"/>
                        </a:rPr>
                        <a:t>Sử dụng để nhập văn bản từ người dùng</a:t>
                      </a:r>
                      <a:endParaRPr sz="2200" u="none" cap="none" strike="noStrike">
                        <a:latin typeface="Open Sans"/>
                        <a:ea typeface="Open Sans"/>
                        <a:cs typeface="Open Sans"/>
                        <a:sym typeface="Open Sans"/>
                      </a:endParaRPr>
                    </a:p>
                  </a:txBody>
                  <a:tcPr marT="0" marB="0" marR="45075" marL="4507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Các </a:t>
            </a:r>
            <a:r>
              <a:rPr lang="en-US"/>
              <a:t>loại </a:t>
            </a:r>
            <a:r>
              <a:rPr lang="en-US"/>
              <a:t>Widget</a:t>
            </a:r>
            <a:endParaRPr/>
          </a:p>
        </p:txBody>
      </p:sp>
      <p:graphicFrame>
        <p:nvGraphicFramePr>
          <p:cNvPr id="158" name="Google Shape;158;p11"/>
          <p:cNvGraphicFramePr/>
          <p:nvPr/>
        </p:nvGraphicFramePr>
        <p:xfrm>
          <a:off x="838200" y="1129557"/>
          <a:ext cx="3000000" cy="3000000"/>
        </p:xfrm>
        <a:graphic>
          <a:graphicData uri="http://schemas.openxmlformats.org/drawingml/2006/table">
            <a:tbl>
              <a:tblPr bandRow="1" firstCol="1" firstRow="1">
                <a:noFill/>
                <a:tableStyleId>{2526F87F-A320-4EF8-8C8B-AC343DD2C51B}</a:tableStyleId>
              </a:tblPr>
              <a:tblGrid>
                <a:gridCol w="1849975"/>
                <a:gridCol w="8665625"/>
              </a:tblGrid>
              <a:tr h="505300">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Widget</a:t>
                      </a:r>
                      <a:endParaRPr b="1" sz="2200" u="none" cap="none" strike="noStrike">
                        <a:latin typeface="Open Sans"/>
                        <a:ea typeface="Open Sans"/>
                        <a:cs typeface="Open Sans"/>
                        <a:sym typeface="Open Sans"/>
                      </a:endParaRPr>
                    </a:p>
                  </a:txBody>
                  <a:tcPr marT="0" marB="0" marR="45075" marL="45075"/>
                </a:tc>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Mô tả</a:t>
                      </a:r>
                      <a:endParaRPr b="1" sz="2200" u="none" cap="none" strike="noStrike">
                        <a:latin typeface="Open Sans"/>
                        <a:ea typeface="Open Sans"/>
                        <a:cs typeface="Open Sans"/>
                        <a:sym typeface="Open Sans"/>
                      </a:endParaRPr>
                    </a:p>
                  </a:txBody>
                  <a:tcPr marT="0" marB="0" marR="45075" marL="45075"/>
                </a:tc>
              </a:tr>
              <a:tr h="513850">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Frame</a:t>
                      </a:r>
                      <a:endParaRPr sz="2200" u="none" cap="none" strike="noStrike">
                        <a:latin typeface="Open Sans"/>
                        <a:ea typeface="Open Sans"/>
                        <a:cs typeface="Open Sans"/>
                        <a:sym typeface="Open Sans"/>
                      </a:endParaRPr>
                    </a:p>
                  </a:txBody>
                  <a:tcPr marT="0" marB="0" marR="45075" marL="45075"/>
                </a:tc>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Được sử dụng như một nơi để chứa và sắp xếp các widget</a:t>
                      </a:r>
                      <a:endParaRPr sz="2200" u="none" cap="none" strike="noStrike">
                        <a:latin typeface="Open Sans"/>
                        <a:ea typeface="Open Sans"/>
                        <a:cs typeface="Open Sans"/>
                        <a:sym typeface="Open Sans"/>
                      </a:endParaRPr>
                    </a:p>
                  </a:txBody>
                  <a:tcPr marT="0" marB="0" marR="45075" marL="45075"/>
                </a:tc>
              </a:tr>
              <a:tr h="513850">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Message</a:t>
                      </a:r>
                      <a:endParaRPr sz="2200" u="none" cap="none" strike="noStrike">
                        <a:latin typeface="Open Sans"/>
                        <a:ea typeface="Open Sans"/>
                        <a:cs typeface="Open Sans"/>
                        <a:sym typeface="Open Sans"/>
                      </a:endParaRPr>
                    </a:p>
                  </a:txBody>
                  <a:tcPr marT="0" marB="0" marR="45075" marL="45075"/>
                </a:tc>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Hiển thị hộp tin nhắn</a:t>
                      </a:r>
                      <a:endParaRPr sz="2200"/>
                    </a:p>
                  </a:txBody>
                  <a:tcPr marT="0" marB="0" marR="45075" marL="45075"/>
                </a:tc>
              </a:tr>
              <a:tr h="462550">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Scale</a:t>
                      </a:r>
                      <a:endParaRPr sz="2200" u="none" cap="none" strike="noStrike">
                        <a:latin typeface="Open Sans"/>
                        <a:ea typeface="Open Sans"/>
                        <a:cs typeface="Open Sans"/>
                        <a:sym typeface="Open Sans"/>
                      </a:endParaRPr>
                    </a:p>
                  </a:txBody>
                  <a:tcPr marT="0" marB="0" marR="45075" marL="45075"/>
                </a:tc>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Được sử dụng để cung cấp thanh trượt cho người dùng.</a:t>
                      </a:r>
                      <a:endParaRPr sz="2200" u="none" cap="none" strike="noStrike">
                        <a:latin typeface="Open Sans"/>
                        <a:ea typeface="Open Sans"/>
                        <a:cs typeface="Open Sans"/>
                        <a:sym typeface="Open Sans"/>
                      </a:endParaRPr>
                    </a:p>
                  </a:txBody>
                  <a:tcPr marT="0" marB="0" marR="45075" marL="45075"/>
                </a:tc>
              </a:tr>
              <a:tr h="471075">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Scrollbar</a:t>
                      </a:r>
                      <a:endParaRPr sz="2200" u="none" cap="none" strike="noStrike">
                        <a:latin typeface="Open Sans"/>
                        <a:ea typeface="Open Sans"/>
                        <a:cs typeface="Open Sans"/>
                        <a:sym typeface="Open Sans"/>
                      </a:endParaRPr>
                    </a:p>
                  </a:txBody>
                  <a:tcPr marT="0" marB="0" marR="45075" marL="45075"/>
                </a:tc>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Được sử dụng để cuộn lên xuống nội dung. </a:t>
                      </a:r>
                      <a:endParaRPr sz="2200" u="none" cap="none" strike="noStrike">
                        <a:latin typeface="Open Sans"/>
                        <a:ea typeface="Open Sans"/>
                        <a:cs typeface="Open Sans"/>
                        <a:sym typeface="Open Sans"/>
                      </a:endParaRPr>
                    </a:p>
                  </a:txBody>
                  <a:tcPr marT="0" marB="0" marR="45075" marL="45075"/>
                </a:tc>
              </a:tr>
              <a:tr h="479625">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SpinBox</a:t>
                      </a:r>
                      <a:endParaRPr sz="2200" u="none" cap="none" strike="noStrike">
                        <a:latin typeface="Open Sans"/>
                        <a:ea typeface="Open Sans"/>
                        <a:cs typeface="Open Sans"/>
                        <a:sym typeface="Open Sans"/>
                      </a:endParaRPr>
                    </a:p>
                  </a:txBody>
                  <a:tcPr marT="0" marB="0" marR="45075" marL="45075"/>
                </a:tc>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Cho phép người dùng lựa chọn các tùy chọn của giá trị</a:t>
                      </a:r>
                      <a:endParaRPr sz="2200" u="none" cap="none" strike="noStrike">
                        <a:latin typeface="Open Sans"/>
                        <a:ea typeface="Open Sans"/>
                        <a:cs typeface="Open Sans"/>
                        <a:sym typeface="Open Sans"/>
                      </a:endParaRPr>
                    </a:p>
                  </a:txBody>
                  <a:tcPr marT="0" marB="0" marR="45075" marL="45075"/>
                </a:tc>
              </a:tr>
              <a:tr h="488175">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Menu</a:t>
                      </a:r>
                      <a:endParaRPr sz="2200" u="none" cap="none" strike="noStrike">
                        <a:latin typeface="Open Sans"/>
                        <a:ea typeface="Open Sans"/>
                        <a:cs typeface="Open Sans"/>
                        <a:sym typeface="Open Sans"/>
                      </a:endParaRPr>
                    </a:p>
                  </a:txBody>
                  <a:tcPr marT="0" marB="0" marR="45075" marL="45075"/>
                </a:tc>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Tạo ra nhiều menu cho ứng dụng</a:t>
                      </a:r>
                      <a:endParaRPr sz="2200"/>
                    </a:p>
                  </a:txBody>
                  <a:tcPr marT="0" marB="0" marR="45075" marL="45075"/>
                </a:tc>
              </a:tr>
              <a:tr h="351325">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Text</a:t>
                      </a:r>
                      <a:endParaRPr sz="2200" u="none" cap="none" strike="noStrike">
                        <a:latin typeface="Open Sans"/>
                        <a:ea typeface="Open Sans"/>
                        <a:cs typeface="Open Sans"/>
                        <a:sym typeface="Open Sans"/>
                      </a:endParaRPr>
                    </a:p>
                  </a:txBody>
                  <a:tcPr marT="0" marB="0" marR="45075" marL="45075"/>
                </a:tc>
                <a:tc>
                  <a:txBody>
                    <a:bodyPr/>
                    <a:lstStyle/>
                    <a:p>
                      <a:pPr indent="0" lvl="0" marL="0" marR="0" rtl="0" algn="l">
                        <a:lnSpc>
                          <a:spcPct val="115000"/>
                        </a:lnSpc>
                        <a:spcBef>
                          <a:spcPts val="0"/>
                        </a:spcBef>
                        <a:spcAft>
                          <a:spcPts val="0"/>
                        </a:spcAft>
                        <a:buNone/>
                      </a:pPr>
                      <a:r>
                        <a:rPr lang="en-US" sz="2200" u="none" cap="none" strike="noStrike">
                          <a:latin typeface="Open Sans"/>
                          <a:ea typeface="Open Sans"/>
                          <a:cs typeface="Open Sans"/>
                          <a:sym typeface="Open Sans"/>
                        </a:rPr>
                        <a:t>Cho phép người dùng chỉnh sửa văn bản nhiều dòng </a:t>
                      </a:r>
                      <a:endParaRPr sz="2200" u="none" cap="none" strike="noStrike">
                        <a:latin typeface="Open Sans"/>
                        <a:ea typeface="Open Sans"/>
                        <a:cs typeface="Open Sans"/>
                        <a:sym typeface="Open Sans"/>
                      </a:endParaRPr>
                    </a:p>
                  </a:txBody>
                  <a:tcPr marT="0" marB="0" marR="45075" marL="4507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830025" y="159425"/>
            <a:ext cx="107667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en-US" sz="3600">
                <a:latin typeface="Open Sans"/>
                <a:ea typeface="Open Sans"/>
                <a:cs typeface="Open Sans"/>
                <a:sym typeface="Open Sans"/>
              </a:rPr>
              <a:t>Quản lý hình học (Geometry Management)</a:t>
            </a:r>
            <a:endParaRPr sz="3600"/>
          </a:p>
        </p:txBody>
      </p:sp>
      <p:sp>
        <p:nvSpPr>
          <p:cNvPr id="164" name="Google Shape;164;p13"/>
          <p:cNvSpPr txBox="1"/>
          <p:nvPr>
            <p:ph idx="1" type="body"/>
          </p:nvPr>
        </p:nvSpPr>
        <p:spPr>
          <a:xfrm>
            <a:off x="878093" y="1189302"/>
            <a:ext cx="10435800" cy="5025900"/>
          </a:xfrm>
          <a:prstGeom prst="rect">
            <a:avLst/>
          </a:prstGeom>
          <a:noFill/>
          <a:ln>
            <a:noFill/>
          </a:ln>
        </p:spPr>
        <p:txBody>
          <a:bodyPr anchorCtr="0" anchor="t" bIns="45700" lIns="91425" spcFirstLastPara="1" rIns="91425" wrap="square" tIns="45700">
            <a:normAutofit lnSpcReduction="10000"/>
          </a:bodyPr>
          <a:lstStyle/>
          <a:p>
            <a:pPr indent="-406400" lvl="0" marL="457200" rtl="0" algn="just">
              <a:lnSpc>
                <a:spcPct val="115000"/>
              </a:lnSpc>
              <a:spcBef>
                <a:spcPts val="1000"/>
              </a:spcBef>
              <a:spcAft>
                <a:spcPts val="0"/>
              </a:spcAft>
              <a:buSzPts val="2800"/>
              <a:buFont typeface="Open Sans"/>
              <a:buChar char="•"/>
            </a:pPr>
            <a:r>
              <a:rPr lang="en-US">
                <a:latin typeface="Open Sans"/>
                <a:ea typeface="Open Sans"/>
                <a:cs typeface="Open Sans"/>
                <a:sym typeface="Open Sans"/>
              </a:rPr>
              <a:t>Để tổ chức, sắp xếp hoặc đặt tất cả các widget trong cửa sổ chính, Tkinter cung cấp cho chúng ta cấu trúc hình học của các widget. </a:t>
            </a:r>
            <a:endParaRPr>
              <a:latin typeface="Open Sans"/>
              <a:ea typeface="Open Sans"/>
              <a:cs typeface="Open Sans"/>
              <a:sym typeface="Open Sans"/>
            </a:endParaRPr>
          </a:p>
          <a:p>
            <a:pPr indent="-406400" lvl="0" marL="457200" rtl="0" algn="just">
              <a:lnSpc>
                <a:spcPct val="115000"/>
              </a:lnSpc>
              <a:spcBef>
                <a:spcPts val="1000"/>
              </a:spcBef>
              <a:spcAft>
                <a:spcPts val="0"/>
              </a:spcAft>
              <a:buSzPts val="2800"/>
              <a:buFont typeface="Open Sans"/>
              <a:buChar char="•"/>
            </a:pPr>
            <a:r>
              <a:rPr lang="en-US">
                <a:latin typeface="Open Sans"/>
                <a:ea typeface="Open Sans"/>
                <a:cs typeface="Open Sans"/>
                <a:sym typeface="Open Sans"/>
              </a:rPr>
              <a:t>Bố cục ứng dụng GUI chủ yếu được kiểm soát bởi quản lý hình học của Tkinter.</a:t>
            </a:r>
            <a:endParaRPr/>
          </a:p>
          <a:p>
            <a:pPr indent="-406400" lvl="0" marL="457200" rtl="0" algn="just">
              <a:lnSpc>
                <a:spcPct val="115000"/>
              </a:lnSpc>
              <a:spcBef>
                <a:spcPts val="1000"/>
              </a:spcBef>
              <a:spcAft>
                <a:spcPts val="0"/>
              </a:spcAft>
              <a:buSzPts val="2800"/>
              <a:buFont typeface="Open Sans"/>
              <a:buChar char="•"/>
            </a:pPr>
            <a:r>
              <a:rPr lang="en-US"/>
              <a:t>Tất cả các widget Tkinter đều có quyền truy cập vào các phương pháp quản lý hình học cụ thể.</a:t>
            </a:r>
            <a:endParaRPr/>
          </a:p>
          <a:p>
            <a:pPr indent="-406400" lvl="0" marL="457200" rtl="0" algn="just">
              <a:lnSpc>
                <a:spcPct val="115000"/>
              </a:lnSpc>
              <a:spcBef>
                <a:spcPts val="1000"/>
              </a:spcBef>
              <a:spcAft>
                <a:spcPts val="400"/>
              </a:spcAft>
              <a:buSzPts val="2800"/>
              <a:buFont typeface="Open Sans"/>
              <a:buChar char="•"/>
            </a:pPr>
            <a:r>
              <a:rPr lang="en-US"/>
              <a:t>Các phương pháp này được nhóm thành ba phương thức quản lý hình học, dùng để quản lý, sắp xếp các widget con  trong các widget cha của chúng.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838200" y="159425"/>
            <a:ext cx="107802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en-US"/>
              <a:t>Phương thức trong quản lý hình học</a:t>
            </a:r>
            <a:endParaRPr/>
          </a:p>
        </p:txBody>
      </p:sp>
      <p:graphicFrame>
        <p:nvGraphicFramePr>
          <p:cNvPr id="170" name="Google Shape;170;p15"/>
          <p:cNvGraphicFramePr/>
          <p:nvPr/>
        </p:nvGraphicFramePr>
        <p:xfrm>
          <a:off x="952500" y="1287250"/>
          <a:ext cx="3000000" cy="3000000"/>
        </p:xfrm>
        <a:graphic>
          <a:graphicData uri="http://schemas.openxmlformats.org/drawingml/2006/table">
            <a:tbl>
              <a:tblPr>
                <a:noFill/>
                <a:tableStyleId>{71958084-CD56-44E0-9A82-2C40E68C7B91}</a:tableStyleId>
              </a:tblPr>
              <a:tblGrid>
                <a:gridCol w="2620725"/>
                <a:gridCol w="7666275"/>
              </a:tblGrid>
              <a:tr h="381000">
                <a:tc>
                  <a:txBody>
                    <a:bodyPr/>
                    <a:lstStyle/>
                    <a:p>
                      <a:pPr indent="0" lvl="0" marL="0" rtl="0" algn="l">
                        <a:spcBef>
                          <a:spcPts val="0"/>
                        </a:spcBef>
                        <a:spcAft>
                          <a:spcPts val="0"/>
                        </a:spcAft>
                        <a:buNone/>
                      </a:pPr>
                      <a:r>
                        <a:rPr b="1" lang="en-US" sz="2200"/>
                        <a:t>Tên phương thức</a:t>
                      </a:r>
                      <a:endParaRPr b="1" sz="2200"/>
                    </a:p>
                  </a:txBody>
                  <a:tcPr marT="91425" marB="91425" marR="91425" marL="91425"/>
                </a:tc>
                <a:tc>
                  <a:txBody>
                    <a:bodyPr/>
                    <a:lstStyle/>
                    <a:p>
                      <a:pPr indent="0" lvl="0" marL="0" rtl="0" algn="l">
                        <a:spcBef>
                          <a:spcPts val="0"/>
                        </a:spcBef>
                        <a:spcAft>
                          <a:spcPts val="0"/>
                        </a:spcAft>
                        <a:buNone/>
                      </a:pPr>
                      <a:r>
                        <a:rPr b="1" lang="en-US" sz="2200"/>
                        <a:t>Mô tả</a:t>
                      </a:r>
                      <a:endParaRPr b="1" sz="2200"/>
                    </a:p>
                  </a:txBody>
                  <a:tcPr marT="91425" marB="91425" marR="91425" marL="91425"/>
                </a:tc>
              </a:tr>
              <a:tr h="381000">
                <a:tc>
                  <a:txBody>
                    <a:bodyPr/>
                    <a:lstStyle/>
                    <a:p>
                      <a:pPr indent="0" lvl="0" marL="0" rtl="0" algn="l">
                        <a:spcBef>
                          <a:spcPts val="0"/>
                        </a:spcBef>
                        <a:spcAft>
                          <a:spcPts val="0"/>
                        </a:spcAft>
                        <a:buNone/>
                      </a:pPr>
                      <a:r>
                        <a:rPr lang="en-US" sz="2200"/>
                        <a:t>pack()</a:t>
                      </a:r>
                      <a:endParaRPr sz="2200"/>
                    </a:p>
                  </a:txBody>
                  <a:tcPr marT="91425" marB="91425" marR="91425" marL="91425"/>
                </a:tc>
                <a:tc>
                  <a:txBody>
                    <a:bodyPr/>
                    <a:lstStyle/>
                    <a:p>
                      <a:pPr indent="0" lvl="0" marL="0" rtl="0" algn="l">
                        <a:spcBef>
                          <a:spcPts val="0"/>
                        </a:spcBef>
                        <a:spcAft>
                          <a:spcPts val="0"/>
                        </a:spcAft>
                        <a:buNone/>
                      </a:pPr>
                      <a:r>
                        <a:rPr lang="en-US" sz="2200"/>
                        <a:t>Đặt các widget trong một khung hoặc cửa sổ theo một thứ tự nhất định.</a:t>
                      </a:r>
                      <a:endParaRPr sz="2200"/>
                    </a:p>
                  </a:txBody>
                  <a:tcPr marT="91425" marB="91425" marR="91425" marL="91425"/>
                </a:tc>
              </a:tr>
              <a:tr h="381000">
                <a:tc>
                  <a:txBody>
                    <a:bodyPr/>
                    <a:lstStyle/>
                    <a:p>
                      <a:pPr indent="0" lvl="0" marL="0" rtl="0" algn="l">
                        <a:spcBef>
                          <a:spcPts val="0"/>
                        </a:spcBef>
                        <a:spcAft>
                          <a:spcPts val="0"/>
                        </a:spcAft>
                        <a:buNone/>
                      </a:pPr>
                      <a:r>
                        <a:rPr lang="en-US" sz="2200"/>
                        <a:t>grid()</a:t>
                      </a:r>
                      <a:endParaRPr sz="2200"/>
                    </a:p>
                  </a:txBody>
                  <a:tcPr marT="91425" marB="91425" marR="91425" marL="91425"/>
                </a:tc>
                <a:tc>
                  <a:txBody>
                    <a:bodyPr/>
                    <a:lstStyle/>
                    <a:p>
                      <a:pPr indent="0" lvl="0" marL="0" rtl="0" algn="l">
                        <a:spcBef>
                          <a:spcPts val="0"/>
                        </a:spcBef>
                        <a:spcAft>
                          <a:spcPts val="0"/>
                        </a:spcAft>
                        <a:buNone/>
                      </a:pPr>
                      <a:r>
                        <a:rPr lang="en-US" sz="2200"/>
                        <a:t>Quản lý theo cấu trúc giống table. Thuận lợi cho việc thiết kế các hộp thoại</a:t>
                      </a:r>
                      <a:endParaRPr sz="2200"/>
                    </a:p>
                  </a:txBody>
                  <a:tcPr marT="91425" marB="91425" marR="91425" marL="91425"/>
                </a:tc>
              </a:tr>
              <a:tr h="381000">
                <a:tc>
                  <a:txBody>
                    <a:bodyPr/>
                    <a:lstStyle/>
                    <a:p>
                      <a:pPr indent="0" lvl="0" marL="0" rtl="0" algn="l">
                        <a:spcBef>
                          <a:spcPts val="0"/>
                        </a:spcBef>
                        <a:spcAft>
                          <a:spcPts val="0"/>
                        </a:spcAft>
                        <a:buNone/>
                      </a:pPr>
                      <a:r>
                        <a:rPr lang="en-US" sz="2200"/>
                        <a:t>place()</a:t>
                      </a:r>
                      <a:endParaRPr sz="2200"/>
                    </a:p>
                  </a:txBody>
                  <a:tcPr marT="91425" marB="91425" marR="91425" marL="91425"/>
                </a:tc>
                <a:tc>
                  <a:txBody>
                    <a:bodyPr/>
                    <a:lstStyle/>
                    <a:p>
                      <a:pPr indent="0" lvl="0" marL="0" rtl="0" algn="l">
                        <a:spcBef>
                          <a:spcPts val="0"/>
                        </a:spcBef>
                        <a:spcAft>
                          <a:spcPts val="0"/>
                        </a:spcAft>
                        <a:buNone/>
                      </a:pPr>
                      <a:r>
                        <a:rPr lang="en-US" sz="2200"/>
                        <a:t>Quản lý các widget bằng cách đặt chúng vào một vị trí cụ thể trong widget chính</a:t>
                      </a:r>
                      <a:endParaRPr sz="22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Phương thức place()</a:t>
            </a:r>
            <a:endParaRPr/>
          </a:p>
        </p:txBody>
      </p:sp>
      <p:sp>
        <p:nvSpPr>
          <p:cNvPr id="176" name="Google Shape;176;p17"/>
          <p:cNvSpPr txBox="1"/>
          <p:nvPr>
            <p:ph idx="1" type="body"/>
          </p:nvPr>
        </p:nvSpPr>
        <p:spPr>
          <a:xfrm>
            <a:off x="838200" y="1120022"/>
            <a:ext cx="11038242" cy="56465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Sử dụng để sắp xếp các widget trong cửa sổ chính, đặt chúng vào một vị trí cụ thể theo chỉ dẫn của người lập trình</a:t>
            </a:r>
            <a:endParaRPr/>
          </a:p>
          <a:p>
            <a:pPr indent="-228600" lvl="0" marL="228600" rtl="0" algn="just">
              <a:lnSpc>
                <a:spcPct val="90000"/>
              </a:lnSpc>
              <a:spcBef>
                <a:spcPts val="1000"/>
              </a:spcBef>
              <a:spcAft>
                <a:spcPts val="0"/>
              </a:spcAft>
              <a:buClr>
                <a:schemeClr val="dk1"/>
              </a:buClr>
              <a:buSzPts val="2800"/>
              <a:buChar char="•"/>
            </a:pPr>
            <a:r>
              <a:rPr lang="en-US"/>
              <a:t>Sắp xếp các widget theo các tọa độ x và y của nó. Cả hai tọa độ x và y đều tính bằng pixel</a:t>
            </a:r>
            <a:endParaRPr/>
          </a:p>
          <a:p>
            <a:pPr indent="-228600" lvl="0" marL="228600" rtl="0" algn="just">
              <a:lnSpc>
                <a:spcPct val="90000"/>
              </a:lnSpc>
              <a:spcBef>
                <a:spcPts val="1000"/>
              </a:spcBef>
              <a:spcAft>
                <a:spcPts val="0"/>
              </a:spcAft>
              <a:buClr>
                <a:schemeClr val="dk1"/>
              </a:buClr>
              <a:buSzPts val="2800"/>
              <a:buChar char="•"/>
            </a:pPr>
            <a:r>
              <a:rPr lang="en-US"/>
              <a:t>Điểm gốc (0, 0) là góc trên cùng bên trái của khung  hoặc cửa sổ. </a:t>
            </a:r>
            <a:endParaRPr/>
          </a:p>
          <a:p>
            <a:pPr indent="-228600" lvl="0" marL="228600" rtl="0" algn="just">
              <a:lnSpc>
                <a:spcPct val="90000"/>
              </a:lnSpc>
              <a:spcBef>
                <a:spcPts val="1000"/>
              </a:spcBef>
              <a:spcAft>
                <a:spcPts val="0"/>
              </a:spcAft>
              <a:buClr>
                <a:schemeClr val="dk1"/>
              </a:buClr>
              <a:buSzPts val="2800"/>
              <a:buChar char="•"/>
            </a:pPr>
            <a:r>
              <a:rPr lang="en-US"/>
              <a:t>Do đó đối số y chỉ định khoảng cách tính theo pixel từ trên cùng của cửa sổ, đối số x chỉ định khoảng cách theo pixel từ bên trái của cửa sổ</a:t>
            </a:r>
            <a:endParaRPr/>
          </a:p>
          <a:p>
            <a:pPr indent="-228600" lvl="0" marL="228600" rtl="0" algn="just">
              <a:lnSpc>
                <a:spcPct val="90000"/>
              </a:lnSpc>
              <a:spcBef>
                <a:spcPts val="1000"/>
              </a:spcBef>
              <a:spcAft>
                <a:spcPts val="1000"/>
              </a:spcAft>
              <a:buClr>
                <a:schemeClr val="dk1"/>
              </a:buClr>
              <a:buSzPts val="2800"/>
              <a:buChar char="•"/>
            </a:pPr>
            <a:r>
              <a:rPr lang="en-US"/>
              <a:t>Kích thước và vị trí của widget không thay đổi nếu chúng ta thay đổi kích thước cửa sổ</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Phương thức place(): </a:t>
            </a:r>
            <a:r>
              <a:rPr lang="en-US"/>
              <a:t>Cú pháp</a:t>
            </a:r>
            <a:endParaRPr/>
          </a:p>
        </p:txBody>
      </p:sp>
      <p:sp>
        <p:nvSpPr>
          <p:cNvPr id="182" name="Google Shape;182;p18"/>
          <p:cNvSpPr txBox="1"/>
          <p:nvPr>
            <p:ph idx="1" type="body"/>
          </p:nvPr>
        </p:nvSpPr>
        <p:spPr>
          <a:xfrm>
            <a:off x="838200" y="1120022"/>
            <a:ext cx="11038242" cy="5646538"/>
          </a:xfrm>
          <a:prstGeom prst="rect">
            <a:avLst/>
          </a:prstGeom>
          <a:noFill/>
          <a:ln>
            <a:noFill/>
          </a:ln>
        </p:spPr>
        <p:txBody>
          <a:bodyPr anchorCtr="0" anchor="t" bIns="45700" lIns="91425" spcFirstLastPara="1" rIns="91425" wrap="square" tIns="45700">
            <a:normAutofit fontScale="77500"/>
          </a:bodyPr>
          <a:lstStyle/>
          <a:p>
            <a:pPr indent="0" lvl="0" marL="0" rtl="0" algn="just">
              <a:lnSpc>
                <a:spcPct val="90000"/>
              </a:lnSpc>
              <a:spcBef>
                <a:spcPts val="0"/>
              </a:spcBef>
              <a:spcAft>
                <a:spcPts val="0"/>
              </a:spcAft>
              <a:buNone/>
            </a:pPr>
            <a:r>
              <a:t/>
            </a:r>
            <a:endParaRPr/>
          </a:p>
          <a:p>
            <a:pPr indent="0" lvl="0" marL="0" rtl="0" algn="just">
              <a:lnSpc>
                <a:spcPct val="90000"/>
              </a:lnSpc>
              <a:spcBef>
                <a:spcPts val="1000"/>
              </a:spcBef>
              <a:spcAft>
                <a:spcPts val="0"/>
              </a:spcAft>
              <a:buClr>
                <a:schemeClr val="dk1"/>
              </a:buClr>
              <a:buSzPct val="84848"/>
              <a:buNone/>
            </a:pPr>
            <a:r>
              <a:rPr lang="en-US"/>
              <a:t>	</a:t>
            </a:r>
            <a:r>
              <a:rPr lang="en-US" sz="3300">
                <a:latin typeface="Courier New"/>
                <a:ea typeface="Courier New"/>
                <a:cs typeface="Courier New"/>
                <a:sym typeface="Courier New"/>
              </a:rPr>
              <a:t>widget.place(options)</a:t>
            </a:r>
            <a:endParaRPr sz="3300">
              <a:latin typeface="Courier New"/>
              <a:ea typeface="Courier New"/>
              <a:cs typeface="Courier New"/>
              <a:sym typeface="Courier New"/>
            </a:endParaRPr>
          </a:p>
          <a:p>
            <a:pPr indent="0" lvl="0" marL="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rPr lang="en-US"/>
              <a:t>Trong đó</a:t>
            </a:r>
            <a:r>
              <a:rPr lang="en-US"/>
              <a:t>: </a:t>
            </a:r>
            <a:endParaRPr/>
          </a:p>
          <a:p>
            <a:pPr indent="-341788" lvl="0" marL="457200" rtl="0" algn="just">
              <a:lnSpc>
                <a:spcPct val="115000"/>
              </a:lnSpc>
              <a:spcBef>
                <a:spcPts val="1000"/>
              </a:spcBef>
              <a:spcAft>
                <a:spcPts val="0"/>
              </a:spcAft>
              <a:buSzPct val="100000"/>
              <a:buChar char="•"/>
            </a:pPr>
            <a:r>
              <a:rPr lang="en-US" sz="2300"/>
              <a:t>options là các tuỳ chọn như: </a:t>
            </a:r>
            <a:r>
              <a:rPr b="1" lang="en-US" sz="2300"/>
              <a:t>anchor, bordermode, height, width, relheight, relwidth, relx, rely, x, y</a:t>
            </a:r>
            <a:endParaRPr sz="2300"/>
          </a:p>
          <a:p>
            <a:pPr indent="-341788" lvl="0" marL="457200" rtl="0" algn="just">
              <a:lnSpc>
                <a:spcPct val="115000"/>
              </a:lnSpc>
              <a:spcBef>
                <a:spcPts val="0"/>
              </a:spcBef>
              <a:spcAft>
                <a:spcPts val="0"/>
              </a:spcAft>
              <a:buSzPct val="100000"/>
              <a:buChar char="•"/>
            </a:pPr>
            <a:r>
              <a:rPr b="1" lang="en-US" sz="2300"/>
              <a:t>x,y</a:t>
            </a:r>
            <a:r>
              <a:rPr lang="en-US" sz="2300"/>
              <a:t> : Nó được sử dụng để xác định độ lệch ngang và dọc theo pixel</a:t>
            </a:r>
            <a:endParaRPr sz="2300"/>
          </a:p>
          <a:p>
            <a:pPr indent="-341788" lvl="0" marL="457200" rtl="0" algn="just">
              <a:lnSpc>
                <a:spcPct val="115000"/>
              </a:lnSpc>
              <a:spcBef>
                <a:spcPts val="0"/>
              </a:spcBef>
              <a:spcAft>
                <a:spcPts val="0"/>
              </a:spcAft>
              <a:buSzPct val="100000"/>
              <a:buChar char="•"/>
            </a:pPr>
            <a:r>
              <a:rPr b="1" lang="en-US" sz="2300"/>
              <a:t>height, width: </a:t>
            </a:r>
            <a:r>
              <a:rPr lang="en-US" sz="2300"/>
              <a:t> Dùng chỉ định chiều cao, chiều rộng của widget theo pixel</a:t>
            </a:r>
            <a:endParaRPr sz="2300"/>
          </a:p>
          <a:p>
            <a:pPr indent="-341788" lvl="0" marL="457200" rtl="0" algn="l">
              <a:lnSpc>
                <a:spcPct val="115000"/>
              </a:lnSpc>
              <a:spcBef>
                <a:spcPts val="0"/>
              </a:spcBef>
              <a:spcAft>
                <a:spcPts val="0"/>
              </a:spcAft>
              <a:buSzPct val="100000"/>
              <a:buChar char="•"/>
            </a:pPr>
            <a:r>
              <a:rPr b="1" lang="en-US" sz="2300"/>
              <a:t>anchor:  </a:t>
            </a:r>
            <a:r>
              <a:rPr lang="en-US" sz="2300"/>
              <a:t>Tùy chọn này chủ yếu thể hiện vị trí chính xác của widget trong vùng chứa. Giá trị mặc định là NW là góc trên bên trái. Anchor có thể có các giá trị như N,E,S,W,NE,NW,SE &amp; SW.</a:t>
            </a:r>
            <a:endParaRPr b="1" sz="2300"/>
          </a:p>
          <a:p>
            <a:pPr indent="-341788" lvl="0" marL="457200" rtl="0" algn="l">
              <a:lnSpc>
                <a:spcPct val="115000"/>
              </a:lnSpc>
              <a:spcBef>
                <a:spcPts val="1000"/>
              </a:spcBef>
              <a:spcAft>
                <a:spcPts val="0"/>
              </a:spcAft>
              <a:buSzPct val="100000"/>
              <a:buChar char="•"/>
            </a:pPr>
            <a:r>
              <a:rPr b="1" lang="en-US" sz="2300"/>
              <a:t>bordermode:  </a:t>
            </a:r>
            <a:r>
              <a:rPr lang="en-US" sz="2300"/>
              <a:t>Tùy chọn này cho biết giá trị mặc định của đường viền , nó sẽ bỏ qua  giá trị chính bên trong đường viền</a:t>
            </a:r>
            <a:endParaRPr sz="2300"/>
          </a:p>
          <a:p>
            <a:pPr indent="-341788" lvl="0" marL="457200" rtl="0" algn="l">
              <a:lnSpc>
                <a:spcPct val="115000"/>
              </a:lnSpc>
              <a:spcBef>
                <a:spcPts val="1000"/>
              </a:spcBef>
              <a:spcAft>
                <a:spcPts val="0"/>
              </a:spcAft>
              <a:buSzPct val="100000"/>
              <a:buChar char="•"/>
            </a:pPr>
            <a:r>
              <a:rPr b="1" lang="en-US" sz="2300"/>
              <a:t>relx, rely</a:t>
            </a:r>
            <a:r>
              <a:rPr lang="en-US" sz="2300"/>
              <a:t>: Nó được sử dụng để xác định độ lệch ngang và dọc, dưới dạng giá trị nổi giữa 0,0 và 1,0</a:t>
            </a:r>
            <a:endParaRPr sz="2300"/>
          </a:p>
          <a:p>
            <a:pPr indent="-341788" lvl="0" marL="457200" rtl="0" algn="l">
              <a:lnSpc>
                <a:spcPct val="115000"/>
              </a:lnSpc>
              <a:spcBef>
                <a:spcPts val="1000"/>
              </a:spcBef>
              <a:spcAft>
                <a:spcPts val="0"/>
              </a:spcAft>
              <a:buSzPct val="100000"/>
              <a:buChar char="•"/>
            </a:pPr>
            <a:r>
              <a:rPr b="1" lang="en-US" sz="2300"/>
              <a:t>relheight, relwidth: </a:t>
            </a:r>
            <a:r>
              <a:rPr lang="en-US" sz="2300"/>
              <a:t>Nó được sử dụng để xác định chiều cao và chiều rộng dưới dạng giá trị thả nổi giữa 0,0 và 1,0 </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Phương thức place(): </a:t>
            </a:r>
            <a:r>
              <a:rPr lang="en-US"/>
              <a:t>Ví dụ</a:t>
            </a:r>
            <a:endParaRPr/>
          </a:p>
        </p:txBody>
      </p:sp>
      <p:sp>
        <p:nvSpPr>
          <p:cNvPr id="188" name="Google Shape;188;p20"/>
          <p:cNvSpPr txBox="1"/>
          <p:nvPr>
            <p:ph idx="1" type="body"/>
          </p:nvPr>
        </p:nvSpPr>
        <p:spPr>
          <a:xfrm>
            <a:off x="838200" y="973605"/>
            <a:ext cx="11231879" cy="5771439"/>
          </a:xfrm>
          <a:prstGeom prst="rect">
            <a:avLst/>
          </a:prstGeom>
          <a:noFill/>
          <a:ln>
            <a:noFill/>
          </a:ln>
        </p:spPr>
        <p:txBody>
          <a:bodyPr anchorCtr="0" anchor="t" bIns="45700" lIns="91425" spcFirstLastPara="1" rIns="91425" wrap="square" tIns="45700">
            <a:normAutofit fontScale="55000" lnSpcReduction="10000"/>
          </a:bodyPr>
          <a:lstStyle/>
          <a:p>
            <a:pPr indent="0" lvl="0" marL="0" rtl="0" algn="just">
              <a:lnSpc>
                <a:spcPct val="115000"/>
              </a:lnSpc>
              <a:spcBef>
                <a:spcPts val="0"/>
              </a:spcBef>
              <a:spcAft>
                <a:spcPts val="0"/>
              </a:spcAft>
              <a:buClr>
                <a:schemeClr val="dk1"/>
              </a:buClr>
              <a:buSzPct val="59574"/>
              <a:buNone/>
            </a:pPr>
            <a:r>
              <a:rPr lang="en-US" sz="4700"/>
              <a:t>Tạo ra một khung cửa sổ có các input Username, email, password</a:t>
            </a:r>
            <a:endParaRPr sz="4700"/>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lang="en-US">
                <a:latin typeface="Courier New"/>
                <a:ea typeface="Courier New"/>
                <a:cs typeface="Courier New"/>
                <a:sym typeface="Courier New"/>
              </a:rPr>
              <a:t>from</a:t>
            </a:r>
            <a:r>
              <a:rPr lang="en-US">
                <a:latin typeface="Courier New"/>
                <a:ea typeface="Courier New"/>
                <a:cs typeface="Courier New"/>
                <a:sym typeface="Courier New"/>
              </a:rPr>
              <a:t> tkinter </a:t>
            </a:r>
            <a:r>
              <a:rPr b="1" lang="en-US">
                <a:latin typeface="Courier New"/>
                <a:ea typeface="Courier New"/>
                <a:cs typeface="Courier New"/>
                <a:sym typeface="Courier New"/>
              </a:rPr>
              <a:t>import</a:t>
            </a: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login_window = Tk()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login_window.geometry("400x250")</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login_window.title("Login")</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ct val="100000"/>
              <a:buNone/>
            </a:pPr>
            <a:r>
              <a:rPr lang="en-US">
                <a:latin typeface="Courier New"/>
                <a:ea typeface="Courier New"/>
                <a:cs typeface="Courier New"/>
                <a:sym typeface="Courier New"/>
              </a:rPr>
              <a:t>username = </a:t>
            </a:r>
            <a:r>
              <a:rPr b="1" lang="en-US">
                <a:latin typeface="Courier New"/>
                <a:ea typeface="Courier New"/>
                <a:cs typeface="Courier New"/>
                <a:sym typeface="Courier New"/>
              </a:rPr>
              <a:t>Label</a:t>
            </a:r>
            <a:r>
              <a:rPr lang="en-US">
                <a:latin typeface="Courier New"/>
                <a:ea typeface="Courier New"/>
                <a:cs typeface="Courier New"/>
                <a:sym typeface="Courier New"/>
              </a:rPr>
              <a:t>(login_window, text = "Username:").</a:t>
            </a:r>
            <a:r>
              <a:rPr b="1" lang="en-US">
                <a:latin typeface="Courier New"/>
                <a:ea typeface="Courier New"/>
                <a:cs typeface="Courier New"/>
                <a:sym typeface="Courier New"/>
              </a:rPr>
              <a:t>place</a:t>
            </a:r>
            <a:r>
              <a:rPr lang="en-US">
                <a:latin typeface="Courier New"/>
                <a:ea typeface="Courier New"/>
                <a:cs typeface="Courier New"/>
                <a:sym typeface="Courier New"/>
              </a:rPr>
              <a:t>(x = 30,y = 50)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email = </a:t>
            </a:r>
            <a:r>
              <a:rPr b="1" lang="en-US">
                <a:latin typeface="Courier New"/>
                <a:ea typeface="Courier New"/>
                <a:cs typeface="Courier New"/>
                <a:sym typeface="Courier New"/>
              </a:rPr>
              <a:t>Label</a:t>
            </a:r>
            <a:r>
              <a:rPr lang="en-US">
                <a:latin typeface="Courier New"/>
                <a:ea typeface="Courier New"/>
                <a:cs typeface="Courier New"/>
                <a:sym typeface="Courier New"/>
              </a:rPr>
              <a:t>(login_window, text = "Email:").</a:t>
            </a:r>
            <a:r>
              <a:rPr b="1" lang="en-US">
                <a:latin typeface="Courier New"/>
                <a:ea typeface="Courier New"/>
                <a:cs typeface="Courier New"/>
                <a:sym typeface="Courier New"/>
              </a:rPr>
              <a:t>place</a:t>
            </a:r>
            <a:r>
              <a:rPr lang="en-US">
                <a:latin typeface="Courier New"/>
                <a:ea typeface="Courier New"/>
                <a:cs typeface="Courier New"/>
                <a:sym typeface="Courier New"/>
              </a:rPr>
              <a:t>(x = 30, y = 90)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password = </a:t>
            </a:r>
            <a:r>
              <a:rPr b="1" lang="en-US">
                <a:latin typeface="Courier New"/>
                <a:ea typeface="Courier New"/>
                <a:cs typeface="Courier New"/>
                <a:sym typeface="Courier New"/>
              </a:rPr>
              <a:t>Label</a:t>
            </a:r>
            <a:r>
              <a:rPr lang="en-US">
                <a:latin typeface="Courier New"/>
                <a:ea typeface="Courier New"/>
                <a:cs typeface="Courier New"/>
                <a:sym typeface="Courier New"/>
              </a:rPr>
              <a:t>(login_window, text = "Password:").</a:t>
            </a:r>
            <a:r>
              <a:rPr b="1" lang="en-US">
                <a:latin typeface="Courier New"/>
                <a:ea typeface="Courier New"/>
                <a:cs typeface="Courier New"/>
                <a:sym typeface="Courier New"/>
              </a:rPr>
              <a:t>place</a:t>
            </a:r>
            <a:r>
              <a:rPr lang="en-US">
                <a:latin typeface="Courier New"/>
                <a:ea typeface="Courier New"/>
                <a:cs typeface="Courier New"/>
                <a:sym typeface="Courier New"/>
              </a:rPr>
              <a:t>(x = 30, y = 130)</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t/>
            </a:r>
            <a:endParaRPr b="1">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entry1 = </a:t>
            </a:r>
            <a:r>
              <a:rPr b="1" lang="en-US">
                <a:latin typeface="Courier New"/>
                <a:ea typeface="Courier New"/>
                <a:cs typeface="Courier New"/>
                <a:sym typeface="Courier New"/>
              </a:rPr>
              <a:t>Entry</a:t>
            </a:r>
            <a:r>
              <a:rPr lang="en-US">
                <a:latin typeface="Courier New"/>
                <a:ea typeface="Courier New"/>
                <a:cs typeface="Courier New"/>
                <a:sym typeface="Courier New"/>
              </a:rPr>
              <a:t>(login_window).</a:t>
            </a:r>
            <a:r>
              <a:rPr b="1" lang="en-US">
                <a:latin typeface="Courier New"/>
                <a:ea typeface="Courier New"/>
                <a:cs typeface="Courier New"/>
                <a:sym typeface="Courier New"/>
              </a:rPr>
              <a:t>place</a:t>
            </a:r>
            <a:r>
              <a:rPr lang="en-US">
                <a:latin typeface="Courier New"/>
                <a:ea typeface="Courier New"/>
                <a:cs typeface="Courier New"/>
                <a:sym typeface="Courier New"/>
              </a:rPr>
              <a:t>(x = 100, y = 50)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entry2 = </a:t>
            </a:r>
            <a:r>
              <a:rPr b="1" lang="en-US">
                <a:latin typeface="Courier New"/>
                <a:ea typeface="Courier New"/>
                <a:cs typeface="Courier New"/>
                <a:sym typeface="Courier New"/>
              </a:rPr>
              <a:t>Entry</a:t>
            </a:r>
            <a:r>
              <a:rPr lang="en-US">
                <a:latin typeface="Courier New"/>
                <a:ea typeface="Courier New"/>
                <a:cs typeface="Courier New"/>
                <a:sym typeface="Courier New"/>
              </a:rPr>
              <a:t>(login_window).</a:t>
            </a:r>
            <a:r>
              <a:rPr b="1" lang="en-US">
                <a:latin typeface="Courier New"/>
                <a:ea typeface="Courier New"/>
                <a:cs typeface="Courier New"/>
                <a:sym typeface="Courier New"/>
              </a:rPr>
              <a:t>place</a:t>
            </a:r>
            <a:r>
              <a:rPr lang="en-US">
                <a:latin typeface="Courier New"/>
                <a:ea typeface="Courier New"/>
                <a:cs typeface="Courier New"/>
                <a:sym typeface="Courier New"/>
              </a:rPr>
              <a:t>(x = 100, y = 90)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entry3 = </a:t>
            </a:r>
            <a:r>
              <a:rPr b="1" lang="en-US">
                <a:latin typeface="Courier New"/>
                <a:ea typeface="Courier New"/>
                <a:cs typeface="Courier New"/>
                <a:sym typeface="Courier New"/>
              </a:rPr>
              <a:t>Entry</a:t>
            </a:r>
            <a:r>
              <a:rPr lang="en-US">
                <a:latin typeface="Courier New"/>
                <a:ea typeface="Courier New"/>
                <a:cs typeface="Courier New"/>
                <a:sym typeface="Courier New"/>
              </a:rPr>
              <a:t>(login_window).</a:t>
            </a:r>
            <a:r>
              <a:rPr b="1" lang="en-US">
                <a:latin typeface="Courier New"/>
                <a:ea typeface="Courier New"/>
                <a:cs typeface="Courier New"/>
                <a:sym typeface="Courier New"/>
              </a:rPr>
              <a:t>place</a:t>
            </a:r>
            <a:r>
              <a:rPr lang="en-US">
                <a:latin typeface="Courier New"/>
                <a:ea typeface="Courier New"/>
                <a:cs typeface="Courier New"/>
                <a:sym typeface="Courier New"/>
              </a:rPr>
              <a:t>(x = 100, y = 130)</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login_window.mainloop()</a:t>
            </a:r>
            <a:endParaRPr>
              <a:latin typeface="Courier New"/>
              <a:ea typeface="Courier New"/>
              <a:cs typeface="Courier New"/>
              <a:sym typeface="Courier New"/>
            </a:endParaRPr>
          </a:p>
        </p:txBody>
      </p:sp>
      <p:pic>
        <p:nvPicPr>
          <p:cNvPr id="189" name="Google Shape;189;p20"/>
          <p:cNvPicPr preferRelativeResize="0"/>
          <p:nvPr/>
        </p:nvPicPr>
        <p:blipFill rotWithShape="1">
          <a:blip r:embed="rId3">
            <a:alphaModFix/>
          </a:blip>
          <a:srcRect b="0" l="0" r="0" t="0"/>
          <a:stretch/>
        </p:blipFill>
        <p:spPr>
          <a:xfrm>
            <a:off x="7806902" y="1606548"/>
            <a:ext cx="3604050" cy="189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Phương thức grid()</a:t>
            </a:r>
            <a:endParaRPr/>
          </a:p>
        </p:txBody>
      </p:sp>
      <p:sp>
        <p:nvSpPr>
          <p:cNvPr id="195" name="Google Shape;195;p24"/>
          <p:cNvSpPr txBox="1"/>
          <p:nvPr>
            <p:ph idx="1" type="body"/>
          </p:nvPr>
        </p:nvSpPr>
        <p:spPr>
          <a:xfrm>
            <a:off x="838200" y="1302902"/>
            <a:ext cx="10515600" cy="5056942"/>
          </a:xfrm>
          <a:prstGeom prst="rect">
            <a:avLst/>
          </a:prstGeom>
          <a:noFill/>
          <a:ln>
            <a:noFill/>
          </a:ln>
        </p:spPr>
        <p:txBody>
          <a:bodyPr anchorCtr="0" anchor="t" bIns="45700" lIns="91425" spcFirstLastPara="1" rIns="91425" wrap="square" tIns="45700">
            <a:normAutofit/>
          </a:bodyPr>
          <a:lstStyle/>
          <a:p>
            <a:pPr indent="-406400" lvl="0" marL="457200" rtl="0" algn="just">
              <a:lnSpc>
                <a:spcPct val="115000"/>
              </a:lnSpc>
              <a:spcBef>
                <a:spcPts val="1000"/>
              </a:spcBef>
              <a:spcAft>
                <a:spcPts val="0"/>
              </a:spcAft>
              <a:buSzPts val="2800"/>
              <a:buChar char="•"/>
            </a:pPr>
            <a:r>
              <a:rPr lang="en-US"/>
              <a:t>Grid() sử dụng các khái niệm về hàng và cột để sắp xếp các widget con</a:t>
            </a:r>
            <a:endParaRPr/>
          </a:p>
          <a:p>
            <a:pPr indent="-406400" lvl="0" marL="457200" rtl="0" algn="just">
              <a:lnSpc>
                <a:spcPct val="115000"/>
              </a:lnSpc>
              <a:spcBef>
                <a:spcPts val="0"/>
              </a:spcBef>
              <a:spcAft>
                <a:spcPts val="0"/>
              </a:spcAft>
              <a:buSzPts val="2800"/>
              <a:buChar char="•"/>
            </a:pPr>
            <a:r>
              <a:rPr lang="en-US"/>
              <a:t>Trình quản lý này sắp xếp các widget theo cấu trúc giống như một </a:t>
            </a:r>
            <a:r>
              <a:rPr lang="en-US"/>
              <a:t>bảng</a:t>
            </a:r>
            <a:endParaRPr/>
          </a:p>
          <a:p>
            <a:pPr indent="-406400" lvl="0" marL="457200" rtl="0" algn="just">
              <a:lnSpc>
                <a:spcPct val="115000"/>
              </a:lnSpc>
              <a:spcBef>
                <a:spcPts val="0"/>
              </a:spcBef>
              <a:spcAft>
                <a:spcPts val="0"/>
              </a:spcAft>
              <a:buSzPts val="2800"/>
              <a:buChar char="•"/>
            </a:pPr>
            <a:r>
              <a:rPr lang="en-US"/>
              <a:t>P</a:t>
            </a:r>
            <a:r>
              <a:rPr lang="en-US"/>
              <a:t>hương thức grid() đặt các widget con trong một bảng 2 chiều. Widget chính được chia thành một số hàng và cột và mỗi “ô” trong bảng kết quả có thể chứa một widget con</a:t>
            </a:r>
            <a:endParaRPr/>
          </a:p>
          <a:p>
            <a:pPr indent="-406400" lvl="0" marL="457200" rtl="0" algn="just">
              <a:lnSpc>
                <a:spcPct val="115000"/>
              </a:lnSpc>
              <a:spcBef>
                <a:spcPts val="0"/>
              </a:spcBef>
              <a:spcAft>
                <a:spcPts val="0"/>
              </a:spcAft>
              <a:buSzPts val="2800"/>
              <a:buChar char="•"/>
            </a:pPr>
            <a:r>
              <a:rPr lang="en-US"/>
              <a:t>Vị trí của cả hàng và cột sẽ bắt đầu từ 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Phương thức grid(): </a:t>
            </a:r>
            <a:r>
              <a:rPr lang="en-US"/>
              <a:t>Cú pháp</a:t>
            </a:r>
            <a:endParaRPr/>
          </a:p>
        </p:txBody>
      </p:sp>
      <p:sp>
        <p:nvSpPr>
          <p:cNvPr id="201" name="Google Shape;201;p26"/>
          <p:cNvSpPr txBox="1"/>
          <p:nvPr>
            <p:ph idx="1" type="body"/>
          </p:nvPr>
        </p:nvSpPr>
        <p:spPr>
          <a:xfrm>
            <a:off x="838200" y="1097279"/>
            <a:ext cx="10515600" cy="557246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1000"/>
              </a:spcBef>
              <a:spcAft>
                <a:spcPts val="0"/>
              </a:spcAft>
              <a:buClr>
                <a:schemeClr val="dk1"/>
              </a:buClr>
              <a:buSzPct val="100000"/>
              <a:buNone/>
            </a:pPr>
            <a:r>
              <a:rPr lang="en-US" sz="3000"/>
              <a:t>	</a:t>
            </a:r>
            <a:endParaRPr sz="3000"/>
          </a:p>
          <a:p>
            <a:pPr indent="457200" lvl="0" marL="0" rtl="0" algn="just">
              <a:lnSpc>
                <a:spcPct val="90000"/>
              </a:lnSpc>
              <a:spcBef>
                <a:spcPts val="1000"/>
              </a:spcBef>
              <a:spcAft>
                <a:spcPts val="0"/>
              </a:spcAft>
              <a:buClr>
                <a:schemeClr val="dk1"/>
              </a:buClr>
              <a:buSzPct val="100000"/>
              <a:buNone/>
            </a:pPr>
            <a:r>
              <a:rPr lang="en-US" sz="3000">
                <a:latin typeface="Courier New"/>
                <a:ea typeface="Courier New"/>
                <a:cs typeface="Courier New"/>
                <a:sym typeface="Courier New"/>
              </a:rPr>
              <a:t>widget.grid(options)</a:t>
            </a:r>
            <a:endParaRPr sz="3000">
              <a:latin typeface="Courier New"/>
              <a:ea typeface="Courier New"/>
              <a:cs typeface="Courier New"/>
              <a:sym typeface="Courier New"/>
            </a:endParaRPr>
          </a:p>
          <a:p>
            <a:pPr indent="457200" lvl="0" marL="0" rtl="0" algn="just">
              <a:lnSpc>
                <a:spcPct val="90000"/>
              </a:lnSpc>
              <a:spcBef>
                <a:spcPts val="1000"/>
              </a:spcBef>
              <a:spcAft>
                <a:spcPts val="0"/>
              </a:spcAft>
              <a:buClr>
                <a:schemeClr val="dk1"/>
              </a:buClr>
              <a:buSzPct val="100000"/>
              <a:buNone/>
            </a:pPr>
            <a:r>
              <a:t/>
            </a:r>
            <a:endParaRPr sz="3000"/>
          </a:p>
          <a:p>
            <a:pPr indent="0" lvl="0" marL="0" rtl="0" algn="just">
              <a:lnSpc>
                <a:spcPct val="115000"/>
              </a:lnSpc>
              <a:spcBef>
                <a:spcPts val="1000"/>
              </a:spcBef>
              <a:spcAft>
                <a:spcPts val="0"/>
              </a:spcAft>
              <a:buClr>
                <a:schemeClr val="dk1"/>
              </a:buClr>
              <a:buSzPct val="107142"/>
              <a:buNone/>
            </a:pPr>
            <a:r>
              <a:rPr lang="en-US"/>
              <a:t>Trong đó:</a:t>
            </a:r>
            <a:endParaRPr/>
          </a:p>
          <a:p>
            <a:pPr indent="-393065" lvl="0" marL="457200" rtl="0" algn="just">
              <a:lnSpc>
                <a:spcPct val="115000"/>
              </a:lnSpc>
              <a:spcBef>
                <a:spcPts val="1000"/>
              </a:spcBef>
              <a:spcAft>
                <a:spcPts val="0"/>
              </a:spcAft>
              <a:buSzPct val="100000"/>
              <a:buChar char="•"/>
            </a:pPr>
            <a:r>
              <a:rPr lang="en-US"/>
              <a:t>options là các tuỳ chọn như: </a:t>
            </a:r>
            <a:r>
              <a:rPr lang="en-US"/>
              <a:t>column, columnspan, row, rowspan, padx, pady, ipadx, ipady và sticky</a:t>
            </a:r>
            <a:endParaRPr/>
          </a:p>
          <a:p>
            <a:pPr indent="-393065" lvl="0" marL="457200" rtl="0" algn="just">
              <a:lnSpc>
                <a:spcPct val="115000"/>
              </a:lnSpc>
              <a:spcBef>
                <a:spcPts val="0"/>
              </a:spcBef>
              <a:spcAft>
                <a:spcPts val="0"/>
              </a:spcAft>
              <a:buSzPct val="100000"/>
              <a:buChar char="•"/>
            </a:pPr>
            <a:r>
              <a:rPr b="1" lang="en-US"/>
              <a:t>column</a:t>
            </a:r>
            <a:r>
              <a:rPr lang="en-US"/>
              <a:t> : Tùy chọn này chỉ định số cột mà widget sẽ được đặt. Giá trị mặc định là 0</a:t>
            </a:r>
            <a:endParaRPr/>
          </a:p>
          <a:p>
            <a:pPr indent="-393065" lvl="0" marL="457200" rtl="0" algn="just">
              <a:lnSpc>
                <a:spcPct val="115000"/>
              </a:lnSpc>
              <a:spcBef>
                <a:spcPts val="0"/>
              </a:spcBef>
              <a:spcAft>
                <a:spcPts val="0"/>
              </a:spcAft>
              <a:buSzPct val="100000"/>
              <a:buChar char="•"/>
            </a:pPr>
            <a:r>
              <a:rPr b="1" lang="en-US"/>
              <a:t>columnspan: </a:t>
            </a:r>
            <a:r>
              <a:rPr lang="en-US"/>
              <a:t> Dùng chỉ định số lượng cột mà widget sẽ được mở rộng</a:t>
            </a:r>
            <a:endParaRPr/>
          </a:p>
          <a:p>
            <a:pPr indent="-393065" lvl="0" marL="457200" rtl="0" algn="just">
              <a:spcBef>
                <a:spcPts val="0"/>
              </a:spcBef>
              <a:spcAft>
                <a:spcPts val="0"/>
              </a:spcAft>
              <a:buSzPct val="100000"/>
              <a:buChar char="•"/>
            </a:pPr>
            <a:r>
              <a:rPr b="1" lang="en-US"/>
              <a:t>row:</a:t>
            </a:r>
            <a:r>
              <a:rPr lang="en-US"/>
              <a:t> Tùy chọn này chỉ định số hàng cho widget sẽ được đặt .  Giá trị mặc định là 0</a:t>
            </a:r>
            <a:endParaRPr/>
          </a:p>
          <a:p>
            <a:pPr indent="-393065" lvl="0" marL="457200" rtl="0" algn="just">
              <a:spcBef>
                <a:spcPts val="1000"/>
              </a:spcBef>
              <a:spcAft>
                <a:spcPts val="0"/>
              </a:spcAft>
              <a:buSzPct val="100000"/>
              <a:buChar char="•"/>
            </a:pPr>
            <a:r>
              <a:rPr b="1" lang="en-US"/>
              <a:t>rowspan:</a:t>
            </a:r>
            <a:r>
              <a:rPr lang="en-US"/>
              <a:t> Dùng chỉ định số lượng hàng mà widget sẽ được mở rộng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Phương thức grid()</a:t>
            </a:r>
            <a:endParaRPr/>
          </a:p>
        </p:txBody>
      </p:sp>
      <p:sp>
        <p:nvSpPr>
          <p:cNvPr id="207" name="Google Shape;207;p27"/>
          <p:cNvSpPr txBox="1"/>
          <p:nvPr>
            <p:ph idx="1" type="body"/>
          </p:nvPr>
        </p:nvSpPr>
        <p:spPr>
          <a:xfrm>
            <a:off x="838200" y="1097279"/>
            <a:ext cx="10515600" cy="5572461"/>
          </a:xfrm>
          <a:prstGeom prst="rect">
            <a:avLst/>
          </a:prstGeom>
          <a:noFill/>
          <a:ln>
            <a:noFill/>
          </a:ln>
        </p:spPr>
        <p:txBody>
          <a:bodyPr anchorCtr="0" anchor="t" bIns="45700" lIns="91425" spcFirstLastPara="1" rIns="91425" wrap="square" tIns="45700">
            <a:normAutofit lnSpcReduction="20000"/>
          </a:bodyPr>
          <a:lstStyle/>
          <a:p>
            <a:pPr indent="-247650" lvl="0" marL="228600" rtl="0" algn="just">
              <a:lnSpc>
                <a:spcPct val="100000"/>
              </a:lnSpc>
              <a:spcBef>
                <a:spcPts val="400"/>
              </a:spcBef>
              <a:spcAft>
                <a:spcPts val="0"/>
              </a:spcAft>
              <a:buClr>
                <a:schemeClr val="dk1"/>
              </a:buClr>
              <a:buSzPts val="3100"/>
              <a:buChar char="•"/>
            </a:pPr>
            <a:r>
              <a:rPr b="1" lang="en-US" sz="3100"/>
              <a:t>padx, pady:</a:t>
            </a:r>
            <a:r>
              <a:rPr lang="en-US" sz="3100"/>
              <a:t> Dùng thể hiện pixel của padding được thêm vào bên ngoài đường viền widget </a:t>
            </a:r>
            <a:r>
              <a:rPr lang="en-US" sz="3100"/>
              <a:t>theo chiều ngang và dọc</a:t>
            </a:r>
            <a:endParaRPr/>
          </a:p>
          <a:p>
            <a:pPr indent="-247650" lvl="0" marL="228600" rtl="0" algn="just">
              <a:lnSpc>
                <a:spcPct val="100000"/>
              </a:lnSpc>
              <a:spcBef>
                <a:spcPts val="600"/>
              </a:spcBef>
              <a:spcAft>
                <a:spcPts val="0"/>
              </a:spcAft>
              <a:buClr>
                <a:schemeClr val="dk1"/>
              </a:buClr>
              <a:buSzPts val="3100"/>
              <a:buChar char="•"/>
            </a:pPr>
            <a:r>
              <a:rPr b="1" lang="en-US" sz="3100"/>
              <a:t>ipadx, ipady: </a:t>
            </a:r>
            <a:r>
              <a:rPr lang="en-US" sz="3100"/>
              <a:t>Dùng thể hiện pixel của padding được thêm vào bên trong đường viền widget </a:t>
            </a:r>
            <a:r>
              <a:rPr lang="en-US" sz="3100"/>
              <a:t>theo chiều ngang và dọc</a:t>
            </a:r>
            <a:endParaRPr/>
          </a:p>
          <a:p>
            <a:pPr indent="-247650" lvl="0" marL="228600" rtl="0" algn="just">
              <a:lnSpc>
                <a:spcPct val="100000"/>
              </a:lnSpc>
              <a:spcBef>
                <a:spcPts val="600"/>
              </a:spcBef>
              <a:spcAft>
                <a:spcPts val="0"/>
              </a:spcAft>
              <a:buSzPts val="3100"/>
              <a:buChar char="•"/>
            </a:pPr>
            <a:r>
              <a:rPr b="1" lang="en-US" sz="3100"/>
              <a:t>sticky: </a:t>
            </a:r>
            <a:r>
              <a:rPr lang="en-US" sz="3100"/>
              <a:t>Sử dụng trong điều kiện ô lớn hơn widget, được sử dụng chỉ định vị trí của widget bên trong ô </a:t>
            </a:r>
            <a:endParaRPr sz="3100"/>
          </a:p>
          <a:p>
            <a:pPr indent="-196850" lvl="1" marL="685800" rtl="0" algn="just">
              <a:lnSpc>
                <a:spcPct val="100000"/>
              </a:lnSpc>
              <a:spcBef>
                <a:spcPts val="600"/>
              </a:spcBef>
              <a:spcAft>
                <a:spcPts val="0"/>
              </a:spcAft>
              <a:buSzPts val="2300"/>
              <a:buChar char="•"/>
            </a:pPr>
            <a:r>
              <a:rPr lang="en-US" sz="2300"/>
              <a:t>Nếu không sử dụng </a:t>
            </a:r>
            <a:r>
              <a:rPr b="1" lang="en-US" sz="2300"/>
              <a:t>sticky, </a:t>
            </a:r>
            <a:r>
              <a:rPr lang="en-US" sz="2300"/>
              <a:t>thì widget mặc định đặt ở giữa ô. </a:t>
            </a:r>
            <a:endParaRPr sz="2300"/>
          </a:p>
          <a:p>
            <a:pPr indent="-196850" lvl="1" marL="685800" rtl="0" algn="just">
              <a:lnSpc>
                <a:spcPct val="100000"/>
              </a:lnSpc>
              <a:spcBef>
                <a:spcPts val="600"/>
              </a:spcBef>
              <a:spcAft>
                <a:spcPts val="0"/>
              </a:spcAft>
              <a:buSzPts val="2300"/>
              <a:buChar char="•"/>
            </a:pPr>
            <a:r>
              <a:rPr b="1" lang="en-US" sz="2300"/>
              <a:t>Sticky</a:t>
            </a:r>
            <a:r>
              <a:rPr lang="en-US" sz="2300"/>
              <a:t> có thể có các giá trị như N, E, S, W, NE, NW, SE &amp; SW.</a:t>
            </a:r>
            <a:endParaRPr sz="2300"/>
          </a:p>
          <a:p>
            <a:pPr indent="-196850" lvl="1" marL="685800" rtl="0" algn="just">
              <a:lnSpc>
                <a:spcPct val="100000"/>
              </a:lnSpc>
              <a:spcBef>
                <a:spcPts val="600"/>
              </a:spcBef>
              <a:spcAft>
                <a:spcPts val="0"/>
              </a:spcAft>
              <a:buSzPts val="2300"/>
              <a:buChar char="•"/>
            </a:pPr>
            <a:r>
              <a:rPr lang="en-US" sz="2300"/>
              <a:t>Nếu sticky = NE , thì vị trí của widget sẽ là trên cùng bên phải</a:t>
            </a:r>
            <a:endParaRPr sz="2300"/>
          </a:p>
          <a:p>
            <a:pPr indent="-196850" lvl="1" marL="685800" rtl="0" algn="just">
              <a:lnSpc>
                <a:spcPct val="100000"/>
              </a:lnSpc>
              <a:spcBef>
                <a:spcPts val="600"/>
              </a:spcBef>
              <a:spcAft>
                <a:spcPts val="0"/>
              </a:spcAft>
              <a:buSzPts val="2300"/>
              <a:buChar char="•"/>
            </a:pPr>
            <a:r>
              <a:rPr lang="en-US" sz="2300"/>
              <a:t>Nếu sticky = SE , thì vị trí của widget sẽ là dưới cùng bên phải</a:t>
            </a:r>
            <a:endParaRPr sz="2300"/>
          </a:p>
          <a:p>
            <a:pPr indent="-196850" lvl="1" marL="685800" rtl="0" algn="just">
              <a:lnSpc>
                <a:spcPct val="100000"/>
              </a:lnSpc>
              <a:spcBef>
                <a:spcPts val="600"/>
              </a:spcBef>
              <a:spcAft>
                <a:spcPts val="0"/>
              </a:spcAft>
              <a:buSzPts val="2300"/>
              <a:buChar char="•"/>
            </a:pPr>
            <a:r>
              <a:rPr lang="en-US" sz="2300"/>
              <a:t>Nếu sticky = NW , thì vị trí của widget sẽ là trên cùng bên trái</a:t>
            </a:r>
            <a:endParaRPr sz="2300"/>
          </a:p>
          <a:p>
            <a:pPr indent="-196850" lvl="1" marL="685800" rtl="0" algn="just">
              <a:lnSpc>
                <a:spcPct val="100000"/>
              </a:lnSpc>
              <a:spcBef>
                <a:spcPts val="600"/>
              </a:spcBef>
              <a:spcAft>
                <a:spcPts val="600"/>
              </a:spcAft>
              <a:buSzPts val="2300"/>
              <a:buChar char="•"/>
            </a:pPr>
            <a:r>
              <a:rPr lang="en-US" sz="2300"/>
              <a:t>Nếu sticky = SW , thì vị trí của widget sẽ là dưới cùng bên trái</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f6b9cd4c69_0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Kiểm tra bài trước</a:t>
            </a:r>
            <a:endParaRPr/>
          </a:p>
        </p:txBody>
      </p:sp>
      <p:sp>
        <p:nvSpPr>
          <p:cNvPr id="100" name="Google Shape;100;gf6b9cd4c69_0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Hỏi và trao đổi về các khó khăn gặp phải trong bài “</a:t>
            </a:r>
            <a:r>
              <a:rPr lang="en-US"/>
              <a:t>Lớp và đối tượng</a:t>
            </a:r>
            <a:r>
              <a:rPr lang="en-US"/>
              <a:t>”</a:t>
            </a:r>
            <a:endParaRPr/>
          </a:p>
          <a:p>
            <a:pPr indent="0" lvl="0" marL="0" rtl="0" algn="l">
              <a:lnSpc>
                <a:spcPct val="90000"/>
              </a:lnSpc>
              <a:spcBef>
                <a:spcPts val="1000"/>
              </a:spcBef>
              <a:spcAft>
                <a:spcPts val="0"/>
              </a:spcAft>
              <a:buClr>
                <a:srgbClr val="888888"/>
              </a:buClr>
              <a:buSzPts val="2400"/>
              <a:buNone/>
            </a:pPr>
            <a:r>
              <a:rPr lang="en-US"/>
              <a:t>Tóm tắt lại các phần đã học từ bài “</a:t>
            </a:r>
            <a:r>
              <a:rPr lang="en-US"/>
              <a:t>Lớp và đối tượng</a:t>
            </a:r>
            <a:r>
              <a:rPr lang="en-US"/>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Phương thức grid(): </a:t>
            </a:r>
            <a:r>
              <a:rPr lang="en-US"/>
              <a:t>Ví dụ</a:t>
            </a:r>
            <a:endParaRPr/>
          </a:p>
        </p:txBody>
      </p:sp>
      <p:sp>
        <p:nvSpPr>
          <p:cNvPr id="214" name="Google Shape;214;p29"/>
          <p:cNvSpPr txBox="1"/>
          <p:nvPr>
            <p:ph idx="1" type="body"/>
          </p:nvPr>
        </p:nvSpPr>
        <p:spPr>
          <a:xfrm>
            <a:off x="838199" y="1097279"/>
            <a:ext cx="11081273" cy="5572461"/>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ct val="100000"/>
              <a:buNone/>
            </a:pPr>
            <a:r>
              <a:rPr lang="en-US" sz="11200"/>
              <a:t>Tạo ra  1 khung có dạng grid theo tỉ lệ  5 hàng x 3 cột</a:t>
            </a:r>
            <a:endParaRPr sz="11200"/>
          </a:p>
          <a:p>
            <a:pPr indent="0" lvl="0" marL="0" rtl="0" algn="l">
              <a:lnSpc>
                <a:spcPct val="90000"/>
              </a:lnSpc>
              <a:spcBef>
                <a:spcPts val="1000"/>
              </a:spcBef>
              <a:spcAft>
                <a:spcPts val="0"/>
              </a:spcAft>
              <a:buClr>
                <a:schemeClr val="dk1"/>
              </a:buClr>
              <a:buSzPct val="233333"/>
              <a:buNone/>
            </a:pPr>
            <a:r>
              <a:t/>
            </a:r>
            <a:endParaRPr sz="4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233333"/>
              <a:buNone/>
            </a:pPr>
            <a:r>
              <a:rPr lang="en-US" sz="4800">
                <a:latin typeface="Courier New"/>
                <a:ea typeface="Courier New"/>
                <a:cs typeface="Courier New"/>
                <a:sym typeface="Courier New"/>
              </a:rPr>
              <a:t>import tkinter as tk</a:t>
            </a:r>
            <a:endParaRPr sz="4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233333"/>
              <a:buNone/>
            </a:pPr>
            <a:r>
              <a:t/>
            </a:r>
            <a:endParaRPr sz="4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233333"/>
              <a:buNone/>
            </a:pPr>
            <a:r>
              <a:rPr lang="en-US" sz="4800">
                <a:latin typeface="Courier New"/>
                <a:ea typeface="Courier New"/>
                <a:cs typeface="Courier New"/>
                <a:sym typeface="Courier New"/>
              </a:rPr>
              <a:t>window = tk.Tk()</a:t>
            </a:r>
            <a:endParaRPr sz="4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233333"/>
              <a:buNone/>
            </a:pPr>
            <a:r>
              <a:rPr lang="en-US" sz="4800">
                <a:latin typeface="Courier New"/>
                <a:ea typeface="Courier New"/>
                <a:cs typeface="Courier New"/>
                <a:sym typeface="Courier New"/>
              </a:rPr>
              <a:t>window.title("Grid")</a:t>
            </a:r>
            <a:endParaRPr sz="4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233333"/>
              <a:buNone/>
            </a:pPr>
            <a:r>
              <a:t/>
            </a:r>
            <a:endParaRPr sz="4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233333"/>
              <a:buNone/>
            </a:pPr>
            <a:r>
              <a:rPr lang="en-US" sz="4800">
                <a:latin typeface="Courier New"/>
                <a:ea typeface="Courier New"/>
                <a:cs typeface="Courier New"/>
                <a:sym typeface="Courier New"/>
              </a:rPr>
              <a:t>for i in range(5):</a:t>
            </a:r>
            <a:endParaRPr sz="4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233333"/>
              <a:buNone/>
            </a:pPr>
            <a:r>
              <a:rPr lang="en-US" sz="4800">
                <a:latin typeface="Courier New"/>
                <a:ea typeface="Courier New"/>
                <a:cs typeface="Courier New"/>
                <a:sym typeface="Courier New"/>
              </a:rPr>
              <a:t>    for j in range(3):</a:t>
            </a:r>
            <a:endParaRPr sz="4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233333"/>
              <a:buNone/>
            </a:pPr>
            <a:r>
              <a:rPr lang="en-US" sz="4800">
                <a:latin typeface="Courier New"/>
                <a:ea typeface="Courier New"/>
                <a:cs typeface="Courier New"/>
                <a:sym typeface="Courier New"/>
              </a:rPr>
              <a:t>        frame = tk.Frame(</a:t>
            </a:r>
            <a:endParaRPr sz="4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233333"/>
              <a:buNone/>
            </a:pPr>
            <a:r>
              <a:rPr lang="en-US" sz="4800">
                <a:latin typeface="Courier New"/>
                <a:ea typeface="Courier New"/>
                <a:cs typeface="Courier New"/>
                <a:sym typeface="Courier New"/>
              </a:rPr>
              <a:t>            master = window,</a:t>
            </a:r>
            <a:endParaRPr sz="4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233333"/>
              <a:buNone/>
            </a:pPr>
            <a:r>
              <a:rPr lang="en-US" sz="4800">
                <a:latin typeface="Courier New"/>
                <a:ea typeface="Courier New"/>
                <a:cs typeface="Courier New"/>
                <a:sym typeface="Courier New"/>
              </a:rPr>
              <a:t>            relief = tk.RAISED,</a:t>
            </a:r>
            <a:endParaRPr sz="4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233333"/>
              <a:buNone/>
            </a:pPr>
            <a:r>
              <a:rPr lang="en-US" sz="4800">
                <a:latin typeface="Courier New"/>
                <a:ea typeface="Courier New"/>
                <a:cs typeface="Courier New"/>
                <a:sym typeface="Courier New"/>
              </a:rPr>
              <a:t>            borderwidth = 1</a:t>
            </a:r>
            <a:endParaRPr sz="4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233333"/>
              <a:buNone/>
            </a:pPr>
            <a:r>
              <a:rPr lang="en-US" sz="4800">
                <a:latin typeface="Courier New"/>
                <a:ea typeface="Courier New"/>
                <a:cs typeface="Courier New"/>
                <a:sym typeface="Courier New"/>
              </a:rPr>
              <a:t>        )</a:t>
            </a:r>
            <a:endParaRPr sz="4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233333"/>
              <a:buNone/>
            </a:pPr>
            <a:r>
              <a:t/>
            </a:r>
            <a:endParaRPr sz="4800">
              <a:latin typeface="Courier New"/>
              <a:ea typeface="Courier New"/>
              <a:cs typeface="Courier New"/>
              <a:sym typeface="Courier New"/>
            </a:endParaRPr>
          </a:p>
          <a:p>
            <a:pPr indent="0" lvl="0" marL="0" rtl="0" algn="l">
              <a:spcBef>
                <a:spcPts val="0"/>
              </a:spcBef>
              <a:spcAft>
                <a:spcPts val="0"/>
              </a:spcAft>
              <a:buClr>
                <a:schemeClr val="dk1"/>
              </a:buClr>
              <a:buSzPct val="58333"/>
              <a:buFont typeface="Arial"/>
              <a:buNone/>
            </a:pPr>
            <a:r>
              <a:rPr lang="en-US" sz="4800">
                <a:latin typeface="Courier New"/>
                <a:ea typeface="Courier New"/>
                <a:cs typeface="Courier New"/>
                <a:sym typeface="Courier New"/>
              </a:rPr>
              <a:t>frame.grid(row=i, column=j)</a:t>
            </a:r>
            <a:endParaRPr sz="4800">
              <a:latin typeface="Courier New"/>
              <a:ea typeface="Courier New"/>
              <a:cs typeface="Courier New"/>
              <a:sym typeface="Courier New"/>
            </a:endParaRPr>
          </a:p>
          <a:p>
            <a:pPr indent="0" lvl="0" marL="0" rtl="0" algn="l">
              <a:spcBef>
                <a:spcPts val="1000"/>
              </a:spcBef>
              <a:spcAft>
                <a:spcPts val="0"/>
              </a:spcAft>
              <a:buClr>
                <a:schemeClr val="dk1"/>
              </a:buClr>
              <a:buSzPct val="58333"/>
              <a:buFont typeface="Arial"/>
              <a:buNone/>
            </a:pPr>
            <a:r>
              <a:rPr lang="en-US" sz="4800">
                <a:latin typeface="Courier New"/>
                <a:ea typeface="Courier New"/>
                <a:cs typeface="Courier New"/>
                <a:sym typeface="Courier New"/>
              </a:rPr>
              <a:t>        label = tk.Label(master=frame, text=f"Row {i}\nColumn {j}")</a:t>
            </a:r>
            <a:endParaRPr sz="4800">
              <a:latin typeface="Courier New"/>
              <a:ea typeface="Courier New"/>
              <a:cs typeface="Courier New"/>
              <a:sym typeface="Courier New"/>
            </a:endParaRPr>
          </a:p>
          <a:p>
            <a:pPr indent="0" lvl="0" marL="0" rtl="0" algn="l">
              <a:spcBef>
                <a:spcPts val="1000"/>
              </a:spcBef>
              <a:spcAft>
                <a:spcPts val="0"/>
              </a:spcAft>
              <a:buClr>
                <a:schemeClr val="dk1"/>
              </a:buClr>
              <a:buSzPct val="58333"/>
              <a:buFont typeface="Arial"/>
              <a:buNone/>
            </a:pPr>
            <a:r>
              <a:rPr lang="en-US" sz="4800">
                <a:latin typeface="Courier New"/>
                <a:ea typeface="Courier New"/>
                <a:cs typeface="Courier New"/>
                <a:sym typeface="Courier New"/>
              </a:rPr>
              <a:t>        label.pack()</a:t>
            </a:r>
            <a:endParaRPr sz="4800">
              <a:latin typeface="Courier New"/>
              <a:ea typeface="Courier New"/>
              <a:cs typeface="Courier New"/>
              <a:sym typeface="Courier New"/>
            </a:endParaRPr>
          </a:p>
          <a:p>
            <a:pPr indent="0" lvl="0" marL="0" rtl="0" algn="l">
              <a:spcBef>
                <a:spcPts val="1000"/>
              </a:spcBef>
              <a:spcAft>
                <a:spcPts val="0"/>
              </a:spcAft>
              <a:buClr>
                <a:schemeClr val="dk1"/>
              </a:buClr>
              <a:buSzPct val="58333"/>
              <a:buFont typeface="Arial"/>
              <a:buNone/>
            </a:pPr>
            <a:r>
              <a:rPr lang="en-US" sz="4800">
                <a:latin typeface="Courier New"/>
                <a:ea typeface="Courier New"/>
                <a:cs typeface="Courier New"/>
                <a:sym typeface="Courier New"/>
              </a:rPr>
              <a:t>window.mainloop()</a:t>
            </a:r>
            <a:endParaRPr sz="4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233333"/>
              <a:buNone/>
            </a:pPr>
            <a:r>
              <a:t/>
            </a:r>
            <a:endParaRPr sz="4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sz="4500"/>
              <a:t>        </a:t>
            </a:r>
            <a:endParaRPr sz="4500"/>
          </a:p>
          <a:p>
            <a:pPr indent="-184150" lvl="0" marL="228600" rtl="0" algn="l">
              <a:lnSpc>
                <a:spcPct val="90000"/>
              </a:lnSpc>
              <a:spcBef>
                <a:spcPts val="1000"/>
              </a:spcBef>
              <a:spcAft>
                <a:spcPts val="0"/>
              </a:spcAft>
              <a:buClr>
                <a:schemeClr val="dk1"/>
              </a:buClr>
              <a:buSzPct val="100000"/>
              <a:buNone/>
            </a:pPr>
            <a:r>
              <a:t/>
            </a:r>
            <a:endParaRPr/>
          </a:p>
        </p:txBody>
      </p:sp>
      <p:pic>
        <p:nvPicPr>
          <p:cNvPr id="215" name="Google Shape;215;p29"/>
          <p:cNvPicPr preferRelativeResize="0"/>
          <p:nvPr/>
        </p:nvPicPr>
        <p:blipFill rotWithShape="1">
          <a:blip r:embed="rId3">
            <a:alphaModFix/>
          </a:blip>
          <a:srcRect b="0" l="0" r="0" t="0"/>
          <a:stretch/>
        </p:blipFill>
        <p:spPr>
          <a:xfrm>
            <a:off x="7503907" y="2170291"/>
            <a:ext cx="2872292" cy="311626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Phương thức pack()</a:t>
            </a:r>
            <a:endParaRPr/>
          </a:p>
        </p:txBody>
      </p:sp>
      <p:sp>
        <p:nvSpPr>
          <p:cNvPr id="221" name="Google Shape;221;p32"/>
          <p:cNvSpPr txBox="1"/>
          <p:nvPr>
            <p:ph idx="1" type="body"/>
          </p:nvPr>
        </p:nvSpPr>
        <p:spPr>
          <a:xfrm>
            <a:off x="838200" y="1183341"/>
            <a:ext cx="10515600" cy="4797912"/>
          </a:xfrm>
          <a:prstGeom prst="rect">
            <a:avLst/>
          </a:prstGeom>
          <a:noFill/>
          <a:ln>
            <a:noFill/>
          </a:ln>
        </p:spPr>
        <p:txBody>
          <a:bodyPr anchorCtr="0" anchor="t" bIns="45700" lIns="91425" spcFirstLastPara="1" rIns="91425" wrap="square" tIns="45700">
            <a:normAutofit/>
          </a:bodyPr>
          <a:lstStyle/>
          <a:p>
            <a:pPr indent="-406400" lvl="0" marL="457200" rtl="0" algn="just">
              <a:lnSpc>
                <a:spcPct val="115000"/>
              </a:lnSpc>
              <a:spcBef>
                <a:spcPts val="1000"/>
              </a:spcBef>
              <a:spcAft>
                <a:spcPts val="0"/>
              </a:spcAft>
              <a:buSzPts val="2800"/>
              <a:buChar char="•"/>
            </a:pPr>
            <a:r>
              <a:rPr lang="en-US"/>
              <a:t>Sử dụng thuật toán đóng gói để đặt các widget trong một khung hoặc cửa sổ theo một thứ tự được chỉ định</a:t>
            </a:r>
            <a:endParaRPr/>
          </a:p>
          <a:p>
            <a:pPr indent="-406400" lvl="0" marL="457200" rtl="0" algn="just">
              <a:lnSpc>
                <a:spcPct val="115000"/>
              </a:lnSpc>
              <a:spcBef>
                <a:spcPts val="0"/>
              </a:spcBef>
              <a:spcAft>
                <a:spcPts val="0"/>
              </a:spcAft>
              <a:buSzPts val="2800"/>
              <a:buChar char="•"/>
            </a:pPr>
            <a:r>
              <a:rPr lang="en-US"/>
              <a:t>Sử dụng để quản lý các widget trong một khối</a:t>
            </a:r>
            <a:endParaRPr/>
          </a:p>
          <a:p>
            <a:pPr indent="-406400" lvl="0" marL="457200" rtl="0" algn="l">
              <a:spcBef>
                <a:spcPts val="0"/>
              </a:spcBef>
              <a:spcAft>
                <a:spcPts val="0"/>
              </a:spcAft>
              <a:buSzPts val="2800"/>
              <a:buChar char="•"/>
            </a:pPr>
            <a:r>
              <a:rPr lang="en-US"/>
              <a:t>Phương thức pack() quản lý các widget  trong các hàng hoặc cột. Có các tùy chọn như </a:t>
            </a:r>
            <a:r>
              <a:rPr b="1" lang="en-US"/>
              <a:t>expand, fill và side </a:t>
            </a:r>
            <a:r>
              <a:rPr lang="en-US"/>
              <a:t>để kiểm soát phương thức quản lý hình học này.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Phương thức pack(): </a:t>
            </a:r>
            <a:r>
              <a:rPr lang="en-US"/>
              <a:t>Cú pháp</a:t>
            </a:r>
            <a:endParaRPr/>
          </a:p>
        </p:txBody>
      </p:sp>
      <p:sp>
        <p:nvSpPr>
          <p:cNvPr id="227" name="Google Shape;227;p34"/>
          <p:cNvSpPr txBox="1"/>
          <p:nvPr>
            <p:ph idx="1" type="body"/>
          </p:nvPr>
        </p:nvSpPr>
        <p:spPr>
          <a:xfrm>
            <a:off x="838200" y="1118795"/>
            <a:ext cx="10515600" cy="5615492"/>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90000"/>
              </a:lnSpc>
              <a:spcBef>
                <a:spcPts val="1000"/>
              </a:spcBef>
              <a:spcAft>
                <a:spcPts val="0"/>
              </a:spcAft>
              <a:buClr>
                <a:schemeClr val="dk1"/>
              </a:buClr>
              <a:buSzPts val="2800"/>
              <a:buNone/>
            </a:pPr>
            <a:r>
              <a:rPr lang="en-US"/>
              <a:t>	</a:t>
            </a:r>
            <a:endParaRPr/>
          </a:p>
          <a:p>
            <a:pPr indent="457200" lvl="0" marL="0" rtl="0" algn="just">
              <a:lnSpc>
                <a:spcPct val="90000"/>
              </a:lnSpc>
              <a:spcBef>
                <a:spcPts val="1000"/>
              </a:spcBef>
              <a:spcAft>
                <a:spcPts val="0"/>
              </a:spcAft>
              <a:buClr>
                <a:schemeClr val="dk1"/>
              </a:buClr>
              <a:buSzPts val="2800"/>
              <a:buNone/>
            </a:pPr>
            <a:r>
              <a:rPr lang="en-US">
                <a:latin typeface="Courier New"/>
                <a:ea typeface="Courier New"/>
                <a:cs typeface="Courier New"/>
                <a:sym typeface="Courier New"/>
              </a:rPr>
              <a:t>widget.pack(options)</a:t>
            </a:r>
            <a:endParaRPr>
              <a:latin typeface="Courier New"/>
              <a:ea typeface="Courier New"/>
              <a:cs typeface="Courier New"/>
              <a:sym typeface="Courier New"/>
            </a:endParaRPr>
          </a:p>
          <a:p>
            <a:pPr indent="0" lvl="0" marL="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lang="en-US"/>
              <a:t>Trong đó:</a:t>
            </a:r>
            <a:endParaRPr/>
          </a:p>
          <a:p>
            <a:pPr indent="-387350" lvl="0" marL="457200" rtl="0" algn="just">
              <a:lnSpc>
                <a:spcPct val="90000"/>
              </a:lnSpc>
              <a:spcBef>
                <a:spcPts val="1000"/>
              </a:spcBef>
              <a:spcAft>
                <a:spcPts val="0"/>
              </a:spcAft>
              <a:buSzPts val="2500"/>
              <a:buChar char="•"/>
            </a:pPr>
            <a:r>
              <a:rPr lang="en-US" sz="2500"/>
              <a:t>options là các tuỳ chọn như: </a:t>
            </a:r>
            <a:r>
              <a:rPr b="1" lang="en-US" sz="2500"/>
              <a:t>expand, fill và side</a:t>
            </a:r>
            <a:endParaRPr sz="2500"/>
          </a:p>
          <a:p>
            <a:pPr indent="-387350" lvl="0" marL="457200" rtl="0" algn="just">
              <a:lnSpc>
                <a:spcPct val="90000"/>
              </a:lnSpc>
              <a:spcBef>
                <a:spcPts val="1000"/>
              </a:spcBef>
              <a:spcAft>
                <a:spcPts val="0"/>
              </a:spcAft>
              <a:buSzPts val="2500"/>
              <a:buChar char="•"/>
            </a:pPr>
            <a:r>
              <a:rPr b="1" lang="en-US" sz="2500"/>
              <a:t>epxand: </a:t>
            </a:r>
            <a:r>
              <a:rPr lang="en-US" sz="2500"/>
              <a:t> Tùy chọn này sẽ quyết định các widget có được mở rộng để lấp đầy bất kì khoảng trống thừa trong tống thể hình học hay không. Nó có các giá trị Boolean, True hoặc False, giá trị mặc định là False</a:t>
            </a:r>
            <a:endParaRPr sz="2500"/>
          </a:p>
          <a:p>
            <a:pPr indent="-387350" lvl="0" marL="457200" rtl="0" algn="just">
              <a:lnSpc>
                <a:spcPct val="90000"/>
              </a:lnSpc>
              <a:spcBef>
                <a:spcPts val="1000"/>
              </a:spcBef>
              <a:spcAft>
                <a:spcPts val="0"/>
              </a:spcAft>
              <a:buSzPts val="2500"/>
              <a:buChar char="•"/>
            </a:pPr>
            <a:r>
              <a:rPr b="1" lang="en-US" sz="2500"/>
              <a:t>fill:</a:t>
            </a:r>
            <a:r>
              <a:rPr lang="en-US" sz="2500"/>
              <a:t> Nó được sử dụng để lấp đầy các khoảng trống thừa . Giá trị mặc định là NONE, và có giá định khác như X (lấp theo chiều ngang) , Y(lấp theo chiều dọc) hoặc BOTH (lấp theo chiều ngang và dọc)</a:t>
            </a:r>
            <a:endParaRPr sz="2500"/>
          </a:p>
          <a:p>
            <a:pPr indent="-387350" lvl="0" marL="457200" rtl="0" algn="just">
              <a:lnSpc>
                <a:spcPct val="90000"/>
              </a:lnSpc>
              <a:spcBef>
                <a:spcPts val="1000"/>
              </a:spcBef>
              <a:spcAft>
                <a:spcPts val="400"/>
              </a:spcAft>
              <a:buSzPts val="2500"/>
              <a:buChar char="•"/>
            </a:pPr>
            <a:r>
              <a:rPr b="1" lang="en-US" sz="2500"/>
              <a:t>side:</a:t>
            </a:r>
            <a:r>
              <a:rPr lang="en-US" sz="2500"/>
              <a:t> Được sử dụng để chỉ hướng mặt của widget được đóng gói bên trong cửa sổ, có các giá trị TOP(mặc định), BOTTOM, LEFT hoặc RIGHT</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Phương thức pack(): </a:t>
            </a:r>
            <a:r>
              <a:rPr lang="en-US"/>
              <a:t>Ví dụ 1</a:t>
            </a:r>
            <a:endParaRPr/>
          </a:p>
        </p:txBody>
      </p:sp>
      <p:sp>
        <p:nvSpPr>
          <p:cNvPr id="233" name="Google Shape;233;p36"/>
          <p:cNvSpPr txBox="1"/>
          <p:nvPr>
            <p:ph idx="1" type="body"/>
          </p:nvPr>
        </p:nvSpPr>
        <p:spPr>
          <a:xfrm>
            <a:off x="838200" y="1118795"/>
            <a:ext cx="5078506" cy="5615492"/>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import tkinter as tk</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window= tk.Tk()</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window.geometry("400x250")</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window.title("Fill Color")</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ct val="100000"/>
              <a:buNone/>
            </a:pPr>
            <a:r>
              <a:rPr lang="en-US">
                <a:latin typeface="Courier New"/>
                <a:ea typeface="Courier New"/>
                <a:cs typeface="Courier New"/>
                <a:sym typeface="Courier New"/>
              </a:rPr>
              <a:t>frame1 = tk.Frame(master=window, height=80, bg="red")</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frame1.pack(fill=tk.X)</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frame2 = tk.Frame(master=window, height=50, bg="yellow")</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frame2.pack(fill=tk.X)</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frame3 = tk.Frame(master=window, height=270, bg="blue")</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frame3.pack(fill=tk.X)</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window.mainloop()</a:t>
            </a:r>
            <a:endParaRPr>
              <a:latin typeface="Courier New"/>
              <a:ea typeface="Courier New"/>
              <a:cs typeface="Courier New"/>
              <a:sym typeface="Courier New"/>
            </a:endParaRPr>
          </a:p>
        </p:txBody>
      </p:sp>
      <p:pic>
        <p:nvPicPr>
          <p:cNvPr id="234" name="Google Shape;234;p36"/>
          <p:cNvPicPr preferRelativeResize="0"/>
          <p:nvPr/>
        </p:nvPicPr>
        <p:blipFill rotWithShape="1">
          <a:blip r:embed="rId3">
            <a:alphaModFix/>
          </a:blip>
          <a:srcRect b="0" l="0" r="0" t="0"/>
          <a:stretch/>
        </p:blipFill>
        <p:spPr>
          <a:xfrm>
            <a:off x="6883399" y="2340352"/>
            <a:ext cx="3919525" cy="2693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Phương thức pack(): </a:t>
            </a:r>
            <a:r>
              <a:rPr lang="en-US"/>
              <a:t>Ví dụ 2</a:t>
            </a:r>
            <a:endParaRPr/>
          </a:p>
        </p:txBody>
      </p:sp>
      <p:sp>
        <p:nvSpPr>
          <p:cNvPr id="240" name="Google Shape;240;p39"/>
          <p:cNvSpPr txBox="1"/>
          <p:nvPr>
            <p:ph idx="1" type="body"/>
          </p:nvPr>
        </p:nvSpPr>
        <p:spPr>
          <a:xfrm>
            <a:off x="838200" y="1118795"/>
            <a:ext cx="10435814" cy="5615492"/>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70000"/>
              <a:buNone/>
            </a:pPr>
            <a:r>
              <a:rPr lang="en-US" sz="4000"/>
              <a:t>Sử dụng pack() với các đối số fill, expand, side</a:t>
            </a:r>
            <a:endParaRPr sz="4000"/>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import tkinter as tk</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window = tk.Tk()</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window.title("Fill Color 2")</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ct val="100000"/>
              <a:buNone/>
            </a:pPr>
            <a:r>
              <a:rPr lang="en-US">
                <a:latin typeface="Courier New"/>
                <a:ea typeface="Courier New"/>
                <a:cs typeface="Courier New"/>
                <a:sym typeface="Courier New"/>
              </a:rPr>
              <a:t>frame1 = tk.Frame(master=window, width=200, height=100, bg="Yellow")</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 setting fill, side and expand</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frame1.pack(fill=tk.BOTH, side=tk.LEFT, expand=True)</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frame2 = tk.Frame(master=window, width=100, bg="blue")</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frame2.pack(fill=tk.BOTH, side=tk.LEFT, expand=True)</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frame3 = tk.Frame(master=window, width=50, bg="green")</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frame3.pack(fill=tk.BOTH, side=tk.LEFT, expand=True)</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window.mainloop()</a:t>
            </a:r>
            <a:endParaRPr/>
          </a:p>
        </p:txBody>
      </p:sp>
      <p:pic>
        <p:nvPicPr>
          <p:cNvPr id="241" name="Google Shape;241;p39"/>
          <p:cNvPicPr preferRelativeResize="0"/>
          <p:nvPr/>
        </p:nvPicPr>
        <p:blipFill rotWithShape="1">
          <a:blip r:embed="rId3">
            <a:alphaModFix/>
          </a:blip>
          <a:srcRect b="0" l="0" r="0" t="0"/>
          <a:stretch/>
        </p:blipFill>
        <p:spPr>
          <a:xfrm>
            <a:off x="6969125" y="1586750"/>
            <a:ext cx="4586825" cy="1640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Sự kiện</a:t>
            </a:r>
            <a:endParaRPr/>
          </a:p>
        </p:txBody>
      </p:sp>
      <p:sp>
        <p:nvSpPr>
          <p:cNvPr id="247" name="Google Shape;247;p45"/>
          <p:cNvSpPr txBox="1"/>
          <p:nvPr>
            <p:ph idx="1" type="body"/>
          </p:nvPr>
        </p:nvSpPr>
        <p:spPr>
          <a:xfrm>
            <a:off x="838200" y="1149350"/>
            <a:ext cx="10515600" cy="5371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1000"/>
              </a:spcBef>
              <a:spcAft>
                <a:spcPts val="0"/>
              </a:spcAft>
              <a:buClr>
                <a:schemeClr val="dk1"/>
              </a:buClr>
              <a:buSzPts val="2800"/>
              <a:buChar char="•"/>
            </a:pPr>
            <a:r>
              <a:rPr lang="en-US"/>
              <a:t>Sự kiện l</a:t>
            </a:r>
            <a:r>
              <a:rPr lang="en-US"/>
              <a:t>à bất kì hành động  nào xảy ra khi kích hoạt một số hành vi trong ứng dụng, chẳng han như nhấn nút, nhấn chuột , chuyển động của chuột </a:t>
            </a:r>
            <a:r>
              <a:rPr lang="en-US"/>
              <a:t>v.v</a:t>
            </a:r>
            <a:endParaRPr/>
          </a:p>
          <a:p>
            <a:pPr indent="-228600" lvl="0" marL="228600" rtl="0" algn="just">
              <a:lnSpc>
                <a:spcPct val="90000"/>
              </a:lnSpc>
              <a:spcBef>
                <a:spcPts val="1000"/>
              </a:spcBef>
              <a:spcAft>
                <a:spcPts val="0"/>
              </a:spcAft>
              <a:buClr>
                <a:schemeClr val="dk1"/>
              </a:buClr>
              <a:buSzPts val="2800"/>
              <a:buChar char="•"/>
            </a:pPr>
            <a:r>
              <a:rPr lang="en-US"/>
              <a:t>Khi bạn tạo một ứng dụng Tkinter, bạn phải gọi window.mainloop () để bắt đầu vòng lặp sự kiện. </a:t>
            </a:r>
            <a:endParaRPr/>
          </a:p>
          <a:p>
            <a:pPr indent="-228600" lvl="0" marL="228600" rtl="0" algn="just">
              <a:lnSpc>
                <a:spcPct val="90000"/>
              </a:lnSpc>
              <a:spcBef>
                <a:spcPts val="1000"/>
              </a:spcBef>
              <a:spcAft>
                <a:spcPts val="0"/>
              </a:spcAft>
              <a:buClr>
                <a:schemeClr val="dk1"/>
              </a:buClr>
              <a:buSzPts val="2800"/>
              <a:buChar char="•"/>
            </a:pPr>
            <a:r>
              <a:rPr lang="en-US"/>
              <a:t>Trong vòng lặp sự kiện, ứng dụng của bạn sẽ kiểm tra xem sự kiện đã xảy ra chưa. Nếu vậy, một số mã có thể được thực thi để đáp ứng. </a:t>
            </a:r>
            <a:endParaRPr/>
          </a:p>
          <a:p>
            <a:pPr indent="-228600" lvl="0" marL="228600" rtl="0" algn="just">
              <a:lnSpc>
                <a:spcPct val="90000"/>
              </a:lnSpc>
              <a:spcBef>
                <a:spcPts val="1000"/>
              </a:spcBef>
              <a:spcAft>
                <a:spcPts val="0"/>
              </a:spcAft>
              <a:buClr>
                <a:schemeClr val="dk1"/>
              </a:buClr>
              <a:buSzPts val="2800"/>
              <a:buChar char="•"/>
            </a:pPr>
            <a:r>
              <a:rPr lang="en-US"/>
              <a:t>Sự kiện được cung cấp dưới dạng chuỗi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Sự kiện: </a:t>
            </a:r>
            <a:r>
              <a:rPr lang="en-US"/>
              <a:t>Cú pháp</a:t>
            </a:r>
            <a:endParaRPr/>
          </a:p>
        </p:txBody>
      </p:sp>
      <p:sp>
        <p:nvSpPr>
          <p:cNvPr id="253" name="Google Shape;253;p46"/>
          <p:cNvSpPr txBox="1"/>
          <p:nvPr>
            <p:ph idx="1" type="body"/>
          </p:nvPr>
        </p:nvSpPr>
        <p:spPr>
          <a:xfrm>
            <a:off x="838200" y="973606"/>
            <a:ext cx="10515600" cy="554760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lang="en-US"/>
              <a:t>&lt;modifier-type-detail&gt;</a:t>
            </a:r>
            <a:endParaRPr/>
          </a:p>
          <a:p>
            <a:pPr indent="0" lvl="0" marL="0" rtl="0" algn="just">
              <a:lnSpc>
                <a:spcPct val="90000"/>
              </a:lnSpc>
              <a:spcBef>
                <a:spcPts val="1000"/>
              </a:spcBef>
              <a:spcAft>
                <a:spcPts val="0"/>
              </a:spcAft>
              <a:buClr>
                <a:schemeClr val="dk1"/>
              </a:buClr>
              <a:buSzPts val="2800"/>
              <a:buNone/>
            </a:pPr>
            <a:r>
              <a:rPr lang="en-US"/>
              <a:t> </a:t>
            </a:r>
            <a:endParaRPr/>
          </a:p>
          <a:p>
            <a:pPr indent="0" lvl="0" marL="0" rtl="0" algn="just">
              <a:lnSpc>
                <a:spcPct val="90000"/>
              </a:lnSpc>
              <a:spcBef>
                <a:spcPts val="1000"/>
              </a:spcBef>
              <a:spcAft>
                <a:spcPts val="0"/>
              </a:spcAft>
              <a:buClr>
                <a:schemeClr val="dk1"/>
              </a:buClr>
              <a:buSzPts val="2800"/>
              <a:buNone/>
            </a:pPr>
            <a:r>
              <a:rPr lang="en-US"/>
              <a:t>Trong đó</a:t>
            </a:r>
            <a:endParaRPr/>
          </a:p>
          <a:p>
            <a:pPr indent="-406400" lvl="0" marL="457200" rtl="0" algn="just">
              <a:lnSpc>
                <a:spcPct val="90000"/>
              </a:lnSpc>
              <a:spcBef>
                <a:spcPts val="1000"/>
              </a:spcBef>
              <a:spcAft>
                <a:spcPts val="0"/>
              </a:spcAft>
              <a:buSzPts val="2800"/>
              <a:buChar char="•"/>
            </a:pPr>
            <a:r>
              <a:rPr lang="en-US"/>
              <a:t>type là phần thiết yếu chỉ định sự kiện</a:t>
            </a:r>
            <a:endParaRPr/>
          </a:p>
          <a:p>
            <a:pPr indent="-406400" lvl="0" marL="457200" rtl="0" algn="just">
              <a:lnSpc>
                <a:spcPct val="90000"/>
              </a:lnSpc>
              <a:spcBef>
                <a:spcPts val="0"/>
              </a:spcBef>
              <a:spcAft>
                <a:spcPts val="0"/>
              </a:spcAft>
              <a:buSzPts val="2800"/>
              <a:buChar char="•"/>
            </a:pPr>
            <a:r>
              <a:rPr lang="en-US"/>
              <a:t>modifier và detail  không bắt buộc và có thể bỏ qua trong một số trường hợp. Chúng là phần bổ sung cho type đã chọn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Bindings</a:t>
            </a:r>
            <a:endParaRPr/>
          </a:p>
        </p:txBody>
      </p:sp>
      <p:sp>
        <p:nvSpPr>
          <p:cNvPr id="259" name="Google Shape;259;p47"/>
          <p:cNvSpPr txBox="1"/>
          <p:nvPr>
            <p:ph idx="1" type="body"/>
          </p:nvPr>
        </p:nvSpPr>
        <p:spPr>
          <a:xfrm>
            <a:off x="838200" y="1070424"/>
            <a:ext cx="10515600" cy="554760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chemeClr val="dk1"/>
              </a:buClr>
              <a:buSzPts val="2800"/>
              <a:buNone/>
            </a:pPr>
            <a:r>
              <a:rPr lang="en-US"/>
              <a:t>Trong Tkinter cung cấp một cơ chế mạnh mẽ để cho phép tự giải quyết các sự kiện sinh ra, có thể liên kết các hàm và phương thức  Python với các sự kiện</a:t>
            </a:r>
            <a:endParaRPr/>
          </a:p>
          <a:p>
            <a:pPr indent="0" lvl="0" marL="0" rtl="0" algn="just">
              <a:lnSpc>
                <a:spcPct val="90000"/>
              </a:lnSpc>
              <a:spcBef>
                <a:spcPts val="1000"/>
              </a:spcBef>
              <a:spcAft>
                <a:spcPts val="0"/>
              </a:spcAft>
              <a:buClr>
                <a:schemeClr val="dk1"/>
              </a:buClr>
              <a:buSzPts val="2800"/>
              <a:buNone/>
            </a:pPr>
            <a:r>
              <a:rPr b="1" lang="en-US"/>
              <a:t> </a:t>
            </a:r>
            <a:endParaRPr/>
          </a:p>
          <a:p>
            <a:pPr indent="0" lvl="0" marL="0" rtl="0" algn="just">
              <a:lnSpc>
                <a:spcPct val="90000"/>
              </a:lnSpc>
              <a:spcBef>
                <a:spcPts val="1000"/>
              </a:spcBef>
              <a:spcAft>
                <a:spcPts val="0"/>
              </a:spcAft>
              <a:buClr>
                <a:schemeClr val="dk1"/>
              </a:buClr>
              <a:buSzPts val="2800"/>
              <a:buNone/>
            </a:pPr>
            <a:r>
              <a:rPr b="1" lang="en-US"/>
              <a:t>Cú pháp:</a:t>
            </a:r>
            <a:endParaRPr/>
          </a:p>
          <a:p>
            <a:pPr indent="0" lvl="0" marL="0" rtl="0" algn="just">
              <a:lnSpc>
                <a:spcPct val="90000"/>
              </a:lnSpc>
              <a:spcBef>
                <a:spcPts val="1000"/>
              </a:spcBef>
              <a:spcAft>
                <a:spcPts val="0"/>
              </a:spcAft>
              <a:buClr>
                <a:schemeClr val="dk1"/>
              </a:buClr>
              <a:buSzPts val="2800"/>
              <a:buNone/>
            </a:pPr>
            <a:r>
              <a:rPr lang="en-US"/>
              <a:t>widget.bind(event, handler)</a:t>
            </a:r>
            <a:endParaRPr/>
          </a:p>
          <a:p>
            <a:pPr indent="0" lvl="0" marL="0" rtl="0" algn="just">
              <a:lnSpc>
                <a:spcPct val="90000"/>
              </a:lnSpc>
              <a:spcBef>
                <a:spcPts val="1000"/>
              </a:spcBef>
              <a:spcAft>
                <a:spcPts val="0"/>
              </a:spcAft>
              <a:buClr>
                <a:schemeClr val="dk1"/>
              </a:buClr>
              <a:buSzPts val="2800"/>
              <a:buNone/>
            </a:pPr>
            <a:r>
              <a:rPr lang="en-US"/>
              <a:t> </a:t>
            </a:r>
            <a:endParaRPr/>
          </a:p>
          <a:p>
            <a:pPr indent="0" lvl="0" marL="0" rtl="0" algn="just">
              <a:lnSpc>
                <a:spcPct val="90000"/>
              </a:lnSpc>
              <a:spcBef>
                <a:spcPts val="1000"/>
              </a:spcBef>
              <a:spcAft>
                <a:spcPts val="0"/>
              </a:spcAft>
              <a:buClr>
                <a:schemeClr val="dk1"/>
              </a:buClr>
              <a:buSzPts val="2800"/>
              <a:buNone/>
            </a:pPr>
            <a:r>
              <a:rPr lang="en-US"/>
              <a:t>Nếu một sự kiện khớp với mô tả sự kiện xảy ra trong widget, thì hàm </a:t>
            </a:r>
            <a:r>
              <a:rPr b="1" lang="en-US"/>
              <a:t>handler</a:t>
            </a:r>
            <a:r>
              <a:rPr lang="en-US"/>
              <a:t> được gọi với một đối tượng mô tả sự kiện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Open Sans"/>
              <a:buNone/>
            </a:pPr>
            <a:r>
              <a:rPr lang="en-US"/>
              <a:t>Bindings: Ví dụ 1</a:t>
            </a:r>
            <a:endParaRPr/>
          </a:p>
        </p:txBody>
      </p:sp>
      <p:sp>
        <p:nvSpPr>
          <p:cNvPr id="265" name="Google Shape;265;p48"/>
          <p:cNvSpPr txBox="1"/>
          <p:nvPr>
            <p:ph idx="1" type="body"/>
          </p:nvPr>
        </p:nvSpPr>
        <p:spPr>
          <a:xfrm>
            <a:off x="838200" y="1070424"/>
            <a:ext cx="10515600" cy="554760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US"/>
              <a:t>Bắt sự kiện  click trên  cửa sổ</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from tkinter import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window = Tk()</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window.geometry("400x250")</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window.title("Click Event")</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def callback(event):</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print("clicked at", event.x, event.y)</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ct val="100000"/>
              <a:buNone/>
            </a:pPr>
            <a:r>
              <a:rPr lang="en-US">
                <a:latin typeface="Courier New"/>
                <a:ea typeface="Courier New"/>
                <a:cs typeface="Courier New"/>
                <a:sym typeface="Courier New"/>
              </a:rPr>
              <a:t>frame = Frame(window, width=400, height=250)</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frame.bind("&lt;Button-1&gt;", callback)</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frame.pack()</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window.mainloop()</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Bindings: Ví dụ 2</a:t>
            </a:r>
            <a:endParaRPr/>
          </a:p>
        </p:txBody>
      </p:sp>
      <p:sp>
        <p:nvSpPr>
          <p:cNvPr id="271" name="Google Shape;271;p50"/>
          <p:cNvSpPr txBox="1"/>
          <p:nvPr>
            <p:ph idx="1" type="body"/>
          </p:nvPr>
        </p:nvSpPr>
        <p:spPr>
          <a:xfrm>
            <a:off x="838200" y="1070424"/>
            <a:ext cx="10515600" cy="5547603"/>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15000"/>
              </a:lnSpc>
              <a:spcBef>
                <a:spcPts val="0"/>
              </a:spcBef>
              <a:spcAft>
                <a:spcPts val="0"/>
              </a:spcAft>
              <a:buClr>
                <a:schemeClr val="dk1"/>
              </a:buClr>
              <a:buSzPct val="62222"/>
              <a:buNone/>
            </a:pPr>
            <a:r>
              <a:rPr lang="en-US" sz="4500"/>
              <a:t>Minh họa cách liên kết hàm return_pressed với sự kiện nhấn phím &lt;Return&gt; của nút Save</a:t>
            </a:r>
            <a:endParaRPr sz="4500"/>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import tkinter as tk</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from tkinter import ttk</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def return_pressed(event):</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print('Return key pressed.')</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root = tk.Tk()</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ct val="100000"/>
              <a:buNone/>
            </a:pPr>
            <a:r>
              <a:rPr lang="en-US">
                <a:latin typeface="Courier New"/>
                <a:ea typeface="Courier New"/>
                <a:cs typeface="Courier New"/>
                <a:sym typeface="Courier New"/>
              </a:rPr>
              <a:t>btn = ttk.Button(root, text='Save')</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btn.bind('&lt;Return&gt;', return_pressed)</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btn.focus()</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btn.pack(expand=True)</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root.mainloop()</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t>  </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Mục tiêu</a:t>
            </a:r>
            <a:endParaRPr/>
          </a:p>
        </p:txBody>
      </p:sp>
      <p:sp>
        <p:nvSpPr>
          <p:cNvPr id="107" name="Google Shape;107;p2"/>
          <p:cNvSpPr txBox="1"/>
          <p:nvPr>
            <p:ph idx="1" type="body"/>
          </p:nvPr>
        </p:nvSpPr>
        <p:spPr>
          <a:xfrm>
            <a:off x="838200" y="1452282"/>
            <a:ext cx="10515600" cy="31306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Giới thiệu thư viện Tkinter</a:t>
            </a:r>
            <a:endParaRPr/>
          </a:p>
          <a:p>
            <a:pPr indent="-228600" lvl="0" marL="228600" rtl="0" algn="l">
              <a:lnSpc>
                <a:spcPct val="90000"/>
              </a:lnSpc>
              <a:spcBef>
                <a:spcPts val="1000"/>
              </a:spcBef>
              <a:spcAft>
                <a:spcPts val="0"/>
              </a:spcAft>
              <a:buClr>
                <a:schemeClr val="dk1"/>
              </a:buClr>
              <a:buSzPts val="2800"/>
              <a:buChar char="•"/>
            </a:pPr>
            <a:r>
              <a:rPr lang="en-US"/>
              <a:t>Khái niệm GUI,  các loại widget trong Tkinter</a:t>
            </a:r>
            <a:endParaRPr/>
          </a:p>
          <a:p>
            <a:pPr indent="-228600" lvl="0" marL="228600" rtl="0" algn="l">
              <a:lnSpc>
                <a:spcPct val="90000"/>
              </a:lnSpc>
              <a:spcBef>
                <a:spcPts val="1000"/>
              </a:spcBef>
              <a:spcAft>
                <a:spcPts val="0"/>
              </a:spcAft>
              <a:buClr>
                <a:schemeClr val="dk1"/>
              </a:buClr>
              <a:buSzPts val="2800"/>
              <a:buChar char="•"/>
            </a:pPr>
            <a:r>
              <a:rPr lang="en-US"/>
              <a:t>Các trình quản lý hình học trong Tkinter</a:t>
            </a:r>
            <a:endParaRPr/>
          </a:p>
          <a:p>
            <a:pPr indent="-228600" lvl="0" marL="228600" rtl="0" algn="l">
              <a:lnSpc>
                <a:spcPct val="90000"/>
              </a:lnSpc>
              <a:spcBef>
                <a:spcPts val="1000"/>
              </a:spcBef>
              <a:spcAft>
                <a:spcPts val="0"/>
              </a:spcAft>
              <a:buClr>
                <a:schemeClr val="dk1"/>
              </a:buClr>
              <a:buSzPts val="2800"/>
              <a:buChar char="•"/>
            </a:pPr>
            <a:r>
              <a:rPr lang="en-US"/>
              <a:t>Sự kiện trong Tkinter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Open Sans"/>
              <a:buNone/>
            </a:pPr>
            <a:r>
              <a:rPr lang="en-US"/>
              <a:t>Bindings: Ví dụ 3</a:t>
            </a:r>
            <a:endParaRPr/>
          </a:p>
        </p:txBody>
      </p:sp>
      <p:sp>
        <p:nvSpPr>
          <p:cNvPr id="277" name="Google Shape;277;p52"/>
          <p:cNvSpPr txBox="1"/>
          <p:nvPr>
            <p:ph idx="1" type="body"/>
          </p:nvPr>
        </p:nvSpPr>
        <p:spPr>
          <a:xfrm>
            <a:off x="838200" y="1070424"/>
            <a:ext cx="10515600" cy="5547603"/>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dk1"/>
              </a:buClr>
              <a:buSzPct val="62222"/>
              <a:buNone/>
            </a:pPr>
            <a:r>
              <a:rPr lang="en-US" sz="4500"/>
              <a:t>Minh họa sử dụng bind để đăng kí nhiều trình xử lý cho cùng một sự kiện</a:t>
            </a:r>
            <a:endParaRPr sz="4500"/>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import tkinter as tk</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from tkinter import ttk</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def return_pressed(event):</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print('Return key pressed.')</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def log(event):</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n-US">
                <a:latin typeface="Courier New"/>
                <a:ea typeface="Courier New"/>
                <a:cs typeface="Courier New"/>
                <a:sym typeface="Courier New"/>
              </a:rPr>
              <a:t>    print(event)</a:t>
            </a:r>
            <a:endParaRPr>
              <a:latin typeface="Courier New"/>
              <a:ea typeface="Courier New"/>
              <a:cs typeface="Courier New"/>
              <a:sym typeface="Courier New"/>
            </a:endParaRPr>
          </a:p>
          <a:p>
            <a:pPr indent="0" lvl="0" marL="0" rtl="0" algn="l">
              <a:spcBef>
                <a:spcPts val="0"/>
              </a:spcBef>
              <a:spcAft>
                <a:spcPts val="0"/>
              </a:spcAft>
              <a:buClr>
                <a:schemeClr val="dk1"/>
              </a:buClr>
              <a:buSzPct val="100000"/>
              <a:buNone/>
            </a:pPr>
            <a:r>
              <a:rPr lang="en-US">
                <a:latin typeface="Courier New"/>
                <a:ea typeface="Courier New"/>
                <a:cs typeface="Courier New"/>
                <a:sym typeface="Courier New"/>
              </a:rPr>
              <a:t>root = tk.Tk()</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btn = ttk.Button(root, text='Save')</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btn.bind('&lt;Return&gt;', return_pressed)</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btn.bind('&lt;Return&gt;', log, add='+')</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btn.focus()</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btn.pack(expand=True)</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000"/>
              </a:spcBef>
              <a:spcAft>
                <a:spcPts val="0"/>
              </a:spcAft>
              <a:buClr>
                <a:schemeClr val="dk1"/>
              </a:buClr>
              <a:buSzPct val="100000"/>
              <a:buNone/>
            </a:pPr>
            <a:r>
              <a:rPr lang="en-US">
                <a:latin typeface="Courier New"/>
                <a:ea typeface="Courier New"/>
                <a:cs typeface="Courier New"/>
                <a:sym typeface="Courier New"/>
              </a:rPr>
              <a:t>root.mainloop()</a:t>
            </a:r>
            <a:endParaRPr>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Phương thức bind()</a:t>
            </a:r>
            <a:endParaRPr/>
          </a:p>
        </p:txBody>
      </p:sp>
      <p:sp>
        <p:nvSpPr>
          <p:cNvPr id="283" name="Google Shape;283;p55"/>
          <p:cNvSpPr txBox="1"/>
          <p:nvPr>
            <p:ph idx="1" type="body"/>
          </p:nvPr>
        </p:nvSpPr>
        <p:spPr>
          <a:xfrm>
            <a:off x="838200" y="1283541"/>
            <a:ext cx="10515600" cy="5547603"/>
          </a:xfrm>
          <a:prstGeom prst="rect">
            <a:avLst/>
          </a:prstGeom>
          <a:noFill/>
          <a:ln>
            <a:noFill/>
          </a:ln>
        </p:spPr>
        <p:txBody>
          <a:bodyPr anchorCtr="0" anchor="t" bIns="45700" lIns="91425" spcFirstLastPara="1" rIns="91425" wrap="square" tIns="45700">
            <a:normAutofit/>
          </a:bodyPr>
          <a:lstStyle/>
          <a:p>
            <a:pPr indent="-368300" lvl="0" marL="457200" rtl="0" algn="just">
              <a:lnSpc>
                <a:spcPct val="90000"/>
              </a:lnSpc>
              <a:spcBef>
                <a:spcPts val="0"/>
              </a:spcBef>
              <a:spcAft>
                <a:spcPts val="0"/>
              </a:spcAft>
              <a:buSzPts val="2200"/>
              <a:buChar char="●"/>
            </a:pPr>
            <a:r>
              <a:rPr lang="en-US"/>
              <a:t>Phương thức </a:t>
            </a:r>
            <a:r>
              <a:rPr b="1" lang="en-US"/>
              <a:t>bind()</a:t>
            </a:r>
            <a:r>
              <a:rPr lang="en-US"/>
              <a:t> mà chúng ta sử dụng tạo ra một ràng buộc cá thể. </a:t>
            </a:r>
            <a:endParaRPr/>
          </a:p>
          <a:p>
            <a:pPr indent="-368300" lvl="0" marL="457200" rtl="0" algn="just">
              <a:lnSpc>
                <a:spcPct val="90000"/>
              </a:lnSpc>
              <a:spcBef>
                <a:spcPts val="0"/>
              </a:spcBef>
              <a:spcAft>
                <a:spcPts val="0"/>
              </a:spcAft>
              <a:buSzPts val="2200"/>
              <a:buChar char="●"/>
            </a:pPr>
            <a:r>
              <a:rPr lang="en-US"/>
              <a:t>Điều này có nghĩa là </a:t>
            </a:r>
            <a:r>
              <a:rPr b="1" lang="en-US"/>
              <a:t>bind</a:t>
            </a:r>
            <a:r>
              <a:rPr lang="en-US"/>
              <a:t> chỉ áp dụng cho một widget duy nhất; nếu bạn tạo các khung mới, chúng sẽ không kế thừa các ràng buộc.</a:t>
            </a:r>
            <a:endParaRPr/>
          </a:p>
          <a:p>
            <a:pPr indent="-368300" lvl="0" marL="457200" rtl="0" algn="just">
              <a:lnSpc>
                <a:spcPct val="90000"/>
              </a:lnSpc>
              <a:spcBef>
                <a:spcPts val="0"/>
              </a:spcBef>
              <a:spcAft>
                <a:spcPts val="0"/>
              </a:spcAft>
              <a:buSzPts val="2200"/>
              <a:buChar char="●"/>
            </a:pPr>
            <a:r>
              <a:rPr lang="en-US"/>
              <a:t>Nhưng Tkinter cũng cho phép bạn tạo các ràng buộc ở class và ứng dụng. Trên thực tế, bạn có thể tạo ràng buộc ở bốn cấp độ khác nhau.</a:t>
            </a:r>
            <a:endParaRPr/>
          </a:p>
          <a:p>
            <a:pPr indent="-368300" lvl="0" marL="457200" rtl="0" algn="just">
              <a:spcBef>
                <a:spcPts val="0"/>
              </a:spcBef>
              <a:spcAft>
                <a:spcPts val="0"/>
              </a:spcAft>
              <a:buSzPts val="2200"/>
              <a:buChar char="●"/>
            </a:pPr>
            <a:r>
              <a:rPr lang="en-US"/>
              <a:t>Trên widget, sử dụng </a:t>
            </a:r>
            <a:r>
              <a:rPr b="1" lang="en-US"/>
              <a:t>bind</a:t>
            </a:r>
            <a:endParaRPr/>
          </a:p>
          <a:p>
            <a:pPr indent="-355600" lvl="1" marL="914400" rtl="0" algn="just">
              <a:spcBef>
                <a:spcPts val="0"/>
              </a:spcBef>
              <a:spcAft>
                <a:spcPts val="0"/>
              </a:spcAft>
              <a:buSzPts val="2000"/>
              <a:buChar char="○"/>
            </a:pPr>
            <a:r>
              <a:rPr lang="en-US"/>
              <a:t>Ở cửa sổ cấp trên cùng của widget, cũng dùng </a:t>
            </a:r>
            <a:r>
              <a:rPr b="1" lang="en-US"/>
              <a:t>bind</a:t>
            </a:r>
            <a:endParaRPr/>
          </a:p>
          <a:p>
            <a:pPr indent="-355600" lvl="1" marL="914400" rtl="0" algn="just">
              <a:spcBef>
                <a:spcPts val="0"/>
              </a:spcBef>
              <a:spcAft>
                <a:spcPts val="0"/>
              </a:spcAft>
              <a:buSzPts val="2000"/>
              <a:buChar char="○"/>
            </a:pPr>
            <a:r>
              <a:rPr lang="en-US"/>
              <a:t>Ở lớp class của widget, sử dụng </a:t>
            </a:r>
            <a:r>
              <a:rPr b="1" lang="en-US"/>
              <a:t>bind_class</a:t>
            </a:r>
            <a:endParaRPr/>
          </a:p>
          <a:p>
            <a:pPr indent="-355600" lvl="1" marL="914400" rtl="0" algn="just">
              <a:spcBef>
                <a:spcPts val="0"/>
              </a:spcBef>
              <a:spcAft>
                <a:spcPts val="0"/>
              </a:spcAft>
              <a:buSzPts val="2000"/>
              <a:buChar char="○"/>
            </a:pPr>
            <a:r>
              <a:rPr lang="en-US"/>
              <a:t>Toàn bộ ứng dụng, sử dụng </a:t>
            </a:r>
            <a:r>
              <a:rPr b="1" lang="en-US"/>
              <a:t> bind_all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Sự kiện: &lt;</a:t>
            </a:r>
            <a:r>
              <a:rPr lang="en-US"/>
              <a:t>Button&gt;</a:t>
            </a:r>
            <a:endParaRPr/>
          </a:p>
        </p:txBody>
      </p:sp>
      <p:sp>
        <p:nvSpPr>
          <p:cNvPr id="289" name="Google Shape;289;p57"/>
          <p:cNvSpPr txBox="1"/>
          <p:nvPr>
            <p:ph idx="1" type="body"/>
          </p:nvPr>
        </p:nvSpPr>
        <p:spPr>
          <a:xfrm>
            <a:off x="838200" y="1315815"/>
            <a:ext cx="10515600" cy="50311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&lt;Button&gt;:</a:t>
            </a:r>
            <a:r>
              <a:rPr lang="en-US"/>
              <a:t> Một nút chuột được nhấn bằng trỏ chuột trên widget, có các kiểu &lt;Button&gt; sau:</a:t>
            </a:r>
            <a:endParaRPr/>
          </a:p>
          <a:p>
            <a:pPr indent="-228600" lvl="0" marL="228600" rtl="0" algn="l">
              <a:lnSpc>
                <a:spcPct val="90000"/>
              </a:lnSpc>
              <a:spcBef>
                <a:spcPts val="1000"/>
              </a:spcBef>
              <a:spcAft>
                <a:spcPts val="0"/>
              </a:spcAft>
              <a:buClr>
                <a:schemeClr val="dk1"/>
              </a:buClr>
              <a:buSzPts val="2800"/>
              <a:buChar char="•"/>
            </a:pPr>
            <a:r>
              <a:rPr b="1" lang="en-US"/>
              <a:t>&lt;Button-1&gt;: </a:t>
            </a:r>
            <a:r>
              <a:rPr lang="en-US"/>
              <a:t>Chỉ định nút chuột trái</a:t>
            </a:r>
            <a:endParaRPr/>
          </a:p>
          <a:p>
            <a:pPr indent="-228600" lvl="0" marL="228600" rtl="0" algn="l">
              <a:lnSpc>
                <a:spcPct val="90000"/>
              </a:lnSpc>
              <a:spcBef>
                <a:spcPts val="1000"/>
              </a:spcBef>
              <a:spcAft>
                <a:spcPts val="0"/>
              </a:spcAft>
              <a:buClr>
                <a:schemeClr val="dk1"/>
              </a:buClr>
              <a:buSzPts val="2800"/>
              <a:buChar char="•"/>
            </a:pPr>
            <a:r>
              <a:rPr b="1" lang="en-US"/>
              <a:t>&lt;Button-2&gt;: </a:t>
            </a:r>
            <a:r>
              <a:rPr lang="en-US"/>
              <a:t>Chỉ định nút chuột giữa</a:t>
            </a:r>
            <a:endParaRPr/>
          </a:p>
          <a:p>
            <a:pPr indent="-228600" lvl="0" marL="228600" rtl="0" algn="l">
              <a:lnSpc>
                <a:spcPct val="90000"/>
              </a:lnSpc>
              <a:spcBef>
                <a:spcPts val="1000"/>
              </a:spcBef>
              <a:spcAft>
                <a:spcPts val="0"/>
              </a:spcAft>
              <a:buClr>
                <a:schemeClr val="dk1"/>
              </a:buClr>
              <a:buSzPts val="2800"/>
              <a:buChar char="•"/>
            </a:pPr>
            <a:r>
              <a:rPr b="1" lang="en-US"/>
              <a:t>&lt;Button-3&gt;: </a:t>
            </a:r>
            <a:r>
              <a:rPr lang="en-US"/>
              <a:t>Chỉ định nút chuột phải</a:t>
            </a:r>
            <a:endParaRPr/>
          </a:p>
          <a:p>
            <a:pPr indent="-228600" lvl="0" marL="228600" rtl="0" algn="l">
              <a:lnSpc>
                <a:spcPct val="90000"/>
              </a:lnSpc>
              <a:spcBef>
                <a:spcPts val="1000"/>
              </a:spcBef>
              <a:spcAft>
                <a:spcPts val="0"/>
              </a:spcAft>
              <a:buClr>
                <a:schemeClr val="dk1"/>
              </a:buClr>
              <a:buSzPts val="2800"/>
              <a:buChar char="•"/>
            </a:pPr>
            <a:r>
              <a:rPr b="1" lang="en-US"/>
              <a:t>&lt;Button-4&gt;: </a:t>
            </a:r>
            <a:r>
              <a:rPr lang="en-US"/>
              <a:t>Chỉ định sự kiện cuộn chuột hướng lên </a:t>
            </a:r>
            <a:endParaRPr/>
          </a:p>
          <a:p>
            <a:pPr indent="-228600" lvl="0" marL="228600" rtl="0" algn="l">
              <a:lnSpc>
                <a:spcPct val="90000"/>
              </a:lnSpc>
              <a:spcBef>
                <a:spcPts val="1000"/>
              </a:spcBef>
              <a:spcAft>
                <a:spcPts val="0"/>
              </a:spcAft>
              <a:buClr>
                <a:schemeClr val="dk1"/>
              </a:buClr>
              <a:buSzPts val="2800"/>
              <a:buChar char="•"/>
            </a:pPr>
            <a:r>
              <a:rPr b="1" lang="en-US"/>
              <a:t>&lt;Button-5&gt;: </a:t>
            </a:r>
            <a:r>
              <a:rPr lang="en-US"/>
              <a:t>Chỉ định sự kiện cuộn chuột hướng xuống</a:t>
            </a:r>
            <a:endParaRPr/>
          </a:p>
          <a:p>
            <a:pPr indent="0" lvl="0" marL="0" rtl="0" algn="l">
              <a:lnSpc>
                <a:spcPct val="90000"/>
              </a:lnSpc>
              <a:spcBef>
                <a:spcPts val="1000"/>
              </a:spcBef>
              <a:spcAft>
                <a:spcPts val="0"/>
              </a:spcAft>
              <a:buClr>
                <a:schemeClr val="dk1"/>
              </a:buClr>
              <a:buSzPts val="2800"/>
              <a:buNone/>
            </a:pPr>
            <a:r>
              <a:rPr lang="en-US"/>
              <a:t> Bạn có thể dùng </a:t>
            </a:r>
            <a:r>
              <a:rPr b="1" lang="en-US"/>
              <a:t>&lt;ButtonPress&gt;</a:t>
            </a:r>
            <a:r>
              <a:rPr lang="en-US"/>
              <a:t> thay thế cho </a:t>
            </a:r>
            <a:r>
              <a:rPr b="1" lang="en-US"/>
              <a:t>&lt;Button&gt;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Sự kiện: &lt;</a:t>
            </a:r>
            <a:r>
              <a:rPr lang="en-US"/>
              <a:t>Motion&gt;</a:t>
            </a:r>
            <a:endParaRPr/>
          </a:p>
        </p:txBody>
      </p:sp>
      <p:sp>
        <p:nvSpPr>
          <p:cNvPr id="295" name="Google Shape;295;p58"/>
          <p:cNvSpPr txBox="1"/>
          <p:nvPr>
            <p:ph idx="1" type="body"/>
          </p:nvPr>
        </p:nvSpPr>
        <p:spPr>
          <a:xfrm>
            <a:off x="838200" y="1315815"/>
            <a:ext cx="10515600" cy="50311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&lt;Motion&gt;: </a:t>
            </a:r>
            <a:r>
              <a:rPr lang="en-US"/>
              <a:t>Khi chuột di chuyển với một nút chuột được giữ</a:t>
            </a:r>
            <a:endParaRPr/>
          </a:p>
          <a:p>
            <a:pPr indent="-228600" lvl="0" marL="228600" rtl="0" algn="l">
              <a:lnSpc>
                <a:spcPct val="90000"/>
              </a:lnSpc>
              <a:spcBef>
                <a:spcPts val="1000"/>
              </a:spcBef>
              <a:spcAft>
                <a:spcPts val="0"/>
              </a:spcAft>
              <a:buClr>
                <a:schemeClr val="dk1"/>
              </a:buClr>
              <a:buSzPts val="2800"/>
              <a:buChar char="•"/>
            </a:pPr>
            <a:r>
              <a:rPr b="1" lang="en-US"/>
              <a:t>&lt;B1-Button&gt;: </a:t>
            </a:r>
            <a:r>
              <a:rPr lang="en-US"/>
              <a:t>Tương ứng nút chuột trái</a:t>
            </a:r>
            <a:endParaRPr/>
          </a:p>
          <a:p>
            <a:pPr indent="-228600" lvl="0" marL="228600" rtl="0" algn="l">
              <a:lnSpc>
                <a:spcPct val="90000"/>
              </a:lnSpc>
              <a:spcBef>
                <a:spcPts val="1000"/>
              </a:spcBef>
              <a:spcAft>
                <a:spcPts val="0"/>
              </a:spcAft>
              <a:buClr>
                <a:schemeClr val="dk1"/>
              </a:buClr>
              <a:buSzPts val="2800"/>
              <a:buChar char="•"/>
            </a:pPr>
            <a:r>
              <a:rPr b="1" lang="en-US"/>
              <a:t>&lt;B2-Button&gt;: </a:t>
            </a:r>
            <a:r>
              <a:rPr lang="en-US"/>
              <a:t>Tương ứng nút chuột giữa</a:t>
            </a:r>
            <a:endParaRPr/>
          </a:p>
          <a:p>
            <a:pPr indent="-228600" lvl="0" marL="228600" rtl="0" algn="l">
              <a:lnSpc>
                <a:spcPct val="90000"/>
              </a:lnSpc>
              <a:spcBef>
                <a:spcPts val="1000"/>
              </a:spcBef>
              <a:spcAft>
                <a:spcPts val="0"/>
              </a:spcAft>
              <a:buClr>
                <a:schemeClr val="dk1"/>
              </a:buClr>
              <a:buSzPts val="2800"/>
              <a:buChar char="•"/>
            </a:pPr>
            <a:r>
              <a:rPr b="1" lang="en-US"/>
              <a:t>&lt;B3-Button&gt;: </a:t>
            </a:r>
            <a:r>
              <a:rPr lang="en-US"/>
              <a:t>Tương ứng nút chuột phải</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US"/>
              <a:t>&lt;ButtonRelease&gt;:</a:t>
            </a:r>
            <a:r>
              <a:rPr lang="en-US"/>
              <a:t> Được kích hoạt khi một nút chuột được thả ra , để chỉ định nút chuột trái, giữa, phải hãy sử dụng </a:t>
            </a:r>
            <a:r>
              <a:rPr b="1" lang="en-US"/>
              <a:t>&lt;ButtonRelease-1&gt;, &lt;ButtonRelease-2&gt; và &lt;ButtonRelease-3&gt;</a:t>
            </a:r>
            <a:r>
              <a:rPr lang="en-US"/>
              <a:t> tương ứng.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Sự kiện: &lt;</a:t>
            </a:r>
            <a:r>
              <a:rPr lang="en-US"/>
              <a:t>Double-Button&gt;</a:t>
            </a:r>
            <a:endParaRPr/>
          </a:p>
        </p:txBody>
      </p:sp>
      <p:sp>
        <p:nvSpPr>
          <p:cNvPr id="301" name="Google Shape;301;p60"/>
          <p:cNvSpPr txBox="1"/>
          <p:nvPr>
            <p:ph idx="1" type="body"/>
          </p:nvPr>
        </p:nvSpPr>
        <p:spPr>
          <a:xfrm>
            <a:off x="838200" y="1315815"/>
            <a:ext cx="10515600" cy="50311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&lt;Double-Button&gt;: </a:t>
            </a:r>
            <a:r>
              <a:rPr lang="en-US"/>
              <a:t>Tương tự như sự kiện &lt;Button&gt;, nhưng nút được nhấp đúp thay vì nhấp một lần.Bạn có thể sử dụng Double hoặc Triple làm tiền tố.</a:t>
            </a:r>
            <a:endParaRPr/>
          </a:p>
          <a:p>
            <a:pPr indent="0" lvl="0" marL="0" rtl="0" algn="l">
              <a:lnSpc>
                <a:spcPct val="90000"/>
              </a:lnSpc>
              <a:spcBef>
                <a:spcPts val="1000"/>
              </a:spcBef>
              <a:spcAft>
                <a:spcPts val="0"/>
              </a:spcAft>
              <a:buClr>
                <a:schemeClr val="dk1"/>
              </a:buClr>
              <a:buSzPts val="2800"/>
              <a:buNone/>
            </a:pPr>
            <a:r>
              <a:rPr lang="en-US"/>
              <a:t>Lưu ý nếu bạn liên kết cả &lt;Button-1&gt; và &lt;Double-Button-1&gt; thì cả hai liên kết sẽ được gọi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b="1" lang="en-US"/>
              <a:t>&lt;Enter&gt;: </a:t>
            </a:r>
            <a:r>
              <a:rPr lang="en-US"/>
              <a:t>Được kích hoạt khi trỏ chuột vào Widget chỉ định, điều này không có nghĩa người dùng đã nhấn phím Enter</a:t>
            </a:r>
            <a:endParaRPr/>
          </a:p>
          <a:p>
            <a:pPr indent="0" lvl="0" marL="0" rtl="0" algn="l">
              <a:lnSpc>
                <a:spcPct val="90000"/>
              </a:lnSpc>
              <a:spcBef>
                <a:spcPts val="1000"/>
              </a:spcBef>
              <a:spcAft>
                <a:spcPts val="0"/>
              </a:spcAft>
              <a:buClr>
                <a:schemeClr val="dk1"/>
              </a:buClr>
              <a:buSzPts val="2800"/>
              <a:buNone/>
            </a:pPr>
            <a:r>
              <a:rPr b="1" lang="en-US"/>
              <a:t>&lt;Leave&gt;: </a:t>
            </a:r>
            <a:r>
              <a:rPr lang="en-US"/>
              <a:t> Được kích hoạt khi trỏ chuột rời khỏi Widget chỉ định</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6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Các </a:t>
            </a:r>
            <a:r>
              <a:rPr lang="en-US"/>
              <a:t>Sự kiện </a:t>
            </a:r>
            <a:r>
              <a:rPr lang="en-US"/>
              <a:t>khác</a:t>
            </a:r>
            <a:endParaRPr/>
          </a:p>
        </p:txBody>
      </p:sp>
      <p:sp>
        <p:nvSpPr>
          <p:cNvPr id="307" name="Google Shape;307;p61"/>
          <p:cNvSpPr txBox="1"/>
          <p:nvPr>
            <p:ph idx="1" type="body"/>
          </p:nvPr>
        </p:nvSpPr>
        <p:spPr>
          <a:xfrm>
            <a:off x="838200" y="1315815"/>
            <a:ext cx="10515600" cy="503119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115000"/>
              </a:lnSpc>
              <a:spcBef>
                <a:spcPts val="0"/>
              </a:spcBef>
              <a:spcAft>
                <a:spcPts val="0"/>
              </a:spcAft>
              <a:buClr>
                <a:schemeClr val="dk1"/>
              </a:buClr>
              <a:buSzPct val="100000"/>
              <a:buNone/>
            </a:pPr>
            <a:r>
              <a:rPr b="1" lang="en-US"/>
              <a:t>&lt;MouseWheel&gt;: </a:t>
            </a:r>
            <a:r>
              <a:rPr lang="en-US"/>
              <a:t>Kích hoạt khi con lăn chuột được cuộn</a:t>
            </a:r>
            <a:endParaRPr/>
          </a:p>
          <a:p>
            <a:pPr indent="0" lvl="0" marL="0" rtl="0" algn="just">
              <a:lnSpc>
                <a:spcPct val="115000"/>
              </a:lnSpc>
              <a:spcBef>
                <a:spcPts val="1000"/>
              </a:spcBef>
              <a:spcAft>
                <a:spcPts val="0"/>
              </a:spcAft>
              <a:buClr>
                <a:schemeClr val="dk1"/>
              </a:buClr>
              <a:buSzPct val="100000"/>
              <a:buNone/>
            </a:pPr>
            <a:r>
              <a:rPr b="1" lang="en-US"/>
              <a:t>&lt;FocusIn&gt;: </a:t>
            </a:r>
            <a:r>
              <a:rPr lang="en-US"/>
              <a:t> Được kích hoạt khi phần nhập văn bản từ bàn phím được chuyển đến widget hoặc widget con của widget đó. </a:t>
            </a:r>
            <a:endParaRPr/>
          </a:p>
          <a:p>
            <a:pPr indent="0" lvl="0" marL="0" rtl="0" algn="just">
              <a:lnSpc>
                <a:spcPct val="115000"/>
              </a:lnSpc>
              <a:spcBef>
                <a:spcPts val="1000"/>
              </a:spcBef>
              <a:spcAft>
                <a:spcPts val="0"/>
              </a:spcAft>
              <a:buClr>
                <a:schemeClr val="dk1"/>
              </a:buClr>
              <a:buSzPct val="100000"/>
              <a:buNone/>
            </a:pPr>
            <a:r>
              <a:rPr b="1" lang="en-US"/>
              <a:t>&lt;FocusOut&gt;:  </a:t>
            </a:r>
            <a:r>
              <a:rPr lang="en-US"/>
              <a:t>Được kích hoạt khi phần nhập văn bản từ bàn phím chuyển từ widget này qua widget khác</a:t>
            </a:r>
            <a:endParaRPr/>
          </a:p>
          <a:p>
            <a:pPr indent="0" lvl="0" marL="0" rtl="0" algn="just">
              <a:lnSpc>
                <a:spcPct val="115000"/>
              </a:lnSpc>
              <a:spcBef>
                <a:spcPts val="1000"/>
              </a:spcBef>
              <a:spcAft>
                <a:spcPts val="0"/>
              </a:spcAft>
              <a:buClr>
                <a:schemeClr val="dk1"/>
              </a:buClr>
              <a:buSzPct val="100000"/>
              <a:buNone/>
            </a:pPr>
            <a:r>
              <a:rPr b="1" lang="en-US"/>
              <a:t>&lt;Return&gt;:  </a:t>
            </a:r>
            <a:r>
              <a:rPr lang="en-US"/>
              <a:t>Khi người dùng nhấn phím Enter, bạn có thể liên kết với hầu như tất cả các phím trên bàn phím</a:t>
            </a:r>
            <a:endParaRPr/>
          </a:p>
          <a:p>
            <a:pPr indent="0" lvl="0" marL="0" rtl="0" algn="just">
              <a:lnSpc>
                <a:spcPct val="115000"/>
              </a:lnSpc>
              <a:spcBef>
                <a:spcPts val="0"/>
              </a:spcBef>
              <a:spcAft>
                <a:spcPts val="0"/>
              </a:spcAft>
              <a:buClr>
                <a:schemeClr val="dk1"/>
              </a:buClr>
              <a:buSzPct val="100000"/>
              <a:buNone/>
            </a:pPr>
            <a:r>
              <a:rPr b="1" lang="en-US"/>
              <a:t>&lt;Key&gt;: </a:t>
            </a:r>
            <a:r>
              <a:rPr lang="en-US"/>
              <a:t>Khi người dùng nhấn phím bất kì, sẽ tạo ra một đối tượng sự kiện gọi lại (đây là một chuỗi trống cho các key đặc biệt)</a:t>
            </a:r>
            <a:endParaRPr/>
          </a:p>
          <a:p>
            <a:pPr indent="0" lvl="0" marL="0" rtl="0" algn="just">
              <a:lnSpc>
                <a:spcPct val="115000"/>
              </a:lnSpc>
              <a:spcBef>
                <a:spcPts val="1000"/>
              </a:spcBef>
              <a:spcAft>
                <a:spcPts val="0"/>
              </a:spcAft>
              <a:buClr>
                <a:schemeClr val="dk1"/>
              </a:buClr>
              <a:buSzPct val="100000"/>
              <a:buNone/>
            </a:pPr>
            <a:r>
              <a:rPr b="1" lang="en-US"/>
              <a:t>&lt;Shift-Up&gt;: </a:t>
            </a:r>
            <a:r>
              <a:rPr lang="en-US"/>
              <a:t>Khi người dùng nhấn phím mũi tên lên, trong khi nhấn giữ phím Shift, bạn có thể sử dụng các tiền tố Alt, Shift,  Control</a:t>
            </a:r>
            <a:endParaRPr/>
          </a:p>
          <a:p>
            <a:pPr indent="0" lvl="0" marL="0" rtl="0" algn="just">
              <a:lnSpc>
                <a:spcPct val="115000"/>
              </a:lnSpc>
              <a:spcBef>
                <a:spcPts val="1000"/>
              </a:spcBef>
              <a:spcAft>
                <a:spcPts val="0"/>
              </a:spcAft>
              <a:buClr>
                <a:schemeClr val="dk1"/>
              </a:buClr>
              <a:buSzPct val="100000"/>
              <a:buNone/>
            </a:pPr>
            <a:r>
              <a:rPr b="1" lang="en-US"/>
              <a:t>&lt;Configure&gt;: </a:t>
            </a:r>
            <a:r>
              <a:rPr lang="en-US"/>
              <a:t>Kích hoạt khi cấu hình của tiện ích được chỉ định có những thay đổi chẳng hạn như chiều rộng, đường viền được điều chỉnh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Các thuộc tính của Sự kiện</a:t>
            </a:r>
            <a:endParaRPr/>
          </a:p>
        </p:txBody>
      </p:sp>
      <p:sp>
        <p:nvSpPr>
          <p:cNvPr id="313" name="Google Shape;313;p63"/>
          <p:cNvSpPr txBox="1"/>
          <p:nvPr>
            <p:ph idx="1" type="body"/>
          </p:nvPr>
        </p:nvSpPr>
        <p:spPr>
          <a:xfrm>
            <a:off x="838200" y="1054249"/>
            <a:ext cx="10515600" cy="5292764"/>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115000"/>
              </a:lnSpc>
              <a:spcBef>
                <a:spcPts val="600"/>
              </a:spcBef>
              <a:spcAft>
                <a:spcPts val="0"/>
              </a:spcAft>
              <a:buClr>
                <a:schemeClr val="dk1"/>
              </a:buClr>
              <a:buSzPct val="100000"/>
              <a:buNone/>
            </a:pPr>
            <a:r>
              <a:rPr b="1" lang="en-US"/>
              <a:t>widget : </a:t>
            </a:r>
            <a:r>
              <a:rPr lang="en-US"/>
              <a:t>Đây là 1 phiên bản widget Tkinter hợp lệ, không phải là một cái tên. Thuộc tính này được đặt cho tất cả sự kiện</a:t>
            </a:r>
            <a:endParaRPr/>
          </a:p>
          <a:p>
            <a:pPr indent="0" lvl="0" marL="0" rtl="0" algn="just">
              <a:lnSpc>
                <a:spcPct val="115000"/>
              </a:lnSpc>
              <a:spcBef>
                <a:spcPts val="600"/>
              </a:spcBef>
              <a:spcAft>
                <a:spcPts val="0"/>
              </a:spcAft>
              <a:buClr>
                <a:schemeClr val="dk1"/>
              </a:buClr>
              <a:buSzPct val="100000"/>
              <a:buNone/>
            </a:pPr>
            <a:r>
              <a:rPr b="1" lang="en-US"/>
              <a:t>x,y : </a:t>
            </a:r>
            <a:r>
              <a:rPr lang="en-US"/>
              <a:t> Vị trí của con chuột, tính theo pixel</a:t>
            </a:r>
            <a:endParaRPr/>
          </a:p>
          <a:p>
            <a:pPr indent="0" lvl="0" marL="0" rtl="0" algn="just">
              <a:lnSpc>
                <a:spcPct val="115000"/>
              </a:lnSpc>
              <a:spcBef>
                <a:spcPts val="600"/>
              </a:spcBef>
              <a:spcAft>
                <a:spcPts val="0"/>
              </a:spcAft>
              <a:buClr>
                <a:schemeClr val="dk1"/>
              </a:buClr>
              <a:buSzPct val="100000"/>
              <a:buNone/>
            </a:pPr>
            <a:r>
              <a:rPr b="1" lang="en-US"/>
              <a:t>x_root, y_root : </a:t>
            </a:r>
            <a:r>
              <a:rPr lang="en-US"/>
              <a:t> Vị trí con chuột hiện tại so với góc bên trái của màn hình, tính theo pixel</a:t>
            </a:r>
            <a:endParaRPr/>
          </a:p>
          <a:p>
            <a:pPr indent="0" lvl="0" marL="0" rtl="0" algn="just">
              <a:lnSpc>
                <a:spcPct val="115000"/>
              </a:lnSpc>
              <a:spcBef>
                <a:spcPts val="600"/>
              </a:spcBef>
              <a:spcAft>
                <a:spcPts val="0"/>
              </a:spcAft>
              <a:buClr>
                <a:schemeClr val="dk1"/>
              </a:buClr>
              <a:buSzPct val="100000"/>
              <a:buNone/>
            </a:pPr>
            <a:r>
              <a:rPr b="1" lang="en-US"/>
              <a:t>char: </a:t>
            </a:r>
            <a:r>
              <a:rPr lang="en-US"/>
              <a:t>Mã ký tự của bàn phím, dưới dạng một chuỗi(chỉ sự kiện từ bàn phím)</a:t>
            </a:r>
            <a:endParaRPr/>
          </a:p>
          <a:p>
            <a:pPr indent="0" lvl="0" marL="0" rtl="0" algn="just">
              <a:lnSpc>
                <a:spcPct val="115000"/>
              </a:lnSpc>
              <a:spcBef>
                <a:spcPts val="600"/>
              </a:spcBef>
              <a:spcAft>
                <a:spcPts val="0"/>
              </a:spcAft>
              <a:buClr>
                <a:schemeClr val="dk1"/>
              </a:buClr>
              <a:buSzPct val="100000"/>
              <a:buNone/>
            </a:pPr>
            <a:r>
              <a:rPr b="1" lang="en-US"/>
              <a:t>keysym: </a:t>
            </a:r>
            <a:r>
              <a:rPr lang="en-US"/>
              <a:t>Biểu tượng phím(chỉ sự kiện từ bàn phím)</a:t>
            </a:r>
            <a:endParaRPr/>
          </a:p>
          <a:p>
            <a:pPr indent="0" lvl="0" marL="0" rtl="0" algn="just">
              <a:lnSpc>
                <a:spcPct val="115000"/>
              </a:lnSpc>
              <a:spcBef>
                <a:spcPts val="600"/>
              </a:spcBef>
              <a:spcAft>
                <a:spcPts val="0"/>
              </a:spcAft>
              <a:buClr>
                <a:schemeClr val="dk1"/>
              </a:buClr>
              <a:buSzPct val="100000"/>
              <a:buNone/>
            </a:pPr>
            <a:r>
              <a:rPr b="1" lang="en-US"/>
              <a:t>keycode: </a:t>
            </a:r>
            <a:r>
              <a:rPr lang="en-US"/>
              <a:t>Mã phím(chỉ sự kiện từ bàn phím)</a:t>
            </a:r>
            <a:endParaRPr/>
          </a:p>
          <a:p>
            <a:pPr indent="0" lvl="0" marL="0" rtl="0" algn="just">
              <a:lnSpc>
                <a:spcPct val="115000"/>
              </a:lnSpc>
              <a:spcBef>
                <a:spcPts val="600"/>
              </a:spcBef>
              <a:spcAft>
                <a:spcPts val="0"/>
              </a:spcAft>
              <a:buClr>
                <a:schemeClr val="dk1"/>
              </a:buClr>
              <a:buSzPct val="100000"/>
              <a:buNone/>
            </a:pPr>
            <a:r>
              <a:rPr b="1" lang="en-US"/>
              <a:t>num: </a:t>
            </a:r>
            <a:r>
              <a:rPr lang="en-US"/>
              <a:t>Số nút (chỉ sự kiện từ nút chuột)</a:t>
            </a:r>
            <a:endParaRPr/>
          </a:p>
          <a:p>
            <a:pPr indent="0" lvl="0" marL="0" rtl="0" algn="just">
              <a:lnSpc>
                <a:spcPct val="115000"/>
              </a:lnSpc>
              <a:spcBef>
                <a:spcPts val="600"/>
              </a:spcBef>
              <a:spcAft>
                <a:spcPts val="0"/>
              </a:spcAft>
              <a:buClr>
                <a:schemeClr val="dk1"/>
              </a:buClr>
              <a:buSzPct val="100000"/>
              <a:buNone/>
            </a:pPr>
            <a:r>
              <a:rPr b="1" lang="en-US"/>
              <a:t>width,height: </a:t>
            </a:r>
            <a:r>
              <a:rPr lang="en-US"/>
              <a:t>Kích thước mới của widget, tính bằng pixel (chỉ sự kiện </a:t>
            </a:r>
            <a:r>
              <a:rPr b="1" lang="en-US"/>
              <a:t>Configure</a:t>
            </a:r>
            <a:r>
              <a:rPr lang="en-US"/>
              <a:t>)</a:t>
            </a:r>
            <a:endParaRPr/>
          </a:p>
          <a:p>
            <a:pPr indent="0" lvl="0" marL="0" rtl="0" algn="just">
              <a:lnSpc>
                <a:spcPct val="115000"/>
              </a:lnSpc>
              <a:spcBef>
                <a:spcPts val="600"/>
              </a:spcBef>
              <a:spcAft>
                <a:spcPts val="600"/>
              </a:spcAft>
              <a:buClr>
                <a:schemeClr val="dk1"/>
              </a:buClr>
              <a:buSzPct val="100000"/>
              <a:buNone/>
            </a:pPr>
            <a:r>
              <a:rPr b="1" lang="en-US"/>
              <a:t>type : </a:t>
            </a:r>
            <a:r>
              <a:rPr lang="en-US"/>
              <a:t>Loại sự kiện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f6b9cd4c69_0_8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Tóm tắt bài học</a:t>
            </a:r>
            <a:endParaRPr/>
          </a:p>
        </p:txBody>
      </p:sp>
      <p:sp>
        <p:nvSpPr>
          <p:cNvPr id="319" name="Google Shape;319;gf6b9cd4c69_0_83"/>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fontScale="85000" lnSpcReduction="10000"/>
          </a:bodyPr>
          <a:lstStyle/>
          <a:p>
            <a:pPr indent="-201930" lvl="0" marL="228600" rtl="0" algn="just">
              <a:lnSpc>
                <a:spcPct val="115000"/>
              </a:lnSpc>
              <a:spcBef>
                <a:spcPts val="1000"/>
              </a:spcBef>
              <a:spcAft>
                <a:spcPts val="0"/>
              </a:spcAft>
              <a:buSzPct val="100000"/>
              <a:buChar char="•"/>
            </a:pPr>
            <a:r>
              <a:rPr lang="en-US"/>
              <a:t>Tkinter là thư viện GUI tiêu chuẩn cho Python. Khi kết hợp với Tkinter, Python sẽ được cung cấp các công cụ một cách nhanh chóng và dễ dàng để tạo các ứng dụng GUI. </a:t>
            </a:r>
            <a:endParaRPr/>
          </a:p>
          <a:p>
            <a:pPr indent="-201930" lvl="0" marL="228600" rtl="0" algn="just">
              <a:lnSpc>
                <a:spcPct val="115000"/>
              </a:lnSpc>
              <a:spcBef>
                <a:spcPts val="1000"/>
              </a:spcBef>
              <a:spcAft>
                <a:spcPts val="0"/>
              </a:spcAft>
              <a:buSzPct val="100000"/>
              <a:buChar char="•"/>
            </a:pPr>
            <a:r>
              <a:rPr lang="en-US"/>
              <a:t>Place() sử dụng để sắp xếp các widget trong cửa sổ chính, đặt chúng vào một vị trí cụ thể theo chỉ dẫn của người lập trình</a:t>
            </a:r>
            <a:endParaRPr/>
          </a:p>
          <a:p>
            <a:pPr indent="-201930" lvl="0" marL="228600" rtl="0" algn="just">
              <a:lnSpc>
                <a:spcPct val="115000"/>
              </a:lnSpc>
              <a:spcBef>
                <a:spcPts val="0"/>
              </a:spcBef>
              <a:spcAft>
                <a:spcPts val="0"/>
              </a:spcAft>
              <a:buSzPct val="100000"/>
              <a:buChar char="•"/>
            </a:pPr>
            <a:r>
              <a:rPr lang="en-US"/>
              <a:t>Grid() sử dụng các khái niệm về hàng và cột để sắp xếp các widget con</a:t>
            </a:r>
            <a:endParaRPr/>
          </a:p>
          <a:p>
            <a:pPr indent="-201930" lvl="0" marL="228600" rtl="0" algn="just">
              <a:lnSpc>
                <a:spcPct val="115000"/>
              </a:lnSpc>
              <a:spcBef>
                <a:spcPts val="0"/>
              </a:spcBef>
              <a:spcAft>
                <a:spcPts val="0"/>
              </a:spcAft>
              <a:buSzPct val="100000"/>
              <a:buChar char="•"/>
            </a:pPr>
            <a:r>
              <a:rPr lang="en-US"/>
              <a:t>Trong Tkinter cung cấp một cơ chế mạnh mẽ để cho phép tự giải quyết các sự kiện sinh ra, có thể liên kết các hàm và phương thức  Python với các sự kiện</a:t>
            </a:r>
            <a:endParaRPr/>
          </a:p>
          <a:p>
            <a:pPr indent="-201930" lvl="0" marL="228600" rtl="0" algn="just">
              <a:lnSpc>
                <a:spcPct val="115000"/>
              </a:lnSpc>
              <a:spcBef>
                <a:spcPts val="1000"/>
              </a:spcBef>
              <a:spcAft>
                <a:spcPts val="0"/>
              </a:spcAft>
              <a:buSzPct val="100000"/>
              <a:buChar char="•"/>
            </a:pPr>
            <a:r>
              <a:rPr lang="en-US"/>
              <a:t>Sự kiện là bất kì hành động  nào xảy ra khi kích hoạt một số hành vi trong ứng dụng, chẳng han như nhấn nút, nhấn chuột , chuyển động của chuột v.v</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f6b9cd4c69_0_8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Hướng dẫn</a:t>
            </a:r>
            <a:endParaRPr i="1"/>
          </a:p>
        </p:txBody>
      </p:sp>
      <p:sp>
        <p:nvSpPr>
          <p:cNvPr id="326" name="Google Shape;326;gf6b9cd4c69_0_8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Hướng dẫn làm bài thực hành và bài tập</a:t>
            </a:r>
            <a:endParaRPr/>
          </a:p>
          <a:p>
            <a:pPr indent="0" lvl="0" marL="0" rtl="0" algn="l">
              <a:lnSpc>
                <a:spcPct val="90000"/>
              </a:lnSpc>
              <a:spcBef>
                <a:spcPts val="1000"/>
              </a:spcBef>
              <a:spcAft>
                <a:spcPts val="0"/>
              </a:spcAft>
              <a:buClr>
                <a:srgbClr val="888888"/>
              </a:buClr>
              <a:buSzPts val="2400"/>
              <a:buNone/>
            </a:pPr>
            <a:r>
              <a:rPr lang="en-US"/>
              <a:t>Chuẩn bị bài tiếp theo</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Giới thiệu Tkinter</a:t>
            </a:r>
            <a:endParaRPr/>
          </a:p>
        </p:txBody>
      </p:sp>
      <p:sp>
        <p:nvSpPr>
          <p:cNvPr id="114" name="Google Shape;114;p3"/>
          <p:cNvSpPr txBox="1"/>
          <p:nvPr>
            <p:ph idx="1" type="body"/>
          </p:nvPr>
        </p:nvSpPr>
        <p:spPr>
          <a:xfrm>
            <a:off x="838200" y="1311725"/>
            <a:ext cx="10903500" cy="52290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1000"/>
              </a:spcBef>
              <a:spcAft>
                <a:spcPts val="0"/>
              </a:spcAft>
              <a:buClr>
                <a:schemeClr val="dk1"/>
              </a:buClr>
              <a:buSzPts val="2800"/>
              <a:buChar char="•"/>
            </a:pPr>
            <a:r>
              <a:rPr lang="en-US"/>
              <a:t>GUI (Graphic user interface) hay còn gọi là giao diện người dùng đồ họa được sử dụng vô cùng phổ biến trong máy tính, các thiết bị đa phương tiện </a:t>
            </a:r>
            <a:r>
              <a:rPr lang="en-US"/>
              <a:t>v.v</a:t>
            </a:r>
            <a:endParaRPr/>
          </a:p>
          <a:p>
            <a:pPr indent="-228600" lvl="0" marL="228600" rtl="0" algn="just">
              <a:lnSpc>
                <a:spcPct val="90000"/>
              </a:lnSpc>
              <a:spcBef>
                <a:spcPts val="1000"/>
              </a:spcBef>
              <a:spcAft>
                <a:spcPts val="0"/>
              </a:spcAft>
              <a:buClr>
                <a:schemeClr val="dk1"/>
              </a:buClr>
              <a:buSzPts val="2800"/>
              <a:buChar char="•"/>
            </a:pPr>
            <a:r>
              <a:rPr lang="en-US"/>
              <a:t>Sự hiện diện của GUI ngày càng gia tăng trong kỷ nguyên số, khi các thiết bị số trở thành một phần không thể thay thế trong đời sống con người.</a:t>
            </a:r>
            <a:endParaRPr/>
          </a:p>
          <a:p>
            <a:pPr indent="-228600" lvl="0" marL="228600" rtl="0" algn="just">
              <a:lnSpc>
                <a:spcPct val="90000"/>
              </a:lnSpc>
              <a:spcBef>
                <a:spcPts val="1000"/>
              </a:spcBef>
              <a:spcAft>
                <a:spcPts val="0"/>
              </a:spcAft>
              <a:buClr>
                <a:schemeClr val="dk1"/>
              </a:buClr>
              <a:buSzPts val="2800"/>
              <a:buChar char="•"/>
            </a:pPr>
            <a:r>
              <a:rPr lang="en-US"/>
              <a:t>Python cung cấp rất nhiều lựa chọn cho việc phát triển GUI. Tkinter, wxPython hay JPython là những công cụ quan trọng để tạo GUI.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f6b9cd4c69_0_171"/>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121" name="Google Shape;121;gf6b9cd4c69_0_17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GUI là gì</a:t>
            </a:r>
            <a:endParaRPr/>
          </a:p>
          <a:p>
            <a:pPr indent="0" lvl="0" marL="0" rtl="0" algn="l">
              <a:lnSpc>
                <a:spcPct val="90000"/>
              </a:lnSpc>
              <a:spcBef>
                <a:spcPts val="0"/>
              </a:spcBef>
              <a:spcAft>
                <a:spcPts val="0"/>
              </a:spcAft>
              <a:buClr>
                <a:srgbClr val="888888"/>
              </a:buClr>
              <a:buSzPts val="2400"/>
              <a:buNone/>
            </a:pPr>
            <a:r>
              <a:rPr lang="en-US"/>
              <a:t>Tkinter là gì</a:t>
            </a:r>
            <a:endParaRPr/>
          </a:p>
          <a:p>
            <a:pPr indent="0" lvl="0" marL="0" rtl="0" algn="l">
              <a:lnSpc>
                <a:spcPct val="90000"/>
              </a:lnSpc>
              <a:spcBef>
                <a:spcPts val="0"/>
              </a:spcBef>
              <a:spcAft>
                <a:spcPts val="0"/>
              </a:spcAft>
              <a:buClr>
                <a:srgbClr val="888888"/>
              </a:buClr>
              <a:buSzPts val="2400"/>
              <a:buNone/>
            </a:pPr>
            <a:r>
              <a:rPr lang="en-US"/>
              <a:t>Các loại Widget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GUI</a:t>
            </a:r>
            <a:endParaRPr/>
          </a:p>
        </p:txBody>
      </p:sp>
      <p:sp>
        <p:nvSpPr>
          <p:cNvPr id="127" name="Google Shape;127;p5"/>
          <p:cNvSpPr txBox="1"/>
          <p:nvPr>
            <p:ph idx="1" type="body"/>
          </p:nvPr>
        </p:nvSpPr>
        <p:spPr>
          <a:xfrm>
            <a:off x="838200" y="1120022"/>
            <a:ext cx="10515600" cy="351652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1000"/>
              </a:spcBef>
              <a:spcAft>
                <a:spcPts val="0"/>
              </a:spcAft>
              <a:buClr>
                <a:schemeClr val="dk1"/>
              </a:buClr>
              <a:buSzPts val="2800"/>
              <a:buChar char="•"/>
            </a:pPr>
            <a:r>
              <a:rPr lang="en-US"/>
              <a:t>GUI (Graphic user interface) là một dạng giao diện người dùng cho phép người dùng tương tác với máy tính thông qua những hình ảnh được vẽ trên màn hình</a:t>
            </a:r>
            <a:endParaRPr/>
          </a:p>
          <a:p>
            <a:pPr indent="-228600" lvl="0" marL="228600" rtl="0" algn="just">
              <a:lnSpc>
                <a:spcPct val="90000"/>
              </a:lnSpc>
              <a:spcBef>
                <a:spcPts val="1000"/>
              </a:spcBef>
              <a:spcAft>
                <a:spcPts val="0"/>
              </a:spcAft>
              <a:buClr>
                <a:schemeClr val="dk1"/>
              </a:buClr>
              <a:buSzPts val="2800"/>
              <a:buChar char="•"/>
            </a:pPr>
            <a:r>
              <a:rPr lang="en-US"/>
              <a:t>Những đối tượng đồ họa đó sẽ mang thông tin, đại diện cho các hành động mà người dùng có thể làm.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Tkinter </a:t>
            </a:r>
            <a:r>
              <a:rPr lang="en-US"/>
              <a:t>là gì</a:t>
            </a:r>
            <a:endParaRPr/>
          </a:p>
        </p:txBody>
      </p:sp>
      <p:sp>
        <p:nvSpPr>
          <p:cNvPr id="133" name="Google Shape;133;p6"/>
          <p:cNvSpPr txBox="1"/>
          <p:nvPr>
            <p:ph idx="1" type="body"/>
          </p:nvPr>
        </p:nvSpPr>
        <p:spPr>
          <a:xfrm>
            <a:off x="838200" y="1120022"/>
            <a:ext cx="10515600" cy="351652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1000"/>
              </a:spcBef>
              <a:spcAft>
                <a:spcPts val="0"/>
              </a:spcAft>
              <a:buClr>
                <a:schemeClr val="dk1"/>
              </a:buClr>
              <a:buSzPts val="2800"/>
              <a:buChar char="•"/>
            </a:pPr>
            <a:r>
              <a:rPr lang="en-US"/>
              <a:t>Tkinter là thư viện GUI tiêu chuẩn cho Python. Khi kết hợp với Tkinter, Python sẽ được cung cấp các công cụ một cách nhanh chóng và dễ dàng để tạo các ứng dụng GUI. </a:t>
            </a:r>
            <a:endParaRPr/>
          </a:p>
          <a:p>
            <a:pPr indent="-228600" lvl="0" marL="228600" rtl="0" algn="just">
              <a:lnSpc>
                <a:spcPct val="90000"/>
              </a:lnSpc>
              <a:spcBef>
                <a:spcPts val="1000"/>
              </a:spcBef>
              <a:spcAft>
                <a:spcPts val="0"/>
              </a:spcAft>
              <a:buClr>
                <a:schemeClr val="dk1"/>
              </a:buClr>
              <a:buSzPts val="2800"/>
              <a:buChar char="•"/>
            </a:pPr>
            <a:r>
              <a:rPr lang="en-US"/>
              <a:t>Tkinter cung cấp giao diện hướng đối tượng mạnh mẽ đến các bộ công cụ Tk GUI.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Các bước tạo ứng dụng Tkinter</a:t>
            </a:r>
            <a:endParaRPr/>
          </a:p>
        </p:txBody>
      </p:sp>
      <p:sp>
        <p:nvSpPr>
          <p:cNvPr id="139" name="Google Shape;139;p7"/>
          <p:cNvSpPr txBox="1"/>
          <p:nvPr>
            <p:ph idx="1" type="body"/>
          </p:nvPr>
        </p:nvSpPr>
        <p:spPr>
          <a:xfrm>
            <a:off x="838200" y="1120022"/>
            <a:ext cx="10515600" cy="508714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000"/>
              </a:spcBef>
              <a:spcAft>
                <a:spcPts val="0"/>
              </a:spcAft>
              <a:buNone/>
            </a:pPr>
            <a:r>
              <a:rPr lang="en-US"/>
              <a:t>Bước 1: </a:t>
            </a:r>
            <a:r>
              <a:rPr lang="en-US"/>
              <a:t>Import Tkinter module</a:t>
            </a:r>
            <a:endParaRPr/>
          </a:p>
          <a:p>
            <a:pPr indent="0" lvl="0" marL="0" rtl="0" algn="just">
              <a:lnSpc>
                <a:spcPct val="115000"/>
              </a:lnSpc>
              <a:spcBef>
                <a:spcPts val="500"/>
              </a:spcBef>
              <a:spcAft>
                <a:spcPts val="0"/>
              </a:spcAft>
              <a:buNone/>
            </a:pPr>
            <a:r>
              <a:rPr lang="en-US"/>
              <a:t>Bước 2: </a:t>
            </a:r>
            <a:r>
              <a:rPr lang="en-US"/>
              <a:t>Tạo ra cửa số chính cho ứng dụng của GUI</a:t>
            </a:r>
            <a:endParaRPr/>
          </a:p>
          <a:p>
            <a:pPr indent="0" lvl="0" marL="0" rtl="0" algn="just">
              <a:lnSpc>
                <a:spcPct val="115000"/>
              </a:lnSpc>
              <a:spcBef>
                <a:spcPts val="500"/>
              </a:spcBef>
              <a:spcAft>
                <a:spcPts val="0"/>
              </a:spcAft>
              <a:buNone/>
            </a:pPr>
            <a:r>
              <a:rPr lang="en-US"/>
              <a:t>Bước 3: </a:t>
            </a:r>
            <a:r>
              <a:rPr lang="en-US"/>
              <a:t>Thêm một số widget cho ứng dụng</a:t>
            </a:r>
            <a:endParaRPr/>
          </a:p>
          <a:p>
            <a:pPr indent="0" lvl="0" marL="0" rtl="0" algn="just">
              <a:lnSpc>
                <a:spcPct val="115000"/>
              </a:lnSpc>
              <a:spcBef>
                <a:spcPts val="500"/>
              </a:spcBef>
              <a:spcAft>
                <a:spcPts val="0"/>
              </a:spcAft>
              <a:buNone/>
            </a:pPr>
            <a:r>
              <a:rPr lang="en-US"/>
              <a:t>Bước 4: </a:t>
            </a:r>
            <a:r>
              <a:rPr lang="en-US"/>
              <a:t>Tạo vòng lặp sự kiện chính để các hành động có thể diễn ra trên màn hình máy tính của người dùng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Ví dụ: Tạo text “Hello World !”</a:t>
            </a:r>
            <a:endParaRPr/>
          </a:p>
        </p:txBody>
      </p:sp>
      <p:sp>
        <p:nvSpPr>
          <p:cNvPr id="145" name="Google Shape;145;p8"/>
          <p:cNvSpPr txBox="1"/>
          <p:nvPr>
            <p:ph idx="1" type="body"/>
          </p:nvPr>
        </p:nvSpPr>
        <p:spPr>
          <a:xfrm>
            <a:off x="838200" y="1178875"/>
            <a:ext cx="9078600" cy="262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sz="1800">
                <a:latin typeface="Courier New"/>
                <a:ea typeface="Courier New"/>
                <a:cs typeface="Courier New"/>
                <a:sym typeface="Courier New"/>
              </a:rPr>
              <a:t>#Khai báo module tkinter</a:t>
            </a:r>
            <a:endParaRPr sz="1800">
              <a:latin typeface="Courier New"/>
              <a:ea typeface="Courier New"/>
              <a:cs typeface="Courier New"/>
              <a:sym typeface="Courier New"/>
            </a:endParaRPr>
          </a:p>
          <a:p>
            <a:pPr indent="0" lvl="1" marL="457200" rtl="0" algn="l">
              <a:lnSpc>
                <a:spcPct val="90000"/>
              </a:lnSpc>
              <a:spcBef>
                <a:spcPts val="500"/>
              </a:spcBef>
              <a:spcAft>
                <a:spcPts val="0"/>
              </a:spcAft>
              <a:buClr>
                <a:schemeClr val="dk1"/>
              </a:buClr>
              <a:buSzPts val="2800"/>
              <a:buNone/>
            </a:pPr>
            <a:r>
              <a:rPr lang="en-US" sz="1800">
                <a:latin typeface="Courier New"/>
                <a:ea typeface="Courier New"/>
                <a:cs typeface="Courier New"/>
                <a:sym typeface="Courier New"/>
              </a:rPr>
              <a:t>from tkinter import * </a:t>
            </a:r>
            <a:endParaRPr sz="1800">
              <a:latin typeface="Courier New"/>
              <a:ea typeface="Courier New"/>
              <a:cs typeface="Courier New"/>
              <a:sym typeface="Courier New"/>
            </a:endParaRPr>
          </a:p>
          <a:p>
            <a:pPr indent="0" lvl="1" marL="457200" rtl="0" algn="l">
              <a:lnSpc>
                <a:spcPct val="90000"/>
              </a:lnSpc>
              <a:spcBef>
                <a:spcPts val="500"/>
              </a:spcBef>
              <a:spcAft>
                <a:spcPts val="0"/>
              </a:spcAft>
              <a:buClr>
                <a:schemeClr val="dk1"/>
              </a:buClr>
              <a:buSzPts val="2800"/>
              <a:buNone/>
            </a:pPr>
            <a:r>
              <a:rPr lang="en-US" sz="1800">
                <a:latin typeface="Courier New"/>
                <a:ea typeface="Courier New"/>
                <a:cs typeface="Courier New"/>
                <a:sym typeface="Courier New"/>
              </a:rPr>
              <a:t>from tkinter.ttk import * </a:t>
            </a:r>
            <a:endParaRPr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lang="en-US" sz="1800">
                <a:latin typeface="Courier New"/>
                <a:ea typeface="Courier New"/>
                <a:cs typeface="Courier New"/>
                <a:sym typeface="Courier New"/>
              </a:rPr>
              <a:t># Tạo cửa sổ chính cho giao diện</a:t>
            </a:r>
            <a:endParaRPr sz="1800">
              <a:latin typeface="Courier New"/>
              <a:ea typeface="Courier New"/>
              <a:cs typeface="Courier New"/>
              <a:sym typeface="Courier New"/>
            </a:endParaRPr>
          </a:p>
          <a:p>
            <a:pPr indent="0" lvl="1" marL="457200" rtl="0" algn="l">
              <a:lnSpc>
                <a:spcPct val="90000"/>
              </a:lnSpc>
              <a:spcBef>
                <a:spcPts val="500"/>
              </a:spcBef>
              <a:spcAft>
                <a:spcPts val="0"/>
              </a:spcAft>
              <a:buClr>
                <a:schemeClr val="dk1"/>
              </a:buClr>
              <a:buSzPts val="2800"/>
              <a:buNone/>
            </a:pPr>
            <a:r>
              <a:rPr lang="en-US" sz="1800">
                <a:latin typeface="Courier New"/>
                <a:ea typeface="Courier New"/>
                <a:cs typeface="Courier New"/>
                <a:sym typeface="Courier New"/>
              </a:rPr>
              <a:t>root = Tk()</a:t>
            </a:r>
            <a:endParaRPr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lang="en-US" sz="1800">
                <a:latin typeface="Courier New"/>
                <a:ea typeface="Courier New"/>
                <a:cs typeface="Courier New"/>
                <a:sym typeface="Courier New"/>
              </a:rPr>
              <a:t># Đặt tiêu đề cho cửa sổ chính </a:t>
            </a:r>
            <a:endParaRPr sz="1800">
              <a:latin typeface="Courier New"/>
              <a:ea typeface="Courier New"/>
              <a:cs typeface="Courier New"/>
              <a:sym typeface="Courier New"/>
            </a:endParaRPr>
          </a:p>
          <a:p>
            <a:pPr indent="0" lvl="1" marL="457200" rtl="0" algn="l">
              <a:lnSpc>
                <a:spcPct val="90000"/>
              </a:lnSpc>
              <a:spcBef>
                <a:spcPts val="500"/>
              </a:spcBef>
              <a:spcAft>
                <a:spcPts val="0"/>
              </a:spcAft>
              <a:buClr>
                <a:schemeClr val="dk1"/>
              </a:buClr>
              <a:buSzPts val="2800"/>
              <a:buNone/>
            </a:pPr>
            <a:r>
              <a:rPr lang="en-US" sz="1800">
                <a:latin typeface="Courier New"/>
                <a:ea typeface="Courier New"/>
                <a:cs typeface="Courier New"/>
                <a:sym typeface="Courier New"/>
              </a:rPr>
              <a:t>root.title("First_Program")</a:t>
            </a:r>
            <a:endParaRPr b="1" sz="1800">
              <a:latin typeface="Courier New"/>
              <a:ea typeface="Courier New"/>
              <a:cs typeface="Courier New"/>
              <a:sym typeface="Courier New"/>
            </a:endParaRPr>
          </a:p>
        </p:txBody>
      </p:sp>
      <p:sp>
        <p:nvSpPr>
          <p:cNvPr id="146" name="Google Shape;146;p8"/>
          <p:cNvSpPr/>
          <p:nvPr/>
        </p:nvSpPr>
        <p:spPr>
          <a:xfrm>
            <a:off x="838200" y="4004950"/>
            <a:ext cx="10515600" cy="234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Tạo text </a:t>
            </a:r>
            <a:r>
              <a:rPr lang="en-US" sz="1800">
                <a:solidFill>
                  <a:schemeClr val="dk1"/>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Hello World !</a:t>
            </a:r>
            <a:r>
              <a:rPr lang="en-US" sz="1800">
                <a:solidFill>
                  <a:schemeClr val="dk1"/>
                </a:solidFill>
                <a:latin typeface="Courier New"/>
                <a:ea typeface="Courier New"/>
                <a:cs typeface="Courier New"/>
                <a:sym typeface="Courier New"/>
              </a:rPr>
              <a:t>"</a:t>
            </a:r>
            <a:r>
              <a:rPr lang="en-US" sz="1800">
                <a:solidFill>
                  <a:schemeClr val="dk1"/>
                </a:solidFill>
                <a:latin typeface="Courier New"/>
                <a:ea typeface="Courier New"/>
                <a:cs typeface="Courier New"/>
                <a:sym typeface="Courier New"/>
              </a:rPr>
              <a:t> , đây là kết quả sẽ in ra</a:t>
            </a:r>
            <a:endParaRPr sz="1800">
              <a:latin typeface="Courier New"/>
              <a:ea typeface="Courier New"/>
              <a:cs typeface="Courier New"/>
              <a:sym typeface="Courier New"/>
            </a:endParaRPr>
          </a:p>
          <a:p>
            <a:pPr indent="0" lvl="1" marL="457200" marR="0" rtl="0" algn="l">
              <a:spcBef>
                <a:spcPts val="0"/>
              </a:spcBef>
              <a:spcAft>
                <a:spcPts val="0"/>
              </a:spcAft>
              <a:buNone/>
            </a:pPr>
            <a:r>
              <a:rPr i="0" lang="en-US" sz="1800" u="none" cap="none" strike="noStrike">
                <a:solidFill>
                  <a:schemeClr val="dk1"/>
                </a:solidFill>
                <a:latin typeface="Courier New"/>
                <a:ea typeface="Courier New"/>
                <a:cs typeface="Courier New"/>
                <a:sym typeface="Courier New"/>
              </a:rPr>
              <a:t>label = Label(root, text ="Hello World !").pack()</a:t>
            </a:r>
            <a:endParaRPr sz="1800">
              <a:latin typeface="Courier New"/>
              <a:ea typeface="Courier New"/>
              <a:cs typeface="Courier New"/>
              <a:sym typeface="Courier New"/>
            </a:endParaRPr>
          </a:p>
          <a:p>
            <a:pPr indent="0" lvl="1" marL="457200" marR="0" rtl="0" algn="l">
              <a:spcBef>
                <a:spcPts val="0"/>
              </a:spcBef>
              <a:spcAft>
                <a:spcPts val="0"/>
              </a:spcAft>
              <a:buNone/>
            </a:pPr>
            <a:r>
              <a:t/>
            </a:r>
            <a:endParaRPr i="0" sz="18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Sử dụng phương thức để cửa sổ chính giao diện hiển thị ra màn hình</a:t>
            </a:r>
            <a:endParaRPr sz="1800">
              <a:latin typeface="Courier New"/>
              <a:ea typeface="Courier New"/>
              <a:cs typeface="Courier New"/>
              <a:sym typeface="Courier New"/>
            </a:endParaRPr>
          </a:p>
          <a:p>
            <a:pPr indent="0" lvl="1" marL="457200" marR="0" rtl="0" algn="l">
              <a:spcBef>
                <a:spcPts val="0"/>
              </a:spcBef>
              <a:spcAft>
                <a:spcPts val="0"/>
              </a:spcAft>
              <a:buNone/>
            </a:pPr>
            <a:r>
              <a:rPr i="0" lang="en-US" sz="1800" u="none" cap="none" strike="noStrike">
                <a:solidFill>
                  <a:schemeClr val="dk1"/>
                </a:solidFill>
                <a:latin typeface="Courier New"/>
                <a:ea typeface="Courier New"/>
                <a:cs typeface="Courier New"/>
                <a:sym typeface="Courier New"/>
              </a:rPr>
              <a:t>root.mainloop()</a:t>
            </a:r>
            <a:endParaRPr sz="18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