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0"/>
  </p:notesMasterIdLst>
  <p:sldIdLst>
    <p:sldId id="256" r:id="rId2"/>
    <p:sldId id="257" r:id="rId3"/>
    <p:sldId id="259" r:id="rId4"/>
    <p:sldId id="260" r:id="rId5"/>
    <p:sldId id="263" r:id="rId6"/>
    <p:sldId id="261"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8" r:id="rId35"/>
    <p:sldId id="299" r:id="rId36"/>
    <p:sldId id="316" r:id="rId37"/>
    <p:sldId id="290" r:id="rId38"/>
    <p:sldId id="291" r:id="rId39"/>
    <p:sldId id="292" r:id="rId40"/>
    <p:sldId id="293" r:id="rId41"/>
    <p:sldId id="300" r:id="rId42"/>
    <p:sldId id="301" r:id="rId43"/>
    <p:sldId id="302" r:id="rId44"/>
    <p:sldId id="315" r:id="rId45"/>
    <p:sldId id="317" r:id="rId46"/>
    <p:sldId id="294" r:id="rId47"/>
    <p:sldId id="295" r:id="rId48"/>
    <p:sldId id="303" r:id="rId49"/>
    <p:sldId id="296" r:id="rId50"/>
    <p:sldId id="297" r:id="rId51"/>
    <p:sldId id="304" r:id="rId52"/>
    <p:sldId id="305" r:id="rId53"/>
    <p:sldId id="306" r:id="rId54"/>
    <p:sldId id="307" r:id="rId55"/>
    <p:sldId id="308" r:id="rId56"/>
    <p:sldId id="309" r:id="rId57"/>
    <p:sldId id="310" r:id="rId58"/>
    <p:sldId id="311" r:id="rId59"/>
    <p:sldId id="312" r:id="rId60"/>
    <p:sldId id="313" r:id="rId61"/>
    <p:sldId id="314" r:id="rId62"/>
    <p:sldId id="318" r:id="rId63"/>
    <p:sldId id="319" r:id="rId64"/>
    <p:sldId id="320" r:id="rId65"/>
    <p:sldId id="321" r:id="rId66"/>
    <p:sldId id="322" r:id="rId67"/>
    <p:sldId id="323" r:id="rId68"/>
    <p:sldId id="324" r:id="rId6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CCCCFF"/>
    <a:srgbClr val="FF3300"/>
    <a:srgbClr val="FF0066"/>
    <a:srgbClr val="66FFFF"/>
    <a:srgbClr val="33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8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49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5505AF0-1016-4395-9198-7211BDA6982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1" hangingPunct="1">
                <a:defRPr/>
              </a:pPr>
              <a:endParaRPr lang="fr-F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3238F19C-FEBB-4A16-9B1C-54DD71F8D1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05232B4-28A2-4E9B-BE26-9D94AE7D722F}"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2653DAA3-A875-4588-9926-A556A943843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EF679A5-E157-46E5-9ED4-2979026E5EDB}"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457200" y="1981200"/>
            <a:ext cx="8229600" cy="3886200"/>
          </a:xfrm>
        </p:spPr>
        <p:txBody>
          <a:bodyPr/>
          <a:lstStyle/>
          <a:p>
            <a:pPr lvl="0"/>
            <a:endParaRPr lang="fr-FR" noProof="0" smtClean="0"/>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4DE7D47A-CB23-44EA-81FA-C244B6A40A5C}"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ABAAFF3-6059-4E40-8C1F-675419B46F01}"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2D563FF-0C57-445C-AA8D-D9F2289E93D8}"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E89FA42-183C-419D-A911-752E089F612D}" type="slidenum">
              <a:rPr lang="en-US"/>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8853FE3-CD00-44CB-B47B-84A6D173B6BE}"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9C4F87CF-6911-4920-ACE3-E6C9B5A8328C}" type="slidenum">
              <a:rPr lang="en-US"/>
              <a:pPr>
                <a:defRPr/>
              </a:pPr>
              <a:t>‹#›</a:t>
            </a:fld>
            <a:endParaRPr lang="en-US"/>
          </a:p>
        </p:txBody>
      </p:sp>
      <p:sp>
        <p:nvSpPr>
          <p:cNvPr id="5" name="Date Placeholder 4"/>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15FBB458-73D0-459E-9A7D-5A6D614E13F6}" type="slidenum">
              <a:rPr lang="en-US"/>
              <a:pPr>
                <a:defRPr/>
              </a:pPr>
              <a:t>‹#›</a:t>
            </a:fld>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E163EE61-6330-40BB-A31D-D86CD4B52F6B}"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DCFCE220-8A6A-44D0-8366-C345E82C20F0}"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3CD81E37-C4F6-48B0-9B8E-2164CCA47B2C}"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1" hangingPunct="1">
                <a:defRPr/>
              </a:pPr>
              <a:endParaRPr lang="fr-FR"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fr-FR"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latin typeface="Arial" pitchFamily="34" charset="0"/>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latin typeface="Arial" pitchFamily="34" charset="0"/>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latin typeface="Arial" pitchFamily="34" charset="0"/>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latin typeface="Arial" pitchFamily="34" charset="0"/>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latin typeface="Arial" pitchFamily="34" charset="0"/>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latin typeface="Arial"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371600" y="1600200"/>
            <a:ext cx="6019800" cy="2209800"/>
          </a:xfrm>
        </p:spPr>
        <p:txBody>
          <a:bodyPr/>
          <a:lstStyle/>
          <a:p>
            <a:pPr eaLnBrk="1" hangingPunct="1"/>
            <a:r>
              <a:rPr lang="en-US" sz="5400" smtClean="0">
                <a:solidFill>
                  <a:schemeClr val="tx1"/>
                </a:solidFill>
              </a:rPr>
              <a:t>Chương 4 - </a:t>
            </a:r>
            <a:r>
              <a:rPr lang="fr-FR" sz="5400" smtClean="0">
                <a:solidFill>
                  <a:schemeClr val="tx1"/>
                </a:solidFill>
              </a:rPr>
              <a:t>Mô hình hoá đối tượng – thành phần tĩnh</a:t>
            </a:r>
            <a:endParaRPr lang="en-US" sz="5400" smtClean="0">
              <a:solidFill>
                <a:schemeClr val="tx1"/>
              </a:solidFill>
            </a:endParaRPr>
          </a:p>
        </p:txBody>
      </p:sp>
      <p:sp>
        <p:nvSpPr>
          <p:cNvPr id="15363" name="Rectangle 15"/>
          <p:cNvSpPr>
            <a:spLocks noGrp="1" noChangeArrowheads="1"/>
          </p:cNvSpPr>
          <p:nvPr>
            <p:ph type="sldNum" sz="quarter" idx="12"/>
          </p:nvPr>
        </p:nvSpPr>
        <p:spPr>
          <a:noFill/>
        </p:spPr>
        <p:txBody>
          <a:bodyPr/>
          <a:lstStyle/>
          <a:p>
            <a:fld id="{C17B0A20-F476-4332-AC87-82796AEC6F81}"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57200" y="-415925"/>
            <a:ext cx="8229600" cy="1371600"/>
          </a:xfrm>
        </p:spPr>
        <p:txBody>
          <a:bodyPr/>
          <a:lstStyle/>
          <a:p>
            <a:pPr eaLnBrk="1" hangingPunct="1"/>
            <a:r>
              <a:rPr lang="en-US" smtClean="0"/>
              <a:t>Các cách tiếp cận xác định lớp</a:t>
            </a:r>
          </a:p>
        </p:txBody>
      </p:sp>
      <p:sp>
        <p:nvSpPr>
          <p:cNvPr id="24579" name="Rectangle 3"/>
          <p:cNvSpPr>
            <a:spLocks noGrp="1" noChangeArrowheads="1"/>
          </p:cNvSpPr>
          <p:nvPr>
            <p:ph idx="1"/>
          </p:nvPr>
        </p:nvSpPr>
        <p:spPr>
          <a:xfrm>
            <a:off x="381000" y="533400"/>
            <a:ext cx="8229600" cy="4525963"/>
          </a:xfrm>
        </p:spPr>
        <p:txBody>
          <a:bodyPr/>
          <a:lstStyle/>
          <a:p>
            <a:pPr eaLnBrk="1" hangingPunct="1"/>
            <a:r>
              <a:rPr lang="en-US" smtClean="0"/>
              <a:t>Tiếp cận theo cụm danh từ (noun –phrase)</a:t>
            </a:r>
          </a:p>
          <a:p>
            <a:pPr lvl="1" eaLnBrk="1" hangingPunct="1"/>
            <a:r>
              <a:rPr lang="en-US" smtClean="0"/>
              <a:t>Đề xuất bởi Rebecca Wirfs-Brock, Brian Wilkerson, và Lauren Wiener </a:t>
            </a:r>
          </a:p>
          <a:p>
            <a:pPr lvl="1" eaLnBrk="1" hangingPunct="1"/>
            <a:r>
              <a:rPr lang="en-US" smtClean="0"/>
              <a:t>Ý tưởng: xác định các lớp thông qua việc đọc trong các </a:t>
            </a:r>
            <a:r>
              <a:rPr lang="en-US" smtClean="0">
                <a:solidFill>
                  <a:srgbClr val="66FFFF"/>
                </a:solidFill>
              </a:rPr>
              <a:t>văn bản mô tả use case hoặc các mô tả yêu cầu</a:t>
            </a:r>
            <a:r>
              <a:rPr lang="en-US" smtClean="0"/>
              <a:t> để tìm kiếm và trích lọc các cụm danh từ </a:t>
            </a:r>
          </a:p>
        </p:txBody>
      </p:sp>
      <p:sp>
        <p:nvSpPr>
          <p:cNvPr id="24580" name="Slide Number Placeholder 4"/>
          <p:cNvSpPr>
            <a:spLocks noGrp="1"/>
          </p:cNvSpPr>
          <p:nvPr>
            <p:ph type="sldNum" sz="quarter" idx="11"/>
          </p:nvPr>
        </p:nvSpPr>
        <p:spPr>
          <a:noFill/>
        </p:spPr>
        <p:txBody>
          <a:bodyPr/>
          <a:lstStyle/>
          <a:p>
            <a:fld id="{D72A0726-39B4-4D5F-A4DB-2F86C12997F4}" type="slidenum">
              <a:rPr lang="en-US" smtClean="0"/>
              <a:pPr/>
              <a:t>10</a:t>
            </a:fld>
            <a:endParaRPr lang="en-US" smtClean="0"/>
          </a:p>
        </p:txBody>
      </p:sp>
      <p:sp>
        <p:nvSpPr>
          <p:cNvPr id="24581" name="Oval 71"/>
          <p:cNvSpPr>
            <a:spLocks noChangeArrowheads="1"/>
          </p:cNvSpPr>
          <p:nvPr/>
        </p:nvSpPr>
        <p:spPr bwMode="auto">
          <a:xfrm>
            <a:off x="4800600" y="4267200"/>
            <a:ext cx="2133600" cy="1068388"/>
          </a:xfrm>
          <a:prstGeom prst="ellipse">
            <a:avLst/>
          </a:prstGeom>
          <a:noFill/>
          <a:ln w="9525">
            <a:solidFill>
              <a:schemeClr val="tx1"/>
            </a:solidFill>
            <a:round/>
            <a:headEnd/>
            <a:tailEnd/>
          </a:ln>
        </p:spPr>
        <p:txBody>
          <a:bodyPr/>
          <a:lstStyle/>
          <a:p>
            <a:pPr algn="ctr"/>
            <a:r>
              <a:rPr lang="en-US">
                <a:latin typeface="Arial" pitchFamily="34" charset="0"/>
              </a:rPr>
              <a:t>Class giả tạo (irrelevant)</a:t>
            </a:r>
            <a:endParaRPr lang="en-US"/>
          </a:p>
        </p:txBody>
      </p:sp>
      <p:sp>
        <p:nvSpPr>
          <p:cNvPr id="24582" name="Oval 72"/>
          <p:cNvSpPr>
            <a:spLocks noChangeArrowheads="1"/>
          </p:cNvSpPr>
          <p:nvPr/>
        </p:nvSpPr>
        <p:spPr bwMode="auto">
          <a:xfrm>
            <a:off x="3200400" y="4267200"/>
            <a:ext cx="2133600" cy="1068388"/>
          </a:xfrm>
          <a:prstGeom prst="ellipse">
            <a:avLst/>
          </a:prstGeom>
          <a:noFill/>
          <a:ln w="9525">
            <a:solidFill>
              <a:schemeClr val="tx1"/>
            </a:solidFill>
            <a:round/>
            <a:headEnd/>
            <a:tailEnd/>
          </a:ln>
        </p:spPr>
        <p:txBody>
          <a:bodyPr/>
          <a:lstStyle/>
          <a:p>
            <a:pPr algn="ctr"/>
            <a:r>
              <a:rPr lang="en-US">
                <a:latin typeface="Arial" pitchFamily="34" charset="0"/>
              </a:rPr>
              <a:t>Class mờ (fuzzy class)</a:t>
            </a:r>
            <a:endParaRPr lang="en-US"/>
          </a:p>
        </p:txBody>
      </p:sp>
      <p:sp>
        <p:nvSpPr>
          <p:cNvPr id="24583" name="Oval 73"/>
          <p:cNvSpPr>
            <a:spLocks noChangeArrowheads="1"/>
          </p:cNvSpPr>
          <p:nvPr/>
        </p:nvSpPr>
        <p:spPr bwMode="auto">
          <a:xfrm>
            <a:off x="1600200" y="4267200"/>
            <a:ext cx="2133600" cy="1068388"/>
          </a:xfrm>
          <a:prstGeom prst="ellipse">
            <a:avLst/>
          </a:prstGeom>
          <a:noFill/>
          <a:ln w="9525">
            <a:solidFill>
              <a:schemeClr val="tx1"/>
            </a:solidFill>
            <a:round/>
            <a:headEnd/>
            <a:tailEnd/>
          </a:ln>
        </p:spPr>
        <p:txBody>
          <a:bodyPr/>
          <a:lstStyle/>
          <a:p>
            <a:pPr algn="ctr"/>
            <a:r>
              <a:rPr lang="en-US" sz="1600">
                <a:latin typeface="Arial" pitchFamily="34" charset="0"/>
              </a:rPr>
              <a:t>Class hiển nhiên</a:t>
            </a:r>
          </a:p>
          <a:p>
            <a:pPr algn="ctr"/>
            <a:r>
              <a:rPr lang="en-US" sz="1600">
                <a:latin typeface="Arial" pitchFamily="34" charset="0"/>
              </a:rPr>
              <a:t>(relevant class)</a:t>
            </a:r>
            <a:endParaRPr lang="en-US"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457200" y="-381000"/>
            <a:ext cx="8229600" cy="1371600"/>
          </a:xfrm>
        </p:spPr>
        <p:txBody>
          <a:bodyPr/>
          <a:lstStyle/>
          <a:p>
            <a:pPr eaLnBrk="1" hangingPunct="1"/>
            <a:r>
              <a:rPr lang="en-US" smtClean="0"/>
              <a:t>Các cách tiếp cận xác định lớp</a:t>
            </a:r>
          </a:p>
        </p:txBody>
      </p:sp>
      <p:sp>
        <p:nvSpPr>
          <p:cNvPr id="25603" name="Rectangle 3"/>
          <p:cNvSpPr>
            <a:spLocks noGrp="1" noChangeArrowheads="1"/>
          </p:cNvSpPr>
          <p:nvPr>
            <p:ph idx="1"/>
          </p:nvPr>
        </p:nvSpPr>
        <p:spPr>
          <a:xfrm>
            <a:off x="381000" y="685800"/>
            <a:ext cx="8229600" cy="4525963"/>
          </a:xfrm>
        </p:spPr>
        <p:txBody>
          <a:bodyPr/>
          <a:lstStyle/>
          <a:p>
            <a:pPr eaLnBrk="1" hangingPunct="1"/>
            <a:r>
              <a:rPr lang="en-US" smtClean="0"/>
              <a:t>Tiếp cận theo cụm danh từ (noun –phrase)</a:t>
            </a:r>
          </a:p>
        </p:txBody>
      </p:sp>
      <p:sp>
        <p:nvSpPr>
          <p:cNvPr id="25604" name="Slide Number Placeholder 4"/>
          <p:cNvSpPr>
            <a:spLocks noGrp="1"/>
          </p:cNvSpPr>
          <p:nvPr>
            <p:ph type="sldNum" sz="quarter" idx="11"/>
          </p:nvPr>
        </p:nvSpPr>
        <p:spPr>
          <a:noFill/>
        </p:spPr>
        <p:txBody>
          <a:bodyPr/>
          <a:lstStyle/>
          <a:p>
            <a:fld id="{AB1C5BDA-FC6B-4DA8-B3F1-C448861071CD}" type="slidenum">
              <a:rPr lang="en-US" smtClean="0"/>
              <a:pPr/>
              <a:t>11</a:t>
            </a:fld>
            <a:endParaRPr lang="en-US" smtClean="0"/>
          </a:p>
        </p:txBody>
      </p:sp>
      <p:grpSp>
        <p:nvGrpSpPr>
          <p:cNvPr id="25605" name="Group 7"/>
          <p:cNvGrpSpPr>
            <a:grpSpLocks noChangeAspect="1"/>
          </p:cNvGrpSpPr>
          <p:nvPr/>
        </p:nvGrpSpPr>
        <p:grpSpPr bwMode="auto">
          <a:xfrm>
            <a:off x="609600" y="1524000"/>
            <a:ext cx="7620000" cy="4921250"/>
            <a:chOff x="3067" y="11719"/>
            <a:chExt cx="7200" cy="4783"/>
          </a:xfrm>
        </p:grpSpPr>
        <p:sp>
          <p:nvSpPr>
            <p:cNvPr id="25606" name="AutoShape 8"/>
            <p:cNvSpPr>
              <a:spLocks noChangeAspect="1" noChangeArrowheads="1"/>
            </p:cNvSpPr>
            <p:nvPr/>
          </p:nvSpPr>
          <p:spPr bwMode="auto">
            <a:xfrm>
              <a:off x="3067" y="11719"/>
              <a:ext cx="7200" cy="4783"/>
            </a:xfrm>
            <a:prstGeom prst="rect">
              <a:avLst/>
            </a:prstGeom>
            <a:noFill/>
            <a:ln w="9525">
              <a:noFill/>
              <a:miter lim="800000"/>
              <a:headEnd/>
              <a:tailEnd/>
            </a:ln>
          </p:spPr>
          <p:txBody>
            <a:bodyPr/>
            <a:lstStyle/>
            <a:p>
              <a:endParaRPr lang="fr-FR"/>
            </a:p>
          </p:txBody>
        </p:sp>
        <p:grpSp>
          <p:nvGrpSpPr>
            <p:cNvPr id="25607" name="Group 9"/>
            <p:cNvGrpSpPr>
              <a:grpSpLocks/>
            </p:cNvGrpSpPr>
            <p:nvPr/>
          </p:nvGrpSpPr>
          <p:grpSpPr bwMode="auto">
            <a:xfrm>
              <a:off x="3592" y="12028"/>
              <a:ext cx="1649" cy="926"/>
              <a:chOff x="8820" y="1980"/>
              <a:chExt cx="1979" cy="1440"/>
            </a:xfrm>
          </p:grpSpPr>
          <p:sp>
            <p:nvSpPr>
              <p:cNvPr id="19466" name="AutoShape 10"/>
              <p:cNvSpPr>
                <a:spLocks noChangeArrowheads="1"/>
              </p:cNvSpPr>
              <p:nvPr/>
            </p:nvSpPr>
            <p:spPr bwMode="auto">
              <a:xfrm>
                <a:off x="8820" y="1979"/>
                <a:ext cx="1977" cy="1440"/>
              </a:xfrm>
              <a:prstGeom prst="flowChartDocument">
                <a:avLst/>
              </a:prstGeom>
              <a:noFill/>
              <a:ln w="9525">
                <a:solidFill>
                  <a:schemeClr val="tx1"/>
                </a:solidFill>
                <a:miter lim="800000"/>
                <a:headEnd/>
                <a:tailEnd/>
              </a:ln>
              <a:effectLst>
                <a:outerShdw dist="35921" dir="2700000" algn="ctr" rotWithShape="0">
                  <a:srgbClr val="808080">
                    <a:alpha val="50000"/>
                  </a:srgbClr>
                </a:outerShdw>
              </a:effectLst>
            </p:spPr>
            <p:txBody>
              <a:bodyPr/>
              <a:lstStyle/>
              <a:p>
                <a:pPr>
                  <a:defRPr/>
                </a:pPr>
                <a:endParaRPr lang="fr-FR"/>
              </a:p>
            </p:txBody>
          </p:sp>
          <p:grpSp>
            <p:nvGrpSpPr>
              <p:cNvPr id="25628" name="Group 11"/>
              <p:cNvGrpSpPr>
                <a:grpSpLocks/>
              </p:cNvGrpSpPr>
              <p:nvPr/>
            </p:nvGrpSpPr>
            <p:grpSpPr bwMode="auto">
              <a:xfrm>
                <a:off x="9000" y="2520"/>
                <a:ext cx="180" cy="360"/>
                <a:chOff x="5580" y="3960"/>
                <a:chExt cx="360" cy="720"/>
              </a:xfrm>
            </p:grpSpPr>
            <p:sp>
              <p:nvSpPr>
                <p:cNvPr id="25642" name="Oval 12"/>
                <p:cNvSpPr>
                  <a:spLocks noChangeArrowheads="1"/>
                </p:cNvSpPr>
                <p:nvPr/>
              </p:nvSpPr>
              <p:spPr bwMode="auto">
                <a:xfrm>
                  <a:off x="5670" y="3960"/>
                  <a:ext cx="180" cy="180"/>
                </a:xfrm>
                <a:prstGeom prst="ellipse">
                  <a:avLst/>
                </a:prstGeom>
                <a:noFill/>
                <a:ln w="9525">
                  <a:solidFill>
                    <a:schemeClr val="tx1"/>
                  </a:solidFill>
                  <a:round/>
                  <a:headEnd/>
                  <a:tailEnd/>
                </a:ln>
              </p:spPr>
              <p:txBody>
                <a:bodyPr/>
                <a:lstStyle/>
                <a:p>
                  <a:endParaRPr lang="fr-FR"/>
                </a:p>
              </p:txBody>
            </p:sp>
            <p:sp>
              <p:nvSpPr>
                <p:cNvPr id="25643" name="Line 13"/>
                <p:cNvSpPr>
                  <a:spLocks noChangeShapeType="1"/>
                </p:cNvSpPr>
                <p:nvPr/>
              </p:nvSpPr>
              <p:spPr bwMode="auto">
                <a:xfrm>
                  <a:off x="5760" y="4140"/>
                  <a:ext cx="0" cy="360"/>
                </a:xfrm>
                <a:prstGeom prst="line">
                  <a:avLst/>
                </a:prstGeom>
                <a:noFill/>
                <a:ln w="9525">
                  <a:solidFill>
                    <a:schemeClr val="tx1"/>
                  </a:solidFill>
                  <a:round/>
                  <a:headEnd/>
                  <a:tailEnd/>
                </a:ln>
              </p:spPr>
              <p:txBody>
                <a:bodyPr/>
                <a:lstStyle/>
                <a:p>
                  <a:endParaRPr lang="en-US"/>
                </a:p>
              </p:txBody>
            </p:sp>
            <p:sp>
              <p:nvSpPr>
                <p:cNvPr id="25644" name="Line 14"/>
                <p:cNvSpPr>
                  <a:spLocks noChangeShapeType="1"/>
                </p:cNvSpPr>
                <p:nvPr/>
              </p:nvSpPr>
              <p:spPr bwMode="auto">
                <a:xfrm>
                  <a:off x="5580" y="4320"/>
                  <a:ext cx="360" cy="1"/>
                </a:xfrm>
                <a:prstGeom prst="line">
                  <a:avLst/>
                </a:prstGeom>
                <a:noFill/>
                <a:ln w="9525">
                  <a:solidFill>
                    <a:schemeClr val="tx1"/>
                  </a:solidFill>
                  <a:round/>
                  <a:headEnd/>
                  <a:tailEnd/>
                </a:ln>
              </p:spPr>
              <p:txBody>
                <a:bodyPr/>
                <a:lstStyle/>
                <a:p>
                  <a:endParaRPr lang="en-US"/>
                </a:p>
              </p:txBody>
            </p:sp>
            <p:sp>
              <p:nvSpPr>
                <p:cNvPr id="25645" name="Line 15"/>
                <p:cNvSpPr>
                  <a:spLocks noChangeShapeType="1"/>
                </p:cNvSpPr>
                <p:nvPr/>
              </p:nvSpPr>
              <p:spPr bwMode="auto">
                <a:xfrm flipH="1">
                  <a:off x="5580" y="4500"/>
                  <a:ext cx="180" cy="180"/>
                </a:xfrm>
                <a:prstGeom prst="line">
                  <a:avLst/>
                </a:prstGeom>
                <a:noFill/>
                <a:ln w="9525">
                  <a:solidFill>
                    <a:schemeClr val="tx1"/>
                  </a:solidFill>
                  <a:round/>
                  <a:headEnd/>
                  <a:tailEnd/>
                </a:ln>
              </p:spPr>
              <p:txBody>
                <a:bodyPr/>
                <a:lstStyle/>
                <a:p>
                  <a:endParaRPr lang="en-US"/>
                </a:p>
              </p:txBody>
            </p:sp>
            <p:sp>
              <p:nvSpPr>
                <p:cNvPr id="25646" name="Line 16"/>
                <p:cNvSpPr>
                  <a:spLocks noChangeShapeType="1"/>
                </p:cNvSpPr>
                <p:nvPr/>
              </p:nvSpPr>
              <p:spPr bwMode="auto">
                <a:xfrm>
                  <a:off x="5760" y="4500"/>
                  <a:ext cx="180" cy="180"/>
                </a:xfrm>
                <a:prstGeom prst="line">
                  <a:avLst/>
                </a:prstGeom>
                <a:noFill/>
                <a:ln w="9525">
                  <a:solidFill>
                    <a:schemeClr val="tx1"/>
                  </a:solidFill>
                  <a:round/>
                  <a:headEnd/>
                  <a:tailEnd/>
                </a:ln>
              </p:spPr>
              <p:txBody>
                <a:bodyPr/>
                <a:lstStyle/>
                <a:p>
                  <a:endParaRPr lang="en-US"/>
                </a:p>
              </p:txBody>
            </p:sp>
          </p:grpSp>
          <p:sp>
            <p:nvSpPr>
              <p:cNvPr id="25629" name="Oval 17"/>
              <p:cNvSpPr>
                <a:spLocks noChangeArrowheads="1"/>
              </p:cNvSpPr>
              <p:nvPr/>
            </p:nvSpPr>
            <p:spPr bwMode="auto">
              <a:xfrm>
                <a:off x="9720" y="2160"/>
                <a:ext cx="360" cy="180"/>
              </a:xfrm>
              <a:prstGeom prst="ellipse">
                <a:avLst/>
              </a:prstGeom>
              <a:noFill/>
              <a:ln w="9525">
                <a:solidFill>
                  <a:schemeClr val="tx1"/>
                </a:solidFill>
                <a:round/>
                <a:headEnd/>
                <a:tailEnd/>
              </a:ln>
            </p:spPr>
            <p:txBody>
              <a:bodyPr/>
              <a:lstStyle/>
              <a:p>
                <a:endParaRPr lang="fr-FR"/>
              </a:p>
            </p:txBody>
          </p:sp>
          <p:sp>
            <p:nvSpPr>
              <p:cNvPr id="25630" name="Oval 18"/>
              <p:cNvSpPr>
                <a:spLocks noChangeArrowheads="1"/>
              </p:cNvSpPr>
              <p:nvPr/>
            </p:nvSpPr>
            <p:spPr bwMode="auto">
              <a:xfrm>
                <a:off x="9720" y="2520"/>
                <a:ext cx="360" cy="180"/>
              </a:xfrm>
              <a:prstGeom prst="ellipse">
                <a:avLst/>
              </a:prstGeom>
              <a:noFill/>
              <a:ln w="9525">
                <a:solidFill>
                  <a:schemeClr val="tx1"/>
                </a:solidFill>
                <a:round/>
                <a:headEnd/>
                <a:tailEnd/>
              </a:ln>
            </p:spPr>
            <p:txBody>
              <a:bodyPr/>
              <a:lstStyle/>
              <a:p>
                <a:endParaRPr lang="fr-FR"/>
              </a:p>
            </p:txBody>
          </p:sp>
          <p:sp>
            <p:nvSpPr>
              <p:cNvPr id="25631" name="Oval 19"/>
              <p:cNvSpPr>
                <a:spLocks noChangeArrowheads="1"/>
              </p:cNvSpPr>
              <p:nvPr/>
            </p:nvSpPr>
            <p:spPr bwMode="auto">
              <a:xfrm>
                <a:off x="9720" y="2880"/>
                <a:ext cx="360" cy="180"/>
              </a:xfrm>
              <a:prstGeom prst="ellipse">
                <a:avLst/>
              </a:prstGeom>
              <a:noFill/>
              <a:ln w="9525">
                <a:solidFill>
                  <a:schemeClr val="tx1"/>
                </a:solidFill>
                <a:round/>
                <a:headEnd/>
                <a:tailEnd/>
              </a:ln>
            </p:spPr>
            <p:txBody>
              <a:bodyPr/>
              <a:lstStyle/>
              <a:p>
                <a:endParaRPr lang="fr-FR"/>
              </a:p>
            </p:txBody>
          </p:sp>
          <p:grpSp>
            <p:nvGrpSpPr>
              <p:cNvPr id="25632" name="Group 20"/>
              <p:cNvGrpSpPr>
                <a:grpSpLocks/>
              </p:cNvGrpSpPr>
              <p:nvPr/>
            </p:nvGrpSpPr>
            <p:grpSpPr bwMode="auto">
              <a:xfrm>
                <a:off x="10440" y="2520"/>
                <a:ext cx="180" cy="360"/>
                <a:chOff x="5580" y="3960"/>
                <a:chExt cx="360" cy="720"/>
              </a:xfrm>
            </p:grpSpPr>
            <p:sp>
              <p:nvSpPr>
                <p:cNvPr id="25637" name="Oval 21"/>
                <p:cNvSpPr>
                  <a:spLocks noChangeArrowheads="1"/>
                </p:cNvSpPr>
                <p:nvPr/>
              </p:nvSpPr>
              <p:spPr bwMode="auto">
                <a:xfrm>
                  <a:off x="5670" y="3960"/>
                  <a:ext cx="180" cy="180"/>
                </a:xfrm>
                <a:prstGeom prst="ellipse">
                  <a:avLst/>
                </a:prstGeom>
                <a:noFill/>
                <a:ln w="9525">
                  <a:solidFill>
                    <a:schemeClr val="tx1"/>
                  </a:solidFill>
                  <a:round/>
                  <a:headEnd/>
                  <a:tailEnd/>
                </a:ln>
              </p:spPr>
              <p:txBody>
                <a:bodyPr/>
                <a:lstStyle/>
                <a:p>
                  <a:endParaRPr lang="fr-FR"/>
                </a:p>
              </p:txBody>
            </p:sp>
            <p:sp>
              <p:nvSpPr>
                <p:cNvPr id="25638" name="Line 22"/>
                <p:cNvSpPr>
                  <a:spLocks noChangeShapeType="1"/>
                </p:cNvSpPr>
                <p:nvPr/>
              </p:nvSpPr>
              <p:spPr bwMode="auto">
                <a:xfrm>
                  <a:off x="5760" y="4140"/>
                  <a:ext cx="0" cy="360"/>
                </a:xfrm>
                <a:prstGeom prst="line">
                  <a:avLst/>
                </a:prstGeom>
                <a:noFill/>
                <a:ln w="9525">
                  <a:solidFill>
                    <a:schemeClr val="tx1"/>
                  </a:solidFill>
                  <a:round/>
                  <a:headEnd/>
                  <a:tailEnd/>
                </a:ln>
              </p:spPr>
              <p:txBody>
                <a:bodyPr/>
                <a:lstStyle/>
                <a:p>
                  <a:endParaRPr lang="en-US"/>
                </a:p>
              </p:txBody>
            </p:sp>
            <p:sp>
              <p:nvSpPr>
                <p:cNvPr id="25639" name="Line 23"/>
                <p:cNvSpPr>
                  <a:spLocks noChangeShapeType="1"/>
                </p:cNvSpPr>
                <p:nvPr/>
              </p:nvSpPr>
              <p:spPr bwMode="auto">
                <a:xfrm>
                  <a:off x="5580" y="4320"/>
                  <a:ext cx="360" cy="1"/>
                </a:xfrm>
                <a:prstGeom prst="line">
                  <a:avLst/>
                </a:prstGeom>
                <a:noFill/>
                <a:ln w="9525">
                  <a:solidFill>
                    <a:schemeClr val="tx1"/>
                  </a:solidFill>
                  <a:round/>
                  <a:headEnd/>
                  <a:tailEnd/>
                </a:ln>
              </p:spPr>
              <p:txBody>
                <a:bodyPr/>
                <a:lstStyle/>
                <a:p>
                  <a:endParaRPr lang="en-US"/>
                </a:p>
              </p:txBody>
            </p:sp>
            <p:sp>
              <p:nvSpPr>
                <p:cNvPr id="25640" name="Line 24"/>
                <p:cNvSpPr>
                  <a:spLocks noChangeShapeType="1"/>
                </p:cNvSpPr>
                <p:nvPr/>
              </p:nvSpPr>
              <p:spPr bwMode="auto">
                <a:xfrm flipH="1">
                  <a:off x="5580" y="4500"/>
                  <a:ext cx="180" cy="180"/>
                </a:xfrm>
                <a:prstGeom prst="line">
                  <a:avLst/>
                </a:prstGeom>
                <a:noFill/>
                <a:ln w="9525">
                  <a:solidFill>
                    <a:schemeClr val="tx1"/>
                  </a:solidFill>
                  <a:round/>
                  <a:headEnd/>
                  <a:tailEnd/>
                </a:ln>
              </p:spPr>
              <p:txBody>
                <a:bodyPr/>
                <a:lstStyle/>
                <a:p>
                  <a:endParaRPr lang="en-US"/>
                </a:p>
              </p:txBody>
            </p:sp>
            <p:sp>
              <p:nvSpPr>
                <p:cNvPr id="25641" name="Line 25"/>
                <p:cNvSpPr>
                  <a:spLocks noChangeShapeType="1"/>
                </p:cNvSpPr>
                <p:nvPr/>
              </p:nvSpPr>
              <p:spPr bwMode="auto">
                <a:xfrm>
                  <a:off x="5760" y="4500"/>
                  <a:ext cx="180" cy="180"/>
                </a:xfrm>
                <a:prstGeom prst="line">
                  <a:avLst/>
                </a:prstGeom>
                <a:noFill/>
                <a:ln w="9525">
                  <a:solidFill>
                    <a:schemeClr val="tx1"/>
                  </a:solidFill>
                  <a:round/>
                  <a:headEnd/>
                  <a:tailEnd/>
                </a:ln>
              </p:spPr>
              <p:txBody>
                <a:bodyPr/>
                <a:lstStyle/>
                <a:p>
                  <a:endParaRPr lang="en-US"/>
                </a:p>
              </p:txBody>
            </p:sp>
          </p:grpSp>
          <p:sp>
            <p:nvSpPr>
              <p:cNvPr id="25633" name="Line 26"/>
              <p:cNvSpPr>
                <a:spLocks noChangeShapeType="1"/>
              </p:cNvSpPr>
              <p:nvPr/>
            </p:nvSpPr>
            <p:spPr bwMode="auto">
              <a:xfrm flipV="1">
                <a:off x="9180" y="2340"/>
                <a:ext cx="540" cy="360"/>
              </a:xfrm>
              <a:prstGeom prst="line">
                <a:avLst/>
              </a:prstGeom>
              <a:noFill/>
              <a:ln w="9525">
                <a:solidFill>
                  <a:schemeClr val="tx1"/>
                </a:solidFill>
                <a:round/>
                <a:headEnd/>
                <a:tailEnd/>
              </a:ln>
            </p:spPr>
            <p:txBody>
              <a:bodyPr/>
              <a:lstStyle/>
              <a:p>
                <a:endParaRPr lang="en-US"/>
              </a:p>
            </p:txBody>
          </p:sp>
          <p:sp>
            <p:nvSpPr>
              <p:cNvPr id="25634" name="Line 27"/>
              <p:cNvSpPr>
                <a:spLocks noChangeShapeType="1"/>
              </p:cNvSpPr>
              <p:nvPr/>
            </p:nvSpPr>
            <p:spPr bwMode="auto">
              <a:xfrm>
                <a:off x="9180" y="2700"/>
                <a:ext cx="540" cy="0"/>
              </a:xfrm>
              <a:prstGeom prst="line">
                <a:avLst/>
              </a:prstGeom>
              <a:noFill/>
              <a:ln w="9525">
                <a:solidFill>
                  <a:schemeClr val="tx1"/>
                </a:solidFill>
                <a:round/>
                <a:headEnd/>
                <a:tailEnd/>
              </a:ln>
            </p:spPr>
            <p:txBody>
              <a:bodyPr/>
              <a:lstStyle/>
              <a:p>
                <a:endParaRPr lang="en-US"/>
              </a:p>
            </p:txBody>
          </p:sp>
          <p:sp>
            <p:nvSpPr>
              <p:cNvPr id="25635" name="Line 28"/>
              <p:cNvSpPr>
                <a:spLocks noChangeShapeType="1"/>
              </p:cNvSpPr>
              <p:nvPr/>
            </p:nvSpPr>
            <p:spPr bwMode="auto">
              <a:xfrm>
                <a:off x="9180" y="2700"/>
                <a:ext cx="540" cy="180"/>
              </a:xfrm>
              <a:prstGeom prst="line">
                <a:avLst/>
              </a:prstGeom>
              <a:noFill/>
              <a:ln w="9525">
                <a:solidFill>
                  <a:schemeClr val="tx1"/>
                </a:solidFill>
                <a:round/>
                <a:headEnd/>
                <a:tailEnd/>
              </a:ln>
            </p:spPr>
            <p:txBody>
              <a:bodyPr/>
              <a:lstStyle/>
              <a:p>
                <a:endParaRPr lang="en-US"/>
              </a:p>
            </p:txBody>
          </p:sp>
          <p:sp>
            <p:nvSpPr>
              <p:cNvPr id="25636" name="Line 29"/>
              <p:cNvSpPr>
                <a:spLocks noChangeShapeType="1"/>
              </p:cNvSpPr>
              <p:nvPr/>
            </p:nvSpPr>
            <p:spPr bwMode="auto">
              <a:xfrm>
                <a:off x="10080" y="2700"/>
                <a:ext cx="360" cy="1"/>
              </a:xfrm>
              <a:prstGeom prst="line">
                <a:avLst/>
              </a:prstGeom>
              <a:noFill/>
              <a:ln w="9525">
                <a:solidFill>
                  <a:schemeClr val="tx1"/>
                </a:solidFill>
                <a:round/>
                <a:headEnd/>
                <a:tailEnd/>
              </a:ln>
            </p:spPr>
            <p:txBody>
              <a:bodyPr/>
              <a:lstStyle/>
              <a:p>
                <a:endParaRPr lang="en-US"/>
              </a:p>
            </p:txBody>
          </p:sp>
        </p:grpSp>
        <p:sp>
          <p:nvSpPr>
            <p:cNvPr id="19486" name="AutoShape 30"/>
            <p:cNvSpPr>
              <a:spLocks noChangeArrowheads="1"/>
            </p:cNvSpPr>
            <p:nvPr/>
          </p:nvSpPr>
          <p:spPr bwMode="auto">
            <a:xfrm>
              <a:off x="3592" y="13108"/>
              <a:ext cx="1650" cy="926"/>
            </a:xfrm>
            <a:prstGeom prst="flowChartMultidocument">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Mô tả use case, yêu cầu</a:t>
              </a:r>
              <a:endParaRPr lang="en-US" sz="1600">
                <a:effectLst>
                  <a:outerShdw blurRad="38100" dist="38100" dir="2700000" algn="tl">
                    <a:srgbClr val="000000"/>
                  </a:outerShdw>
                </a:effectLst>
              </a:endParaRPr>
            </a:p>
          </p:txBody>
        </p:sp>
        <p:sp>
          <p:nvSpPr>
            <p:cNvPr id="19487" name="AutoShape 31"/>
            <p:cNvSpPr>
              <a:spLocks noChangeArrowheads="1"/>
            </p:cNvSpPr>
            <p:nvPr/>
          </p:nvSpPr>
          <p:spPr bwMode="auto">
            <a:xfrm>
              <a:off x="5692" y="12799"/>
              <a:ext cx="1650" cy="770"/>
            </a:xfrm>
            <a:prstGeom prst="flowChartAlternateProcess">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Xác định các danh từ, cụm danh từ</a:t>
              </a:r>
              <a:endParaRPr lang="en-US" sz="1600">
                <a:effectLst>
                  <a:outerShdw blurRad="38100" dist="38100" dir="2700000" algn="tl">
                    <a:srgbClr val="000000"/>
                  </a:outerShdw>
                </a:effectLst>
              </a:endParaRPr>
            </a:p>
          </p:txBody>
        </p:sp>
        <p:sp>
          <p:nvSpPr>
            <p:cNvPr id="19488" name="AutoShape 32"/>
            <p:cNvSpPr>
              <a:spLocks noChangeArrowheads="1"/>
            </p:cNvSpPr>
            <p:nvPr/>
          </p:nvSpPr>
          <p:spPr bwMode="auto">
            <a:xfrm rot="1713577">
              <a:off x="5242" y="12799"/>
              <a:ext cx="450" cy="154"/>
            </a:xfrm>
            <a:prstGeom prst="rightArrow">
              <a:avLst>
                <a:gd name="adj1" fmla="val 50000"/>
                <a:gd name="adj2" fmla="val 73052"/>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89" name="AutoShape 33"/>
            <p:cNvSpPr>
              <a:spLocks noChangeArrowheads="1"/>
            </p:cNvSpPr>
            <p:nvPr/>
          </p:nvSpPr>
          <p:spPr bwMode="auto">
            <a:xfrm rot="-1977964">
              <a:off x="5242" y="13415"/>
              <a:ext cx="450" cy="156"/>
            </a:xfrm>
            <a:prstGeom prst="rightArrow">
              <a:avLst>
                <a:gd name="adj1" fmla="val 50000"/>
                <a:gd name="adj2" fmla="val 72115"/>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90" name="AutoShape 34"/>
            <p:cNvSpPr>
              <a:spLocks noChangeArrowheads="1"/>
            </p:cNvSpPr>
            <p:nvPr/>
          </p:nvSpPr>
          <p:spPr bwMode="auto">
            <a:xfrm>
              <a:off x="7942" y="12799"/>
              <a:ext cx="1500" cy="771"/>
            </a:xfrm>
            <a:prstGeom prst="flowChartDocument">
              <a:avLst/>
            </a:prstGeom>
            <a:solidFill>
              <a:schemeClr val="bg1"/>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en-US" sz="1600">
                  <a:effectLst>
                    <a:outerShdw blurRad="38100" dist="38100" dir="2700000" algn="tl">
                      <a:srgbClr val="000000"/>
                    </a:outerShdw>
                  </a:effectLst>
                  <a:latin typeface="Arial" charset="0"/>
                </a:rPr>
                <a:t>Danh từ, cụm danh từ</a:t>
              </a:r>
              <a:endParaRPr lang="en-US" sz="1600">
                <a:effectLst>
                  <a:outerShdw blurRad="38100" dist="38100" dir="2700000" algn="tl">
                    <a:srgbClr val="000000"/>
                  </a:outerShdw>
                </a:effectLst>
              </a:endParaRPr>
            </a:p>
          </p:txBody>
        </p:sp>
        <p:sp>
          <p:nvSpPr>
            <p:cNvPr id="19491" name="AutoShape 35"/>
            <p:cNvSpPr>
              <a:spLocks noChangeArrowheads="1"/>
            </p:cNvSpPr>
            <p:nvPr/>
          </p:nvSpPr>
          <p:spPr bwMode="auto">
            <a:xfrm>
              <a:off x="7492" y="13108"/>
              <a:ext cx="300" cy="307"/>
            </a:xfrm>
            <a:prstGeom prst="rightArrow">
              <a:avLst>
                <a:gd name="adj1" fmla="val 50000"/>
                <a:gd name="adj2" fmla="val 25000"/>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92" name="AutoShape 36"/>
            <p:cNvSpPr>
              <a:spLocks noChangeArrowheads="1"/>
            </p:cNvSpPr>
            <p:nvPr/>
          </p:nvSpPr>
          <p:spPr bwMode="auto">
            <a:xfrm>
              <a:off x="7942" y="14188"/>
              <a:ext cx="1650" cy="768"/>
            </a:xfrm>
            <a:prstGeom prst="flowChartAlternateProcess">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Loại bỏ các danh từ mô tả class giả</a:t>
              </a:r>
              <a:endParaRPr lang="en-US" sz="1600">
                <a:effectLst>
                  <a:outerShdw blurRad="38100" dist="38100" dir="2700000" algn="tl">
                    <a:srgbClr val="000000"/>
                  </a:outerShdw>
                </a:effectLst>
              </a:endParaRPr>
            </a:p>
          </p:txBody>
        </p:sp>
        <p:sp>
          <p:nvSpPr>
            <p:cNvPr id="19493" name="AutoShape 37"/>
            <p:cNvSpPr>
              <a:spLocks noChangeArrowheads="1"/>
            </p:cNvSpPr>
            <p:nvPr/>
          </p:nvSpPr>
          <p:spPr bwMode="auto">
            <a:xfrm>
              <a:off x="8542" y="13725"/>
              <a:ext cx="300" cy="309"/>
            </a:xfrm>
            <a:prstGeom prst="downArrow">
              <a:avLst>
                <a:gd name="adj1" fmla="val 50000"/>
                <a:gd name="adj2" fmla="val 25667"/>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94" name="AutoShape 38"/>
            <p:cNvSpPr>
              <a:spLocks noChangeArrowheads="1"/>
            </p:cNvSpPr>
            <p:nvPr/>
          </p:nvSpPr>
          <p:spPr bwMode="auto">
            <a:xfrm>
              <a:off x="5842" y="14188"/>
              <a:ext cx="1500" cy="770"/>
            </a:xfrm>
            <a:prstGeom prst="flowChartDocument">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tIns="0" rIns="0" bIns="0"/>
            <a:lstStyle/>
            <a:p>
              <a:pPr algn="ctr">
                <a:defRPr/>
              </a:pPr>
              <a:r>
                <a:rPr lang="en-US" sz="1600">
                  <a:effectLst>
                    <a:outerShdw blurRad="38100" dist="38100" dir="2700000" algn="tl">
                      <a:srgbClr val="000000"/>
                    </a:outerShdw>
                  </a:effectLst>
                  <a:latin typeface="Arial" charset="0"/>
                </a:rPr>
                <a:t>Danh từ, cụm danh từ ứng viên </a:t>
              </a:r>
              <a:endParaRPr lang="en-US" sz="1600">
                <a:effectLst>
                  <a:outerShdw blurRad="38100" dist="38100" dir="2700000" algn="tl">
                    <a:srgbClr val="000000"/>
                  </a:outerShdw>
                </a:effectLst>
              </a:endParaRPr>
            </a:p>
          </p:txBody>
        </p:sp>
        <p:sp>
          <p:nvSpPr>
            <p:cNvPr id="19495" name="AutoShape 39"/>
            <p:cNvSpPr>
              <a:spLocks noChangeArrowheads="1"/>
            </p:cNvSpPr>
            <p:nvPr/>
          </p:nvSpPr>
          <p:spPr bwMode="auto">
            <a:xfrm>
              <a:off x="7492" y="14495"/>
              <a:ext cx="300" cy="310"/>
            </a:xfrm>
            <a:prstGeom prst="leftArrow">
              <a:avLst>
                <a:gd name="adj1" fmla="val 50000"/>
                <a:gd name="adj2" fmla="val 25000"/>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96" name="AutoShape 40"/>
            <p:cNvSpPr>
              <a:spLocks noChangeArrowheads="1"/>
            </p:cNvSpPr>
            <p:nvPr/>
          </p:nvSpPr>
          <p:spPr bwMode="auto">
            <a:xfrm>
              <a:off x="3592" y="14188"/>
              <a:ext cx="1650" cy="768"/>
            </a:xfrm>
            <a:prstGeom prst="flowChartAlternateProcess">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Đồng nhất các class trùng nghĩa</a:t>
              </a:r>
              <a:endParaRPr lang="en-US" sz="1600">
                <a:effectLst>
                  <a:outerShdw blurRad="38100" dist="38100" dir="2700000" algn="tl">
                    <a:srgbClr val="000000"/>
                  </a:outerShdw>
                </a:effectLst>
              </a:endParaRPr>
            </a:p>
          </p:txBody>
        </p:sp>
        <p:sp>
          <p:nvSpPr>
            <p:cNvPr id="19497" name="AutoShape 41"/>
            <p:cNvSpPr>
              <a:spLocks noChangeArrowheads="1"/>
            </p:cNvSpPr>
            <p:nvPr/>
          </p:nvSpPr>
          <p:spPr bwMode="auto">
            <a:xfrm>
              <a:off x="5392" y="14495"/>
              <a:ext cx="300" cy="312"/>
            </a:xfrm>
            <a:prstGeom prst="leftArrow">
              <a:avLst>
                <a:gd name="adj1" fmla="val 50000"/>
                <a:gd name="adj2" fmla="val 25000"/>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498" name="AutoShape 42"/>
            <p:cNvSpPr>
              <a:spLocks noChangeArrowheads="1"/>
            </p:cNvSpPr>
            <p:nvPr/>
          </p:nvSpPr>
          <p:spPr bwMode="auto">
            <a:xfrm>
              <a:off x="8092" y="15424"/>
              <a:ext cx="1500" cy="765"/>
            </a:xfrm>
            <a:prstGeom prst="flowChartDocument">
              <a:avLst/>
            </a:prstGeom>
            <a:solidFill>
              <a:schemeClr val="bg1"/>
            </a:solidFill>
            <a:ln w="12700">
              <a:solidFill>
                <a:schemeClr val="tx1"/>
              </a:solidFill>
              <a:miter lim="800000"/>
              <a:headEnd/>
              <a:tailEnd/>
            </a:ln>
            <a:effectLst>
              <a:outerShdw dist="35921" dir="2700000" algn="ctr" rotWithShape="0">
                <a:srgbClr val="808080"/>
              </a:outerShdw>
            </a:effectLst>
          </p:spPr>
          <p:txBody>
            <a:bodyPr lIns="0" tIns="0" rIns="0" bIns="0"/>
            <a:lstStyle/>
            <a:p>
              <a:pPr algn="ctr">
                <a:defRPr/>
              </a:pPr>
              <a:r>
                <a:rPr lang="en-US" sz="1600">
                  <a:effectLst>
                    <a:outerShdw blurRad="38100" dist="38100" dir="2700000" algn="tl">
                      <a:srgbClr val="000000"/>
                    </a:outerShdw>
                  </a:effectLst>
                  <a:latin typeface="Arial" charset="0"/>
                </a:rPr>
                <a:t>Danh sách các class </a:t>
              </a:r>
              <a:endParaRPr lang="en-US" sz="1600">
                <a:effectLst>
                  <a:outerShdw blurRad="38100" dist="38100" dir="2700000" algn="tl">
                    <a:srgbClr val="000000"/>
                  </a:outerShdw>
                </a:effectLst>
              </a:endParaRPr>
            </a:p>
          </p:txBody>
        </p:sp>
        <p:sp>
          <p:nvSpPr>
            <p:cNvPr id="19499" name="AutoShape 43"/>
            <p:cNvSpPr>
              <a:spLocks noChangeArrowheads="1"/>
            </p:cNvSpPr>
            <p:nvPr/>
          </p:nvSpPr>
          <p:spPr bwMode="auto">
            <a:xfrm>
              <a:off x="4192" y="15113"/>
              <a:ext cx="300" cy="310"/>
            </a:xfrm>
            <a:prstGeom prst="downArrow">
              <a:avLst>
                <a:gd name="adj1" fmla="val 50000"/>
                <a:gd name="adj2" fmla="val 25833"/>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25622" name="Rectangle 44"/>
            <p:cNvSpPr>
              <a:spLocks noChangeArrowheads="1"/>
            </p:cNvSpPr>
            <p:nvPr/>
          </p:nvSpPr>
          <p:spPr bwMode="auto">
            <a:xfrm>
              <a:off x="3442" y="11874"/>
              <a:ext cx="6450" cy="4473"/>
            </a:xfrm>
            <a:prstGeom prst="rect">
              <a:avLst/>
            </a:prstGeom>
            <a:noFill/>
            <a:ln w="9525">
              <a:solidFill>
                <a:schemeClr val="tx1"/>
              </a:solidFill>
              <a:prstDash val="dash"/>
              <a:miter lim="800000"/>
              <a:headEnd/>
              <a:tailEnd/>
            </a:ln>
          </p:spPr>
          <p:txBody>
            <a:bodyPr/>
            <a:lstStyle/>
            <a:p>
              <a:endParaRPr lang="fr-FR"/>
            </a:p>
          </p:txBody>
        </p:sp>
        <p:sp>
          <p:nvSpPr>
            <p:cNvPr id="19501" name="AutoShape 45"/>
            <p:cNvSpPr>
              <a:spLocks noChangeArrowheads="1"/>
            </p:cNvSpPr>
            <p:nvPr/>
          </p:nvSpPr>
          <p:spPr bwMode="auto">
            <a:xfrm>
              <a:off x="3592" y="15424"/>
              <a:ext cx="1650" cy="767"/>
            </a:xfrm>
            <a:prstGeom prst="flowChartAlternateProcess">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Loại các danh từ thuộc tính</a:t>
              </a:r>
              <a:endParaRPr lang="en-US" sz="1600">
                <a:effectLst>
                  <a:outerShdw blurRad="38100" dist="38100" dir="2700000" algn="tl">
                    <a:srgbClr val="000000"/>
                  </a:outerShdw>
                </a:effectLst>
              </a:endParaRPr>
            </a:p>
          </p:txBody>
        </p:sp>
        <p:sp>
          <p:nvSpPr>
            <p:cNvPr id="19502" name="AutoShape 46"/>
            <p:cNvSpPr>
              <a:spLocks noChangeArrowheads="1"/>
            </p:cNvSpPr>
            <p:nvPr/>
          </p:nvSpPr>
          <p:spPr bwMode="auto">
            <a:xfrm>
              <a:off x="5842" y="15424"/>
              <a:ext cx="1650" cy="765"/>
            </a:xfrm>
            <a:prstGeom prst="flowChartAlternateProcess">
              <a:avLst/>
            </a:prstGeom>
            <a:solidFill>
              <a:schemeClr val="bg1"/>
            </a:solidFill>
            <a:ln w="9525">
              <a:solidFill>
                <a:schemeClr val="tx1"/>
              </a:solidFill>
              <a:miter lim="800000"/>
              <a:headEnd/>
              <a:tailEnd/>
            </a:ln>
            <a:effectLst>
              <a:outerShdw dist="35921" dir="2700000" algn="ctr" rotWithShape="0">
                <a:srgbClr val="808080"/>
              </a:outerShdw>
            </a:effectLst>
          </p:spPr>
          <p:txBody>
            <a:bodyPr lIns="0" rIns="0"/>
            <a:lstStyle/>
            <a:p>
              <a:pPr algn="ctr">
                <a:defRPr/>
              </a:pPr>
              <a:r>
                <a:rPr lang="en-US" sz="1600">
                  <a:effectLst>
                    <a:outerShdw blurRad="38100" dist="38100" dir="2700000" algn="tl">
                      <a:srgbClr val="000000"/>
                    </a:outerShdw>
                  </a:effectLst>
                  <a:latin typeface="Arial" charset="0"/>
                </a:rPr>
                <a:t>Loại các class không có mục tiêu</a:t>
              </a:r>
              <a:endParaRPr lang="en-US" sz="1600">
                <a:effectLst>
                  <a:outerShdw blurRad="38100" dist="38100" dir="2700000" algn="tl">
                    <a:srgbClr val="000000"/>
                  </a:outerShdw>
                </a:effectLst>
              </a:endParaRPr>
            </a:p>
          </p:txBody>
        </p:sp>
        <p:sp>
          <p:nvSpPr>
            <p:cNvPr id="19503" name="AutoShape 47"/>
            <p:cNvSpPr>
              <a:spLocks noChangeArrowheads="1"/>
            </p:cNvSpPr>
            <p:nvPr/>
          </p:nvSpPr>
          <p:spPr bwMode="auto">
            <a:xfrm>
              <a:off x="5392" y="15731"/>
              <a:ext cx="300" cy="307"/>
            </a:xfrm>
            <a:prstGeom prst="rightArrow">
              <a:avLst>
                <a:gd name="adj1" fmla="val 50000"/>
                <a:gd name="adj2" fmla="val 25000"/>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sp>
          <p:nvSpPr>
            <p:cNvPr id="19504" name="AutoShape 48"/>
            <p:cNvSpPr>
              <a:spLocks noChangeArrowheads="1"/>
            </p:cNvSpPr>
            <p:nvPr/>
          </p:nvSpPr>
          <p:spPr bwMode="auto">
            <a:xfrm>
              <a:off x="7642" y="15731"/>
              <a:ext cx="300" cy="307"/>
            </a:xfrm>
            <a:prstGeom prst="rightArrow">
              <a:avLst>
                <a:gd name="adj1" fmla="val 50000"/>
                <a:gd name="adj2" fmla="val 25000"/>
              </a:avLst>
            </a:prstGeom>
            <a:solidFill>
              <a:srgbClr val="33CCFF"/>
            </a:solidFill>
            <a:ln w="9525">
              <a:solidFill>
                <a:srgbClr val="33CCFF"/>
              </a:solidFill>
              <a:miter lim="800000"/>
              <a:headEnd/>
              <a:tailEnd/>
            </a:ln>
            <a:effectLst>
              <a:outerShdw dist="35921" dir="2700000" algn="ctr" rotWithShape="0">
                <a:srgbClr val="808080"/>
              </a:outerShdw>
            </a:effectLst>
          </p:spPr>
          <p:txBody>
            <a:bodyPr/>
            <a:lstStyle/>
            <a:p>
              <a:pPr>
                <a:defRPr/>
              </a:pPr>
              <a:endParaRPr lang="fr-F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26627" name="Rectangle 3"/>
          <p:cNvSpPr>
            <a:spLocks noGrp="1" noChangeArrowheads="1"/>
          </p:cNvSpPr>
          <p:nvPr>
            <p:ph type="body" sz="half" idx="1"/>
          </p:nvPr>
        </p:nvSpPr>
        <p:spPr>
          <a:xfrm>
            <a:off x="457200" y="1295400"/>
            <a:ext cx="8077200" cy="4525963"/>
          </a:xfrm>
        </p:spPr>
        <p:txBody>
          <a:bodyPr/>
          <a:lstStyle/>
          <a:p>
            <a:pPr eaLnBrk="1" hangingPunct="1"/>
            <a:r>
              <a:rPr lang="en-US" sz="2800" smtClean="0"/>
              <a:t>Tiếp cận theo cụm danh từ (noun –phrase)</a:t>
            </a:r>
          </a:p>
          <a:p>
            <a:pPr lvl="1" eaLnBrk="1" hangingPunct="1"/>
            <a:r>
              <a:rPr lang="en-US" sz="2400" smtClean="0"/>
              <a:t>Ví dụ: xác định các class của hệ thống ATM – Các cụm danh từ tìm được</a:t>
            </a:r>
          </a:p>
        </p:txBody>
      </p:sp>
      <p:sp>
        <p:nvSpPr>
          <p:cNvPr id="26628" name="Slide Number Placeholder 5"/>
          <p:cNvSpPr>
            <a:spLocks noGrp="1"/>
          </p:cNvSpPr>
          <p:nvPr>
            <p:ph type="sldNum" sz="quarter" idx="11"/>
          </p:nvPr>
        </p:nvSpPr>
        <p:spPr>
          <a:noFill/>
        </p:spPr>
        <p:txBody>
          <a:bodyPr/>
          <a:lstStyle/>
          <a:p>
            <a:fld id="{2ED03CF0-6547-49B9-9A59-2C8EDEA5AE7E}" type="slidenum">
              <a:rPr lang="en-US" smtClean="0"/>
              <a:pPr/>
              <a:t>12</a:t>
            </a:fld>
            <a:endParaRPr lang="en-US" smtClean="0"/>
          </a:p>
        </p:txBody>
      </p:sp>
      <p:graphicFrame>
        <p:nvGraphicFramePr>
          <p:cNvPr id="20552" name="Group 72"/>
          <p:cNvGraphicFramePr>
            <a:graphicFrameLocks noGrp="1"/>
          </p:cNvGraphicFramePr>
          <p:nvPr/>
        </p:nvGraphicFramePr>
        <p:xfrm>
          <a:off x="762000" y="2667000"/>
          <a:ext cx="7696200" cy="4139184"/>
        </p:xfrm>
        <a:graphic>
          <a:graphicData uri="http://schemas.openxmlformats.org/drawingml/2006/table">
            <a:tbl>
              <a:tblPr/>
              <a:tblGrid>
                <a:gridCol w="3810000"/>
                <a:gridCol w="3886200"/>
              </a:tblGrid>
              <a:tr h="411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dư 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Tiến trình đăng nhập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Máy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 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 mặt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 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VND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Bao thư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Bốn ký số</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quỹ</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 không hợp lệ</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Thông điệp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Mật khẩu</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Mã 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Mẫu tin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Bước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Hệ thống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Giao dịch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Lịch sử giao dịch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27651" name="Rectangle 3"/>
          <p:cNvSpPr>
            <a:spLocks noGrp="1" noChangeArrowheads="1"/>
          </p:cNvSpPr>
          <p:nvPr>
            <p:ph type="body" sz="half" idx="1"/>
          </p:nvPr>
        </p:nvSpPr>
        <p:spPr>
          <a:xfrm>
            <a:off x="457200" y="1295400"/>
            <a:ext cx="8077200" cy="4525963"/>
          </a:xfrm>
        </p:spPr>
        <p:txBody>
          <a:bodyPr/>
          <a:lstStyle/>
          <a:p>
            <a:pPr eaLnBrk="1" hangingPunct="1"/>
            <a:r>
              <a:rPr lang="en-US" sz="2800" smtClean="0"/>
              <a:t>Tiếp cận theo cụm danh từ (noun –phrase)</a:t>
            </a:r>
          </a:p>
          <a:p>
            <a:pPr lvl="1" eaLnBrk="1" hangingPunct="1"/>
            <a:r>
              <a:rPr lang="en-US" sz="2400" smtClean="0"/>
              <a:t>Loại bỏ các lớp giả (irrelevant):</a:t>
            </a:r>
          </a:p>
        </p:txBody>
      </p:sp>
      <p:sp>
        <p:nvSpPr>
          <p:cNvPr id="27652" name="Slide Number Placeholder 5"/>
          <p:cNvSpPr>
            <a:spLocks noGrp="1"/>
          </p:cNvSpPr>
          <p:nvPr>
            <p:ph type="sldNum" sz="quarter" idx="11"/>
          </p:nvPr>
        </p:nvSpPr>
        <p:spPr>
          <a:noFill/>
        </p:spPr>
        <p:txBody>
          <a:bodyPr/>
          <a:lstStyle/>
          <a:p>
            <a:fld id="{CB35E68A-4659-4972-9CE3-C96499C9D7B5}" type="slidenum">
              <a:rPr lang="en-US" smtClean="0"/>
              <a:pPr/>
              <a:t>13</a:t>
            </a:fld>
            <a:endParaRPr lang="en-US" smtClean="0"/>
          </a:p>
        </p:txBody>
      </p:sp>
      <p:graphicFrame>
        <p:nvGraphicFramePr>
          <p:cNvPr id="22532" name="Group 4"/>
          <p:cNvGraphicFramePr>
            <a:graphicFrameLocks noGrp="1"/>
          </p:cNvGraphicFramePr>
          <p:nvPr/>
        </p:nvGraphicFramePr>
        <p:xfrm>
          <a:off x="762000" y="2362200"/>
          <a:ext cx="7696200" cy="4139184"/>
        </p:xfrm>
        <a:graphic>
          <a:graphicData uri="http://schemas.openxmlformats.org/drawingml/2006/table">
            <a:tbl>
              <a:tblPr/>
              <a:tblGrid>
                <a:gridCol w="3810000"/>
                <a:gridCol w="3886200"/>
              </a:tblGrid>
              <a:tr h="411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dư 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Tiến trình đăng nhập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Máy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 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 mặt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 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VND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Bao thư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Bốn ký số</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quỹ</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 không hợp lệ</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Thông điệp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Mật khẩu</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Mã 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Mẫu tin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Bước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Hệ thống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Giao dịch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Lịch sử giao dịch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28675" name="Rectangle 3"/>
          <p:cNvSpPr>
            <a:spLocks noGrp="1" noChangeArrowheads="1"/>
          </p:cNvSpPr>
          <p:nvPr>
            <p:ph type="body" sz="half" idx="1"/>
          </p:nvPr>
        </p:nvSpPr>
        <p:spPr>
          <a:xfrm>
            <a:off x="457200" y="1295400"/>
            <a:ext cx="8077200" cy="4525963"/>
          </a:xfrm>
        </p:spPr>
        <p:txBody>
          <a:bodyPr/>
          <a:lstStyle/>
          <a:p>
            <a:pPr eaLnBrk="1" hangingPunct="1"/>
            <a:r>
              <a:rPr lang="en-US" sz="2800" smtClean="0"/>
              <a:t>Tiếp cận theo cụm danh từ (noun –phrase)</a:t>
            </a:r>
          </a:p>
          <a:p>
            <a:pPr lvl="1" eaLnBrk="1" hangingPunct="1"/>
            <a:r>
              <a:rPr lang="en-US" sz="2400" smtClean="0"/>
              <a:t>Đồng nhất các ứng viên trùng lắp</a:t>
            </a:r>
          </a:p>
        </p:txBody>
      </p:sp>
      <p:sp>
        <p:nvSpPr>
          <p:cNvPr id="28676" name="Slide Number Placeholder 5"/>
          <p:cNvSpPr>
            <a:spLocks noGrp="1"/>
          </p:cNvSpPr>
          <p:nvPr>
            <p:ph type="sldNum" sz="quarter" idx="11"/>
          </p:nvPr>
        </p:nvSpPr>
        <p:spPr>
          <a:noFill/>
        </p:spPr>
        <p:txBody>
          <a:bodyPr/>
          <a:lstStyle/>
          <a:p>
            <a:fld id="{DB10300D-7546-4B00-B4E5-8F9DC8F51475}" type="slidenum">
              <a:rPr lang="en-US" smtClean="0"/>
              <a:pPr/>
              <a:t>14</a:t>
            </a:fld>
            <a:endParaRPr lang="en-US" smtClean="0"/>
          </a:p>
        </p:txBody>
      </p:sp>
      <p:sp>
        <p:nvSpPr>
          <p:cNvPr id="28677" name="Text Box 12"/>
          <p:cNvSpPr txBox="1">
            <a:spLocks noChangeArrowheads="1"/>
          </p:cNvSpPr>
          <p:nvPr/>
        </p:nvSpPr>
        <p:spPr bwMode="auto">
          <a:xfrm>
            <a:off x="762000" y="2971800"/>
            <a:ext cx="8001000" cy="1616075"/>
          </a:xfrm>
          <a:prstGeom prst="rect">
            <a:avLst/>
          </a:prstGeom>
          <a:noFill/>
          <a:ln w="9525">
            <a:noFill/>
            <a:miter lim="800000"/>
            <a:headEnd/>
            <a:tailEnd/>
          </a:ln>
        </p:spPr>
        <p:txBody>
          <a:bodyPr>
            <a:spAutoFit/>
          </a:bodyPr>
          <a:lstStyle/>
          <a:p>
            <a:r>
              <a:rPr lang="en-US" sz="2000">
                <a:latin typeface="Arial" pitchFamily="34" charset="0"/>
              </a:rPr>
              <a:t>Khách hàng, Khách hàng ngân hàng		= </a:t>
            </a:r>
            <a:r>
              <a:rPr lang="en-US" sz="2000">
                <a:solidFill>
                  <a:srgbClr val="66FFFF"/>
                </a:solidFill>
                <a:latin typeface="Arial" pitchFamily="34" charset="0"/>
              </a:rPr>
              <a:t>Khách hàng</a:t>
            </a:r>
          </a:p>
          <a:p>
            <a:r>
              <a:rPr lang="en-US" sz="2000">
                <a:latin typeface="Arial" pitchFamily="34" charset="0"/>
              </a:rPr>
              <a:t>Tài khoản, Tài khoản khách hàng		= </a:t>
            </a:r>
            <a:r>
              <a:rPr lang="en-US" sz="2000">
                <a:solidFill>
                  <a:srgbClr val="66FFFF"/>
                </a:solidFill>
                <a:latin typeface="Arial" pitchFamily="34" charset="0"/>
              </a:rPr>
              <a:t>Tài khoản</a:t>
            </a:r>
          </a:p>
          <a:p>
            <a:r>
              <a:rPr lang="en-US" sz="2000">
                <a:latin typeface="Arial" pitchFamily="34" charset="0"/>
              </a:rPr>
              <a:t>PIN, Mã PIN					= </a:t>
            </a:r>
            <a:r>
              <a:rPr lang="en-US" sz="2000">
                <a:solidFill>
                  <a:srgbClr val="66FFFF"/>
                </a:solidFill>
                <a:latin typeface="Arial" pitchFamily="34" charset="0"/>
              </a:rPr>
              <a:t>PIN</a:t>
            </a:r>
          </a:p>
          <a:p>
            <a:r>
              <a:rPr lang="en-US" sz="2000">
                <a:latin typeface="Arial" pitchFamily="34" charset="0"/>
              </a:rPr>
              <a:t>Tiền, Ngân quỹ					= </a:t>
            </a:r>
            <a:r>
              <a:rPr lang="en-US" sz="2000">
                <a:solidFill>
                  <a:srgbClr val="66FFFF"/>
                </a:solidFill>
                <a:latin typeface="Arial" pitchFamily="34" charset="0"/>
              </a:rPr>
              <a:t>Ngân quỹ</a:t>
            </a:r>
          </a:p>
          <a:p>
            <a:r>
              <a:rPr lang="en-US" sz="2000">
                <a:latin typeface="Arial" pitchFamily="34" charset="0"/>
              </a:rPr>
              <a:t>Thẻ ATM, Thẻ					= </a:t>
            </a:r>
            <a:r>
              <a:rPr lang="en-US" sz="2000">
                <a:solidFill>
                  <a:srgbClr val="66FFFF"/>
                </a:solidFill>
                <a:latin typeface="Arial" pitchFamily="34" charset="0"/>
              </a:rPr>
              <a:t>Thẻ ATM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29699" name="Rectangle 3"/>
          <p:cNvSpPr>
            <a:spLocks noGrp="1" noChangeArrowheads="1"/>
          </p:cNvSpPr>
          <p:nvPr>
            <p:ph type="body" sz="half" idx="1"/>
          </p:nvPr>
        </p:nvSpPr>
        <p:spPr>
          <a:xfrm>
            <a:off x="457200" y="1295400"/>
            <a:ext cx="8077200" cy="4525963"/>
          </a:xfrm>
        </p:spPr>
        <p:txBody>
          <a:bodyPr/>
          <a:lstStyle/>
          <a:p>
            <a:pPr eaLnBrk="1" hangingPunct="1"/>
            <a:r>
              <a:rPr lang="en-US" sz="2800" smtClean="0"/>
              <a:t>Tiếp cận theo cụm danh từ (noun –phrase)</a:t>
            </a:r>
          </a:p>
          <a:p>
            <a:pPr lvl="1" eaLnBrk="1" hangingPunct="1"/>
            <a:r>
              <a:rPr lang="en-US" sz="2400" smtClean="0"/>
              <a:t>Đồng nhất các ứng viên trùng lắp</a:t>
            </a:r>
          </a:p>
        </p:txBody>
      </p:sp>
      <p:graphicFrame>
        <p:nvGraphicFramePr>
          <p:cNvPr id="24591" name="Group 15"/>
          <p:cNvGraphicFramePr>
            <a:graphicFrameLocks noGrp="1"/>
          </p:cNvGraphicFramePr>
          <p:nvPr>
            <p:ph sz="half" idx="2"/>
          </p:nvPr>
        </p:nvGraphicFramePr>
        <p:xfrm>
          <a:off x="1447800" y="2362200"/>
          <a:ext cx="5943600" cy="4139184"/>
        </p:xfrm>
        <a:graphic>
          <a:graphicData uri="http://schemas.openxmlformats.org/drawingml/2006/table">
            <a:tbl>
              <a:tblPr/>
              <a:tblGrid>
                <a:gridCol w="2941638"/>
                <a:gridCol w="3001962"/>
              </a:tblGrid>
              <a:tr h="411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dư 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Số 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Tiến trình đăng nhập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Máy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Khách hàng 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Thẻ</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 mặt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Tài khoản 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VND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Bao thư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Bốn ký số</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quỹ</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PIN không hợp lệ</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Thông điệp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Mật khẩu</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Mã 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Mẫu tin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Bước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Hệ thống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Giao dịch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Lịch sử giao dịch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08" name="Slide Number Placeholder 5"/>
          <p:cNvSpPr>
            <a:spLocks noGrp="1"/>
          </p:cNvSpPr>
          <p:nvPr>
            <p:ph type="sldNum" sz="quarter" idx="11"/>
          </p:nvPr>
        </p:nvSpPr>
        <p:spPr>
          <a:noFill/>
        </p:spPr>
        <p:txBody>
          <a:bodyPr/>
          <a:lstStyle/>
          <a:p>
            <a:fld id="{67631C40-EAAD-4822-BF4F-CF3D019B3D8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30723" name="Rectangle 3"/>
          <p:cNvSpPr>
            <a:spLocks noGrp="1" noChangeArrowheads="1"/>
          </p:cNvSpPr>
          <p:nvPr>
            <p:ph type="body" sz="half" idx="1"/>
          </p:nvPr>
        </p:nvSpPr>
        <p:spPr>
          <a:xfrm>
            <a:off x="457200" y="1295400"/>
            <a:ext cx="8077200" cy="4800600"/>
          </a:xfrm>
        </p:spPr>
        <p:txBody>
          <a:bodyPr/>
          <a:lstStyle/>
          <a:p>
            <a:pPr eaLnBrk="1" hangingPunct="1"/>
            <a:r>
              <a:rPr lang="en-US" sz="2800" smtClean="0"/>
              <a:t>Tiếp cận theo cụm danh từ (noun –phrase)</a:t>
            </a:r>
          </a:p>
          <a:p>
            <a:pPr lvl="1" eaLnBrk="1" hangingPunct="1"/>
            <a:r>
              <a:rPr lang="en-US" sz="2400" smtClean="0"/>
              <a:t>Xác định danh từ, cụm danh từ có thể là thuộc tính:</a:t>
            </a:r>
          </a:p>
          <a:p>
            <a:pPr lvl="2" eaLnBrk="1" hangingPunct="1"/>
            <a:r>
              <a:rPr lang="en-US" sz="2000" smtClean="0"/>
              <a:t>Chỉ được sử dụng như là giá trị</a:t>
            </a:r>
          </a:p>
          <a:p>
            <a:pPr lvl="2" eaLnBrk="1" hangingPunct="1"/>
            <a:r>
              <a:rPr lang="en-US" sz="2000" smtClean="0"/>
              <a:t>Không có nhiều hơn một đặc trưng riêng, hoặc chỉ mô tả một đặc trưng của đối tượng khác </a:t>
            </a:r>
          </a:p>
          <a:p>
            <a:pPr lvl="1" eaLnBrk="1" hangingPunct="1"/>
            <a:r>
              <a:rPr lang="en-US" sz="2400" smtClean="0"/>
              <a:t>Ví dụ: hệ thống ATM (tiếp tục phân tích)</a:t>
            </a:r>
          </a:p>
          <a:p>
            <a:pPr lvl="2" eaLnBrk="1" hangingPunct="1"/>
            <a:r>
              <a:rPr lang="en-US" sz="2000" smtClean="0">
                <a:solidFill>
                  <a:srgbClr val="66FFFF"/>
                </a:solidFill>
              </a:rPr>
              <a:t>Số tiền</a:t>
            </a:r>
            <a:r>
              <a:rPr lang="en-US" sz="2000" smtClean="0"/>
              <a:t>: </a:t>
            </a:r>
            <a:r>
              <a:rPr lang="en-US" sz="2000" smtClean="0">
                <a:sym typeface="Wingdings" pitchFamily="2" charset="2"/>
              </a:rPr>
              <a:t> </a:t>
            </a:r>
            <a:r>
              <a:rPr lang="en-US" sz="2000" smtClean="0"/>
              <a:t>một giá trị, không phải một lớp</a:t>
            </a:r>
          </a:p>
          <a:p>
            <a:pPr lvl="2" eaLnBrk="1" hangingPunct="1"/>
            <a:r>
              <a:rPr lang="en-US" sz="2000" smtClean="0">
                <a:solidFill>
                  <a:srgbClr val="66FFFF"/>
                </a:solidFill>
              </a:rPr>
              <a:t>Số dư tài khoản</a:t>
            </a:r>
            <a:r>
              <a:rPr lang="en-US" sz="2000" smtClean="0"/>
              <a:t>: </a:t>
            </a:r>
            <a:r>
              <a:rPr lang="en-US" sz="2000" smtClean="0">
                <a:sym typeface="Wingdings" pitchFamily="2" charset="2"/>
              </a:rPr>
              <a:t> </a:t>
            </a:r>
            <a:r>
              <a:rPr lang="en-US" sz="2000" smtClean="0"/>
              <a:t>thuộc tính của lớp Tài khoản</a:t>
            </a:r>
          </a:p>
          <a:p>
            <a:pPr lvl="2" eaLnBrk="1" hangingPunct="1"/>
            <a:r>
              <a:rPr lang="en-US" sz="2000" smtClean="0">
                <a:solidFill>
                  <a:srgbClr val="66FFFF"/>
                </a:solidFill>
              </a:rPr>
              <a:t>PIN không hợp lệ</a:t>
            </a:r>
            <a:r>
              <a:rPr lang="en-US" sz="2000" smtClean="0"/>
              <a:t>: </a:t>
            </a:r>
            <a:r>
              <a:rPr lang="en-US" sz="2000" smtClean="0">
                <a:sym typeface="Wingdings" pitchFamily="2" charset="2"/>
              </a:rPr>
              <a:t> </a:t>
            </a:r>
            <a:r>
              <a:rPr lang="en-US" sz="2000" smtClean="0"/>
              <a:t>một giá trị, không phải một lớp</a:t>
            </a:r>
          </a:p>
          <a:p>
            <a:pPr lvl="2" eaLnBrk="1" hangingPunct="1"/>
            <a:r>
              <a:rPr lang="en-US" sz="2000" smtClean="0">
                <a:solidFill>
                  <a:srgbClr val="66FFFF"/>
                </a:solidFill>
              </a:rPr>
              <a:t>Mật khẩu</a:t>
            </a:r>
            <a:r>
              <a:rPr lang="en-US" sz="2000" smtClean="0"/>
              <a:t>: </a:t>
            </a:r>
            <a:r>
              <a:rPr lang="en-US" sz="2000" smtClean="0">
                <a:sym typeface="Wingdings" pitchFamily="2" charset="2"/>
              </a:rPr>
              <a:t> </a:t>
            </a:r>
            <a:r>
              <a:rPr lang="en-US" sz="2000" smtClean="0"/>
              <a:t>một thuộc tính (có thể của lớp Khách hàng)</a:t>
            </a:r>
          </a:p>
          <a:p>
            <a:pPr lvl="2" eaLnBrk="1" hangingPunct="1"/>
            <a:r>
              <a:rPr lang="en-US" sz="2000" smtClean="0">
                <a:solidFill>
                  <a:srgbClr val="66FFFF"/>
                </a:solidFill>
              </a:rPr>
              <a:t>Lịch sử giao dịch</a:t>
            </a:r>
            <a:r>
              <a:rPr lang="en-US" sz="2000" smtClean="0"/>
              <a:t>: </a:t>
            </a:r>
            <a:r>
              <a:rPr lang="en-US" sz="2000" smtClean="0">
                <a:sym typeface="Wingdings" pitchFamily="2" charset="2"/>
              </a:rPr>
              <a:t> </a:t>
            </a:r>
            <a:r>
              <a:rPr lang="en-US" sz="2000" smtClean="0"/>
              <a:t>một thuộc tính (có thể của lớp Giao dịch)</a:t>
            </a:r>
          </a:p>
          <a:p>
            <a:pPr lvl="2" eaLnBrk="1" hangingPunct="1"/>
            <a:r>
              <a:rPr lang="en-US" sz="2000" smtClean="0">
                <a:solidFill>
                  <a:srgbClr val="66FFFF"/>
                </a:solidFill>
              </a:rPr>
              <a:t>PIN</a:t>
            </a:r>
            <a:r>
              <a:rPr lang="en-US" sz="2000" smtClean="0"/>
              <a:t>: </a:t>
            </a:r>
            <a:r>
              <a:rPr lang="en-US" sz="2000" smtClean="0">
                <a:sym typeface="Wingdings" pitchFamily="2" charset="2"/>
              </a:rPr>
              <a:t> </a:t>
            </a:r>
            <a:r>
              <a:rPr lang="en-US" sz="2000" smtClean="0"/>
              <a:t>một thuộc tính (có thể của lớp Khách hàng)</a:t>
            </a:r>
          </a:p>
        </p:txBody>
      </p:sp>
      <p:sp>
        <p:nvSpPr>
          <p:cNvPr id="30724" name="Slide Number Placeholder 5"/>
          <p:cNvSpPr>
            <a:spLocks noGrp="1"/>
          </p:cNvSpPr>
          <p:nvPr>
            <p:ph type="sldNum" sz="quarter" idx="11"/>
          </p:nvPr>
        </p:nvSpPr>
        <p:spPr>
          <a:noFill/>
        </p:spPr>
        <p:txBody>
          <a:bodyPr/>
          <a:lstStyle/>
          <a:p>
            <a:fld id="{DE4DA4B6-F208-458C-9426-C67B57034039}"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31747" name="Rectangle 3"/>
          <p:cNvSpPr>
            <a:spLocks noGrp="1" noChangeArrowheads="1"/>
          </p:cNvSpPr>
          <p:nvPr>
            <p:ph type="body" sz="half" idx="1"/>
          </p:nvPr>
        </p:nvSpPr>
        <p:spPr>
          <a:xfrm>
            <a:off x="457200" y="1295400"/>
            <a:ext cx="8077200" cy="4800600"/>
          </a:xfrm>
        </p:spPr>
        <p:txBody>
          <a:bodyPr/>
          <a:lstStyle/>
          <a:p>
            <a:pPr eaLnBrk="1" hangingPunct="1"/>
            <a:r>
              <a:rPr lang="en-US" sz="2800" smtClean="0"/>
              <a:t>Tiếp cận theo cụm danh từ (noun –phrase)</a:t>
            </a:r>
          </a:p>
          <a:p>
            <a:pPr lvl="1" eaLnBrk="1" hangingPunct="1"/>
            <a:r>
              <a:rPr lang="en-US" sz="2400" smtClean="0"/>
              <a:t>Danh sách danh từ, cụm danh từ còn lại</a:t>
            </a:r>
          </a:p>
        </p:txBody>
      </p:sp>
      <p:graphicFrame>
        <p:nvGraphicFramePr>
          <p:cNvPr id="26628" name="Group 4"/>
          <p:cNvGraphicFramePr>
            <a:graphicFrameLocks noGrp="1"/>
          </p:cNvGraphicFramePr>
          <p:nvPr>
            <p:ph sz="half" idx="2"/>
          </p:nvPr>
        </p:nvGraphicFramePr>
        <p:xfrm>
          <a:off x="1447800" y="2362200"/>
          <a:ext cx="5943600" cy="4139184"/>
        </p:xfrm>
        <a:graphic>
          <a:graphicData uri="http://schemas.openxmlformats.org/drawingml/2006/table">
            <a:tbl>
              <a:tblPr/>
              <a:tblGrid>
                <a:gridCol w="2941638"/>
                <a:gridCol w="3001962"/>
              </a:tblGrid>
              <a:tr h="411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Số dư 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Số 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Tiến trình đăng nhập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Máy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Khách hàng 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Thẻ</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Tiền mặt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Tài khoản 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VND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Bao thư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Bốn ký số</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quỹ</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PIN không hợp lệ</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Thông điệp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Mật khẩu</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Mã 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Mẫu tin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Bước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Hệ thống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Giao dịch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Lịch sử giao dịch</a:t>
                      </a: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56" name="Slide Number Placeholder 5"/>
          <p:cNvSpPr>
            <a:spLocks noGrp="1"/>
          </p:cNvSpPr>
          <p:nvPr>
            <p:ph type="sldNum" sz="quarter" idx="11"/>
          </p:nvPr>
        </p:nvSpPr>
        <p:spPr>
          <a:noFill/>
        </p:spPr>
        <p:txBody>
          <a:bodyPr/>
          <a:lstStyle/>
          <a:p>
            <a:fld id="{D45DE2E3-C472-4B30-80AA-D4EB83A23DC5}"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32771" name="Rectangle 3"/>
          <p:cNvSpPr>
            <a:spLocks noGrp="1" noChangeArrowheads="1"/>
          </p:cNvSpPr>
          <p:nvPr>
            <p:ph type="body" sz="half" idx="1"/>
          </p:nvPr>
        </p:nvSpPr>
        <p:spPr>
          <a:xfrm>
            <a:off x="457200" y="1295400"/>
            <a:ext cx="8077200" cy="4800600"/>
          </a:xfrm>
        </p:spPr>
        <p:txBody>
          <a:bodyPr/>
          <a:lstStyle/>
          <a:p>
            <a:pPr eaLnBrk="1" hangingPunct="1"/>
            <a:r>
              <a:rPr lang="en-US" sz="2800" smtClean="0"/>
              <a:t>Tiếp cận theo cụm danh từ (noun –phrase)</a:t>
            </a:r>
          </a:p>
          <a:p>
            <a:pPr lvl="1" eaLnBrk="1" hangingPunct="1"/>
            <a:r>
              <a:rPr lang="en-US" sz="2400" smtClean="0"/>
              <a:t>Loại bỏ các ứng viên không mục tiêu hoặc không thuộc phạm vi hệ thống:</a:t>
            </a:r>
          </a:p>
          <a:p>
            <a:pPr lvl="2" eaLnBrk="1" hangingPunct="1"/>
            <a:r>
              <a:rPr lang="en-US" sz="2000" smtClean="0"/>
              <a:t>Thông điệp </a:t>
            </a:r>
          </a:p>
          <a:p>
            <a:pPr lvl="2" eaLnBrk="1" hangingPunct="1"/>
            <a:r>
              <a:rPr lang="en-US" sz="2000" smtClean="0"/>
              <a:t>Hệ thống</a:t>
            </a:r>
          </a:p>
          <a:p>
            <a:pPr lvl="2" eaLnBrk="1" hangingPunct="1"/>
            <a:r>
              <a:rPr lang="en-US" sz="2000" smtClean="0"/>
              <a:t>Mẫu tin</a:t>
            </a:r>
          </a:p>
          <a:p>
            <a:pPr lvl="2" eaLnBrk="1" hangingPunct="1"/>
            <a:r>
              <a:rPr lang="en-US" sz="2000" smtClean="0"/>
              <a:t>Ngân quỹ</a:t>
            </a:r>
          </a:p>
          <a:p>
            <a:pPr lvl="2" eaLnBrk="1" hangingPunct="1"/>
            <a:r>
              <a:rPr lang="en-US" sz="2000" smtClean="0"/>
              <a:t>VND</a:t>
            </a:r>
          </a:p>
          <a:p>
            <a:pPr lvl="2" eaLnBrk="1" hangingPunct="1"/>
            <a:r>
              <a:rPr lang="en-US" sz="2000" smtClean="0"/>
              <a:t>Tiền mặt</a:t>
            </a:r>
          </a:p>
          <a:p>
            <a:pPr lvl="2" eaLnBrk="1" hangingPunct="1"/>
            <a:r>
              <a:rPr lang="en-US" sz="2000" smtClean="0"/>
              <a:t>Tiến trình đăng nhập</a:t>
            </a:r>
          </a:p>
        </p:txBody>
      </p:sp>
      <p:graphicFrame>
        <p:nvGraphicFramePr>
          <p:cNvPr id="27661" name="Group 13"/>
          <p:cNvGraphicFramePr>
            <a:graphicFrameLocks noGrp="1"/>
          </p:cNvGraphicFramePr>
          <p:nvPr>
            <p:ph sz="half" idx="2"/>
          </p:nvPr>
        </p:nvGraphicFramePr>
        <p:xfrm>
          <a:off x="4114800" y="2362200"/>
          <a:ext cx="4800600" cy="4139184"/>
        </p:xfrm>
        <a:graphic>
          <a:graphicData uri="http://schemas.openxmlformats.org/drawingml/2006/table">
            <a:tbl>
              <a:tblPr/>
              <a:tblGrid>
                <a:gridCol w="2376488"/>
                <a:gridCol w="2424112"/>
              </a:tblGrid>
              <a:tr h="411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Số dư tài khoản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Số 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Tiến trình đăng nhập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Thẻ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Máy ATM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Khách hàng ngân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Thẻ</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Tiền mặt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Tài khoản khách hàng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VND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Bao thư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Bốn ký số</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Ngân quỹ</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Tiền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PIN không hợp lệ</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Thông điệp</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Mật khẩu</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Mã PIN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Mẫu tin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Bước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Hệ thống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Giao dịch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1"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rPr>
                        <a:t>Lịch sử giao dịch</a:t>
                      </a:r>
                      <a:r>
                        <a:rPr kumimoji="0" lang="en-US" sz="1600" b="1" i="0" u="none" strike="noStrike" cap="none" normalizeH="0" baseline="0" smtClean="0">
                          <a:ln>
                            <a:noFill/>
                          </a:ln>
                          <a:solidFill>
                            <a:srgbClr val="66FFFF"/>
                          </a:solidFill>
                          <a:effectLst>
                            <a:outerShdw blurRad="38100" dist="38100" dir="2700000" algn="tl">
                              <a:srgbClr val="000000"/>
                            </a:outerShdw>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80" name="Slide Number Placeholder 5"/>
          <p:cNvSpPr>
            <a:spLocks noGrp="1"/>
          </p:cNvSpPr>
          <p:nvPr>
            <p:ph type="sldNum" sz="quarter" idx="11"/>
          </p:nvPr>
        </p:nvSpPr>
        <p:spPr>
          <a:noFill/>
        </p:spPr>
        <p:txBody>
          <a:bodyPr/>
          <a:lstStyle/>
          <a:p>
            <a:fld id="{9FD18D04-DECA-42B3-BF38-F5BFA098A89D}"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33795" name="Rectangle 3"/>
          <p:cNvSpPr>
            <a:spLocks noGrp="1" noChangeArrowheads="1"/>
          </p:cNvSpPr>
          <p:nvPr>
            <p:ph type="body" sz="half" idx="1"/>
          </p:nvPr>
        </p:nvSpPr>
        <p:spPr>
          <a:xfrm>
            <a:off x="457200" y="1295400"/>
            <a:ext cx="8077200" cy="5105400"/>
          </a:xfrm>
        </p:spPr>
        <p:txBody>
          <a:bodyPr/>
          <a:lstStyle/>
          <a:p>
            <a:pPr eaLnBrk="1" hangingPunct="1"/>
            <a:r>
              <a:rPr lang="en-US" sz="2800" smtClean="0"/>
              <a:t>Tiếp cận theo cụm danh từ (noun –phrase)</a:t>
            </a:r>
          </a:p>
          <a:p>
            <a:pPr lvl="1" eaLnBrk="1" hangingPunct="1"/>
            <a:r>
              <a:rPr lang="en-US" sz="2400" smtClean="0"/>
              <a:t>Kết quả các lớp được xác định:</a:t>
            </a:r>
          </a:p>
          <a:p>
            <a:pPr lvl="2" eaLnBrk="1" hangingPunct="1"/>
            <a:r>
              <a:rPr lang="en-US" sz="2000" b="1" smtClean="0">
                <a:solidFill>
                  <a:srgbClr val="66FFFF"/>
                </a:solidFill>
              </a:rPr>
              <a:t>Máy ATM</a:t>
            </a:r>
            <a:r>
              <a:rPr lang="en-US" sz="2000" smtClean="0"/>
              <a:t>: cung cấp một giao diện tới ngân hàng</a:t>
            </a:r>
            <a:endParaRPr lang="en-US" sz="2000" b="1" smtClean="0"/>
          </a:p>
          <a:p>
            <a:pPr lvl="2" eaLnBrk="1" hangingPunct="1"/>
            <a:r>
              <a:rPr lang="en-US" sz="2000" b="1" smtClean="0">
                <a:solidFill>
                  <a:srgbClr val="66FFFF"/>
                </a:solidFill>
              </a:rPr>
              <a:t>Thẻ ATM</a:t>
            </a:r>
            <a:r>
              <a:rPr lang="en-US" sz="2000" smtClean="0"/>
              <a:t>: cung cấp một khách hàng với một khoá tới một tài khoản</a:t>
            </a:r>
            <a:endParaRPr lang="en-US" sz="2000" b="1" smtClean="0"/>
          </a:p>
          <a:p>
            <a:pPr lvl="2" eaLnBrk="1" hangingPunct="1"/>
            <a:r>
              <a:rPr lang="en-US" sz="2000" b="1" smtClean="0">
                <a:solidFill>
                  <a:srgbClr val="66FFFF"/>
                </a:solidFill>
              </a:rPr>
              <a:t>Khách hàng</a:t>
            </a:r>
            <a:r>
              <a:rPr lang="en-US" sz="2000" smtClean="0"/>
              <a:t>: một khách hàng là một cá nhân sử dụng máy ATM, có một tài khoản.</a:t>
            </a:r>
            <a:endParaRPr lang="en-US" sz="2000" b="1" smtClean="0"/>
          </a:p>
          <a:p>
            <a:pPr lvl="2" eaLnBrk="1" hangingPunct="1"/>
            <a:r>
              <a:rPr lang="en-US" sz="2000" b="1" smtClean="0">
                <a:solidFill>
                  <a:srgbClr val="66FFFF"/>
                </a:solidFill>
              </a:rPr>
              <a:t>Ngân hàng</a:t>
            </a:r>
            <a:r>
              <a:rPr lang="en-US" sz="2000" smtClean="0"/>
              <a:t>: các khách hàng phụ thuộc vào ngân hàng. Nó là một nơi tập trung các tài khoản và xử lý các giao dịch tài khoản.</a:t>
            </a:r>
            <a:endParaRPr lang="en-US" sz="2000" b="1" smtClean="0"/>
          </a:p>
          <a:p>
            <a:pPr lvl="2" eaLnBrk="1" hangingPunct="1"/>
            <a:r>
              <a:rPr lang="en-US" sz="2000" b="1" smtClean="0">
                <a:solidFill>
                  <a:srgbClr val="66FFFF"/>
                </a:solidFill>
              </a:rPr>
              <a:t>Tài khoản</a:t>
            </a:r>
            <a:r>
              <a:rPr lang="en-US" sz="2000" smtClean="0"/>
              <a:t>: nó mô hình hoá một tài khoản của khách hàng và cung cấp các dịch vụ về tài khoản cho khách hàng</a:t>
            </a:r>
            <a:endParaRPr lang="en-US" sz="2000" b="1" smtClean="0"/>
          </a:p>
          <a:p>
            <a:pPr lvl="2" eaLnBrk="1" hangingPunct="1"/>
            <a:r>
              <a:rPr lang="en-US" sz="2000" b="1" smtClean="0">
                <a:solidFill>
                  <a:srgbClr val="66FFFF"/>
                </a:solidFill>
              </a:rPr>
              <a:t>Giao dịch</a:t>
            </a:r>
            <a:r>
              <a:rPr lang="en-US" sz="2000" smtClean="0"/>
              <a:t>: mô tả một giao tác của khách hàng khi sử dụng thẻ ATM. Một giao tác được lưu trữ với thời gian, ngày, loại, số tiền, và số dư </a:t>
            </a:r>
          </a:p>
        </p:txBody>
      </p:sp>
      <p:sp>
        <p:nvSpPr>
          <p:cNvPr id="33796" name="Slide Number Placeholder 5"/>
          <p:cNvSpPr>
            <a:spLocks noGrp="1"/>
          </p:cNvSpPr>
          <p:nvPr>
            <p:ph type="sldNum" sz="quarter" idx="11"/>
          </p:nvPr>
        </p:nvSpPr>
        <p:spPr>
          <a:noFill/>
        </p:spPr>
        <p:txBody>
          <a:bodyPr/>
          <a:lstStyle/>
          <a:p>
            <a:fld id="{B18F7CA0-B024-4D14-A150-04F200940A71}"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sz="4000" smtClean="0"/>
              <a:t>Phân tích đối tượng hệ thống</a:t>
            </a:r>
          </a:p>
        </p:txBody>
      </p:sp>
      <p:sp>
        <p:nvSpPr>
          <p:cNvPr id="16387" name="Rectangle 3"/>
          <p:cNvSpPr>
            <a:spLocks noGrp="1" noChangeArrowheads="1"/>
          </p:cNvSpPr>
          <p:nvPr>
            <p:ph idx="1"/>
          </p:nvPr>
        </p:nvSpPr>
        <p:spPr/>
        <p:txBody>
          <a:bodyPr/>
          <a:lstStyle/>
          <a:p>
            <a:pPr eaLnBrk="1" hangingPunct="1"/>
            <a:r>
              <a:rPr lang="en-US" smtClean="0"/>
              <a:t>Các cách tiếp cận xác định lớp</a:t>
            </a:r>
          </a:p>
          <a:p>
            <a:pPr eaLnBrk="1" hangingPunct="1"/>
            <a:r>
              <a:rPr lang="en-US" smtClean="0"/>
              <a:t>Xác định mối quan hệ giữa các lớp</a:t>
            </a:r>
          </a:p>
          <a:p>
            <a:pPr eaLnBrk="1" hangingPunct="1"/>
            <a:r>
              <a:rPr lang="en-US" smtClean="0"/>
              <a:t>Xác định thuộc tính và hành vi của lớp</a:t>
            </a:r>
          </a:p>
        </p:txBody>
      </p:sp>
      <p:sp>
        <p:nvSpPr>
          <p:cNvPr id="16388" name="Slide Number Placeholder 4"/>
          <p:cNvSpPr>
            <a:spLocks noGrp="1"/>
          </p:cNvSpPr>
          <p:nvPr>
            <p:ph type="sldNum" sz="quarter" idx="11"/>
          </p:nvPr>
        </p:nvSpPr>
        <p:spPr>
          <a:noFill/>
        </p:spPr>
        <p:txBody>
          <a:bodyPr/>
          <a:lstStyle/>
          <a:p>
            <a:fld id="{7EF3A83E-3310-4ECF-A3B2-30A872838474}"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34819" name="Rectangle 3"/>
          <p:cNvSpPr>
            <a:spLocks noGrp="1" noChangeArrowheads="1"/>
          </p:cNvSpPr>
          <p:nvPr>
            <p:ph type="body" sz="half" idx="1"/>
          </p:nvPr>
        </p:nvSpPr>
        <p:spPr>
          <a:xfrm>
            <a:off x="457200" y="1295400"/>
            <a:ext cx="8077200" cy="2057400"/>
          </a:xfrm>
        </p:spPr>
        <p:txBody>
          <a:bodyPr/>
          <a:lstStyle/>
          <a:p>
            <a:pPr eaLnBrk="1" hangingPunct="1"/>
            <a:r>
              <a:rPr lang="en-US" sz="2800" smtClean="0"/>
              <a:t>Tiếp cận theo cụm danh từ (noun –phrase)</a:t>
            </a:r>
          </a:p>
          <a:p>
            <a:pPr lvl="1" eaLnBrk="1" hangingPunct="1"/>
            <a:r>
              <a:rPr lang="en-US" sz="2400" smtClean="0"/>
              <a:t>Kết quả các lớp được xác định:</a:t>
            </a:r>
          </a:p>
        </p:txBody>
      </p:sp>
      <p:sp>
        <p:nvSpPr>
          <p:cNvPr id="34820" name="Slide Number Placeholder 5"/>
          <p:cNvSpPr>
            <a:spLocks noGrp="1"/>
          </p:cNvSpPr>
          <p:nvPr>
            <p:ph type="sldNum" sz="quarter" idx="11"/>
          </p:nvPr>
        </p:nvSpPr>
        <p:spPr>
          <a:noFill/>
        </p:spPr>
        <p:txBody>
          <a:bodyPr/>
          <a:lstStyle/>
          <a:p>
            <a:fld id="{9BF7FEB5-DD85-4631-AF0F-39E5CEA7C838}" type="slidenum">
              <a:rPr lang="en-US" smtClean="0"/>
              <a:pPr/>
              <a:t>20</a:t>
            </a:fld>
            <a:endParaRPr lang="en-US" smtClean="0"/>
          </a:p>
        </p:txBody>
      </p:sp>
      <p:sp>
        <p:nvSpPr>
          <p:cNvPr id="34821" name="Rectangle 6"/>
          <p:cNvSpPr>
            <a:spLocks noChangeArrowheads="1"/>
          </p:cNvSpPr>
          <p:nvPr/>
        </p:nvSpPr>
        <p:spPr bwMode="auto">
          <a:xfrm>
            <a:off x="1755775" y="3090863"/>
            <a:ext cx="1322388" cy="684212"/>
          </a:xfrm>
          <a:prstGeom prst="rect">
            <a:avLst/>
          </a:prstGeom>
          <a:noFill/>
          <a:ln w="0">
            <a:solidFill>
              <a:schemeClr val="tx1"/>
            </a:solidFill>
            <a:miter lim="800000"/>
            <a:headEnd/>
            <a:tailEnd/>
          </a:ln>
        </p:spPr>
        <p:txBody>
          <a:bodyPr/>
          <a:lstStyle/>
          <a:p>
            <a:r>
              <a:rPr lang="en-US">
                <a:latin typeface="Arial" pitchFamily="34" charset="0"/>
              </a:rPr>
              <a:t>MáyATM</a:t>
            </a:r>
            <a:endParaRPr lang="en-US"/>
          </a:p>
        </p:txBody>
      </p:sp>
      <p:sp>
        <p:nvSpPr>
          <p:cNvPr id="34822" name="Rectangle 7"/>
          <p:cNvSpPr>
            <a:spLocks noChangeArrowheads="1"/>
          </p:cNvSpPr>
          <p:nvPr/>
        </p:nvSpPr>
        <p:spPr bwMode="auto">
          <a:xfrm>
            <a:off x="3646488" y="4241800"/>
            <a:ext cx="1608137" cy="684213"/>
          </a:xfrm>
          <a:prstGeom prst="rect">
            <a:avLst/>
          </a:prstGeom>
          <a:noFill/>
          <a:ln w="0">
            <a:solidFill>
              <a:schemeClr val="tx1"/>
            </a:solidFill>
            <a:miter lim="800000"/>
            <a:headEnd/>
            <a:tailEnd/>
          </a:ln>
        </p:spPr>
        <p:txBody>
          <a:bodyPr/>
          <a:lstStyle/>
          <a:p>
            <a:pPr algn="ctr"/>
            <a:r>
              <a:rPr lang="en-US">
                <a:latin typeface="Arial" pitchFamily="34" charset="0"/>
              </a:rPr>
              <a:t>TàiKhoản</a:t>
            </a:r>
            <a:endParaRPr lang="en-US"/>
          </a:p>
        </p:txBody>
      </p:sp>
      <p:sp>
        <p:nvSpPr>
          <p:cNvPr id="34823" name="Rectangle 8"/>
          <p:cNvSpPr>
            <a:spLocks noChangeArrowheads="1"/>
          </p:cNvSpPr>
          <p:nvPr/>
        </p:nvSpPr>
        <p:spPr bwMode="auto">
          <a:xfrm>
            <a:off x="3576638" y="3048000"/>
            <a:ext cx="1238250" cy="684213"/>
          </a:xfrm>
          <a:prstGeom prst="rect">
            <a:avLst/>
          </a:prstGeom>
          <a:noFill/>
          <a:ln w="0">
            <a:solidFill>
              <a:schemeClr val="tx1"/>
            </a:solidFill>
            <a:miter lim="800000"/>
            <a:headEnd/>
            <a:tailEnd/>
          </a:ln>
        </p:spPr>
        <p:txBody>
          <a:bodyPr/>
          <a:lstStyle/>
          <a:p>
            <a:r>
              <a:rPr lang="en-US">
                <a:latin typeface="Arial" pitchFamily="34" charset="0"/>
              </a:rPr>
              <a:t>ThẻATM</a:t>
            </a:r>
            <a:endParaRPr lang="en-US"/>
          </a:p>
        </p:txBody>
      </p:sp>
      <p:sp>
        <p:nvSpPr>
          <p:cNvPr id="34824" name="Rectangle 9"/>
          <p:cNvSpPr>
            <a:spLocks noChangeArrowheads="1"/>
          </p:cNvSpPr>
          <p:nvPr/>
        </p:nvSpPr>
        <p:spPr bwMode="auto">
          <a:xfrm>
            <a:off x="5513388" y="3076575"/>
            <a:ext cx="1433512" cy="684213"/>
          </a:xfrm>
          <a:prstGeom prst="rect">
            <a:avLst/>
          </a:prstGeom>
          <a:noFill/>
          <a:ln w="0">
            <a:solidFill>
              <a:schemeClr val="tx1"/>
            </a:solidFill>
            <a:miter lim="800000"/>
            <a:headEnd/>
            <a:tailEnd/>
          </a:ln>
        </p:spPr>
        <p:txBody>
          <a:bodyPr/>
          <a:lstStyle/>
          <a:p>
            <a:r>
              <a:rPr lang="en-US">
                <a:latin typeface="Arial" pitchFamily="34" charset="0"/>
              </a:rPr>
              <a:t>KháchHàng</a:t>
            </a:r>
            <a:endParaRPr lang="en-US"/>
          </a:p>
        </p:txBody>
      </p:sp>
      <p:sp>
        <p:nvSpPr>
          <p:cNvPr id="34825" name="Rectangle 10"/>
          <p:cNvSpPr>
            <a:spLocks noChangeArrowheads="1"/>
          </p:cNvSpPr>
          <p:nvPr/>
        </p:nvSpPr>
        <p:spPr bwMode="auto">
          <a:xfrm>
            <a:off x="1712913" y="4241800"/>
            <a:ext cx="1517650" cy="684213"/>
          </a:xfrm>
          <a:prstGeom prst="rect">
            <a:avLst/>
          </a:prstGeom>
          <a:noFill/>
          <a:ln w="0">
            <a:solidFill>
              <a:schemeClr val="tx1"/>
            </a:solidFill>
            <a:miter lim="800000"/>
            <a:headEnd/>
            <a:tailEnd/>
          </a:ln>
        </p:spPr>
        <p:txBody>
          <a:bodyPr/>
          <a:lstStyle/>
          <a:p>
            <a:pPr algn="ctr"/>
            <a:r>
              <a:rPr lang="en-US">
                <a:latin typeface="Arial" pitchFamily="34" charset="0"/>
              </a:rPr>
              <a:t>NgânHàng</a:t>
            </a:r>
            <a:endParaRPr lang="en-US"/>
          </a:p>
        </p:txBody>
      </p:sp>
      <p:sp>
        <p:nvSpPr>
          <p:cNvPr id="34826" name="Rectangle 11"/>
          <p:cNvSpPr>
            <a:spLocks noChangeArrowheads="1"/>
          </p:cNvSpPr>
          <p:nvPr/>
        </p:nvSpPr>
        <p:spPr bwMode="auto">
          <a:xfrm>
            <a:off x="6037263" y="4241800"/>
            <a:ext cx="1519237" cy="684213"/>
          </a:xfrm>
          <a:prstGeom prst="rect">
            <a:avLst/>
          </a:prstGeom>
          <a:noFill/>
          <a:ln w="0">
            <a:solidFill>
              <a:schemeClr val="tx1"/>
            </a:solidFill>
            <a:miter lim="800000"/>
            <a:headEnd/>
            <a:tailEnd/>
          </a:ln>
        </p:spPr>
        <p:txBody>
          <a:bodyPr/>
          <a:lstStyle/>
          <a:p>
            <a:pPr algn="ctr"/>
            <a:r>
              <a:rPr lang="en-US">
                <a:latin typeface="Arial" pitchFamily="34" charset="0"/>
              </a:rPr>
              <a:t>GiaoDịch</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35843"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loại: phân loại các lớp của hệ thống dựa trên các mẫu chung.</a:t>
            </a:r>
          </a:p>
          <a:p>
            <a:pPr lvl="1" eaLnBrk="1" hangingPunct="1"/>
            <a:r>
              <a:rPr lang="en-US" sz="2400" smtClean="0">
                <a:solidFill>
                  <a:srgbClr val="66FFFF"/>
                </a:solidFill>
              </a:rPr>
              <a:t>Lớp khái niệm (concept):</a:t>
            </a:r>
            <a:r>
              <a:rPr lang="en-US" sz="2400" smtClean="0"/>
              <a:t> Một khái niệm là một quan niệm hoặc sự hiểu biết riêng biệt về thế giới. Lớp khái niệm bao gồm các nguyên lý được dùng để tổ chức hoặc để lưu trữ các hoạt động và các trao đổi về mặt quản lý.</a:t>
            </a:r>
          </a:p>
          <a:p>
            <a:pPr lvl="2" eaLnBrk="1" hangingPunct="1"/>
            <a:r>
              <a:rPr lang="en-US" sz="2000" smtClean="0"/>
              <a:t>Ví dụ: các lớp khái niệm có thể là: phương pháp, hiệu năng, mô hình,… </a:t>
            </a:r>
          </a:p>
          <a:p>
            <a:pPr lvl="1" eaLnBrk="1" hangingPunct="1"/>
            <a:r>
              <a:rPr lang="en-US" sz="2400" smtClean="0">
                <a:solidFill>
                  <a:srgbClr val="66FFFF"/>
                </a:solidFill>
              </a:rPr>
              <a:t>Lớp sự kiện (event):</a:t>
            </a:r>
            <a:r>
              <a:rPr lang="en-US" sz="2400" smtClean="0"/>
              <a:t> </a:t>
            </a:r>
          </a:p>
          <a:p>
            <a:pPr lvl="2" eaLnBrk="1" hangingPunct="1"/>
            <a:r>
              <a:rPr lang="en-US" sz="2000" smtClean="0"/>
              <a:t>Lớp sự kiện là các điểm thời gian cần được lưu trữ. Các sự việc xảy ra tại một thời điểm, hoặc một bước trong một dãy tuần tự các bước </a:t>
            </a:r>
          </a:p>
          <a:p>
            <a:pPr lvl="2" eaLnBrk="1" hangingPunct="1"/>
            <a:r>
              <a:rPr lang="en-US" sz="2000" smtClean="0"/>
              <a:t>Ví dụ: đăng ký, hoá đơn, đơn  hàng, phiếu nhập,…</a:t>
            </a:r>
          </a:p>
        </p:txBody>
      </p:sp>
      <p:sp>
        <p:nvSpPr>
          <p:cNvPr id="35844" name="Slide Number Placeholder 5"/>
          <p:cNvSpPr>
            <a:spLocks noGrp="1"/>
          </p:cNvSpPr>
          <p:nvPr>
            <p:ph type="sldNum" sz="quarter" idx="11"/>
          </p:nvPr>
        </p:nvSpPr>
        <p:spPr>
          <a:noFill/>
        </p:spPr>
        <p:txBody>
          <a:bodyPr/>
          <a:lstStyle/>
          <a:p>
            <a:fld id="{D1A5991F-E07F-45B7-BB3C-81FE9194068C}"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36867"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loại:</a:t>
            </a:r>
          </a:p>
          <a:p>
            <a:pPr lvl="1" eaLnBrk="1" hangingPunct="1"/>
            <a:r>
              <a:rPr lang="en-US" sz="2400" smtClean="0">
                <a:solidFill>
                  <a:srgbClr val="66FFFF"/>
                </a:solidFill>
              </a:rPr>
              <a:t>Lớp tổ chức (organisation): </a:t>
            </a:r>
            <a:r>
              <a:rPr lang="en-US" sz="2400" smtClean="0"/>
              <a:t>tập hợp con người, tài nguyên, phương tiện, hoặc những nhóm xác định chức năng người dùng </a:t>
            </a:r>
          </a:p>
          <a:p>
            <a:pPr lvl="2" eaLnBrk="1" hangingPunct="1"/>
            <a:r>
              <a:rPr lang="en-US" sz="2000" smtClean="0"/>
              <a:t>Ví dụ: đơn vị, bộ phận, phòng ban, chức danh,…</a:t>
            </a:r>
          </a:p>
          <a:p>
            <a:pPr lvl="1" eaLnBrk="1" hangingPunct="1"/>
            <a:r>
              <a:rPr lang="en-US" sz="2400" smtClean="0">
                <a:solidFill>
                  <a:srgbClr val="66FFFF"/>
                </a:solidFill>
              </a:rPr>
              <a:t>Lớp con người (people):</a:t>
            </a:r>
            <a:r>
              <a:rPr lang="en-US" sz="2400" smtClean="0"/>
              <a:t> lớp con người thể hiện các vai trò khác nhau của người dùng trong việc tương tác với hệ thống. Những đối tượng này thường là người dùng hệ thống hoặc những người không sử dụng hệ thống nhưng thông tin về họ được lưu trữ bởi hệ thống </a:t>
            </a:r>
          </a:p>
          <a:p>
            <a:pPr lvl="2" eaLnBrk="1" hangingPunct="1"/>
            <a:r>
              <a:rPr lang="en-US" sz="2000" smtClean="0"/>
              <a:t>Ví dụ: Sinh viên, khách hàng, giáo viên, nhân viên,…</a:t>
            </a:r>
          </a:p>
        </p:txBody>
      </p:sp>
      <p:sp>
        <p:nvSpPr>
          <p:cNvPr id="36868" name="Slide Number Placeholder 5"/>
          <p:cNvSpPr>
            <a:spLocks noGrp="1"/>
          </p:cNvSpPr>
          <p:nvPr>
            <p:ph type="sldNum" sz="quarter" idx="11"/>
          </p:nvPr>
        </p:nvSpPr>
        <p:spPr>
          <a:noFill/>
        </p:spPr>
        <p:txBody>
          <a:bodyPr/>
          <a:lstStyle/>
          <a:p>
            <a:fld id="{51B8509D-4D36-4CDE-8CE2-C12E22DAEFB5}"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37891"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loại:</a:t>
            </a:r>
          </a:p>
          <a:p>
            <a:pPr lvl="1" eaLnBrk="1" hangingPunct="1"/>
            <a:r>
              <a:rPr lang="en-US" sz="2400" smtClean="0">
                <a:solidFill>
                  <a:srgbClr val="66FFFF"/>
                </a:solidFill>
              </a:rPr>
              <a:t>Lớp vị trí (place): </a:t>
            </a:r>
            <a:r>
              <a:rPr lang="en-US" sz="2400" smtClean="0"/>
              <a:t>Các vị trí vật lý mà hệ thống cần mô tả thông tin về nó.</a:t>
            </a:r>
          </a:p>
          <a:p>
            <a:pPr lvl="2" eaLnBrk="1" hangingPunct="1"/>
            <a:r>
              <a:rPr lang="en-US" sz="2000" smtClean="0"/>
              <a:t>Ví dụ: toà nhà, kho, văn phòng, chi nhánh, đại lý,…</a:t>
            </a:r>
          </a:p>
          <a:p>
            <a:pPr lvl="1" eaLnBrk="1" hangingPunct="1"/>
            <a:r>
              <a:rPr lang="en-US" sz="2400" smtClean="0">
                <a:solidFill>
                  <a:srgbClr val="66FFFF"/>
                </a:solidFill>
              </a:rPr>
              <a:t>Lớp sự vật hữu hình và thiết bị</a:t>
            </a:r>
            <a:r>
              <a:rPr lang="en-US" sz="2400" smtClean="0"/>
              <a:t>: các đối tượng vật lý hoặc các nhóm của đối tượng hữu hình mà có thể cảm nhận trực quan và các thiết bị mà hệ thống tương tác.</a:t>
            </a:r>
          </a:p>
          <a:p>
            <a:pPr lvl="2" eaLnBrk="1" hangingPunct="1"/>
            <a:r>
              <a:rPr lang="en-US" sz="2000" smtClean="0"/>
              <a:t>Ví dụ: xe hơi, máy bay, … là các sự vật hữu hình; thiết bị cảm ứng nhiệt là một lớp thiết bị.   </a:t>
            </a:r>
          </a:p>
        </p:txBody>
      </p:sp>
      <p:sp>
        <p:nvSpPr>
          <p:cNvPr id="37892" name="Slide Number Placeholder 5"/>
          <p:cNvSpPr>
            <a:spLocks noGrp="1"/>
          </p:cNvSpPr>
          <p:nvPr>
            <p:ph type="sldNum" sz="quarter" idx="11"/>
          </p:nvPr>
        </p:nvSpPr>
        <p:spPr>
          <a:noFill/>
        </p:spPr>
        <p:txBody>
          <a:bodyPr/>
          <a:lstStyle/>
          <a:p>
            <a:fld id="{0DF67764-46A1-4D95-971A-B7E62B5C9BF1}"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38915"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loại: </a:t>
            </a:r>
          </a:p>
          <a:p>
            <a:pPr lvl="1" eaLnBrk="1" hangingPunct="1"/>
            <a:r>
              <a:rPr lang="en-US" sz="2400" smtClean="0"/>
              <a:t>Ví dụ: hệ thống ATM</a:t>
            </a:r>
          </a:p>
          <a:p>
            <a:pPr lvl="2" eaLnBrk="1" hangingPunct="1"/>
            <a:r>
              <a:rPr lang="en-US" sz="2000" smtClean="0"/>
              <a:t>Các lớp khái niệm:</a:t>
            </a:r>
          </a:p>
          <a:p>
            <a:pPr lvl="2" eaLnBrk="1" hangingPunct="1"/>
            <a:endParaRPr lang="en-US" sz="2000" smtClean="0"/>
          </a:p>
          <a:p>
            <a:pPr lvl="2" eaLnBrk="1" hangingPunct="1"/>
            <a:endParaRPr lang="en-US" sz="2000" smtClean="0"/>
          </a:p>
          <a:p>
            <a:pPr lvl="2" eaLnBrk="1" hangingPunct="1"/>
            <a:endParaRPr lang="en-US" sz="2000" smtClean="0"/>
          </a:p>
          <a:p>
            <a:pPr lvl="2" eaLnBrk="1" hangingPunct="1"/>
            <a:r>
              <a:rPr lang="en-US" sz="2000" smtClean="0"/>
              <a:t>Các lớp sự kiện:</a:t>
            </a:r>
          </a:p>
          <a:p>
            <a:pPr lvl="2" eaLnBrk="1" hangingPunct="1"/>
            <a:endParaRPr lang="en-US" sz="2000" smtClean="0"/>
          </a:p>
          <a:p>
            <a:pPr lvl="2" eaLnBrk="1" hangingPunct="1"/>
            <a:endParaRPr lang="en-US" sz="2000" smtClean="0"/>
          </a:p>
          <a:p>
            <a:pPr lvl="2" eaLnBrk="1" hangingPunct="1"/>
            <a:endParaRPr lang="en-US" sz="2000" smtClean="0"/>
          </a:p>
          <a:p>
            <a:pPr lvl="2" eaLnBrk="1" hangingPunct="1"/>
            <a:r>
              <a:rPr lang="en-US" sz="2000" smtClean="0"/>
              <a:t>Các lớp tổ chức:</a:t>
            </a:r>
          </a:p>
        </p:txBody>
      </p:sp>
      <p:sp>
        <p:nvSpPr>
          <p:cNvPr id="38916" name="Slide Number Placeholder 5"/>
          <p:cNvSpPr>
            <a:spLocks noGrp="1"/>
          </p:cNvSpPr>
          <p:nvPr>
            <p:ph type="sldNum" sz="quarter" idx="11"/>
          </p:nvPr>
        </p:nvSpPr>
        <p:spPr>
          <a:noFill/>
        </p:spPr>
        <p:txBody>
          <a:bodyPr/>
          <a:lstStyle/>
          <a:p>
            <a:fld id="{B3431B41-FB2F-444D-B432-19BE6DA7D132}" type="slidenum">
              <a:rPr lang="en-US" smtClean="0"/>
              <a:pPr/>
              <a:t>24</a:t>
            </a:fld>
            <a:endParaRPr lang="en-US" smtClean="0"/>
          </a:p>
        </p:txBody>
      </p:sp>
      <p:sp>
        <p:nvSpPr>
          <p:cNvPr id="38917" name="Rectangle 4"/>
          <p:cNvSpPr>
            <a:spLocks noChangeArrowheads="1"/>
          </p:cNvSpPr>
          <p:nvPr/>
        </p:nvSpPr>
        <p:spPr bwMode="auto">
          <a:xfrm>
            <a:off x="3505200" y="2667000"/>
            <a:ext cx="1295400" cy="533400"/>
          </a:xfrm>
          <a:prstGeom prst="rect">
            <a:avLst/>
          </a:prstGeom>
          <a:noFill/>
          <a:ln w="0">
            <a:solidFill>
              <a:schemeClr val="tx1"/>
            </a:solidFill>
            <a:miter lim="800000"/>
            <a:headEnd/>
            <a:tailEnd/>
          </a:ln>
        </p:spPr>
        <p:txBody>
          <a:bodyPr/>
          <a:lstStyle/>
          <a:p>
            <a:pPr algn="ctr"/>
            <a:r>
              <a:rPr lang="en-US">
                <a:latin typeface="Arial" pitchFamily="34" charset="0"/>
              </a:rPr>
              <a:t>TàiKhoản</a:t>
            </a:r>
            <a:endParaRPr lang="en-US"/>
          </a:p>
        </p:txBody>
      </p:sp>
      <p:sp>
        <p:nvSpPr>
          <p:cNvPr id="38918" name="Rectangle 5"/>
          <p:cNvSpPr>
            <a:spLocks noChangeArrowheads="1"/>
          </p:cNvSpPr>
          <p:nvPr/>
        </p:nvSpPr>
        <p:spPr bwMode="auto">
          <a:xfrm>
            <a:off x="3581400" y="4038600"/>
            <a:ext cx="1219200" cy="533400"/>
          </a:xfrm>
          <a:prstGeom prst="rect">
            <a:avLst/>
          </a:prstGeom>
          <a:noFill/>
          <a:ln w="0">
            <a:solidFill>
              <a:schemeClr val="tx1"/>
            </a:solidFill>
            <a:miter lim="800000"/>
            <a:headEnd/>
            <a:tailEnd/>
          </a:ln>
        </p:spPr>
        <p:txBody>
          <a:bodyPr/>
          <a:lstStyle/>
          <a:p>
            <a:r>
              <a:rPr lang="en-US">
                <a:latin typeface="Arial" pitchFamily="34" charset="0"/>
              </a:rPr>
              <a:t>GiaoDịch</a:t>
            </a:r>
            <a:endParaRPr lang="en-US"/>
          </a:p>
        </p:txBody>
      </p:sp>
      <p:sp>
        <p:nvSpPr>
          <p:cNvPr id="38919" name="Rectangle 6"/>
          <p:cNvSpPr>
            <a:spLocks noChangeArrowheads="1"/>
          </p:cNvSpPr>
          <p:nvPr/>
        </p:nvSpPr>
        <p:spPr bwMode="auto">
          <a:xfrm>
            <a:off x="3505200" y="5334000"/>
            <a:ext cx="1295400" cy="609600"/>
          </a:xfrm>
          <a:prstGeom prst="rect">
            <a:avLst/>
          </a:prstGeom>
          <a:noFill/>
          <a:ln w="0">
            <a:solidFill>
              <a:schemeClr val="tx1"/>
            </a:solidFill>
            <a:miter lim="800000"/>
            <a:headEnd/>
            <a:tailEnd/>
          </a:ln>
        </p:spPr>
        <p:txBody>
          <a:bodyPr/>
          <a:lstStyle/>
          <a:p>
            <a:pPr algn="ctr"/>
            <a:r>
              <a:rPr lang="en-US">
                <a:latin typeface="Arial" pitchFamily="34" charset="0"/>
              </a:rPr>
              <a:t>NgânHàng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39939"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loại: </a:t>
            </a:r>
          </a:p>
          <a:p>
            <a:pPr lvl="1" eaLnBrk="1" hangingPunct="1"/>
            <a:r>
              <a:rPr lang="en-US" sz="2400" smtClean="0"/>
              <a:t>Ví dụ: hệ thống ATM</a:t>
            </a:r>
          </a:p>
          <a:p>
            <a:pPr lvl="2" eaLnBrk="1" hangingPunct="1"/>
            <a:r>
              <a:rPr lang="en-US" sz="2000" smtClean="0"/>
              <a:t>Các lớp con người:</a:t>
            </a:r>
          </a:p>
          <a:p>
            <a:pPr lvl="2" eaLnBrk="1" hangingPunct="1"/>
            <a:endParaRPr lang="en-US" sz="2000" smtClean="0"/>
          </a:p>
          <a:p>
            <a:pPr lvl="2" eaLnBrk="1" hangingPunct="1"/>
            <a:endParaRPr lang="en-US" sz="2000" smtClean="0"/>
          </a:p>
          <a:p>
            <a:pPr lvl="2" eaLnBrk="1" hangingPunct="1"/>
            <a:endParaRPr lang="en-US" sz="2000" smtClean="0"/>
          </a:p>
          <a:p>
            <a:pPr lvl="2" eaLnBrk="1" hangingPunct="1"/>
            <a:r>
              <a:rPr lang="en-US" sz="2000" smtClean="0"/>
              <a:t>Các lớp sự vật hữu hình và thiết bị</a:t>
            </a:r>
          </a:p>
          <a:p>
            <a:pPr lvl="2" eaLnBrk="1" hangingPunct="1"/>
            <a:endParaRPr lang="en-US" sz="2000" smtClean="0"/>
          </a:p>
          <a:p>
            <a:pPr lvl="2" eaLnBrk="1" hangingPunct="1"/>
            <a:endParaRPr lang="en-US" sz="2000" smtClean="0"/>
          </a:p>
          <a:p>
            <a:pPr lvl="2" eaLnBrk="1" hangingPunct="1"/>
            <a:endParaRPr lang="en-US" sz="2000" smtClean="0"/>
          </a:p>
        </p:txBody>
      </p:sp>
      <p:sp>
        <p:nvSpPr>
          <p:cNvPr id="39940" name="Slide Number Placeholder 5"/>
          <p:cNvSpPr>
            <a:spLocks noGrp="1"/>
          </p:cNvSpPr>
          <p:nvPr>
            <p:ph type="sldNum" sz="quarter" idx="11"/>
          </p:nvPr>
        </p:nvSpPr>
        <p:spPr>
          <a:noFill/>
        </p:spPr>
        <p:txBody>
          <a:bodyPr/>
          <a:lstStyle/>
          <a:p>
            <a:fld id="{3E9C83D6-B9A0-4067-9511-971414C5758E}" type="slidenum">
              <a:rPr lang="en-US" smtClean="0"/>
              <a:pPr/>
              <a:t>25</a:t>
            </a:fld>
            <a:endParaRPr lang="en-US" smtClean="0"/>
          </a:p>
        </p:txBody>
      </p:sp>
      <p:sp>
        <p:nvSpPr>
          <p:cNvPr id="39941" name="Rectangle 7"/>
          <p:cNvSpPr>
            <a:spLocks noChangeArrowheads="1"/>
          </p:cNvSpPr>
          <p:nvPr/>
        </p:nvSpPr>
        <p:spPr bwMode="auto">
          <a:xfrm>
            <a:off x="3581400" y="2667000"/>
            <a:ext cx="1524000" cy="533400"/>
          </a:xfrm>
          <a:prstGeom prst="rect">
            <a:avLst/>
          </a:prstGeom>
          <a:noFill/>
          <a:ln w="0">
            <a:solidFill>
              <a:schemeClr val="tx1"/>
            </a:solidFill>
            <a:miter lim="800000"/>
            <a:headEnd/>
            <a:tailEnd/>
          </a:ln>
        </p:spPr>
        <p:txBody>
          <a:bodyPr/>
          <a:lstStyle/>
          <a:p>
            <a:pPr algn="ctr"/>
            <a:r>
              <a:rPr lang="en-US">
                <a:latin typeface="Arial" pitchFamily="34" charset="0"/>
              </a:rPr>
              <a:t>KháchHàng</a:t>
            </a:r>
            <a:endParaRPr lang="en-US"/>
          </a:p>
        </p:txBody>
      </p:sp>
      <p:sp>
        <p:nvSpPr>
          <p:cNvPr id="39942" name="Rectangle 8"/>
          <p:cNvSpPr>
            <a:spLocks noChangeArrowheads="1"/>
          </p:cNvSpPr>
          <p:nvPr/>
        </p:nvSpPr>
        <p:spPr bwMode="auto">
          <a:xfrm>
            <a:off x="2209800" y="4038600"/>
            <a:ext cx="1447800" cy="533400"/>
          </a:xfrm>
          <a:prstGeom prst="rect">
            <a:avLst/>
          </a:prstGeom>
          <a:noFill/>
          <a:ln w="0">
            <a:solidFill>
              <a:schemeClr val="tx1"/>
            </a:solidFill>
            <a:miter lim="800000"/>
            <a:headEnd/>
            <a:tailEnd/>
          </a:ln>
        </p:spPr>
        <p:txBody>
          <a:bodyPr/>
          <a:lstStyle/>
          <a:p>
            <a:pPr algn="ctr"/>
            <a:r>
              <a:rPr lang="en-US">
                <a:latin typeface="Arial" pitchFamily="34" charset="0"/>
              </a:rPr>
              <a:t>MáyATM</a:t>
            </a:r>
            <a:endParaRPr lang="en-US"/>
          </a:p>
        </p:txBody>
      </p:sp>
      <p:sp>
        <p:nvSpPr>
          <p:cNvPr id="39943" name="Rectangle 9"/>
          <p:cNvSpPr>
            <a:spLocks noChangeArrowheads="1"/>
          </p:cNvSpPr>
          <p:nvPr/>
        </p:nvSpPr>
        <p:spPr bwMode="auto">
          <a:xfrm>
            <a:off x="4191000" y="4038600"/>
            <a:ext cx="1524000" cy="533400"/>
          </a:xfrm>
          <a:prstGeom prst="rect">
            <a:avLst/>
          </a:prstGeom>
          <a:noFill/>
          <a:ln w="0">
            <a:solidFill>
              <a:schemeClr val="tx1"/>
            </a:solidFill>
            <a:miter lim="800000"/>
            <a:headEnd/>
            <a:tailEnd/>
          </a:ln>
        </p:spPr>
        <p:txBody>
          <a:bodyPr/>
          <a:lstStyle/>
          <a:p>
            <a:pPr algn="ctr"/>
            <a:r>
              <a:rPr lang="en-US">
                <a:latin typeface="Arial" pitchFamily="34" charset="0"/>
              </a:rPr>
              <a:t>ThẻATM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40963"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Thiếp cận theo phân tích hoạt động use case:</a:t>
            </a:r>
          </a:p>
          <a:p>
            <a:pPr lvl="2" eaLnBrk="1" hangingPunct="1"/>
            <a:endParaRPr lang="en-US" sz="2000" smtClean="0"/>
          </a:p>
          <a:p>
            <a:pPr lvl="2" eaLnBrk="1" hangingPunct="1"/>
            <a:endParaRPr lang="en-US" sz="2000" smtClean="0"/>
          </a:p>
          <a:p>
            <a:pPr lvl="2" eaLnBrk="1" hangingPunct="1"/>
            <a:endParaRPr lang="en-US" sz="2000" smtClean="0"/>
          </a:p>
        </p:txBody>
      </p:sp>
      <p:sp>
        <p:nvSpPr>
          <p:cNvPr id="40964" name="Slide Number Placeholder 5"/>
          <p:cNvSpPr>
            <a:spLocks noGrp="1"/>
          </p:cNvSpPr>
          <p:nvPr>
            <p:ph type="sldNum" sz="quarter" idx="11"/>
          </p:nvPr>
        </p:nvSpPr>
        <p:spPr>
          <a:noFill/>
        </p:spPr>
        <p:txBody>
          <a:bodyPr/>
          <a:lstStyle/>
          <a:p>
            <a:fld id="{9736C4F8-199B-4292-BD83-2DD2195582D7}" type="slidenum">
              <a:rPr lang="en-US" smtClean="0"/>
              <a:pPr/>
              <a:t>26</a:t>
            </a:fld>
            <a:endParaRPr lang="en-US" smtClean="0"/>
          </a:p>
        </p:txBody>
      </p:sp>
      <p:grpSp>
        <p:nvGrpSpPr>
          <p:cNvPr id="40965" name="Group 8"/>
          <p:cNvGrpSpPr>
            <a:grpSpLocks/>
          </p:cNvGrpSpPr>
          <p:nvPr/>
        </p:nvGrpSpPr>
        <p:grpSpPr bwMode="auto">
          <a:xfrm>
            <a:off x="1057275" y="3352800"/>
            <a:ext cx="390525" cy="609600"/>
            <a:chOff x="2709" y="113"/>
            <a:chExt cx="557" cy="749"/>
          </a:xfrm>
        </p:grpSpPr>
        <p:sp>
          <p:nvSpPr>
            <p:cNvPr id="40984" name="Oval 9"/>
            <p:cNvSpPr>
              <a:spLocks noChangeArrowheads="1"/>
            </p:cNvSpPr>
            <p:nvPr/>
          </p:nvSpPr>
          <p:spPr bwMode="auto">
            <a:xfrm>
              <a:off x="2867" y="113"/>
              <a:ext cx="252" cy="247"/>
            </a:xfrm>
            <a:prstGeom prst="ellipse">
              <a:avLst/>
            </a:prstGeom>
            <a:noFill/>
            <a:ln w="3810">
              <a:solidFill>
                <a:schemeClr val="tx1"/>
              </a:solidFill>
              <a:round/>
              <a:headEnd/>
              <a:tailEnd/>
            </a:ln>
          </p:spPr>
          <p:txBody>
            <a:bodyPr/>
            <a:lstStyle/>
            <a:p>
              <a:endParaRPr lang="fr-FR"/>
            </a:p>
          </p:txBody>
        </p:sp>
        <p:sp>
          <p:nvSpPr>
            <p:cNvPr id="40985" name="Line 10"/>
            <p:cNvSpPr>
              <a:spLocks noChangeShapeType="1"/>
            </p:cNvSpPr>
            <p:nvPr/>
          </p:nvSpPr>
          <p:spPr bwMode="auto">
            <a:xfrm>
              <a:off x="2988" y="358"/>
              <a:ext cx="1" cy="232"/>
            </a:xfrm>
            <a:prstGeom prst="line">
              <a:avLst/>
            </a:prstGeom>
            <a:noFill/>
            <a:ln w="3810">
              <a:solidFill>
                <a:schemeClr val="tx1"/>
              </a:solidFill>
              <a:round/>
              <a:headEnd/>
              <a:tailEnd/>
            </a:ln>
          </p:spPr>
          <p:txBody>
            <a:bodyPr/>
            <a:lstStyle/>
            <a:p>
              <a:endParaRPr lang="en-US"/>
            </a:p>
          </p:txBody>
        </p:sp>
        <p:sp>
          <p:nvSpPr>
            <p:cNvPr id="40986" name="Line 11"/>
            <p:cNvSpPr>
              <a:spLocks noChangeShapeType="1"/>
            </p:cNvSpPr>
            <p:nvPr/>
          </p:nvSpPr>
          <p:spPr bwMode="auto">
            <a:xfrm>
              <a:off x="2787" y="423"/>
              <a:ext cx="401" cy="1"/>
            </a:xfrm>
            <a:prstGeom prst="line">
              <a:avLst/>
            </a:prstGeom>
            <a:noFill/>
            <a:ln w="3810">
              <a:solidFill>
                <a:schemeClr val="tx1"/>
              </a:solidFill>
              <a:round/>
              <a:headEnd/>
              <a:tailEnd/>
            </a:ln>
          </p:spPr>
          <p:txBody>
            <a:bodyPr/>
            <a:lstStyle/>
            <a:p>
              <a:endParaRPr lang="en-US"/>
            </a:p>
          </p:txBody>
        </p:sp>
        <p:sp>
          <p:nvSpPr>
            <p:cNvPr id="40987" name="Freeform 12"/>
            <p:cNvSpPr>
              <a:spLocks/>
            </p:cNvSpPr>
            <p:nvPr/>
          </p:nvSpPr>
          <p:spPr bwMode="auto">
            <a:xfrm>
              <a:off x="2709" y="590"/>
              <a:ext cx="557" cy="272"/>
            </a:xfrm>
            <a:custGeom>
              <a:avLst/>
              <a:gdLst>
                <a:gd name="T0" fmla="*/ 0 w 108"/>
                <a:gd name="T1" fmla="*/ 881945 h 54"/>
                <a:gd name="T2" fmla="*/ 1018150 w 108"/>
                <a:gd name="T3" fmla="*/ 0 h 54"/>
                <a:gd name="T4" fmla="*/ 2032607 w 108"/>
                <a:gd name="T5" fmla="*/ 881945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810">
              <a:solidFill>
                <a:schemeClr val="tx1"/>
              </a:solidFill>
              <a:round/>
              <a:headEnd/>
              <a:tailEnd/>
            </a:ln>
          </p:spPr>
          <p:txBody>
            <a:bodyPr/>
            <a:lstStyle/>
            <a:p>
              <a:endParaRPr lang="en-US"/>
            </a:p>
          </p:txBody>
        </p:sp>
      </p:grpSp>
      <p:sp>
        <p:nvSpPr>
          <p:cNvPr id="40966" name="Rectangle 13"/>
          <p:cNvSpPr>
            <a:spLocks noChangeArrowheads="1"/>
          </p:cNvSpPr>
          <p:nvPr/>
        </p:nvSpPr>
        <p:spPr bwMode="auto">
          <a:xfrm>
            <a:off x="685800" y="3962400"/>
            <a:ext cx="1096963" cy="379413"/>
          </a:xfrm>
          <a:prstGeom prst="rect">
            <a:avLst/>
          </a:prstGeom>
          <a:noFill/>
          <a:ln w="9525">
            <a:noFill/>
            <a:miter lim="800000"/>
            <a:headEnd/>
            <a:tailEnd/>
          </a:ln>
        </p:spPr>
        <p:txBody>
          <a:bodyPr lIns="0" tIns="0" rIns="0" bIns="0"/>
          <a:lstStyle/>
          <a:p>
            <a:pPr algn="ctr"/>
            <a:r>
              <a:rPr lang="en-US">
                <a:latin typeface="Arial" pitchFamily="34" charset="0"/>
              </a:rPr>
              <a:t>Tác nhân</a:t>
            </a:r>
          </a:p>
        </p:txBody>
      </p:sp>
      <p:sp>
        <p:nvSpPr>
          <p:cNvPr id="40967" name="Line 14"/>
          <p:cNvSpPr>
            <a:spLocks noChangeShapeType="1"/>
          </p:cNvSpPr>
          <p:nvPr/>
        </p:nvSpPr>
        <p:spPr bwMode="auto">
          <a:xfrm>
            <a:off x="1676400" y="3810000"/>
            <a:ext cx="2286000" cy="0"/>
          </a:xfrm>
          <a:prstGeom prst="line">
            <a:avLst/>
          </a:prstGeom>
          <a:noFill/>
          <a:ln w="9525">
            <a:solidFill>
              <a:schemeClr val="tx1"/>
            </a:solidFill>
            <a:round/>
            <a:headEnd type="arrow" w="med" len="med"/>
            <a:tailEnd type="arrow" w="lg" len="lg"/>
          </a:ln>
        </p:spPr>
        <p:txBody>
          <a:bodyPr/>
          <a:lstStyle/>
          <a:p>
            <a:endParaRPr lang="en-US"/>
          </a:p>
        </p:txBody>
      </p:sp>
      <p:sp>
        <p:nvSpPr>
          <p:cNvPr id="40968" name="Rectangle 17"/>
          <p:cNvSpPr>
            <a:spLocks noChangeArrowheads="1"/>
          </p:cNvSpPr>
          <p:nvPr/>
        </p:nvSpPr>
        <p:spPr bwMode="auto">
          <a:xfrm>
            <a:off x="4191000" y="2209800"/>
            <a:ext cx="3810000" cy="3505200"/>
          </a:xfrm>
          <a:prstGeom prst="rect">
            <a:avLst/>
          </a:prstGeom>
          <a:solidFill>
            <a:schemeClr val="accent1"/>
          </a:solidFill>
          <a:ln w="9525">
            <a:solidFill>
              <a:schemeClr val="tx1"/>
            </a:solidFill>
            <a:miter lim="800000"/>
            <a:headEnd/>
            <a:tailEnd/>
          </a:ln>
        </p:spPr>
        <p:txBody>
          <a:bodyPr wrap="none" anchor="ctr"/>
          <a:lstStyle/>
          <a:p>
            <a:endParaRPr lang="fr-FR"/>
          </a:p>
        </p:txBody>
      </p:sp>
      <p:sp>
        <p:nvSpPr>
          <p:cNvPr id="40969" name="Text Box 18"/>
          <p:cNvSpPr txBox="1">
            <a:spLocks noChangeArrowheads="1"/>
          </p:cNvSpPr>
          <p:nvPr/>
        </p:nvSpPr>
        <p:spPr bwMode="auto">
          <a:xfrm>
            <a:off x="5410200" y="5257800"/>
            <a:ext cx="1422400" cy="457200"/>
          </a:xfrm>
          <a:prstGeom prst="rect">
            <a:avLst/>
          </a:prstGeom>
          <a:noFill/>
          <a:ln w="9525">
            <a:noFill/>
            <a:miter lim="800000"/>
            <a:headEnd/>
            <a:tailEnd/>
          </a:ln>
        </p:spPr>
        <p:txBody>
          <a:bodyPr wrap="none">
            <a:spAutoFit/>
          </a:bodyPr>
          <a:lstStyle/>
          <a:p>
            <a:r>
              <a:rPr lang="en-US" sz="2400">
                <a:solidFill>
                  <a:srgbClr val="FF0066"/>
                </a:solidFill>
                <a:latin typeface="Arial" pitchFamily="34" charset="0"/>
              </a:rPr>
              <a:t>Hệ thống</a:t>
            </a:r>
          </a:p>
        </p:txBody>
      </p:sp>
      <p:sp>
        <p:nvSpPr>
          <p:cNvPr id="35859" name="AutoShape 19"/>
          <p:cNvSpPr>
            <a:spLocks noChangeArrowheads="1"/>
          </p:cNvSpPr>
          <p:nvPr/>
        </p:nvSpPr>
        <p:spPr bwMode="auto">
          <a:xfrm>
            <a:off x="1143000" y="4953000"/>
            <a:ext cx="2743200" cy="1371600"/>
          </a:xfrm>
          <a:prstGeom prst="wedgeRectCallout">
            <a:avLst>
              <a:gd name="adj1" fmla="val 70949"/>
              <a:gd name="adj2" fmla="val -137847"/>
            </a:avLst>
          </a:prstGeom>
          <a:solidFill>
            <a:schemeClr val="accent1"/>
          </a:solidFill>
          <a:ln w="9525">
            <a:solidFill>
              <a:schemeClr val="tx1"/>
            </a:solidFill>
            <a:miter lim="800000"/>
            <a:headEnd/>
            <a:tailEnd/>
          </a:ln>
        </p:spPr>
        <p:txBody>
          <a:bodyPr/>
          <a:lstStyle/>
          <a:p>
            <a:r>
              <a:rPr lang="en-US" b="1">
                <a:latin typeface="Times New Roman" pitchFamily="18" charset="0"/>
              </a:rPr>
              <a:t>Đối tượng nào của hệ thống sẽ trực tiếp tương tác với tác nhân?</a:t>
            </a:r>
          </a:p>
        </p:txBody>
      </p:sp>
      <p:grpSp>
        <p:nvGrpSpPr>
          <p:cNvPr id="3" name="Group 22"/>
          <p:cNvGrpSpPr>
            <a:grpSpLocks/>
          </p:cNvGrpSpPr>
          <p:nvPr/>
        </p:nvGrpSpPr>
        <p:grpSpPr bwMode="auto">
          <a:xfrm>
            <a:off x="4419600" y="2590800"/>
            <a:ext cx="1219200" cy="2819400"/>
            <a:chOff x="384" y="1344"/>
            <a:chExt cx="768" cy="1776"/>
          </a:xfrm>
        </p:grpSpPr>
        <p:sp>
          <p:nvSpPr>
            <p:cNvPr id="40982" name="Rectangle 20"/>
            <p:cNvSpPr>
              <a:spLocks noChangeArrowheads="1"/>
            </p:cNvSpPr>
            <p:nvPr/>
          </p:nvSpPr>
          <p:spPr bwMode="auto">
            <a:xfrm>
              <a:off x="384" y="1344"/>
              <a:ext cx="768" cy="96"/>
            </a:xfrm>
            <a:prstGeom prst="rect">
              <a:avLst/>
            </a:prstGeom>
            <a:solidFill>
              <a:schemeClr val="tx1"/>
            </a:solidFill>
            <a:ln w="9525">
              <a:solidFill>
                <a:schemeClr val="tx1"/>
              </a:solidFill>
              <a:miter lim="800000"/>
              <a:headEnd/>
              <a:tailEnd/>
            </a:ln>
          </p:spPr>
          <p:txBody>
            <a:bodyPr wrap="none" anchor="ctr"/>
            <a:lstStyle/>
            <a:p>
              <a:endParaRPr lang="fr-FR"/>
            </a:p>
          </p:txBody>
        </p:sp>
        <p:sp>
          <p:nvSpPr>
            <p:cNvPr id="40983" name="Line 21"/>
            <p:cNvSpPr>
              <a:spLocks noChangeShapeType="1"/>
            </p:cNvSpPr>
            <p:nvPr/>
          </p:nvSpPr>
          <p:spPr bwMode="auto">
            <a:xfrm>
              <a:off x="768" y="1440"/>
              <a:ext cx="0" cy="1680"/>
            </a:xfrm>
            <a:prstGeom prst="line">
              <a:avLst/>
            </a:prstGeom>
            <a:noFill/>
            <a:ln w="9525">
              <a:solidFill>
                <a:schemeClr val="tx1"/>
              </a:solidFill>
              <a:round/>
              <a:headEnd/>
              <a:tailEnd/>
            </a:ln>
          </p:spPr>
          <p:txBody>
            <a:bodyPr/>
            <a:lstStyle/>
            <a:p>
              <a:endParaRPr lang="en-US"/>
            </a:p>
          </p:txBody>
        </p:sp>
      </p:grpSp>
      <p:sp>
        <p:nvSpPr>
          <p:cNvPr id="40972" name="Text Box 23"/>
          <p:cNvSpPr txBox="1">
            <a:spLocks noChangeArrowheads="1"/>
          </p:cNvSpPr>
          <p:nvPr/>
        </p:nvSpPr>
        <p:spPr bwMode="auto">
          <a:xfrm>
            <a:off x="4419600" y="2286000"/>
            <a:ext cx="1220788" cy="366713"/>
          </a:xfrm>
          <a:prstGeom prst="rect">
            <a:avLst/>
          </a:prstGeom>
          <a:noFill/>
          <a:ln w="9525">
            <a:noFill/>
            <a:miter lim="800000"/>
            <a:headEnd/>
            <a:tailEnd/>
          </a:ln>
        </p:spPr>
        <p:txBody>
          <a:bodyPr wrap="none">
            <a:spAutoFit/>
          </a:bodyPr>
          <a:lstStyle/>
          <a:p>
            <a:r>
              <a:rPr lang="en-US"/>
              <a:t>:Đối tượng </a:t>
            </a:r>
          </a:p>
        </p:txBody>
      </p:sp>
      <p:grpSp>
        <p:nvGrpSpPr>
          <p:cNvPr id="4" name="Group 24"/>
          <p:cNvGrpSpPr>
            <a:grpSpLocks/>
          </p:cNvGrpSpPr>
          <p:nvPr/>
        </p:nvGrpSpPr>
        <p:grpSpPr bwMode="auto">
          <a:xfrm>
            <a:off x="5943600" y="2590800"/>
            <a:ext cx="1219200" cy="2819400"/>
            <a:chOff x="384" y="1344"/>
            <a:chExt cx="768" cy="1776"/>
          </a:xfrm>
        </p:grpSpPr>
        <p:sp>
          <p:nvSpPr>
            <p:cNvPr id="40980" name="Rectangle 25"/>
            <p:cNvSpPr>
              <a:spLocks noChangeArrowheads="1"/>
            </p:cNvSpPr>
            <p:nvPr/>
          </p:nvSpPr>
          <p:spPr bwMode="auto">
            <a:xfrm>
              <a:off x="384" y="1344"/>
              <a:ext cx="768" cy="96"/>
            </a:xfrm>
            <a:prstGeom prst="rect">
              <a:avLst/>
            </a:prstGeom>
            <a:solidFill>
              <a:schemeClr val="tx1"/>
            </a:solidFill>
            <a:ln w="9525">
              <a:solidFill>
                <a:schemeClr val="tx1"/>
              </a:solidFill>
              <a:miter lim="800000"/>
              <a:headEnd/>
              <a:tailEnd/>
            </a:ln>
          </p:spPr>
          <p:txBody>
            <a:bodyPr wrap="none" anchor="ctr"/>
            <a:lstStyle/>
            <a:p>
              <a:endParaRPr lang="fr-FR"/>
            </a:p>
          </p:txBody>
        </p:sp>
        <p:sp>
          <p:nvSpPr>
            <p:cNvPr id="40981" name="Line 26"/>
            <p:cNvSpPr>
              <a:spLocks noChangeShapeType="1"/>
            </p:cNvSpPr>
            <p:nvPr/>
          </p:nvSpPr>
          <p:spPr bwMode="auto">
            <a:xfrm>
              <a:off x="768" y="1440"/>
              <a:ext cx="0" cy="1680"/>
            </a:xfrm>
            <a:prstGeom prst="line">
              <a:avLst/>
            </a:prstGeom>
            <a:noFill/>
            <a:ln w="9525">
              <a:solidFill>
                <a:schemeClr val="tx1"/>
              </a:solidFill>
              <a:round/>
              <a:headEnd/>
              <a:tailEnd/>
            </a:ln>
          </p:spPr>
          <p:txBody>
            <a:bodyPr/>
            <a:lstStyle/>
            <a:p>
              <a:endParaRPr lang="en-US"/>
            </a:p>
          </p:txBody>
        </p:sp>
      </p:grpSp>
      <p:sp>
        <p:nvSpPr>
          <p:cNvPr id="35867" name="AutoShape 27"/>
          <p:cNvSpPr>
            <a:spLocks noChangeArrowheads="1"/>
          </p:cNvSpPr>
          <p:nvPr/>
        </p:nvSpPr>
        <p:spPr bwMode="auto">
          <a:xfrm>
            <a:off x="914400" y="2209800"/>
            <a:ext cx="2819400" cy="914400"/>
          </a:xfrm>
          <a:prstGeom prst="wedgeRectCallout">
            <a:avLst>
              <a:gd name="adj1" fmla="val 121282"/>
              <a:gd name="adj2" fmla="val 83162"/>
            </a:avLst>
          </a:prstGeom>
          <a:solidFill>
            <a:schemeClr val="accent1"/>
          </a:solidFill>
          <a:ln w="9525">
            <a:solidFill>
              <a:schemeClr val="tx1"/>
            </a:solidFill>
            <a:miter lim="800000"/>
            <a:headEnd/>
            <a:tailEnd/>
          </a:ln>
        </p:spPr>
        <p:txBody>
          <a:bodyPr/>
          <a:lstStyle/>
          <a:p>
            <a:r>
              <a:rPr lang="en-US" b="1">
                <a:latin typeface="Times New Roman" pitchFamily="18" charset="0"/>
              </a:rPr>
              <a:t>Đối tượng nào tiếp theo được chuyển giao trách nhiệm ?</a:t>
            </a:r>
          </a:p>
        </p:txBody>
      </p:sp>
      <p:sp>
        <p:nvSpPr>
          <p:cNvPr id="35868" name="Line 28"/>
          <p:cNvSpPr>
            <a:spLocks noChangeShapeType="1"/>
          </p:cNvSpPr>
          <p:nvPr/>
        </p:nvSpPr>
        <p:spPr bwMode="auto">
          <a:xfrm>
            <a:off x="5029200" y="3733800"/>
            <a:ext cx="1524000" cy="0"/>
          </a:xfrm>
          <a:prstGeom prst="line">
            <a:avLst/>
          </a:prstGeom>
          <a:noFill/>
          <a:ln w="9525">
            <a:solidFill>
              <a:schemeClr val="tx1"/>
            </a:solidFill>
            <a:round/>
            <a:headEnd/>
            <a:tailEnd type="arrow" w="lg" len="lg"/>
          </a:ln>
        </p:spPr>
        <p:txBody>
          <a:bodyPr/>
          <a:lstStyle/>
          <a:p>
            <a:endParaRPr lang="en-US"/>
          </a:p>
        </p:txBody>
      </p:sp>
      <p:sp>
        <p:nvSpPr>
          <p:cNvPr id="35869" name="Line 29"/>
          <p:cNvSpPr>
            <a:spLocks noChangeShapeType="1"/>
          </p:cNvSpPr>
          <p:nvPr/>
        </p:nvSpPr>
        <p:spPr bwMode="auto">
          <a:xfrm>
            <a:off x="6553200" y="3962400"/>
            <a:ext cx="990600" cy="0"/>
          </a:xfrm>
          <a:prstGeom prst="line">
            <a:avLst/>
          </a:prstGeom>
          <a:noFill/>
          <a:ln w="9525">
            <a:solidFill>
              <a:schemeClr val="tx1"/>
            </a:solidFill>
            <a:round/>
            <a:headEnd/>
            <a:tailEnd type="arrow" w="lg" len="lg"/>
          </a:ln>
        </p:spPr>
        <p:txBody>
          <a:bodyPr/>
          <a:lstStyle/>
          <a:p>
            <a:endParaRPr lang="en-US"/>
          </a:p>
        </p:txBody>
      </p:sp>
      <p:sp>
        <p:nvSpPr>
          <p:cNvPr id="35870" name="Text Box 30"/>
          <p:cNvSpPr txBox="1">
            <a:spLocks noChangeArrowheads="1"/>
          </p:cNvSpPr>
          <p:nvPr/>
        </p:nvSpPr>
        <p:spPr bwMode="auto">
          <a:xfrm>
            <a:off x="7543800" y="3733800"/>
            <a:ext cx="412750" cy="366713"/>
          </a:xfrm>
          <a:prstGeom prst="rect">
            <a:avLst/>
          </a:prstGeom>
          <a:noFill/>
          <a:ln w="9525">
            <a:noFill/>
            <a:miter lim="800000"/>
            <a:headEnd/>
            <a:tailEnd/>
          </a:ln>
        </p:spPr>
        <p:txBody>
          <a:bodyPr wrap="none">
            <a:spAutoFit/>
          </a:bodyPr>
          <a:lstStyle/>
          <a:p>
            <a:r>
              <a:rPr lang="en-US"/>
              <a:t>…</a:t>
            </a:r>
          </a:p>
        </p:txBody>
      </p:sp>
      <p:sp>
        <p:nvSpPr>
          <p:cNvPr id="40978" name="Text Box 31"/>
          <p:cNvSpPr txBox="1">
            <a:spLocks noChangeArrowheads="1"/>
          </p:cNvSpPr>
          <p:nvPr/>
        </p:nvSpPr>
        <p:spPr bwMode="auto">
          <a:xfrm>
            <a:off x="5943600" y="2286000"/>
            <a:ext cx="1220788" cy="366713"/>
          </a:xfrm>
          <a:prstGeom prst="rect">
            <a:avLst/>
          </a:prstGeom>
          <a:noFill/>
          <a:ln w="9525">
            <a:noFill/>
            <a:miter lim="800000"/>
            <a:headEnd/>
            <a:tailEnd/>
          </a:ln>
        </p:spPr>
        <p:txBody>
          <a:bodyPr wrap="none">
            <a:spAutoFit/>
          </a:bodyPr>
          <a:lstStyle/>
          <a:p>
            <a:r>
              <a:rPr lang="en-US"/>
              <a:t>:Đối tượng </a:t>
            </a:r>
          </a:p>
        </p:txBody>
      </p:sp>
      <p:sp>
        <p:nvSpPr>
          <p:cNvPr id="40979" name="Text Box 32"/>
          <p:cNvSpPr txBox="1">
            <a:spLocks noChangeArrowheads="1"/>
          </p:cNvSpPr>
          <p:nvPr/>
        </p:nvSpPr>
        <p:spPr bwMode="auto">
          <a:xfrm>
            <a:off x="4327525" y="5840413"/>
            <a:ext cx="4435475" cy="641350"/>
          </a:xfrm>
          <a:prstGeom prst="rect">
            <a:avLst/>
          </a:prstGeom>
          <a:noFill/>
          <a:ln w="9525">
            <a:noFill/>
            <a:miter lim="800000"/>
            <a:headEnd/>
            <a:tailEnd/>
          </a:ln>
        </p:spPr>
        <p:txBody>
          <a:bodyPr>
            <a:spAutoFit/>
          </a:bodyPr>
          <a:lstStyle/>
          <a:p>
            <a:r>
              <a:rPr lang="en-US"/>
              <a:t>Kết thúc mô tả kịch bản của use case cho phép xác định tất cả các lớp liên tham gia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59"/>
                                        </p:tgtEl>
                                        <p:attrNameLst>
                                          <p:attrName>style.visibility</p:attrName>
                                        </p:attrNameLst>
                                      </p:cBhvr>
                                      <p:to>
                                        <p:strVal val="visible"/>
                                      </p:to>
                                    </p:set>
                                    <p:animEffect transition="in" filter="dissolve">
                                      <p:cBhvr>
                                        <p:cTn id="7" dur="500"/>
                                        <p:tgtEl>
                                          <p:spTgt spid="358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867"/>
                                        </p:tgtEl>
                                        <p:attrNameLst>
                                          <p:attrName>style.visibility</p:attrName>
                                        </p:attrNameLst>
                                      </p:cBhvr>
                                      <p:to>
                                        <p:strVal val="visible"/>
                                      </p:to>
                                    </p:set>
                                    <p:anim calcmode="lin" valueType="num">
                                      <p:cBhvr additive="base">
                                        <p:cTn id="17" dur="500" fill="hold"/>
                                        <p:tgtEl>
                                          <p:spTgt spid="35867"/>
                                        </p:tgtEl>
                                        <p:attrNameLst>
                                          <p:attrName>ppt_x</p:attrName>
                                        </p:attrNameLst>
                                      </p:cBhvr>
                                      <p:tavLst>
                                        <p:tav tm="0">
                                          <p:val>
                                            <p:strVal val="#ppt_x"/>
                                          </p:val>
                                        </p:tav>
                                        <p:tav tm="100000">
                                          <p:val>
                                            <p:strVal val="#ppt_x"/>
                                          </p:val>
                                        </p:tav>
                                      </p:tavLst>
                                    </p:anim>
                                    <p:anim calcmode="lin" valueType="num">
                                      <p:cBhvr additive="base">
                                        <p:cTn id="18" dur="500" fill="hold"/>
                                        <p:tgtEl>
                                          <p:spTgt spid="3586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68"/>
                                        </p:tgtEl>
                                        <p:attrNameLst>
                                          <p:attrName>style.visibility</p:attrName>
                                        </p:attrNameLst>
                                      </p:cBhvr>
                                      <p:to>
                                        <p:strVal val="visible"/>
                                      </p:to>
                                    </p:set>
                                    <p:anim calcmode="lin" valueType="num">
                                      <p:cBhvr additive="base">
                                        <p:cTn id="21" dur="500" fill="hold"/>
                                        <p:tgtEl>
                                          <p:spTgt spid="35868"/>
                                        </p:tgtEl>
                                        <p:attrNameLst>
                                          <p:attrName>ppt_x</p:attrName>
                                        </p:attrNameLst>
                                      </p:cBhvr>
                                      <p:tavLst>
                                        <p:tav tm="0">
                                          <p:val>
                                            <p:strVal val="#ppt_x"/>
                                          </p:val>
                                        </p:tav>
                                        <p:tav tm="100000">
                                          <p:val>
                                            <p:strVal val="#ppt_x"/>
                                          </p:val>
                                        </p:tav>
                                      </p:tavLst>
                                    </p:anim>
                                    <p:anim calcmode="lin" valueType="num">
                                      <p:cBhvr additive="base">
                                        <p:cTn id="22" dur="500" fill="hold"/>
                                        <p:tgtEl>
                                          <p:spTgt spid="3586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5869"/>
                                        </p:tgtEl>
                                        <p:attrNameLst>
                                          <p:attrName>style.visibility</p:attrName>
                                        </p:attrNameLst>
                                      </p:cBhvr>
                                      <p:to>
                                        <p:strVal val="visible"/>
                                      </p:to>
                                    </p:set>
                                    <p:animEffect transition="in" filter="dissolve">
                                      <p:cBhvr>
                                        <p:cTn id="34" dur="500"/>
                                        <p:tgtEl>
                                          <p:spTgt spid="3586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5870"/>
                                        </p:tgtEl>
                                        <p:attrNameLst>
                                          <p:attrName>style.visibility</p:attrName>
                                        </p:attrNameLst>
                                      </p:cBhvr>
                                      <p:to>
                                        <p:strVal val="visible"/>
                                      </p:to>
                                    </p:set>
                                    <p:animEffect transition="in" filter="dissolve">
                                      <p:cBhvr>
                                        <p:cTn id="37"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9" grpId="0" animBg="1"/>
      <p:bldP spid="35867" grpId="0" animBg="1"/>
      <p:bldP spid="35868" grpId="0" animBg="1"/>
      <p:bldP spid="35869" grpId="0" animBg="1"/>
      <p:bldP spid="3587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41987"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tích hoạt động use case: Ví dụ</a:t>
            </a:r>
          </a:p>
          <a:p>
            <a:pPr lvl="2" eaLnBrk="1" hangingPunct="1"/>
            <a:endParaRPr lang="en-US" sz="2000" smtClean="0"/>
          </a:p>
          <a:p>
            <a:pPr lvl="2" eaLnBrk="1" hangingPunct="1"/>
            <a:endParaRPr lang="en-US" sz="2000" smtClean="0"/>
          </a:p>
          <a:p>
            <a:pPr lvl="2" eaLnBrk="1" hangingPunct="1"/>
            <a:endParaRPr lang="en-US" sz="2000" smtClean="0"/>
          </a:p>
        </p:txBody>
      </p:sp>
      <p:sp>
        <p:nvSpPr>
          <p:cNvPr id="41988" name="Slide Number Placeholder 5"/>
          <p:cNvSpPr>
            <a:spLocks noGrp="1"/>
          </p:cNvSpPr>
          <p:nvPr>
            <p:ph type="sldNum" sz="quarter" idx="11"/>
          </p:nvPr>
        </p:nvSpPr>
        <p:spPr>
          <a:noFill/>
        </p:spPr>
        <p:txBody>
          <a:bodyPr/>
          <a:lstStyle/>
          <a:p>
            <a:fld id="{12EE8A15-3A1D-4D25-BD08-AAAD4F2CBAE5}" type="slidenum">
              <a:rPr lang="en-US" smtClean="0"/>
              <a:pPr/>
              <a:t>27</a:t>
            </a:fld>
            <a:endParaRPr lang="en-US" smtClean="0"/>
          </a:p>
        </p:txBody>
      </p:sp>
      <p:sp>
        <p:nvSpPr>
          <p:cNvPr id="41989" name="Text Box 33"/>
          <p:cNvSpPr txBox="1">
            <a:spLocks noChangeArrowheads="1"/>
          </p:cNvSpPr>
          <p:nvPr/>
        </p:nvSpPr>
        <p:spPr bwMode="auto">
          <a:xfrm>
            <a:off x="609600" y="3200400"/>
            <a:ext cx="882650" cy="366713"/>
          </a:xfrm>
          <a:prstGeom prst="rect">
            <a:avLst/>
          </a:prstGeom>
          <a:noFill/>
          <a:ln w="9525">
            <a:noFill/>
            <a:miter lim="800000"/>
            <a:headEnd/>
            <a:tailEnd/>
          </a:ln>
        </p:spPr>
        <p:txBody>
          <a:bodyPr wrap="none">
            <a:spAutoFit/>
          </a:bodyPr>
          <a:lstStyle/>
          <a:p>
            <a:r>
              <a:rPr lang="en-US"/>
              <a:t>Độc giả</a:t>
            </a:r>
          </a:p>
        </p:txBody>
      </p:sp>
      <p:grpSp>
        <p:nvGrpSpPr>
          <p:cNvPr id="41990" name="Group 34"/>
          <p:cNvGrpSpPr>
            <a:grpSpLocks/>
          </p:cNvGrpSpPr>
          <p:nvPr/>
        </p:nvGrpSpPr>
        <p:grpSpPr bwMode="auto">
          <a:xfrm>
            <a:off x="838200" y="2286000"/>
            <a:ext cx="457200" cy="762000"/>
            <a:chOff x="4368" y="1584"/>
            <a:chExt cx="288" cy="480"/>
          </a:xfrm>
        </p:grpSpPr>
        <p:sp>
          <p:nvSpPr>
            <p:cNvPr id="42038" name="Oval 35"/>
            <p:cNvSpPr>
              <a:spLocks noChangeArrowheads="1"/>
            </p:cNvSpPr>
            <p:nvPr/>
          </p:nvSpPr>
          <p:spPr bwMode="auto">
            <a:xfrm>
              <a:off x="4416" y="1584"/>
              <a:ext cx="192" cy="192"/>
            </a:xfrm>
            <a:prstGeom prst="ellipse">
              <a:avLst/>
            </a:prstGeom>
            <a:noFill/>
            <a:ln w="9525">
              <a:solidFill>
                <a:schemeClr val="tx1"/>
              </a:solidFill>
              <a:round/>
              <a:headEnd/>
              <a:tailEnd/>
            </a:ln>
          </p:spPr>
          <p:txBody>
            <a:bodyPr wrap="none" anchor="ctr"/>
            <a:lstStyle/>
            <a:p>
              <a:endParaRPr lang="fr-FR"/>
            </a:p>
          </p:txBody>
        </p:sp>
        <p:sp>
          <p:nvSpPr>
            <p:cNvPr id="42039" name="Line 36"/>
            <p:cNvSpPr>
              <a:spLocks noChangeShapeType="1"/>
            </p:cNvSpPr>
            <p:nvPr/>
          </p:nvSpPr>
          <p:spPr bwMode="auto">
            <a:xfrm flipH="1">
              <a:off x="4530" y="1632"/>
              <a:ext cx="48" cy="144"/>
            </a:xfrm>
            <a:prstGeom prst="line">
              <a:avLst/>
            </a:prstGeom>
            <a:noFill/>
            <a:ln w="9525">
              <a:solidFill>
                <a:schemeClr val="tx1"/>
              </a:solidFill>
              <a:round/>
              <a:headEnd/>
              <a:tailEnd/>
            </a:ln>
          </p:spPr>
          <p:txBody>
            <a:bodyPr/>
            <a:lstStyle/>
            <a:p>
              <a:endParaRPr lang="en-US"/>
            </a:p>
          </p:txBody>
        </p:sp>
        <p:sp>
          <p:nvSpPr>
            <p:cNvPr id="42040" name="Line 37"/>
            <p:cNvSpPr>
              <a:spLocks noChangeShapeType="1"/>
            </p:cNvSpPr>
            <p:nvPr/>
          </p:nvSpPr>
          <p:spPr bwMode="auto">
            <a:xfrm>
              <a:off x="4512" y="1776"/>
              <a:ext cx="0" cy="144"/>
            </a:xfrm>
            <a:prstGeom prst="line">
              <a:avLst/>
            </a:prstGeom>
            <a:noFill/>
            <a:ln w="9525">
              <a:solidFill>
                <a:schemeClr val="tx1"/>
              </a:solidFill>
              <a:round/>
              <a:headEnd/>
              <a:tailEnd/>
            </a:ln>
          </p:spPr>
          <p:txBody>
            <a:bodyPr/>
            <a:lstStyle/>
            <a:p>
              <a:endParaRPr lang="en-US"/>
            </a:p>
          </p:txBody>
        </p:sp>
        <p:sp>
          <p:nvSpPr>
            <p:cNvPr id="42041" name="Line 38"/>
            <p:cNvSpPr>
              <a:spLocks noChangeShapeType="1"/>
            </p:cNvSpPr>
            <p:nvPr/>
          </p:nvSpPr>
          <p:spPr bwMode="auto">
            <a:xfrm flipH="1">
              <a:off x="4368" y="1920"/>
              <a:ext cx="144" cy="144"/>
            </a:xfrm>
            <a:prstGeom prst="line">
              <a:avLst/>
            </a:prstGeom>
            <a:noFill/>
            <a:ln w="9525">
              <a:solidFill>
                <a:schemeClr val="tx1"/>
              </a:solidFill>
              <a:round/>
              <a:headEnd/>
              <a:tailEnd/>
            </a:ln>
          </p:spPr>
          <p:txBody>
            <a:bodyPr/>
            <a:lstStyle/>
            <a:p>
              <a:endParaRPr lang="en-US"/>
            </a:p>
          </p:txBody>
        </p:sp>
        <p:sp>
          <p:nvSpPr>
            <p:cNvPr id="42042" name="Line 39"/>
            <p:cNvSpPr>
              <a:spLocks noChangeShapeType="1"/>
            </p:cNvSpPr>
            <p:nvPr/>
          </p:nvSpPr>
          <p:spPr bwMode="auto">
            <a:xfrm>
              <a:off x="4512" y="1920"/>
              <a:ext cx="144" cy="144"/>
            </a:xfrm>
            <a:prstGeom prst="line">
              <a:avLst/>
            </a:prstGeom>
            <a:noFill/>
            <a:ln w="9525">
              <a:solidFill>
                <a:schemeClr val="tx1"/>
              </a:solidFill>
              <a:round/>
              <a:headEnd/>
              <a:tailEnd/>
            </a:ln>
          </p:spPr>
          <p:txBody>
            <a:bodyPr/>
            <a:lstStyle/>
            <a:p>
              <a:endParaRPr lang="en-US"/>
            </a:p>
          </p:txBody>
        </p:sp>
      </p:grpSp>
      <p:sp>
        <p:nvSpPr>
          <p:cNvPr id="41991" name="Text Box 40"/>
          <p:cNvSpPr txBox="1">
            <a:spLocks noChangeArrowheads="1"/>
          </p:cNvSpPr>
          <p:nvPr/>
        </p:nvSpPr>
        <p:spPr bwMode="auto">
          <a:xfrm>
            <a:off x="2133600" y="3124200"/>
            <a:ext cx="919163" cy="366713"/>
          </a:xfrm>
          <a:prstGeom prst="rect">
            <a:avLst/>
          </a:prstGeom>
          <a:noFill/>
          <a:ln w="9525">
            <a:noFill/>
            <a:miter lim="800000"/>
            <a:headEnd/>
            <a:tailEnd/>
          </a:ln>
        </p:spPr>
        <p:txBody>
          <a:bodyPr wrap="none">
            <a:spAutoFit/>
          </a:bodyPr>
          <a:lstStyle/>
          <a:p>
            <a:r>
              <a:rPr lang="en-US"/>
              <a:t>Thủ thư</a:t>
            </a:r>
          </a:p>
        </p:txBody>
      </p:sp>
      <p:sp>
        <p:nvSpPr>
          <p:cNvPr id="41992" name="Line 41"/>
          <p:cNvSpPr>
            <a:spLocks noChangeShapeType="1"/>
          </p:cNvSpPr>
          <p:nvPr/>
        </p:nvSpPr>
        <p:spPr bwMode="auto">
          <a:xfrm>
            <a:off x="685800" y="3581400"/>
            <a:ext cx="762000" cy="0"/>
          </a:xfrm>
          <a:prstGeom prst="line">
            <a:avLst/>
          </a:prstGeom>
          <a:noFill/>
          <a:ln w="9525">
            <a:solidFill>
              <a:schemeClr val="tx1"/>
            </a:solidFill>
            <a:round/>
            <a:headEnd/>
            <a:tailEnd/>
          </a:ln>
        </p:spPr>
        <p:txBody>
          <a:bodyPr/>
          <a:lstStyle/>
          <a:p>
            <a:endParaRPr lang="en-US"/>
          </a:p>
        </p:txBody>
      </p:sp>
      <p:sp>
        <p:nvSpPr>
          <p:cNvPr id="36906" name="Line 42"/>
          <p:cNvSpPr>
            <a:spLocks noChangeShapeType="1"/>
          </p:cNvSpPr>
          <p:nvPr/>
        </p:nvSpPr>
        <p:spPr bwMode="auto">
          <a:xfrm>
            <a:off x="2286000" y="3505200"/>
            <a:ext cx="685800" cy="0"/>
          </a:xfrm>
          <a:prstGeom prst="line">
            <a:avLst/>
          </a:prstGeom>
          <a:noFill/>
          <a:ln w="9525">
            <a:solidFill>
              <a:schemeClr val="tx1"/>
            </a:solidFill>
            <a:round/>
            <a:headEnd/>
            <a:tailEnd/>
          </a:ln>
        </p:spPr>
        <p:txBody>
          <a:bodyPr/>
          <a:lstStyle/>
          <a:p>
            <a:endParaRPr lang="en-US"/>
          </a:p>
        </p:txBody>
      </p:sp>
      <p:sp>
        <p:nvSpPr>
          <p:cNvPr id="41994" name="Line 43"/>
          <p:cNvSpPr>
            <a:spLocks noChangeShapeType="1"/>
          </p:cNvSpPr>
          <p:nvPr/>
        </p:nvSpPr>
        <p:spPr bwMode="auto">
          <a:xfrm>
            <a:off x="1066800" y="3581400"/>
            <a:ext cx="0" cy="2438400"/>
          </a:xfrm>
          <a:prstGeom prst="line">
            <a:avLst/>
          </a:prstGeom>
          <a:noFill/>
          <a:ln w="9525">
            <a:solidFill>
              <a:schemeClr val="tx1"/>
            </a:solidFill>
            <a:round/>
            <a:headEnd/>
            <a:tailEnd/>
          </a:ln>
        </p:spPr>
        <p:txBody>
          <a:bodyPr/>
          <a:lstStyle/>
          <a:p>
            <a:endParaRPr lang="en-US"/>
          </a:p>
        </p:txBody>
      </p:sp>
      <p:sp>
        <p:nvSpPr>
          <p:cNvPr id="36908" name="Line 44"/>
          <p:cNvSpPr>
            <a:spLocks noChangeShapeType="1"/>
          </p:cNvSpPr>
          <p:nvPr/>
        </p:nvSpPr>
        <p:spPr bwMode="auto">
          <a:xfrm>
            <a:off x="2667000" y="3505200"/>
            <a:ext cx="0" cy="2438400"/>
          </a:xfrm>
          <a:prstGeom prst="line">
            <a:avLst/>
          </a:prstGeom>
          <a:noFill/>
          <a:ln w="9525">
            <a:solidFill>
              <a:schemeClr val="tx1"/>
            </a:solidFill>
            <a:round/>
            <a:headEnd/>
            <a:tailEnd/>
          </a:ln>
        </p:spPr>
        <p:txBody>
          <a:bodyPr/>
          <a:lstStyle/>
          <a:p>
            <a:endParaRPr lang="en-US"/>
          </a:p>
        </p:txBody>
      </p:sp>
      <p:sp>
        <p:nvSpPr>
          <p:cNvPr id="36909" name="Line 45"/>
          <p:cNvSpPr>
            <a:spLocks noChangeShapeType="1"/>
          </p:cNvSpPr>
          <p:nvPr/>
        </p:nvSpPr>
        <p:spPr bwMode="auto">
          <a:xfrm>
            <a:off x="1066800" y="3886200"/>
            <a:ext cx="1600200" cy="0"/>
          </a:xfrm>
          <a:prstGeom prst="line">
            <a:avLst/>
          </a:prstGeom>
          <a:noFill/>
          <a:ln w="9525">
            <a:solidFill>
              <a:schemeClr val="tx1"/>
            </a:solidFill>
            <a:round/>
            <a:headEnd/>
            <a:tailEnd type="arrow" w="lg" len="med"/>
          </a:ln>
        </p:spPr>
        <p:txBody>
          <a:bodyPr/>
          <a:lstStyle/>
          <a:p>
            <a:endParaRPr lang="en-US"/>
          </a:p>
        </p:txBody>
      </p:sp>
      <p:sp>
        <p:nvSpPr>
          <p:cNvPr id="36910" name="Text Box 46"/>
          <p:cNvSpPr txBox="1">
            <a:spLocks noChangeArrowheads="1"/>
          </p:cNvSpPr>
          <p:nvPr/>
        </p:nvSpPr>
        <p:spPr bwMode="auto">
          <a:xfrm>
            <a:off x="990600" y="3581400"/>
            <a:ext cx="1949450" cy="366713"/>
          </a:xfrm>
          <a:prstGeom prst="rect">
            <a:avLst/>
          </a:prstGeom>
          <a:noFill/>
          <a:ln w="9525">
            <a:noFill/>
            <a:miter lim="800000"/>
            <a:headEnd/>
            <a:tailEnd/>
          </a:ln>
        </p:spPr>
        <p:txBody>
          <a:bodyPr>
            <a:spAutoFit/>
          </a:bodyPr>
          <a:lstStyle/>
          <a:p>
            <a:r>
              <a:rPr lang="en-US"/>
              <a:t>Yêu cầu mượn sách</a:t>
            </a:r>
          </a:p>
        </p:txBody>
      </p:sp>
      <p:sp>
        <p:nvSpPr>
          <p:cNvPr id="36911" name="Line 47"/>
          <p:cNvSpPr>
            <a:spLocks noChangeShapeType="1"/>
          </p:cNvSpPr>
          <p:nvPr/>
        </p:nvSpPr>
        <p:spPr bwMode="auto">
          <a:xfrm>
            <a:off x="2667000" y="4114800"/>
            <a:ext cx="762000" cy="0"/>
          </a:xfrm>
          <a:prstGeom prst="line">
            <a:avLst/>
          </a:prstGeom>
          <a:noFill/>
          <a:ln w="9525">
            <a:solidFill>
              <a:schemeClr val="tx1"/>
            </a:solidFill>
            <a:round/>
            <a:headEnd/>
            <a:tailEnd/>
          </a:ln>
        </p:spPr>
        <p:txBody>
          <a:bodyPr/>
          <a:lstStyle/>
          <a:p>
            <a:endParaRPr lang="en-US"/>
          </a:p>
        </p:txBody>
      </p:sp>
      <p:sp>
        <p:nvSpPr>
          <p:cNvPr id="36912" name="Line 48"/>
          <p:cNvSpPr>
            <a:spLocks noChangeShapeType="1"/>
          </p:cNvSpPr>
          <p:nvPr/>
        </p:nvSpPr>
        <p:spPr bwMode="auto">
          <a:xfrm>
            <a:off x="3429000" y="4114800"/>
            <a:ext cx="0" cy="152400"/>
          </a:xfrm>
          <a:prstGeom prst="line">
            <a:avLst/>
          </a:prstGeom>
          <a:noFill/>
          <a:ln w="9525">
            <a:solidFill>
              <a:schemeClr val="tx1"/>
            </a:solidFill>
            <a:round/>
            <a:headEnd/>
            <a:tailEnd/>
          </a:ln>
        </p:spPr>
        <p:txBody>
          <a:bodyPr/>
          <a:lstStyle/>
          <a:p>
            <a:endParaRPr lang="en-US"/>
          </a:p>
        </p:txBody>
      </p:sp>
      <p:sp>
        <p:nvSpPr>
          <p:cNvPr id="36913" name="Line 49"/>
          <p:cNvSpPr>
            <a:spLocks noChangeShapeType="1"/>
          </p:cNvSpPr>
          <p:nvPr/>
        </p:nvSpPr>
        <p:spPr bwMode="auto">
          <a:xfrm flipH="1">
            <a:off x="2667000" y="4267200"/>
            <a:ext cx="762000" cy="0"/>
          </a:xfrm>
          <a:prstGeom prst="line">
            <a:avLst/>
          </a:prstGeom>
          <a:noFill/>
          <a:ln w="9525">
            <a:solidFill>
              <a:schemeClr val="tx1"/>
            </a:solidFill>
            <a:round/>
            <a:headEnd/>
            <a:tailEnd type="arrow" w="lg" len="med"/>
          </a:ln>
        </p:spPr>
        <p:txBody>
          <a:bodyPr/>
          <a:lstStyle/>
          <a:p>
            <a:endParaRPr lang="en-US"/>
          </a:p>
        </p:txBody>
      </p:sp>
      <p:sp>
        <p:nvSpPr>
          <p:cNvPr id="36914" name="Text Box 50"/>
          <p:cNvSpPr txBox="1">
            <a:spLocks noChangeArrowheads="1"/>
          </p:cNvSpPr>
          <p:nvPr/>
        </p:nvSpPr>
        <p:spPr bwMode="auto">
          <a:xfrm>
            <a:off x="2651125" y="3783013"/>
            <a:ext cx="1319213" cy="366712"/>
          </a:xfrm>
          <a:prstGeom prst="rect">
            <a:avLst/>
          </a:prstGeom>
          <a:noFill/>
          <a:ln w="9525">
            <a:noFill/>
            <a:miter lim="800000"/>
            <a:headEnd/>
            <a:tailEnd/>
          </a:ln>
        </p:spPr>
        <p:txBody>
          <a:bodyPr wrap="none">
            <a:spAutoFit/>
          </a:bodyPr>
          <a:lstStyle/>
          <a:p>
            <a:r>
              <a:rPr lang="en-US"/>
              <a:t>Kiểm tra thẻ</a:t>
            </a:r>
          </a:p>
        </p:txBody>
      </p:sp>
      <p:grpSp>
        <p:nvGrpSpPr>
          <p:cNvPr id="3" name="Group 51"/>
          <p:cNvGrpSpPr>
            <a:grpSpLocks/>
          </p:cNvGrpSpPr>
          <p:nvPr/>
        </p:nvGrpSpPr>
        <p:grpSpPr bwMode="auto">
          <a:xfrm>
            <a:off x="4724400" y="2209800"/>
            <a:ext cx="838200" cy="762000"/>
            <a:chOff x="1632" y="2544"/>
            <a:chExt cx="528" cy="480"/>
          </a:xfrm>
        </p:grpSpPr>
        <p:sp>
          <p:nvSpPr>
            <p:cNvPr id="42036" name="Oval 52"/>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42037" name="Line 53"/>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36918" name="Text Box 54"/>
          <p:cNvSpPr txBox="1">
            <a:spLocks noChangeArrowheads="1"/>
          </p:cNvSpPr>
          <p:nvPr/>
        </p:nvSpPr>
        <p:spPr bwMode="auto">
          <a:xfrm>
            <a:off x="4343400" y="2971800"/>
            <a:ext cx="1479550" cy="366713"/>
          </a:xfrm>
          <a:prstGeom prst="rect">
            <a:avLst/>
          </a:prstGeom>
          <a:noFill/>
          <a:ln w="9525">
            <a:noFill/>
            <a:miter lim="800000"/>
            <a:headEnd/>
            <a:tailEnd/>
          </a:ln>
        </p:spPr>
        <p:txBody>
          <a:bodyPr wrap="none">
            <a:spAutoFit/>
          </a:bodyPr>
          <a:lstStyle/>
          <a:p>
            <a:r>
              <a:rPr lang="en-US"/>
              <a:t>:Hồ sơ đọc giả</a:t>
            </a:r>
          </a:p>
        </p:txBody>
      </p:sp>
      <p:sp>
        <p:nvSpPr>
          <p:cNvPr id="36919" name="Line 55"/>
          <p:cNvSpPr>
            <a:spLocks noChangeShapeType="1"/>
          </p:cNvSpPr>
          <p:nvPr/>
        </p:nvSpPr>
        <p:spPr bwMode="auto">
          <a:xfrm>
            <a:off x="4495800" y="3429000"/>
            <a:ext cx="1143000" cy="0"/>
          </a:xfrm>
          <a:prstGeom prst="line">
            <a:avLst/>
          </a:prstGeom>
          <a:noFill/>
          <a:ln w="9525">
            <a:solidFill>
              <a:schemeClr val="tx1"/>
            </a:solidFill>
            <a:round/>
            <a:headEnd/>
            <a:tailEnd/>
          </a:ln>
        </p:spPr>
        <p:txBody>
          <a:bodyPr/>
          <a:lstStyle/>
          <a:p>
            <a:endParaRPr lang="en-US"/>
          </a:p>
        </p:txBody>
      </p:sp>
      <p:sp>
        <p:nvSpPr>
          <p:cNvPr id="36920" name="Line 56"/>
          <p:cNvSpPr>
            <a:spLocks noChangeShapeType="1"/>
          </p:cNvSpPr>
          <p:nvPr/>
        </p:nvSpPr>
        <p:spPr bwMode="auto">
          <a:xfrm>
            <a:off x="5105400" y="3429000"/>
            <a:ext cx="0" cy="2438400"/>
          </a:xfrm>
          <a:prstGeom prst="line">
            <a:avLst/>
          </a:prstGeom>
          <a:noFill/>
          <a:ln w="9525">
            <a:solidFill>
              <a:schemeClr val="tx1"/>
            </a:solidFill>
            <a:round/>
            <a:headEnd/>
            <a:tailEnd/>
          </a:ln>
        </p:spPr>
        <p:txBody>
          <a:bodyPr/>
          <a:lstStyle/>
          <a:p>
            <a:endParaRPr lang="en-US"/>
          </a:p>
        </p:txBody>
      </p:sp>
      <p:sp>
        <p:nvSpPr>
          <p:cNvPr id="36921" name="Line 57"/>
          <p:cNvSpPr>
            <a:spLocks noChangeShapeType="1"/>
          </p:cNvSpPr>
          <p:nvPr/>
        </p:nvSpPr>
        <p:spPr bwMode="auto">
          <a:xfrm>
            <a:off x="2667000" y="4495800"/>
            <a:ext cx="2438400" cy="0"/>
          </a:xfrm>
          <a:prstGeom prst="line">
            <a:avLst/>
          </a:prstGeom>
          <a:noFill/>
          <a:ln w="9525">
            <a:solidFill>
              <a:schemeClr val="tx1"/>
            </a:solidFill>
            <a:round/>
            <a:headEnd/>
            <a:tailEnd type="arrow" w="lg" len="med"/>
          </a:ln>
        </p:spPr>
        <p:txBody>
          <a:bodyPr/>
          <a:lstStyle/>
          <a:p>
            <a:endParaRPr lang="en-US"/>
          </a:p>
        </p:txBody>
      </p:sp>
      <p:sp>
        <p:nvSpPr>
          <p:cNvPr id="36922" name="Text Box 58"/>
          <p:cNvSpPr txBox="1">
            <a:spLocks noChangeArrowheads="1"/>
          </p:cNvSpPr>
          <p:nvPr/>
        </p:nvSpPr>
        <p:spPr bwMode="auto">
          <a:xfrm>
            <a:off x="2727325" y="4468813"/>
            <a:ext cx="1851025" cy="366712"/>
          </a:xfrm>
          <a:prstGeom prst="rect">
            <a:avLst/>
          </a:prstGeom>
          <a:noFill/>
          <a:ln w="9525">
            <a:noFill/>
            <a:miter lim="800000"/>
            <a:headEnd/>
            <a:tailEnd/>
          </a:ln>
        </p:spPr>
        <p:txBody>
          <a:bodyPr wrap="none">
            <a:spAutoFit/>
          </a:bodyPr>
          <a:lstStyle/>
          <a:p>
            <a:r>
              <a:rPr lang="en-US"/>
              <a:t>Kiểm tra điều kiện</a:t>
            </a:r>
          </a:p>
        </p:txBody>
      </p:sp>
      <p:sp>
        <p:nvSpPr>
          <p:cNvPr id="36923" name="Line 59"/>
          <p:cNvSpPr>
            <a:spLocks noChangeShapeType="1"/>
          </p:cNvSpPr>
          <p:nvPr/>
        </p:nvSpPr>
        <p:spPr bwMode="auto">
          <a:xfrm flipH="1">
            <a:off x="1066800" y="5029200"/>
            <a:ext cx="1600200" cy="0"/>
          </a:xfrm>
          <a:prstGeom prst="line">
            <a:avLst/>
          </a:prstGeom>
          <a:noFill/>
          <a:ln w="9525">
            <a:solidFill>
              <a:schemeClr val="tx1"/>
            </a:solidFill>
            <a:round/>
            <a:headEnd/>
            <a:tailEnd type="triangle" w="med" len="med"/>
          </a:ln>
        </p:spPr>
        <p:txBody>
          <a:bodyPr/>
          <a:lstStyle/>
          <a:p>
            <a:endParaRPr lang="en-US"/>
          </a:p>
        </p:txBody>
      </p:sp>
      <p:sp>
        <p:nvSpPr>
          <p:cNvPr id="36924" name="Text Box 60"/>
          <p:cNvSpPr txBox="1">
            <a:spLocks noChangeArrowheads="1"/>
          </p:cNvSpPr>
          <p:nvPr/>
        </p:nvSpPr>
        <p:spPr bwMode="auto">
          <a:xfrm>
            <a:off x="1050925" y="4697413"/>
            <a:ext cx="2084388" cy="366712"/>
          </a:xfrm>
          <a:prstGeom prst="rect">
            <a:avLst/>
          </a:prstGeom>
          <a:noFill/>
          <a:ln w="9525">
            <a:noFill/>
            <a:miter lim="800000"/>
            <a:headEnd/>
            <a:tailEnd/>
          </a:ln>
        </p:spPr>
        <p:txBody>
          <a:bodyPr wrap="none">
            <a:spAutoFit/>
          </a:bodyPr>
          <a:lstStyle/>
          <a:p>
            <a:r>
              <a:rPr lang="en-US"/>
              <a:t>[Không thoả]Từ chối</a:t>
            </a:r>
          </a:p>
        </p:txBody>
      </p:sp>
      <p:grpSp>
        <p:nvGrpSpPr>
          <p:cNvPr id="4" name="Group 61"/>
          <p:cNvGrpSpPr>
            <a:grpSpLocks/>
          </p:cNvGrpSpPr>
          <p:nvPr/>
        </p:nvGrpSpPr>
        <p:grpSpPr bwMode="auto">
          <a:xfrm>
            <a:off x="6858000" y="2209800"/>
            <a:ext cx="838200" cy="762000"/>
            <a:chOff x="1632" y="2544"/>
            <a:chExt cx="528" cy="480"/>
          </a:xfrm>
        </p:grpSpPr>
        <p:sp>
          <p:nvSpPr>
            <p:cNvPr id="42034" name="Oval 62"/>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42035" name="Line 63"/>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36928" name="Line 64"/>
          <p:cNvSpPr>
            <a:spLocks noChangeShapeType="1"/>
          </p:cNvSpPr>
          <p:nvPr/>
        </p:nvSpPr>
        <p:spPr bwMode="auto">
          <a:xfrm>
            <a:off x="2667000" y="5257800"/>
            <a:ext cx="2438400" cy="0"/>
          </a:xfrm>
          <a:prstGeom prst="line">
            <a:avLst/>
          </a:prstGeom>
          <a:noFill/>
          <a:ln w="9525">
            <a:solidFill>
              <a:schemeClr val="tx1"/>
            </a:solidFill>
            <a:round/>
            <a:headEnd/>
            <a:tailEnd type="arrow" w="lg" len="med"/>
          </a:ln>
        </p:spPr>
        <p:txBody>
          <a:bodyPr/>
          <a:lstStyle/>
          <a:p>
            <a:endParaRPr lang="en-US"/>
          </a:p>
        </p:txBody>
      </p:sp>
      <p:sp>
        <p:nvSpPr>
          <p:cNvPr id="36929" name="Text Box 65"/>
          <p:cNvSpPr txBox="1">
            <a:spLocks noChangeArrowheads="1"/>
          </p:cNvSpPr>
          <p:nvPr/>
        </p:nvSpPr>
        <p:spPr bwMode="auto">
          <a:xfrm>
            <a:off x="2727325" y="5002213"/>
            <a:ext cx="2246313" cy="366712"/>
          </a:xfrm>
          <a:prstGeom prst="rect">
            <a:avLst/>
          </a:prstGeom>
          <a:noFill/>
          <a:ln w="9525">
            <a:noFill/>
            <a:miter lim="800000"/>
            <a:headEnd/>
            <a:tailEnd/>
          </a:ln>
        </p:spPr>
        <p:txBody>
          <a:bodyPr wrap="none">
            <a:spAutoFit/>
          </a:bodyPr>
          <a:lstStyle/>
          <a:p>
            <a:r>
              <a:rPr lang="en-US"/>
              <a:t>Cập nhật hồ sơ độc giả</a:t>
            </a:r>
          </a:p>
        </p:txBody>
      </p:sp>
      <p:sp>
        <p:nvSpPr>
          <p:cNvPr id="36930" name="Line 66"/>
          <p:cNvSpPr>
            <a:spLocks noChangeShapeType="1"/>
          </p:cNvSpPr>
          <p:nvPr/>
        </p:nvSpPr>
        <p:spPr bwMode="auto">
          <a:xfrm flipH="1">
            <a:off x="1066800" y="5410200"/>
            <a:ext cx="1600200" cy="0"/>
          </a:xfrm>
          <a:prstGeom prst="line">
            <a:avLst/>
          </a:prstGeom>
          <a:noFill/>
          <a:ln w="9525">
            <a:solidFill>
              <a:schemeClr val="tx1"/>
            </a:solidFill>
            <a:round/>
            <a:headEnd/>
            <a:tailEnd type="triangle" w="med" len="med"/>
          </a:ln>
        </p:spPr>
        <p:txBody>
          <a:bodyPr/>
          <a:lstStyle/>
          <a:p>
            <a:endParaRPr lang="en-US"/>
          </a:p>
        </p:txBody>
      </p:sp>
      <p:sp>
        <p:nvSpPr>
          <p:cNvPr id="36931" name="Text Box 67"/>
          <p:cNvSpPr txBox="1">
            <a:spLocks noChangeArrowheads="1"/>
          </p:cNvSpPr>
          <p:nvPr/>
        </p:nvSpPr>
        <p:spPr bwMode="auto">
          <a:xfrm>
            <a:off x="1050925" y="5383213"/>
            <a:ext cx="1625600" cy="366712"/>
          </a:xfrm>
          <a:prstGeom prst="rect">
            <a:avLst/>
          </a:prstGeom>
          <a:noFill/>
          <a:ln w="9525">
            <a:noFill/>
            <a:miter lim="800000"/>
            <a:headEnd/>
            <a:tailEnd/>
          </a:ln>
        </p:spPr>
        <p:txBody>
          <a:bodyPr wrap="none">
            <a:spAutoFit/>
          </a:bodyPr>
          <a:lstStyle/>
          <a:p>
            <a:r>
              <a:rPr lang="en-US"/>
              <a:t>Sách gởi đọc giả</a:t>
            </a:r>
          </a:p>
        </p:txBody>
      </p:sp>
      <p:sp>
        <p:nvSpPr>
          <p:cNvPr id="36932" name="Text Box 68"/>
          <p:cNvSpPr txBox="1">
            <a:spLocks noChangeArrowheads="1"/>
          </p:cNvSpPr>
          <p:nvPr/>
        </p:nvSpPr>
        <p:spPr bwMode="auto">
          <a:xfrm>
            <a:off x="6934200" y="3048000"/>
            <a:ext cx="649288" cy="366713"/>
          </a:xfrm>
          <a:prstGeom prst="rect">
            <a:avLst/>
          </a:prstGeom>
          <a:noFill/>
          <a:ln w="9525">
            <a:noFill/>
            <a:miter lim="800000"/>
            <a:headEnd/>
            <a:tailEnd/>
          </a:ln>
        </p:spPr>
        <p:txBody>
          <a:bodyPr wrap="none">
            <a:spAutoFit/>
          </a:bodyPr>
          <a:lstStyle/>
          <a:p>
            <a:r>
              <a:rPr lang="en-US"/>
              <a:t>:Sách</a:t>
            </a:r>
          </a:p>
        </p:txBody>
      </p:sp>
      <p:sp>
        <p:nvSpPr>
          <p:cNvPr id="36933" name="Line 69"/>
          <p:cNvSpPr>
            <a:spLocks noChangeShapeType="1"/>
          </p:cNvSpPr>
          <p:nvPr/>
        </p:nvSpPr>
        <p:spPr bwMode="auto">
          <a:xfrm>
            <a:off x="6781800" y="3429000"/>
            <a:ext cx="1143000" cy="0"/>
          </a:xfrm>
          <a:prstGeom prst="line">
            <a:avLst/>
          </a:prstGeom>
          <a:noFill/>
          <a:ln w="9525">
            <a:solidFill>
              <a:schemeClr val="tx1"/>
            </a:solidFill>
            <a:round/>
            <a:headEnd/>
            <a:tailEnd/>
          </a:ln>
        </p:spPr>
        <p:txBody>
          <a:bodyPr/>
          <a:lstStyle/>
          <a:p>
            <a:endParaRPr lang="en-US"/>
          </a:p>
        </p:txBody>
      </p:sp>
      <p:sp>
        <p:nvSpPr>
          <p:cNvPr id="36934" name="Line 70"/>
          <p:cNvSpPr>
            <a:spLocks noChangeShapeType="1"/>
          </p:cNvSpPr>
          <p:nvPr/>
        </p:nvSpPr>
        <p:spPr bwMode="auto">
          <a:xfrm>
            <a:off x="7315200" y="3429000"/>
            <a:ext cx="0" cy="2438400"/>
          </a:xfrm>
          <a:prstGeom prst="line">
            <a:avLst/>
          </a:prstGeom>
          <a:noFill/>
          <a:ln w="9525">
            <a:solidFill>
              <a:schemeClr val="tx1"/>
            </a:solidFill>
            <a:round/>
            <a:headEnd/>
            <a:tailEnd/>
          </a:ln>
        </p:spPr>
        <p:txBody>
          <a:bodyPr/>
          <a:lstStyle/>
          <a:p>
            <a:endParaRPr lang="en-US"/>
          </a:p>
        </p:txBody>
      </p:sp>
      <p:sp>
        <p:nvSpPr>
          <p:cNvPr id="36935" name="Line 71"/>
          <p:cNvSpPr>
            <a:spLocks noChangeShapeType="1"/>
          </p:cNvSpPr>
          <p:nvPr/>
        </p:nvSpPr>
        <p:spPr bwMode="auto">
          <a:xfrm>
            <a:off x="2667000" y="5638800"/>
            <a:ext cx="4648200" cy="0"/>
          </a:xfrm>
          <a:prstGeom prst="line">
            <a:avLst/>
          </a:prstGeom>
          <a:noFill/>
          <a:ln w="9525">
            <a:solidFill>
              <a:schemeClr val="tx1"/>
            </a:solidFill>
            <a:round/>
            <a:headEnd/>
            <a:tailEnd type="arrow" w="lg" len="med"/>
          </a:ln>
        </p:spPr>
        <p:txBody>
          <a:bodyPr/>
          <a:lstStyle/>
          <a:p>
            <a:endParaRPr lang="en-US"/>
          </a:p>
        </p:txBody>
      </p:sp>
      <p:sp>
        <p:nvSpPr>
          <p:cNvPr id="36936" name="Text Box 72"/>
          <p:cNvSpPr txBox="1">
            <a:spLocks noChangeArrowheads="1"/>
          </p:cNvSpPr>
          <p:nvPr/>
        </p:nvSpPr>
        <p:spPr bwMode="auto">
          <a:xfrm>
            <a:off x="2727325" y="5383213"/>
            <a:ext cx="2617788" cy="366712"/>
          </a:xfrm>
          <a:prstGeom prst="rect">
            <a:avLst/>
          </a:prstGeom>
          <a:noFill/>
          <a:ln w="9525">
            <a:noFill/>
            <a:miter lim="800000"/>
            <a:headEnd/>
            <a:tailEnd/>
          </a:ln>
        </p:spPr>
        <p:txBody>
          <a:bodyPr wrap="none">
            <a:spAutoFit/>
          </a:bodyPr>
          <a:lstStyle/>
          <a:p>
            <a:r>
              <a:rPr lang="en-US"/>
              <a:t>Cập nhật lại trạng thái sách</a:t>
            </a:r>
          </a:p>
        </p:txBody>
      </p:sp>
      <p:sp>
        <p:nvSpPr>
          <p:cNvPr id="36937" name="Line 73"/>
          <p:cNvSpPr>
            <a:spLocks noChangeShapeType="1"/>
          </p:cNvSpPr>
          <p:nvPr/>
        </p:nvSpPr>
        <p:spPr bwMode="auto">
          <a:xfrm flipH="1">
            <a:off x="1066800" y="4343400"/>
            <a:ext cx="1600200" cy="0"/>
          </a:xfrm>
          <a:prstGeom prst="line">
            <a:avLst/>
          </a:prstGeom>
          <a:noFill/>
          <a:ln w="9525">
            <a:solidFill>
              <a:schemeClr val="tx1"/>
            </a:solidFill>
            <a:round/>
            <a:headEnd/>
            <a:tailEnd type="triangle" w="med" len="med"/>
          </a:ln>
        </p:spPr>
        <p:txBody>
          <a:bodyPr/>
          <a:lstStyle/>
          <a:p>
            <a:endParaRPr lang="en-US"/>
          </a:p>
        </p:txBody>
      </p:sp>
      <p:sp>
        <p:nvSpPr>
          <p:cNvPr id="36938" name="Text Box 74"/>
          <p:cNvSpPr txBox="1">
            <a:spLocks noChangeArrowheads="1"/>
          </p:cNvSpPr>
          <p:nvPr/>
        </p:nvSpPr>
        <p:spPr bwMode="auto">
          <a:xfrm>
            <a:off x="1143000" y="4038600"/>
            <a:ext cx="1447800" cy="641350"/>
          </a:xfrm>
          <a:prstGeom prst="rect">
            <a:avLst/>
          </a:prstGeom>
          <a:noFill/>
          <a:ln w="9525">
            <a:noFill/>
            <a:miter lim="800000"/>
            <a:headEnd/>
            <a:tailEnd/>
          </a:ln>
        </p:spPr>
        <p:txBody>
          <a:bodyPr>
            <a:spAutoFit/>
          </a:bodyPr>
          <a:lstStyle/>
          <a:p>
            <a:r>
              <a:rPr lang="en-US"/>
              <a:t>Từ chối thẻ không hợp lệ</a:t>
            </a:r>
          </a:p>
        </p:txBody>
      </p:sp>
      <p:grpSp>
        <p:nvGrpSpPr>
          <p:cNvPr id="5" name="Group 75"/>
          <p:cNvGrpSpPr>
            <a:grpSpLocks/>
          </p:cNvGrpSpPr>
          <p:nvPr/>
        </p:nvGrpSpPr>
        <p:grpSpPr bwMode="auto">
          <a:xfrm>
            <a:off x="2286000" y="2286000"/>
            <a:ext cx="762000" cy="838200"/>
            <a:chOff x="2256" y="2352"/>
            <a:chExt cx="480" cy="528"/>
          </a:xfrm>
        </p:grpSpPr>
        <p:sp>
          <p:nvSpPr>
            <p:cNvPr id="42025" name="Oval 76"/>
            <p:cNvSpPr>
              <a:spLocks noChangeArrowheads="1"/>
            </p:cNvSpPr>
            <p:nvPr/>
          </p:nvSpPr>
          <p:spPr bwMode="auto">
            <a:xfrm>
              <a:off x="2256" y="2400"/>
              <a:ext cx="480" cy="480"/>
            </a:xfrm>
            <a:prstGeom prst="ellipse">
              <a:avLst/>
            </a:prstGeom>
            <a:noFill/>
            <a:ln w="9525">
              <a:solidFill>
                <a:schemeClr val="tx1"/>
              </a:solidFill>
              <a:round/>
              <a:headEnd/>
              <a:tailEnd/>
            </a:ln>
          </p:spPr>
          <p:txBody>
            <a:bodyPr wrap="none" anchor="ctr"/>
            <a:lstStyle/>
            <a:p>
              <a:endParaRPr lang="fr-FR"/>
            </a:p>
          </p:txBody>
        </p:sp>
        <p:sp>
          <p:nvSpPr>
            <p:cNvPr id="42026" name="Line 77"/>
            <p:cNvSpPr>
              <a:spLocks noChangeShapeType="1"/>
            </p:cNvSpPr>
            <p:nvPr/>
          </p:nvSpPr>
          <p:spPr bwMode="auto">
            <a:xfrm flipH="1">
              <a:off x="2496" y="2352"/>
              <a:ext cx="48" cy="48"/>
            </a:xfrm>
            <a:prstGeom prst="line">
              <a:avLst/>
            </a:prstGeom>
            <a:noFill/>
            <a:ln w="9525">
              <a:solidFill>
                <a:schemeClr val="tx1"/>
              </a:solidFill>
              <a:round/>
              <a:headEnd/>
              <a:tailEnd/>
            </a:ln>
          </p:spPr>
          <p:txBody>
            <a:bodyPr/>
            <a:lstStyle/>
            <a:p>
              <a:endParaRPr lang="en-US"/>
            </a:p>
          </p:txBody>
        </p:sp>
        <p:sp>
          <p:nvSpPr>
            <p:cNvPr id="42027" name="Line 78"/>
            <p:cNvSpPr>
              <a:spLocks noChangeShapeType="1"/>
            </p:cNvSpPr>
            <p:nvPr/>
          </p:nvSpPr>
          <p:spPr bwMode="auto">
            <a:xfrm>
              <a:off x="2496" y="2400"/>
              <a:ext cx="48" cy="48"/>
            </a:xfrm>
            <a:prstGeom prst="line">
              <a:avLst/>
            </a:prstGeom>
            <a:noFill/>
            <a:ln w="9525">
              <a:solidFill>
                <a:schemeClr val="tx1"/>
              </a:solidFill>
              <a:round/>
              <a:headEnd/>
              <a:tailEnd/>
            </a:ln>
          </p:spPr>
          <p:txBody>
            <a:bodyPr/>
            <a:lstStyle/>
            <a:p>
              <a:endParaRPr lang="en-US"/>
            </a:p>
          </p:txBody>
        </p:sp>
        <p:grpSp>
          <p:nvGrpSpPr>
            <p:cNvPr id="42028" name="Group 79"/>
            <p:cNvGrpSpPr>
              <a:grpSpLocks/>
            </p:cNvGrpSpPr>
            <p:nvPr/>
          </p:nvGrpSpPr>
          <p:grpSpPr bwMode="auto">
            <a:xfrm>
              <a:off x="2400" y="2496"/>
              <a:ext cx="192" cy="288"/>
              <a:chOff x="2304" y="3696"/>
              <a:chExt cx="192" cy="288"/>
            </a:xfrm>
          </p:grpSpPr>
          <p:sp>
            <p:nvSpPr>
              <p:cNvPr id="42029" name="Oval 80"/>
              <p:cNvSpPr>
                <a:spLocks noChangeArrowheads="1"/>
              </p:cNvSpPr>
              <p:nvPr/>
            </p:nvSpPr>
            <p:spPr bwMode="auto">
              <a:xfrm>
                <a:off x="2352" y="3696"/>
                <a:ext cx="96" cy="96"/>
              </a:xfrm>
              <a:prstGeom prst="ellipse">
                <a:avLst/>
              </a:prstGeom>
              <a:noFill/>
              <a:ln w="9525">
                <a:solidFill>
                  <a:schemeClr val="tx1"/>
                </a:solidFill>
                <a:round/>
                <a:headEnd/>
                <a:tailEnd/>
              </a:ln>
            </p:spPr>
            <p:txBody>
              <a:bodyPr wrap="none" anchor="ctr"/>
              <a:lstStyle/>
              <a:p>
                <a:endParaRPr lang="fr-FR"/>
              </a:p>
            </p:txBody>
          </p:sp>
          <p:sp>
            <p:nvSpPr>
              <p:cNvPr id="42030" name="Line 81"/>
              <p:cNvSpPr>
                <a:spLocks noChangeShapeType="1"/>
              </p:cNvSpPr>
              <p:nvPr/>
            </p:nvSpPr>
            <p:spPr bwMode="auto">
              <a:xfrm>
                <a:off x="2400" y="3792"/>
                <a:ext cx="0" cy="96"/>
              </a:xfrm>
              <a:prstGeom prst="line">
                <a:avLst/>
              </a:prstGeom>
              <a:noFill/>
              <a:ln w="9525">
                <a:solidFill>
                  <a:schemeClr val="tx1"/>
                </a:solidFill>
                <a:round/>
                <a:headEnd/>
                <a:tailEnd/>
              </a:ln>
            </p:spPr>
            <p:txBody>
              <a:bodyPr/>
              <a:lstStyle/>
              <a:p>
                <a:endParaRPr lang="en-US"/>
              </a:p>
            </p:txBody>
          </p:sp>
          <p:sp>
            <p:nvSpPr>
              <p:cNvPr id="42031" name="Line 82"/>
              <p:cNvSpPr>
                <a:spLocks noChangeShapeType="1"/>
              </p:cNvSpPr>
              <p:nvPr/>
            </p:nvSpPr>
            <p:spPr bwMode="auto">
              <a:xfrm flipH="1">
                <a:off x="2304" y="3888"/>
                <a:ext cx="96" cy="96"/>
              </a:xfrm>
              <a:prstGeom prst="line">
                <a:avLst/>
              </a:prstGeom>
              <a:noFill/>
              <a:ln w="9525">
                <a:solidFill>
                  <a:schemeClr val="tx1"/>
                </a:solidFill>
                <a:round/>
                <a:headEnd/>
                <a:tailEnd/>
              </a:ln>
            </p:spPr>
            <p:txBody>
              <a:bodyPr/>
              <a:lstStyle/>
              <a:p>
                <a:endParaRPr lang="en-US"/>
              </a:p>
            </p:txBody>
          </p:sp>
          <p:sp>
            <p:nvSpPr>
              <p:cNvPr id="42032" name="Line 83"/>
              <p:cNvSpPr>
                <a:spLocks noChangeShapeType="1"/>
              </p:cNvSpPr>
              <p:nvPr/>
            </p:nvSpPr>
            <p:spPr bwMode="auto">
              <a:xfrm>
                <a:off x="2400" y="3888"/>
                <a:ext cx="96" cy="96"/>
              </a:xfrm>
              <a:prstGeom prst="line">
                <a:avLst/>
              </a:prstGeom>
              <a:noFill/>
              <a:ln w="9525">
                <a:solidFill>
                  <a:schemeClr val="tx1"/>
                </a:solidFill>
                <a:round/>
                <a:headEnd/>
                <a:tailEnd/>
              </a:ln>
            </p:spPr>
            <p:txBody>
              <a:bodyPr/>
              <a:lstStyle/>
              <a:p>
                <a:endParaRPr lang="en-US"/>
              </a:p>
            </p:txBody>
          </p:sp>
          <p:sp>
            <p:nvSpPr>
              <p:cNvPr id="42033" name="Line 84"/>
              <p:cNvSpPr>
                <a:spLocks noChangeShapeType="1"/>
              </p:cNvSpPr>
              <p:nvPr/>
            </p:nvSpPr>
            <p:spPr bwMode="auto">
              <a:xfrm>
                <a:off x="2352" y="3840"/>
                <a:ext cx="96" cy="0"/>
              </a:xfrm>
              <a:prstGeom prst="line">
                <a:avLst/>
              </a:prstGeom>
              <a:noFill/>
              <a:ln w="9525">
                <a:solidFill>
                  <a:schemeClr val="tx1"/>
                </a:solidFill>
                <a:round/>
                <a:headEnd/>
                <a:tailEnd/>
              </a:ln>
            </p:spPr>
            <p:txBody>
              <a:bodyPr/>
              <a:lstStyle/>
              <a:p>
                <a:endParaRPr lang="en-US"/>
              </a:p>
            </p:txBody>
          </p:sp>
        </p:grpSp>
      </p:grpSp>
      <p:sp>
        <p:nvSpPr>
          <p:cNvPr id="42023" name="Rectangle 85"/>
          <p:cNvSpPr>
            <a:spLocks noChangeArrowheads="1"/>
          </p:cNvSpPr>
          <p:nvPr/>
        </p:nvSpPr>
        <p:spPr bwMode="auto">
          <a:xfrm>
            <a:off x="1905000" y="1981200"/>
            <a:ext cx="6248400" cy="4114800"/>
          </a:xfrm>
          <a:prstGeom prst="rect">
            <a:avLst/>
          </a:prstGeom>
          <a:noFill/>
          <a:ln w="9525">
            <a:solidFill>
              <a:schemeClr val="hlink"/>
            </a:solidFill>
            <a:prstDash val="lgDash"/>
            <a:miter lim="800000"/>
            <a:headEnd/>
            <a:tailEnd/>
          </a:ln>
        </p:spPr>
        <p:txBody>
          <a:bodyPr wrap="none" anchor="ctr"/>
          <a:lstStyle/>
          <a:p>
            <a:endParaRPr lang="fr-FR"/>
          </a:p>
        </p:txBody>
      </p:sp>
      <p:sp>
        <p:nvSpPr>
          <p:cNvPr id="42024" name="Text Box 86"/>
          <p:cNvSpPr txBox="1">
            <a:spLocks noChangeArrowheads="1"/>
          </p:cNvSpPr>
          <p:nvPr/>
        </p:nvSpPr>
        <p:spPr bwMode="auto">
          <a:xfrm>
            <a:off x="1050925" y="5999163"/>
            <a:ext cx="2855913" cy="457200"/>
          </a:xfrm>
          <a:prstGeom prst="rect">
            <a:avLst/>
          </a:prstGeom>
          <a:noFill/>
          <a:ln w="9525">
            <a:noFill/>
            <a:miter lim="800000"/>
            <a:headEnd/>
            <a:tailEnd/>
          </a:ln>
        </p:spPr>
        <p:txBody>
          <a:bodyPr wrap="none">
            <a:spAutoFit/>
          </a:bodyPr>
          <a:lstStyle/>
          <a:p>
            <a:r>
              <a:rPr lang="en-US" sz="2400" b="1">
                <a:solidFill>
                  <a:srgbClr val="FF9999"/>
                </a:solidFill>
              </a:rPr>
              <a:t>Use case Mượn sách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906"/>
                                        </p:tgtEl>
                                        <p:attrNameLst>
                                          <p:attrName>style.visibility</p:attrName>
                                        </p:attrNameLst>
                                      </p:cBhvr>
                                      <p:to>
                                        <p:strVal val="visible"/>
                                      </p:to>
                                    </p:set>
                                    <p:animEffect transition="in" filter="dissolve">
                                      <p:cBhvr>
                                        <p:cTn id="7" dur="500"/>
                                        <p:tgtEl>
                                          <p:spTgt spid="3690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909"/>
                                        </p:tgtEl>
                                        <p:attrNameLst>
                                          <p:attrName>style.visibility</p:attrName>
                                        </p:attrNameLst>
                                      </p:cBhvr>
                                      <p:to>
                                        <p:strVal val="visible"/>
                                      </p:to>
                                    </p:set>
                                    <p:animEffect transition="in" filter="dissolve">
                                      <p:cBhvr>
                                        <p:cTn id="10" dur="500"/>
                                        <p:tgtEl>
                                          <p:spTgt spid="3690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910"/>
                                        </p:tgtEl>
                                        <p:attrNameLst>
                                          <p:attrName>style.visibility</p:attrName>
                                        </p:attrNameLst>
                                      </p:cBhvr>
                                      <p:to>
                                        <p:strVal val="visible"/>
                                      </p:to>
                                    </p:set>
                                    <p:animEffect transition="in" filter="dissolve">
                                      <p:cBhvr>
                                        <p:cTn id="13" dur="500"/>
                                        <p:tgtEl>
                                          <p:spTgt spid="369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1" nodeType="clickEffect">
                                  <p:stCondLst>
                                    <p:cond delay="0"/>
                                  </p:stCondLst>
                                  <p:childTnLst>
                                    <p:set>
                                      <p:cBhvr>
                                        <p:cTn id="17" dur="1" fill="hold">
                                          <p:stCondLst>
                                            <p:cond delay="0"/>
                                          </p:stCondLst>
                                        </p:cTn>
                                        <p:tgtEl>
                                          <p:spTgt spid="36906"/>
                                        </p:tgtEl>
                                        <p:attrNameLst>
                                          <p:attrName>style.visibility</p:attrName>
                                        </p:attrNameLst>
                                      </p:cBhvr>
                                      <p:to>
                                        <p:strVal val="visible"/>
                                      </p:to>
                                    </p:set>
                                    <p:animEffect transition="in" filter="dissolve">
                                      <p:cBhvr>
                                        <p:cTn id="18" dur="500"/>
                                        <p:tgtEl>
                                          <p:spTgt spid="3690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6908"/>
                                        </p:tgtEl>
                                        <p:attrNameLst>
                                          <p:attrName>style.visibility</p:attrName>
                                        </p:attrNameLst>
                                      </p:cBhvr>
                                      <p:to>
                                        <p:strVal val="visible"/>
                                      </p:to>
                                    </p:set>
                                    <p:animEffect transition="in" filter="dissolve">
                                      <p:cBhvr>
                                        <p:cTn id="21" dur="500"/>
                                        <p:tgtEl>
                                          <p:spTgt spid="36908"/>
                                        </p:tgtEl>
                                      </p:cBhvr>
                                    </p:animEffect>
                                  </p:childTnLst>
                                </p:cTn>
                              </p:par>
                              <p:par>
                                <p:cTn id="22" presetID="9"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6911"/>
                                        </p:tgtEl>
                                        <p:attrNameLst>
                                          <p:attrName>style.visibility</p:attrName>
                                        </p:attrNameLst>
                                      </p:cBhvr>
                                      <p:to>
                                        <p:strVal val="visible"/>
                                      </p:to>
                                    </p:set>
                                    <p:animEffect transition="in" filter="dissolve">
                                      <p:cBhvr>
                                        <p:cTn id="29" dur="500"/>
                                        <p:tgtEl>
                                          <p:spTgt spid="369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6912"/>
                                        </p:tgtEl>
                                        <p:attrNameLst>
                                          <p:attrName>style.visibility</p:attrName>
                                        </p:attrNameLst>
                                      </p:cBhvr>
                                      <p:to>
                                        <p:strVal val="visible"/>
                                      </p:to>
                                    </p:set>
                                    <p:animEffect transition="in" filter="dissolve">
                                      <p:cBhvr>
                                        <p:cTn id="32" dur="500"/>
                                        <p:tgtEl>
                                          <p:spTgt spid="369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6913"/>
                                        </p:tgtEl>
                                        <p:attrNameLst>
                                          <p:attrName>style.visibility</p:attrName>
                                        </p:attrNameLst>
                                      </p:cBhvr>
                                      <p:to>
                                        <p:strVal val="visible"/>
                                      </p:to>
                                    </p:set>
                                    <p:animEffect transition="in" filter="dissolve">
                                      <p:cBhvr>
                                        <p:cTn id="35" dur="500"/>
                                        <p:tgtEl>
                                          <p:spTgt spid="3691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914"/>
                                        </p:tgtEl>
                                        <p:attrNameLst>
                                          <p:attrName>style.visibility</p:attrName>
                                        </p:attrNameLst>
                                      </p:cBhvr>
                                      <p:to>
                                        <p:strVal val="visible"/>
                                      </p:to>
                                    </p:set>
                                    <p:animEffect transition="in" filter="dissolve">
                                      <p:cBhvr>
                                        <p:cTn id="38" dur="500"/>
                                        <p:tgtEl>
                                          <p:spTgt spid="3691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6937"/>
                                        </p:tgtEl>
                                        <p:attrNameLst>
                                          <p:attrName>style.visibility</p:attrName>
                                        </p:attrNameLst>
                                      </p:cBhvr>
                                      <p:to>
                                        <p:strVal val="visible"/>
                                      </p:to>
                                    </p:set>
                                    <p:animEffect transition="in" filter="dissolve">
                                      <p:cBhvr>
                                        <p:cTn id="43" dur="500"/>
                                        <p:tgtEl>
                                          <p:spTgt spid="3693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6938"/>
                                        </p:tgtEl>
                                        <p:attrNameLst>
                                          <p:attrName>style.visibility</p:attrName>
                                        </p:attrNameLst>
                                      </p:cBhvr>
                                      <p:to>
                                        <p:strVal val="visible"/>
                                      </p:to>
                                    </p:set>
                                    <p:animEffect transition="in" filter="dissolve">
                                      <p:cBhvr>
                                        <p:cTn id="46" dur="500"/>
                                        <p:tgtEl>
                                          <p:spTgt spid="3693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6922"/>
                                        </p:tgtEl>
                                        <p:attrNameLst>
                                          <p:attrName>style.visibility</p:attrName>
                                        </p:attrNameLst>
                                      </p:cBhvr>
                                      <p:to>
                                        <p:strVal val="visible"/>
                                      </p:to>
                                    </p:set>
                                    <p:animEffect transition="in" filter="dissolve">
                                      <p:cBhvr>
                                        <p:cTn id="51" dur="500"/>
                                        <p:tgtEl>
                                          <p:spTgt spid="369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6921"/>
                                        </p:tgtEl>
                                        <p:attrNameLst>
                                          <p:attrName>style.visibility</p:attrName>
                                        </p:attrNameLst>
                                      </p:cBhvr>
                                      <p:to>
                                        <p:strVal val="visible"/>
                                      </p:to>
                                    </p:set>
                                    <p:animEffect transition="in" filter="dissolve">
                                      <p:cBhvr>
                                        <p:cTn id="54" dur="500"/>
                                        <p:tgtEl>
                                          <p:spTgt spid="3692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6918"/>
                                        </p:tgtEl>
                                        <p:attrNameLst>
                                          <p:attrName>style.visibility</p:attrName>
                                        </p:attrNameLst>
                                      </p:cBhvr>
                                      <p:to>
                                        <p:strVal val="visible"/>
                                      </p:to>
                                    </p:set>
                                    <p:animEffect transition="in" filter="dissolve">
                                      <p:cBhvr>
                                        <p:cTn id="62" dur="500"/>
                                        <p:tgtEl>
                                          <p:spTgt spid="3691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919"/>
                                        </p:tgtEl>
                                        <p:attrNameLst>
                                          <p:attrName>style.visibility</p:attrName>
                                        </p:attrNameLst>
                                      </p:cBhvr>
                                      <p:to>
                                        <p:strVal val="visible"/>
                                      </p:to>
                                    </p:set>
                                    <p:animEffect transition="in" filter="dissolve">
                                      <p:cBhvr>
                                        <p:cTn id="65" dur="500"/>
                                        <p:tgtEl>
                                          <p:spTgt spid="3691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6920"/>
                                        </p:tgtEl>
                                        <p:attrNameLst>
                                          <p:attrName>style.visibility</p:attrName>
                                        </p:attrNameLst>
                                      </p:cBhvr>
                                      <p:to>
                                        <p:strVal val="visible"/>
                                      </p:to>
                                    </p:set>
                                    <p:animEffect transition="in" filter="dissolve">
                                      <p:cBhvr>
                                        <p:cTn id="68" dur="500"/>
                                        <p:tgtEl>
                                          <p:spTgt spid="3692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6923"/>
                                        </p:tgtEl>
                                        <p:attrNameLst>
                                          <p:attrName>style.visibility</p:attrName>
                                        </p:attrNameLst>
                                      </p:cBhvr>
                                      <p:to>
                                        <p:strVal val="visible"/>
                                      </p:to>
                                    </p:set>
                                    <p:animEffect transition="in" filter="dissolve">
                                      <p:cBhvr>
                                        <p:cTn id="73" dur="500"/>
                                        <p:tgtEl>
                                          <p:spTgt spid="3692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6924"/>
                                        </p:tgtEl>
                                        <p:attrNameLst>
                                          <p:attrName>style.visibility</p:attrName>
                                        </p:attrNameLst>
                                      </p:cBhvr>
                                      <p:to>
                                        <p:strVal val="visible"/>
                                      </p:to>
                                    </p:set>
                                    <p:animEffect transition="in" filter="dissolve">
                                      <p:cBhvr>
                                        <p:cTn id="76" dur="500"/>
                                        <p:tgtEl>
                                          <p:spTgt spid="3692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6928"/>
                                        </p:tgtEl>
                                        <p:attrNameLst>
                                          <p:attrName>style.visibility</p:attrName>
                                        </p:attrNameLst>
                                      </p:cBhvr>
                                      <p:to>
                                        <p:strVal val="visible"/>
                                      </p:to>
                                    </p:set>
                                    <p:animEffect transition="in" filter="dissolve">
                                      <p:cBhvr>
                                        <p:cTn id="81" dur="500"/>
                                        <p:tgtEl>
                                          <p:spTgt spid="3692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6929"/>
                                        </p:tgtEl>
                                        <p:attrNameLst>
                                          <p:attrName>style.visibility</p:attrName>
                                        </p:attrNameLst>
                                      </p:cBhvr>
                                      <p:to>
                                        <p:strVal val="visible"/>
                                      </p:to>
                                    </p:set>
                                    <p:animEffect transition="in" filter="dissolve">
                                      <p:cBhvr>
                                        <p:cTn id="84" dur="500"/>
                                        <p:tgtEl>
                                          <p:spTgt spid="3692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36930"/>
                                        </p:tgtEl>
                                        <p:attrNameLst>
                                          <p:attrName>style.visibility</p:attrName>
                                        </p:attrNameLst>
                                      </p:cBhvr>
                                      <p:to>
                                        <p:strVal val="visible"/>
                                      </p:to>
                                    </p:set>
                                    <p:animEffect transition="in" filter="dissolve">
                                      <p:cBhvr>
                                        <p:cTn id="89" dur="500"/>
                                        <p:tgtEl>
                                          <p:spTgt spid="369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6931"/>
                                        </p:tgtEl>
                                        <p:attrNameLst>
                                          <p:attrName>style.visibility</p:attrName>
                                        </p:attrNameLst>
                                      </p:cBhvr>
                                      <p:to>
                                        <p:strVal val="visible"/>
                                      </p:to>
                                    </p:set>
                                    <p:animEffect transition="in" filter="dissolve">
                                      <p:cBhvr>
                                        <p:cTn id="92" dur="500"/>
                                        <p:tgtEl>
                                          <p:spTgt spid="3693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6935"/>
                                        </p:tgtEl>
                                        <p:attrNameLst>
                                          <p:attrName>style.visibility</p:attrName>
                                        </p:attrNameLst>
                                      </p:cBhvr>
                                      <p:to>
                                        <p:strVal val="visible"/>
                                      </p:to>
                                    </p:set>
                                    <p:animEffect transition="in" filter="dissolve">
                                      <p:cBhvr>
                                        <p:cTn id="97" dur="500"/>
                                        <p:tgtEl>
                                          <p:spTgt spid="36935"/>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6936"/>
                                        </p:tgtEl>
                                        <p:attrNameLst>
                                          <p:attrName>style.visibility</p:attrName>
                                        </p:attrNameLst>
                                      </p:cBhvr>
                                      <p:to>
                                        <p:strVal val="visible"/>
                                      </p:to>
                                    </p:set>
                                    <p:animEffect transition="in" filter="dissolve">
                                      <p:cBhvr>
                                        <p:cTn id="100" dur="500"/>
                                        <p:tgtEl>
                                          <p:spTgt spid="36936"/>
                                        </p:tgtEl>
                                      </p:cBhvr>
                                    </p:animEffect>
                                  </p:childTnLst>
                                </p:cTn>
                              </p:par>
                            </p:childTnLst>
                          </p:cTn>
                        </p:par>
                      </p:childTnLst>
                    </p:cTn>
                  </p:par>
                  <p:par>
                    <p:cTn id="101" fill="hold">
                      <p:stCondLst>
                        <p:cond delay="indefinite"/>
                      </p:stCondLst>
                      <p:childTnLst>
                        <p:par>
                          <p:cTn id="102" fill="hold">
                            <p:stCondLst>
                              <p:cond delay="0"/>
                            </p:stCondLst>
                            <p:childTnLst>
                              <p:par>
                                <p:cTn id="103" presetID="8" presetClass="entr" presetSubtype="16"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diamond(in)">
                                      <p:cBhvr>
                                        <p:cTn id="105" dur="2000"/>
                                        <p:tgtEl>
                                          <p:spTgt spid="4"/>
                                        </p:tgtEl>
                                      </p:cBhvr>
                                    </p:animEffect>
                                  </p:childTnLst>
                                </p:cTn>
                              </p:par>
                              <p:par>
                                <p:cTn id="106" presetID="8" presetClass="entr" presetSubtype="16" fill="hold" grpId="0" nodeType="withEffect">
                                  <p:stCondLst>
                                    <p:cond delay="0"/>
                                  </p:stCondLst>
                                  <p:childTnLst>
                                    <p:set>
                                      <p:cBhvr>
                                        <p:cTn id="107" dur="1" fill="hold">
                                          <p:stCondLst>
                                            <p:cond delay="0"/>
                                          </p:stCondLst>
                                        </p:cTn>
                                        <p:tgtEl>
                                          <p:spTgt spid="36932"/>
                                        </p:tgtEl>
                                        <p:attrNameLst>
                                          <p:attrName>style.visibility</p:attrName>
                                        </p:attrNameLst>
                                      </p:cBhvr>
                                      <p:to>
                                        <p:strVal val="visible"/>
                                      </p:to>
                                    </p:set>
                                    <p:animEffect transition="in" filter="diamond(in)">
                                      <p:cBhvr>
                                        <p:cTn id="108" dur="2000"/>
                                        <p:tgtEl>
                                          <p:spTgt spid="36932"/>
                                        </p:tgtEl>
                                      </p:cBhvr>
                                    </p:animEffect>
                                  </p:childTnLst>
                                </p:cTn>
                              </p:par>
                              <p:par>
                                <p:cTn id="109" presetID="8" presetClass="entr" presetSubtype="16" fill="hold" grpId="0" nodeType="withEffect">
                                  <p:stCondLst>
                                    <p:cond delay="0"/>
                                  </p:stCondLst>
                                  <p:childTnLst>
                                    <p:set>
                                      <p:cBhvr>
                                        <p:cTn id="110" dur="1" fill="hold">
                                          <p:stCondLst>
                                            <p:cond delay="0"/>
                                          </p:stCondLst>
                                        </p:cTn>
                                        <p:tgtEl>
                                          <p:spTgt spid="36933"/>
                                        </p:tgtEl>
                                        <p:attrNameLst>
                                          <p:attrName>style.visibility</p:attrName>
                                        </p:attrNameLst>
                                      </p:cBhvr>
                                      <p:to>
                                        <p:strVal val="visible"/>
                                      </p:to>
                                    </p:set>
                                    <p:animEffect transition="in" filter="diamond(in)">
                                      <p:cBhvr>
                                        <p:cTn id="111" dur="2000"/>
                                        <p:tgtEl>
                                          <p:spTgt spid="36933"/>
                                        </p:tgtEl>
                                      </p:cBhvr>
                                    </p:animEffect>
                                  </p:childTnLst>
                                </p:cTn>
                              </p:par>
                              <p:par>
                                <p:cTn id="112" presetID="8" presetClass="entr" presetSubtype="16" fill="hold" grpId="0" nodeType="withEffect">
                                  <p:stCondLst>
                                    <p:cond delay="0"/>
                                  </p:stCondLst>
                                  <p:childTnLst>
                                    <p:set>
                                      <p:cBhvr>
                                        <p:cTn id="113" dur="1" fill="hold">
                                          <p:stCondLst>
                                            <p:cond delay="0"/>
                                          </p:stCondLst>
                                        </p:cTn>
                                        <p:tgtEl>
                                          <p:spTgt spid="36934"/>
                                        </p:tgtEl>
                                        <p:attrNameLst>
                                          <p:attrName>style.visibility</p:attrName>
                                        </p:attrNameLst>
                                      </p:cBhvr>
                                      <p:to>
                                        <p:strVal val="visible"/>
                                      </p:to>
                                    </p:set>
                                    <p:animEffect transition="in" filter="diamond(in)">
                                      <p:cBhvr>
                                        <p:cTn id="114" dur="2000"/>
                                        <p:tgtEl>
                                          <p:spTgt spid="36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6" grpId="0" animBg="1"/>
      <p:bldP spid="36906" grpId="1" animBg="1"/>
      <p:bldP spid="36908" grpId="0" animBg="1"/>
      <p:bldP spid="36909" grpId="0" animBg="1"/>
      <p:bldP spid="36910" grpId="0"/>
      <p:bldP spid="36911" grpId="0" animBg="1"/>
      <p:bldP spid="36912" grpId="0" animBg="1"/>
      <p:bldP spid="36913" grpId="0" animBg="1"/>
      <p:bldP spid="36914" grpId="0"/>
      <p:bldP spid="36918" grpId="0"/>
      <p:bldP spid="36919" grpId="0" animBg="1"/>
      <p:bldP spid="36920" grpId="0" animBg="1"/>
      <p:bldP spid="36921" grpId="0" animBg="1"/>
      <p:bldP spid="36922" grpId="0"/>
      <p:bldP spid="36923" grpId="0" animBg="1"/>
      <p:bldP spid="36924" grpId="0"/>
      <p:bldP spid="36928" grpId="0" animBg="1"/>
      <p:bldP spid="36929" grpId="0"/>
      <p:bldP spid="36930" grpId="0" animBg="1"/>
      <p:bldP spid="36931" grpId="0"/>
      <p:bldP spid="36932" grpId="0"/>
      <p:bldP spid="36933" grpId="0" animBg="1"/>
      <p:bldP spid="36934" grpId="0" animBg="1"/>
      <p:bldP spid="36935" grpId="0" animBg="1"/>
      <p:bldP spid="36936" grpId="0"/>
      <p:bldP spid="36937" grpId="0" animBg="1"/>
      <p:bldP spid="3693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457200" y="-152400"/>
            <a:ext cx="8229600" cy="1371600"/>
          </a:xfrm>
        </p:spPr>
        <p:txBody>
          <a:bodyPr/>
          <a:lstStyle/>
          <a:p>
            <a:pPr eaLnBrk="1" hangingPunct="1"/>
            <a:r>
              <a:rPr lang="en-US" smtClean="0"/>
              <a:t>Các cách tiếp cận xác định lớp</a:t>
            </a:r>
          </a:p>
        </p:txBody>
      </p:sp>
      <p:sp>
        <p:nvSpPr>
          <p:cNvPr id="43011" name="Rectangle 3"/>
          <p:cNvSpPr>
            <a:spLocks noGrp="1" noChangeArrowheads="1"/>
          </p:cNvSpPr>
          <p:nvPr>
            <p:ph type="body" sz="half" idx="1"/>
          </p:nvPr>
        </p:nvSpPr>
        <p:spPr>
          <a:xfrm>
            <a:off x="457200" y="1295400"/>
            <a:ext cx="8077200" cy="5029200"/>
          </a:xfrm>
        </p:spPr>
        <p:txBody>
          <a:bodyPr/>
          <a:lstStyle/>
          <a:p>
            <a:pPr eaLnBrk="1" hangingPunct="1"/>
            <a:r>
              <a:rPr lang="en-US" sz="2800" smtClean="0"/>
              <a:t>Tiếp cận theo phân tích hoạt động use case: </a:t>
            </a:r>
          </a:p>
          <a:p>
            <a:pPr eaLnBrk="1" hangingPunct="1"/>
            <a:r>
              <a:rPr lang="en-US" sz="2800" smtClean="0"/>
              <a:t>Ví dụ: phân tích use case “Giải quyết PIN không hợp lệ”. Các hoạt động khách hàng có thể thực hiện với hệ thống:</a:t>
            </a:r>
          </a:p>
          <a:p>
            <a:pPr lvl="1" eaLnBrk="1" hangingPunct="1"/>
            <a:r>
              <a:rPr lang="en-US" sz="2400" smtClean="0"/>
              <a:t>Đưa vào thẻ ATM</a:t>
            </a:r>
          </a:p>
          <a:p>
            <a:pPr lvl="1" eaLnBrk="1" hangingPunct="1"/>
            <a:r>
              <a:rPr lang="en-US" sz="2400" smtClean="0"/>
              <a:t>Nhập mã PIN</a:t>
            </a:r>
          </a:p>
          <a:p>
            <a:pPr lvl="1" eaLnBrk="1" hangingPunct="1"/>
            <a:r>
              <a:rPr lang="en-US" sz="2400" smtClean="0"/>
              <a:t>Rút thẻ ATM</a:t>
            </a:r>
          </a:p>
          <a:p>
            <a:pPr lvl="2" eaLnBrk="1" hangingPunct="1"/>
            <a:endParaRPr lang="en-US" sz="2000" smtClean="0"/>
          </a:p>
          <a:p>
            <a:pPr lvl="2" eaLnBrk="1" hangingPunct="1"/>
            <a:endParaRPr lang="en-US" sz="2000" smtClean="0"/>
          </a:p>
          <a:p>
            <a:pPr lvl="2" eaLnBrk="1" hangingPunct="1"/>
            <a:endParaRPr lang="en-US" sz="2000" smtClean="0"/>
          </a:p>
        </p:txBody>
      </p:sp>
      <p:sp>
        <p:nvSpPr>
          <p:cNvPr id="43012" name="Slide Number Placeholder 5"/>
          <p:cNvSpPr>
            <a:spLocks noGrp="1"/>
          </p:cNvSpPr>
          <p:nvPr>
            <p:ph type="sldNum" sz="quarter" idx="11"/>
          </p:nvPr>
        </p:nvSpPr>
        <p:spPr>
          <a:noFill/>
        </p:spPr>
        <p:txBody>
          <a:bodyPr/>
          <a:lstStyle/>
          <a:p>
            <a:fld id="{BE22AA1C-B027-4DD5-A31D-BCC4854EBAD0}"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44035" name="Rectangle 3"/>
          <p:cNvSpPr>
            <a:spLocks noGrp="1" noChangeArrowheads="1"/>
          </p:cNvSpPr>
          <p:nvPr>
            <p:ph type="body" sz="half" idx="1"/>
          </p:nvPr>
        </p:nvSpPr>
        <p:spPr>
          <a:xfrm>
            <a:off x="457200" y="1295400"/>
            <a:ext cx="3048000" cy="5029200"/>
          </a:xfrm>
        </p:spPr>
        <p:txBody>
          <a:bodyPr/>
          <a:lstStyle/>
          <a:p>
            <a:pPr eaLnBrk="1" hangingPunct="1"/>
            <a:r>
              <a:rPr lang="en-US" sz="2800" smtClean="0"/>
              <a:t>Tiếp cận theo phân tích hoạt động use case: </a:t>
            </a:r>
          </a:p>
          <a:p>
            <a:pPr eaLnBrk="1" hangingPunct="1"/>
            <a:r>
              <a:rPr lang="en-US" sz="2800" smtClean="0"/>
              <a:t>Ví dụ: phân tích use case “Giải quyết PIN không hợp lệ”. </a:t>
            </a:r>
          </a:p>
          <a:p>
            <a:pPr lvl="2" eaLnBrk="1" hangingPunct="1"/>
            <a:endParaRPr lang="en-US" sz="2000" smtClean="0"/>
          </a:p>
          <a:p>
            <a:pPr lvl="2" eaLnBrk="1" hangingPunct="1"/>
            <a:endParaRPr lang="en-US" sz="2000" smtClean="0"/>
          </a:p>
          <a:p>
            <a:pPr lvl="2" eaLnBrk="1" hangingPunct="1"/>
            <a:endParaRPr lang="en-US" sz="2000" smtClean="0"/>
          </a:p>
        </p:txBody>
      </p:sp>
      <p:sp>
        <p:nvSpPr>
          <p:cNvPr id="44036" name="Slide Number Placeholder 5"/>
          <p:cNvSpPr>
            <a:spLocks noGrp="1"/>
          </p:cNvSpPr>
          <p:nvPr>
            <p:ph type="sldNum" sz="quarter" idx="11"/>
          </p:nvPr>
        </p:nvSpPr>
        <p:spPr>
          <a:noFill/>
        </p:spPr>
        <p:txBody>
          <a:bodyPr/>
          <a:lstStyle/>
          <a:p>
            <a:fld id="{1A5678EF-E03F-4001-88D6-1C9766549CDB}" type="slidenum">
              <a:rPr lang="en-US" smtClean="0"/>
              <a:pPr/>
              <a:t>29</a:t>
            </a:fld>
            <a:endParaRPr lang="en-US" smtClean="0"/>
          </a:p>
        </p:txBody>
      </p:sp>
      <p:grpSp>
        <p:nvGrpSpPr>
          <p:cNvPr id="44037" name="Group 4"/>
          <p:cNvGrpSpPr>
            <a:grpSpLocks noChangeAspect="1"/>
          </p:cNvGrpSpPr>
          <p:nvPr/>
        </p:nvGrpSpPr>
        <p:grpSpPr bwMode="auto">
          <a:xfrm>
            <a:off x="3200400" y="1066800"/>
            <a:ext cx="5922963" cy="5791200"/>
            <a:chOff x="0" y="180"/>
            <a:chExt cx="7080" cy="7200"/>
          </a:xfrm>
        </p:grpSpPr>
        <p:sp>
          <p:nvSpPr>
            <p:cNvPr id="44040" name="AutoShape 5"/>
            <p:cNvSpPr>
              <a:spLocks noChangeAspect="1" noChangeArrowheads="1"/>
            </p:cNvSpPr>
            <p:nvPr/>
          </p:nvSpPr>
          <p:spPr bwMode="auto">
            <a:xfrm>
              <a:off x="0" y="180"/>
              <a:ext cx="7080" cy="7200"/>
            </a:xfrm>
            <a:prstGeom prst="rect">
              <a:avLst/>
            </a:prstGeom>
            <a:noFill/>
            <a:ln w="9525">
              <a:noFill/>
              <a:miter lim="800000"/>
              <a:headEnd/>
              <a:tailEnd/>
            </a:ln>
          </p:spPr>
          <p:txBody>
            <a:bodyPr/>
            <a:lstStyle/>
            <a:p>
              <a:endParaRPr lang="fr-FR"/>
            </a:p>
          </p:txBody>
        </p:sp>
        <p:grpSp>
          <p:nvGrpSpPr>
            <p:cNvPr id="44041" name="Group 6"/>
            <p:cNvGrpSpPr>
              <a:grpSpLocks/>
            </p:cNvGrpSpPr>
            <p:nvPr/>
          </p:nvGrpSpPr>
          <p:grpSpPr bwMode="auto">
            <a:xfrm>
              <a:off x="906" y="405"/>
              <a:ext cx="519" cy="713"/>
              <a:chOff x="906" y="405"/>
              <a:chExt cx="519" cy="713"/>
            </a:xfrm>
          </p:grpSpPr>
          <p:sp>
            <p:nvSpPr>
              <p:cNvPr id="44096" name="Oval 7"/>
              <p:cNvSpPr>
                <a:spLocks noChangeArrowheads="1"/>
              </p:cNvSpPr>
              <p:nvPr/>
            </p:nvSpPr>
            <p:spPr bwMode="auto">
              <a:xfrm>
                <a:off x="1052" y="405"/>
                <a:ext cx="236" cy="236"/>
              </a:xfrm>
              <a:prstGeom prst="ellipse">
                <a:avLst/>
              </a:prstGeom>
              <a:noFill/>
              <a:ln w="3175">
                <a:solidFill>
                  <a:schemeClr val="tx1"/>
                </a:solidFill>
                <a:round/>
                <a:headEnd/>
                <a:tailEnd/>
              </a:ln>
            </p:spPr>
            <p:txBody>
              <a:bodyPr/>
              <a:lstStyle/>
              <a:p>
                <a:endParaRPr lang="fr-FR"/>
              </a:p>
            </p:txBody>
          </p:sp>
          <p:sp>
            <p:nvSpPr>
              <p:cNvPr id="44097" name="Line 8"/>
              <p:cNvSpPr>
                <a:spLocks noChangeShapeType="1"/>
              </p:cNvSpPr>
              <p:nvPr/>
            </p:nvSpPr>
            <p:spPr bwMode="auto">
              <a:xfrm>
                <a:off x="1165" y="638"/>
                <a:ext cx="1" cy="221"/>
              </a:xfrm>
              <a:prstGeom prst="line">
                <a:avLst/>
              </a:prstGeom>
              <a:noFill/>
              <a:ln w="3175">
                <a:solidFill>
                  <a:schemeClr val="tx1"/>
                </a:solidFill>
                <a:round/>
                <a:headEnd/>
                <a:tailEnd/>
              </a:ln>
            </p:spPr>
            <p:txBody>
              <a:bodyPr/>
              <a:lstStyle/>
              <a:p>
                <a:endParaRPr lang="en-US"/>
              </a:p>
            </p:txBody>
          </p:sp>
          <p:sp>
            <p:nvSpPr>
              <p:cNvPr id="44098" name="Line 9"/>
              <p:cNvSpPr>
                <a:spLocks noChangeShapeType="1"/>
              </p:cNvSpPr>
              <p:nvPr/>
            </p:nvSpPr>
            <p:spPr bwMode="auto">
              <a:xfrm>
                <a:off x="978" y="701"/>
                <a:ext cx="375" cy="1"/>
              </a:xfrm>
              <a:prstGeom prst="line">
                <a:avLst/>
              </a:prstGeom>
              <a:noFill/>
              <a:ln w="3175">
                <a:solidFill>
                  <a:schemeClr val="tx1"/>
                </a:solidFill>
                <a:round/>
                <a:headEnd/>
                <a:tailEnd/>
              </a:ln>
            </p:spPr>
            <p:txBody>
              <a:bodyPr/>
              <a:lstStyle/>
              <a:p>
                <a:endParaRPr lang="en-US"/>
              </a:p>
            </p:txBody>
          </p:sp>
          <p:sp>
            <p:nvSpPr>
              <p:cNvPr id="44099" name="Freeform 10"/>
              <p:cNvSpPr>
                <a:spLocks/>
              </p:cNvSpPr>
              <p:nvPr/>
            </p:nvSpPr>
            <p:spPr bwMode="auto">
              <a:xfrm>
                <a:off x="906" y="859"/>
                <a:ext cx="519" cy="259"/>
              </a:xfrm>
              <a:custGeom>
                <a:avLst/>
                <a:gdLst>
                  <a:gd name="T0" fmla="*/ 0 w 108"/>
                  <a:gd name="T1" fmla="*/ 657285 h 54"/>
                  <a:gd name="T2" fmla="*/ 666084 w 108"/>
                  <a:gd name="T3" fmla="*/ 0 h 54"/>
                  <a:gd name="T4" fmla="*/ 1330063 w 108"/>
                  <a:gd name="T5" fmla="*/ 657285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175">
                <a:solidFill>
                  <a:schemeClr val="tx1"/>
                </a:solidFill>
                <a:round/>
                <a:headEnd/>
                <a:tailEnd/>
              </a:ln>
            </p:spPr>
            <p:txBody>
              <a:bodyPr/>
              <a:lstStyle/>
              <a:p>
                <a:endParaRPr lang="en-US"/>
              </a:p>
            </p:txBody>
          </p:sp>
        </p:grpSp>
        <p:sp>
          <p:nvSpPr>
            <p:cNvPr id="44042" name="Rectangle 11"/>
            <p:cNvSpPr>
              <a:spLocks noChangeArrowheads="1"/>
            </p:cNvSpPr>
            <p:nvPr/>
          </p:nvSpPr>
          <p:spPr bwMode="auto">
            <a:xfrm>
              <a:off x="609" y="1279"/>
              <a:ext cx="1309" cy="265"/>
            </a:xfrm>
            <a:prstGeom prst="rect">
              <a:avLst/>
            </a:prstGeom>
            <a:noFill/>
            <a:ln w="9525">
              <a:noFill/>
              <a:miter lim="800000"/>
              <a:headEnd/>
              <a:tailEnd/>
            </a:ln>
          </p:spPr>
          <p:txBody>
            <a:bodyPr lIns="0" tIns="0" rIns="0" bIns="0">
              <a:spAutoFit/>
            </a:bodyPr>
            <a:lstStyle/>
            <a:p>
              <a:r>
                <a:rPr lang="en-US" sz="1400" u="sng">
                  <a:latin typeface="Arial" pitchFamily="34" charset="0"/>
                </a:rPr>
                <a:t> : KháchHàng</a:t>
              </a:r>
              <a:endParaRPr lang="en-US" sz="1400"/>
            </a:p>
          </p:txBody>
        </p:sp>
        <p:sp>
          <p:nvSpPr>
            <p:cNvPr id="44043" name="Line 12"/>
            <p:cNvSpPr>
              <a:spLocks noChangeShapeType="1"/>
            </p:cNvSpPr>
            <p:nvPr/>
          </p:nvSpPr>
          <p:spPr bwMode="auto">
            <a:xfrm>
              <a:off x="1165" y="1670"/>
              <a:ext cx="35" cy="5530"/>
            </a:xfrm>
            <a:prstGeom prst="line">
              <a:avLst/>
            </a:prstGeom>
            <a:noFill/>
            <a:ln w="0">
              <a:solidFill>
                <a:schemeClr val="tx1"/>
              </a:solidFill>
              <a:prstDash val="sysDash"/>
              <a:round/>
              <a:headEnd/>
              <a:tailEnd/>
            </a:ln>
          </p:spPr>
          <p:txBody>
            <a:bodyPr/>
            <a:lstStyle/>
            <a:p>
              <a:endParaRPr lang="en-US"/>
            </a:p>
          </p:txBody>
        </p:sp>
        <p:sp>
          <p:nvSpPr>
            <p:cNvPr id="44044" name="Rectangle 13"/>
            <p:cNvSpPr>
              <a:spLocks noChangeArrowheads="1"/>
            </p:cNvSpPr>
            <p:nvPr/>
          </p:nvSpPr>
          <p:spPr bwMode="auto">
            <a:xfrm>
              <a:off x="1096" y="2013"/>
              <a:ext cx="125" cy="4915"/>
            </a:xfrm>
            <a:prstGeom prst="rect">
              <a:avLst/>
            </a:prstGeom>
            <a:noFill/>
            <a:ln w="3175">
              <a:solidFill>
                <a:schemeClr val="tx1"/>
              </a:solidFill>
              <a:miter lim="800000"/>
              <a:headEnd/>
              <a:tailEnd/>
            </a:ln>
          </p:spPr>
          <p:txBody>
            <a:bodyPr/>
            <a:lstStyle/>
            <a:p>
              <a:endParaRPr lang="fr-FR"/>
            </a:p>
          </p:txBody>
        </p:sp>
        <p:sp>
          <p:nvSpPr>
            <p:cNvPr id="44045" name="Rectangle 14"/>
            <p:cNvSpPr>
              <a:spLocks noChangeArrowheads="1"/>
            </p:cNvSpPr>
            <p:nvPr/>
          </p:nvSpPr>
          <p:spPr bwMode="auto">
            <a:xfrm>
              <a:off x="2060" y="1130"/>
              <a:ext cx="1420" cy="519"/>
            </a:xfrm>
            <a:prstGeom prst="rect">
              <a:avLst/>
            </a:prstGeom>
            <a:noFill/>
            <a:ln w="3175">
              <a:solidFill>
                <a:schemeClr val="tx1"/>
              </a:solidFill>
              <a:miter lim="800000"/>
              <a:headEnd/>
              <a:tailEnd/>
            </a:ln>
          </p:spPr>
          <p:txBody>
            <a:bodyPr/>
            <a:lstStyle/>
            <a:p>
              <a:endParaRPr lang="fr-FR"/>
            </a:p>
          </p:txBody>
        </p:sp>
        <p:sp>
          <p:nvSpPr>
            <p:cNvPr id="44046" name="Rectangle 15"/>
            <p:cNvSpPr>
              <a:spLocks noChangeArrowheads="1"/>
            </p:cNvSpPr>
            <p:nvPr/>
          </p:nvSpPr>
          <p:spPr bwMode="auto">
            <a:xfrm>
              <a:off x="2378" y="1171"/>
              <a:ext cx="1024" cy="264"/>
            </a:xfrm>
            <a:prstGeom prst="rect">
              <a:avLst/>
            </a:prstGeom>
            <a:noFill/>
            <a:ln w="9525">
              <a:noFill/>
              <a:miter lim="800000"/>
              <a:headEnd/>
              <a:tailEnd/>
            </a:ln>
          </p:spPr>
          <p:txBody>
            <a:bodyPr wrap="none" lIns="0" tIns="0" rIns="0" bIns="0">
              <a:spAutoFit/>
            </a:bodyPr>
            <a:lstStyle/>
            <a:p>
              <a:r>
                <a:rPr lang="en-US" sz="1400" u="sng">
                  <a:latin typeface="Arial" pitchFamily="34" charset="0"/>
                </a:rPr>
                <a:t> : MáyATM</a:t>
              </a:r>
              <a:endParaRPr lang="en-US" sz="1400"/>
            </a:p>
          </p:txBody>
        </p:sp>
        <p:sp>
          <p:nvSpPr>
            <p:cNvPr id="44047" name="Line 16"/>
            <p:cNvSpPr>
              <a:spLocks noChangeShapeType="1"/>
            </p:cNvSpPr>
            <p:nvPr/>
          </p:nvSpPr>
          <p:spPr bwMode="auto">
            <a:xfrm flipH="1">
              <a:off x="2760" y="1670"/>
              <a:ext cx="17" cy="5530"/>
            </a:xfrm>
            <a:prstGeom prst="line">
              <a:avLst/>
            </a:prstGeom>
            <a:noFill/>
            <a:ln w="0">
              <a:solidFill>
                <a:schemeClr val="tx1"/>
              </a:solidFill>
              <a:prstDash val="sysDash"/>
              <a:round/>
              <a:headEnd/>
              <a:tailEnd/>
            </a:ln>
          </p:spPr>
          <p:txBody>
            <a:bodyPr/>
            <a:lstStyle/>
            <a:p>
              <a:endParaRPr lang="en-US"/>
            </a:p>
          </p:txBody>
        </p:sp>
        <p:sp>
          <p:nvSpPr>
            <p:cNvPr id="44048" name="Rectangle 17"/>
            <p:cNvSpPr>
              <a:spLocks noChangeArrowheads="1"/>
            </p:cNvSpPr>
            <p:nvPr/>
          </p:nvSpPr>
          <p:spPr bwMode="auto">
            <a:xfrm>
              <a:off x="2707" y="2013"/>
              <a:ext cx="126" cy="269"/>
            </a:xfrm>
            <a:prstGeom prst="rect">
              <a:avLst/>
            </a:prstGeom>
            <a:noFill/>
            <a:ln w="3175">
              <a:solidFill>
                <a:schemeClr val="tx1"/>
              </a:solidFill>
              <a:miter lim="800000"/>
              <a:headEnd/>
              <a:tailEnd/>
            </a:ln>
          </p:spPr>
          <p:txBody>
            <a:bodyPr/>
            <a:lstStyle/>
            <a:p>
              <a:endParaRPr lang="fr-FR"/>
            </a:p>
          </p:txBody>
        </p:sp>
        <p:sp>
          <p:nvSpPr>
            <p:cNvPr id="44049" name="Rectangle 18"/>
            <p:cNvSpPr>
              <a:spLocks noChangeArrowheads="1"/>
            </p:cNvSpPr>
            <p:nvPr/>
          </p:nvSpPr>
          <p:spPr bwMode="auto">
            <a:xfrm>
              <a:off x="2707" y="2550"/>
              <a:ext cx="126" cy="558"/>
            </a:xfrm>
            <a:prstGeom prst="rect">
              <a:avLst/>
            </a:prstGeom>
            <a:noFill/>
            <a:ln w="3175">
              <a:solidFill>
                <a:schemeClr val="tx1"/>
              </a:solidFill>
              <a:miter lim="800000"/>
              <a:headEnd/>
              <a:tailEnd/>
            </a:ln>
          </p:spPr>
          <p:txBody>
            <a:bodyPr/>
            <a:lstStyle/>
            <a:p>
              <a:endParaRPr lang="fr-FR"/>
            </a:p>
          </p:txBody>
        </p:sp>
        <p:sp>
          <p:nvSpPr>
            <p:cNvPr id="44050" name="Rectangle 19"/>
            <p:cNvSpPr>
              <a:spLocks noChangeArrowheads="1"/>
            </p:cNvSpPr>
            <p:nvPr/>
          </p:nvSpPr>
          <p:spPr bwMode="auto">
            <a:xfrm>
              <a:off x="2707" y="3241"/>
              <a:ext cx="126" cy="2631"/>
            </a:xfrm>
            <a:prstGeom prst="rect">
              <a:avLst/>
            </a:prstGeom>
            <a:noFill/>
            <a:ln w="3175">
              <a:solidFill>
                <a:schemeClr val="tx1"/>
              </a:solidFill>
              <a:miter lim="800000"/>
              <a:headEnd/>
              <a:tailEnd/>
            </a:ln>
          </p:spPr>
          <p:txBody>
            <a:bodyPr/>
            <a:lstStyle/>
            <a:p>
              <a:endParaRPr lang="fr-FR"/>
            </a:p>
          </p:txBody>
        </p:sp>
        <p:sp>
          <p:nvSpPr>
            <p:cNvPr id="44051" name="Rectangle 20"/>
            <p:cNvSpPr>
              <a:spLocks noChangeArrowheads="1"/>
            </p:cNvSpPr>
            <p:nvPr/>
          </p:nvSpPr>
          <p:spPr bwMode="auto">
            <a:xfrm>
              <a:off x="2707" y="5699"/>
              <a:ext cx="126" cy="941"/>
            </a:xfrm>
            <a:prstGeom prst="rect">
              <a:avLst/>
            </a:prstGeom>
            <a:noFill/>
            <a:ln w="3175">
              <a:solidFill>
                <a:schemeClr val="tx1"/>
              </a:solidFill>
              <a:miter lim="800000"/>
              <a:headEnd/>
              <a:tailEnd/>
            </a:ln>
          </p:spPr>
          <p:txBody>
            <a:bodyPr/>
            <a:lstStyle/>
            <a:p>
              <a:endParaRPr lang="fr-FR"/>
            </a:p>
          </p:txBody>
        </p:sp>
        <p:sp>
          <p:nvSpPr>
            <p:cNvPr id="44052" name="Rectangle 21"/>
            <p:cNvSpPr>
              <a:spLocks noChangeArrowheads="1"/>
            </p:cNvSpPr>
            <p:nvPr/>
          </p:nvSpPr>
          <p:spPr bwMode="auto">
            <a:xfrm>
              <a:off x="3868" y="1130"/>
              <a:ext cx="2408" cy="519"/>
            </a:xfrm>
            <a:prstGeom prst="rect">
              <a:avLst/>
            </a:prstGeom>
            <a:noFill/>
            <a:ln w="3175">
              <a:solidFill>
                <a:schemeClr val="tx1"/>
              </a:solidFill>
              <a:miter lim="800000"/>
              <a:headEnd/>
              <a:tailEnd/>
            </a:ln>
          </p:spPr>
          <p:txBody>
            <a:bodyPr/>
            <a:lstStyle/>
            <a:p>
              <a:endParaRPr lang="fr-FR"/>
            </a:p>
          </p:txBody>
        </p:sp>
        <p:sp>
          <p:nvSpPr>
            <p:cNvPr id="44053" name="Rectangle 22"/>
            <p:cNvSpPr>
              <a:spLocks noChangeArrowheads="1"/>
            </p:cNvSpPr>
            <p:nvPr/>
          </p:nvSpPr>
          <p:spPr bwMode="auto">
            <a:xfrm>
              <a:off x="4078" y="1171"/>
              <a:ext cx="2298" cy="264"/>
            </a:xfrm>
            <a:prstGeom prst="rect">
              <a:avLst/>
            </a:prstGeom>
            <a:noFill/>
            <a:ln w="9525">
              <a:noFill/>
              <a:miter lim="800000"/>
              <a:headEnd/>
              <a:tailEnd/>
            </a:ln>
          </p:spPr>
          <p:txBody>
            <a:bodyPr wrap="none" lIns="0" tIns="0" rIns="0" bIns="0">
              <a:spAutoFit/>
            </a:bodyPr>
            <a:lstStyle/>
            <a:p>
              <a:r>
                <a:rPr lang="en-US" sz="1400" u="sng">
                  <a:latin typeface="Arial" pitchFamily="34" charset="0"/>
                </a:rPr>
                <a:t> : KháchHàngNgânHàng</a:t>
              </a:r>
              <a:endParaRPr lang="en-US" sz="1400"/>
            </a:p>
          </p:txBody>
        </p:sp>
        <p:sp>
          <p:nvSpPr>
            <p:cNvPr id="44054" name="Line 23"/>
            <p:cNvSpPr>
              <a:spLocks noChangeShapeType="1"/>
            </p:cNvSpPr>
            <p:nvPr/>
          </p:nvSpPr>
          <p:spPr bwMode="auto">
            <a:xfrm flipH="1">
              <a:off x="5040" y="1670"/>
              <a:ext cx="39" cy="5530"/>
            </a:xfrm>
            <a:prstGeom prst="line">
              <a:avLst/>
            </a:prstGeom>
            <a:noFill/>
            <a:ln w="0">
              <a:solidFill>
                <a:schemeClr val="tx1"/>
              </a:solidFill>
              <a:prstDash val="sysDash"/>
              <a:round/>
              <a:headEnd/>
              <a:tailEnd/>
            </a:ln>
          </p:spPr>
          <p:txBody>
            <a:bodyPr/>
            <a:lstStyle/>
            <a:p>
              <a:endParaRPr lang="en-US"/>
            </a:p>
          </p:txBody>
        </p:sp>
        <p:sp>
          <p:nvSpPr>
            <p:cNvPr id="44055" name="Rectangle 24"/>
            <p:cNvSpPr>
              <a:spLocks noChangeArrowheads="1"/>
            </p:cNvSpPr>
            <p:nvPr/>
          </p:nvSpPr>
          <p:spPr bwMode="auto">
            <a:xfrm>
              <a:off x="5009" y="3395"/>
              <a:ext cx="126" cy="1095"/>
            </a:xfrm>
            <a:prstGeom prst="rect">
              <a:avLst/>
            </a:prstGeom>
            <a:noFill/>
            <a:ln w="3175">
              <a:solidFill>
                <a:schemeClr val="tx1"/>
              </a:solidFill>
              <a:miter lim="800000"/>
              <a:headEnd/>
              <a:tailEnd/>
            </a:ln>
          </p:spPr>
          <p:txBody>
            <a:bodyPr/>
            <a:lstStyle/>
            <a:p>
              <a:endParaRPr lang="fr-FR"/>
            </a:p>
          </p:txBody>
        </p:sp>
        <p:sp>
          <p:nvSpPr>
            <p:cNvPr id="44056" name="Line 25"/>
            <p:cNvSpPr>
              <a:spLocks noChangeShapeType="1"/>
            </p:cNvSpPr>
            <p:nvPr/>
          </p:nvSpPr>
          <p:spPr bwMode="auto">
            <a:xfrm>
              <a:off x="1237" y="2011"/>
              <a:ext cx="1463" cy="1"/>
            </a:xfrm>
            <a:prstGeom prst="line">
              <a:avLst/>
            </a:prstGeom>
            <a:noFill/>
            <a:ln w="3175">
              <a:solidFill>
                <a:schemeClr val="tx1"/>
              </a:solidFill>
              <a:round/>
              <a:headEnd/>
              <a:tailEnd/>
            </a:ln>
          </p:spPr>
          <p:txBody>
            <a:bodyPr/>
            <a:lstStyle/>
            <a:p>
              <a:endParaRPr lang="en-US"/>
            </a:p>
          </p:txBody>
        </p:sp>
        <p:sp>
          <p:nvSpPr>
            <p:cNvPr id="44057" name="Line 26"/>
            <p:cNvSpPr>
              <a:spLocks noChangeShapeType="1"/>
            </p:cNvSpPr>
            <p:nvPr/>
          </p:nvSpPr>
          <p:spPr bwMode="auto">
            <a:xfrm flipH="1">
              <a:off x="2528" y="2011"/>
              <a:ext cx="172" cy="72"/>
            </a:xfrm>
            <a:prstGeom prst="line">
              <a:avLst/>
            </a:prstGeom>
            <a:noFill/>
            <a:ln w="8890">
              <a:solidFill>
                <a:schemeClr val="tx1"/>
              </a:solidFill>
              <a:round/>
              <a:headEnd/>
              <a:tailEnd/>
            </a:ln>
          </p:spPr>
          <p:txBody>
            <a:bodyPr/>
            <a:lstStyle/>
            <a:p>
              <a:endParaRPr lang="en-US"/>
            </a:p>
          </p:txBody>
        </p:sp>
        <p:sp>
          <p:nvSpPr>
            <p:cNvPr id="44058" name="Line 27"/>
            <p:cNvSpPr>
              <a:spLocks noChangeShapeType="1"/>
            </p:cNvSpPr>
            <p:nvPr/>
          </p:nvSpPr>
          <p:spPr bwMode="auto">
            <a:xfrm flipH="1" flipV="1">
              <a:off x="2528" y="1939"/>
              <a:ext cx="172" cy="72"/>
            </a:xfrm>
            <a:prstGeom prst="line">
              <a:avLst/>
            </a:prstGeom>
            <a:noFill/>
            <a:ln w="8890">
              <a:solidFill>
                <a:schemeClr val="tx1"/>
              </a:solidFill>
              <a:round/>
              <a:headEnd/>
              <a:tailEnd/>
            </a:ln>
          </p:spPr>
          <p:txBody>
            <a:bodyPr/>
            <a:lstStyle/>
            <a:p>
              <a:endParaRPr lang="en-US"/>
            </a:p>
          </p:txBody>
        </p:sp>
        <p:sp>
          <p:nvSpPr>
            <p:cNvPr id="44059" name="Rectangle 28"/>
            <p:cNvSpPr>
              <a:spLocks noChangeArrowheads="1"/>
            </p:cNvSpPr>
            <p:nvPr/>
          </p:nvSpPr>
          <p:spPr bwMode="auto">
            <a:xfrm>
              <a:off x="1287" y="1690"/>
              <a:ext cx="1673" cy="264"/>
            </a:xfrm>
            <a:prstGeom prst="rect">
              <a:avLst/>
            </a:prstGeom>
            <a:noFill/>
            <a:ln w="9525">
              <a:noFill/>
              <a:miter lim="800000"/>
              <a:headEnd/>
              <a:tailEnd/>
            </a:ln>
          </p:spPr>
          <p:txBody>
            <a:bodyPr wrap="none" lIns="0" tIns="0" rIns="0" bIns="0">
              <a:spAutoFit/>
            </a:bodyPr>
            <a:lstStyle/>
            <a:p>
              <a:r>
                <a:rPr lang="en-US" sz="1400">
                  <a:latin typeface="Arial" pitchFamily="34" charset="0"/>
                </a:rPr>
                <a:t>Đưa thẻ vào ATM</a:t>
              </a:r>
              <a:endParaRPr lang="en-US" sz="1400"/>
            </a:p>
          </p:txBody>
        </p:sp>
        <p:sp>
          <p:nvSpPr>
            <p:cNvPr id="44060" name="Line 29"/>
            <p:cNvSpPr>
              <a:spLocks noChangeShapeType="1"/>
            </p:cNvSpPr>
            <p:nvPr/>
          </p:nvSpPr>
          <p:spPr bwMode="auto">
            <a:xfrm flipH="1">
              <a:off x="1242" y="2548"/>
              <a:ext cx="1458" cy="1"/>
            </a:xfrm>
            <a:prstGeom prst="line">
              <a:avLst/>
            </a:prstGeom>
            <a:noFill/>
            <a:ln w="3175">
              <a:solidFill>
                <a:schemeClr val="tx1"/>
              </a:solidFill>
              <a:round/>
              <a:headEnd/>
              <a:tailEnd/>
            </a:ln>
          </p:spPr>
          <p:txBody>
            <a:bodyPr/>
            <a:lstStyle/>
            <a:p>
              <a:endParaRPr lang="en-US"/>
            </a:p>
          </p:txBody>
        </p:sp>
        <p:sp>
          <p:nvSpPr>
            <p:cNvPr id="44061" name="Line 30"/>
            <p:cNvSpPr>
              <a:spLocks noChangeShapeType="1"/>
            </p:cNvSpPr>
            <p:nvPr/>
          </p:nvSpPr>
          <p:spPr bwMode="auto">
            <a:xfrm>
              <a:off x="1242" y="2548"/>
              <a:ext cx="173" cy="72"/>
            </a:xfrm>
            <a:prstGeom prst="line">
              <a:avLst/>
            </a:prstGeom>
            <a:noFill/>
            <a:ln w="8890">
              <a:solidFill>
                <a:schemeClr val="tx1"/>
              </a:solidFill>
              <a:round/>
              <a:headEnd/>
              <a:tailEnd/>
            </a:ln>
          </p:spPr>
          <p:txBody>
            <a:bodyPr/>
            <a:lstStyle/>
            <a:p>
              <a:endParaRPr lang="en-US"/>
            </a:p>
          </p:txBody>
        </p:sp>
        <p:sp>
          <p:nvSpPr>
            <p:cNvPr id="44062" name="Line 31"/>
            <p:cNvSpPr>
              <a:spLocks noChangeShapeType="1"/>
            </p:cNvSpPr>
            <p:nvPr/>
          </p:nvSpPr>
          <p:spPr bwMode="auto">
            <a:xfrm flipV="1">
              <a:off x="1242" y="2476"/>
              <a:ext cx="173" cy="72"/>
            </a:xfrm>
            <a:prstGeom prst="line">
              <a:avLst/>
            </a:prstGeom>
            <a:noFill/>
            <a:ln w="8890">
              <a:solidFill>
                <a:schemeClr val="tx1"/>
              </a:solidFill>
              <a:round/>
              <a:headEnd/>
              <a:tailEnd/>
            </a:ln>
          </p:spPr>
          <p:txBody>
            <a:bodyPr/>
            <a:lstStyle/>
            <a:p>
              <a:endParaRPr lang="en-US"/>
            </a:p>
          </p:txBody>
        </p:sp>
        <p:sp>
          <p:nvSpPr>
            <p:cNvPr id="44063" name="Rectangle 32"/>
            <p:cNvSpPr>
              <a:spLocks noChangeArrowheads="1"/>
            </p:cNvSpPr>
            <p:nvPr/>
          </p:nvSpPr>
          <p:spPr bwMode="auto">
            <a:xfrm>
              <a:off x="1469" y="2229"/>
              <a:ext cx="1191" cy="264"/>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PIN</a:t>
              </a:r>
              <a:endParaRPr lang="en-US" sz="1400"/>
            </a:p>
          </p:txBody>
        </p:sp>
        <p:sp>
          <p:nvSpPr>
            <p:cNvPr id="44064" name="Line 33"/>
            <p:cNvSpPr>
              <a:spLocks noChangeShapeType="1"/>
            </p:cNvSpPr>
            <p:nvPr/>
          </p:nvSpPr>
          <p:spPr bwMode="auto">
            <a:xfrm>
              <a:off x="1237" y="3239"/>
              <a:ext cx="1463" cy="1"/>
            </a:xfrm>
            <a:prstGeom prst="line">
              <a:avLst/>
            </a:prstGeom>
            <a:noFill/>
            <a:ln w="3175">
              <a:solidFill>
                <a:schemeClr val="tx1"/>
              </a:solidFill>
              <a:round/>
              <a:headEnd/>
              <a:tailEnd/>
            </a:ln>
          </p:spPr>
          <p:txBody>
            <a:bodyPr/>
            <a:lstStyle/>
            <a:p>
              <a:endParaRPr lang="en-US"/>
            </a:p>
          </p:txBody>
        </p:sp>
        <p:sp>
          <p:nvSpPr>
            <p:cNvPr id="44065" name="Line 34"/>
            <p:cNvSpPr>
              <a:spLocks noChangeShapeType="1"/>
            </p:cNvSpPr>
            <p:nvPr/>
          </p:nvSpPr>
          <p:spPr bwMode="auto">
            <a:xfrm flipH="1">
              <a:off x="2528" y="3239"/>
              <a:ext cx="172" cy="72"/>
            </a:xfrm>
            <a:prstGeom prst="line">
              <a:avLst/>
            </a:prstGeom>
            <a:noFill/>
            <a:ln w="8890">
              <a:solidFill>
                <a:schemeClr val="tx1"/>
              </a:solidFill>
              <a:round/>
              <a:headEnd/>
              <a:tailEnd/>
            </a:ln>
          </p:spPr>
          <p:txBody>
            <a:bodyPr/>
            <a:lstStyle/>
            <a:p>
              <a:endParaRPr lang="en-US"/>
            </a:p>
          </p:txBody>
        </p:sp>
        <p:sp>
          <p:nvSpPr>
            <p:cNvPr id="44066" name="Line 35"/>
            <p:cNvSpPr>
              <a:spLocks noChangeShapeType="1"/>
            </p:cNvSpPr>
            <p:nvPr/>
          </p:nvSpPr>
          <p:spPr bwMode="auto">
            <a:xfrm flipH="1" flipV="1">
              <a:off x="2528" y="3167"/>
              <a:ext cx="172" cy="72"/>
            </a:xfrm>
            <a:prstGeom prst="line">
              <a:avLst/>
            </a:prstGeom>
            <a:noFill/>
            <a:ln w="8890">
              <a:solidFill>
                <a:schemeClr val="tx1"/>
              </a:solidFill>
              <a:round/>
              <a:headEnd/>
              <a:tailEnd/>
            </a:ln>
          </p:spPr>
          <p:txBody>
            <a:bodyPr/>
            <a:lstStyle/>
            <a:p>
              <a:endParaRPr lang="en-US"/>
            </a:p>
          </p:txBody>
        </p:sp>
        <p:sp>
          <p:nvSpPr>
            <p:cNvPr id="44067" name="Rectangle 36"/>
            <p:cNvSpPr>
              <a:spLocks noChangeArrowheads="1"/>
            </p:cNvSpPr>
            <p:nvPr/>
          </p:nvSpPr>
          <p:spPr bwMode="auto">
            <a:xfrm>
              <a:off x="1416" y="2923"/>
              <a:ext cx="1273" cy="265"/>
            </a:xfrm>
            <a:prstGeom prst="rect">
              <a:avLst/>
            </a:prstGeom>
            <a:noFill/>
            <a:ln w="9525">
              <a:noFill/>
              <a:miter lim="800000"/>
              <a:headEnd/>
              <a:tailEnd/>
            </a:ln>
          </p:spPr>
          <p:txBody>
            <a:bodyPr wrap="none" lIns="0" tIns="0" rIns="0" bIns="0">
              <a:spAutoFit/>
            </a:bodyPr>
            <a:lstStyle/>
            <a:p>
              <a:r>
                <a:rPr lang="en-US" sz="1400">
                  <a:latin typeface="Arial" pitchFamily="34" charset="0"/>
                </a:rPr>
                <a:t>Nhập mã PIN</a:t>
              </a:r>
              <a:endParaRPr lang="en-US" sz="1400"/>
            </a:p>
          </p:txBody>
        </p:sp>
        <p:sp>
          <p:nvSpPr>
            <p:cNvPr id="44068" name="Line 37"/>
            <p:cNvSpPr>
              <a:spLocks noChangeShapeType="1"/>
            </p:cNvSpPr>
            <p:nvPr/>
          </p:nvSpPr>
          <p:spPr bwMode="auto">
            <a:xfrm>
              <a:off x="2849" y="3393"/>
              <a:ext cx="2153" cy="1"/>
            </a:xfrm>
            <a:prstGeom prst="line">
              <a:avLst/>
            </a:prstGeom>
            <a:noFill/>
            <a:ln w="3175">
              <a:solidFill>
                <a:schemeClr val="tx1"/>
              </a:solidFill>
              <a:round/>
              <a:headEnd/>
              <a:tailEnd/>
            </a:ln>
          </p:spPr>
          <p:txBody>
            <a:bodyPr/>
            <a:lstStyle/>
            <a:p>
              <a:endParaRPr lang="en-US"/>
            </a:p>
          </p:txBody>
        </p:sp>
        <p:sp>
          <p:nvSpPr>
            <p:cNvPr id="44069" name="Line 38"/>
            <p:cNvSpPr>
              <a:spLocks noChangeShapeType="1"/>
            </p:cNvSpPr>
            <p:nvPr/>
          </p:nvSpPr>
          <p:spPr bwMode="auto">
            <a:xfrm flipH="1">
              <a:off x="4830" y="3393"/>
              <a:ext cx="172" cy="72"/>
            </a:xfrm>
            <a:prstGeom prst="line">
              <a:avLst/>
            </a:prstGeom>
            <a:noFill/>
            <a:ln w="8890">
              <a:solidFill>
                <a:schemeClr val="tx1"/>
              </a:solidFill>
              <a:round/>
              <a:headEnd/>
              <a:tailEnd/>
            </a:ln>
          </p:spPr>
          <p:txBody>
            <a:bodyPr/>
            <a:lstStyle/>
            <a:p>
              <a:endParaRPr lang="en-US"/>
            </a:p>
          </p:txBody>
        </p:sp>
        <p:sp>
          <p:nvSpPr>
            <p:cNvPr id="44070" name="Line 39"/>
            <p:cNvSpPr>
              <a:spLocks noChangeShapeType="1"/>
            </p:cNvSpPr>
            <p:nvPr/>
          </p:nvSpPr>
          <p:spPr bwMode="auto">
            <a:xfrm flipH="1" flipV="1">
              <a:off x="4830" y="3321"/>
              <a:ext cx="172" cy="72"/>
            </a:xfrm>
            <a:prstGeom prst="line">
              <a:avLst/>
            </a:prstGeom>
            <a:noFill/>
            <a:ln w="8890">
              <a:solidFill>
                <a:schemeClr val="tx1"/>
              </a:solidFill>
              <a:round/>
              <a:headEnd/>
              <a:tailEnd/>
            </a:ln>
          </p:spPr>
          <p:txBody>
            <a:bodyPr/>
            <a:lstStyle/>
            <a:p>
              <a:endParaRPr lang="en-US"/>
            </a:p>
          </p:txBody>
        </p:sp>
        <p:sp>
          <p:nvSpPr>
            <p:cNvPr id="44071" name="Rectangle 40"/>
            <p:cNvSpPr>
              <a:spLocks noChangeArrowheads="1"/>
            </p:cNvSpPr>
            <p:nvPr/>
          </p:nvSpPr>
          <p:spPr bwMode="auto">
            <a:xfrm>
              <a:off x="3249" y="3073"/>
              <a:ext cx="1556" cy="265"/>
            </a:xfrm>
            <a:prstGeom prst="rect">
              <a:avLst/>
            </a:prstGeom>
            <a:noFill/>
            <a:ln w="9525">
              <a:noFill/>
              <a:miter lim="800000"/>
              <a:headEnd/>
              <a:tailEnd/>
            </a:ln>
          </p:spPr>
          <p:txBody>
            <a:bodyPr wrap="none" lIns="0" tIns="0" rIns="0" bIns="0">
              <a:spAutoFit/>
            </a:bodyPr>
            <a:lstStyle/>
            <a:p>
              <a:r>
                <a:rPr lang="en-US" sz="1400">
                  <a:latin typeface="Arial" pitchFamily="34" charset="0"/>
                </a:rPr>
                <a:t>Kiểm tra mã PIN</a:t>
              </a:r>
              <a:endParaRPr lang="en-US" sz="1400"/>
            </a:p>
          </p:txBody>
        </p:sp>
        <p:sp>
          <p:nvSpPr>
            <p:cNvPr id="44072" name="Line 41"/>
            <p:cNvSpPr>
              <a:spLocks noChangeShapeType="1"/>
            </p:cNvSpPr>
            <p:nvPr/>
          </p:nvSpPr>
          <p:spPr bwMode="auto">
            <a:xfrm flipH="1">
              <a:off x="2854" y="3931"/>
              <a:ext cx="2148" cy="1"/>
            </a:xfrm>
            <a:prstGeom prst="line">
              <a:avLst/>
            </a:prstGeom>
            <a:noFill/>
            <a:ln w="0">
              <a:solidFill>
                <a:schemeClr val="tx1"/>
              </a:solidFill>
              <a:prstDash val="sysDash"/>
              <a:round/>
              <a:headEnd/>
              <a:tailEnd/>
            </a:ln>
          </p:spPr>
          <p:txBody>
            <a:bodyPr/>
            <a:lstStyle/>
            <a:p>
              <a:endParaRPr lang="en-US"/>
            </a:p>
          </p:txBody>
        </p:sp>
        <p:sp>
          <p:nvSpPr>
            <p:cNvPr id="44073" name="Line 42"/>
            <p:cNvSpPr>
              <a:spLocks noChangeShapeType="1"/>
            </p:cNvSpPr>
            <p:nvPr/>
          </p:nvSpPr>
          <p:spPr bwMode="auto">
            <a:xfrm>
              <a:off x="2854" y="3931"/>
              <a:ext cx="172" cy="72"/>
            </a:xfrm>
            <a:prstGeom prst="line">
              <a:avLst/>
            </a:prstGeom>
            <a:noFill/>
            <a:ln w="8890">
              <a:solidFill>
                <a:schemeClr val="tx1"/>
              </a:solidFill>
              <a:round/>
              <a:headEnd/>
              <a:tailEnd/>
            </a:ln>
          </p:spPr>
          <p:txBody>
            <a:bodyPr/>
            <a:lstStyle/>
            <a:p>
              <a:endParaRPr lang="en-US"/>
            </a:p>
          </p:txBody>
        </p:sp>
        <p:sp>
          <p:nvSpPr>
            <p:cNvPr id="44074" name="Line 43"/>
            <p:cNvSpPr>
              <a:spLocks noChangeShapeType="1"/>
            </p:cNvSpPr>
            <p:nvPr/>
          </p:nvSpPr>
          <p:spPr bwMode="auto">
            <a:xfrm flipV="1">
              <a:off x="2854" y="3859"/>
              <a:ext cx="172" cy="72"/>
            </a:xfrm>
            <a:prstGeom prst="line">
              <a:avLst/>
            </a:prstGeom>
            <a:noFill/>
            <a:ln w="8890">
              <a:solidFill>
                <a:schemeClr val="tx1"/>
              </a:solidFill>
              <a:round/>
              <a:headEnd/>
              <a:tailEnd/>
            </a:ln>
          </p:spPr>
          <p:txBody>
            <a:bodyPr/>
            <a:lstStyle/>
            <a:p>
              <a:endParaRPr lang="en-US"/>
            </a:p>
          </p:txBody>
        </p:sp>
        <p:sp>
          <p:nvSpPr>
            <p:cNvPr id="44075" name="Rectangle 44"/>
            <p:cNvSpPr>
              <a:spLocks noChangeArrowheads="1"/>
            </p:cNvSpPr>
            <p:nvPr/>
          </p:nvSpPr>
          <p:spPr bwMode="auto">
            <a:xfrm>
              <a:off x="3080" y="3608"/>
              <a:ext cx="2000" cy="265"/>
            </a:xfrm>
            <a:prstGeom prst="rect">
              <a:avLst/>
            </a:prstGeom>
            <a:noFill/>
            <a:ln w="9525">
              <a:noFill/>
              <a:miter lim="800000"/>
              <a:headEnd/>
              <a:tailEnd/>
            </a:ln>
          </p:spPr>
          <p:txBody>
            <a:bodyPr wrap="none" lIns="0" tIns="0" rIns="0" bIns="0">
              <a:spAutoFit/>
            </a:bodyPr>
            <a:lstStyle/>
            <a:p>
              <a:r>
                <a:rPr lang="en-US" sz="1400">
                  <a:latin typeface="Arial" pitchFamily="34" charset="0"/>
                </a:rPr>
                <a:t>Mã PIN không hợp lệ</a:t>
              </a:r>
              <a:endParaRPr lang="en-US" sz="1400"/>
            </a:p>
          </p:txBody>
        </p:sp>
        <p:sp>
          <p:nvSpPr>
            <p:cNvPr id="44076" name="Line 45"/>
            <p:cNvSpPr>
              <a:spLocks noChangeShapeType="1"/>
            </p:cNvSpPr>
            <p:nvPr/>
          </p:nvSpPr>
          <p:spPr bwMode="auto">
            <a:xfrm flipH="1">
              <a:off x="1242" y="4545"/>
              <a:ext cx="1458" cy="1"/>
            </a:xfrm>
            <a:prstGeom prst="line">
              <a:avLst/>
            </a:prstGeom>
            <a:noFill/>
            <a:ln w="3175">
              <a:solidFill>
                <a:schemeClr val="tx1"/>
              </a:solidFill>
              <a:round/>
              <a:headEnd/>
              <a:tailEnd/>
            </a:ln>
          </p:spPr>
          <p:txBody>
            <a:bodyPr/>
            <a:lstStyle/>
            <a:p>
              <a:endParaRPr lang="en-US"/>
            </a:p>
          </p:txBody>
        </p:sp>
        <p:sp>
          <p:nvSpPr>
            <p:cNvPr id="44077" name="Line 46"/>
            <p:cNvSpPr>
              <a:spLocks noChangeShapeType="1"/>
            </p:cNvSpPr>
            <p:nvPr/>
          </p:nvSpPr>
          <p:spPr bwMode="auto">
            <a:xfrm>
              <a:off x="1242" y="4545"/>
              <a:ext cx="173" cy="72"/>
            </a:xfrm>
            <a:prstGeom prst="line">
              <a:avLst/>
            </a:prstGeom>
            <a:noFill/>
            <a:ln w="8890">
              <a:solidFill>
                <a:schemeClr val="tx1"/>
              </a:solidFill>
              <a:round/>
              <a:headEnd/>
              <a:tailEnd/>
            </a:ln>
          </p:spPr>
          <p:txBody>
            <a:bodyPr/>
            <a:lstStyle/>
            <a:p>
              <a:endParaRPr lang="en-US"/>
            </a:p>
          </p:txBody>
        </p:sp>
        <p:sp>
          <p:nvSpPr>
            <p:cNvPr id="44078" name="Line 47"/>
            <p:cNvSpPr>
              <a:spLocks noChangeShapeType="1"/>
            </p:cNvSpPr>
            <p:nvPr/>
          </p:nvSpPr>
          <p:spPr bwMode="auto">
            <a:xfrm flipV="1">
              <a:off x="1242" y="4473"/>
              <a:ext cx="173" cy="72"/>
            </a:xfrm>
            <a:prstGeom prst="line">
              <a:avLst/>
            </a:prstGeom>
            <a:noFill/>
            <a:ln w="8890">
              <a:solidFill>
                <a:schemeClr val="tx1"/>
              </a:solidFill>
              <a:round/>
              <a:headEnd/>
              <a:tailEnd/>
            </a:ln>
          </p:spPr>
          <p:txBody>
            <a:bodyPr/>
            <a:lstStyle/>
            <a:p>
              <a:endParaRPr lang="en-US"/>
            </a:p>
          </p:txBody>
        </p:sp>
        <p:sp>
          <p:nvSpPr>
            <p:cNvPr id="44079" name="Rectangle 48"/>
            <p:cNvSpPr>
              <a:spLocks noChangeArrowheads="1"/>
            </p:cNvSpPr>
            <p:nvPr/>
          </p:nvSpPr>
          <p:spPr bwMode="auto">
            <a:xfrm>
              <a:off x="643" y="4224"/>
              <a:ext cx="3071" cy="265"/>
            </a:xfrm>
            <a:prstGeom prst="rect">
              <a:avLst/>
            </a:prstGeom>
            <a:noFill/>
            <a:ln w="9525">
              <a:noFill/>
              <a:miter lim="800000"/>
              <a:headEnd/>
              <a:tailEnd/>
            </a:ln>
          </p:spPr>
          <p:txBody>
            <a:bodyPr wrap="none" lIns="0" tIns="0" rIns="0" bIns="0">
              <a:spAutoFit/>
            </a:bodyPr>
            <a:lstStyle/>
            <a:p>
              <a:r>
                <a:rPr lang="en-US" sz="1400">
                  <a:latin typeface="Arial" pitchFamily="34" charset="0"/>
                </a:rPr>
                <a:t>Thông báo mã PIN không hợp lệ</a:t>
              </a:r>
              <a:endParaRPr lang="en-US" sz="1400"/>
            </a:p>
          </p:txBody>
        </p:sp>
        <p:sp>
          <p:nvSpPr>
            <p:cNvPr id="44080" name="Line 49"/>
            <p:cNvSpPr>
              <a:spLocks noChangeShapeType="1"/>
            </p:cNvSpPr>
            <p:nvPr/>
          </p:nvSpPr>
          <p:spPr bwMode="auto">
            <a:xfrm flipH="1">
              <a:off x="1242" y="4929"/>
              <a:ext cx="1458" cy="1"/>
            </a:xfrm>
            <a:prstGeom prst="line">
              <a:avLst/>
            </a:prstGeom>
            <a:noFill/>
            <a:ln w="3175">
              <a:solidFill>
                <a:schemeClr val="tx1"/>
              </a:solidFill>
              <a:round/>
              <a:headEnd/>
              <a:tailEnd/>
            </a:ln>
          </p:spPr>
          <p:txBody>
            <a:bodyPr/>
            <a:lstStyle/>
            <a:p>
              <a:endParaRPr lang="en-US"/>
            </a:p>
          </p:txBody>
        </p:sp>
        <p:sp>
          <p:nvSpPr>
            <p:cNvPr id="44081" name="Line 50"/>
            <p:cNvSpPr>
              <a:spLocks noChangeShapeType="1"/>
            </p:cNvSpPr>
            <p:nvPr/>
          </p:nvSpPr>
          <p:spPr bwMode="auto">
            <a:xfrm>
              <a:off x="1242" y="4929"/>
              <a:ext cx="173" cy="72"/>
            </a:xfrm>
            <a:prstGeom prst="line">
              <a:avLst/>
            </a:prstGeom>
            <a:noFill/>
            <a:ln w="8890">
              <a:solidFill>
                <a:schemeClr val="tx1"/>
              </a:solidFill>
              <a:round/>
              <a:headEnd/>
              <a:tailEnd/>
            </a:ln>
          </p:spPr>
          <p:txBody>
            <a:bodyPr/>
            <a:lstStyle/>
            <a:p>
              <a:endParaRPr lang="en-US"/>
            </a:p>
          </p:txBody>
        </p:sp>
        <p:sp>
          <p:nvSpPr>
            <p:cNvPr id="44082" name="Line 51"/>
            <p:cNvSpPr>
              <a:spLocks noChangeShapeType="1"/>
            </p:cNvSpPr>
            <p:nvPr/>
          </p:nvSpPr>
          <p:spPr bwMode="auto">
            <a:xfrm flipV="1">
              <a:off x="1242" y="4857"/>
              <a:ext cx="173" cy="72"/>
            </a:xfrm>
            <a:prstGeom prst="line">
              <a:avLst/>
            </a:prstGeom>
            <a:noFill/>
            <a:ln w="8890">
              <a:solidFill>
                <a:schemeClr val="tx1"/>
              </a:solidFill>
              <a:round/>
              <a:headEnd/>
              <a:tailEnd/>
            </a:ln>
          </p:spPr>
          <p:txBody>
            <a:bodyPr/>
            <a:lstStyle/>
            <a:p>
              <a:endParaRPr lang="en-US"/>
            </a:p>
          </p:txBody>
        </p:sp>
        <p:sp>
          <p:nvSpPr>
            <p:cNvPr id="44083" name="Rectangle 52"/>
            <p:cNvSpPr>
              <a:spLocks noChangeArrowheads="1"/>
            </p:cNvSpPr>
            <p:nvPr/>
          </p:nvSpPr>
          <p:spPr bwMode="auto">
            <a:xfrm>
              <a:off x="1613" y="4607"/>
              <a:ext cx="848" cy="264"/>
            </a:xfrm>
            <a:prstGeom prst="rect">
              <a:avLst/>
            </a:prstGeom>
            <a:noFill/>
            <a:ln w="9525">
              <a:noFill/>
              <a:miter lim="800000"/>
              <a:headEnd/>
              <a:tailEnd/>
            </a:ln>
          </p:spPr>
          <p:txBody>
            <a:bodyPr wrap="none" lIns="0" tIns="0" rIns="0" bIns="0">
              <a:spAutoFit/>
            </a:bodyPr>
            <a:lstStyle/>
            <a:p>
              <a:r>
                <a:rPr lang="en-US" sz="1400">
                  <a:latin typeface="Arial" pitchFamily="34" charset="0"/>
                </a:rPr>
                <a:t>Nhảy thẻ</a:t>
              </a:r>
              <a:endParaRPr lang="en-US" sz="1400"/>
            </a:p>
          </p:txBody>
        </p:sp>
        <p:sp>
          <p:nvSpPr>
            <p:cNvPr id="44084" name="Line 53"/>
            <p:cNvSpPr>
              <a:spLocks noChangeShapeType="1"/>
            </p:cNvSpPr>
            <p:nvPr/>
          </p:nvSpPr>
          <p:spPr bwMode="auto">
            <a:xfrm flipH="1">
              <a:off x="1242" y="5313"/>
              <a:ext cx="1458" cy="1"/>
            </a:xfrm>
            <a:prstGeom prst="line">
              <a:avLst/>
            </a:prstGeom>
            <a:noFill/>
            <a:ln w="3175">
              <a:solidFill>
                <a:schemeClr val="tx1"/>
              </a:solidFill>
              <a:round/>
              <a:headEnd/>
              <a:tailEnd/>
            </a:ln>
          </p:spPr>
          <p:txBody>
            <a:bodyPr/>
            <a:lstStyle/>
            <a:p>
              <a:endParaRPr lang="en-US"/>
            </a:p>
          </p:txBody>
        </p:sp>
        <p:sp>
          <p:nvSpPr>
            <p:cNvPr id="44085" name="Line 54"/>
            <p:cNvSpPr>
              <a:spLocks noChangeShapeType="1"/>
            </p:cNvSpPr>
            <p:nvPr/>
          </p:nvSpPr>
          <p:spPr bwMode="auto">
            <a:xfrm>
              <a:off x="1242" y="5313"/>
              <a:ext cx="173" cy="72"/>
            </a:xfrm>
            <a:prstGeom prst="line">
              <a:avLst/>
            </a:prstGeom>
            <a:noFill/>
            <a:ln w="8890">
              <a:solidFill>
                <a:schemeClr val="tx1"/>
              </a:solidFill>
              <a:round/>
              <a:headEnd/>
              <a:tailEnd/>
            </a:ln>
          </p:spPr>
          <p:txBody>
            <a:bodyPr/>
            <a:lstStyle/>
            <a:p>
              <a:endParaRPr lang="en-US"/>
            </a:p>
          </p:txBody>
        </p:sp>
        <p:sp>
          <p:nvSpPr>
            <p:cNvPr id="44086" name="Line 55"/>
            <p:cNvSpPr>
              <a:spLocks noChangeShapeType="1"/>
            </p:cNvSpPr>
            <p:nvPr/>
          </p:nvSpPr>
          <p:spPr bwMode="auto">
            <a:xfrm flipV="1">
              <a:off x="1242" y="5241"/>
              <a:ext cx="173" cy="72"/>
            </a:xfrm>
            <a:prstGeom prst="line">
              <a:avLst/>
            </a:prstGeom>
            <a:noFill/>
            <a:ln w="8890">
              <a:solidFill>
                <a:schemeClr val="tx1"/>
              </a:solidFill>
              <a:round/>
              <a:headEnd/>
              <a:tailEnd/>
            </a:ln>
          </p:spPr>
          <p:txBody>
            <a:bodyPr/>
            <a:lstStyle/>
            <a:p>
              <a:endParaRPr lang="en-US"/>
            </a:p>
          </p:txBody>
        </p:sp>
        <p:sp>
          <p:nvSpPr>
            <p:cNvPr id="44087" name="Rectangle 56"/>
            <p:cNvSpPr>
              <a:spLocks noChangeArrowheads="1"/>
            </p:cNvSpPr>
            <p:nvPr/>
          </p:nvSpPr>
          <p:spPr bwMode="auto">
            <a:xfrm>
              <a:off x="1359" y="4990"/>
              <a:ext cx="1461" cy="264"/>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lấy thẻ</a:t>
              </a:r>
              <a:endParaRPr lang="en-US" sz="1400"/>
            </a:p>
          </p:txBody>
        </p:sp>
        <p:sp>
          <p:nvSpPr>
            <p:cNvPr id="44088" name="Line 57"/>
            <p:cNvSpPr>
              <a:spLocks noChangeShapeType="1"/>
            </p:cNvSpPr>
            <p:nvPr/>
          </p:nvSpPr>
          <p:spPr bwMode="auto">
            <a:xfrm>
              <a:off x="1237" y="5697"/>
              <a:ext cx="1463" cy="1"/>
            </a:xfrm>
            <a:prstGeom prst="line">
              <a:avLst/>
            </a:prstGeom>
            <a:noFill/>
            <a:ln w="3175">
              <a:solidFill>
                <a:schemeClr val="tx1"/>
              </a:solidFill>
              <a:round/>
              <a:headEnd/>
              <a:tailEnd/>
            </a:ln>
          </p:spPr>
          <p:txBody>
            <a:bodyPr/>
            <a:lstStyle/>
            <a:p>
              <a:endParaRPr lang="en-US"/>
            </a:p>
          </p:txBody>
        </p:sp>
        <p:sp>
          <p:nvSpPr>
            <p:cNvPr id="44089" name="Line 58"/>
            <p:cNvSpPr>
              <a:spLocks noChangeShapeType="1"/>
            </p:cNvSpPr>
            <p:nvPr/>
          </p:nvSpPr>
          <p:spPr bwMode="auto">
            <a:xfrm flipH="1">
              <a:off x="2528" y="5697"/>
              <a:ext cx="172" cy="72"/>
            </a:xfrm>
            <a:prstGeom prst="line">
              <a:avLst/>
            </a:prstGeom>
            <a:noFill/>
            <a:ln w="8890">
              <a:solidFill>
                <a:schemeClr val="tx1"/>
              </a:solidFill>
              <a:round/>
              <a:headEnd/>
              <a:tailEnd/>
            </a:ln>
          </p:spPr>
          <p:txBody>
            <a:bodyPr/>
            <a:lstStyle/>
            <a:p>
              <a:endParaRPr lang="en-US"/>
            </a:p>
          </p:txBody>
        </p:sp>
        <p:sp>
          <p:nvSpPr>
            <p:cNvPr id="44090" name="Line 59"/>
            <p:cNvSpPr>
              <a:spLocks noChangeShapeType="1"/>
            </p:cNvSpPr>
            <p:nvPr/>
          </p:nvSpPr>
          <p:spPr bwMode="auto">
            <a:xfrm flipH="1" flipV="1">
              <a:off x="2528" y="5625"/>
              <a:ext cx="172" cy="72"/>
            </a:xfrm>
            <a:prstGeom prst="line">
              <a:avLst/>
            </a:prstGeom>
            <a:noFill/>
            <a:ln w="8890">
              <a:solidFill>
                <a:schemeClr val="tx1"/>
              </a:solidFill>
              <a:round/>
              <a:headEnd/>
              <a:tailEnd/>
            </a:ln>
          </p:spPr>
          <p:txBody>
            <a:bodyPr/>
            <a:lstStyle/>
            <a:p>
              <a:endParaRPr lang="en-US"/>
            </a:p>
          </p:txBody>
        </p:sp>
        <p:sp>
          <p:nvSpPr>
            <p:cNvPr id="44091" name="Rectangle 60"/>
            <p:cNvSpPr>
              <a:spLocks noChangeArrowheads="1"/>
            </p:cNvSpPr>
            <p:nvPr/>
          </p:nvSpPr>
          <p:spPr bwMode="auto">
            <a:xfrm>
              <a:off x="1676" y="5377"/>
              <a:ext cx="694" cy="264"/>
            </a:xfrm>
            <a:prstGeom prst="rect">
              <a:avLst/>
            </a:prstGeom>
            <a:noFill/>
            <a:ln w="9525">
              <a:noFill/>
              <a:miter lim="800000"/>
              <a:headEnd/>
              <a:tailEnd/>
            </a:ln>
          </p:spPr>
          <p:txBody>
            <a:bodyPr wrap="none" lIns="0" tIns="0" rIns="0" bIns="0">
              <a:spAutoFit/>
            </a:bodyPr>
            <a:lstStyle/>
            <a:p>
              <a:r>
                <a:rPr lang="en-US" sz="1400">
                  <a:latin typeface="Arial" pitchFamily="34" charset="0"/>
                </a:rPr>
                <a:t>Lây thẻ</a:t>
              </a:r>
              <a:endParaRPr lang="en-US" sz="1400"/>
            </a:p>
          </p:txBody>
        </p:sp>
        <p:sp>
          <p:nvSpPr>
            <p:cNvPr id="44092" name="Line 61"/>
            <p:cNvSpPr>
              <a:spLocks noChangeShapeType="1"/>
            </p:cNvSpPr>
            <p:nvPr/>
          </p:nvSpPr>
          <p:spPr bwMode="auto">
            <a:xfrm flipH="1">
              <a:off x="1242" y="6081"/>
              <a:ext cx="1458" cy="1"/>
            </a:xfrm>
            <a:prstGeom prst="line">
              <a:avLst/>
            </a:prstGeom>
            <a:noFill/>
            <a:ln w="3175">
              <a:solidFill>
                <a:schemeClr val="tx1"/>
              </a:solidFill>
              <a:round/>
              <a:headEnd/>
              <a:tailEnd/>
            </a:ln>
          </p:spPr>
          <p:txBody>
            <a:bodyPr/>
            <a:lstStyle/>
            <a:p>
              <a:endParaRPr lang="en-US"/>
            </a:p>
          </p:txBody>
        </p:sp>
        <p:sp>
          <p:nvSpPr>
            <p:cNvPr id="44093" name="Line 62"/>
            <p:cNvSpPr>
              <a:spLocks noChangeShapeType="1"/>
            </p:cNvSpPr>
            <p:nvPr/>
          </p:nvSpPr>
          <p:spPr bwMode="auto">
            <a:xfrm>
              <a:off x="1242" y="6081"/>
              <a:ext cx="173" cy="72"/>
            </a:xfrm>
            <a:prstGeom prst="line">
              <a:avLst/>
            </a:prstGeom>
            <a:noFill/>
            <a:ln w="8890">
              <a:solidFill>
                <a:schemeClr val="tx1"/>
              </a:solidFill>
              <a:round/>
              <a:headEnd/>
              <a:tailEnd/>
            </a:ln>
          </p:spPr>
          <p:txBody>
            <a:bodyPr/>
            <a:lstStyle/>
            <a:p>
              <a:endParaRPr lang="en-US"/>
            </a:p>
          </p:txBody>
        </p:sp>
        <p:sp>
          <p:nvSpPr>
            <p:cNvPr id="44094" name="Line 63"/>
            <p:cNvSpPr>
              <a:spLocks noChangeShapeType="1"/>
            </p:cNvSpPr>
            <p:nvPr/>
          </p:nvSpPr>
          <p:spPr bwMode="auto">
            <a:xfrm flipV="1">
              <a:off x="1242" y="6009"/>
              <a:ext cx="173" cy="72"/>
            </a:xfrm>
            <a:prstGeom prst="line">
              <a:avLst/>
            </a:prstGeom>
            <a:noFill/>
            <a:ln w="8890">
              <a:solidFill>
                <a:schemeClr val="tx1"/>
              </a:solidFill>
              <a:round/>
              <a:headEnd/>
              <a:tailEnd/>
            </a:ln>
          </p:spPr>
          <p:txBody>
            <a:bodyPr/>
            <a:lstStyle/>
            <a:p>
              <a:endParaRPr lang="en-US"/>
            </a:p>
          </p:txBody>
        </p:sp>
        <p:sp>
          <p:nvSpPr>
            <p:cNvPr id="44095" name="Rectangle 64"/>
            <p:cNvSpPr>
              <a:spLocks noChangeArrowheads="1"/>
            </p:cNvSpPr>
            <p:nvPr/>
          </p:nvSpPr>
          <p:spPr bwMode="auto">
            <a:xfrm>
              <a:off x="998" y="5760"/>
              <a:ext cx="2243" cy="264"/>
            </a:xfrm>
            <a:prstGeom prst="rect">
              <a:avLst/>
            </a:prstGeom>
            <a:noFill/>
            <a:ln w="9525">
              <a:noFill/>
              <a:miter lim="800000"/>
              <a:headEnd/>
              <a:tailEnd/>
            </a:ln>
          </p:spPr>
          <p:txBody>
            <a:bodyPr lIns="0" tIns="0" rIns="0" bIns="0">
              <a:spAutoFit/>
            </a:bodyPr>
            <a:lstStyle/>
            <a:p>
              <a:r>
                <a:rPr lang="en-US" sz="1400">
                  <a:latin typeface="Arial" pitchFamily="34" charset="0"/>
                </a:rPr>
                <a:t>Hiển thị màn hình chính</a:t>
              </a:r>
              <a:endParaRPr lang="en-US" sz="1400"/>
            </a:p>
          </p:txBody>
        </p:sp>
      </p:grpSp>
      <p:sp>
        <p:nvSpPr>
          <p:cNvPr id="38977" name="Oval 65"/>
          <p:cNvSpPr>
            <a:spLocks noChangeArrowheads="1"/>
          </p:cNvSpPr>
          <p:nvPr/>
        </p:nvSpPr>
        <p:spPr bwMode="auto">
          <a:xfrm>
            <a:off x="4572000" y="1600200"/>
            <a:ext cx="1752600" cy="914400"/>
          </a:xfrm>
          <a:prstGeom prst="ellipse">
            <a:avLst/>
          </a:prstGeom>
          <a:noFill/>
          <a:ln w="9525">
            <a:solidFill>
              <a:srgbClr val="FF0066"/>
            </a:solidFill>
            <a:round/>
            <a:headEnd/>
            <a:tailEnd/>
          </a:ln>
        </p:spPr>
        <p:txBody>
          <a:bodyPr wrap="none" anchor="ctr"/>
          <a:lstStyle/>
          <a:p>
            <a:endParaRPr lang="fr-FR"/>
          </a:p>
        </p:txBody>
      </p:sp>
      <p:sp>
        <p:nvSpPr>
          <p:cNvPr id="38978" name="Oval 66"/>
          <p:cNvSpPr>
            <a:spLocks noChangeArrowheads="1"/>
          </p:cNvSpPr>
          <p:nvPr/>
        </p:nvSpPr>
        <p:spPr bwMode="auto">
          <a:xfrm>
            <a:off x="6324600" y="1600200"/>
            <a:ext cx="2362200" cy="914400"/>
          </a:xfrm>
          <a:prstGeom prst="ellipse">
            <a:avLst/>
          </a:prstGeom>
          <a:noFill/>
          <a:ln w="9525">
            <a:solidFill>
              <a:srgbClr val="FF0066"/>
            </a:solidFill>
            <a:round/>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77"/>
                                        </p:tgtEl>
                                        <p:attrNameLst>
                                          <p:attrName>style.visibility</p:attrName>
                                        </p:attrNameLst>
                                      </p:cBhvr>
                                      <p:to>
                                        <p:strVal val="visible"/>
                                      </p:to>
                                    </p:set>
                                    <p:animEffect transition="in" filter="dissolve">
                                      <p:cBhvr>
                                        <p:cTn id="7" dur="500"/>
                                        <p:tgtEl>
                                          <p:spTgt spid="38977"/>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38978"/>
                                        </p:tgtEl>
                                        <p:attrNameLst>
                                          <p:attrName>style.visibility</p:attrName>
                                        </p:attrNameLst>
                                      </p:cBhvr>
                                      <p:to>
                                        <p:strVal val="visible"/>
                                      </p:to>
                                    </p:set>
                                    <p:anim calcmode="lin" valueType="num">
                                      <p:cBhvr>
                                        <p:cTn id="12" dur="500" fill="hold"/>
                                        <p:tgtEl>
                                          <p:spTgt spid="38978"/>
                                        </p:tgtEl>
                                        <p:attrNameLst>
                                          <p:attrName>ppt_w</p:attrName>
                                        </p:attrNameLst>
                                      </p:cBhvr>
                                      <p:tavLst>
                                        <p:tav tm="0">
                                          <p:val>
                                            <p:strVal val="#ppt_w*0.05"/>
                                          </p:val>
                                        </p:tav>
                                        <p:tav tm="100000">
                                          <p:val>
                                            <p:strVal val="#ppt_w"/>
                                          </p:val>
                                        </p:tav>
                                      </p:tavLst>
                                    </p:anim>
                                    <p:anim calcmode="lin" valueType="num">
                                      <p:cBhvr>
                                        <p:cTn id="13" dur="500" fill="hold"/>
                                        <p:tgtEl>
                                          <p:spTgt spid="38978"/>
                                        </p:tgtEl>
                                        <p:attrNameLst>
                                          <p:attrName>ppt_h</p:attrName>
                                        </p:attrNameLst>
                                      </p:cBhvr>
                                      <p:tavLst>
                                        <p:tav tm="0">
                                          <p:val>
                                            <p:strVal val="#ppt_h"/>
                                          </p:val>
                                        </p:tav>
                                        <p:tav tm="100000">
                                          <p:val>
                                            <p:strVal val="#ppt_h"/>
                                          </p:val>
                                        </p:tav>
                                      </p:tavLst>
                                    </p:anim>
                                    <p:anim calcmode="lin" valueType="num">
                                      <p:cBhvr>
                                        <p:cTn id="14" dur="500" fill="hold"/>
                                        <p:tgtEl>
                                          <p:spTgt spid="38978"/>
                                        </p:tgtEl>
                                        <p:attrNameLst>
                                          <p:attrName>ppt_x</p:attrName>
                                        </p:attrNameLst>
                                      </p:cBhvr>
                                      <p:tavLst>
                                        <p:tav tm="0">
                                          <p:val>
                                            <p:strVal val="#ppt_x-.2"/>
                                          </p:val>
                                        </p:tav>
                                        <p:tav tm="100000">
                                          <p:val>
                                            <p:strVal val="#ppt_x"/>
                                          </p:val>
                                        </p:tav>
                                      </p:tavLst>
                                    </p:anim>
                                    <p:anim calcmode="lin" valueType="num">
                                      <p:cBhvr>
                                        <p:cTn id="15" dur="500" fill="hold"/>
                                        <p:tgtEl>
                                          <p:spTgt spid="38978"/>
                                        </p:tgtEl>
                                        <p:attrNameLst>
                                          <p:attrName>ppt_y</p:attrName>
                                        </p:attrNameLst>
                                      </p:cBhvr>
                                      <p:tavLst>
                                        <p:tav tm="0">
                                          <p:val>
                                            <p:strVal val="#ppt_y"/>
                                          </p:val>
                                        </p:tav>
                                        <p:tav tm="100000">
                                          <p:val>
                                            <p:strVal val="#ppt_y"/>
                                          </p:val>
                                        </p:tav>
                                      </p:tavLst>
                                    </p:anim>
                                    <p:animEffect transition="in" filter="fade">
                                      <p:cBhvr>
                                        <p:cTn id="16" dur="500"/>
                                        <p:tgtEl>
                                          <p:spTgt spid="38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7" grpId="0" animBg="1"/>
      <p:bldP spid="3897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en-US" smtClean="0"/>
              <a:t>Các cách tiếp cận xác định lớp</a:t>
            </a:r>
          </a:p>
        </p:txBody>
      </p:sp>
      <p:sp>
        <p:nvSpPr>
          <p:cNvPr id="17411" name="Rectangle 3"/>
          <p:cNvSpPr>
            <a:spLocks noGrp="1" noChangeArrowheads="1"/>
          </p:cNvSpPr>
          <p:nvPr>
            <p:ph idx="1"/>
          </p:nvPr>
        </p:nvSpPr>
        <p:spPr/>
        <p:txBody>
          <a:bodyPr/>
          <a:lstStyle/>
          <a:p>
            <a:pPr eaLnBrk="1" hangingPunct="1"/>
            <a:r>
              <a:rPr lang="en-US" smtClean="0"/>
              <a:t>Tiếp cận theo thực thể nghiệp vụ</a:t>
            </a:r>
          </a:p>
          <a:p>
            <a:pPr eaLnBrk="1" hangingPunct="1"/>
            <a:r>
              <a:rPr lang="en-US" smtClean="0"/>
              <a:t>Tiếp cận theo cụm danh từ</a:t>
            </a:r>
          </a:p>
          <a:p>
            <a:pPr eaLnBrk="1" hangingPunct="1"/>
            <a:r>
              <a:rPr lang="en-US" smtClean="0"/>
              <a:t>Tiếp cận theo phân loại</a:t>
            </a:r>
          </a:p>
          <a:p>
            <a:pPr eaLnBrk="1" hangingPunct="1"/>
            <a:r>
              <a:rPr lang="en-US" smtClean="0"/>
              <a:t>Tiếp cận theo phân tích hoạt động use case</a:t>
            </a:r>
          </a:p>
        </p:txBody>
      </p:sp>
      <p:sp>
        <p:nvSpPr>
          <p:cNvPr id="17412" name="Slide Number Placeholder 4"/>
          <p:cNvSpPr>
            <a:spLocks noGrp="1"/>
          </p:cNvSpPr>
          <p:nvPr>
            <p:ph type="sldNum" sz="quarter" idx="11"/>
          </p:nvPr>
        </p:nvSpPr>
        <p:spPr>
          <a:noFill/>
        </p:spPr>
        <p:txBody>
          <a:bodyPr/>
          <a:lstStyle/>
          <a:p>
            <a:fld id="{BC00674C-9E90-41DF-8633-7AF36A9A156D}"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457200" y="-228600"/>
            <a:ext cx="8229600" cy="1371600"/>
          </a:xfrm>
        </p:spPr>
        <p:txBody>
          <a:bodyPr/>
          <a:lstStyle/>
          <a:p>
            <a:pPr eaLnBrk="1" hangingPunct="1"/>
            <a:r>
              <a:rPr lang="en-US" smtClean="0"/>
              <a:t>Các cách tiếp cận xác định lớp</a:t>
            </a:r>
          </a:p>
        </p:txBody>
      </p:sp>
      <p:sp>
        <p:nvSpPr>
          <p:cNvPr id="45059" name="Rectangle 3"/>
          <p:cNvSpPr>
            <a:spLocks noGrp="1" noChangeArrowheads="1"/>
          </p:cNvSpPr>
          <p:nvPr>
            <p:ph type="body" sz="half" idx="1"/>
          </p:nvPr>
        </p:nvSpPr>
        <p:spPr>
          <a:xfrm>
            <a:off x="457200" y="1295400"/>
            <a:ext cx="3048000" cy="5029200"/>
          </a:xfrm>
        </p:spPr>
        <p:txBody>
          <a:bodyPr/>
          <a:lstStyle/>
          <a:p>
            <a:pPr eaLnBrk="1" hangingPunct="1"/>
            <a:r>
              <a:rPr lang="en-US" sz="2800" smtClean="0"/>
              <a:t>Ví dụ: phân tích use case “Rút tiền”. </a:t>
            </a:r>
          </a:p>
          <a:p>
            <a:pPr lvl="2" eaLnBrk="1" hangingPunct="1"/>
            <a:endParaRPr lang="en-US" sz="2000" smtClean="0"/>
          </a:p>
          <a:p>
            <a:pPr lvl="2" eaLnBrk="1" hangingPunct="1"/>
            <a:endParaRPr lang="en-US" sz="2000" smtClean="0"/>
          </a:p>
          <a:p>
            <a:pPr lvl="2" eaLnBrk="1" hangingPunct="1"/>
            <a:endParaRPr lang="en-US" sz="2000" smtClean="0"/>
          </a:p>
        </p:txBody>
      </p:sp>
      <p:sp>
        <p:nvSpPr>
          <p:cNvPr id="45060" name="Slide Number Placeholder 5"/>
          <p:cNvSpPr>
            <a:spLocks noGrp="1"/>
          </p:cNvSpPr>
          <p:nvPr>
            <p:ph type="sldNum" sz="quarter" idx="11"/>
          </p:nvPr>
        </p:nvSpPr>
        <p:spPr>
          <a:noFill/>
        </p:spPr>
        <p:txBody>
          <a:bodyPr/>
          <a:lstStyle/>
          <a:p>
            <a:fld id="{66093E16-FD60-46AC-89AF-AC967FDB8A2F}" type="slidenum">
              <a:rPr lang="en-US" smtClean="0"/>
              <a:pPr/>
              <a:t>30</a:t>
            </a:fld>
            <a:endParaRPr lang="en-US" smtClean="0"/>
          </a:p>
        </p:txBody>
      </p:sp>
      <p:grpSp>
        <p:nvGrpSpPr>
          <p:cNvPr id="45061" name="Group 65"/>
          <p:cNvGrpSpPr>
            <a:grpSpLocks noChangeAspect="1"/>
          </p:cNvGrpSpPr>
          <p:nvPr/>
        </p:nvGrpSpPr>
        <p:grpSpPr bwMode="auto">
          <a:xfrm>
            <a:off x="3200400" y="685800"/>
            <a:ext cx="5553075" cy="6400800"/>
            <a:chOff x="0" y="0"/>
            <a:chExt cx="7545" cy="10080"/>
          </a:xfrm>
        </p:grpSpPr>
        <p:sp>
          <p:nvSpPr>
            <p:cNvPr id="45063" name="AutoShape 66"/>
            <p:cNvSpPr>
              <a:spLocks noChangeAspect="1" noChangeArrowheads="1"/>
            </p:cNvSpPr>
            <p:nvPr/>
          </p:nvSpPr>
          <p:spPr bwMode="auto">
            <a:xfrm>
              <a:off x="0" y="0"/>
              <a:ext cx="7545" cy="10080"/>
            </a:xfrm>
            <a:prstGeom prst="rect">
              <a:avLst/>
            </a:prstGeom>
            <a:noFill/>
            <a:ln w="9525">
              <a:noFill/>
              <a:miter lim="800000"/>
              <a:headEnd/>
              <a:tailEnd/>
            </a:ln>
          </p:spPr>
          <p:txBody>
            <a:bodyPr/>
            <a:lstStyle/>
            <a:p>
              <a:endParaRPr lang="fr-FR"/>
            </a:p>
          </p:txBody>
        </p:sp>
        <p:sp>
          <p:nvSpPr>
            <p:cNvPr id="45064" name="Rectangle 67"/>
            <p:cNvSpPr>
              <a:spLocks noChangeArrowheads="1"/>
            </p:cNvSpPr>
            <p:nvPr/>
          </p:nvSpPr>
          <p:spPr bwMode="auto">
            <a:xfrm>
              <a:off x="341" y="470"/>
              <a:ext cx="2448" cy="523"/>
            </a:xfrm>
            <a:prstGeom prst="rect">
              <a:avLst/>
            </a:prstGeom>
            <a:noFill/>
            <a:ln w="3175">
              <a:solidFill>
                <a:schemeClr val="tx1"/>
              </a:solidFill>
              <a:miter lim="800000"/>
              <a:headEnd/>
              <a:tailEnd/>
            </a:ln>
          </p:spPr>
          <p:txBody>
            <a:bodyPr/>
            <a:lstStyle/>
            <a:p>
              <a:endParaRPr lang="fr-FR"/>
            </a:p>
          </p:txBody>
        </p:sp>
        <p:sp>
          <p:nvSpPr>
            <p:cNvPr id="45065" name="Rectangle 68"/>
            <p:cNvSpPr>
              <a:spLocks noChangeArrowheads="1"/>
            </p:cNvSpPr>
            <p:nvPr/>
          </p:nvSpPr>
          <p:spPr bwMode="auto">
            <a:xfrm>
              <a:off x="565" y="513"/>
              <a:ext cx="2612" cy="335"/>
            </a:xfrm>
            <a:prstGeom prst="rect">
              <a:avLst/>
            </a:prstGeom>
            <a:noFill/>
            <a:ln w="9525">
              <a:noFill/>
              <a:miter lim="800000"/>
              <a:headEnd/>
              <a:tailEnd/>
            </a:ln>
          </p:spPr>
          <p:txBody>
            <a:bodyPr wrap="none" lIns="0" tIns="0" rIns="0" bIns="0">
              <a:spAutoFit/>
            </a:bodyPr>
            <a:lstStyle/>
            <a:p>
              <a:r>
                <a:rPr lang="en-US" sz="1400" u="sng">
                  <a:latin typeface="Arial" pitchFamily="34" charset="0"/>
                </a:rPr>
                <a:t> : KháchHàngNgânHàng</a:t>
              </a:r>
              <a:endParaRPr lang="en-US" sz="1400"/>
            </a:p>
          </p:txBody>
        </p:sp>
        <p:sp>
          <p:nvSpPr>
            <p:cNvPr id="45066" name="Line 69"/>
            <p:cNvSpPr>
              <a:spLocks noChangeShapeType="1"/>
            </p:cNvSpPr>
            <p:nvPr/>
          </p:nvSpPr>
          <p:spPr bwMode="auto">
            <a:xfrm>
              <a:off x="1569" y="1012"/>
              <a:ext cx="1" cy="8928"/>
            </a:xfrm>
            <a:prstGeom prst="line">
              <a:avLst/>
            </a:prstGeom>
            <a:noFill/>
            <a:ln w="0">
              <a:solidFill>
                <a:schemeClr val="tx1"/>
              </a:solidFill>
              <a:prstDash val="sysDash"/>
              <a:round/>
              <a:headEnd/>
              <a:tailEnd/>
            </a:ln>
          </p:spPr>
          <p:txBody>
            <a:bodyPr/>
            <a:lstStyle/>
            <a:p>
              <a:endParaRPr lang="en-US"/>
            </a:p>
          </p:txBody>
        </p:sp>
        <p:sp>
          <p:nvSpPr>
            <p:cNvPr id="45067" name="Rectangle 70"/>
            <p:cNvSpPr>
              <a:spLocks noChangeArrowheads="1"/>
            </p:cNvSpPr>
            <p:nvPr/>
          </p:nvSpPr>
          <p:spPr bwMode="auto">
            <a:xfrm>
              <a:off x="1497" y="1353"/>
              <a:ext cx="130" cy="7671"/>
            </a:xfrm>
            <a:prstGeom prst="rect">
              <a:avLst/>
            </a:prstGeom>
            <a:noFill/>
            <a:ln w="3175">
              <a:solidFill>
                <a:schemeClr val="tx1"/>
              </a:solidFill>
              <a:miter lim="800000"/>
              <a:headEnd/>
              <a:tailEnd/>
            </a:ln>
          </p:spPr>
          <p:txBody>
            <a:bodyPr/>
            <a:lstStyle/>
            <a:p>
              <a:endParaRPr lang="fr-FR"/>
            </a:p>
          </p:txBody>
        </p:sp>
        <p:sp>
          <p:nvSpPr>
            <p:cNvPr id="45068" name="Rectangle 71"/>
            <p:cNvSpPr>
              <a:spLocks noChangeArrowheads="1"/>
            </p:cNvSpPr>
            <p:nvPr/>
          </p:nvSpPr>
          <p:spPr bwMode="auto">
            <a:xfrm>
              <a:off x="3537" y="470"/>
              <a:ext cx="1426" cy="523"/>
            </a:xfrm>
            <a:prstGeom prst="rect">
              <a:avLst/>
            </a:prstGeom>
            <a:noFill/>
            <a:ln w="3175">
              <a:solidFill>
                <a:schemeClr val="tx1"/>
              </a:solidFill>
              <a:miter lim="800000"/>
              <a:headEnd/>
              <a:tailEnd/>
            </a:ln>
          </p:spPr>
          <p:txBody>
            <a:bodyPr/>
            <a:lstStyle/>
            <a:p>
              <a:endParaRPr lang="fr-FR"/>
            </a:p>
          </p:txBody>
        </p:sp>
        <p:sp>
          <p:nvSpPr>
            <p:cNvPr id="45069" name="Rectangle 72"/>
            <p:cNvSpPr>
              <a:spLocks noChangeArrowheads="1"/>
            </p:cNvSpPr>
            <p:nvPr/>
          </p:nvSpPr>
          <p:spPr bwMode="auto">
            <a:xfrm>
              <a:off x="3861" y="513"/>
              <a:ext cx="1165" cy="335"/>
            </a:xfrm>
            <a:prstGeom prst="rect">
              <a:avLst/>
            </a:prstGeom>
            <a:noFill/>
            <a:ln w="9525">
              <a:noFill/>
              <a:miter lim="800000"/>
              <a:headEnd/>
              <a:tailEnd/>
            </a:ln>
          </p:spPr>
          <p:txBody>
            <a:bodyPr wrap="none" lIns="0" tIns="0" rIns="0" bIns="0">
              <a:spAutoFit/>
            </a:bodyPr>
            <a:lstStyle/>
            <a:p>
              <a:r>
                <a:rPr lang="en-US" sz="1400" u="sng">
                  <a:latin typeface="Arial" pitchFamily="34" charset="0"/>
                </a:rPr>
                <a:t> : MáyATM</a:t>
              </a:r>
              <a:endParaRPr lang="en-US" sz="1400"/>
            </a:p>
          </p:txBody>
        </p:sp>
        <p:sp>
          <p:nvSpPr>
            <p:cNvPr id="45070" name="Line 73"/>
            <p:cNvSpPr>
              <a:spLocks noChangeShapeType="1"/>
            </p:cNvSpPr>
            <p:nvPr/>
          </p:nvSpPr>
          <p:spPr bwMode="auto">
            <a:xfrm>
              <a:off x="4257" y="1012"/>
              <a:ext cx="1" cy="8928"/>
            </a:xfrm>
            <a:prstGeom prst="line">
              <a:avLst/>
            </a:prstGeom>
            <a:noFill/>
            <a:ln w="0">
              <a:solidFill>
                <a:schemeClr val="tx1"/>
              </a:solidFill>
              <a:prstDash val="sysDash"/>
              <a:round/>
              <a:headEnd/>
              <a:tailEnd/>
            </a:ln>
          </p:spPr>
          <p:txBody>
            <a:bodyPr/>
            <a:lstStyle/>
            <a:p>
              <a:endParaRPr lang="en-US"/>
            </a:p>
          </p:txBody>
        </p:sp>
        <p:sp>
          <p:nvSpPr>
            <p:cNvPr id="45071" name="Rectangle 74"/>
            <p:cNvSpPr>
              <a:spLocks noChangeArrowheads="1"/>
            </p:cNvSpPr>
            <p:nvPr/>
          </p:nvSpPr>
          <p:spPr bwMode="auto">
            <a:xfrm>
              <a:off x="4185" y="1353"/>
              <a:ext cx="130" cy="273"/>
            </a:xfrm>
            <a:prstGeom prst="rect">
              <a:avLst/>
            </a:prstGeom>
            <a:noFill/>
            <a:ln w="3175">
              <a:solidFill>
                <a:schemeClr val="tx1"/>
              </a:solidFill>
              <a:miter lim="800000"/>
              <a:headEnd/>
              <a:tailEnd/>
            </a:ln>
          </p:spPr>
          <p:txBody>
            <a:bodyPr/>
            <a:lstStyle/>
            <a:p>
              <a:endParaRPr lang="fr-FR"/>
            </a:p>
          </p:txBody>
        </p:sp>
        <p:sp>
          <p:nvSpPr>
            <p:cNvPr id="45072" name="Rectangle 75"/>
            <p:cNvSpPr>
              <a:spLocks noChangeArrowheads="1"/>
            </p:cNvSpPr>
            <p:nvPr/>
          </p:nvSpPr>
          <p:spPr bwMode="auto">
            <a:xfrm>
              <a:off x="4185" y="1813"/>
              <a:ext cx="130" cy="6520"/>
            </a:xfrm>
            <a:prstGeom prst="rect">
              <a:avLst/>
            </a:prstGeom>
            <a:noFill/>
            <a:ln w="3175">
              <a:solidFill>
                <a:schemeClr val="tx1"/>
              </a:solidFill>
              <a:miter lim="800000"/>
              <a:headEnd/>
              <a:tailEnd/>
            </a:ln>
          </p:spPr>
          <p:txBody>
            <a:bodyPr/>
            <a:lstStyle/>
            <a:p>
              <a:endParaRPr lang="fr-FR"/>
            </a:p>
          </p:txBody>
        </p:sp>
        <p:sp>
          <p:nvSpPr>
            <p:cNvPr id="45073" name="Rectangle 76"/>
            <p:cNvSpPr>
              <a:spLocks noChangeArrowheads="1"/>
            </p:cNvSpPr>
            <p:nvPr/>
          </p:nvSpPr>
          <p:spPr bwMode="auto">
            <a:xfrm>
              <a:off x="4185" y="4039"/>
              <a:ext cx="130" cy="4668"/>
            </a:xfrm>
            <a:prstGeom prst="rect">
              <a:avLst/>
            </a:prstGeom>
            <a:noFill/>
            <a:ln w="3175">
              <a:solidFill>
                <a:schemeClr val="tx1"/>
              </a:solidFill>
              <a:miter lim="800000"/>
              <a:headEnd/>
              <a:tailEnd/>
            </a:ln>
          </p:spPr>
          <p:txBody>
            <a:bodyPr/>
            <a:lstStyle/>
            <a:p>
              <a:endParaRPr lang="fr-FR"/>
            </a:p>
          </p:txBody>
        </p:sp>
        <p:sp>
          <p:nvSpPr>
            <p:cNvPr id="45074" name="Rectangle 77"/>
            <p:cNvSpPr>
              <a:spLocks noChangeArrowheads="1"/>
            </p:cNvSpPr>
            <p:nvPr/>
          </p:nvSpPr>
          <p:spPr bwMode="auto">
            <a:xfrm>
              <a:off x="5764" y="470"/>
              <a:ext cx="1426" cy="523"/>
            </a:xfrm>
            <a:prstGeom prst="rect">
              <a:avLst/>
            </a:prstGeom>
            <a:noFill/>
            <a:ln w="3175">
              <a:solidFill>
                <a:schemeClr val="tx1"/>
              </a:solidFill>
              <a:miter lim="800000"/>
              <a:headEnd/>
              <a:tailEnd/>
            </a:ln>
          </p:spPr>
          <p:txBody>
            <a:bodyPr/>
            <a:lstStyle/>
            <a:p>
              <a:endParaRPr lang="fr-FR"/>
            </a:p>
          </p:txBody>
        </p:sp>
        <p:sp>
          <p:nvSpPr>
            <p:cNvPr id="45075" name="Rectangle 78"/>
            <p:cNvSpPr>
              <a:spLocks noChangeArrowheads="1"/>
            </p:cNvSpPr>
            <p:nvPr/>
          </p:nvSpPr>
          <p:spPr bwMode="auto">
            <a:xfrm>
              <a:off x="6020" y="513"/>
              <a:ext cx="1232" cy="335"/>
            </a:xfrm>
            <a:prstGeom prst="rect">
              <a:avLst/>
            </a:prstGeom>
            <a:noFill/>
            <a:ln w="9525">
              <a:noFill/>
              <a:miter lim="800000"/>
              <a:headEnd/>
              <a:tailEnd/>
            </a:ln>
          </p:spPr>
          <p:txBody>
            <a:bodyPr wrap="none" lIns="0" tIns="0" rIns="0" bIns="0">
              <a:spAutoFit/>
            </a:bodyPr>
            <a:lstStyle/>
            <a:p>
              <a:r>
                <a:rPr lang="en-US" sz="1400" u="sng">
                  <a:latin typeface="Arial" pitchFamily="34" charset="0"/>
                </a:rPr>
                <a:t> : TàiKhoản</a:t>
              </a:r>
              <a:endParaRPr lang="en-US" sz="1400"/>
            </a:p>
          </p:txBody>
        </p:sp>
        <p:sp>
          <p:nvSpPr>
            <p:cNvPr id="45076" name="Line 79"/>
            <p:cNvSpPr>
              <a:spLocks noChangeShapeType="1"/>
            </p:cNvSpPr>
            <p:nvPr/>
          </p:nvSpPr>
          <p:spPr bwMode="auto">
            <a:xfrm>
              <a:off x="6484" y="1012"/>
              <a:ext cx="1" cy="8928"/>
            </a:xfrm>
            <a:prstGeom prst="line">
              <a:avLst/>
            </a:prstGeom>
            <a:noFill/>
            <a:ln w="0">
              <a:solidFill>
                <a:schemeClr val="tx1"/>
              </a:solidFill>
              <a:prstDash val="sysDash"/>
              <a:round/>
              <a:headEnd/>
              <a:tailEnd/>
            </a:ln>
          </p:spPr>
          <p:txBody>
            <a:bodyPr/>
            <a:lstStyle/>
            <a:p>
              <a:endParaRPr lang="en-US"/>
            </a:p>
          </p:txBody>
        </p:sp>
        <p:sp>
          <p:nvSpPr>
            <p:cNvPr id="45077" name="Rectangle 80"/>
            <p:cNvSpPr>
              <a:spLocks noChangeArrowheads="1"/>
            </p:cNvSpPr>
            <p:nvPr/>
          </p:nvSpPr>
          <p:spPr bwMode="auto">
            <a:xfrm>
              <a:off x="6412" y="2734"/>
              <a:ext cx="130" cy="869"/>
            </a:xfrm>
            <a:prstGeom prst="rect">
              <a:avLst/>
            </a:prstGeom>
            <a:noFill/>
            <a:ln w="3175">
              <a:solidFill>
                <a:schemeClr val="tx1"/>
              </a:solidFill>
              <a:miter lim="800000"/>
              <a:headEnd/>
              <a:tailEnd/>
            </a:ln>
          </p:spPr>
          <p:txBody>
            <a:bodyPr/>
            <a:lstStyle/>
            <a:p>
              <a:endParaRPr lang="fr-FR"/>
            </a:p>
          </p:txBody>
        </p:sp>
        <p:sp>
          <p:nvSpPr>
            <p:cNvPr id="45078" name="Rectangle 81"/>
            <p:cNvSpPr>
              <a:spLocks noChangeArrowheads="1"/>
            </p:cNvSpPr>
            <p:nvPr/>
          </p:nvSpPr>
          <p:spPr bwMode="auto">
            <a:xfrm>
              <a:off x="6412" y="4500"/>
              <a:ext cx="130" cy="3919"/>
            </a:xfrm>
            <a:prstGeom prst="rect">
              <a:avLst/>
            </a:prstGeom>
            <a:noFill/>
            <a:ln w="3175">
              <a:solidFill>
                <a:schemeClr val="tx1"/>
              </a:solidFill>
              <a:miter lim="800000"/>
              <a:headEnd/>
              <a:tailEnd/>
            </a:ln>
          </p:spPr>
          <p:txBody>
            <a:bodyPr/>
            <a:lstStyle/>
            <a:p>
              <a:endParaRPr lang="fr-FR"/>
            </a:p>
          </p:txBody>
        </p:sp>
        <p:sp>
          <p:nvSpPr>
            <p:cNvPr id="45079" name="Line 82"/>
            <p:cNvSpPr>
              <a:spLocks noChangeShapeType="1"/>
            </p:cNvSpPr>
            <p:nvPr/>
          </p:nvSpPr>
          <p:spPr bwMode="auto">
            <a:xfrm>
              <a:off x="1641" y="1353"/>
              <a:ext cx="2539" cy="1"/>
            </a:xfrm>
            <a:prstGeom prst="line">
              <a:avLst/>
            </a:prstGeom>
            <a:noFill/>
            <a:ln w="3175">
              <a:solidFill>
                <a:schemeClr val="tx1"/>
              </a:solidFill>
              <a:round/>
              <a:headEnd/>
              <a:tailEnd/>
            </a:ln>
          </p:spPr>
          <p:txBody>
            <a:bodyPr/>
            <a:lstStyle/>
            <a:p>
              <a:endParaRPr lang="en-US"/>
            </a:p>
          </p:txBody>
        </p:sp>
        <p:sp>
          <p:nvSpPr>
            <p:cNvPr id="45080" name="Line 83"/>
            <p:cNvSpPr>
              <a:spLocks noChangeShapeType="1"/>
            </p:cNvSpPr>
            <p:nvPr/>
          </p:nvSpPr>
          <p:spPr bwMode="auto">
            <a:xfrm flipH="1">
              <a:off x="4008" y="1353"/>
              <a:ext cx="172" cy="72"/>
            </a:xfrm>
            <a:prstGeom prst="line">
              <a:avLst/>
            </a:prstGeom>
            <a:noFill/>
            <a:ln w="8890">
              <a:solidFill>
                <a:schemeClr val="tx1"/>
              </a:solidFill>
              <a:round/>
              <a:headEnd/>
              <a:tailEnd/>
            </a:ln>
          </p:spPr>
          <p:txBody>
            <a:bodyPr/>
            <a:lstStyle/>
            <a:p>
              <a:endParaRPr lang="en-US"/>
            </a:p>
          </p:txBody>
        </p:sp>
        <p:sp>
          <p:nvSpPr>
            <p:cNvPr id="45081" name="Line 84"/>
            <p:cNvSpPr>
              <a:spLocks noChangeShapeType="1"/>
            </p:cNvSpPr>
            <p:nvPr/>
          </p:nvSpPr>
          <p:spPr bwMode="auto">
            <a:xfrm flipH="1" flipV="1">
              <a:off x="4008" y="1281"/>
              <a:ext cx="172" cy="72"/>
            </a:xfrm>
            <a:prstGeom prst="line">
              <a:avLst/>
            </a:prstGeom>
            <a:noFill/>
            <a:ln w="8890">
              <a:solidFill>
                <a:schemeClr val="tx1"/>
              </a:solidFill>
              <a:round/>
              <a:headEnd/>
              <a:tailEnd/>
            </a:ln>
          </p:spPr>
          <p:txBody>
            <a:bodyPr/>
            <a:lstStyle/>
            <a:p>
              <a:endParaRPr lang="en-US"/>
            </a:p>
          </p:txBody>
        </p:sp>
        <p:sp>
          <p:nvSpPr>
            <p:cNvPr id="45082" name="Rectangle 85"/>
            <p:cNvSpPr>
              <a:spLocks noChangeArrowheads="1"/>
            </p:cNvSpPr>
            <p:nvPr/>
          </p:nvSpPr>
          <p:spPr bwMode="auto">
            <a:xfrm>
              <a:off x="2228" y="1030"/>
              <a:ext cx="1903" cy="335"/>
            </a:xfrm>
            <a:prstGeom prst="rect">
              <a:avLst/>
            </a:prstGeom>
            <a:noFill/>
            <a:ln w="9525">
              <a:noFill/>
              <a:miter lim="800000"/>
              <a:headEnd/>
              <a:tailEnd/>
            </a:ln>
          </p:spPr>
          <p:txBody>
            <a:bodyPr wrap="none" lIns="0" tIns="0" rIns="0" bIns="0">
              <a:spAutoFit/>
            </a:bodyPr>
            <a:lstStyle/>
            <a:p>
              <a:r>
                <a:rPr lang="en-US" sz="1400">
                  <a:latin typeface="Arial" pitchFamily="34" charset="0"/>
                </a:rPr>
                <a:t>Đưa vào thẻ ATM</a:t>
              </a:r>
              <a:endParaRPr lang="en-US" sz="1400"/>
            </a:p>
          </p:txBody>
        </p:sp>
        <p:sp>
          <p:nvSpPr>
            <p:cNvPr id="45083" name="Line 86"/>
            <p:cNvSpPr>
              <a:spLocks noChangeShapeType="1"/>
            </p:cNvSpPr>
            <p:nvPr/>
          </p:nvSpPr>
          <p:spPr bwMode="auto">
            <a:xfrm flipH="1">
              <a:off x="1646" y="1813"/>
              <a:ext cx="2534" cy="1"/>
            </a:xfrm>
            <a:prstGeom prst="line">
              <a:avLst/>
            </a:prstGeom>
            <a:noFill/>
            <a:ln w="3175">
              <a:solidFill>
                <a:schemeClr val="tx1"/>
              </a:solidFill>
              <a:round/>
              <a:headEnd/>
              <a:tailEnd/>
            </a:ln>
          </p:spPr>
          <p:txBody>
            <a:bodyPr/>
            <a:lstStyle/>
            <a:p>
              <a:endParaRPr lang="en-US"/>
            </a:p>
          </p:txBody>
        </p:sp>
        <p:sp>
          <p:nvSpPr>
            <p:cNvPr id="45084" name="Line 87"/>
            <p:cNvSpPr>
              <a:spLocks noChangeShapeType="1"/>
            </p:cNvSpPr>
            <p:nvPr/>
          </p:nvSpPr>
          <p:spPr bwMode="auto">
            <a:xfrm>
              <a:off x="1646" y="1813"/>
              <a:ext cx="173" cy="72"/>
            </a:xfrm>
            <a:prstGeom prst="line">
              <a:avLst/>
            </a:prstGeom>
            <a:noFill/>
            <a:ln w="8890">
              <a:solidFill>
                <a:schemeClr val="tx1"/>
              </a:solidFill>
              <a:round/>
              <a:headEnd/>
              <a:tailEnd/>
            </a:ln>
          </p:spPr>
          <p:txBody>
            <a:bodyPr/>
            <a:lstStyle/>
            <a:p>
              <a:endParaRPr lang="en-US"/>
            </a:p>
          </p:txBody>
        </p:sp>
        <p:sp>
          <p:nvSpPr>
            <p:cNvPr id="45085" name="Line 88"/>
            <p:cNvSpPr>
              <a:spLocks noChangeShapeType="1"/>
            </p:cNvSpPr>
            <p:nvPr/>
          </p:nvSpPr>
          <p:spPr bwMode="auto">
            <a:xfrm flipV="1">
              <a:off x="1646" y="1741"/>
              <a:ext cx="173" cy="72"/>
            </a:xfrm>
            <a:prstGeom prst="line">
              <a:avLst/>
            </a:prstGeom>
            <a:noFill/>
            <a:ln w="8890">
              <a:solidFill>
                <a:schemeClr val="tx1"/>
              </a:solidFill>
              <a:round/>
              <a:headEnd/>
              <a:tailEnd/>
            </a:ln>
          </p:spPr>
          <p:txBody>
            <a:bodyPr/>
            <a:lstStyle/>
            <a:p>
              <a:endParaRPr lang="en-US"/>
            </a:p>
          </p:txBody>
        </p:sp>
        <p:sp>
          <p:nvSpPr>
            <p:cNvPr id="45086" name="Rectangle 89"/>
            <p:cNvSpPr>
              <a:spLocks noChangeArrowheads="1"/>
            </p:cNvSpPr>
            <p:nvPr/>
          </p:nvSpPr>
          <p:spPr bwMode="auto">
            <a:xfrm>
              <a:off x="2416" y="1493"/>
              <a:ext cx="1354" cy="33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PIN</a:t>
              </a:r>
              <a:endParaRPr lang="en-US" sz="1400"/>
            </a:p>
          </p:txBody>
        </p:sp>
        <p:sp>
          <p:nvSpPr>
            <p:cNvPr id="45087" name="Line 90"/>
            <p:cNvSpPr>
              <a:spLocks noChangeShapeType="1"/>
            </p:cNvSpPr>
            <p:nvPr/>
          </p:nvSpPr>
          <p:spPr bwMode="auto">
            <a:xfrm>
              <a:off x="1641" y="2581"/>
              <a:ext cx="2539" cy="1"/>
            </a:xfrm>
            <a:prstGeom prst="line">
              <a:avLst/>
            </a:prstGeom>
            <a:noFill/>
            <a:ln w="3175">
              <a:solidFill>
                <a:schemeClr val="tx1"/>
              </a:solidFill>
              <a:round/>
              <a:headEnd/>
              <a:tailEnd/>
            </a:ln>
          </p:spPr>
          <p:txBody>
            <a:bodyPr/>
            <a:lstStyle/>
            <a:p>
              <a:endParaRPr lang="en-US"/>
            </a:p>
          </p:txBody>
        </p:sp>
        <p:sp>
          <p:nvSpPr>
            <p:cNvPr id="45088" name="Line 91"/>
            <p:cNvSpPr>
              <a:spLocks noChangeShapeType="1"/>
            </p:cNvSpPr>
            <p:nvPr/>
          </p:nvSpPr>
          <p:spPr bwMode="auto">
            <a:xfrm flipH="1">
              <a:off x="4008" y="2581"/>
              <a:ext cx="172" cy="72"/>
            </a:xfrm>
            <a:prstGeom prst="line">
              <a:avLst/>
            </a:prstGeom>
            <a:noFill/>
            <a:ln w="8890">
              <a:solidFill>
                <a:schemeClr val="tx1"/>
              </a:solidFill>
              <a:round/>
              <a:headEnd/>
              <a:tailEnd/>
            </a:ln>
          </p:spPr>
          <p:txBody>
            <a:bodyPr/>
            <a:lstStyle/>
            <a:p>
              <a:endParaRPr lang="en-US"/>
            </a:p>
          </p:txBody>
        </p:sp>
        <p:sp>
          <p:nvSpPr>
            <p:cNvPr id="45089" name="Line 92"/>
            <p:cNvSpPr>
              <a:spLocks noChangeShapeType="1"/>
            </p:cNvSpPr>
            <p:nvPr/>
          </p:nvSpPr>
          <p:spPr bwMode="auto">
            <a:xfrm flipH="1" flipV="1">
              <a:off x="4008" y="2509"/>
              <a:ext cx="172" cy="72"/>
            </a:xfrm>
            <a:prstGeom prst="line">
              <a:avLst/>
            </a:prstGeom>
            <a:noFill/>
            <a:ln w="8890">
              <a:solidFill>
                <a:schemeClr val="tx1"/>
              </a:solidFill>
              <a:round/>
              <a:headEnd/>
              <a:tailEnd/>
            </a:ln>
          </p:spPr>
          <p:txBody>
            <a:bodyPr/>
            <a:lstStyle/>
            <a:p>
              <a:endParaRPr lang="en-US"/>
            </a:p>
          </p:txBody>
        </p:sp>
        <p:sp>
          <p:nvSpPr>
            <p:cNvPr id="45090" name="Rectangle 93"/>
            <p:cNvSpPr>
              <a:spLocks noChangeArrowheads="1"/>
            </p:cNvSpPr>
            <p:nvPr/>
          </p:nvSpPr>
          <p:spPr bwMode="auto">
            <a:xfrm>
              <a:off x="2358" y="2260"/>
              <a:ext cx="1447" cy="335"/>
            </a:xfrm>
            <a:prstGeom prst="rect">
              <a:avLst/>
            </a:prstGeom>
            <a:noFill/>
            <a:ln w="9525">
              <a:noFill/>
              <a:miter lim="800000"/>
              <a:headEnd/>
              <a:tailEnd/>
            </a:ln>
          </p:spPr>
          <p:txBody>
            <a:bodyPr wrap="none" lIns="0" tIns="0" rIns="0" bIns="0">
              <a:spAutoFit/>
            </a:bodyPr>
            <a:lstStyle/>
            <a:p>
              <a:r>
                <a:rPr lang="en-US" sz="1400">
                  <a:latin typeface="Arial" pitchFamily="34" charset="0"/>
                </a:rPr>
                <a:t>Nhập mã PIN</a:t>
              </a:r>
              <a:endParaRPr lang="en-US" sz="1400"/>
            </a:p>
          </p:txBody>
        </p:sp>
        <p:sp>
          <p:nvSpPr>
            <p:cNvPr id="45091" name="Line 94"/>
            <p:cNvSpPr>
              <a:spLocks noChangeShapeType="1"/>
            </p:cNvSpPr>
            <p:nvPr/>
          </p:nvSpPr>
          <p:spPr bwMode="auto">
            <a:xfrm>
              <a:off x="4329" y="2734"/>
              <a:ext cx="2078" cy="1"/>
            </a:xfrm>
            <a:prstGeom prst="line">
              <a:avLst/>
            </a:prstGeom>
            <a:noFill/>
            <a:ln w="3175">
              <a:solidFill>
                <a:schemeClr val="tx1"/>
              </a:solidFill>
              <a:round/>
              <a:headEnd/>
              <a:tailEnd/>
            </a:ln>
          </p:spPr>
          <p:txBody>
            <a:bodyPr/>
            <a:lstStyle/>
            <a:p>
              <a:endParaRPr lang="en-US"/>
            </a:p>
          </p:txBody>
        </p:sp>
        <p:sp>
          <p:nvSpPr>
            <p:cNvPr id="45092" name="Line 95"/>
            <p:cNvSpPr>
              <a:spLocks noChangeShapeType="1"/>
            </p:cNvSpPr>
            <p:nvPr/>
          </p:nvSpPr>
          <p:spPr bwMode="auto">
            <a:xfrm flipH="1">
              <a:off x="6235" y="2734"/>
              <a:ext cx="172" cy="72"/>
            </a:xfrm>
            <a:prstGeom prst="line">
              <a:avLst/>
            </a:prstGeom>
            <a:noFill/>
            <a:ln w="8890">
              <a:solidFill>
                <a:schemeClr val="tx1"/>
              </a:solidFill>
              <a:round/>
              <a:headEnd/>
              <a:tailEnd/>
            </a:ln>
          </p:spPr>
          <p:txBody>
            <a:bodyPr/>
            <a:lstStyle/>
            <a:p>
              <a:endParaRPr lang="en-US"/>
            </a:p>
          </p:txBody>
        </p:sp>
        <p:sp>
          <p:nvSpPr>
            <p:cNvPr id="45093" name="Line 96"/>
            <p:cNvSpPr>
              <a:spLocks noChangeShapeType="1"/>
            </p:cNvSpPr>
            <p:nvPr/>
          </p:nvSpPr>
          <p:spPr bwMode="auto">
            <a:xfrm flipH="1" flipV="1">
              <a:off x="6235" y="2662"/>
              <a:ext cx="172" cy="72"/>
            </a:xfrm>
            <a:prstGeom prst="line">
              <a:avLst/>
            </a:prstGeom>
            <a:noFill/>
            <a:ln w="8890">
              <a:solidFill>
                <a:schemeClr val="tx1"/>
              </a:solidFill>
              <a:round/>
              <a:headEnd/>
              <a:tailEnd/>
            </a:ln>
          </p:spPr>
          <p:txBody>
            <a:bodyPr/>
            <a:lstStyle/>
            <a:p>
              <a:endParaRPr lang="en-US"/>
            </a:p>
          </p:txBody>
        </p:sp>
        <p:sp>
          <p:nvSpPr>
            <p:cNvPr id="45094" name="Rectangle 97"/>
            <p:cNvSpPr>
              <a:spLocks noChangeArrowheads="1"/>
            </p:cNvSpPr>
            <p:nvPr/>
          </p:nvSpPr>
          <p:spPr bwMode="auto">
            <a:xfrm>
              <a:off x="4696" y="2413"/>
              <a:ext cx="1768" cy="335"/>
            </a:xfrm>
            <a:prstGeom prst="rect">
              <a:avLst/>
            </a:prstGeom>
            <a:noFill/>
            <a:ln w="9525">
              <a:noFill/>
              <a:miter lim="800000"/>
              <a:headEnd/>
              <a:tailEnd/>
            </a:ln>
          </p:spPr>
          <p:txBody>
            <a:bodyPr wrap="none" lIns="0" tIns="0" rIns="0" bIns="0">
              <a:spAutoFit/>
            </a:bodyPr>
            <a:lstStyle/>
            <a:p>
              <a:r>
                <a:rPr lang="en-US" sz="1400">
                  <a:latin typeface="Arial" pitchFamily="34" charset="0"/>
                </a:rPr>
                <a:t>Kiểm tra mã PIN</a:t>
              </a:r>
              <a:endParaRPr lang="en-US" sz="1400"/>
            </a:p>
          </p:txBody>
        </p:sp>
        <p:sp>
          <p:nvSpPr>
            <p:cNvPr id="45095" name="Line 98"/>
            <p:cNvSpPr>
              <a:spLocks noChangeShapeType="1"/>
            </p:cNvSpPr>
            <p:nvPr/>
          </p:nvSpPr>
          <p:spPr bwMode="auto">
            <a:xfrm flipH="1">
              <a:off x="4334" y="3041"/>
              <a:ext cx="2073" cy="1"/>
            </a:xfrm>
            <a:prstGeom prst="line">
              <a:avLst/>
            </a:prstGeom>
            <a:noFill/>
            <a:ln w="0">
              <a:solidFill>
                <a:schemeClr val="tx1"/>
              </a:solidFill>
              <a:prstDash val="sysDash"/>
              <a:round/>
              <a:headEnd/>
              <a:tailEnd/>
            </a:ln>
          </p:spPr>
          <p:txBody>
            <a:bodyPr/>
            <a:lstStyle/>
            <a:p>
              <a:endParaRPr lang="en-US"/>
            </a:p>
          </p:txBody>
        </p:sp>
        <p:sp>
          <p:nvSpPr>
            <p:cNvPr id="45096" name="Line 99"/>
            <p:cNvSpPr>
              <a:spLocks noChangeShapeType="1"/>
            </p:cNvSpPr>
            <p:nvPr/>
          </p:nvSpPr>
          <p:spPr bwMode="auto">
            <a:xfrm>
              <a:off x="4334" y="3041"/>
              <a:ext cx="173" cy="72"/>
            </a:xfrm>
            <a:prstGeom prst="line">
              <a:avLst/>
            </a:prstGeom>
            <a:noFill/>
            <a:ln w="8890">
              <a:solidFill>
                <a:schemeClr val="tx1"/>
              </a:solidFill>
              <a:round/>
              <a:headEnd/>
              <a:tailEnd/>
            </a:ln>
          </p:spPr>
          <p:txBody>
            <a:bodyPr/>
            <a:lstStyle/>
            <a:p>
              <a:endParaRPr lang="en-US"/>
            </a:p>
          </p:txBody>
        </p:sp>
        <p:sp>
          <p:nvSpPr>
            <p:cNvPr id="45097" name="Line 100"/>
            <p:cNvSpPr>
              <a:spLocks noChangeShapeType="1"/>
            </p:cNvSpPr>
            <p:nvPr/>
          </p:nvSpPr>
          <p:spPr bwMode="auto">
            <a:xfrm flipV="1">
              <a:off x="4334" y="2969"/>
              <a:ext cx="173" cy="72"/>
            </a:xfrm>
            <a:prstGeom prst="line">
              <a:avLst/>
            </a:prstGeom>
            <a:noFill/>
            <a:ln w="8890">
              <a:solidFill>
                <a:schemeClr val="tx1"/>
              </a:solidFill>
              <a:round/>
              <a:headEnd/>
              <a:tailEnd/>
            </a:ln>
          </p:spPr>
          <p:txBody>
            <a:bodyPr/>
            <a:lstStyle/>
            <a:p>
              <a:endParaRPr lang="en-US"/>
            </a:p>
          </p:txBody>
        </p:sp>
        <p:sp>
          <p:nvSpPr>
            <p:cNvPr id="45098" name="Rectangle 101"/>
            <p:cNvSpPr>
              <a:spLocks noChangeArrowheads="1"/>
            </p:cNvSpPr>
            <p:nvPr/>
          </p:nvSpPr>
          <p:spPr bwMode="auto">
            <a:xfrm>
              <a:off x="4799" y="2720"/>
              <a:ext cx="1551" cy="335"/>
            </a:xfrm>
            <a:prstGeom prst="rect">
              <a:avLst/>
            </a:prstGeom>
            <a:noFill/>
            <a:ln w="9525">
              <a:noFill/>
              <a:miter lim="800000"/>
              <a:headEnd/>
              <a:tailEnd/>
            </a:ln>
          </p:spPr>
          <p:txBody>
            <a:bodyPr wrap="none" lIns="0" tIns="0" rIns="0" bIns="0">
              <a:spAutoFit/>
            </a:bodyPr>
            <a:lstStyle/>
            <a:p>
              <a:r>
                <a:rPr lang="en-US" sz="1400">
                  <a:latin typeface="Arial" pitchFamily="34" charset="0"/>
                </a:rPr>
                <a:t>Mã PIN hợp lệ</a:t>
              </a:r>
              <a:endParaRPr lang="en-US" sz="1400"/>
            </a:p>
          </p:txBody>
        </p:sp>
        <p:sp>
          <p:nvSpPr>
            <p:cNvPr id="45099" name="Line 102"/>
            <p:cNvSpPr>
              <a:spLocks noChangeShapeType="1"/>
            </p:cNvSpPr>
            <p:nvPr/>
          </p:nvSpPr>
          <p:spPr bwMode="auto">
            <a:xfrm flipH="1">
              <a:off x="1646" y="3579"/>
              <a:ext cx="2534" cy="1"/>
            </a:xfrm>
            <a:prstGeom prst="line">
              <a:avLst/>
            </a:prstGeom>
            <a:noFill/>
            <a:ln w="3175">
              <a:solidFill>
                <a:schemeClr val="tx1"/>
              </a:solidFill>
              <a:round/>
              <a:headEnd/>
              <a:tailEnd/>
            </a:ln>
          </p:spPr>
          <p:txBody>
            <a:bodyPr/>
            <a:lstStyle/>
            <a:p>
              <a:endParaRPr lang="en-US"/>
            </a:p>
          </p:txBody>
        </p:sp>
        <p:sp>
          <p:nvSpPr>
            <p:cNvPr id="45100" name="Line 103"/>
            <p:cNvSpPr>
              <a:spLocks noChangeShapeType="1"/>
            </p:cNvSpPr>
            <p:nvPr/>
          </p:nvSpPr>
          <p:spPr bwMode="auto">
            <a:xfrm>
              <a:off x="1646" y="3579"/>
              <a:ext cx="173" cy="72"/>
            </a:xfrm>
            <a:prstGeom prst="line">
              <a:avLst/>
            </a:prstGeom>
            <a:noFill/>
            <a:ln w="8890">
              <a:solidFill>
                <a:schemeClr val="tx1"/>
              </a:solidFill>
              <a:round/>
              <a:headEnd/>
              <a:tailEnd/>
            </a:ln>
          </p:spPr>
          <p:txBody>
            <a:bodyPr/>
            <a:lstStyle/>
            <a:p>
              <a:endParaRPr lang="en-US"/>
            </a:p>
          </p:txBody>
        </p:sp>
        <p:sp>
          <p:nvSpPr>
            <p:cNvPr id="45101" name="Line 104"/>
            <p:cNvSpPr>
              <a:spLocks noChangeShapeType="1"/>
            </p:cNvSpPr>
            <p:nvPr/>
          </p:nvSpPr>
          <p:spPr bwMode="auto">
            <a:xfrm flipV="1">
              <a:off x="1646" y="3507"/>
              <a:ext cx="173" cy="72"/>
            </a:xfrm>
            <a:prstGeom prst="line">
              <a:avLst/>
            </a:prstGeom>
            <a:noFill/>
            <a:ln w="8890">
              <a:solidFill>
                <a:schemeClr val="tx1"/>
              </a:solidFill>
              <a:round/>
              <a:headEnd/>
              <a:tailEnd/>
            </a:ln>
          </p:spPr>
          <p:txBody>
            <a:bodyPr/>
            <a:lstStyle/>
            <a:p>
              <a:endParaRPr lang="en-US"/>
            </a:p>
          </p:txBody>
        </p:sp>
        <p:sp>
          <p:nvSpPr>
            <p:cNvPr id="45102" name="Rectangle 105"/>
            <p:cNvSpPr>
              <a:spLocks noChangeArrowheads="1"/>
            </p:cNvSpPr>
            <p:nvPr/>
          </p:nvSpPr>
          <p:spPr bwMode="auto">
            <a:xfrm>
              <a:off x="2284" y="3258"/>
              <a:ext cx="1661" cy="33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số tiền</a:t>
              </a:r>
              <a:endParaRPr lang="en-US" sz="1400"/>
            </a:p>
          </p:txBody>
        </p:sp>
        <p:sp>
          <p:nvSpPr>
            <p:cNvPr id="45103" name="Line 106"/>
            <p:cNvSpPr>
              <a:spLocks noChangeShapeType="1"/>
            </p:cNvSpPr>
            <p:nvPr/>
          </p:nvSpPr>
          <p:spPr bwMode="auto">
            <a:xfrm>
              <a:off x="1641" y="4039"/>
              <a:ext cx="2539" cy="1"/>
            </a:xfrm>
            <a:prstGeom prst="line">
              <a:avLst/>
            </a:prstGeom>
            <a:noFill/>
            <a:ln w="3175">
              <a:solidFill>
                <a:schemeClr val="tx1"/>
              </a:solidFill>
              <a:round/>
              <a:headEnd/>
              <a:tailEnd/>
            </a:ln>
          </p:spPr>
          <p:txBody>
            <a:bodyPr/>
            <a:lstStyle/>
            <a:p>
              <a:endParaRPr lang="en-US"/>
            </a:p>
          </p:txBody>
        </p:sp>
        <p:sp>
          <p:nvSpPr>
            <p:cNvPr id="45104" name="Line 107"/>
            <p:cNvSpPr>
              <a:spLocks noChangeShapeType="1"/>
            </p:cNvSpPr>
            <p:nvPr/>
          </p:nvSpPr>
          <p:spPr bwMode="auto">
            <a:xfrm flipH="1">
              <a:off x="4008" y="4039"/>
              <a:ext cx="172" cy="72"/>
            </a:xfrm>
            <a:prstGeom prst="line">
              <a:avLst/>
            </a:prstGeom>
            <a:noFill/>
            <a:ln w="8890">
              <a:solidFill>
                <a:schemeClr val="tx1"/>
              </a:solidFill>
              <a:round/>
              <a:headEnd/>
              <a:tailEnd/>
            </a:ln>
          </p:spPr>
          <p:txBody>
            <a:bodyPr/>
            <a:lstStyle/>
            <a:p>
              <a:endParaRPr lang="en-US"/>
            </a:p>
          </p:txBody>
        </p:sp>
        <p:sp>
          <p:nvSpPr>
            <p:cNvPr id="45105" name="Line 108"/>
            <p:cNvSpPr>
              <a:spLocks noChangeShapeType="1"/>
            </p:cNvSpPr>
            <p:nvPr/>
          </p:nvSpPr>
          <p:spPr bwMode="auto">
            <a:xfrm flipH="1" flipV="1">
              <a:off x="4008" y="3967"/>
              <a:ext cx="172" cy="72"/>
            </a:xfrm>
            <a:prstGeom prst="line">
              <a:avLst/>
            </a:prstGeom>
            <a:noFill/>
            <a:ln w="8890">
              <a:solidFill>
                <a:schemeClr val="tx1"/>
              </a:solidFill>
              <a:round/>
              <a:headEnd/>
              <a:tailEnd/>
            </a:ln>
          </p:spPr>
          <p:txBody>
            <a:bodyPr/>
            <a:lstStyle/>
            <a:p>
              <a:endParaRPr lang="en-US"/>
            </a:p>
          </p:txBody>
        </p:sp>
        <p:sp>
          <p:nvSpPr>
            <p:cNvPr id="45106" name="Rectangle 109"/>
            <p:cNvSpPr>
              <a:spLocks noChangeArrowheads="1"/>
            </p:cNvSpPr>
            <p:nvPr/>
          </p:nvSpPr>
          <p:spPr bwMode="auto">
            <a:xfrm>
              <a:off x="2386" y="3718"/>
              <a:ext cx="1352" cy="335"/>
            </a:xfrm>
            <a:prstGeom prst="rect">
              <a:avLst/>
            </a:prstGeom>
            <a:noFill/>
            <a:ln w="9525">
              <a:noFill/>
              <a:miter lim="800000"/>
              <a:headEnd/>
              <a:tailEnd/>
            </a:ln>
          </p:spPr>
          <p:txBody>
            <a:bodyPr wrap="none" lIns="0" tIns="0" rIns="0" bIns="0">
              <a:spAutoFit/>
            </a:bodyPr>
            <a:lstStyle/>
            <a:p>
              <a:r>
                <a:rPr lang="en-US" sz="1400">
                  <a:latin typeface="Arial" pitchFamily="34" charset="0"/>
                </a:rPr>
                <a:t>Nhập số tiền</a:t>
              </a:r>
              <a:endParaRPr lang="en-US" sz="1400"/>
            </a:p>
          </p:txBody>
        </p:sp>
        <p:sp>
          <p:nvSpPr>
            <p:cNvPr id="45107" name="Line 110"/>
            <p:cNvSpPr>
              <a:spLocks noChangeShapeType="1"/>
            </p:cNvSpPr>
            <p:nvPr/>
          </p:nvSpPr>
          <p:spPr bwMode="auto">
            <a:xfrm>
              <a:off x="4329" y="4500"/>
              <a:ext cx="2078" cy="1"/>
            </a:xfrm>
            <a:prstGeom prst="line">
              <a:avLst/>
            </a:prstGeom>
            <a:noFill/>
            <a:ln w="3175">
              <a:solidFill>
                <a:schemeClr val="tx1"/>
              </a:solidFill>
              <a:round/>
              <a:headEnd/>
              <a:tailEnd/>
            </a:ln>
          </p:spPr>
          <p:txBody>
            <a:bodyPr/>
            <a:lstStyle/>
            <a:p>
              <a:endParaRPr lang="en-US"/>
            </a:p>
          </p:txBody>
        </p:sp>
        <p:sp>
          <p:nvSpPr>
            <p:cNvPr id="45108" name="Line 111"/>
            <p:cNvSpPr>
              <a:spLocks noChangeShapeType="1"/>
            </p:cNvSpPr>
            <p:nvPr/>
          </p:nvSpPr>
          <p:spPr bwMode="auto">
            <a:xfrm flipH="1">
              <a:off x="6235" y="4500"/>
              <a:ext cx="172" cy="72"/>
            </a:xfrm>
            <a:prstGeom prst="line">
              <a:avLst/>
            </a:prstGeom>
            <a:noFill/>
            <a:ln w="8890">
              <a:solidFill>
                <a:schemeClr val="tx1"/>
              </a:solidFill>
              <a:round/>
              <a:headEnd/>
              <a:tailEnd/>
            </a:ln>
          </p:spPr>
          <p:txBody>
            <a:bodyPr/>
            <a:lstStyle/>
            <a:p>
              <a:endParaRPr lang="en-US"/>
            </a:p>
          </p:txBody>
        </p:sp>
        <p:sp>
          <p:nvSpPr>
            <p:cNvPr id="45109" name="Line 112"/>
            <p:cNvSpPr>
              <a:spLocks noChangeShapeType="1"/>
            </p:cNvSpPr>
            <p:nvPr/>
          </p:nvSpPr>
          <p:spPr bwMode="auto">
            <a:xfrm flipH="1" flipV="1">
              <a:off x="6235" y="4428"/>
              <a:ext cx="172" cy="72"/>
            </a:xfrm>
            <a:prstGeom prst="line">
              <a:avLst/>
            </a:prstGeom>
            <a:noFill/>
            <a:ln w="8890">
              <a:solidFill>
                <a:schemeClr val="tx1"/>
              </a:solidFill>
              <a:round/>
              <a:headEnd/>
              <a:tailEnd/>
            </a:ln>
          </p:spPr>
          <p:txBody>
            <a:bodyPr/>
            <a:lstStyle/>
            <a:p>
              <a:endParaRPr lang="en-US"/>
            </a:p>
          </p:txBody>
        </p:sp>
        <p:sp>
          <p:nvSpPr>
            <p:cNvPr id="45110" name="Rectangle 113"/>
            <p:cNvSpPr>
              <a:spLocks noChangeArrowheads="1"/>
            </p:cNvSpPr>
            <p:nvPr/>
          </p:nvSpPr>
          <p:spPr bwMode="auto">
            <a:xfrm>
              <a:off x="4709" y="4178"/>
              <a:ext cx="1822" cy="335"/>
            </a:xfrm>
            <a:prstGeom prst="rect">
              <a:avLst/>
            </a:prstGeom>
            <a:noFill/>
            <a:ln w="9525">
              <a:noFill/>
              <a:miter lim="800000"/>
              <a:headEnd/>
              <a:tailEnd/>
            </a:ln>
          </p:spPr>
          <p:txBody>
            <a:bodyPr wrap="none" lIns="0" tIns="0" rIns="0" bIns="0">
              <a:spAutoFit/>
            </a:bodyPr>
            <a:lstStyle/>
            <a:p>
              <a:r>
                <a:rPr lang="en-US" sz="1400">
                  <a:latin typeface="Arial" pitchFamily="34" charset="0"/>
                </a:rPr>
                <a:t>Xử lý giao tác rút</a:t>
              </a:r>
              <a:endParaRPr lang="en-US" sz="1400"/>
            </a:p>
          </p:txBody>
        </p:sp>
        <p:sp>
          <p:nvSpPr>
            <p:cNvPr id="45111" name="Line 114"/>
            <p:cNvSpPr>
              <a:spLocks noChangeShapeType="1"/>
            </p:cNvSpPr>
            <p:nvPr/>
          </p:nvSpPr>
          <p:spPr bwMode="auto">
            <a:xfrm flipH="1">
              <a:off x="4334" y="5037"/>
              <a:ext cx="2073" cy="1"/>
            </a:xfrm>
            <a:prstGeom prst="line">
              <a:avLst/>
            </a:prstGeom>
            <a:noFill/>
            <a:ln w="0">
              <a:solidFill>
                <a:schemeClr val="tx1"/>
              </a:solidFill>
              <a:prstDash val="sysDash"/>
              <a:round/>
              <a:headEnd/>
              <a:tailEnd/>
            </a:ln>
          </p:spPr>
          <p:txBody>
            <a:bodyPr/>
            <a:lstStyle/>
            <a:p>
              <a:endParaRPr lang="en-US"/>
            </a:p>
          </p:txBody>
        </p:sp>
        <p:sp>
          <p:nvSpPr>
            <p:cNvPr id="45112" name="Line 115"/>
            <p:cNvSpPr>
              <a:spLocks noChangeShapeType="1"/>
            </p:cNvSpPr>
            <p:nvPr/>
          </p:nvSpPr>
          <p:spPr bwMode="auto">
            <a:xfrm>
              <a:off x="4334" y="5037"/>
              <a:ext cx="173" cy="72"/>
            </a:xfrm>
            <a:prstGeom prst="line">
              <a:avLst/>
            </a:prstGeom>
            <a:noFill/>
            <a:ln w="8890">
              <a:solidFill>
                <a:schemeClr val="tx1"/>
              </a:solidFill>
              <a:round/>
              <a:headEnd/>
              <a:tailEnd/>
            </a:ln>
          </p:spPr>
          <p:txBody>
            <a:bodyPr/>
            <a:lstStyle/>
            <a:p>
              <a:endParaRPr lang="en-US"/>
            </a:p>
          </p:txBody>
        </p:sp>
        <p:sp>
          <p:nvSpPr>
            <p:cNvPr id="45113" name="Line 116"/>
            <p:cNvSpPr>
              <a:spLocks noChangeShapeType="1"/>
            </p:cNvSpPr>
            <p:nvPr/>
          </p:nvSpPr>
          <p:spPr bwMode="auto">
            <a:xfrm flipV="1">
              <a:off x="4334" y="4965"/>
              <a:ext cx="173" cy="72"/>
            </a:xfrm>
            <a:prstGeom prst="line">
              <a:avLst/>
            </a:prstGeom>
            <a:noFill/>
            <a:ln w="8890">
              <a:solidFill>
                <a:schemeClr val="tx1"/>
              </a:solidFill>
              <a:round/>
              <a:headEnd/>
              <a:tailEnd/>
            </a:ln>
          </p:spPr>
          <p:txBody>
            <a:bodyPr/>
            <a:lstStyle/>
            <a:p>
              <a:endParaRPr lang="en-US"/>
            </a:p>
          </p:txBody>
        </p:sp>
        <p:sp>
          <p:nvSpPr>
            <p:cNvPr id="45114" name="Rectangle 117"/>
            <p:cNvSpPr>
              <a:spLocks noChangeArrowheads="1"/>
            </p:cNvSpPr>
            <p:nvPr/>
          </p:nvSpPr>
          <p:spPr bwMode="auto">
            <a:xfrm>
              <a:off x="4555" y="4715"/>
              <a:ext cx="2155" cy="335"/>
            </a:xfrm>
            <a:prstGeom prst="rect">
              <a:avLst/>
            </a:prstGeom>
            <a:noFill/>
            <a:ln w="9525">
              <a:noFill/>
              <a:miter lim="800000"/>
              <a:headEnd/>
              <a:tailEnd/>
            </a:ln>
          </p:spPr>
          <p:txBody>
            <a:bodyPr wrap="none" lIns="0" tIns="0" rIns="0" bIns="0">
              <a:spAutoFit/>
            </a:bodyPr>
            <a:lstStyle/>
            <a:p>
              <a:r>
                <a:rPr lang="en-US" sz="1400">
                  <a:latin typeface="Arial" pitchFamily="34" charset="0"/>
                </a:rPr>
                <a:t>Giao tác thành công</a:t>
              </a:r>
              <a:endParaRPr lang="en-US" sz="1400"/>
            </a:p>
          </p:txBody>
        </p:sp>
        <p:sp>
          <p:nvSpPr>
            <p:cNvPr id="45115" name="Line 118"/>
            <p:cNvSpPr>
              <a:spLocks noChangeShapeType="1"/>
            </p:cNvSpPr>
            <p:nvPr/>
          </p:nvSpPr>
          <p:spPr bwMode="auto">
            <a:xfrm flipH="1">
              <a:off x="1646" y="5267"/>
              <a:ext cx="2534" cy="1"/>
            </a:xfrm>
            <a:prstGeom prst="line">
              <a:avLst/>
            </a:prstGeom>
            <a:noFill/>
            <a:ln w="3175">
              <a:solidFill>
                <a:schemeClr val="tx1"/>
              </a:solidFill>
              <a:round/>
              <a:headEnd/>
              <a:tailEnd/>
            </a:ln>
          </p:spPr>
          <p:txBody>
            <a:bodyPr/>
            <a:lstStyle/>
            <a:p>
              <a:endParaRPr lang="en-US"/>
            </a:p>
          </p:txBody>
        </p:sp>
        <p:sp>
          <p:nvSpPr>
            <p:cNvPr id="45116" name="Line 119"/>
            <p:cNvSpPr>
              <a:spLocks noChangeShapeType="1"/>
            </p:cNvSpPr>
            <p:nvPr/>
          </p:nvSpPr>
          <p:spPr bwMode="auto">
            <a:xfrm>
              <a:off x="1646" y="5267"/>
              <a:ext cx="173" cy="72"/>
            </a:xfrm>
            <a:prstGeom prst="line">
              <a:avLst/>
            </a:prstGeom>
            <a:noFill/>
            <a:ln w="8890">
              <a:solidFill>
                <a:schemeClr val="tx1"/>
              </a:solidFill>
              <a:round/>
              <a:headEnd/>
              <a:tailEnd/>
            </a:ln>
          </p:spPr>
          <p:txBody>
            <a:bodyPr/>
            <a:lstStyle/>
            <a:p>
              <a:endParaRPr lang="en-US"/>
            </a:p>
          </p:txBody>
        </p:sp>
        <p:sp>
          <p:nvSpPr>
            <p:cNvPr id="45117" name="Line 120"/>
            <p:cNvSpPr>
              <a:spLocks noChangeShapeType="1"/>
            </p:cNvSpPr>
            <p:nvPr/>
          </p:nvSpPr>
          <p:spPr bwMode="auto">
            <a:xfrm flipV="1">
              <a:off x="1646" y="5195"/>
              <a:ext cx="173" cy="72"/>
            </a:xfrm>
            <a:prstGeom prst="line">
              <a:avLst/>
            </a:prstGeom>
            <a:noFill/>
            <a:ln w="8890">
              <a:solidFill>
                <a:schemeClr val="tx1"/>
              </a:solidFill>
              <a:round/>
              <a:headEnd/>
              <a:tailEnd/>
            </a:ln>
          </p:spPr>
          <p:txBody>
            <a:bodyPr/>
            <a:lstStyle/>
            <a:p>
              <a:endParaRPr lang="en-US"/>
            </a:p>
          </p:txBody>
        </p:sp>
        <p:sp>
          <p:nvSpPr>
            <p:cNvPr id="45118" name="Rectangle 121"/>
            <p:cNvSpPr>
              <a:spLocks noChangeArrowheads="1"/>
            </p:cNvSpPr>
            <p:nvPr/>
          </p:nvSpPr>
          <p:spPr bwMode="auto">
            <a:xfrm>
              <a:off x="2140" y="4945"/>
              <a:ext cx="2008" cy="335"/>
            </a:xfrm>
            <a:prstGeom prst="rect">
              <a:avLst/>
            </a:prstGeom>
            <a:noFill/>
            <a:ln w="9525">
              <a:noFill/>
              <a:miter lim="800000"/>
              <a:headEnd/>
              <a:tailEnd/>
            </a:ln>
          </p:spPr>
          <p:txBody>
            <a:bodyPr wrap="none" lIns="0" tIns="0" rIns="0" bIns="0">
              <a:spAutoFit/>
            </a:bodyPr>
            <a:lstStyle/>
            <a:p>
              <a:r>
                <a:rPr lang="en-US" sz="1400">
                  <a:latin typeface="Arial" pitchFamily="34" charset="0"/>
                </a:rPr>
                <a:t>Phân phối tiền mặt</a:t>
              </a:r>
              <a:endParaRPr lang="en-US" sz="1400"/>
            </a:p>
          </p:txBody>
        </p:sp>
        <p:sp>
          <p:nvSpPr>
            <p:cNvPr id="45119" name="Line 122"/>
            <p:cNvSpPr>
              <a:spLocks noChangeShapeType="1"/>
            </p:cNvSpPr>
            <p:nvPr/>
          </p:nvSpPr>
          <p:spPr bwMode="auto">
            <a:xfrm flipH="1">
              <a:off x="1646" y="5728"/>
              <a:ext cx="2534" cy="1"/>
            </a:xfrm>
            <a:prstGeom prst="line">
              <a:avLst/>
            </a:prstGeom>
            <a:noFill/>
            <a:ln w="3175">
              <a:solidFill>
                <a:schemeClr val="tx1"/>
              </a:solidFill>
              <a:round/>
              <a:headEnd/>
              <a:tailEnd/>
            </a:ln>
          </p:spPr>
          <p:txBody>
            <a:bodyPr/>
            <a:lstStyle/>
            <a:p>
              <a:endParaRPr lang="en-US"/>
            </a:p>
          </p:txBody>
        </p:sp>
        <p:sp>
          <p:nvSpPr>
            <p:cNvPr id="45120" name="Line 123"/>
            <p:cNvSpPr>
              <a:spLocks noChangeShapeType="1"/>
            </p:cNvSpPr>
            <p:nvPr/>
          </p:nvSpPr>
          <p:spPr bwMode="auto">
            <a:xfrm>
              <a:off x="1646" y="5728"/>
              <a:ext cx="173" cy="72"/>
            </a:xfrm>
            <a:prstGeom prst="line">
              <a:avLst/>
            </a:prstGeom>
            <a:noFill/>
            <a:ln w="8890">
              <a:solidFill>
                <a:schemeClr val="tx1"/>
              </a:solidFill>
              <a:round/>
              <a:headEnd/>
              <a:tailEnd/>
            </a:ln>
          </p:spPr>
          <p:txBody>
            <a:bodyPr/>
            <a:lstStyle/>
            <a:p>
              <a:endParaRPr lang="en-US"/>
            </a:p>
          </p:txBody>
        </p:sp>
        <p:sp>
          <p:nvSpPr>
            <p:cNvPr id="45121" name="Line 124"/>
            <p:cNvSpPr>
              <a:spLocks noChangeShapeType="1"/>
            </p:cNvSpPr>
            <p:nvPr/>
          </p:nvSpPr>
          <p:spPr bwMode="auto">
            <a:xfrm flipV="1">
              <a:off x="1646" y="5656"/>
              <a:ext cx="173" cy="72"/>
            </a:xfrm>
            <a:prstGeom prst="line">
              <a:avLst/>
            </a:prstGeom>
            <a:noFill/>
            <a:ln w="8890">
              <a:solidFill>
                <a:schemeClr val="tx1"/>
              </a:solidFill>
              <a:round/>
              <a:headEnd/>
              <a:tailEnd/>
            </a:ln>
          </p:spPr>
          <p:txBody>
            <a:bodyPr/>
            <a:lstStyle/>
            <a:p>
              <a:endParaRPr lang="en-US"/>
            </a:p>
          </p:txBody>
        </p:sp>
        <p:sp>
          <p:nvSpPr>
            <p:cNvPr id="45122" name="Rectangle 125"/>
            <p:cNvSpPr>
              <a:spLocks noChangeArrowheads="1"/>
            </p:cNvSpPr>
            <p:nvPr/>
          </p:nvSpPr>
          <p:spPr bwMode="auto">
            <a:xfrm>
              <a:off x="2299" y="5405"/>
              <a:ext cx="1661" cy="33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lấy thẻ</a:t>
              </a:r>
              <a:endParaRPr lang="en-US" sz="1400"/>
            </a:p>
          </p:txBody>
        </p:sp>
        <p:sp>
          <p:nvSpPr>
            <p:cNvPr id="45123" name="Line 126"/>
            <p:cNvSpPr>
              <a:spLocks noChangeShapeType="1"/>
            </p:cNvSpPr>
            <p:nvPr/>
          </p:nvSpPr>
          <p:spPr bwMode="auto">
            <a:xfrm>
              <a:off x="1641" y="6188"/>
              <a:ext cx="2539" cy="1"/>
            </a:xfrm>
            <a:prstGeom prst="line">
              <a:avLst/>
            </a:prstGeom>
            <a:noFill/>
            <a:ln w="3175">
              <a:solidFill>
                <a:schemeClr val="tx1"/>
              </a:solidFill>
              <a:round/>
              <a:headEnd/>
              <a:tailEnd/>
            </a:ln>
          </p:spPr>
          <p:txBody>
            <a:bodyPr/>
            <a:lstStyle/>
            <a:p>
              <a:endParaRPr lang="en-US"/>
            </a:p>
          </p:txBody>
        </p:sp>
        <p:sp>
          <p:nvSpPr>
            <p:cNvPr id="45124" name="Line 127"/>
            <p:cNvSpPr>
              <a:spLocks noChangeShapeType="1"/>
            </p:cNvSpPr>
            <p:nvPr/>
          </p:nvSpPr>
          <p:spPr bwMode="auto">
            <a:xfrm flipH="1">
              <a:off x="4008" y="6188"/>
              <a:ext cx="172" cy="72"/>
            </a:xfrm>
            <a:prstGeom prst="line">
              <a:avLst/>
            </a:prstGeom>
            <a:noFill/>
            <a:ln w="8890">
              <a:solidFill>
                <a:schemeClr val="tx1"/>
              </a:solidFill>
              <a:round/>
              <a:headEnd/>
              <a:tailEnd/>
            </a:ln>
          </p:spPr>
          <p:txBody>
            <a:bodyPr/>
            <a:lstStyle/>
            <a:p>
              <a:endParaRPr lang="en-US"/>
            </a:p>
          </p:txBody>
        </p:sp>
        <p:sp>
          <p:nvSpPr>
            <p:cNvPr id="45125" name="Line 128"/>
            <p:cNvSpPr>
              <a:spLocks noChangeShapeType="1"/>
            </p:cNvSpPr>
            <p:nvPr/>
          </p:nvSpPr>
          <p:spPr bwMode="auto">
            <a:xfrm flipH="1" flipV="1">
              <a:off x="4008" y="6116"/>
              <a:ext cx="172" cy="72"/>
            </a:xfrm>
            <a:prstGeom prst="line">
              <a:avLst/>
            </a:prstGeom>
            <a:noFill/>
            <a:ln w="8890">
              <a:solidFill>
                <a:schemeClr val="tx1"/>
              </a:solidFill>
              <a:round/>
              <a:headEnd/>
              <a:tailEnd/>
            </a:ln>
          </p:spPr>
          <p:txBody>
            <a:bodyPr/>
            <a:lstStyle/>
            <a:p>
              <a:endParaRPr lang="en-US"/>
            </a:p>
          </p:txBody>
        </p:sp>
        <p:sp>
          <p:nvSpPr>
            <p:cNvPr id="45126" name="Rectangle 129"/>
            <p:cNvSpPr>
              <a:spLocks noChangeArrowheads="1"/>
            </p:cNvSpPr>
            <p:nvPr/>
          </p:nvSpPr>
          <p:spPr bwMode="auto">
            <a:xfrm>
              <a:off x="2614" y="5868"/>
              <a:ext cx="790" cy="335"/>
            </a:xfrm>
            <a:prstGeom prst="rect">
              <a:avLst/>
            </a:prstGeom>
            <a:noFill/>
            <a:ln w="9525">
              <a:noFill/>
              <a:miter lim="800000"/>
              <a:headEnd/>
              <a:tailEnd/>
            </a:ln>
          </p:spPr>
          <p:txBody>
            <a:bodyPr wrap="none" lIns="0" tIns="0" rIns="0" bIns="0">
              <a:spAutoFit/>
            </a:bodyPr>
            <a:lstStyle/>
            <a:p>
              <a:r>
                <a:rPr lang="en-US" sz="1400">
                  <a:latin typeface="Arial" pitchFamily="34" charset="0"/>
                </a:rPr>
                <a:t>Lấy thẻ</a:t>
              </a:r>
              <a:endParaRPr lang="en-US" sz="1400"/>
            </a:p>
          </p:txBody>
        </p:sp>
        <p:sp>
          <p:nvSpPr>
            <p:cNvPr id="45127" name="Line 130"/>
            <p:cNvSpPr>
              <a:spLocks noChangeShapeType="1"/>
            </p:cNvSpPr>
            <p:nvPr/>
          </p:nvSpPr>
          <p:spPr bwMode="auto">
            <a:xfrm flipH="1">
              <a:off x="1646" y="6495"/>
              <a:ext cx="2534" cy="1"/>
            </a:xfrm>
            <a:prstGeom prst="line">
              <a:avLst/>
            </a:prstGeom>
            <a:noFill/>
            <a:ln w="3175">
              <a:solidFill>
                <a:schemeClr val="tx1"/>
              </a:solidFill>
              <a:round/>
              <a:headEnd/>
              <a:tailEnd/>
            </a:ln>
          </p:spPr>
          <p:txBody>
            <a:bodyPr/>
            <a:lstStyle/>
            <a:p>
              <a:endParaRPr lang="en-US"/>
            </a:p>
          </p:txBody>
        </p:sp>
        <p:sp>
          <p:nvSpPr>
            <p:cNvPr id="45128" name="Line 131"/>
            <p:cNvSpPr>
              <a:spLocks noChangeShapeType="1"/>
            </p:cNvSpPr>
            <p:nvPr/>
          </p:nvSpPr>
          <p:spPr bwMode="auto">
            <a:xfrm>
              <a:off x="1646" y="6495"/>
              <a:ext cx="173" cy="72"/>
            </a:xfrm>
            <a:prstGeom prst="line">
              <a:avLst/>
            </a:prstGeom>
            <a:noFill/>
            <a:ln w="8890">
              <a:solidFill>
                <a:schemeClr val="tx1"/>
              </a:solidFill>
              <a:round/>
              <a:headEnd/>
              <a:tailEnd/>
            </a:ln>
          </p:spPr>
          <p:txBody>
            <a:bodyPr/>
            <a:lstStyle/>
            <a:p>
              <a:endParaRPr lang="en-US"/>
            </a:p>
          </p:txBody>
        </p:sp>
        <p:sp>
          <p:nvSpPr>
            <p:cNvPr id="45129" name="Line 132"/>
            <p:cNvSpPr>
              <a:spLocks noChangeShapeType="1"/>
            </p:cNvSpPr>
            <p:nvPr/>
          </p:nvSpPr>
          <p:spPr bwMode="auto">
            <a:xfrm flipV="1">
              <a:off x="1646" y="6423"/>
              <a:ext cx="173" cy="72"/>
            </a:xfrm>
            <a:prstGeom prst="line">
              <a:avLst/>
            </a:prstGeom>
            <a:noFill/>
            <a:ln w="8890">
              <a:solidFill>
                <a:schemeClr val="tx1"/>
              </a:solidFill>
              <a:round/>
              <a:headEnd/>
              <a:tailEnd/>
            </a:ln>
          </p:spPr>
          <p:txBody>
            <a:bodyPr/>
            <a:lstStyle/>
            <a:p>
              <a:endParaRPr lang="en-US"/>
            </a:p>
          </p:txBody>
        </p:sp>
        <p:sp>
          <p:nvSpPr>
            <p:cNvPr id="45130" name="Rectangle 133"/>
            <p:cNvSpPr>
              <a:spLocks noChangeArrowheads="1"/>
            </p:cNvSpPr>
            <p:nvPr/>
          </p:nvSpPr>
          <p:spPr bwMode="auto">
            <a:xfrm>
              <a:off x="2269" y="6175"/>
              <a:ext cx="1728" cy="33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tiếp tục</a:t>
              </a:r>
              <a:endParaRPr lang="en-US" sz="1400"/>
            </a:p>
          </p:txBody>
        </p:sp>
        <p:sp>
          <p:nvSpPr>
            <p:cNvPr id="45131" name="Line 134"/>
            <p:cNvSpPr>
              <a:spLocks noChangeShapeType="1"/>
            </p:cNvSpPr>
            <p:nvPr/>
          </p:nvSpPr>
          <p:spPr bwMode="auto">
            <a:xfrm>
              <a:off x="1641" y="6956"/>
              <a:ext cx="2539" cy="1"/>
            </a:xfrm>
            <a:prstGeom prst="line">
              <a:avLst/>
            </a:prstGeom>
            <a:noFill/>
            <a:ln w="3175">
              <a:solidFill>
                <a:schemeClr val="tx1"/>
              </a:solidFill>
              <a:round/>
              <a:headEnd/>
              <a:tailEnd/>
            </a:ln>
          </p:spPr>
          <p:txBody>
            <a:bodyPr/>
            <a:lstStyle/>
            <a:p>
              <a:endParaRPr lang="en-US"/>
            </a:p>
          </p:txBody>
        </p:sp>
        <p:sp>
          <p:nvSpPr>
            <p:cNvPr id="45132" name="Line 135"/>
            <p:cNvSpPr>
              <a:spLocks noChangeShapeType="1"/>
            </p:cNvSpPr>
            <p:nvPr/>
          </p:nvSpPr>
          <p:spPr bwMode="auto">
            <a:xfrm flipH="1">
              <a:off x="4008" y="6956"/>
              <a:ext cx="172" cy="72"/>
            </a:xfrm>
            <a:prstGeom prst="line">
              <a:avLst/>
            </a:prstGeom>
            <a:noFill/>
            <a:ln w="8890">
              <a:solidFill>
                <a:schemeClr val="tx1"/>
              </a:solidFill>
              <a:round/>
              <a:headEnd/>
              <a:tailEnd/>
            </a:ln>
          </p:spPr>
          <p:txBody>
            <a:bodyPr/>
            <a:lstStyle/>
            <a:p>
              <a:endParaRPr lang="en-US"/>
            </a:p>
          </p:txBody>
        </p:sp>
        <p:sp>
          <p:nvSpPr>
            <p:cNvPr id="45133" name="Line 136"/>
            <p:cNvSpPr>
              <a:spLocks noChangeShapeType="1"/>
            </p:cNvSpPr>
            <p:nvPr/>
          </p:nvSpPr>
          <p:spPr bwMode="auto">
            <a:xfrm flipH="1" flipV="1">
              <a:off x="4008" y="6884"/>
              <a:ext cx="172" cy="72"/>
            </a:xfrm>
            <a:prstGeom prst="line">
              <a:avLst/>
            </a:prstGeom>
            <a:noFill/>
            <a:ln w="8890">
              <a:solidFill>
                <a:schemeClr val="tx1"/>
              </a:solidFill>
              <a:round/>
              <a:headEnd/>
              <a:tailEnd/>
            </a:ln>
          </p:spPr>
          <p:txBody>
            <a:bodyPr/>
            <a:lstStyle/>
            <a:p>
              <a:endParaRPr lang="en-US"/>
            </a:p>
          </p:txBody>
        </p:sp>
        <p:sp>
          <p:nvSpPr>
            <p:cNvPr id="45134" name="Rectangle 137"/>
            <p:cNvSpPr>
              <a:spLocks noChangeArrowheads="1"/>
            </p:cNvSpPr>
            <p:nvPr/>
          </p:nvSpPr>
          <p:spPr bwMode="auto">
            <a:xfrm>
              <a:off x="2578" y="6635"/>
              <a:ext cx="884" cy="335"/>
            </a:xfrm>
            <a:prstGeom prst="rect">
              <a:avLst/>
            </a:prstGeom>
            <a:noFill/>
            <a:ln w="9525">
              <a:noFill/>
              <a:miter lim="800000"/>
              <a:headEnd/>
              <a:tailEnd/>
            </a:ln>
          </p:spPr>
          <p:txBody>
            <a:bodyPr wrap="none" lIns="0" tIns="0" rIns="0" bIns="0">
              <a:spAutoFit/>
            </a:bodyPr>
            <a:lstStyle/>
            <a:p>
              <a:r>
                <a:rPr lang="en-US" sz="1400">
                  <a:latin typeface="Arial" pitchFamily="34" charset="0"/>
                </a:rPr>
                <a:t>Kết thúc</a:t>
              </a:r>
              <a:endParaRPr lang="en-US" sz="1400"/>
            </a:p>
          </p:txBody>
        </p:sp>
        <p:sp>
          <p:nvSpPr>
            <p:cNvPr id="45135" name="Line 138"/>
            <p:cNvSpPr>
              <a:spLocks noChangeShapeType="1"/>
            </p:cNvSpPr>
            <p:nvPr/>
          </p:nvSpPr>
          <p:spPr bwMode="auto">
            <a:xfrm flipH="1">
              <a:off x="1646" y="7570"/>
              <a:ext cx="2534" cy="1"/>
            </a:xfrm>
            <a:prstGeom prst="line">
              <a:avLst/>
            </a:prstGeom>
            <a:noFill/>
            <a:ln w="3175">
              <a:solidFill>
                <a:schemeClr val="tx1"/>
              </a:solidFill>
              <a:round/>
              <a:headEnd/>
              <a:tailEnd/>
            </a:ln>
          </p:spPr>
          <p:txBody>
            <a:bodyPr/>
            <a:lstStyle/>
            <a:p>
              <a:endParaRPr lang="en-US"/>
            </a:p>
          </p:txBody>
        </p:sp>
        <p:sp>
          <p:nvSpPr>
            <p:cNvPr id="45136" name="Line 139"/>
            <p:cNvSpPr>
              <a:spLocks noChangeShapeType="1"/>
            </p:cNvSpPr>
            <p:nvPr/>
          </p:nvSpPr>
          <p:spPr bwMode="auto">
            <a:xfrm>
              <a:off x="1646" y="7570"/>
              <a:ext cx="173" cy="72"/>
            </a:xfrm>
            <a:prstGeom prst="line">
              <a:avLst/>
            </a:prstGeom>
            <a:noFill/>
            <a:ln w="8890">
              <a:solidFill>
                <a:schemeClr val="tx1"/>
              </a:solidFill>
              <a:round/>
              <a:headEnd/>
              <a:tailEnd/>
            </a:ln>
          </p:spPr>
          <p:txBody>
            <a:bodyPr/>
            <a:lstStyle/>
            <a:p>
              <a:endParaRPr lang="en-US"/>
            </a:p>
          </p:txBody>
        </p:sp>
        <p:sp>
          <p:nvSpPr>
            <p:cNvPr id="45137" name="Line 140"/>
            <p:cNvSpPr>
              <a:spLocks noChangeShapeType="1"/>
            </p:cNvSpPr>
            <p:nvPr/>
          </p:nvSpPr>
          <p:spPr bwMode="auto">
            <a:xfrm flipV="1">
              <a:off x="1646" y="7498"/>
              <a:ext cx="173" cy="72"/>
            </a:xfrm>
            <a:prstGeom prst="line">
              <a:avLst/>
            </a:prstGeom>
            <a:noFill/>
            <a:ln w="8890">
              <a:solidFill>
                <a:schemeClr val="tx1"/>
              </a:solidFill>
              <a:round/>
              <a:headEnd/>
              <a:tailEnd/>
            </a:ln>
          </p:spPr>
          <p:txBody>
            <a:bodyPr/>
            <a:lstStyle/>
            <a:p>
              <a:endParaRPr lang="en-US"/>
            </a:p>
          </p:txBody>
        </p:sp>
        <p:sp>
          <p:nvSpPr>
            <p:cNvPr id="45138" name="Rectangle 141"/>
            <p:cNvSpPr>
              <a:spLocks noChangeArrowheads="1"/>
            </p:cNvSpPr>
            <p:nvPr/>
          </p:nvSpPr>
          <p:spPr bwMode="auto">
            <a:xfrm>
              <a:off x="2480" y="7250"/>
              <a:ext cx="1161" cy="335"/>
            </a:xfrm>
            <a:prstGeom prst="rect">
              <a:avLst/>
            </a:prstGeom>
            <a:noFill/>
            <a:ln w="9525">
              <a:noFill/>
              <a:miter lim="800000"/>
              <a:headEnd/>
              <a:tailEnd/>
            </a:ln>
          </p:spPr>
          <p:txBody>
            <a:bodyPr wrap="none" lIns="0" tIns="0" rIns="0" bIns="0">
              <a:spAutoFit/>
            </a:bodyPr>
            <a:lstStyle/>
            <a:p>
              <a:r>
                <a:rPr lang="en-US" sz="1400">
                  <a:latin typeface="Arial" pitchFamily="34" charset="0"/>
                </a:rPr>
                <a:t>In hoá đơn</a:t>
              </a:r>
              <a:endParaRPr lang="en-US" sz="1400"/>
            </a:p>
          </p:txBody>
        </p:sp>
      </p:grpSp>
      <p:sp>
        <p:nvSpPr>
          <p:cNvPr id="45062" name="Rectangle 142"/>
          <p:cNvSpPr>
            <a:spLocks noChangeArrowheads="1"/>
          </p:cNvSpPr>
          <p:nvPr/>
        </p:nvSpPr>
        <p:spPr bwMode="auto">
          <a:xfrm>
            <a:off x="3733800" y="2743200"/>
            <a:ext cx="4724400" cy="2971800"/>
          </a:xfrm>
          <a:prstGeom prst="rect">
            <a:avLst/>
          </a:prstGeom>
          <a:noFill/>
          <a:ln w="9525">
            <a:solidFill>
              <a:srgbClr val="FF0066"/>
            </a:solidFill>
            <a:prstDash val="dash"/>
            <a:miter lim="800000"/>
            <a:headEnd/>
            <a:tailEnd/>
          </a:ln>
        </p:spPr>
        <p:txBody>
          <a:bodyPr wrap="none" anchor="ctr"/>
          <a:lstStyle/>
          <a:p>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en-US" smtClean="0"/>
              <a:t>Sơ đồ lớp</a:t>
            </a:r>
          </a:p>
          <a:p>
            <a:pPr eaLnBrk="1" hangingPunct="1"/>
            <a:r>
              <a:rPr lang="en-US" smtClean="0"/>
              <a:t>Các cách tiếp cận xác định lớp</a:t>
            </a:r>
          </a:p>
          <a:p>
            <a:pPr eaLnBrk="1" hangingPunct="1">
              <a:buFont typeface="Wingdings" pitchFamily="2" charset="2"/>
              <a:buChar char="Ø"/>
            </a:pPr>
            <a:r>
              <a:rPr lang="en-US" smtClean="0">
                <a:solidFill>
                  <a:srgbClr val="33CCFF"/>
                </a:solidFill>
              </a:rPr>
              <a:t>Xác định mối quan hệ giữa các lớp</a:t>
            </a:r>
          </a:p>
          <a:p>
            <a:pPr eaLnBrk="1" hangingPunct="1"/>
            <a:r>
              <a:rPr lang="en-US" smtClean="0"/>
              <a:t>Xác định thuộc tính và hành vi của lớp</a:t>
            </a:r>
          </a:p>
        </p:txBody>
      </p:sp>
      <p:sp>
        <p:nvSpPr>
          <p:cNvPr id="46083" name="Slide Number Placeholder 4"/>
          <p:cNvSpPr>
            <a:spLocks noGrp="1"/>
          </p:cNvSpPr>
          <p:nvPr>
            <p:ph type="sldNum" sz="quarter" idx="11"/>
          </p:nvPr>
        </p:nvSpPr>
        <p:spPr>
          <a:noFill/>
        </p:spPr>
        <p:txBody>
          <a:bodyPr/>
          <a:lstStyle/>
          <a:p>
            <a:fld id="{585ADEFC-D27B-46A1-8646-7743A34DE4D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smtClean="0"/>
              <a:t>Xác định mối quan hệ</a:t>
            </a:r>
          </a:p>
        </p:txBody>
      </p:sp>
      <p:sp>
        <p:nvSpPr>
          <p:cNvPr id="47107" name="Rectangle 3"/>
          <p:cNvSpPr>
            <a:spLocks noGrp="1" noChangeArrowheads="1"/>
          </p:cNvSpPr>
          <p:nvPr>
            <p:ph idx="1"/>
          </p:nvPr>
        </p:nvSpPr>
        <p:spPr/>
        <p:txBody>
          <a:bodyPr/>
          <a:lstStyle/>
          <a:p>
            <a:pPr eaLnBrk="1" hangingPunct="1"/>
            <a:r>
              <a:rPr lang="en-US" smtClean="0"/>
              <a:t>Xác định mối kết hợp association:</a:t>
            </a:r>
          </a:p>
          <a:p>
            <a:pPr lvl="1" eaLnBrk="1" hangingPunct="1"/>
            <a:r>
              <a:rPr lang="en-US" smtClean="0"/>
              <a:t>Hướng dẫn xác định mối kết hợp:</a:t>
            </a:r>
          </a:p>
          <a:p>
            <a:pPr lvl="2" eaLnBrk="1" hangingPunct="1"/>
            <a:r>
              <a:rPr lang="en-US" smtClean="0"/>
              <a:t>Một sự phụ thuộc giữa hai hay nhiều lớp có thể thiết lập thành mối kết hợp. Mối kết hợp thường tương ứng với một động từ hoặc cụm giới từ như là </a:t>
            </a:r>
            <a:r>
              <a:rPr lang="en-US" i="1" smtClean="0"/>
              <a:t>thành phần của</a:t>
            </a:r>
            <a:r>
              <a:rPr lang="en-US" smtClean="0"/>
              <a:t>, </a:t>
            </a:r>
            <a:r>
              <a:rPr lang="en-US" i="1" smtClean="0"/>
              <a:t>làm việc cho</a:t>
            </a:r>
            <a:r>
              <a:rPr lang="en-US" smtClean="0"/>
              <a:t>, </a:t>
            </a:r>
            <a:r>
              <a:rPr lang="en-US" i="1" smtClean="0"/>
              <a:t>chứa trong</a:t>
            </a:r>
            <a:r>
              <a:rPr lang="en-US" smtClean="0"/>
              <a:t>, …</a:t>
            </a:r>
          </a:p>
          <a:p>
            <a:pPr lvl="2" eaLnBrk="1" hangingPunct="1"/>
            <a:r>
              <a:rPr lang="en-US" smtClean="0"/>
              <a:t>Một tham chiếu từ một lớp đến một lớp khác là một mối kết hợp.</a:t>
            </a:r>
          </a:p>
        </p:txBody>
      </p:sp>
      <p:sp>
        <p:nvSpPr>
          <p:cNvPr id="47108" name="Slide Number Placeholder 4"/>
          <p:cNvSpPr>
            <a:spLocks noGrp="1"/>
          </p:cNvSpPr>
          <p:nvPr>
            <p:ph type="sldNum" sz="quarter" idx="11"/>
          </p:nvPr>
        </p:nvSpPr>
        <p:spPr>
          <a:noFill/>
        </p:spPr>
        <p:txBody>
          <a:bodyPr/>
          <a:lstStyle/>
          <a:p>
            <a:fld id="{513E5235-9241-4791-AF70-FF6627DCBE0D}"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48131" name="Rectangle 3"/>
          <p:cNvSpPr>
            <a:spLocks noGrp="1" noChangeArrowheads="1"/>
          </p:cNvSpPr>
          <p:nvPr>
            <p:ph idx="1"/>
          </p:nvPr>
        </p:nvSpPr>
        <p:spPr>
          <a:xfrm>
            <a:off x="381000" y="1219200"/>
            <a:ext cx="8229600" cy="4525963"/>
          </a:xfrm>
        </p:spPr>
        <p:txBody>
          <a:bodyPr/>
          <a:lstStyle/>
          <a:p>
            <a:pPr eaLnBrk="1" hangingPunct="1"/>
            <a:r>
              <a:rPr lang="en-US" smtClean="0"/>
              <a:t>Xác định mối kết hợp association:</a:t>
            </a:r>
          </a:p>
          <a:p>
            <a:pPr lvl="1" eaLnBrk="1" hangingPunct="1"/>
            <a:r>
              <a:rPr lang="en-US" smtClean="0"/>
              <a:t>Các mẫu xác định mối kết hợp:</a:t>
            </a:r>
          </a:p>
          <a:p>
            <a:pPr lvl="2" eaLnBrk="1" hangingPunct="1"/>
            <a:r>
              <a:rPr lang="en-US" smtClean="0"/>
              <a:t>Mối kết hợp vị trí (location): </a:t>
            </a:r>
            <a:r>
              <a:rPr lang="en-US" i="1" smtClean="0"/>
              <a:t>liên kết tới, thành phần của, làm việc tại, …</a:t>
            </a:r>
            <a:r>
              <a:rPr lang="en-US" smtClean="0"/>
              <a:t>.</a:t>
            </a:r>
          </a:p>
          <a:p>
            <a:pPr lvl="2" eaLnBrk="1" hangingPunct="1"/>
            <a:r>
              <a:rPr lang="en-US" smtClean="0"/>
              <a:t>Ví dụ:</a:t>
            </a:r>
          </a:p>
        </p:txBody>
      </p:sp>
      <p:sp>
        <p:nvSpPr>
          <p:cNvPr id="48132" name="Slide Number Placeholder 4"/>
          <p:cNvSpPr>
            <a:spLocks noGrp="1"/>
          </p:cNvSpPr>
          <p:nvPr>
            <p:ph type="sldNum" sz="quarter" idx="11"/>
          </p:nvPr>
        </p:nvSpPr>
        <p:spPr>
          <a:noFill/>
        </p:spPr>
        <p:txBody>
          <a:bodyPr/>
          <a:lstStyle/>
          <a:p>
            <a:fld id="{9892B021-2062-4FE4-8593-35C2933B751F}" type="slidenum">
              <a:rPr lang="en-US" smtClean="0"/>
              <a:pPr/>
              <a:t>33</a:t>
            </a:fld>
            <a:endParaRPr lang="en-US" smtClean="0"/>
          </a:p>
        </p:txBody>
      </p:sp>
      <p:grpSp>
        <p:nvGrpSpPr>
          <p:cNvPr id="2" name="Group 4"/>
          <p:cNvGrpSpPr>
            <a:grpSpLocks/>
          </p:cNvGrpSpPr>
          <p:nvPr/>
        </p:nvGrpSpPr>
        <p:grpSpPr bwMode="auto">
          <a:xfrm>
            <a:off x="1371600" y="4038600"/>
            <a:ext cx="1412875" cy="561975"/>
            <a:chOff x="2176" y="172"/>
            <a:chExt cx="1194" cy="551"/>
          </a:xfrm>
        </p:grpSpPr>
        <p:sp>
          <p:nvSpPr>
            <p:cNvPr id="48153" name="Rectangle 5"/>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8154" name="Rectangle 6"/>
            <p:cNvSpPr>
              <a:spLocks noChangeArrowheads="1"/>
            </p:cNvSpPr>
            <p:nvPr/>
          </p:nvSpPr>
          <p:spPr bwMode="auto">
            <a:xfrm>
              <a:off x="2332" y="225"/>
              <a:ext cx="901" cy="269"/>
            </a:xfrm>
            <a:prstGeom prst="rect">
              <a:avLst/>
            </a:prstGeom>
            <a:noFill/>
            <a:ln w="9525">
              <a:noFill/>
              <a:miter lim="800000"/>
              <a:headEnd/>
              <a:tailEnd/>
            </a:ln>
          </p:spPr>
          <p:txBody>
            <a:bodyPr wrap="none" lIns="0" tIns="0" rIns="0" bIns="0">
              <a:spAutoFit/>
            </a:bodyPr>
            <a:lstStyle/>
            <a:p>
              <a:r>
                <a:rPr lang="en-US">
                  <a:latin typeface="Arial" pitchFamily="34" charset="0"/>
                </a:rPr>
                <a:t>Nhân Viên</a:t>
              </a:r>
              <a:endParaRPr lang="en-US"/>
            </a:p>
          </p:txBody>
        </p:sp>
        <p:sp>
          <p:nvSpPr>
            <p:cNvPr id="48155" name="Rectangle 7"/>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8156" name="Rectangle 8"/>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715000" y="3962400"/>
            <a:ext cx="1412875" cy="561975"/>
            <a:chOff x="2176" y="172"/>
            <a:chExt cx="1194" cy="551"/>
          </a:xfrm>
        </p:grpSpPr>
        <p:sp>
          <p:nvSpPr>
            <p:cNvPr id="48149" name="Rectangle 10"/>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8150" name="Rectangle 11"/>
            <p:cNvSpPr>
              <a:spLocks noChangeArrowheads="1"/>
            </p:cNvSpPr>
            <p:nvPr/>
          </p:nvSpPr>
          <p:spPr bwMode="auto">
            <a:xfrm>
              <a:off x="2332" y="225"/>
              <a:ext cx="912" cy="269"/>
            </a:xfrm>
            <a:prstGeom prst="rect">
              <a:avLst/>
            </a:prstGeom>
            <a:noFill/>
            <a:ln w="9525">
              <a:noFill/>
              <a:miter lim="800000"/>
              <a:headEnd/>
              <a:tailEnd/>
            </a:ln>
          </p:spPr>
          <p:txBody>
            <a:bodyPr wrap="none" lIns="0" tIns="0" rIns="0" bIns="0">
              <a:spAutoFit/>
            </a:bodyPr>
            <a:lstStyle/>
            <a:p>
              <a:r>
                <a:rPr lang="en-US">
                  <a:latin typeface="Arial" pitchFamily="34" charset="0"/>
                </a:rPr>
                <a:t>Chi Nhánh</a:t>
              </a:r>
              <a:endParaRPr lang="en-US"/>
            </a:p>
          </p:txBody>
        </p:sp>
        <p:sp>
          <p:nvSpPr>
            <p:cNvPr id="48151" name="Rectangle 12"/>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8152" name="Rectangle 13"/>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43022" name="Line 14"/>
          <p:cNvSpPr>
            <a:spLocks noChangeShapeType="1"/>
          </p:cNvSpPr>
          <p:nvPr/>
        </p:nvSpPr>
        <p:spPr bwMode="auto">
          <a:xfrm>
            <a:off x="2819400" y="4343400"/>
            <a:ext cx="2895600" cy="0"/>
          </a:xfrm>
          <a:prstGeom prst="line">
            <a:avLst/>
          </a:prstGeom>
          <a:noFill/>
          <a:ln w="9525">
            <a:solidFill>
              <a:schemeClr val="tx1"/>
            </a:solidFill>
            <a:round/>
            <a:headEnd/>
            <a:tailEnd/>
          </a:ln>
        </p:spPr>
        <p:txBody>
          <a:bodyPr/>
          <a:lstStyle/>
          <a:p>
            <a:endParaRPr lang="en-US"/>
          </a:p>
        </p:txBody>
      </p:sp>
      <p:sp>
        <p:nvSpPr>
          <p:cNvPr id="43023" name="Text Box 15"/>
          <p:cNvSpPr txBox="1">
            <a:spLocks noChangeArrowheads="1"/>
          </p:cNvSpPr>
          <p:nvPr/>
        </p:nvSpPr>
        <p:spPr bwMode="auto">
          <a:xfrm>
            <a:off x="3184525" y="3935413"/>
            <a:ext cx="1276350" cy="366712"/>
          </a:xfrm>
          <a:prstGeom prst="rect">
            <a:avLst/>
          </a:prstGeom>
          <a:noFill/>
          <a:ln w="9525">
            <a:noFill/>
            <a:miter lim="800000"/>
            <a:headEnd/>
            <a:tailEnd/>
          </a:ln>
        </p:spPr>
        <p:txBody>
          <a:bodyPr wrap="none">
            <a:spAutoFit/>
          </a:bodyPr>
          <a:lstStyle/>
          <a:p>
            <a:r>
              <a:rPr lang="en-US"/>
              <a:t>Làm việc tại</a:t>
            </a:r>
          </a:p>
        </p:txBody>
      </p:sp>
      <p:grpSp>
        <p:nvGrpSpPr>
          <p:cNvPr id="4" name="Group 40"/>
          <p:cNvGrpSpPr>
            <a:grpSpLocks/>
          </p:cNvGrpSpPr>
          <p:nvPr/>
        </p:nvGrpSpPr>
        <p:grpSpPr bwMode="auto">
          <a:xfrm>
            <a:off x="1371600" y="5181600"/>
            <a:ext cx="1412875" cy="561975"/>
            <a:chOff x="2176" y="172"/>
            <a:chExt cx="1194" cy="551"/>
          </a:xfrm>
        </p:grpSpPr>
        <p:sp>
          <p:nvSpPr>
            <p:cNvPr id="48145" name="Rectangle 41"/>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8146" name="Rectangle 42"/>
            <p:cNvSpPr>
              <a:spLocks noChangeArrowheads="1"/>
            </p:cNvSpPr>
            <p:nvPr/>
          </p:nvSpPr>
          <p:spPr bwMode="auto">
            <a:xfrm>
              <a:off x="2332" y="225"/>
              <a:ext cx="783" cy="269"/>
            </a:xfrm>
            <a:prstGeom prst="rect">
              <a:avLst/>
            </a:prstGeom>
            <a:noFill/>
            <a:ln w="9525">
              <a:noFill/>
              <a:miter lim="800000"/>
              <a:headEnd/>
              <a:tailEnd/>
            </a:ln>
          </p:spPr>
          <p:txBody>
            <a:bodyPr wrap="none" lIns="0" tIns="0" rIns="0" bIns="0">
              <a:spAutoFit/>
            </a:bodyPr>
            <a:lstStyle/>
            <a:p>
              <a:r>
                <a:rPr lang="en-US">
                  <a:latin typeface="Arial" pitchFamily="34" charset="0"/>
                </a:rPr>
                <a:t>Buổi Học</a:t>
              </a:r>
              <a:endParaRPr lang="en-US"/>
            </a:p>
          </p:txBody>
        </p:sp>
        <p:sp>
          <p:nvSpPr>
            <p:cNvPr id="48147" name="Rectangle 43"/>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8148" name="Rectangle 44"/>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 name="Group 45"/>
          <p:cNvGrpSpPr>
            <a:grpSpLocks/>
          </p:cNvGrpSpPr>
          <p:nvPr/>
        </p:nvGrpSpPr>
        <p:grpSpPr bwMode="auto">
          <a:xfrm>
            <a:off x="5715000" y="5105400"/>
            <a:ext cx="1412875" cy="561975"/>
            <a:chOff x="2176" y="172"/>
            <a:chExt cx="1194" cy="551"/>
          </a:xfrm>
        </p:grpSpPr>
        <p:sp>
          <p:nvSpPr>
            <p:cNvPr id="48141" name="Rectangle 46"/>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8142" name="Rectangle 47"/>
            <p:cNvSpPr>
              <a:spLocks noChangeArrowheads="1"/>
            </p:cNvSpPr>
            <p:nvPr/>
          </p:nvSpPr>
          <p:spPr bwMode="auto">
            <a:xfrm>
              <a:off x="2332" y="225"/>
              <a:ext cx="955" cy="269"/>
            </a:xfrm>
            <a:prstGeom prst="rect">
              <a:avLst/>
            </a:prstGeom>
            <a:noFill/>
            <a:ln w="9525">
              <a:noFill/>
              <a:miter lim="800000"/>
              <a:headEnd/>
              <a:tailEnd/>
            </a:ln>
          </p:spPr>
          <p:txBody>
            <a:bodyPr wrap="none" lIns="0" tIns="0" rIns="0" bIns="0">
              <a:spAutoFit/>
            </a:bodyPr>
            <a:lstStyle/>
            <a:p>
              <a:r>
                <a:rPr lang="en-US">
                  <a:latin typeface="Arial" pitchFamily="34" charset="0"/>
                </a:rPr>
                <a:t>Phòng Học</a:t>
              </a:r>
              <a:endParaRPr lang="en-US"/>
            </a:p>
          </p:txBody>
        </p:sp>
        <p:sp>
          <p:nvSpPr>
            <p:cNvPr id="48143" name="Rectangle 48"/>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8144" name="Rectangle 49"/>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43058" name="Line 50"/>
          <p:cNvSpPr>
            <a:spLocks noChangeShapeType="1"/>
          </p:cNvSpPr>
          <p:nvPr/>
        </p:nvSpPr>
        <p:spPr bwMode="auto">
          <a:xfrm>
            <a:off x="2743200" y="5486400"/>
            <a:ext cx="2971800" cy="0"/>
          </a:xfrm>
          <a:prstGeom prst="line">
            <a:avLst/>
          </a:prstGeom>
          <a:noFill/>
          <a:ln w="9525">
            <a:solidFill>
              <a:schemeClr val="tx1"/>
            </a:solidFill>
            <a:round/>
            <a:headEnd/>
            <a:tailEnd/>
          </a:ln>
        </p:spPr>
        <p:txBody>
          <a:bodyPr/>
          <a:lstStyle/>
          <a:p>
            <a:endParaRPr lang="en-US"/>
          </a:p>
        </p:txBody>
      </p:sp>
      <p:sp>
        <p:nvSpPr>
          <p:cNvPr id="43059" name="Text Box 51"/>
          <p:cNvSpPr txBox="1">
            <a:spLocks noChangeArrowheads="1"/>
          </p:cNvSpPr>
          <p:nvPr/>
        </p:nvSpPr>
        <p:spPr bwMode="auto">
          <a:xfrm>
            <a:off x="3336925" y="5154613"/>
            <a:ext cx="844550" cy="366712"/>
          </a:xfrm>
          <a:prstGeom prst="rect">
            <a:avLst/>
          </a:prstGeom>
          <a:noFill/>
          <a:ln w="9525">
            <a:noFill/>
            <a:miter lim="800000"/>
            <a:headEnd/>
            <a:tailEnd/>
          </a:ln>
        </p:spPr>
        <p:txBody>
          <a:bodyPr wrap="none">
            <a:spAutoFit/>
          </a:bodyPr>
          <a:lstStyle/>
          <a:p>
            <a:r>
              <a:rPr lang="en-US"/>
              <a:t>Học tại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022"/>
                                        </p:tgtEl>
                                        <p:attrNameLst>
                                          <p:attrName>style.visibility</p:attrName>
                                        </p:attrNameLst>
                                      </p:cBhvr>
                                      <p:to>
                                        <p:strVal val="visible"/>
                                      </p:to>
                                    </p:set>
                                    <p:animEffect transition="in" filter="dissolve">
                                      <p:cBhvr>
                                        <p:cTn id="13" dur="500"/>
                                        <p:tgtEl>
                                          <p:spTgt spid="430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3023"/>
                                        </p:tgtEl>
                                        <p:attrNameLst>
                                          <p:attrName>style.visibility</p:attrName>
                                        </p:attrNameLst>
                                      </p:cBhvr>
                                      <p:to>
                                        <p:strVal val="visible"/>
                                      </p:to>
                                    </p:set>
                                    <p:animEffect transition="in" filter="dissolve">
                                      <p:cBhvr>
                                        <p:cTn id="16" dur="500"/>
                                        <p:tgtEl>
                                          <p:spTgt spid="43023"/>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3058"/>
                                        </p:tgtEl>
                                        <p:attrNameLst>
                                          <p:attrName>style.visibility</p:attrName>
                                        </p:attrNameLst>
                                      </p:cBhvr>
                                      <p:to>
                                        <p:strVal val="visible"/>
                                      </p:to>
                                    </p:set>
                                    <p:animEffect transition="in" filter="dissolve">
                                      <p:cBhvr>
                                        <p:cTn id="25" dur="500"/>
                                        <p:tgtEl>
                                          <p:spTgt spid="430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059"/>
                                        </p:tgtEl>
                                        <p:attrNameLst>
                                          <p:attrName>style.visibility</p:attrName>
                                        </p:attrNameLst>
                                      </p:cBhvr>
                                      <p:to>
                                        <p:strVal val="visible"/>
                                      </p:to>
                                    </p:set>
                                    <p:animEffect transition="in" filter="dissolve">
                                      <p:cBhvr>
                                        <p:cTn id="28" dur="500"/>
                                        <p:tgtEl>
                                          <p:spTgt spid="4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animBg="1"/>
      <p:bldP spid="43023" grpId="0"/>
      <p:bldP spid="43058" grpId="0" animBg="1"/>
      <p:bldP spid="4305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en-US" smtClean="0"/>
              <a:t>Xác định mối quan hệ</a:t>
            </a:r>
          </a:p>
        </p:txBody>
      </p:sp>
      <p:sp>
        <p:nvSpPr>
          <p:cNvPr id="49155" name="Rectangle 3"/>
          <p:cNvSpPr>
            <a:spLocks noGrp="1" noChangeArrowheads="1"/>
          </p:cNvSpPr>
          <p:nvPr>
            <p:ph idx="1"/>
          </p:nvPr>
        </p:nvSpPr>
        <p:spPr>
          <a:xfrm>
            <a:off x="457200" y="1524000"/>
            <a:ext cx="8229600" cy="3886200"/>
          </a:xfrm>
        </p:spPr>
        <p:txBody>
          <a:bodyPr/>
          <a:lstStyle/>
          <a:p>
            <a:pPr eaLnBrk="1" hangingPunct="1"/>
            <a:r>
              <a:rPr lang="en-US" smtClean="0"/>
              <a:t>Xác định mối kết hợp association:</a:t>
            </a:r>
          </a:p>
          <a:p>
            <a:pPr lvl="1" eaLnBrk="1" hangingPunct="1"/>
            <a:r>
              <a:rPr lang="en-US" smtClean="0"/>
              <a:t>Các mẫu xác định mối kết hợp:</a:t>
            </a:r>
          </a:p>
          <a:p>
            <a:pPr lvl="2" eaLnBrk="1" hangingPunct="1"/>
            <a:r>
              <a:rPr lang="en-US" smtClean="0"/>
              <a:t>Mối kết hợp sở hữu: </a:t>
            </a:r>
            <a:r>
              <a:rPr lang="en-US" i="1" smtClean="0"/>
              <a:t>của, có, thuộc,…</a:t>
            </a:r>
            <a:endParaRPr lang="en-US" smtClean="0"/>
          </a:p>
          <a:p>
            <a:pPr lvl="2" eaLnBrk="1" hangingPunct="1"/>
            <a:r>
              <a:rPr lang="en-US" smtClean="0"/>
              <a:t>Ví dụ:</a:t>
            </a:r>
          </a:p>
        </p:txBody>
      </p:sp>
      <p:sp>
        <p:nvSpPr>
          <p:cNvPr id="49156" name="Slide Number Placeholder 4"/>
          <p:cNvSpPr>
            <a:spLocks noGrp="1"/>
          </p:cNvSpPr>
          <p:nvPr>
            <p:ph type="sldNum" sz="quarter" idx="11"/>
          </p:nvPr>
        </p:nvSpPr>
        <p:spPr>
          <a:noFill/>
        </p:spPr>
        <p:txBody>
          <a:bodyPr/>
          <a:lstStyle/>
          <a:p>
            <a:fld id="{6367D726-483F-4C1B-B972-2D7578C40F64}" type="slidenum">
              <a:rPr lang="en-US" smtClean="0"/>
              <a:pPr/>
              <a:t>34</a:t>
            </a:fld>
            <a:endParaRPr lang="en-US" smtClean="0"/>
          </a:p>
        </p:txBody>
      </p:sp>
      <p:grpSp>
        <p:nvGrpSpPr>
          <p:cNvPr id="2" name="Group 4"/>
          <p:cNvGrpSpPr>
            <a:grpSpLocks/>
          </p:cNvGrpSpPr>
          <p:nvPr/>
        </p:nvGrpSpPr>
        <p:grpSpPr bwMode="auto">
          <a:xfrm>
            <a:off x="1524000" y="3657600"/>
            <a:ext cx="1412875" cy="561975"/>
            <a:chOff x="2176" y="172"/>
            <a:chExt cx="1194" cy="551"/>
          </a:xfrm>
        </p:grpSpPr>
        <p:sp>
          <p:nvSpPr>
            <p:cNvPr id="49177" name="Rectangle 5"/>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9178" name="Rectangle 6"/>
            <p:cNvSpPr>
              <a:spLocks noChangeArrowheads="1"/>
            </p:cNvSpPr>
            <p:nvPr/>
          </p:nvSpPr>
          <p:spPr bwMode="auto">
            <a:xfrm>
              <a:off x="2332" y="225"/>
              <a:ext cx="740" cy="269"/>
            </a:xfrm>
            <a:prstGeom prst="rect">
              <a:avLst/>
            </a:prstGeom>
            <a:noFill/>
            <a:ln w="9525">
              <a:noFill/>
              <a:miter lim="800000"/>
              <a:headEnd/>
              <a:tailEnd/>
            </a:ln>
          </p:spPr>
          <p:txBody>
            <a:bodyPr wrap="none" lIns="0" tIns="0" rIns="0" bIns="0">
              <a:spAutoFit/>
            </a:bodyPr>
            <a:lstStyle/>
            <a:p>
              <a:r>
                <a:rPr lang="en-US">
                  <a:latin typeface="Arial" pitchFamily="34" charset="0"/>
                </a:rPr>
                <a:t>Cầu Thủ</a:t>
              </a:r>
              <a:endParaRPr lang="en-US"/>
            </a:p>
          </p:txBody>
        </p:sp>
        <p:sp>
          <p:nvSpPr>
            <p:cNvPr id="49179" name="Rectangle 7"/>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9180" name="Rectangle 8"/>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943600" y="3657600"/>
            <a:ext cx="1412875" cy="561975"/>
            <a:chOff x="2176" y="172"/>
            <a:chExt cx="1194" cy="551"/>
          </a:xfrm>
        </p:grpSpPr>
        <p:sp>
          <p:nvSpPr>
            <p:cNvPr id="49173" name="Rectangle 10"/>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9174" name="Rectangle 11"/>
            <p:cNvSpPr>
              <a:spLocks noChangeArrowheads="1"/>
            </p:cNvSpPr>
            <p:nvPr/>
          </p:nvSpPr>
          <p:spPr bwMode="auto">
            <a:xfrm>
              <a:off x="2332" y="225"/>
              <a:ext cx="794" cy="269"/>
            </a:xfrm>
            <a:prstGeom prst="rect">
              <a:avLst/>
            </a:prstGeom>
            <a:noFill/>
            <a:ln w="9525">
              <a:noFill/>
              <a:miter lim="800000"/>
              <a:headEnd/>
              <a:tailEnd/>
            </a:ln>
          </p:spPr>
          <p:txBody>
            <a:bodyPr wrap="none" lIns="0" tIns="0" rIns="0" bIns="0">
              <a:spAutoFit/>
            </a:bodyPr>
            <a:lstStyle/>
            <a:p>
              <a:r>
                <a:rPr lang="en-US">
                  <a:latin typeface="Arial" pitchFamily="34" charset="0"/>
                </a:rPr>
                <a:t>Đội Bóng</a:t>
              </a:r>
              <a:endParaRPr lang="en-US"/>
            </a:p>
          </p:txBody>
        </p:sp>
        <p:sp>
          <p:nvSpPr>
            <p:cNvPr id="49175" name="Rectangle 12"/>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9176" name="Rectangle 13"/>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2238" name="Text Box 14"/>
          <p:cNvSpPr txBox="1">
            <a:spLocks noChangeArrowheads="1"/>
          </p:cNvSpPr>
          <p:nvPr/>
        </p:nvSpPr>
        <p:spPr bwMode="auto">
          <a:xfrm>
            <a:off x="3429000" y="3581400"/>
            <a:ext cx="1839913" cy="366713"/>
          </a:xfrm>
          <a:prstGeom prst="rect">
            <a:avLst/>
          </a:prstGeom>
          <a:noFill/>
          <a:ln w="9525">
            <a:noFill/>
            <a:miter lim="800000"/>
            <a:headEnd/>
            <a:tailEnd/>
          </a:ln>
        </p:spPr>
        <p:txBody>
          <a:bodyPr wrap="none">
            <a:spAutoFit/>
          </a:bodyPr>
          <a:lstStyle/>
          <a:p>
            <a:r>
              <a:rPr lang="en-US"/>
              <a:t>Là thành phần của</a:t>
            </a:r>
          </a:p>
        </p:txBody>
      </p:sp>
      <p:sp>
        <p:nvSpPr>
          <p:cNvPr id="52239" name="Line 15"/>
          <p:cNvSpPr>
            <a:spLocks noChangeShapeType="1"/>
          </p:cNvSpPr>
          <p:nvPr/>
        </p:nvSpPr>
        <p:spPr bwMode="auto">
          <a:xfrm>
            <a:off x="2971800" y="4038600"/>
            <a:ext cx="2971800" cy="0"/>
          </a:xfrm>
          <a:prstGeom prst="line">
            <a:avLst/>
          </a:prstGeom>
          <a:noFill/>
          <a:ln w="9525">
            <a:solidFill>
              <a:schemeClr val="tx1"/>
            </a:solidFill>
            <a:round/>
            <a:headEnd/>
            <a:tailEnd/>
          </a:ln>
        </p:spPr>
        <p:txBody>
          <a:bodyPr/>
          <a:lstStyle/>
          <a:p>
            <a:endParaRPr lang="en-US"/>
          </a:p>
        </p:txBody>
      </p:sp>
      <p:grpSp>
        <p:nvGrpSpPr>
          <p:cNvPr id="4" name="Group 16"/>
          <p:cNvGrpSpPr>
            <a:grpSpLocks/>
          </p:cNvGrpSpPr>
          <p:nvPr/>
        </p:nvGrpSpPr>
        <p:grpSpPr bwMode="auto">
          <a:xfrm>
            <a:off x="1524000" y="4495800"/>
            <a:ext cx="1412875" cy="561975"/>
            <a:chOff x="2176" y="172"/>
            <a:chExt cx="1194" cy="551"/>
          </a:xfrm>
        </p:grpSpPr>
        <p:sp>
          <p:nvSpPr>
            <p:cNvPr id="49169" name="Rectangle 17"/>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9170" name="Rectangle 18"/>
            <p:cNvSpPr>
              <a:spLocks noChangeArrowheads="1"/>
            </p:cNvSpPr>
            <p:nvPr/>
          </p:nvSpPr>
          <p:spPr bwMode="auto">
            <a:xfrm>
              <a:off x="2332" y="225"/>
              <a:ext cx="558" cy="269"/>
            </a:xfrm>
            <a:prstGeom prst="rect">
              <a:avLst/>
            </a:prstGeom>
            <a:noFill/>
            <a:ln w="9525">
              <a:noFill/>
              <a:miter lim="800000"/>
              <a:headEnd/>
              <a:tailEnd/>
            </a:ln>
          </p:spPr>
          <p:txBody>
            <a:bodyPr wrap="none" lIns="0" tIns="0" rIns="0" bIns="0">
              <a:spAutoFit/>
            </a:bodyPr>
            <a:lstStyle/>
            <a:p>
              <a:r>
                <a:rPr lang="en-US">
                  <a:latin typeface="Arial" pitchFamily="34" charset="0"/>
                </a:rPr>
                <a:t>Phòng</a:t>
              </a:r>
              <a:endParaRPr lang="en-US"/>
            </a:p>
          </p:txBody>
        </p:sp>
        <p:sp>
          <p:nvSpPr>
            <p:cNvPr id="49171" name="Rectangle 19"/>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9172" name="Rectangle 20"/>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 name="Group 21"/>
          <p:cNvGrpSpPr>
            <a:grpSpLocks/>
          </p:cNvGrpSpPr>
          <p:nvPr/>
        </p:nvGrpSpPr>
        <p:grpSpPr bwMode="auto">
          <a:xfrm>
            <a:off x="5943600" y="4495800"/>
            <a:ext cx="1412875" cy="561975"/>
            <a:chOff x="2176" y="172"/>
            <a:chExt cx="1194" cy="551"/>
          </a:xfrm>
        </p:grpSpPr>
        <p:sp>
          <p:nvSpPr>
            <p:cNvPr id="49165" name="Rectangle 22"/>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49166" name="Rectangle 23"/>
            <p:cNvSpPr>
              <a:spLocks noChangeArrowheads="1"/>
            </p:cNvSpPr>
            <p:nvPr/>
          </p:nvSpPr>
          <p:spPr bwMode="auto">
            <a:xfrm>
              <a:off x="2332" y="225"/>
              <a:ext cx="740" cy="269"/>
            </a:xfrm>
            <a:prstGeom prst="rect">
              <a:avLst/>
            </a:prstGeom>
            <a:noFill/>
            <a:ln w="9525">
              <a:noFill/>
              <a:miter lim="800000"/>
              <a:headEnd/>
              <a:tailEnd/>
            </a:ln>
          </p:spPr>
          <p:txBody>
            <a:bodyPr wrap="none" lIns="0" tIns="0" rIns="0" bIns="0">
              <a:spAutoFit/>
            </a:bodyPr>
            <a:lstStyle/>
            <a:p>
              <a:r>
                <a:rPr lang="en-US">
                  <a:latin typeface="Arial" pitchFamily="34" charset="0"/>
                </a:rPr>
                <a:t>Toà Nhà</a:t>
              </a:r>
              <a:endParaRPr lang="en-US"/>
            </a:p>
          </p:txBody>
        </p:sp>
        <p:sp>
          <p:nvSpPr>
            <p:cNvPr id="49167" name="Rectangle 24"/>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49168" name="Rectangle 25"/>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2250" name="Line 26"/>
          <p:cNvSpPr>
            <a:spLocks noChangeShapeType="1"/>
          </p:cNvSpPr>
          <p:nvPr/>
        </p:nvSpPr>
        <p:spPr bwMode="auto">
          <a:xfrm>
            <a:off x="2971800" y="4800600"/>
            <a:ext cx="2971800" cy="0"/>
          </a:xfrm>
          <a:prstGeom prst="line">
            <a:avLst/>
          </a:prstGeom>
          <a:noFill/>
          <a:ln w="9525">
            <a:solidFill>
              <a:schemeClr val="tx1"/>
            </a:solidFill>
            <a:round/>
            <a:headEnd/>
            <a:tailEnd/>
          </a:ln>
        </p:spPr>
        <p:txBody>
          <a:bodyPr/>
          <a:lstStyle/>
          <a:p>
            <a:endParaRPr lang="en-US"/>
          </a:p>
        </p:txBody>
      </p:sp>
      <p:sp>
        <p:nvSpPr>
          <p:cNvPr id="52251" name="Text Box 27"/>
          <p:cNvSpPr txBox="1">
            <a:spLocks noChangeArrowheads="1"/>
          </p:cNvSpPr>
          <p:nvPr/>
        </p:nvSpPr>
        <p:spPr bwMode="auto">
          <a:xfrm>
            <a:off x="3565525" y="4468813"/>
            <a:ext cx="1195388" cy="366712"/>
          </a:xfrm>
          <a:prstGeom prst="rect">
            <a:avLst/>
          </a:prstGeom>
          <a:noFill/>
          <a:ln w="9525">
            <a:noFill/>
            <a:miter lim="800000"/>
            <a:headEnd/>
            <a:tailEnd/>
          </a:ln>
        </p:spPr>
        <p:txBody>
          <a:bodyPr wrap="none">
            <a:spAutoFit/>
          </a:bodyPr>
          <a:lstStyle/>
          <a:p>
            <a:r>
              <a:rPr lang="en-US"/>
              <a:t>Chứa trong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238"/>
                                        </p:tgtEl>
                                        <p:attrNameLst>
                                          <p:attrName>style.visibility</p:attrName>
                                        </p:attrNameLst>
                                      </p:cBhvr>
                                      <p:to>
                                        <p:strVal val="visible"/>
                                      </p:to>
                                    </p:set>
                                    <p:animEffect transition="in" filter="dissolve">
                                      <p:cBhvr>
                                        <p:cTn id="13" dur="500"/>
                                        <p:tgtEl>
                                          <p:spTgt spid="522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2239"/>
                                        </p:tgtEl>
                                        <p:attrNameLst>
                                          <p:attrName>style.visibility</p:attrName>
                                        </p:attrNameLst>
                                      </p:cBhvr>
                                      <p:to>
                                        <p:strVal val="visible"/>
                                      </p:to>
                                    </p:set>
                                    <p:animEffect transition="in" filter="dissolve">
                                      <p:cBhvr>
                                        <p:cTn id="16" dur="500"/>
                                        <p:tgtEl>
                                          <p:spTgt spid="52239"/>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2250"/>
                                        </p:tgtEl>
                                        <p:attrNameLst>
                                          <p:attrName>style.visibility</p:attrName>
                                        </p:attrNameLst>
                                      </p:cBhvr>
                                      <p:to>
                                        <p:strVal val="visible"/>
                                      </p:to>
                                    </p:set>
                                    <p:animEffect transition="in" filter="dissolve">
                                      <p:cBhvr>
                                        <p:cTn id="25" dur="500"/>
                                        <p:tgtEl>
                                          <p:spTgt spid="5225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2251"/>
                                        </p:tgtEl>
                                        <p:attrNameLst>
                                          <p:attrName>style.visibility</p:attrName>
                                        </p:attrNameLst>
                                      </p:cBhvr>
                                      <p:to>
                                        <p:strVal val="visible"/>
                                      </p:to>
                                    </p:set>
                                    <p:animEffect transition="in" filter="dissolve">
                                      <p:cBhvr>
                                        <p:cTn id="28" dur="500"/>
                                        <p:tgtEl>
                                          <p:spTgt spid="5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8" grpId="0"/>
      <p:bldP spid="52239" grpId="0" animBg="1"/>
      <p:bldP spid="52250" grpId="0" animBg="1"/>
      <p:bldP spid="5225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smtClean="0"/>
              <a:t>Xác định mối quan hệ</a:t>
            </a:r>
          </a:p>
        </p:txBody>
      </p:sp>
      <p:sp>
        <p:nvSpPr>
          <p:cNvPr id="50179" name="Rectangle 3"/>
          <p:cNvSpPr>
            <a:spLocks noGrp="1" noChangeArrowheads="1"/>
          </p:cNvSpPr>
          <p:nvPr>
            <p:ph idx="1"/>
          </p:nvPr>
        </p:nvSpPr>
        <p:spPr>
          <a:xfrm>
            <a:off x="457200" y="1524000"/>
            <a:ext cx="8229600" cy="3886200"/>
          </a:xfrm>
        </p:spPr>
        <p:txBody>
          <a:bodyPr/>
          <a:lstStyle/>
          <a:p>
            <a:pPr eaLnBrk="1" hangingPunct="1"/>
            <a:r>
              <a:rPr lang="en-US" smtClean="0"/>
              <a:t>Xác định mối kết hợp association:</a:t>
            </a:r>
          </a:p>
          <a:p>
            <a:pPr lvl="1" eaLnBrk="1" hangingPunct="1"/>
            <a:r>
              <a:rPr lang="en-US" smtClean="0"/>
              <a:t>Các mẫu xác định mối kết hợp:</a:t>
            </a:r>
          </a:p>
          <a:p>
            <a:pPr lvl="2" eaLnBrk="1" hangingPunct="1"/>
            <a:r>
              <a:rPr lang="en-US" smtClean="0"/>
              <a:t>Mối kết hợp truyền thông, liên lạc (communication): </a:t>
            </a:r>
            <a:r>
              <a:rPr lang="en-US" i="1" smtClean="0"/>
              <a:t>đặt tới, trao đổi với, gởi cho, tiếp nhận từ,…</a:t>
            </a:r>
            <a:r>
              <a:rPr lang="en-US" smtClean="0"/>
              <a:t> </a:t>
            </a:r>
          </a:p>
        </p:txBody>
      </p:sp>
      <p:sp>
        <p:nvSpPr>
          <p:cNvPr id="50180" name="Slide Number Placeholder 4"/>
          <p:cNvSpPr>
            <a:spLocks noGrp="1"/>
          </p:cNvSpPr>
          <p:nvPr>
            <p:ph type="sldNum" sz="quarter" idx="11"/>
          </p:nvPr>
        </p:nvSpPr>
        <p:spPr>
          <a:noFill/>
        </p:spPr>
        <p:txBody>
          <a:bodyPr/>
          <a:lstStyle/>
          <a:p>
            <a:fld id="{15BB9D56-87BB-4F05-A14F-B0C4E25EC914}" type="slidenum">
              <a:rPr lang="en-US" smtClean="0"/>
              <a:pPr/>
              <a:t>35</a:t>
            </a:fld>
            <a:endParaRPr lang="en-US" smtClean="0"/>
          </a:p>
        </p:txBody>
      </p:sp>
      <p:grpSp>
        <p:nvGrpSpPr>
          <p:cNvPr id="2" name="Group 4"/>
          <p:cNvGrpSpPr>
            <a:grpSpLocks/>
          </p:cNvGrpSpPr>
          <p:nvPr/>
        </p:nvGrpSpPr>
        <p:grpSpPr bwMode="auto">
          <a:xfrm>
            <a:off x="1524000" y="3962400"/>
            <a:ext cx="1412875" cy="561975"/>
            <a:chOff x="2176" y="172"/>
            <a:chExt cx="1194" cy="551"/>
          </a:xfrm>
        </p:grpSpPr>
        <p:sp>
          <p:nvSpPr>
            <p:cNvPr id="50201" name="Rectangle 5"/>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0202" name="Rectangle 6"/>
            <p:cNvSpPr>
              <a:spLocks noChangeArrowheads="1"/>
            </p:cNvSpPr>
            <p:nvPr/>
          </p:nvSpPr>
          <p:spPr bwMode="auto">
            <a:xfrm>
              <a:off x="2332" y="225"/>
              <a:ext cx="888" cy="269"/>
            </a:xfrm>
            <a:prstGeom prst="rect">
              <a:avLst/>
            </a:prstGeom>
            <a:noFill/>
            <a:ln w="9525">
              <a:noFill/>
              <a:miter lim="800000"/>
              <a:headEnd/>
              <a:tailEnd/>
            </a:ln>
          </p:spPr>
          <p:txBody>
            <a:bodyPr wrap="none" lIns="0" tIns="0" rIns="0" bIns="0">
              <a:spAutoFit/>
            </a:bodyPr>
            <a:lstStyle/>
            <a:p>
              <a:r>
                <a:rPr lang="en-US">
                  <a:latin typeface="Arial" pitchFamily="34" charset="0"/>
                </a:rPr>
                <a:t>Đơn Hàng</a:t>
              </a:r>
              <a:endParaRPr lang="en-US"/>
            </a:p>
          </p:txBody>
        </p:sp>
        <p:sp>
          <p:nvSpPr>
            <p:cNvPr id="50203" name="Rectangle 7"/>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0204" name="Rectangle 8"/>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943600" y="3962400"/>
            <a:ext cx="1412875" cy="561975"/>
            <a:chOff x="2176" y="172"/>
            <a:chExt cx="1194" cy="551"/>
          </a:xfrm>
        </p:grpSpPr>
        <p:sp>
          <p:nvSpPr>
            <p:cNvPr id="50197" name="Rectangle 10"/>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0198" name="Rectangle 11"/>
            <p:cNvSpPr>
              <a:spLocks noChangeArrowheads="1"/>
            </p:cNvSpPr>
            <p:nvPr/>
          </p:nvSpPr>
          <p:spPr bwMode="auto">
            <a:xfrm>
              <a:off x="2332" y="225"/>
              <a:ext cx="901" cy="269"/>
            </a:xfrm>
            <a:prstGeom prst="rect">
              <a:avLst/>
            </a:prstGeom>
            <a:noFill/>
            <a:ln w="9525">
              <a:noFill/>
              <a:miter lim="800000"/>
              <a:headEnd/>
              <a:tailEnd/>
            </a:ln>
          </p:spPr>
          <p:txBody>
            <a:bodyPr wrap="none" lIns="0" tIns="0" rIns="0" bIns="0">
              <a:spAutoFit/>
            </a:bodyPr>
            <a:lstStyle/>
            <a:p>
              <a:r>
                <a:rPr lang="en-US">
                  <a:latin typeface="Arial" pitchFamily="34" charset="0"/>
                </a:rPr>
                <a:t>Nhà CCấp</a:t>
              </a:r>
              <a:endParaRPr lang="en-US"/>
            </a:p>
          </p:txBody>
        </p:sp>
        <p:sp>
          <p:nvSpPr>
            <p:cNvPr id="50199" name="Rectangle 12"/>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0200" name="Rectangle 13"/>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3262" name="Text Box 14"/>
          <p:cNvSpPr txBox="1">
            <a:spLocks noChangeArrowheads="1"/>
          </p:cNvSpPr>
          <p:nvPr/>
        </p:nvSpPr>
        <p:spPr bwMode="auto">
          <a:xfrm>
            <a:off x="3429000" y="3886200"/>
            <a:ext cx="825500" cy="366713"/>
          </a:xfrm>
          <a:prstGeom prst="rect">
            <a:avLst/>
          </a:prstGeom>
          <a:noFill/>
          <a:ln w="9525">
            <a:noFill/>
            <a:miter lim="800000"/>
            <a:headEnd/>
            <a:tailEnd/>
          </a:ln>
        </p:spPr>
        <p:txBody>
          <a:bodyPr wrap="none">
            <a:spAutoFit/>
          </a:bodyPr>
          <a:lstStyle/>
          <a:p>
            <a:r>
              <a:rPr lang="en-US"/>
              <a:t>Đặt tới</a:t>
            </a:r>
          </a:p>
        </p:txBody>
      </p:sp>
      <p:sp>
        <p:nvSpPr>
          <p:cNvPr id="53263" name="Line 15"/>
          <p:cNvSpPr>
            <a:spLocks noChangeShapeType="1"/>
          </p:cNvSpPr>
          <p:nvPr/>
        </p:nvSpPr>
        <p:spPr bwMode="auto">
          <a:xfrm>
            <a:off x="2971800" y="4343400"/>
            <a:ext cx="2971800" cy="0"/>
          </a:xfrm>
          <a:prstGeom prst="line">
            <a:avLst/>
          </a:prstGeom>
          <a:noFill/>
          <a:ln w="9525">
            <a:solidFill>
              <a:schemeClr val="tx1"/>
            </a:solidFill>
            <a:round/>
            <a:headEnd/>
            <a:tailEnd/>
          </a:ln>
        </p:spPr>
        <p:txBody>
          <a:bodyPr/>
          <a:lstStyle/>
          <a:p>
            <a:endParaRPr lang="en-US"/>
          </a:p>
        </p:txBody>
      </p:sp>
      <p:grpSp>
        <p:nvGrpSpPr>
          <p:cNvPr id="4" name="Group 16"/>
          <p:cNvGrpSpPr>
            <a:grpSpLocks/>
          </p:cNvGrpSpPr>
          <p:nvPr/>
        </p:nvGrpSpPr>
        <p:grpSpPr bwMode="auto">
          <a:xfrm>
            <a:off x="1349375" y="5257800"/>
            <a:ext cx="1622425" cy="561975"/>
            <a:chOff x="2176" y="172"/>
            <a:chExt cx="1194" cy="551"/>
          </a:xfrm>
        </p:grpSpPr>
        <p:sp>
          <p:nvSpPr>
            <p:cNvPr id="50193" name="Rectangle 17"/>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0194" name="Rectangle 18"/>
            <p:cNvSpPr>
              <a:spLocks noChangeArrowheads="1"/>
            </p:cNvSpPr>
            <p:nvPr/>
          </p:nvSpPr>
          <p:spPr bwMode="auto">
            <a:xfrm>
              <a:off x="2333" y="225"/>
              <a:ext cx="1000" cy="269"/>
            </a:xfrm>
            <a:prstGeom prst="rect">
              <a:avLst/>
            </a:prstGeom>
            <a:noFill/>
            <a:ln w="9525">
              <a:noFill/>
              <a:miter lim="800000"/>
              <a:headEnd/>
              <a:tailEnd/>
            </a:ln>
          </p:spPr>
          <p:txBody>
            <a:bodyPr wrap="none" lIns="0" tIns="0" rIns="0" bIns="0">
              <a:spAutoFit/>
            </a:bodyPr>
            <a:lstStyle/>
            <a:p>
              <a:r>
                <a:rPr lang="en-US">
                  <a:latin typeface="Arial" pitchFamily="34" charset="0"/>
                </a:rPr>
                <a:t>Bản Yêu Cầu</a:t>
              </a:r>
              <a:endParaRPr lang="en-US"/>
            </a:p>
          </p:txBody>
        </p:sp>
        <p:sp>
          <p:nvSpPr>
            <p:cNvPr id="50195" name="Rectangle 19"/>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0196" name="Rectangle 20"/>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 name="Group 21"/>
          <p:cNvGrpSpPr>
            <a:grpSpLocks/>
          </p:cNvGrpSpPr>
          <p:nvPr/>
        </p:nvGrpSpPr>
        <p:grpSpPr bwMode="auto">
          <a:xfrm>
            <a:off x="5943600" y="5257800"/>
            <a:ext cx="1412875" cy="561975"/>
            <a:chOff x="2176" y="172"/>
            <a:chExt cx="1194" cy="551"/>
          </a:xfrm>
        </p:grpSpPr>
        <p:sp>
          <p:nvSpPr>
            <p:cNvPr id="50189" name="Rectangle 22"/>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0190" name="Rectangle 23"/>
            <p:cNvSpPr>
              <a:spLocks noChangeArrowheads="1"/>
            </p:cNvSpPr>
            <p:nvPr/>
          </p:nvSpPr>
          <p:spPr bwMode="auto">
            <a:xfrm>
              <a:off x="2332" y="225"/>
              <a:ext cx="955" cy="269"/>
            </a:xfrm>
            <a:prstGeom prst="rect">
              <a:avLst/>
            </a:prstGeom>
            <a:noFill/>
            <a:ln w="9525">
              <a:noFill/>
              <a:miter lim="800000"/>
              <a:headEnd/>
              <a:tailEnd/>
            </a:ln>
          </p:spPr>
          <p:txBody>
            <a:bodyPr wrap="none" lIns="0" tIns="0" rIns="0" bIns="0">
              <a:spAutoFit/>
            </a:bodyPr>
            <a:lstStyle/>
            <a:p>
              <a:r>
                <a:rPr lang="en-US">
                  <a:latin typeface="Arial" pitchFamily="34" charset="0"/>
                </a:rPr>
                <a:t>Phòng Ban</a:t>
              </a:r>
              <a:endParaRPr lang="en-US"/>
            </a:p>
          </p:txBody>
        </p:sp>
        <p:sp>
          <p:nvSpPr>
            <p:cNvPr id="50191" name="Rectangle 24"/>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0192" name="Rectangle 25"/>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3274" name="Line 26"/>
          <p:cNvSpPr>
            <a:spLocks noChangeShapeType="1"/>
          </p:cNvSpPr>
          <p:nvPr/>
        </p:nvSpPr>
        <p:spPr bwMode="auto">
          <a:xfrm>
            <a:off x="2971800" y="5562600"/>
            <a:ext cx="2971800" cy="0"/>
          </a:xfrm>
          <a:prstGeom prst="line">
            <a:avLst/>
          </a:prstGeom>
          <a:noFill/>
          <a:ln w="9525">
            <a:solidFill>
              <a:schemeClr val="tx1"/>
            </a:solidFill>
            <a:round/>
            <a:headEnd/>
            <a:tailEnd/>
          </a:ln>
        </p:spPr>
        <p:txBody>
          <a:bodyPr/>
          <a:lstStyle/>
          <a:p>
            <a:endParaRPr lang="en-US"/>
          </a:p>
        </p:txBody>
      </p:sp>
      <p:sp>
        <p:nvSpPr>
          <p:cNvPr id="53275" name="Text Box 27"/>
          <p:cNvSpPr txBox="1">
            <a:spLocks noChangeArrowheads="1"/>
          </p:cNvSpPr>
          <p:nvPr/>
        </p:nvSpPr>
        <p:spPr bwMode="auto">
          <a:xfrm>
            <a:off x="3565525" y="5230813"/>
            <a:ext cx="830263" cy="366712"/>
          </a:xfrm>
          <a:prstGeom prst="rect">
            <a:avLst/>
          </a:prstGeom>
          <a:noFill/>
          <a:ln w="9525">
            <a:noFill/>
            <a:miter lim="800000"/>
            <a:headEnd/>
            <a:tailEnd/>
          </a:ln>
        </p:spPr>
        <p:txBody>
          <a:bodyPr wrap="none">
            <a:spAutoFit/>
          </a:bodyPr>
          <a:lstStyle/>
          <a:p>
            <a:r>
              <a:rPr lang="en-US"/>
              <a:t>Gởi tới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262"/>
                                        </p:tgtEl>
                                        <p:attrNameLst>
                                          <p:attrName>style.visibility</p:attrName>
                                        </p:attrNameLst>
                                      </p:cBhvr>
                                      <p:to>
                                        <p:strVal val="visible"/>
                                      </p:to>
                                    </p:set>
                                    <p:animEffect transition="in" filter="dissolve">
                                      <p:cBhvr>
                                        <p:cTn id="13" dur="500"/>
                                        <p:tgtEl>
                                          <p:spTgt spid="5326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263"/>
                                        </p:tgtEl>
                                        <p:attrNameLst>
                                          <p:attrName>style.visibility</p:attrName>
                                        </p:attrNameLst>
                                      </p:cBhvr>
                                      <p:to>
                                        <p:strVal val="visible"/>
                                      </p:to>
                                    </p:set>
                                    <p:animEffect transition="in" filter="dissolve">
                                      <p:cBhvr>
                                        <p:cTn id="16" dur="500"/>
                                        <p:tgtEl>
                                          <p:spTgt spid="53263"/>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274"/>
                                        </p:tgtEl>
                                        <p:attrNameLst>
                                          <p:attrName>style.visibility</p:attrName>
                                        </p:attrNameLst>
                                      </p:cBhvr>
                                      <p:to>
                                        <p:strVal val="visible"/>
                                      </p:to>
                                    </p:set>
                                    <p:animEffect transition="in" filter="dissolve">
                                      <p:cBhvr>
                                        <p:cTn id="25" dur="500"/>
                                        <p:tgtEl>
                                          <p:spTgt spid="5327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3275"/>
                                        </p:tgtEl>
                                        <p:attrNameLst>
                                          <p:attrName>style.visibility</p:attrName>
                                        </p:attrNameLst>
                                      </p:cBhvr>
                                      <p:to>
                                        <p:strVal val="visible"/>
                                      </p:to>
                                    </p:set>
                                    <p:animEffect transition="in" filter="dissolve">
                                      <p:cBhvr>
                                        <p:cTn id="2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p:bldP spid="53263" grpId="0" animBg="1"/>
      <p:bldP spid="53274" grpId="0" animBg="1"/>
      <p:bldP spid="5327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en-US" smtClean="0"/>
              <a:t>Xác định mối quan hệ</a:t>
            </a:r>
          </a:p>
        </p:txBody>
      </p:sp>
      <p:sp>
        <p:nvSpPr>
          <p:cNvPr id="51203" name="Rectangle 3"/>
          <p:cNvSpPr>
            <a:spLocks noGrp="1" noChangeArrowheads="1"/>
          </p:cNvSpPr>
          <p:nvPr>
            <p:ph idx="1"/>
          </p:nvPr>
        </p:nvSpPr>
        <p:spPr>
          <a:xfrm>
            <a:off x="457200" y="1676400"/>
            <a:ext cx="8229600" cy="3886200"/>
          </a:xfrm>
        </p:spPr>
        <p:txBody>
          <a:bodyPr/>
          <a:lstStyle/>
          <a:p>
            <a:pPr eaLnBrk="1" hangingPunct="1"/>
            <a:r>
              <a:rPr lang="en-US" smtClean="0"/>
              <a:t>Xác định mối kết hợp association:</a:t>
            </a:r>
          </a:p>
          <a:p>
            <a:pPr lvl="1" eaLnBrk="1" hangingPunct="1"/>
            <a:r>
              <a:rPr lang="en-US" smtClean="0"/>
              <a:t>Mối kết hợp phản thân: là mối quan hệ được thiết lập giữa một đối tượng của một lớp với một đối tượng khác cũng thuộc lớp đó.</a:t>
            </a:r>
          </a:p>
        </p:txBody>
      </p:sp>
      <p:sp>
        <p:nvSpPr>
          <p:cNvPr id="51204" name="Slide Number Placeholder 4"/>
          <p:cNvSpPr>
            <a:spLocks noGrp="1"/>
          </p:cNvSpPr>
          <p:nvPr>
            <p:ph type="sldNum" sz="quarter" idx="11"/>
          </p:nvPr>
        </p:nvSpPr>
        <p:spPr>
          <a:noFill/>
        </p:spPr>
        <p:txBody>
          <a:bodyPr/>
          <a:lstStyle/>
          <a:p>
            <a:fld id="{24BCEAAF-52B1-445A-BA22-F87C7AA794ED}" type="slidenum">
              <a:rPr lang="en-US" smtClean="0"/>
              <a:pPr/>
              <a:t>36</a:t>
            </a:fld>
            <a:endParaRPr lang="en-US" smtClean="0"/>
          </a:p>
        </p:txBody>
      </p:sp>
      <p:grpSp>
        <p:nvGrpSpPr>
          <p:cNvPr id="2" name="Group 4"/>
          <p:cNvGrpSpPr>
            <a:grpSpLocks/>
          </p:cNvGrpSpPr>
          <p:nvPr/>
        </p:nvGrpSpPr>
        <p:grpSpPr bwMode="auto">
          <a:xfrm>
            <a:off x="1143000" y="3886200"/>
            <a:ext cx="1412875" cy="561975"/>
            <a:chOff x="2176" y="172"/>
            <a:chExt cx="1194" cy="551"/>
          </a:xfrm>
        </p:grpSpPr>
        <p:sp>
          <p:nvSpPr>
            <p:cNvPr id="51221" name="Rectangle 5"/>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1222" name="Rectangle 6"/>
            <p:cNvSpPr>
              <a:spLocks noChangeArrowheads="1"/>
            </p:cNvSpPr>
            <p:nvPr/>
          </p:nvSpPr>
          <p:spPr bwMode="auto">
            <a:xfrm>
              <a:off x="2332" y="225"/>
              <a:ext cx="901" cy="269"/>
            </a:xfrm>
            <a:prstGeom prst="rect">
              <a:avLst/>
            </a:prstGeom>
            <a:noFill/>
            <a:ln w="9525">
              <a:noFill/>
              <a:miter lim="800000"/>
              <a:headEnd/>
              <a:tailEnd/>
            </a:ln>
          </p:spPr>
          <p:txBody>
            <a:bodyPr wrap="none" lIns="0" tIns="0" rIns="0" bIns="0">
              <a:spAutoFit/>
            </a:bodyPr>
            <a:lstStyle/>
            <a:p>
              <a:r>
                <a:rPr lang="en-US">
                  <a:latin typeface="Arial" pitchFamily="34" charset="0"/>
                </a:rPr>
                <a:t>Nhân Viên</a:t>
              </a:r>
              <a:endParaRPr lang="en-US"/>
            </a:p>
          </p:txBody>
        </p:sp>
        <p:sp>
          <p:nvSpPr>
            <p:cNvPr id="51223" name="Rectangle 7"/>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1224" name="Rectangle 8"/>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791200" y="3886200"/>
            <a:ext cx="1658938" cy="561975"/>
            <a:chOff x="2176" y="172"/>
            <a:chExt cx="1194" cy="551"/>
          </a:xfrm>
        </p:grpSpPr>
        <p:sp>
          <p:nvSpPr>
            <p:cNvPr id="51217" name="Rectangle 10"/>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1218" name="Rectangle 11"/>
            <p:cNvSpPr>
              <a:spLocks noChangeArrowheads="1"/>
            </p:cNvSpPr>
            <p:nvPr/>
          </p:nvSpPr>
          <p:spPr bwMode="auto">
            <a:xfrm>
              <a:off x="2331" y="225"/>
              <a:ext cx="897" cy="269"/>
            </a:xfrm>
            <a:prstGeom prst="rect">
              <a:avLst/>
            </a:prstGeom>
            <a:noFill/>
            <a:ln w="9525">
              <a:noFill/>
              <a:miter lim="800000"/>
              <a:headEnd/>
              <a:tailEnd/>
            </a:ln>
          </p:spPr>
          <p:txBody>
            <a:bodyPr wrap="none" lIns="0" tIns="0" rIns="0" bIns="0">
              <a:spAutoFit/>
            </a:bodyPr>
            <a:lstStyle/>
            <a:p>
              <a:r>
                <a:rPr lang="en-US">
                  <a:latin typeface="Arial" pitchFamily="34" charset="0"/>
                </a:rPr>
                <a:t>Thành Phần</a:t>
              </a:r>
              <a:endParaRPr lang="en-US"/>
            </a:p>
          </p:txBody>
        </p:sp>
        <p:sp>
          <p:nvSpPr>
            <p:cNvPr id="51219" name="Rectangle 12"/>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1220" name="Rectangle 13"/>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1207" name="Line 28"/>
          <p:cNvSpPr>
            <a:spLocks noChangeShapeType="1"/>
          </p:cNvSpPr>
          <p:nvPr/>
        </p:nvSpPr>
        <p:spPr bwMode="auto">
          <a:xfrm>
            <a:off x="1752600" y="4419600"/>
            <a:ext cx="0" cy="533400"/>
          </a:xfrm>
          <a:prstGeom prst="line">
            <a:avLst/>
          </a:prstGeom>
          <a:noFill/>
          <a:ln w="9525">
            <a:solidFill>
              <a:schemeClr val="tx1"/>
            </a:solidFill>
            <a:round/>
            <a:headEnd/>
            <a:tailEnd/>
          </a:ln>
        </p:spPr>
        <p:txBody>
          <a:bodyPr/>
          <a:lstStyle/>
          <a:p>
            <a:endParaRPr lang="en-US"/>
          </a:p>
        </p:txBody>
      </p:sp>
      <p:sp>
        <p:nvSpPr>
          <p:cNvPr id="51208" name="Line 29"/>
          <p:cNvSpPr>
            <a:spLocks noChangeShapeType="1"/>
          </p:cNvSpPr>
          <p:nvPr/>
        </p:nvSpPr>
        <p:spPr bwMode="auto">
          <a:xfrm>
            <a:off x="1752600" y="4953000"/>
            <a:ext cx="1600200" cy="0"/>
          </a:xfrm>
          <a:prstGeom prst="line">
            <a:avLst/>
          </a:prstGeom>
          <a:noFill/>
          <a:ln w="9525">
            <a:solidFill>
              <a:schemeClr val="tx1"/>
            </a:solidFill>
            <a:round/>
            <a:headEnd/>
            <a:tailEnd/>
          </a:ln>
        </p:spPr>
        <p:txBody>
          <a:bodyPr/>
          <a:lstStyle/>
          <a:p>
            <a:endParaRPr lang="en-US"/>
          </a:p>
        </p:txBody>
      </p:sp>
      <p:sp>
        <p:nvSpPr>
          <p:cNvPr id="51209" name="Line 30"/>
          <p:cNvSpPr>
            <a:spLocks noChangeShapeType="1"/>
          </p:cNvSpPr>
          <p:nvPr/>
        </p:nvSpPr>
        <p:spPr bwMode="auto">
          <a:xfrm>
            <a:off x="3352800" y="4267200"/>
            <a:ext cx="0" cy="685800"/>
          </a:xfrm>
          <a:prstGeom prst="line">
            <a:avLst/>
          </a:prstGeom>
          <a:noFill/>
          <a:ln w="9525">
            <a:solidFill>
              <a:schemeClr val="tx1"/>
            </a:solidFill>
            <a:round/>
            <a:headEnd/>
            <a:tailEnd/>
          </a:ln>
        </p:spPr>
        <p:txBody>
          <a:bodyPr/>
          <a:lstStyle/>
          <a:p>
            <a:endParaRPr lang="en-US"/>
          </a:p>
        </p:txBody>
      </p:sp>
      <p:sp>
        <p:nvSpPr>
          <p:cNvPr id="51210" name="Line 31"/>
          <p:cNvSpPr>
            <a:spLocks noChangeShapeType="1"/>
          </p:cNvSpPr>
          <p:nvPr/>
        </p:nvSpPr>
        <p:spPr bwMode="auto">
          <a:xfrm flipH="1">
            <a:off x="2590800" y="4267200"/>
            <a:ext cx="762000" cy="0"/>
          </a:xfrm>
          <a:prstGeom prst="line">
            <a:avLst/>
          </a:prstGeom>
          <a:noFill/>
          <a:ln w="9525">
            <a:solidFill>
              <a:schemeClr val="tx1"/>
            </a:solidFill>
            <a:round/>
            <a:headEnd/>
            <a:tailEnd/>
          </a:ln>
        </p:spPr>
        <p:txBody>
          <a:bodyPr/>
          <a:lstStyle/>
          <a:p>
            <a:endParaRPr lang="en-US"/>
          </a:p>
        </p:txBody>
      </p:sp>
      <p:sp>
        <p:nvSpPr>
          <p:cNvPr id="51211" name="Text Box 32"/>
          <p:cNvSpPr txBox="1">
            <a:spLocks noChangeArrowheads="1"/>
          </p:cNvSpPr>
          <p:nvPr/>
        </p:nvSpPr>
        <p:spPr bwMode="auto">
          <a:xfrm>
            <a:off x="2498725" y="4926013"/>
            <a:ext cx="836613" cy="366712"/>
          </a:xfrm>
          <a:prstGeom prst="rect">
            <a:avLst/>
          </a:prstGeom>
          <a:noFill/>
          <a:ln w="9525">
            <a:noFill/>
            <a:miter lim="800000"/>
            <a:headEnd/>
            <a:tailEnd/>
          </a:ln>
        </p:spPr>
        <p:txBody>
          <a:bodyPr wrap="none">
            <a:spAutoFit/>
          </a:bodyPr>
          <a:lstStyle/>
          <a:p>
            <a:r>
              <a:rPr lang="en-US" i="1"/>
              <a:t>Quản lý</a:t>
            </a:r>
          </a:p>
        </p:txBody>
      </p:sp>
      <p:sp>
        <p:nvSpPr>
          <p:cNvPr id="51212" name="Line 33"/>
          <p:cNvSpPr>
            <a:spLocks noChangeShapeType="1"/>
          </p:cNvSpPr>
          <p:nvPr/>
        </p:nvSpPr>
        <p:spPr bwMode="auto">
          <a:xfrm>
            <a:off x="6400800" y="4419600"/>
            <a:ext cx="0" cy="381000"/>
          </a:xfrm>
          <a:prstGeom prst="line">
            <a:avLst/>
          </a:prstGeom>
          <a:noFill/>
          <a:ln w="9525">
            <a:solidFill>
              <a:schemeClr val="tx1"/>
            </a:solidFill>
            <a:round/>
            <a:headEnd/>
            <a:tailEnd/>
          </a:ln>
        </p:spPr>
        <p:txBody>
          <a:bodyPr/>
          <a:lstStyle/>
          <a:p>
            <a:endParaRPr lang="en-US"/>
          </a:p>
        </p:txBody>
      </p:sp>
      <p:sp>
        <p:nvSpPr>
          <p:cNvPr id="51213" name="Line 34"/>
          <p:cNvSpPr>
            <a:spLocks noChangeShapeType="1"/>
          </p:cNvSpPr>
          <p:nvPr/>
        </p:nvSpPr>
        <p:spPr bwMode="auto">
          <a:xfrm>
            <a:off x="6400800" y="4800600"/>
            <a:ext cx="1905000" cy="0"/>
          </a:xfrm>
          <a:prstGeom prst="line">
            <a:avLst/>
          </a:prstGeom>
          <a:noFill/>
          <a:ln w="9525">
            <a:solidFill>
              <a:schemeClr val="tx1"/>
            </a:solidFill>
            <a:round/>
            <a:headEnd/>
            <a:tailEnd/>
          </a:ln>
        </p:spPr>
        <p:txBody>
          <a:bodyPr/>
          <a:lstStyle/>
          <a:p>
            <a:endParaRPr lang="en-US"/>
          </a:p>
        </p:txBody>
      </p:sp>
      <p:sp>
        <p:nvSpPr>
          <p:cNvPr id="51214" name="Line 35"/>
          <p:cNvSpPr>
            <a:spLocks noChangeShapeType="1"/>
          </p:cNvSpPr>
          <p:nvPr/>
        </p:nvSpPr>
        <p:spPr bwMode="auto">
          <a:xfrm>
            <a:off x="8305800" y="4191000"/>
            <a:ext cx="0" cy="609600"/>
          </a:xfrm>
          <a:prstGeom prst="line">
            <a:avLst/>
          </a:prstGeom>
          <a:noFill/>
          <a:ln w="9525">
            <a:solidFill>
              <a:schemeClr val="tx1"/>
            </a:solidFill>
            <a:round/>
            <a:headEnd/>
            <a:tailEnd/>
          </a:ln>
        </p:spPr>
        <p:txBody>
          <a:bodyPr/>
          <a:lstStyle/>
          <a:p>
            <a:endParaRPr lang="en-US"/>
          </a:p>
        </p:txBody>
      </p:sp>
      <p:sp>
        <p:nvSpPr>
          <p:cNvPr id="51215" name="Line 36"/>
          <p:cNvSpPr>
            <a:spLocks noChangeShapeType="1"/>
          </p:cNvSpPr>
          <p:nvPr/>
        </p:nvSpPr>
        <p:spPr bwMode="auto">
          <a:xfrm flipH="1">
            <a:off x="7467600" y="4191000"/>
            <a:ext cx="838200" cy="0"/>
          </a:xfrm>
          <a:prstGeom prst="line">
            <a:avLst/>
          </a:prstGeom>
          <a:noFill/>
          <a:ln w="9525">
            <a:solidFill>
              <a:schemeClr val="tx1"/>
            </a:solidFill>
            <a:round/>
            <a:headEnd/>
            <a:tailEnd/>
          </a:ln>
        </p:spPr>
        <p:txBody>
          <a:bodyPr/>
          <a:lstStyle/>
          <a:p>
            <a:endParaRPr lang="en-US"/>
          </a:p>
        </p:txBody>
      </p:sp>
      <p:sp>
        <p:nvSpPr>
          <p:cNvPr id="51216" name="Text Box 37"/>
          <p:cNvSpPr txBox="1">
            <a:spLocks noChangeArrowheads="1"/>
          </p:cNvSpPr>
          <p:nvPr/>
        </p:nvSpPr>
        <p:spPr bwMode="auto">
          <a:xfrm>
            <a:off x="6765925" y="4849813"/>
            <a:ext cx="1077913" cy="366712"/>
          </a:xfrm>
          <a:prstGeom prst="rect">
            <a:avLst/>
          </a:prstGeom>
          <a:noFill/>
          <a:ln w="9525">
            <a:noFill/>
            <a:miter lim="800000"/>
            <a:headEnd/>
            <a:tailEnd/>
          </a:ln>
        </p:spPr>
        <p:txBody>
          <a:bodyPr wrap="none">
            <a:spAutoFit/>
          </a:bodyPr>
          <a:lstStyle/>
          <a:p>
            <a:r>
              <a:rPr lang="en-US" i="1"/>
              <a:t>Chứa trong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smtClean="0"/>
              <a:t>Xác định mối quan hệ</a:t>
            </a:r>
          </a:p>
        </p:txBody>
      </p:sp>
      <p:sp>
        <p:nvSpPr>
          <p:cNvPr id="52227" name="Rectangle 3"/>
          <p:cNvSpPr>
            <a:spLocks noGrp="1" noChangeArrowheads="1"/>
          </p:cNvSpPr>
          <p:nvPr>
            <p:ph idx="1"/>
          </p:nvPr>
        </p:nvSpPr>
        <p:spPr>
          <a:xfrm>
            <a:off x="457200" y="1447800"/>
            <a:ext cx="8229600" cy="3886200"/>
          </a:xfrm>
        </p:spPr>
        <p:txBody>
          <a:bodyPr/>
          <a:lstStyle/>
          <a:p>
            <a:pPr eaLnBrk="1" hangingPunct="1"/>
            <a:r>
              <a:rPr lang="en-US" smtClean="0"/>
              <a:t>Xác định mối kết hợp association:</a:t>
            </a:r>
          </a:p>
          <a:p>
            <a:pPr lvl="1" eaLnBrk="1" hangingPunct="1"/>
            <a:r>
              <a:rPr lang="en-US" smtClean="0"/>
              <a:t>Ví dụ: hệ thống ATM </a:t>
            </a:r>
          </a:p>
        </p:txBody>
      </p:sp>
      <p:sp>
        <p:nvSpPr>
          <p:cNvPr id="52228" name="Slide Number Placeholder 4"/>
          <p:cNvSpPr>
            <a:spLocks noGrp="1"/>
          </p:cNvSpPr>
          <p:nvPr>
            <p:ph type="sldNum" sz="quarter" idx="11"/>
          </p:nvPr>
        </p:nvSpPr>
        <p:spPr>
          <a:noFill/>
        </p:spPr>
        <p:txBody>
          <a:bodyPr/>
          <a:lstStyle/>
          <a:p>
            <a:fld id="{5CF3E467-299F-4A01-BE04-1F43A3DCBC0B}" type="slidenum">
              <a:rPr lang="en-US" smtClean="0"/>
              <a:pPr/>
              <a:t>37</a:t>
            </a:fld>
            <a:endParaRPr lang="en-US" smtClean="0"/>
          </a:p>
        </p:txBody>
      </p:sp>
      <p:grpSp>
        <p:nvGrpSpPr>
          <p:cNvPr id="52229" name="Group 6"/>
          <p:cNvGrpSpPr>
            <a:grpSpLocks/>
          </p:cNvGrpSpPr>
          <p:nvPr/>
        </p:nvGrpSpPr>
        <p:grpSpPr bwMode="auto">
          <a:xfrm>
            <a:off x="6008688" y="4021138"/>
            <a:ext cx="1117600" cy="561975"/>
            <a:chOff x="4372" y="1475"/>
            <a:chExt cx="945" cy="550"/>
          </a:xfrm>
        </p:grpSpPr>
        <p:sp>
          <p:nvSpPr>
            <p:cNvPr id="52270" name="Rectangle 7"/>
            <p:cNvSpPr>
              <a:spLocks noChangeArrowheads="1"/>
            </p:cNvSpPr>
            <p:nvPr/>
          </p:nvSpPr>
          <p:spPr bwMode="auto">
            <a:xfrm>
              <a:off x="4372" y="1475"/>
              <a:ext cx="945" cy="550"/>
            </a:xfrm>
            <a:prstGeom prst="rect">
              <a:avLst/>
            </a:prstGeom>
            <a:noFill/>
            <a:ln w="2540">
              <a:solidFill>
                <a:schemeClr val="tx1"/>
              </a:solidFill>
              <a:miter lim="800000"/>
              <a:headEnd/>
              <a:tailEnd/>
            </a:ln>
          </p:spPr>
          <p:txBody>
            <a:bodyPr/>
            <a:lstStyle/>
            <a:p>
              <a:endParaRPr lang="fr-FR"/>
            </a:p>
          </p:txBody>
        </p:sp>
        <p:sp>
          <p:nvSpPr>
            <p:cNvPr id="52271" name="Rectangle 8"/>
            <p:cNvSpPr>
              <a:spLocks noChangeArrowheads="1"/>
            </p:cNvSpPr>
            <p:nvPr/>
          </p:nvSpPr>
          <p:spPr bwMode="auto">
            <a:xfrm>
              <a:off x="4522" y="1528"/>
              <a:ext cx="774" cy="269"/>
            </a:xfrm>
            <a:prstGeom prst="rect">
              <a:avLst/>
            </a:prstGeom>
            <a:noFill/>
            <a:ln w="9525">
              <a:noFill/>
              <a:miter lim="800000"/>
              <a:headEnd/>
              <a:tailEnd/>
            </a:ln>
          </p:spPr>
          <p:txBody>
            <a:bodyPr wrap="none" lIns="0" tIns="0" rIns="0" bIns="0">
              <a:spAutoFit/>
            </a:bodyPr>
            <a:lstStyle/>
            <a:p>
              <a:r>
                <a:rPr lang="en-US">
                  <a:latin typeface="Arial" pitchFamily="34" charset="0"/>
                </a:rPr>
                <a:t>MáyATM</a:t>
              </a:r>
              <a:endParaRPr lang="en-US"/>
            </a:p>
          </p:txBody>
        </p:sp>
        <p:sp>
          <p:nvSpPr>
            <p:cNvPr id="52272" name="Rectangle 9"/>
            <p:cNvSpPr>
              <a:spLocks noChangeArrowheads="1"/>
            </p:cNvSpPr>
            <p:nvPr/>
          </p:nvSpPr>
          <p:spPr bwMode="auto">
            <a:xfrm>
              <a:off x="4372" y="1776"/>
              <a:ext cx="945" cy="249"/>
            </a:xfrm>
            <a:prstGeom prst="rect">
              <a:avLst/>
            </a:prstGeom>
            <a:noFill/>
            <a:ln w="2540">
              <a:solidFill>
                <a:schemeClr val="tx1"/>
              </a:solidFill>
              <a:miter lim="800000"/>
              <a:headEnd/>
              <a:tailEnd/>
            </a:ln>
          </p:spPr>
          <p:txBody>
            <a:bodyPr/>
            <a:lstStyle/>
            <a:p>
              <a:endParaRPr lang="fr-FR"/>
            </a:p>
          </p:txBody>
        </p:sp>
        <p:sp>
          <p:nvSpPr>
            <p:cNvPr id="52273" name="Rectangle 10"/>
            <p:cNvSpPr>
              <a:spLocks noChangeArrowheads="1"/>
            </p:cNvSpPr>
            <p:nvPr/>
          </p:nvSpPr>
          <p:spPr bwMode="auto">
            <a:xfrm>
              <a:off x="4372" y="1887"/>
              <a:ext cx="945" cy="138"/>
            </a:xfrm>
            <a:prstGeom prst="rect">
              <a:avLst/>
            </a:prstGeom>
            <a:noFill/>
            <a:ln w="2540">
              <a:solidFill>
                <a:schemeClr val="tx1"/>
              </a:solidFill>
              <a:miter lim="800000"/>
              <a:headEnd/>
              <a:tailEnd/>
            </a:ln>
          </p:spPr>
          <p:txBody>
            <a:bodyPr/>
            <a:lstStyle/>
            <a:p>
              <a:endParaRPr lang="fr-FR"/>
            </a:p>
          </p:txBody>
        </p:sp>
      </p:grpSp>
      <p:grpSp>
        <p:nvGrpSpPr>
          <p:cNvPr id="52230" name="Group 11"/>
          <p:cNvGrpSpPr>
            <a:grpSpLocks/>
          </p:cNvGrpSpPr>
          <p:nvPr/>
        </p:nvGrpSpPr>
        <p:grpSpPr bwMode="auto">
          <a:xfrm>
            <a:off x="3411538" y="2690813"/>
            <a:ext cx="1412875" cy="561975"/>
            <a:chOff x="2176" y="172"/>
            <a:chExt cx="1194" cy="551"/>
          </a:xfrm>
        </p:grpSpPr>
        <p:sp>
          <p:nvSpPr>
            <p:cNvPr id="52266" name="Rectangle 12"/>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2267" name="Rectangle 13"/>
            <p:cNvSpPr>
              <a:spLocks noChangeArrowheads="1"/>
            </p:cNvSpPr>
            <p:nvPr/>
          </p:nvSpPr>
          <p:spPr bwMode="auto">
            <a:xfrm>
              <a:off x="2332" y="225"/>
              <a:ext cx="923" cy="269"/>
            </a:xfrm>
            <a:prstGeom prst="rect">
              <a:avLst/>
            </a:prstGeom>
            <a:noFill/>
            <a:ln w="9525">
              <a:noFill/>
              <a:miter lim="800000"/>
              <a:headEnd/>
              <a:tailEnd/>
            </a:ln>
          </p:spPr>
          <p:txBody>
            <a:bodyPr wrap="none" lIns="0" tIns="0" rIns="0" bIns="0">
              <a:spAutoFit/>
            </a:bodyPr>
            <a:lstStyle/>
            <a:p>
              <a:r>
                <a:rPr lang="en-US">
                  <a:latin typeface="Arial" pitchFamily="34" charset="0"/>
                </a:rPr>
                <a:t>NgânHàng</a:t>
              </a:r>
              <a:endParaRPr lang="en-US"/>
            </a:p>
          </p:txBody>
        </p:sp>
        <p:sp>
          <p:nvSpPr>
            <p:cNvPr id="52268" name="Rectangle 14"/>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2269" name="Rectangle 15"/>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2231" name="Group 16"/>
          <p:cNvGrpSpPr>
            <a:grpSpLocks/>
          </p:cNvGrpSpPr>
          <p:nvPr/>
        </p:nvGrpSpPr>
        <p:grpSpPr bwMode="auto">
          <a:xfrm>
            <a:off x="1195388" y="4021138"/>
            <a:ext cx="1490662" cy="561975"/>
            <a:chOff x="302" y="1475"/>
            <a:chExt cx="1261" cy="550"/>
          </a:xfrm>
        </p:grpSpPr>
        <p:sp>
          <p:nvSpPr>
            <p:cNvPr id="52262" name="Rectangle 17"/>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2263" name="Rectangle 18"/>
            <p:cNvSpPr>
              <a:spLocks noChangeArrowheads="1"/>
            </p:cNvSpPr>
            <p:nvPr/>
          </p:nvSpPr>
          <p:spPr bwMode="auto">
            <a:xfrm>
              <a:off x="454" y="1528"/>
              <a:ext cx="1010" cy="269"/>
            </a:xfrm>
            <a:prstGeom prst="rect">
              <a:avLst/>
            </a:prstGeom>
            <a:noFill/>
            <a:ln w="9525">
              <a:noFill/>
              <a:miter lim="800000"/>
              <a:headEnd/>
              <a:tailEnd/>
            </a:ln>
          </p:spPr>
          <p:txBody>
            <a:bodyPr wrap="none" lIns="0" tIns="0" rIns="0" bIns="0">
              <a:spAutoFit/>
            </a:bodyPr>
            <a:lstStyle/>
            <a:p>
              <a:r>
                <a:rPr lang="en-US">
                  <a:latin typeface="Arial" pitchFamily="34" charset="0"/>
                </a:rPr>
                <a:t>KháchHàng</a:t>
              </a:r>
              <a:endParaRPr lang="en-US"/>
            </a:p>
          </p:txBody>
        </p:sp>
        <p:sp>
          <p:nvSpPr>
            <p:cNvPr id="52264" name="Rectangle 19"/>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2265" name="Rectangle 20"/>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52232" name="Group 21"/>
          <p:cNvGrpSpPr>
            <a:grpSpLocks/>
          </p:cNvGrpSpPr>
          <p:nvPr/>
        </p:nvGrpSpPr>
        <p:grpSpPr bwMode="auto">
          <a:xfrm>
            <a:off x="1343025" y="5586413"/>
            <a:ext cx="1195388" cy="563562"/>
            <a:chOff x="427" y="3007"/>
            <a:chExt cx="1011" cy="551"/>
          </a:xfrm>
        </p:grpSpPr>
        <p:sp>
          <p:nvSpPr>
            <p:cNvPr id="52258" name="Rectangle 22"/>
            <p:cNvSpPr>
              <a:spLocks noChangeArrowheads="1"/>
            </p:cNvSpPr>
            <p:nvPr/>
          </p:nvSpPr>
          <p:spPr bwMode="auto">
            <a:xfrm>
              <a:off x="427" y="3007"/>
              <a:ext cx="1011" cy="551"/>
            </a:xfrm>
            <a:prstGeom prst="rect">
              <a:avLst/>
            </a:prstGeom>
            <a:noFill/>
            <a:ln w="2540">
              <a:solidFill>
                <a:schemeClr val="tx1"/>
              </a:solidFill>
              <a:miter lim="800000"/>
              <a:headEnd/>
              <a:tailEnd/>
            </a:ln>
          </p:spPr>
          <p:txBody>
            <a:bodyPr/>
            <a:lstStyle/>
            <a:p>
              <a:endParaRPr lang="fr-FR"/>
            </a:p>
          </p:txBody>
        </p:sp>
        <p:sp>
          <p:nvSpPr>
            <p:cNvPr id="52259" name="Rectangle 23"/>
            <p:cNvSpPr>
              <a:spLocks noChangeArrowheads="1"/>
            </p:cNvSpPr>
            <p:nvPr/>
          </p:nvSpPr>
          <p:spPr bwMode="auto">
            <a:xfrm>
              <a:off x="542" y="3060"/>
              <a:ext cx="828" cy="268"/>
            </a:xfrm>
            <a:prstGeom prst="rect">
              <a:avLst/>
            </a:prstGeom>
            <a:noFill/>
            <a:ln w="9525">
              <a:noFill/>
              <a:miter lim="800000"/>
              <a:headEnd/>
              <a:tailEnd/>
            </a:ln>
          </p:spPr>
          <p:txBody>
            <a:bodyPr wrap="none" lIns="0" tIns="0" rIns="0" bIns="0">
              <a:spAutoFit/>
            </a:bodyPr>
            <a:lstStyle/>
            <a:p>
              <a:r>
                <a:rPr lang="en-US">
                  <a:latin typeface="Arial" pitchFamily="34" charset="0"/>
                </a:rPr>
                <a:t>TàiKhoản</a:t>
              </a:r>
              <a:endParaRPr lang="en-US"/>
            </a:p>
          </p:txBody>
        </p:sp>
        <p:sp>
          <p:nvSpPr>
            <p:cNvPr id="52260" name="Rectangle 24"/>
            <p:cNvSpPr>
              <a:spLocks noChangeArrowheads="1"/>
            </p:cNvSpPr>
            <p:nvPr/>
          </p:nvSpPr>
          <p:spPr bwMode="auto">
            <a:xfrm>
              <a:off x="427" y="3309"/>
              <a:ext cx="1011" cy="249"/>
            </a:xfrm>
            <a:prstGeom prst="rect">
              <a:avLst/>
            </a:prstGeom>
            <a:noFill/>
            <a:ln w="2540">
              <a:solidFill>
                <a:schemeClr val="tx1"/>
              </a:solidFill>
              <a:miter lim="800000"/>
              <a:headEnd/>
              <a:tailEnd/>
            </a:ln>
          </p:spPr>
          <p:txBody>
            <a:bodyPr/>
            <a:lstStyle/>
            <a:p>
              <a:endParaRPr lang="fr-FR"/>
            </a:p>
          </p:txBody>
        </p:sp>
        <p:sp>
          <p:nvSpPr>
            <p:cNvPr id="52261" name="Rectangle 25"/>
            <p:cNvSpPr>
              <a:spLocks noChangeArrowheads="1"/>
            </p:cNvSpPr>
            <p:nvPr/>
          </p:nvSpPr>
          <p:spPr bwMode="auto">
            <a:xfrm>
              <a:off x="427" y="3419"/>
              <a:ext cx="1011" cy="139"/>
            </a:xfrm>
            <a:prstGeom prst="rect">
              <a:avLst/>
            </a:prstGeom>
            <a:noFill/>
            <a:ln w="2540">
              <a:solidFill>
                <a:schemeClr val="tx1"/>
              </a:solidFill>
              <a:miter lim="800000"/>
              <a:headEnd/>
              <a:tailEnd/>
            </a:ln>
          </p:spPr>
          <p:txBody>
            <a:bodyPr/>
            <a:lstStyle/>
            <a:p>
              <a:endParaRPr lang="fr-FR"/>
            </a:p>
          </p:txBody>
        </p:sp>
      </p:grpSp>
      <p:grpSp>
        <p:nvGrpSpPr>
          <p:cNvPr id="52233" name="Group 30"/>
          <p:cNvGrpSpPr>
            <a:grpSpLocks/>
          </p:cNvGrpSpPr>
          <p:nvPr/>
        </p:nvGrpSpPr>
        <p:grpSpPr bwMode="auto">
          <a:xfrm>
            <a:off x="5969000" y="5586413"/>
            <a:ext cx="1196975" cy="563562"/>
            <a:chOff x="4339" y="3007"/>
            <a:chExt cx="1011" cy="551"/>
          </a:xfrm>
        </p:grpSpPr>
        <p:sp>
          <p:nvSpPr>
            <p:cNvPr id="52254" name="Rectangle 31"/>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2255" name="Rectangle 32"/>
            <p:cNvSpPr>
              <a:spLocks noChangeArrowheads="1"/>
            </p:cNvSpPr>
            <p:nvPr/>
          </p:nvSpPr>
          <p:spPr bwMode="auto">
            <a:xfrm>
              <a:off x="4470" y="3060"/>
              <a:ext cx="794" cy="268"/>
            </a:xfrm>
            <a:prstGeom prst="rect">
              <a:avLst/>
            </a:prstGeom>
            <a:noFill/>
            <a:ln w="9525">
              <a:noFill/>
              <a:miter lim="800000"/>
              <a:headEnd/>
              <a:tailEnd/>
            </a:ln>
          </p:spPr>
          <p:txBody>
            <a:bodyPr wrap="none" lIns="0" tIns="0" rIns="0" bIns="0">
              <a:spAutoFit/>
            </a:bodyPr>
            <a:lstStyle/>
            <a:p>
              <a:r>
                <a:rPr lang="en-US">
                  <a:latin typeface="Arial" pitchFamily="34" charset="0"/>
                </a:rPr>
                <a:t>GiaoDịch</a:t>
              </a:r>
              <a:endParaRPr lang="en-US"/>
            </a:p>
          </p:txBody>
        </p:sp>
        <p:sp>
          <p:nvSpPr>
            <p:cNvPr id="52256" name="Rectangle 33"/>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2257" name="Rectangle 34"/>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 name="Group 43"/>
          <p:cNvGrpSpPr>
            <a:grpSpLocks/>
          </p:cNvGrpSpPr>
          <p:nvPr/>
        </p:nvGrpSpPr>
        <p:grpSpPr bwMode="auto">
          <a:xfrm>
            <a:off x="2555875" y="5410200"/>
            <a:ext cx="3408363" cy="889000"/>
            <a:chOff x="1610" y="3408"/>
            <a:chExt cx="2147" cy="560"/>
          </a:xfrm>
        </p:grpSpPr>
        <p:sp>
          <p:nvSpPr>
            <p:cNvPr id="52249" name="Line 35"/>
            <p:cNvSpPr>
              <a:spLocks noChangeShapeType="1"/>
            </p:cNvSpPr>
            <p:nvPr/>
          </p:nvSpPr>
          <p:spPr bwMode="auto">
            <a:xfrm>
              <a:off x="2682" y="3701"/>
              <a:ext cx="1075" cy="0"/>
            </a:xfrm>
            <a:prstGeom prst="line">
              <a:avLst/>
            </a:prstGeom>
            <a:noFill/>
            <a:ln w="2540">
              <a:solidFill>
                <a:srgbClr val="66FFFF"/>
              </a:solidFill>
              <a:round/>
              <a:headEnd/>
              <a:tailEnd/>
            </a:ln>
          </p:spPr>
          <p:txBody>
            <a:bodyPr/>
            <a:lstStyle/>
            <a:p>
              <a:endParaRPr lang="en-US"/>
            </a:p>
          </p:txBody>
        </p:sp>
        <p:sp>
          <p:nvSpPr>
            <p:cNvPr id="52250" name="Line 37"/>
            <p:cNvSpPr>
              <a:spLocks noChangeShapeType="1"/>
            </p:cNvSpPr>
            <p:nvPr/>
          </p:nvSpPr>
          <p:spPr bwMode="auto">
            <a:xfrm flipH="1">
              <a:off x="1610" y="3701"/>
              <a:ext cx="1072" cy="0"/>
            </a:xfrm>
            <a:prstGeom prst="line">
              <a:avLst/>
            </a:prstGeom>
            <a:noFill/>
            <a:ln w="2540">
              <a:solidFill>
                <a:srgbClr val="66FFFF"/>
              </a:solidFill>
              <a:round/>
              <a:headEnd/>
              <a:tailEnd/>
            </a:ln>
          </p:spPr>
          <p:txBody>
            <a:bodyPr/>
            <a:lstStyle/>
            <a:p>
              <a:endParaRPr lang="en-US"/>
            </a:p>
          </p:txBody>
        </p:sp>
        <p:sp>
          <p:nvSpPr>
            <p:cNvPr id="52251" name="Rectangle 38"/>
            <p:cNvSpPr>
              <a:spLocks noChangeArrowheads="1"/>
            </p:cNvSpPr>
            <p:nvPr/>
          </p:nvSpPr>
          <p:spPr bwMode="auto">
            <a:xfrm>
              <a:off x="1882" y="3795"/>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52252" name="Rectangle 39"/>
            <p:cNvSpPr>
              <a:spLocks noChangeArrowheads="1"/>
            </p:cNvSpPr>
            <p:nvPr/>
          </p:nvSpPr>
          <p:spPr bwMode="auto">
            <a:xfrm>
              <a:off x="2592" y="3448"/>
              <a:ext cx="260" cy="173"/>
            </a:xfrm>
            <a:prstGeom prst="rect">
              <a:avLst/>
            </a:prstGeom>
            <a:noFill/>
            <a:ln w="9525">
              <a:noFill/>
              <a:miter lim="800000"/>
              <a:headEnd/>
              <a:tailEnd/>
            </a:ln>
          </p:spPr>
          <p:txBody>
            <a:bodyPr lIns="0" tIns="0" rIns="0" bIns="0">
              <a:spAutoFit/>
            </a:bodyPr>
            <a:lstStyle/>
            <a:p>
              <a:r>
                <a:rPr lang="en-US" i="1">
                  <a:solidFill>
                    <a:srgbClr val="66FFFF"/>
                  </a:solidFill>
                  <a:latin typeface="Arial" pitchFamily="34" charset="0"/>
                </a:rPr>
                <a:t>Có</a:t>
              </a:r>
              <a:endParaRPr lang="en-US">
                <a:solidFill>
                  <a:srgbClr val="66FFFF"/>
                </a:solidFill>
              </a:endParaRPr>
            </a:p>
          </p:txBody>
        </p:sp>
        <p:sp>
          <p:nvSpPr>
            <p:cNvPr id="52253" name="Rectangle 40"/>
            <p:cNvSpPr>
              <a:spLocks noChangeArrowheads="1"/>
            </p:cNvSpPr>
            <p:nvPr/>
          </p:nvSpPr>
          <p:spPr bwMode="auto">
            <a:xfrm>
              <a:off x="3360" y="3408"/>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0..n</a:t>
              </a:r>
              <a:endParaRPr lang="en-US">
                <a:solidFill>
                  <a:schemeClr val="bg1"/>
                </a:solidFill>
              </a:endParaRPr>
            </a:p>
          </p:txBody>
        </p:sp>
      </p:grpSp>
      <p:grpSp>
        <p:nvGrpSpPr>
          <p:cNvPr id="8" name="Group 44"/>
          <p:cNvGrpSpPr>
            <a:grpSpLocks/>
          </p:cNvGrpSpPr>
          <p:nvPr/>
        </p:nvGrpSpPr>
        <p:grpSpPr bwMode="auto">
          <a:xfrm>
            <a:off x="1447800" y="4540250"/>
            <a:ext cx="1003300" cy="1041400"/>
            <a:chOff x="912" y="2860"/>
            <a:chExt cx="632" cy="656"/>
          </a:xfrm>
        </p:grpSpPr>
        <p:sp>
          <p:nvSpPr>
            <p:cNvPr id="52244" name="Line 26"/>
            <p:cNvSpPr>
              <a:spLocks noChangeShapeType="1"/>
            </p:cNvSpPr>
            <p:nvPr/>
          </p:nvSpPr>
          <p:spPr bwMode="auto">
            <a:xfrm>
              <a:off x="1228" y="3205"/>
              <a:ext cx="1" cy="311"/>
            </a:xfrm>
            <a:prstGeom prst="line">
              <a:avLst/>
            </a:prstGeom>
            <a:noFill/>
            <a:ln w="2540">
              <a:solidFill>
                <a:srgbClr val="66FFFF"/>
              </a:solidFill>
              <a:round/>
              <a:headEnd/>
              <a:tailEnd/>
            </a:ln>
          </p:spPr>
          <p:txBody>
            <a:bodyPr/>
            <a:lstStyle/>
            <a:p>
              <a:endParaRPr lang="en-US"/>
            </a:p>
          </p:txBody>
        </p:sp>
        <p:sp>
          <p:nvSpPr>
            <p:cNvPr id="52245" name="Rectangle 27"/>
            <p:cNvSpPr>
              <a:spLocks noChangeArrowheads="1"/>
            </p:cNvSpPr>
            <p:nvPr/>
          </p:nvSpPr>
          <p:spPr bwMode="auto">
            <a:xfrm>
              <a:off x="912" y="3312"/>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1..n</a:t>
              </a:r>
              <a:endParaRPr lang="en-US">
                <a:solidFill>
                  <a:schemeClr val="bg1"/>
                </a:solidFill>
              </a:endParaRPr>
            </a:p>
          </p:txBody>
        </p:sp>
        <p:sp>
          <p:nvSpPr>
            <p:cNvPr id="52246" name="Line 28"/>
            <p:cNvSpPr>
              <a:spLocks noChangeShapeType="1"/>
            </p:cNvSpPr>
            <p:nvPr/>
          </p:nvSpPr>
          <p:spPr bwMode="auto">
            <a:xfrm flipV="1">
              <a:off x="1228" y="2897"/>
              <a:ext cx="1" cy="308"/>
            </a:xfrm>
            <a:prstGeom prst="line">
              <a:avLst/>
            </a:prstGeom>
            <a:noFill/>
            <a:ln w="2540">
              <a:solidFill>
                <a:srgbClr val="66FFFF"/>
              </a:solidFill>
              <a:round/>
              <a:headEnd/>
              <a:tailEnd/>
            </a:ln>
          </p:spPr>
          <p:txBody>
            <a:bodyPr/>
            <a:lstStyle/>
            <a:p>
              <a:endParaRPr lang="en-US"/>
            </a:p>
          </p:txBody>
        </p:sp>
        <p:sp>
          <p:nvSpPr>
            <p:cNvPr id="52247" name="Rectangle 29"/>
            <p:cNvSpPr>
              <a:spLocks noChangeArrowheads="1"/>
            </p:cNvSpPr>
            <p:nvPr/>
          </p:nvSpPr>
          <p:spPr bwMode="auto">
            <a:xfrm>
              <a:off x="1382" y="2860"/>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52248" name="Rectangle 42"/>
            <p:cNvSpPr>
              <a:spLocks noChangeArrowheads="1"/>
            </p:cNvSpPr>
            <p:nvPr/>
          </p:nvSpPr>
          <p:spPr bwMode="auto">
            <a:xfrm>
              <a:off x="1280" y="3156"/>
              <a:ext cx="264" cy="173"/>
            </a:xfrm>
            <a:prstGeom prst="rect">
              <a:avLst/>
            </a:prstGeom>
            <a:noFill/>
            <a:ln w="9525">
              <a:noFill/>
              <a:miter lim="800000"/>
              <a:headEnd/>
              <a:tailEnd/>
            </a:ln>
          </p:spPr>
          <p:txBody>
            <a:bodyPr wrap="none" lIns="0" tIns="0" rIns="0" bIns="0">
              <a:spAutoFit/>
            </a:bodyPr>
            <a:lstStyle/>
            <a:p>
              <a:r>
                <a:rPr lang="en-US" i="1">
                  <a:solidFill>
                    <a:srgbClr val="66FFFF"/>
                  </a:solidFill>
                  <a:latin typeface="Arial" pitchFamily="34" charset="0"/>
                </a:rPr>
                <a:t>Của</a:t>
              </a:r>
              <a:endParaRPr lang="en-US">
                <a:solidFill>
                  <a:srgbClr val="66FFFF"/>
                </a:solidFill>
              </a:endParaRPr>
            </a:p>
          </p:txBody>
        </p:sp>
      </p:grpSp>
      <p:sp>
        <p:nvSpPr>
          <p:cNvPr id="44078" name="Text Box 46"/>
          <p:cNvSpPr txBox="1">
            <a:spLocks noChangeArrowheads="1"/>
          </p:cNvSpPr>
          <p:nvPr/>
        </p:nvSpPr>
        <p:spPr bwMode="auto">
          <a:xfrm>
            <a:off x="5410200" y="2659063"/>
            <a:ext cx="2586038" cy="457200"/>
          </a:xfrm>
          <a:prstGeom prst="rect">
            <a:avLst/>
          </a:prstGeom>
          <a:solidFill>
            <a:schemeClr val="accent1"/>
          </a:solidFill>
          <a:ln w="9525">
            <a:noFill/>
            <a:miter lim="800000"/>
            <a:headEnd/>
            <a:tailEnd/>
          </a:ln>
          <a:effectLst>
            <a:outerShdw dist="35921" dir="2700000" algn="ctr" rotWithShape="0">
              <a:schemeClr val="bg2"/>
            </a:outerShdw>
          </a:effectLst>
        </p:spPr>
        <p:txBody>
          <a:bodyPr wrap="none">
            <a:spAutoFit/>
          </a:bodyPr>
          <a:lstStyle/>
          <a:p>
            <a:pPr>
              <a:defRPr/>
            </a:pPr>
            <a:r>
              <a:rPr lang="en-US" sz="2400">
                <a:latin typeface="Times New Roman" pitchFamily="18" charset="0"/>
              </a:rPr>
              <a:t>Mối kết hợp sở hữu</a:t>
            </a:r>
          </a:p>
        </p:txBody>
      </p:sp>
      <p:sp>
        <p:nvSpPr>
          <p:cNvPr id="44079" name="Line 47"/>
          <p:cNvSpPr>
            <a:spLocks noChangeShapeType="1"/>
          </p:cNvSpPr>
          <p:nvPr/>
        </p:nvSpPr>
        <p:spPr bwMode="auto">
          <a:xfrm flipH="1">
            <a:off x="2590800" y="3124200"/>
            <a:ext cx="2971800" cy="1828800"/>
          </a:xfrm>
          <a:prstGeom prst="line">
            <a:avLst/>
          </a:prstGeom>
          <a:noFill/>
          <a:ln w="9525">
            <a:solidFill>
              <a:srgbClr val="FF0066"/>
            </a:solidFill>
            <a:prstDash val="dash"/>
            <a:round/>
            <a:headEnd/>
            <a:tailEnd type="triangle" w="med" len="med"/>
          </a:ln>
        </p:spPr>
        <p:txBody>
          <a:bodyPr/>
          <a:lstStyle/>
          <a:p>
            <a:endParaRPr lang="en-US"/>
          </a:p>
        </p:txBody>
      </p:sp>
      <p:sp>
        <p:nvSpPr>
          <p:cNvPr id="44080" name="Line 48"/>
          <p:cNvSpPr>
            <a:spLocks noChangeShapeType="1"/>
          </p:cNvSpPr>
          <p:nvPr/>
        </p:nvSpPr>
        <p:spPr bwMode="auto">
          <a:xfrm flipH="1">
            <a:off x="4648200" y="3124200"/>
            <a:ext cx="990600" cy="2286000"/>
          </a:xfrm>
          <a:prstGeom prst="line">
            <a:avLst/>
          </a:prstGeom>
          <a:noFill/>
          <a:ln w="9525">
            <a:solidFill>
              <a:srgbClr val="FF0066"/>
            </a:solidFill>
            <a:prstDash val="dash"/>
            <a:round/>
            <a:headEnd/>
            <a:tailEnd type="triangle" w="med" len="med"/>
          </a:ln>
        </p:spPr>
        <p:txBody>
          <a:bodyPr/>
          <a:lstStyle/>
          <a:p>
            <a:endParaRPr lang="en-US"/>
          </a:p>
        </p:txBody>
      </p:sp>
      <p:sp>
        <p:nvSpPr>
          <p:cNvPr id="44081" name="Line 49"/>
          <p:cNvSpPr>
            <a:spLocks noChangeShapeType="1"/>
          </p:cNvSpPr>
          <p:nvPr/>
        </p:nvSpPr>
        <p:spPr bwMode="auto">
          <a:xfrm>
            <a:off x="4800600" y="2971800"/>
            <a:ext cx="1371600" cy="1066800"/>
          </a:xfrm>
          <a:prstGeom prst="line">
            <a:avLst/>
          </a:prstGeom>
          <a:noFill/>
          <a:ln w="9525">
            <a:solidFill>
              <a:srgbClr val="66FFFF"/>
            </a:solidFill>
            <a:prstDash val="lgDash"/>
            <a:round/>
            <a:headEnd/>
            <a:tailEnd/>
          </a:ln>
        </p:spPr>
        <p:txBody>
          <a:bodyPr/>
          <a:lstStyle/>
          <a:p>
            <a:endParaRPr lang="en-US"/>
          </a:p>
        </p:txBody>
      </p:sp>
      <p:sp>
        <p:nvSpPr>
          <p:cNvPr id="44082" name="Line 50"/>
          <p:cNvSpPr>
            <a:spLocks noChangeShapeType="1"/>
          </p:cNvSpPr>
          <p:nvPr/>
        </p:nvSpPr>
        <p:spPr bwMode="auto">
          <a:xfrm>
            <a:off x="762000" y="5867400"/>
            <a:ext cx="533400" cy="0"/>
          </a:xfrm>
          <a:prstGeom prst="line">
            <a:avLst/>
          </a:prstGeom>
          <a:noFill/>
          <a:ln w="9525">
            <a:solidFill>
              <a:srgbClr val="66FFFF"/>
            </a:solidFill>
            <a:prstDash val="lgDash"/>
            <a:round/>
            <a:headEnd/>
            <a:tailEnd/>
          </a:ln>
        </p:spPr>
        <p:txBody>
          <a:bodyPr/>
          <a:lstStyle/>
          <a:p>
            <a:endParaRPr lang="en-US"/>
          </a:p>
        </p:txBody>
      </p:sp>
      <p:sp>
        <p:nvSpPr>
          <p:cNvPr id="44083" name="Line 51"/>
          <p:cNvSpPr>
            <a:spLocks noChangeShapeType="1"/>
          </p:cNvSpPr>
          <p:nvPr/>
        </p:nvSpPr>
        <p:spPr bwMode="auto">
          <a:xfrm flipV="1">
            <a:off x="762000" y="2971800"/>
            <a:ext cx="0" cy="2895600"/>
          </a:xfrm>
          <a:prstGeom prst="line">
            <a:avLst/>
          </a:prstGeom>
          <a:noFill/>
          <a:ln w="9525">
            <a:solidFill>
              <a:srgbClr val="66FFFF"/>
            </a:solidFill>
            <a:prstDash val="lgDash"/>
            <a:round/>
            <a:headEnd/>
            <a:tailEnd/>
          </a:ln>
        </p:spPr>
        <p:txBody>
          <a:bodyPr/>
          <a:lstStyle/>
          <a:p>
            <a:endParaRPr lang="en-US"/>
          </a:p>
        </p:txBody>
      </p:sp>
      <p:sp>
        <p:nvSpPr>
          <p:cNvPr id="44084" name="Line 52"/>
          <p:cNvSpPr>
            <a:spLocks noChangeShapeType="1"/>
          </p:cNvSpPr>
          <p:nvPr/>
        </p:nvSpPr>
        <p:spPr bwMode="auto">
          <a:xfrm>
            <a:off x="762000" y="2971800"/>
            <a:ext cx="2667000" cy="0"/>
          </a:xfrm>
          <a:prstGeom prst="line">
            <a:avLst/>
          </a:prstGeom>
          <a:noFill/>
          <a:ln w="9525">
            <a:solidFill>
              <a:srgbClr val="66FFFF"/>
            </a:solidFill>
            <a:prstDash val="lgDash"/>
            <a:round/>
            <a:headEnd/>
            <a:tailEnd/>
          </a:ln>
        </p:spPr>
        <p:txBody>
          <a:bodyPr/>
          <a:lstStyle/>
          <a:p>
            <a:endParaRPr lang="en-US"/>
          </a:p>
        </p:txBody>
      </p:sp>
      <p:sp>
        <p:nvSpPr>
          <p:cNvPr id="44085" name="Text Box 53"/>
          <p:cNvSpPr txBox="1">
            <a:spLocks noChangeArrowheads="1"/>
          </p:cNvSpPr>
          <p:nvPr/>
        </p:nvSpPr>
        <p:spPr bwMode="auto">
          <a:xfrm>
            <a:off x="5715000" y="3416300"/>
            <a:ext cx="819150" cy="366713"/>
          </a:xfrm>
          <a:prstGeom prst="rect">
            <a:avLst/>
          </a:prstGeom>
          <a:noFill/>
          <a:ln w="9525">
            <a:noFill/>
            <a:miter lim="800000"/>
            <a:headEnd/>
            <a:tailEnd/>
          </a:ln>
        </p:spPr>
        <p:txBody>
          <a:bodyPr wrap="none">
            <a:spAutoFit/>
          </a:bodyPr>
          <a:lstStyle/>
          <a:p>
            <a:r>
              <a:rPr lang="en-US" i="1">
                <a:solidFill>
                  <a:srgbClr val="66FFFF"/>
                </a:solidFill>
                <a:latin typeface="Arial" pitchFamily="34" charset="0"/>
              </a:rPr>
              <a:t>Thuộc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4078"/>
                                        </p:tgtEl>
                                        <p:attrNameLst>
                                          <p:attrName>style.visibility</p:attrName>
                                        </p:attrNameLst>
                                      </p:cBhvr>
                                      <p:to>
                                        <p:strVal val="visible"/>
                                      </p:to>
                                    </p:set>
                                    <p:animEffect transition="in" filter="fade">
                                      <p:cBhvr>
                                        <p:cTn id="7" dur="1000"/>
                                        <p:tgtEl>
                                          <p:spTgt spid="44078"/>
                                        </p:tgtEl>
                                      </p:cBhvr>
                                    </p:animEffect>
                                    <p:anim calcmode="lin" valueType="num">
                                      <p:cBhvr>
                                        <p:cTn id="8" dur="1000" fill="hold"/>
                                        <p:tgtEl>
                                          <p:spTgt spid="44078"/>
                                        </p:tgtEl>
                                        <p:attrNameLst>
                                          <p:attrName>ppt_x</p:attrName>
                                        </p:attrNameLst>
                                      </p:cBhvr>
                                      <p:tavLst>
                                        <p:tav tm="0">
                                          <p:val>
                                            <p:strVal val="#ppt_x"/>
                                          </p:val>
                                        </p:tav>
                                        <p:tav tm="100000">
                                          <p:val>
                                            <p:strVal val="#ppt_x"/>
                                          </p:val>
                                        </p:tav>
                                      </p:tavLst>
                                    </p:anim>
                                    <p:anim calcmode="lin" valueType="num">
                                      <p:cBhvr>
                                        <p:cTn id="9" dur="1000" fill="hold"/>
                                        <p:tgtEl>
                                          <p:spTgt spid="440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4085"/>
                                        </p:tgtEl>
                                        <p:attrNameLst>
                                          <p:attrName>style.visibility</p:attrName>
                                        </p:attrNameLst>
                                      </p:cBhvr>
                                      <p:to>
                                        <p:strVal val="visible"/>
                                      </p:to>
                                    </p:set>
                                    <p:animEffect transition="in" filter="fade">
                                      <p:cBhvr>
                                        <p:cTn id="12" dur="1000"/>
                                        <p:tgtEl>
                                          <p:spTgt spid="44085"/>
                                        </p:tgtEl>
                                      </p:cBhvr>
                                    </p:animEffect>
                                    <p:anim calcmode="lin" valueType="num">
                                      <p:cBhvr>
                                        <p:cTn id="13" dur="1000" fill="hold"/>
                                        <p:tgtEl>
                                          <p:spTgt spid="44085"/>
                                        </p:tgtEl>
                                        <p:attrNameLst>
                                          <p:attrName>ppt_x</p:attrName>
                                        </p:attrNameLst>
                                      </p:cBhvr>
                                      <p:tavLst>
                                        <p:tav tm="0">
                                          <p:val>
                                            <p:strVal val="#ppt_x"/>
                                          </p:val>
                                        </p:tav>
                                        <p:tav tm="100000">
                                          <p:val>
                                            <p:strVal val="#ppt_x"/>
                                          </p:val>
                                        </p:tav>
                                      </p:tavLst>
                                    </p:anim>
                                    <p:anim calcmode="lin" valueType="num">
                                      <p:cBhvr>
                                        <p:cTn id="14" dur="1000" fill="hold"/>
                                        <p:tgtEl>
                                          <p:spTgt spid="4408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4081"/>
                                        </p:tgtEl>
                                        <p:attrNameLst>
                                          <p:attrName>style.visibility</p:attrName>
                                        </p:attrNameLst>
                                      </p:cBhvr>
                                      <p:to>
                                        <p:strVal val="visible"/>
                                      </p:to>
                                    </p:set>
                                    <p:animEffect transition="in" filter="fade">
                                      <p:cBhvr>
                                        <p:cTn id="17" dur="1000"/>
                                        <p:tgtEl>
                                          <p:spTgt spid="44081"/>
                                        </p:tgtEl>
                                      </p:cBhvr>
                                    </p:animEffect>
                                    <p:anim calcmode="lin" valueType="num">
                                      <p:cBhvr>
                                        <p:cTn id="18" dur="1000" fill="hold"/>
                                        <p:tgtEl>
                                          <p:spTgt spid="44081"/>
                                        </p:tgtEl>
                                        <p:attrNameLst>
                                          <p:attrName>ppt_x</p:attrName>
                                        </p:attrNameLst>
                                      </p:cBhvr>
                                      <p:tavLst>
                                        <p:tav tm="0">
                                          <p:val>
                                            <p:strVal val="#ppt_x"/>
                                          </p:val>
                                        </p:tav>
                                        <p:tav tm="100000">
                                          <p:val>
                                            <p:strVal val="#ppt_x"/>
                                          </p:val>
                                        </p:tav>
                                      </p:tavLst>
                                    </p:anim>
                                    <p:anim calcmode="lin" valueType="num">
                                      <p:cBhvr>
                                        <p:cTn id="19" dur="1000" fill="hold"/>
                                        <p:tgtEl>
                                          <p:spTgt spid="4408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4084"/>
                                        </p:tgtEl>
                                        <p:attrNameLst>
                                          <p:attrName>style.visibility</p:attrName>
                                        </p:attrNameLst>
                                      </p:cBhvr>
                                      <p:to>
                                        <p:strVal val="visible"/>
                                      </p:to>
                                    </p:set>
                                    <p:animEffect transition="in" filter="fade">
                                      <p:cBhvr>
                                        <p:cTn id="22" dur="1000"/>
                                        <p:tgtEl>
                                          <p:spTgt spid="44084"/>
                                        </p:tgtEl>
                                      </p:cBhvr>
                                    </p:animEffect>
                                    <p:anim calcmode="lin" valueType="num">
                                      <p:cBhvr>
                                        <p:cTn id="23" dur="1000" fill="hold"/>
                                        <p:tgtEl>
                                          <p:spTgt spid="44084"/>
                                        </p:tgtEl>
                                        <p:attrNameLst>
                                          <p:attrName>ppt_x</p:attrName>
                                        </p:attrNameLst>
                                      </p:cBhvr>
                                      <p:tavLst>
                                        <p:tav tm="0">
                                          <p:val>
                                            <p:strVal val="#ppt_x"/>
                                          </p:val>
                                        </p:tav>
                                        <p:tav tm="100000">
                                          <p:val>
                                            <p:strVal val="#ppt_x"/>
                                          </p:val>
                                        </p:tav>
                                      </p:tavLst>
                                    </p:anim>
                                    <p:anim calcmode="lin" valueType="num">
                                      <p:cBhvr>
                                        <p:cTn id="24" dur="1000" fill="hold"/>
                                        <p:tgtEl>
                                          <p:spTgt spid="4408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4083"/>
                                        </p:tgtEl>
                                        <p:attrNameLst>
                                          <p:attrName>style.visibility</p:attrName>
                                        </p:attrNameLst>
                                      </p:cBhvr>
                                      <p:to>
                                        <p:strVal val="visible"/>
                                      </p:to>
                                    </p:set>
                                    <p:animEffect transition="in" filter="fade">
                                      <p:cBhvr>
                                        <p:cTn id="27" dur="1000"/>
                                        <p:tgtEl>
                                          <p:spTgt spid="44083"/>
                                        </p:tgtEl>
                                      </p:cBhvr>
                                    </p:animEffect>
                                    <p:anim calcmode="lin" valueType="num">
                                      <p:cBhvr>
                                        <p:cTn id="28" dur="1000" fill="hold"/>
                                        <p:tgtEl>
                                          <p:spTgt spid="44083"/>
                                        </p:tgtEl>
                                        <p:attrNameLst>
                                          <p:attrName>ppt_x</p:attrName>
                                        </p:attrNameLst>
                                      </p:cBhvr>
                                      <p:tavLst>
                                        <p:tav tm="0">
                                          <p:val>
                                            <p:strVal val="#ppt_x"/>
                                          </p:val>
                                        </p:tav>
                                        <p:tav tm="100000">
                                          <p:val>
                                            <p:strVal val="#ppt_x"/>
                                          </p:val>
                                        </p:tav>
                                      </p:tavLst>
                                    </p:anim>
                                    <p:anim calcmode="lin" valueType="num">
                                      <p:cBhvr>
                                        <p:cTn id="29" dur="1000" fill="hold"/>
                                        <p:tgtEl>
                                          <p:spTgt spid="44083"/>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44082"/>
                                        </p:tgtEl>
                                        <p:attrNameLst>
                                          <p:attrName>style.visibility</p:attrName>
                                        </p:attrNameLst>
                                      </p:cBhvr>
                                      <p:to>
                                        <p:strVal val="visible"/>
                                      </p:to>
                                    </p:set>
                                    <p:animEffect transition="in" filter="fade">
                                      <p:cBhvr>
                                        <p:cTn id="32" dur="1000"/>
                                        <p:tgtEl>
                                          <p:spTgt spid="44082"/>
                                        </p:tgtEl>
                                      </p:cBhvr>
                                    </p:animEffect>
                                    <p:anim calcmode="lin" valueType="num">
                                      <p:cBhvr>
                                        <p:cTn id="33" dur="1000" fill="hold"/>
                                        <p:tgtEl>
                                          <p:spTgt spid="44082"/>
                                        </p:tgtEl>
                                        <p:attrNameLst>
                                          <p:attrName>ppt_x</p:attrName>
                                        </p:attrNameLst>
                                      </p:cBhvr>
                                      <p:tavLst>
                                        <p:tav tm="0">
                                          <p:val>
                                            <p:strVal val="#ppt_x"/>
                                          </p:val>
                                        </p:tav>
                                        <p:tav tm="100000">
                                          <p:val>
                                            <p:strVal val="#ppt_x"/>
                                          </p:val>
                                        </p:tav>
                                      </p:tavLst>
                                    </p:anim>
                                    <p:anim calcmode="lin" valueType="num">
                                      <p:cBhvr>
                                        <p:cTn id="34" dur="1000" fill="hold"/>
                                        <p:tgtEl>
                                          <p:spTgt spid="44082"/>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44080"/>
                                        </p:tgtEl>
                                        <p:attrNameLst>
                                          <p:attrName>style.visibility</p:attrName>
                                        </p:attrNameLst>
                                      </p:cBhvr>
                                      <p:to>
                                        <p:strVal val="visible"/>
                                      </p:to>
                                    </p:set>
                                    <p:animEffect transition="in" filter="fade">
                                      <p:cBhvr>
                                        <p:cTn id="47" dur="1000"/>
                                        <p:tgtEl>
                                          <p:spTgt spid="44080"/>
                                        </p:tgtEl>
                                      </p:cBhvr>
                                    </p:animEffect>
                                    <p:anim calcmode="lin" valueType="num">
                                      <p:cBhvr>
                                        <p:cTn id="48" dur="1000" fill="hold"/>
                                        <p:tgtEl>
                                          <p:spTgt spid="44080"/>
                                        </p:tgtEl>
                                        <p:attrNameLst>
                                          <p:attrName>ppt_x</p:attrName>
                                        </p:attrNameLst>
                                      </p:cBhvr>
                                      <p:tavLst>
                                        <p:tav tm="0">
                                          <p:val>
                                            <p:strVal val="#ppt_x"/>
                                          </p:val>
                                        </p:tav>
                                        <p:tav tm="100000">
                                          <p:val>
                                            <p:strVal val="#ppt_x"/>
                                          </p:val>
                                        </p:tav>
                                      </p:tavLst>
                                    </p:anim>
                                    <p:anim calcmode="lin" valueType="num">
                                      <p:cBhvr>
                                        <p:cTn id="49" dur="1000" fill="hold"/>
                                        <p:tgtEl>
                                          <p:spTgt spid="4408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44079"/>
                                        </p:tgtEl>
                                        <p:attrNameLst>
                                          <p:attrName>style.visibility</p:attrName>
                                        </p:attrNameLst>
                                      </p:cBhvr>
                                      <p:to>
                                        <p:strVal val="visible"/>
                                      </p:to>
                                    </p:set>
                                    <p:animEffect transition="in" filter="fade">
                                      <p:cBhvr>
                                        <p:cTn id="52" dur="1000"/>
                                        <p:tgtEl>
                                          <p:spTgt spid="44079"/>
                                        </p:tgtEl>
                                      </p:cBhvr>
                                    </p:animEffect>
                                    <p:anim calcmode="lin" valueType="num">
                                      <p:cBhvr>
                                        <p:cTn id="53" dur="1000" fill="hold"/>
                                        <p:tgtEl>
                                          <p:spTgt spid="44079"/>
                                        </p:tgtEl>
                                        <p:attrNameLst>
                                          <p:attrName>ppt_x</p:attrName>
                                        </p:attrNameLst>
                                      </p:cBhvr>
                                      <p:tavLst>
                                        <p:tav tm="0">
                                          <p:val>
                                            <p:strVal val="#ppt_x"/>
                                          </p:val>
                                        </p:tav>
                                        <p:tav tm="100000">
                                          <p:val>
                                            <p:strVal val="#ppt_x"/>
                                          </p:val>
                                        </p:tav>
                                      </p:tavLst>
                                    </p:anim>
                                    <p:anim calcmode="lin" valueType="num">
                                      <p:cBhvr>
                                        <p:cTn id="54" dur="1000" fill="hold"/>
                                        <p:tgtEl>
                                          <p:spTgt spid="440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P spid="44079" grpId="0" animBg="1"/>
      <p:bldP spid="44080" grpId="0" animBg="1"/>
      <p:bldP spid="44081" grpId="0" animBg="1"/>
      <p:bldP spid="44082" grpId="0" animBg="1"/>
      <p:bldP spid="44083" grpId="0" animBg="1"/>
      <p:bldP spid="44084" grpId="0" animBg="1"/>
      <p:bldP spid="4408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smtClean="0"/>
              <a:t>Xác định mối quan hệ</a:t>
            </a:r>
          </a:p>
        </p:txBody>
      </p:sp>
      <p:sp>
        <p:nvSpPr>
          <p:cNvPr id="53251" name="Rectangle 3"/>
          <p:cNvSpPr>
            <a:spLocks noGrp="1" noChangeArrowheads="1"/>
          </p:cNvSpPr>
          <p:nvPr>
            <p:ph idx="1"/>
          </p:nvPr>
        </p:nvSpPr>
        <p:spPr/>
        <p:txBody>
          <a:bodyPr/>
          <a:lstStyle/>
          <a:p>
            <a:pPr eaLnBrk="1" hangingPunct="1"/>
            <a:r>
              <a:rPr lang="en-US" smtClean="0"/>
              <a:t>Xác định mối kết hợp association:</a:t>
            </a:r>
          </a:p>
          <a:p>
            <a:pPr lvl="1" eaLnBrk="1" hangingPunct="1"/>
            <a:r>
              <a:rPr lang="en-US" smtClean="0"/>
              <a:t>Loại bỏ các mối kết hợp không cần thiết: </a:t>
            </a:r>
          </a:p>
          <a:p>
            <a:pPr lvl="2" eaLnBrk="1" hangingPunct="1"/>
            <a:r>
              <a:rPr lang="en-US" smtClean="0">
                <a:solidFill>
                  <a:srgbClr val="66FFFF"/>
                </a:solidFill>
              </a:rPr>
              <a:t>Mối kết hợp cài đặt</a:t>
            </a:r>
            <a:r>
              <a:rPr lang="en-US" smtClean="0"/>
              <a:t>: là mối kết hợp mô tả sự liên quan giữa các lớp trong giai đoạn thiết kế cài đặt hệ thống bên trong môi trường phát triển hoặc ngôn ngữ lập trình cụ thể và không phải là môi liên kết giữa các đối tượng mô tả nghiệp vụ </a:t>
            </a:r>
          </a:p>
          <a:p>
            <a:pPr lvl="2" eaLnBrk="1" hangingPunct="1"/>
            <a:r>
              <a:rPr lang="en-US" smtClean="0">
                <a:solidFill>
                  <a:srgbClr val="66FFFF"/>
                </a:solidFill>
              </a:rPr>
              <a:t>Mối kết hợp đa phân</a:t>
            </a:r>
            <a:r>
              <a:rPr lang="en-US" smtClean="0"/>
              <a:t>: là mối kết hợp giữa ba lớp trở lên, mối kết hợp này phức tạp trong cách thể hiện </a:t>
            </a:r>
            <a:r>
              <a:rPr lang="en-US" smtClean="0">
                <a:sym typeface="Wingdings" pitchFamily="2" charset="2"/>
              </a:rPr>
              <a:t></a:t>
            </a:r>
            <a:r>
              <a:rPr lang="en-US" smtClean="0"/>
              <a:t> Nếu có thể, phát biểu lại nó dùng mối kết hợp nhị phân </a:t>
            </a:r>
          </a:p>
        </p:txBody>
      </p:sp>
      <p:sp>
        <p:nvSpPr>
          <p:cNvPr id="53252" name="Slide Number Placeholder 4"/>
          <p:cNvSpPr>
            <a:spLocks noGrp="1"/>
          </p:cNvSpPr>
          <p:nvPr>
            <p:ph type="sldNum" sz="quarter" idx="11"/>
          </p:nvPr>
        </p:nvSpPr>
        <p:spPr>
          <a:noFill/>
        </p:spPr>
        <p:txBody>
          <a:bodyPr/>
          <a:lstStyle/>
          <a:p>
            <a:fld id="{63D3658E-0D7B-4E04-AC3C-9D1F71D827B8}"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457200" y="228600"/>
            <a:ext cx="8229600" cy="1371600"/>
          </a:xfrm>
        </p:spPr>
        <p:txBody>
          <a:bodyPr/>
          <a:lstStyle/>
          <a:p>
            <a:pPr eaLnBrk="1" hangingPunct="1"/>
            <a:r>
              <a:rPr lang="en-US" smtClean="0"/>
              <a:t>Xác định mối quan hệ</a:t>
            </a:r>
          </a:p>
        </p:txBody>
      </p:sp>
      <p:sp>
        <p:nvSpPr>
          <p:cNvPr id="54275" name="Rectangle 3"/>
          <p:cNvSpPr>
            <a:spLocks noGrp="1" noChangeArrowheads="1"/>
          </p:cNvSpPr>
          <p:nvPr>
            <p:ph idx="1"/>
          </p:nvPr>
        </p:nvSpPr>
        <p:spPr>
          <a:xfrm>
            <a:off x="457200" y="1371600"/>
            <a:ext cx="8229600" cy="3886200"/>
          </a:xfrm>
        </p:spPr>
        <p:txBody>
          <a:bodyPr/>
          <a:lstStyle/>
          <a:p>
            <a:pPr eaLnBrk="1" hangingPunct="1"/>
            <a:r>
              <a:rPr lang="en-US" smtClean="0"/>
              <a:t>Xác định mối kết hợp association:</a:t>
            </a:r>
          </a:p>
          <a:p>
            <a:pPr lvl="1" eaLnBrk="1" hangingPunct="1"/>
            <a:r>
              <a:rPr lang="en-US" smtClean="0"/>
              <a:t>Loại bỏ các mối kết hợp không cần thiết – Ví dụ:</a:t>
            </a:r>
          </a:p>
        </p:txBody>
      </p:sp>
      <p:sp>
        <p:nvSpPr>
          <p:cNvPr id="54276" name="Slide Number Placeholder 4"/>
          <p:cNvSpPr>
            <a:spLocks noGrp="1"/>
          </p:cNvSpPr>
          <p:nvPr>
            <p:ph type="sldNum" sz="quarter" idx="11"/>
          </p:nvPr>
        </p:nvSpPr>
        <p:spPr>
          <a:noFill/>
        </p:spPr>
        <p:txBody>
          <a:bodyPr/>
          <a:lstStyle/>
          <a:p>
            <a:fld id="{8EFD2474-4E2E-4EBF-95DC-0813440E4541}" type="slidenum">
              <a:rPr lang="en-US" smtClean="0"/>
              <a:pPr/>
              <a:t>39</a:t>
            </a:fld>
            <a:endParaRPr lang="en-US" smtClean="0"/>
          </a:p>
        </p:txBody>
      </p:sp>
      <p:grpSp>
        <p:nvGrpSpPr>
          <p:cNvPr id="54277" name="Group 46"/>
          <p:cNvGrpSpPr>
            <a:grpSpLocks/>
          </p:cNvGrpSpPr>
          <p:nvPr/>
        </p:nvGrpSpPr>
        <p:grpSpPr bwMode="auto">
          <a:xfrm>
            <a:off x="228600" y="2895600"/>
            <a:ext cx="3886200" cy="2620963"/>
            <a:chOff x="240" y="1872"/>
            <a:chExt cx="2818" cy="1651"/>
          </a:xfrm>
        </p:grpSpPr>
        <p:grpSp>
          <p:nvGrpSpPr>
            <p:cNvPr id="54309" name="Group 16"/>
            <p:cNvGrpSpPr>
              <a:grpSpLocks/>
            </p:cNvGrpSpPr>
            <p:nvPr/>
          </p:nvGrpSpPr>
          <p:grpSpPr bwMode="auto">
            <a:xfrm>
              <a:off x="240" y="1872"/>
              <a:ext cx="754" cy="355"/>
              <a:chOff x="4339" y="3007"/>
              <a:chExt cx="1011" cy="551"/>
            </a:xfrm>
          </p:grpSpPr>
          <p:sp>
            <p:nvSpPr>
              <p:cNvPr id="54330" name="Rectangle 1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31" name="Rectangle 18"/>
              <p:cNvSpPr>
                <a:spLocks noChangeArrowheads="1"/>
              </p:cNvSpPr>
              <p:nvPr/>
            </p:nvSpPr>
            <p:spPr bwMode="auto">
              <a:xfrm>
                <a:off x="4470" y="3060"/>
                <a:ext cx="812" cy="268"/>
              </a:xfrm>
              <a:prstGeom prst="rect">
                <a:avLst/>
              </a:prstGeom>
              <a:noFill/>
              <a:ln w="9525">
                <a:noFill/>
                <a:miter lim="800000"/>
                <a:headEnd/>
                <a:tailEnd/>
              </a:ln>
            </p:spPr>
            <p:txBody>
              <a:bodyPr wrap="none" lIns="0" tIns="0" rIns="0" bIns="0">
                <a:spAutoFit/>
              </a:bodyPr>
              <a:lstStyle/>
              <a:p>
                <a:r>
                  <a:rPr lang="en-US">
                    <a:latin typeface="Arial" pitchFamily="34" charset="0"/>
                  </a:rPr>
                  <a:t>Lớp học</a:t>
                </a:r>
                <a:endParaRPr lang="en-US"/>
              </a:p>
            </p:txBody>
          </p:sp>
          <p:sp>
            <p:nvSpPr>
              <p:cNvPr id="54332" name="Rectangle 1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33" name="Rectangle 2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310" name="Group 21"/>
            <p:cNvGrpSpPr>
              <a:grpSpLocks/>
            </p:cNvGrpSpPr>
            <p:nvPr/>
          </p:nvGrpSpPr>
          <p:grpSpPr bwMode="auto">
            <a:xfrm>
              <a:off x="2304" y="1872"/>
              <a:ext cx="754" cy="355"/>
              <a:chOff x="4339" y="3007"/>
              <a:chExt cx="1011" cy="551"/>
            </a:xfrm>
          </p:grpSpPr>
          <p:sp>
            <p:nvSpPr>
              <p:cNvPr id="54326" name="Rectangle 2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27" name="Rectangle 23"/>
              <p:cNvSpPr>
                <a:spLocks noChangeArrowheads="1"/>
              </p:cNvSpPr>
              <p:nvPr/>
            </p:nvSpPr>
            <p:spPr bwMode="auto">
              <a:xfrm>
                <a:off x="4470" y="3060"/>
                <a:ext cx="852" cy="268"/>
              </a:xfrm>
              <a:prstGeom prst="rect">
                <a:avLst/>
              </a:prstGeom>
              <a:noFill/>
              <a:ln w="9525">
                <a:noFill/>
                <a:miter lim="800000"/>
                <a:headEnd/>
                <a:tailEnd/>
              </a:ln>
            </p:spPr>
            <p:txBody>
              <a:bodyPr wrap="none" lIns="0" tIns="0" rIns="0" bIns="0">
                <a:spAutoFit/>
              </a:bodyPr>
              <a:lstStyle/>
              <a:p>
                <a:r>
                  <a:rPr lang="en-US">
                    <a:latin typeface="Arial" pitchFamily="34" charset="0"/>
                  </a:rPr>
                  <a:t>Môn học</a:t>
                </a:r>
                <a:endParaRPr lang="en-US"/>
              </a:p>
            </p:txBody>
          </p:sp>
          <p:sp>
            <p:nvSpPr>
              <p:cNvPr id="54328" name="Rectangle 2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29" name="Rectangle 2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311" name="Group 26"/>
            <p:cNvGrpSpPr>
              <a:grpSpLocks/>
            </p:cNvGrpSpPr>
            <p:nvPr/>
          </p:nvGrpSpPr>
          <p:grpSpPr bwMode="auto">
            <a:xfrm>
              <a:off x="2304" y="3120"/>
              <a:ext cx="754" cy="355"/>
              <a:chOff x="4339" y="3007"/>
              <a:chExt cx="1011" cy="551"/>
            </a:xfrm>
          </p:grpSpPr>
          <p:sp>
            <p:nvSpPr>
              <p:cNvPr id="54322" name="Rectangle 2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23" name="Rectangle 28"/>
              <p:cNvSpPr>
                <a:spLocks noChangeArrowheads="1"/>
              </p:cNvSpPr>
              <p:nvPr/>
            </p:nvSpPr>
            <p:spPr bwMode="auto">
              <a:xfrm>
                <a:off x="4470" y="3060"/>
                <a:ext cx="812" cy="268"/>
              </a:xfrm>
              <a:prstGeom prst="rect">
                <a:avLst/>
              </a:prstGeom>
              <a:noFill/>
              <a:ln w="9525">
                <a:noFill/>
                <a:miter lim="800000"/>
                <a:headEnd/>
                <a:tailEnd/>
              </a:ln>
            </p:spPr>
            <p:txBody>
              <a:bodyPr wrap="none" lIns="0" tIns="0" rIns="0" bIns="0">
                <a:spAutoFit/>
              </a:bodyPr>
              <a:lstStyle/>
              <a:p>
                <a:r>
                  <a:rPr lang="en-US">
                    <a:latin typeface="Arial" pitchFamily="34" charset="0"/>
                  </a:rPr>
                  <a:t>Lớp học</a:t>
                </a:r>
                <a:endParaRPr lang="en-US"/>
              </a:p>
            </p:txBody>
          </p:sp>
          <p:sp>
            <p:nvSpPr>
              <p:cNvPr id="54324" name="Rectangle 2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25" name="Rectangle 3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312" name="Group 31"/>
            <p:cNvGrpSpPr>
              <a:grpSpLocks/>
            </p:cNvGrpSpPr>
            <p:nvPr/>
          </p:nvGrpSpPr>
          <p:grpSpPr bwMode="auto">
            <a:xfrm>
              <a:off x="240" y="3168"/>
              <a:ext cx="798" cy="355"/>
              <a:chOff x="4339" y="3007"/>
              <a:chExt cx="1070" cy="551"/>
            </a:xfrm>
          </p:grpSpPr>
          <p:sp>
            <p:nvSpPr>
              <p:cNvPr id="54318" name="Rectangle 3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19" name="Rectangle 33"/>
              <p:cNvSpPr>
                <a:spLocks noChangeArrowheads="1"/>
              </p:cNvSpPr>
              <p:nvPr/>
            </p:nvSpPr>
            <p:spPr bwMode="auto">
              <a:xfrm>
                <a:off x="4470" y="3060"/>
                <a:ext cx="939" cy="268"/>
              </a:xfrm>
              <a:prstGeom prst="rect">
                <a:avLst/>
              </a:prstGeom>
              <a:noFill/>
              <a:ln w="9525">
                <a:noFill/>
                <a:miter lim="800000"/>
                <a:headEnd/>
                <a:tailEnd/>
              </a:ln>
            </p:spPr>
            <p:txBody>
              <a:bodyPr wrap="none" lIns="0" tIns="0" rIns="0" bIns="0">
                <a:spAutoFit/>
              </a:bodyPr>
              <a:lstStyle/>
              <a:p>
                <a:r>
                  <a:rPr lang="en-US">
                    <a:latin typeface="Arial" pitchFamily="34" charset="0"/>
                  </a:rPr>
                  <a:t>Giáo viên</a:t>
                </a:r>
                <a:endParaRPr lang="en-US"/>
              </a:p>
            </p:txBody>
          </p:sp>
          <p:sp>
            <p:nvSpPr>
              <p:cNvPr id="54320" name="Rectangle 3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21" name="Rectangle 3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54313" name="AutoShape 41"/>
            <p:cNvSpPr>
              <a:spLocks noChangeArrowheads="1"/>
            </p:cNvSpPr>
            <p:nvPr/>
          </p:nvSpPr>
          <p:spPr bwMode="auto">
            <a:xfrm>
              <a:off x="1440" y="2496"/>
              <a:ext cx="288" cy="240"/>
            </a:xfrm>
            <a:prstGeom prst="diamond">
              <a:avLst/>
            </a:prstGeom>
            <a:noFill/>
            <a:ln w="9525">
              <a:solidFill>
                <a:schemeClr val="tx1"/>
              </a:solidFill>
              <a:miter lim="800000"/>
              <a:headEnd/>
              <a:tailEnd/>
            </a:ln>
          </p:spPr>
          <p:txBody>
            <a:bodyPr wrap="none" anchor="ctr"/>
            <a:lstStyle/>
            <a:p>
              <a:endParaRPr lang="fr-FR"/>
            </a:p>
          </p:txBody>
        </p:sp>
        <p:sp>
          <p:nvSpPr>
            <p:cNvPr id="54314" name="Line 42"/>
            <p:cNvSpPr>
              <a:spLocks noChangeShapeType="1"/>
            </p:cNvSpPr>
            <p:nvPr/>
          </p:nvSpPr>
          <p:spPr bwMode="auto">
            <a:xfrm flipH="1">
              <a:off x="960" y="2688"/>
              <a:ext cx="576" cy="480"/>
            </a:xfrm>
            <a:prstGeom prst="line">
              <a:avLst/>
            </a:prstGeom>
            <a:noFill/>
            <a:ln w="9525">
              <a:solidFill>
                <a:schemeClr val="tx1"/>
              </a:solidFill>
              <a:round/>
              <a:headEnd/>
              <a:tailEnd/>
            </a:ln>
          </p:spPr>
          <p:txBody>
            <a:bodyPr/>
            <a:lstStyle/>
            <a:p>
              <a:endParaRPr lang="en-US"/>
            </a:p>
          </p:txBody>
        </p:sp>
        <p:sp>
          <p:nvSpPr>
            <p:cNvPr id="54315" name="Line 43"/>
            <p:cNvSpPr>
              <a:spLocks noChangeShapeType="1"/>
            </p:cNvSpPr>
            <p:nvPr/>
          </p:nvSpPr>
          <p:spPr bwMode="auto">
            <a:xfrm>
              <a:off x="1680" y="2661"/>
              <a:ext cx="624" cy="480"/>
            </a:xfrm>
            <a:prstGeom prst="line">
              <a:avLst/>
            </a:prstGeom>
            <a:noFill/>
            <a:ln w="9525">
              <a:solidFill>
                <a:schemeClr val="tx1"/>
              </a:solidFill>
              <a:round/>
              <a:headEnd/>
              <a:tailEnd/>
            </a:ln>
          </p:spPr>
          <p:txBody>
            <a:bodyPr/>
            <a:lstStyle/>
            <a:p>
              <a:endParaRPr lang="en-US"/>
            </a:p>
          </p:txBody>
        </p:sp>
        <p:sp>
          <p:nvSpPr>
            <p:cNvPr id="54316" name="Line 44"/>
            <p:cNvSpPr>
              <a:spLocks noChangeShapeType="1"/>
            </p:cNvSpPr>
            <p:nvPr/>
          </p:nvSpPr>
          <p:spPr bwMode="auto">
            <a:xfrm flipV="1">
              <a:off x="1680" y="2094"/>
              <a:ext cx="624" cy="480"/>
            </a:xfrm>
            <a:prstGeom prst="line">
              <a:avLst/>
            </a:prstGeom>
            <a:noFill/>
            <a:ln w="9525">
              <a:solidFill>
                <a:schemeClr val="tx1"/>
              </a:solidFill>
              <a:round/>
              <a:headEnd/>
              <a:tailEnd/>
            </a:ln>
          </p:spPr>
          <p:txBody>
            <a:bodyPr/>
            <a:lstStyle/>
            <a:p>
              <a:endParaRPr lang="en-US"/>
            </a:p>
          </p:txBody>
        </p:sp>
        <p:sp>
          <p:nvSpPr>
            <p:cNvPr id="54317" name="Line 45"/>
            <p:cNvSpPr>
              <a:spLocks noChangeShapeType="1"/>
            </p:cNvSpPr>
            <p:nvPr/>
          </p:nvSpPr>
          <p:spPr bwMode="auto">
            <a:xfrm flipH="1" flipV="1">
              <a:off x="999" y="2130"/>
              <a:ext cx="480" cy="432"/>
            </a:xfrm>
            <a:prstGeom prst="line">
              <a:avLst/>
            </a:prstGeom>
            <a:noFill/>
            <a:ln w="9525">
              <a:solidFill>
                <a:schemeClr val="tx1"/>
              </a:solidFill>
              <a:round/>
              <a:headEnd/>
              <a:tailEnd/>
            </a:ln>
          </p:spPr>
          <p:txBody>
            <a:bodyPr/>
            <a:lstStyle/>
            <a:p>
              <a:endParaRPr lang="en-US"/>
            </a:p>
          </p:txBody>
        </p:sp>
      </p:grpSp>
      <p:grpSp>
        <p:nvGrpSpPr>
          <p:cNvPr id="7" name="Group 82"/>
          <p:cNvGrpSpPr>
            <a:grpSpLocks/>
          </p:cNvGrpSpPr>
          <p:nvPr/>
        </p:nvGrpSpPr>
        <p:grpSpPr bwMode="auto">
          <a:xfrm>
            <a:off x="4670425" y="2895600"/>
            <a:ext cx="4222750" cy="2620963"/>
            <a:chOff x="2942" y="1824"/>
            <a:chExt cx="2660" cy="1651"/>
          </a:xfrm>
        </p:grpSpPr>
        <p:grpSp>
          <p:nvGrpSpPr>
            <p:cNvPr id="54280" name="Group 48"/>
            <p:cNvGrpSpPr>
              <a:grpSpLocks/>
            </p:cNvGrpSpPr>
            <p:nvPr/>
          </p:nvGrpSpPr>
          <p:grpSpPr bwMode="auto">
            <a:xfrm>
              <a:off x="2942" y="1824"/>
              <a:ext cx="754" cy="355"/>
              <a:chOff x="4339" y="3007"/>
              <a:chExt cx="1011" cy="551"/>
            </a:xfrm>
          </p:grpSpPr>
          <p:sp>
            <p:nvSpPr>
              <p:cNvPr id="54305" name="Rectangle 49"/>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06" name="Rectangle 50"/>
              <p:cNvSpPr>
                <a:spLocks noChangeArrowheads="1"/>
              </p:cNvSpPr>
              <p:nvPr/>
            </p:nvSpPr>
            <p:spPr bwMode="auto">
              <a:xfrm>
                <a:off x="4470" y="3060"/>
                <a:ext cx="706" cy="268"/>
              </a:xfrm>
              <a:prstGeom prst="rect">
                <a:avLst/>
              </a:prstGeom>
              <a:noFill/>
              <a:ln w="9525">
                <a:noFill/>
                <a:miter lim="800000"/>
                <a:headEnd/>
                <a:tailEnd/>
              </a:ln>
            </p:spPr>
            <p:txBody>
              <a:bodyPr wrap="none" lIns="0" tIns="0" rIns="0" bIns="0">
                <a:spAutoFit/>
              </a:bodyPr>
              <a:lstStyle/>
              <a:p>
                <a:r>
                  <a:rPr lang="en-US">
                    <a:latin typeface="Arial" pitchFamily="34" charset="0"/>
                  </a:rPr>
                  <a:t>Lớp học</a:t>
                </a:r>
                <a:endParaRPr lang="en-US"/>
              </a:p>
            </p:txBody>
          </p:sp>
          <p:sp>
            <p:nvSpPr>
              <p:cNvPr id="54307" name="Rectangle 51"/>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08" name="Rectangle 52"/>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281" name="Group 53"/>
            <p:cNvGrpSpPr>
              <a:grpSpLocks/>
            </p:cNvGrpSpPr>
            <p:nvPr/>
          </p:nvGrpSpPr>
          <p:grpSpPr bwMode="auto">
            <a:xfrm>
              <a:off x="4848" y="1824"/>
              <a:ext cx="754" cy="355"/>
              <a:chOff x="4339" y="3007"/>
              <a:chExt cx="1011" cy="551"/>
            </a:xfrm>
          </p:grpSpPr>
          <p:sp>
            <p:nvSpPr>
              <p:cNvPr id="54301" name="Rectangle 5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302" name="Rectangle 55"/>
              <p:cNvSpPr>
                <a:spLocks noChangeArrowheads="1"/>
              </p:cNvSpPr>
              <p:nvPr/>
            </p:nvSpPr>
            <p:spPr bwMode="auto">
              <a:xfrm>
                <a:off x="4470" y="3060"/>
                <a:ext cx="741" cy="268"/>
              </a:xfrm>
              <a:prstGeom prst="rect">
                <a:avLst/>
              </a:prstGeom>
              <a:noFill/>
              <a:ln w="9525">
                <a:noFill/>
                <a:miter lim="800000"/>
                <a:headEnd/>
                <a:tailEnd/>
              </a:ln>
            </p:spPr>
            <p:txBody>
              <a:bodyPr wrap="none" lIns="0" tIns="0" rIns="0" bIns="0">
                <a:spAutoFit/>
              </a:bodyPr>
              <a:lstStyle/>
              <a:p>
                <a:r>
                  <a:rPr lang="en-US">
                    <a:latin typeface="Arial" pitchFamily="34" charset="0"/>
                  </a:rPr>
                  <a:t>Môn học</a:t>
                </a:r>
                <a:endParaRPr lang="en-US"/>
              </a:p>
            </p:txBody>
          </p:sp>
          <p:sp>
            <p:nvSpPr>
              <p:cNvPr id="54303" name="Rectangle 5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04" name="Rectangle 5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282" name="Group 58"/>
            <p:cNvGrpSpPr>
              <a:grpSpLocks/>
            </p:cNvGrpSpPr>
            <p:nvPr/>
          </p:nvGrpSpPr>
          <p:grpSpPr bwMode="auto">
            <a:xfrm>
              <a:off x="4848" y="3072"/>
              <a:ext cx="754" cy="355"/>
              <a:chOff x="4339" y="3007"/>
              <a:chExt cx="1011" cy="551"/>
            </a:xfrm>
          </p:grpSpPr>
          <p:sp>
            <p:nvSpPr>
              <p:cNvPr id="54297" name="Rectangle 59"/>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298" name="Rectangle 60"/>
              <p:cNvSpPr>
                <a:spLocks noChangeArrowheads="1"/>
              </p:cNvSpPr>
              <p:nvPr/>
            </p:nvSpPr>
            <p:spPr bwMode="auto">
              <a:xfrm>
                <a:off x="4470" y="3060"/>
                <a:ext cx="706" cy="268"/>
              </a:xfrm>
              <a:prstGeom prst="rect">
                <a:avLst/>
              </a:prstGeom>
              <a:noFill/>
              <a:ln w="9525">
                <a:noFill/>
                <a:miter lim="800000"/>
                <a:headEnd/>
                <a:tailEnd/>
              </a:ln>
            </p:spPr>
            <p:txBody>
              <a:bodyPr wrap="none" lIns="0" tIns="0" rIns="0" bIns="0">
                <a:spAutoFit/>
              </a:bodyPr>
              <a:lstStyle/>
              <a:p>
                <a:r>
                  <a:rPr lang="en-US">
                    <a:latin typeface="Arial" pitchFamily="34" charset="0"/>
                  </a:rPr>
                  <a:t>Lớp học</a:t>
                </a:r>
                <a:endParaRPr lang="en-US"/>
              </a:p>
            </p:txBody>
          </p:sp>
          <p:sp>
            <p:nvSpPr>
              <p:cNvPr id="54299" name="Rectangle 61"/>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300" name="Rectangle 62"/>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283" name="Group 63"/>
            <p:cNvGrpSpPr>
              <a:grpSpLocks/>
            </p:cNvGrpSpPr>
            <p:nvPr/>
          </p:nvGrpSpPr>
          <p:grpSpPr bwMode="auto">
            <a:xfrm>
              <a:off x="2942" y="3120"/>
              <a:ext cx="754" cy="355"/>
              <a:chOff x="4339" y="3007"/>
              <a:chExt cx="1011" cy="551"/>
            </a:xfrm>
          </p:grpSpPr>
          <p:sp>
            <p:nvSpPr>
              <p:cNvPr id="54293" name="Rectangle 6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294" name="Rectangle 65"/>
              <p:cNvSpPr>
                <a:spLocks noChangeArrowheads="1"/>
              </p:cNvSpPr>
              <p:nvPr/>
            </p:nvSpPr>
            <p:spPr bwMode="auto">
              <a:xfrm>
                <a:off x="4470" y="3060"/>
                <a:ext cx="816" cy="268"/>
              </a:xfrm>
              <a:prstGeom prst="rect">
                <a:avLst/>
              </a:prstGeom>
              <a:noFill/>
              <a:ln w="9525">
                <a:noFill/>
                <a:miter lim="800000"/>
                <a:headEnd/>
                <a:tailEnd/>
              </a:ln>
            </p:spPr>
            <p:txBody>
              <a:bodyPr wrap="none" lIns="0" tIns="0" rIns="0" bIns="0">
                <a:spAutoFit/>
              </a:bodyPr>
              <a:lstStyle/>
              <a:p>
                <a:r>
                  <a:rPr lang="en-US">
                    <a:latin typeface="Arial" pitchFamily="34" charset="0"/>
                  </a:rPr>
                  <a:t>Giáo viên</a:t>
                </a:r>
                <a:endParaRPr lang="en-US"/>
              </a:p>
            </p:txBody>
          </p:sp>
          <p:sp>
            <p:nvSpPr>
              <p:cNvPr id="54295" name="Rectangle 6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296" name="Rectangle 6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4284" name="Group 73"/>
            <p:cNvGrpSpPr>
              <a:grpSpLocks/>
            </p:cNvGrpSpPr>
            <p:nvPr/>
          </p:nvGrpSpPr>
          <p:grpSpPr bwMode="auto">
            <a:xfrm>
              <a:off x="3840" y="2448"/>
              <a:ext cx="754" cy="355"/>
              <a:chOff x="4339" y="3007"/>
              <a:chExt cx="1011" cy="551"/>
            </a:xfrm>
          </p:grpSpPr>
          <p:sp>
            <p:nvSpPr>
              <p:cNvPr id="54289" name="Rectangle 7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4290" name="Rectangle 75"/>
              <p:cNvSpPr>
                <a:spLocks noChangeArrowheads="1"/>
              </p:cNvSpPr>
              <p:nvPr/>
            </p:nvSpPr>
            <p:spPr bwMode="auto">
              <a:xfrm>
                <a:off x="4470" y="3060"/>
                <a:ext cx="751" cy="268"/>
              </a:xfrm>
              <a:prstGeom prst="rect">
                <a:avLst/>
              </a:prstGeom>
              <a:noFill/>
              <a:ln w="9525">
                <a:noFill/>
                <a:miter lim="800000"/>
                <a:headEnd/>
                <a:tailEnd/>
              </a:ln>
            </p:spPr>
            <p:txBody>
              <a:bodyPr wrap="none" lIns="0" tIns="0" rIns="0" bIns="0">
                <a:spAutoFit/>
              </a:bodyPr>
              <a:lstStyle/>
              <a:p>
                <a:r>
                  <a:rPr lang="en-US">
                    <a:latin typeface="Arial" pitchFamily="34" charset="0"/>
                  </a:rPr>
                  <a:t>Buổi học</a:t>
                </a:r>
                <a:endParaRPr lang="en-US"/>
              </a:p>
            </p:txBody>
          </p:sp>
          <p:sp>
            <p:nvSpPr>
              <p:cNvPr id="54291" name="Rectangle 7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4292" name="Rectangle 7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54285" name="Line 78"/>
            <p:cNvSpPr>
              <a:spLocks noChangeShapeType="1"/>
            </p:cNvSpPr>
            <p:nvPr/>
          </p:nvSpPr>
          <p:spPr bwMode="auto">
            <a:xfrm flipH="1" flipV="1">
              <a:off x="3696" y="2064"/>
              <a:ext cx="240" cy="384"/>
            </a:xfrm>
            <a:prstGeom prst="line">
              <a:avLst/>
            </a:prstGeom>
            <a:noFill/>
            <a:ln w="9525">
              <a:solidFill>
                <a:schemeClr val="tx1"/>
              </a:solidFill>
              <a:round/>
              <a:headEnd/>
              <a:tailEnd/>
            </a:ln>
          </p:spPr>
          <p:txBody>
            <a:bodyPr/>
            <a:lstStyle/>
            <a:p>
              <a:endParaRPr lang="en-US"/>
            </a:p>
          </p:txBody>
        </p:sp>
        <p:sp>
          <p:nvSpPr>
            <p:cNvPr id="54286" name="Line 79"/>
            <p:cNvSpPr>
              <a:spLocks noChangeShapeType="1"/>
            </p:cNvSpPr>
            <p:nvPr/>
          </p:nvSpPr>
          <p:spPr bwMode="auto">
            <a:xfrm flipV="1">
              <a:off x="4464" y="2064"/>
              <a:ext cx="384" cy="384"/>
            </a:xfrm>
            <a:prstGeom prst="line">
              <a:avLst/>
            </a:prstGeom>
            <a:noFill/>
            <a:ln w="9525">
              <a:solidFill>
                <a:schemeClr val="tx1"/>
              </a:solidFill>
              <a:round/>
              <a:headEnd/>
              <a:tailEnd/>
            </a:ln>
          </p:spPr>
          <p:txBody>
            <a:bodyPr/>
            <a:lstStyle/>
            <a:p>
              <a:endParaRPr lang="en-US"/>
            </a:p>
          </p:txBody>
        </p:sp>
        <p:sp>
          <p:nvSpPr>
            <p:cNvPr id="54287" name="Line 80"/>
            <p:cNvSpPr>
              <a:spLocks noChangeShapeType="1"/>
            </p:cNvSpPr>
            <p:nvPr/>
          </p:nvSpPr>
          <p:spPr bwMode="auto">
            <a:xfrm>
              <a:off x="4464" y="2784"/>
              <a:ext cx="384" cy="384"/>
            </a:xfrm>
            <a:prstGeom prst="line">
              <a:avLst/>
            </a:prstGeom>
            <a:noFill/>
            <a:ln w="9525">
              <a:solidFill>
                <a:schemeClr val="tx1"/>
              </a:solidFill>
              <a:round/>
              <a:headEnd/>
              <a:tailEnd/>
            </a:ln>
          </p:spPr>
          <p:txBody>
            <a:bodyPr/>
            <a:lstStyle/>
            <a:p>
              <a:endParaRPr lang="en-US"/>
            </a:p>
          </p:txBody>
        </p:sp>
        <p:sp>
          <p:nvSpPr>
            <p:cNvPr id="54288" name="Line 81"/>
            <p:cNvSpPr>
              <a:spLocks noChangeShapeType="1"/>
            </p:cNvSpPr>
            <p:nvPr/>
          </p:nvSpPr>
          <p:spPr bwMode="auto">
            <a:xfrm flipH="1">
              <a:off x="3648" y="2784"/>
              <a:ext cx="336" cy="336"/>
            </a:xfrm>
            <a:prstGeom prst="line">
              <a:avLst/>
            </a:prstGeom>
            <a:noFill/>
            <a:ln w="9525">
              <a:solidFill>
                <a:schemeClr val="tx1"/>
              </a:solidFill>
              <a:round/>
              <a:headEnd/>
              <a:tailEnd/>
            </a:ln>
          </p:spPr>
          <p:txBody>
            <a:bodyPr/>
            <a:lstStyle/>
            <a:p>
              <a:endParaRPr lang="en-US"/>
            </a:p>
          </p:txBody>
        </p:sp>
      </p:grpSp>
      <p:sp>
        <p:nvSpPr>
          <p:cNvPr id="46163" name="AutoShape 83"/>
          <p:cNvSpPr>
            <a:spLocks noChangeArrowheads="1"/>
          </p:cNvSpPr>
          <p:nvPr/>
        </p:nvSpPr>
        <p:spPr bwMode="auto">
          <a:xfrm>
            <a:off x="4191000" y="39624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163"/>
                                        </p:tgtEl>
                                        <p:attrNameLst>
                                          <p:attrName>style.visibility</p:attrName>
                                        </p:attrNameLst>
                                      </p:cBhvr>
                                      <p:to>
                                        <p:strVal val="visible"/>
                                      </p:to>
                                    </p:set>
                                    <p:animEffect transition="in" filter="dissolve">
                                      <p:cBhvr>
                                        <p:cTn id="10" dur="500"/>
                                        <p:tgtEl>
                                          <p:spTgt spid="46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6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en-US" smtClean="0"/>
              <a:t>Các cách tiếp cận xác định lớp</a:t>
            </a:r>
          </a:p>
        </p:txBody>
      </p:sp>
      <p:sp>
        <p:nvSpPr>
          <p:cNvPr id="18435" name="Rectangle 3"/>
          <p:cNvSpPr>
            <a:spLocks noGrp="1" noChangeArrowheads="1"/>
          </p:cNvSpPr>
          <p:nvPr>
            <p:ph idx="1"/>
          </p:nvPr>
        </p:nvSpPr>
        <p:spPr/>
        <p:txBody>
          <a:bodyPr/>
          <a:lstStyle/>
          <a:p>
            <a:pPr eaLnBrk="1" hangingPunct="1"/>
            <a:r>
              <a:rPr lang="en-US" smtClean="0"/>
              <a:t>Tiếp cận theo thực thể nghiệp vụ</a:t>
            </a:r>
          </a:p>
          <a:p>
            <a:pPr lvl="1" eaLnBrk="1" hangingPunct="1"/>
            <a:r>
              <a:rPr lang="en-US" smtClean="0"/>
              <a:t>Đối với các thực thể sự vật: kiểm chứng xem có nhu cầu quản lý thông tin về thực thể này trong hệ thống không? </a:t>
            </a:r>
          </a:p>
          <a:p>
            <a:pPr lvl="2" eaLnBrk="1" hangingPunct="1"/>
            <a:r>
              <a:rPr lang="en-US" smtClean="0"/>
              <a:t>Nếu có, xác định một lớp trong sơ đồ phân tích biểu diễn cho thực thể này</a:t>
            </a:r>
          </a:p>
          <a:p>
            <a:pPr lvl="3" eaLnBrk="1" hangingPunct="1"/>
            <a:r>
              <a:rPr lang="en-US" smtClean="0"/>
              <a:t>Xác định tên lớp: tên của sự vật</a:t>
            </a:r>
          </a:p>
          <a:p>
            <a:pPr lvl="3" eaLnBrk="1" hangingPunct="1"/>
            <a:r>
              <a:rPr lang="en-US" smtClean="0"/>
              <a:t>Thuộc tính: bổ sung các thuộc tính mô tả đầy đủ thông tin mà hệ thống có nhu cầu quản lý về đối tượng</a:t>
            </a:r>
          </a:p>
          <a:p>
            <a:pPr lvl="2" eaLnBrk="1" hangingPunct="1"/>
            <a:endParaRPr lang="en-US" smtClean="0"/>
          </a:p>
        </p:txBody>
      </p:sp>
      <p:sp>
        <p:nvSpPr>
          <p:cNvPr id="18436" name="Slide Number Placeholder 4"/>
          <p:cNvSpPr>
            <a:spLocks noGrp="1"/>
          </p:cNvSpPr>
          <p:nvPr>
            <p:ph type="sldNum" sz="quarter" idx="11"/>
          </p:nvPr>
        </p:nvSpPr>
        <p:spPr>
          <a:noFill/>
        </p:spPr>
        <p:txBody>
          <a:bodyPr/>
          <a:lstStyle/>
          <a:p>
            <a:fld id="{4D682268-BF23-47CC-AE7A-4E253445460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r>
              <a:rPr lang="en-US" smtClean="0"/>
              <a:t>Xác định mối quan hệ</a:t>
            </a:r>
          </a:p>
        </p:txBody>
      </p:sp>
      <p:sp>
        <p:nvSpPr>
          <p:cNvPr id="55299" name="Rectangle 3"/>
          <p:cNvSpPr>
            <a:spLocks noGrp="1" noChangeArrowheads="1"/>
          </p:cNvSpPr>
          <p:nvPr>
            <p:ph idx="1"/>
          </p:nvPr>
        </p:nvSpPr>
        <p:spPr/>
        <p:txBody>
          <a:bodyPr/>
          <a:lstStyle/>
          <a:p>
            <a:pPr eaLnBrk="1" hangingPunct="1"/>
            <a:r>
              <a:rPr lang="en-US" smtClean="0"/>
              <a:t>Xác định mối kết hợp association:</a:t>
            </a:r>
          </a:p>
          <a:p>
            <a:pPr lvl="1" eaLnBrk="1" hangingPunct="1"/>
            <a:r>
              <a:rPr lang="en-US" smtClean="0"/>
              <a:t>Loại bỏ các mối kết hợp không cần thiết:</a:t>
            </a:r>
          </a:p>
          <a:p>
            <a:pPr lvl="2" eaLnBrk="1" hangingPunct="1"/>
            <a:r>
              <a:rPr lang="en-US" smtClean="0">
                <a:solidFill>
                  <a:srgbClr val="66FFFF"/>
                </a:solidFill>
              </a:rPr>
              <a:t>Mối kết hợp trực tiếp dư thừa</a:t>
            </a:r>
            <a:r>
              <a:rPr lang="en-US" smtClean="0"/>
              <a:t>: là các mối kết hợp được định nghĩa trong ngữ nghĩa của những mối kết hợp khác (còn gọi là mối kết hợp suy diễn hoặc bắc cầu) </a:t>
            </a:r>
          </a:p>
        </p:txBody>
      </p:sp>
      <p:sp>
        <p:nvSpPr>
          <p:cNvPr id="55300" name="Slide Number Placeholder 4"/>
          <p:cNvSpPr>
            <a:spLocks noGrp="1"/>
          </p:cNvSpPr>
          <p:nvPr>
            <p:ph type="sldNum" sz="quarter" idx="11"/>
          </p:nvPr>
        </p:nvSpPr>
        <p:spPr>
          <a:noFill/>
        </p:spPr>
        <p:txBody>
          <a:bodyPr/>
          <a:lstStyle/>
          <a:p>
            <a:fld id="{00AE8410-D733-4354-A1B7-CD375B6FA1BF}" type="slidenum">
              <a:rPr lang="en-US" smtClean="0"/>
              <a:pPr/>
              <a:t>40</a:t>
            </a:fld>
            <a:endParaRPr lang="en-US" smtClean="0"/>
          </a:p>
        </p:txBody>
      </p:sp>
      <p:grpSp>
        <p:nvGrpSpPr>
          <p:cNvPr id="55301" name="Group 61"/>
          <p:cNvGrpSpPr>
            <a:grpSpLocks/>
          </p:cNvGrpSpPr>
          <p:nvPr/>
        </p:nvGrpSpPr>
        <p:grpSpPr bwMode="auto">
          <a:xfrm>
            <a:off x="4038600" y="4114800"/>
            <a:ext cx="1763713" cy="563563"/>
            <a:chOff x="4339" y="3007"/>
            <a:chExt cx="1017" cy="551"/>
          </a:xfrm>
        </p:grpSpPr>
        <p:sp>
          <p:nvSpPr>
            <p:cNvPr id="55331" name="Rectangle 6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5332" name="Rectangle 63"/>
            <p:cNvSpPr>
              <a:spLocks noChangeArrowheads="1"/>
            </p:cNvSpPr>
            <p:nvPr/>
          </p:nvSpPr>
          <p:spPr bwMode="auto">
            <a:xfrm>
              <a:off x="4470" y="3060"/>
              <a:ext cx="886" cy="268"/>
            </a:xfrm>
            <a:prstGeom prst="rect">
              <a:avLst/>
            </a:prstGeom>
            <a:noFill/>
            <a:ln w="9525">
              <a:noFill/>
              <a:miter lim="800000"/>
              <a:headEnd/>
              <a:tailEnd/>
            </a:ln>
          </p:spPr>
          <p:txBody>
            <a:bodyPr wrap="none" lIns="0" tIns="0" rIns="0" bIns="0">
              <a:spAutoFit/>
            </a:bodyPr>
            <a:lstStyle/>
            <a:p>
              <a:r>
                <a:rPr lang="en-US">
                  <a:latin typeface="Arial" pitchFamily="34" charset="0"/>
                </a:rPr>
                <a:t>Phiếu đặt hàng</a:t>
              </a:r>
              <a:endParaRPr lang="en-US"/>
            </a:p>
          </p:txBody>
        </p:sp>
        <p:sp>
          <p:nvSpPr>
            <p:cNvPr id="55333" name="Rectangle 6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5334" name="Rectangle 6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5302" name="Group 66"/>
          <p:cNvGrpSpPr>
            <a:grpSpLocks/>
          </p:cNvGrpSpPr>
          <p:nvPr/>
        </p:nvGrpSpPr>
        <p:grpSpPr bwMode="auto">
          <a:xfrm>
            <a:off x="1143000" y="5486400"/>
            <a:ext cx="1905000" cy="563563"/>
            <a:chOff x="4339" y="3007"/>
            <a:chExt cx="1011" cy="551"/>
          </a:xfrm>
        </p:grpSpPr>
        <p:sp>
          <p:nvSpPr>
            <p:cNvPr id="55327" name="Rectangle 6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5328" name="Rectangle 68"/>
            <p:cNvSpPr>
              <a:spLocks noChangeArrowheads="1"/>
            </p:cNvSpPr>
            <p:nvPr/>
          </p:nvSpPr>
          <p:spPr bwMode="auto">
            <a:xfrm>
              <a:off x="4470" y="3060"/>
              <a:ext cx="748" cy="268"/>
            </a:xfrm>
            <a:prstGeom prst="rect">
              <a:avLst/>
            </a:prstGeom>
            <a:noFill/>
            <a:ln w="9525">
              <a:noFill/>
              <a:miter lim="800000"/>
              <a:headEnd/>
              <a:tailEnd/>
            </a:ln>
          </p:spPr>
          <p:txBody>
            <a:bodyPr wrap="none" lIns="0" tIns="0" rIns="0" bIns="0">
              <a:spAutoFit/>
            </a:bodyPr>
            <a:lstStyle/>
            <a:p>
              <a:r>
                <a:rPr lang="en-US">
                  <a:latin typeface="Arial" pitchFamily="34" charset="0"/>
                </a:rPr>
                <a:t>Nhà cung cấp</a:t>
              </a:r>
              <a:endParaRPr lang="en-US"/>
            </a:p>
          </p:txBody>
        </p:sp>
        <p:sp>
          <p:nvSpPr>
            <p:cNvPr id="55329" name="Rectangle 6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5330" name="Rectangle 7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5303" name="Group 71"/>
          <p:cNvGrpSpPr>
            <a:grpSpLocks/>
          </p:cNvGrpSpPr>
          <p:nvPr/>
        </p:nvGrpSpPr>
        <p:grpSpPr bwMode="auto">
          <a:xfrm>
            <a:off x="6172200" y="5562600"/>
            <a:ext cx="2111375" cy="563563"/>
            <a:chOff x="4339" y="3007"/>
            <a:chExt cx="1011" cy="551"/>
          </a:xfrm>
        </p:grpSpPr>
        <p:sp>
          <p:nvSpPr>
            <p:cNvPr id="55323" name="Rectangle 7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5324" name="Rectangle 73"/>
            <p:cNvSpPr>
              <a:spLocks noChangeArrowheads="1"/>
            </p:cNvSpPr>
            <p:nvPr/>
          </p:nvSpPr>
          <p:spPr bwMode="auto">
            <a:xfrm>
              <a:off x="4470" y="3060"/>
              <a:ext cx="791" cy="268"/>
            </a:xfrm>
            <a:prstGeom prst="rect">
              <a:avLst/>
            </a:prstGeom>
            <a:noFill/>
            <a:ln w="9525">
              <a:noFill/>
              <a:miter lim="800000"/>
              <a:headEnd/>
              <a:tailEnd/>
            </a:ln>
          </p:spPr>
          <p:txBody>
            <a:bodyPr wrap="none" lIns="0" tIns="0" rIns="0" bIns="0">
              <a:spAutoFit/>
            </a:bodyPr>
            <a:lstStyle/>
            <a:p>
              <a:r>
                <a:rPr lang="en-US">
                  <a:latin typeface="Arial" pitchFamily="34" charset="0"/>
                </a:rPr>
                <a:t>Phiếu giao hàng</a:t>
              </a:r>
              <a:endParaRPr lang="en-US"/>
            </a:p>
          </p:txBody>
        </p:sp>
        <p:sp>
          <p:nvSpPr>
            <p:cNvPr id="55325" name="Rectangle 7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5326" name="Rectangle 7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55304" name="Line 76"/>
          <p:cNvSpPr>
            <a:spLocks noChangeShapeType="1"/>
          </p:cNvSpPr>
          <p:nvPr/>
        </p:nvSpPr>
        <p:spPr bwMode="auto">
          <a:xfrm>
            <a:off x="3048000" y="5867400"/>
            <a:ext cx="3124200" cy="0"/>
          </a:xfrm>
          <a:prstGeom prst="line">
            <a:avLst/>
          </a:prstGeom>
          <a:noFill/>
          <a:ln w="9525">
            <a:solidFill>
              <a:schemeClr val="tx1"/>
            </a:solidFill>
            <a:round/>
            <a:headEnd/>
            <a:tailEnd/>
          </a:ln>
        </p:spPr>
        <p:txBody>
          <a:bodyPr/>
          <a:lstStyle/>
          <a:p>
            <a:endParaRPr lang="en-US"/>
          </a:p>
        </p:txBody>
      </p:sp>
      <p:sp>
        <p:nvSpPr>
          <p:cNvPr id="55305" name="Line 77"/>
          <p:cNvSpPr>
            <a:spLocks noChangeShapeType="1"/>
          </p:cNvSpPr>
          <p:nvPr/>
        </p:nvSpPr>
        <p:spPr bwMode="auto">
          <a:xfrm>
            <a:off x="2133600" y="4419600"/>
            <a:ext cx="0" cy="1066800"/>
          </a:xfrm>
          <a:prstGeom prst="line">
            <a:avLst/>
          </a:prstGeom>
          <a:noFill/>
          <a:ln w="9525">
            <a:solidFill>
              <a:schemeClr val="tx1"/>
            </a:solidFill>
            <a:round/>
            <a:headEnd/>
            <a:tailEnd/>
          </a:ln>
        </p:spPr>
        <p:txBody>
          <a:bodyPr/>
          <a:lstStyle/>
          <a:p>
            <a:endParaRPr lang="en-US"/>
          </a:p>
        </p:txBody>
      </p:sp>
      <p:sp>
        <p:nvSpPr>
          <p:cNvPr id="55306" name="Line 78"/>
          <p:cNvSpPr>
            <a:spLocks noChangeShapeType="1"/>
          </p:cNvSpPr>
          <p:nvPr/>
        </p:nvSpPr>
        <p:spPr bwMode="auto">
          <a:xfrm>
            <a:off x="2133600" y="4419600"/>
            <a:ext cx="1905000" cy="0"/>
          </a:xfrm>
          <a:prstGeom prst="line">
            <a:avLst/>
          </a:prstGeom>
          <a:noFill/>
          <a:ln w="9525">
            <a:solidFill>
              <a:schemeClr val="tx1"/>
            </a:solidFill>
            <a:round/>
            <a:headEnd/>
            <a:tailEnd/>
          </a:ln>
        </p:spPr>
        <p:txBody>
          <a:bodyPr/>
          <a:lstStyle/>
          <a:p>
            <a:endParaRPr lang="en-US"/>
          </a:p>
        </p:txBody>
      </p:sp>
      <p:sp>
        <p:nvSpPr>
          <p:cNvPr id="55307" name="Line 79"/>
          <p:cNvSpPr>
            <a:spLocks noChangeShapeType="1"/>
          </p:cNvSpPr>
          <p:nvPr/>
        </p:nvSpPr>
        <p:spPr bwMode="auto">
          <a:xfrm>
            <a:off x="5791200" y="4419600"/>
            <a:ext cx="1371600" cy="0"/>
          </a:xfrm>
          <a:prstGeom prst="line">
            <a:avLst/>
          </a:prstGeom>
          <a:noFill/>
          <a:ln w="9525">
            <a:solidFill>
              <a:schemeClr val="tx1"/>
            </a:solidFill>
            <a:round/>
            <a:headEnd/>
            <a:tailEnd/>
          </a:ln>
        </p:spPr>
        <p:txBody>
          <a:bodyPr/>
          <a:lstStyle/>
          <a:p>
            <a:endParaRPr lang="en-US"/>
          </a:p>
        </p:txBody>
      </p:sp>
      <p:sp>
        <p:nvSpPr>
          <p:cNvPr id="55308" name="Line 80"/>
          <p:cNvSpPr>
            <a:spLocks noChangeShapeType="1"/>
          </p:cNvSpPr>
          <p:nvPr/>
        </p:nvSpPr>
        <p:spPr bwMode="auto">
          <a:xfrm>
            <a:off x="7162800" y="4419600"/>
            <a:ext cx="0" cy="1143000"/>
          </a:xfrm>
          <a:prstGeom prst="line">
            <a:avLst/>
          </a:prstGeom>
          <a:noFill/>
          <a:ln w="9525">
            <a:solidFill>
              <a:schemeClr val="tx1"/>
            </a:solidFill>
            <a:round/>
            <a:headEnd/>
            <a:tailEnd/>
          </a:ln>
        </p:spPr>
        <p:txBody>
          <a:bodyPr/>
          <a:lstStyle/>
          <a:p>
            <a:endParaRPr lang="en-US"/>
          </a:p>
        </p:txBody>
      </p:sp>
      <p:sp>
        <p:nvSpPr>
          <p:cNvPr id="55309" name="Text Box 81"/>
          <p:cNvSpPr txBox="1">
            <a:spLocks noChangeArrowheads="1"/>
          </p:cNvSpPr>
          <p:nvPr/>
        </p:nvSpPr>
        <p:spPr bwMode="auto">
          <a:xfrm>
            <a:off x="1584325" y="4608513"/>
            <a:ext cx="855663" cy="366712"/>
          </a:xfrm>
          <a:prstGeom prst="rect">
            <a:avLst/>
          </a:prstGeom>
          <a:noFill/>
          <a:ln w="9525">
            <a:noFill/>
            <a:miter lim="800000"/>
            <a:headEnd/>
            <a:tailEnd/>
          </a:ln>
        </p:spPr>
        <p:txBody>
          <a:bodyPr wrap="none">
            <a:spAutoFit/>
          </a:bodyPr>
          <a:lstStyle/>
          <a:p>
            <a:r>
              <a:rPr lang="en-US" i="1">
                <a:latin typeface="Arial" pitchFamily="34" charset="0"/>
              </a:rPr>
              <a:t>Đặt tới</a:t>
            </a:r>
          </a:p>
        </p:txBody>
      </p:sp>
      <p:sp>
        <p:nvSpPr>
          <p:cNvPr id="55310" name="Text Box 82"/>
          <p:cNvSpPr txBox="1">
            <a:spLocks noChangeArrowheads="1"/>
          </p:cNvSpPr>
          <p:nvPr/>
        </p:nvSpPr>
        <p:spPr bwMode="auto">
          <a:xfrm>
            <a:off x="6553200" y="4572000"/>
            <a:ext cx="1187450" cy="366713"/>
          </a:xfrm>
          <a:prstGeom prst="rect">
            <a:avLst/>
          </a:prstGeom>
          <a:noFill/>
          <a:ln w="9525">
            <a:noFill/>
            <a:miter lim="800000"/>
            <a:headEnd/>
            <a:tailEnd/>
          </a:ln>
        </p:spPr>
        <p:txBody>
          <a:bodyPr wrap="none">
            <a:spAutoFit/>
          </a:bodyPr>
          <a:lstStyle/>
          <a:p>
            <a:r>
              <a:rPr lang="en-US" i="1">
                <a:latin typeface="Arial" pitchFamily="34" charset="0"/>
              </a:rPr>
              <a:t>Liên quan</a:t>
            </a:r>
          </a:p>
        </p:txBody>
      </p:sp>
      <p:sp>
        <p:nvSpPr>
          <p:cNvPr id="55311" name="Text Box 83"/>
          <p:cNvSpPr txBox="1">
            <a:spLocks noChangeArrowheads="1"/>
          </p:cNvSpPr>
          <p:nvPr/>
        </p:nvSpPr>
        <p:spPr bwMode="auto">
          <a:xfrm>
            <a:off x="4038600" y="5486400"/>
            <a:ext cx="468313" cy="366713"/>
          </a:xfrm>
          <a:prstGeom prst="rect">
            <a:avLst/>
          </a:prstGeom>
          <a:noFill/>
          <a:ln w="9525">
            <a:noFill/>
            <a:miter lim="800000"/>
            <a:headEnd/>
            <a:tailEnd/>
          </a:ln>
        </p:spPr>
        <p:txBody>
          <a:bodyPr wrap="none">
            <a:spAutoFit/>
          </a:bodyPr>
          <a:lstStyle/>
          <a:p>
            <a:r>
              <a:rPr lang="en-US" i="1">
                <a:latin typeface="Arial" pitchFamily="34" charset="0"/>
              </a:rPr>
              <a:t>Từ</a:t>
            </a:r>
          </a:p>
        </p:txBody>
      </p:sp>
      <p:sp>
        <p:nvSpPr>
          <p:cNvPr id="55312" name="Text Box 84"/>
          <p:cNvSpPr txBox="1">
            <a:spLocks noChangeArrowheads="1"/>
          </p:cNvSpPr>
          <p:nvPr/>
        </p:nvSpPr>
        <p:spPr bwMode="auto">
          <a:xfrm>
            <a:off x="5486400" y="5943600"/>
            <a:ext cx="492125" cy="366713"/>
          </a:xfrm>
          <a:prstGeom prst="rect">
            <a:avLst/>
          </a:prstGeom>
          <a:noFill/>
          <a:ln w="9525">
            <a:noFill/>
            <a:miter lim="800000"/>
            <a:headEnd/>
            <a:tailEnd/>
          </a:ln>
        </p:spPr>
        <p:txBody>
          <a:bodyPr wrap="none">
            <a:spAutoFit/>
          </a:bodyPr>
          <a:lstStyle/>
          <a:p>
            <a:r>
              <a:rPr lang="en-US" i="1"/>
              <a:t>0..*</a:t>
            </a:r>
          </a:p>
        </p:txBody>
      </p:sp>
      <p:sp>
        <p:nvSpPr>
          <p:cNvPr id="55313" name="Text Box 85"/>
          <p:cNvSpPr txBox="1">
            <a:spLocks noChangeArrowheads="1"/>
          </p:cNvSpPr>
          <p:nvPr/>
        </p:nvSpPr>
        <p:spPr bwMode="auto">
          <a:xfrm>
            <a:off x="3200400" y="5867400"/>
            <a:ext cx="292100" cy="366713"/>
          </a:xfrm>
          <a:prstGeom prst="rect">
            <a:avLst/>
          </a:prstGeom>
          <a:noFill/>
          <a:ln w="9525">
            <a:noFill/>
            <a:miter lim="800000"/>
            <a:headEnd/>
            <a:tailEnd/>
          </a:ln>
        </p:spPr>
        <p:txBody>
          <a:bodyPr wrap="none">
            <a:spAutoFit/>
          </a:bodyPr>
          <a:lstStyle/>
          <a:p>
            <a:r>
              <a:rPr lang="en-US" i="1"/>
              <a:t>1</a:t>
            </a:r>
          </a:p>
        </p:txBody>
      </p:sp>
      <p:sp>
        <p:nvSpPr>
          <p:cNvPr id="55314" name="Text Box 86"/>
          <p:cNvSpPr txBox="1">
            <a:spLocks noChangeArrowheads="1"/>
          </p:cNvSpPr>
          <p:nvPr/>
        </p:nvSpPr>
        <p:spPr bwMode="auto">
          <a:xfrm>
            <a:off x="3429000" y="4114800"/>
            <a:ext cx="492125" cy="366713"/>
          </a:xfrm>
          <a:prstGeom prst="rect">
            <a:avLst/>
          </a:prstGeom>
          <a:noFill/>
          <a:ln w="9525">
            <a:noFill/>
            <a:miter lim="800000"/>
            <a:headEnd/>
            <a:tailEnd/>
          </a:ln>
        </p:spPr>
        <p:txBody>
          <a:bodyPr wrap="none">
            <a:spAutoFit/>
          </a:bodyPr>
          <a:lstStyle/>
          <a:p>
            <a:r>
              <a:rPr lang="en-US" i="1"/>
              <a:t>0..*</a:t>
            </a:r>
          </a:p>
        </p:txBody>
      </p:sp>
      <p:sp>
        <p:nvSpPr>
          <p:cNvPr id="55315" name="Text Box 87"/>
          <p:cNvSpPr txBox="1">
            <a:spLocks noChangeArrowheads="1"/>
          </p:cNvSpPr>
          <p:nvPr/>
        </p:nvSpPr>
        <p:spPr bwMode="auto">
          <a:xfrm>
            <a:off x="2209800" y="5029200"/>
            <a:ext cx="292100" cy="366713"/>
          </a:xfrm>
          <a:prstGeom prst="rect">
            <a:avLst/>
          </a:prstGeom>
          <a:noFill/>
          <a:ln w="9525">
            <a:noFill/>
            <a:miter lim="800000"/>
            <a:headEnd/>
            <a:tailEnd/>
          </a:ln>
        </p:spPr>
        <p:txBody>
          <a:bodyPr wrap="none">
            <a:spAutoFit/>
          </a:bodyPr>
          <a:lstStyle/>
          <a:p>
            <a:r>
              <a:rPr lang="en-US" i="1"/>
              <a:t>1</a:t>
            </a:r>
          </a:p>
        </p:txBody>
      </p:sp>
      <p:sp>
        <p:nvSpPr>
          <p:cNvPr id="55316" name="Text Box 88"/>
          <p:cNvSpPr txBox="1">
            <a:spLocks noChangeArrowheads="1"/>
          </p:cNvSpPr>
          <p:nvPr/>
        </p:nvSpPr>
        <p:spPr bwMode="auto">
          <a:xfrm>
            <a:off x="7239000" y="5105400"/>
            <a:ext cx="501650" cy="366713"/>
          </a:xfrm>
          <a:prstGeom prst="rect">
            <a:avLst/>
          </a:prstGeom>
          <a:noFill/>
          <a:ln w="9525">
            <a:noFill/>
            <a:miter lim="800000"/>
            <a:headEnd/>
            <a:tailEnd/>
          </a:ln>
        </p:spPr>
        <p:txBody>
          <a:bodyPr wrap="none">
            <a:spAutoFit/>
          </a:bodyPr>
          <a:lstStyle/>
          <a:p>
            <a:r>
              <a:rPr lang="en-US" i="1"/>
              <a:t>0..1</a:t>
            </a:r>
          </a:p>
        </p:txBody>
      </p:sp>
      <p:sp>
        <p:nvSpPr>
          <p:cNvPr id="55317" name="Text Box 89"/>
          <p:cNvSpPr txBox="1">
            <a:spLocks noChangeArrowheads="1"/>
          </p:cNvSpPr>
          <p:nvPr/>
        </p:nvSpPr>
        <p:spPr bwMode="auto">
          <a:xfrm>
            <a:off x="5867400" y="4038600"/>
            <a:ext cx="292100" cy="366713"/>
          </a:xfrm>
          <a:prstGeom prst="rect">
            <a:avLst/>
          </a:prstGeom>
          <a:noFill/>
          <a:ln w="9525">
            <a:noFill/>
            <a:miter lim="800000"/>
            <a:headEnd/>
            <a:tailEnd/>
          </a:ln>
        </p:spPr>
        <p:txBody>
          <a:bodyPr wrap="none">
            <a:spAutoFit/>
          </a:bodyPr>
          <a:lstStyle/>
          <a:p>
            <a:r>
              <a:rPr lang="en-US" i="1"/>
              <a:t>1</a:t>
            </a:r>
          </a:p>
        </p:txBody>
      </p:sp>
      <p:sp>
        <p:nvSpPr>
          <p:cNvPr id="47194" name="AutoShape 90"/>
          <p:cNvSpPr>
            <a:spLocks noChangeArrowheads="1"/>
          </p:cNvSpPr>
          <p:nvPr/>
        </p:nvSpPr>
        <p:spPr bwMode="auto">
          <a:xfrm>
            <a:off x="3886200" y="6172200"/>
            <a:ext cx="1447800" cy="228600"/>
          </a:xfrm>
          <a:prstGeom prst="leftArrow">
            <a:avLst>
              <a:gd name="adj1" fmla="val 50000"/>
              <a:gd name="adj2" fmla="val 158333"/>
            </a:avLst>
          </a:prstGeom>
          <a:solidFill>
            <a:schemeClr val="accent1"/>
          </a:solidFill>
          <a:ln w="9525">
            <a:solidFill>
              <a:schemeClr val="accent1"/>
            </a:solidFill>
            <a:miter lim="800000"/>
            <a:headEnd/>
            <a:tailEnd/>
          </a:ln>
          <a:effectLst>
            <a:outerShdw dist="35921" dir="2700000" algn="ctr" rotWithShape="0">
              <a:schemeClr val="bg2"/>
            </a:outerShdw>
          </a:effectLst>
        </p:spPr>
        <p:txBody>
          <a:bodyPr wrap="none" anchor="ctr"/>
          <a:lstStyle/>
          <a:p>
            <a:pPr>
              <a:defRPr/>
            </a:pPr>
            <a:endParaRPr lang="fr-FR"/>
          </a:p>
        </p:txBody>
      </p:sp>
      <p:sp>
        <p:nvSpPr>
          <p:cNvPr id="47195" name="AutoShape 91"/>
          <p:cNvSpPr>
            <a:spLocks noChangeArrowheads="1"/>
          </p:cNvSpPr>
          <p:nvPr/>
        </p:nvSpPr>
        <p:spPr bwMode="auto">
          <a:xfrm rot="1636606">
            <a:off x="4724400" y="5105400"/>
            <a:ext cx="1447800" cy="228600"/>
          </a:xfrm>
          <a:prstGeom prst="leftArrow">
            <a:avLst>
              <a:gd name="adj1" fmla="val 50000"/>
              <a:gd name="adj2" fmla="val 158333"/>
            </a:avLst>
          </a:prstGeom>
          <a:solidFill>
            <a:schemeClr val="accent1"/>
          </a:solidFill>
          <a:ln w="9525">
            <a:solidFill>
              <a:schemeClr val="accent1"/>
            </a:solidFill>
            <a:miter lim="800000"/>
            <a:headEnd/>
            <a:tailEnd/>
          </a:ln>
          <a:effectLst>
            <a:outerShdw dist="35921" dir="2700000" algn="ctr" rotWithShape="0">
              <a:schemeClr val="bg2"/>
            </a:outerShdw>
          </a:effectLst>
        </p:spPr>
        <p:txBody>
          <a:bodyPr wrap="none" anchor="ctr"/>
          <a:lstStyle/>
          <a:p>
            <a:pPr>
              <a:defRPr/>
            </a:pPr>
            <a:endParaRPr lang="fr-FR"/>
          </a:p>
        </p:txBody>
      </p:sp>
      <p:sp>
        <p:nvSpPr>
          <p:cNvPr id="47196" name="AutoShape 92"/>
          <p:cNvSpPr>
            <a:spLocks noChangeArrowheads="1"/>
          </p:cNvSpPr>
          <p:nvPr/>
        </p:nvSpPr>
        <p:spPr bwMode="auto">
          <a:xfrm rot="-1702628">
            <a:off x="3352800" y="5181600"/>
            <a:ext cx="1447800" cy="228600"/>
          </a:xfrm>
          <a:prstGeom prst="leftArrow">
            <a:avLst>
              <a:gd name="adj1" fmla="val 50000"/>
              <a:gd name="adj2" fmla="val 158333"/>
            </a:avLst>
          </a:prstGeom>
          <a:solidFill>
            <a:schemeClr val="accent1"/>
          </a:solidFill>
          <a:ln w="9525">
            <a:solidFill>
              <a:schemeClr val="accent1"/>
            </a:solidFill>
            <a:miter lim="800000"/>
            <a:headEnd/>
            <a:tailEnd/>
          </a:ln>
          <a:effectLst>
            <a:outerShdw dist="35921" dir="2700000" algn="ctr" rotWithShape="0">
              <a:schemeClr val="bg2"/>
            </a:outerShdw>
          </a:effectLst>
        </p:spPr>
        <p:txBody>
          <a:bodyPr wrap="none" anchor="ctr"/>
          <a:lstStyle/>
          <a:p>
            <a:pPr>
              <a:defRPr/>
            </a:pPr>
            <a:endParaRPr lang="fr-FR"/>
          </a:p>
        </p:txBody>
      </p:sp>
      <p:sp>
        <p:nvSpPr>
          <p:cNvPr id="47197" name="Line 93"/>
          <p:cNvSpPr>
            <a:spLocks noChangeShapeType="1"/>
          </p:cNvSpPr>
          <p:nvPr/>
        </p:nvSpPr>
        <p:spPr bwMode="auto">
          <a:xfrm flipH="1">
            <a:off x="4343400" y="5638800"/>
            <a:ext cx="685800" cy="457200"/>
          </a:xfrm>
          <a:prstGeom prst="line">
            <a:avLst/>
          </a:prstGeom>
          <a:noFill/>
          <a:ln w="9525">
            <a:solidFill>
              <a:srgbClr val="FF0066"/>
            </a:solidFill>
            <a:round/>
            <a:headEnd/>
            <a:tailEnd/>
          </a:ln>
        </p:spPr>
        <p:txBody>
          <a:bodyPr/>
          <a:lstStyle/>
          <a:p>
            <a:endParaRPr lang="en-US"/>
          </a:p>
        </p:txBody>
      </p:sp>
      <p:sp>
        <p:nvSpPr>
          <p:cNvPr id="47198" name="Line 94"/>
          <p:cNvSpPr>
            <a:spLocks noChangeShapeType="1"/>
          </p:cNvSpPr>
          <p:nvPr/>
        </p:nvSpPr>
        <p:spPr bwMode="auto">
          <a:xfrm>
            <a:off x="4343400" y="5562600"/>
            <a:ext cx="609600" cy="533400"/>
          </a:xfrm>
          <a:prstGeom prst="line">
            <a:avLst/>
          </a:prstGeom>
          <a:noFill/>
          <a:ln w="9525">
            <a:solidFill>
              <a:srgbClr val="FF0066"/>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94"/>
                                        </p:tgtEl>
                                        <p:attrNameLst>
                                          <p:attrName>style.visibility</p:attrName>
                                        </p:attrNameLst>
                                      </p:cBhvr>
                                      <p:to>
                                        <p:strVal val="visible"/>
                                      </p:to>
                                    </p:set>
                                    <p:animEffect transition="in" filter="dissolve">
                                      <p:cBhvr>
                                        <p:cTn id="7" dur="500"/>
                                        <p:tgtEl>
                                          <p:spTgt spid="471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95"/>
                                        </p:tgtEl>
                                        <p:attrNameLst>
                                          <p:attrName>style.visibility</p:attrName>
                                        </p:attrNameLst>
                                      </p:cBhvr>
                                      <p:to>
                                        <p:strVal val="visible"/>
                                      </p:to>
                                    </p:set>
                                    <p:animEffect transition="in" filter="dissolve">
                                      <p:cBhvr>
                                        <p:cTn id="12" dur="500"/>
                                        <p:tgtEl>
                                          <p:spTgt spid="4719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196"/>
                                        </p:tgtEl>
                                        <p:attrNameLst>
                                          <p:attrName>style.visibility</p:attrName>
                                        </p:attrNameLst>
                                      </p:cBhvr>
                                      <p:to>
                                        <p:strVal val="visible"/>
                                      </p:to>
                                    </p:set>
                                    <p:animEffect transition="in" filter="dissolve">
                                      <p:cBhvr>
                                        <p:cTn id="15" dur="500"/>
                                        <p:tgtEl>
                                          <p:spTgt spid="4719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7197"/>
                                        </p:tgtEl>
                                        <p:attrNameLst>
                                          <p:attrName>style.visibility</p:attrName>
                                        </p:attrNameLst>
                                      </p:cBhvr>
                                      <p:to>
                                        <p:strVal val="visible"/>
                                      </p:to>
                                    </p:set>
                                    <p:animEffect transition="in" filter="dissolve">
                                      <p:cBhvr>
                                        <p:cTn id="20" dur="500"/>
                                        <p:tgtEl>
                                          <p:spTgt spid="4719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7198"/>
                                        </p:tgtEl>
                                        <p:attrNameLst>
                                          <p:attrName>style.visibility</p:attrName>
                                        </p:attrNameLst>
                                      </p:cBhvr>
                                      <p:to>
                                        <p:strVal val="visible"/>
                                      </p:to>
                                    </p:set>
                                    <p:animEffect transition="in" filter="dissolve">
                                      <p:cBhvr>
                                        <p:cTn id="23" dur="500"/>
                                        <p:tgtEl>
                                          <p:spTgt spid="4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94" grpId="0" animBg="1"/>
      <p:bldP spid="47195" grpId="0" animBg="1"/>
      <p:bldP spid="47196" grpId="0" animBg="1"/>
      <p:bldP spid="47197" grpId="0" animBg="1"/>
      <p:bldP spid="4719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smtClean="0"/>
              <a:t>Xác định mối quan hệ</a:t>
            </a:r>
          </a:p>
        </p:txBody>
      </p:sp>
      <p:sp>
        <p:nvSpPr>
          <p:cNvPr id="56323" name="Rectangle 3"/>
          <p:cNvSpPr>
            <a:spLocks noGrp="1" noChangeArrowheads="1"/>
          </p:cNvSpPr>
          <p:nvPr>
            <p:ph idx="1"/>
          </p:nvPr>
        </p:nvSpPr>
        <p:spPr/>
        <p:txBody>
          <a:bodyPr/>
          <a:lstStyle/>
          <a:p>
            <a:pPr eaLnBrk="1" hangingPunct="1"/>
            <a:r>
              <a:rPr lang="en-US" smtClean="0"/>
              <a:t>Xác định mối kết hợp association:</a:t>
            </a:r>
          </a:p>
          <a:p>
            <a:pPr lvl="1" eaLnBrk="1" hangingPunct="1"/>
            <a:r>
              <a:rPr lang="en-US" smtClean="0">
                <a:solidFill>
                  <a:srgbClr val="66FFFF"/>
                </a:solidFill>
              </a:rPr>
              <a:t>Xác định bản số cho mối kết hợp</a:t>
            </a:r>
            <a:r>
              <a:rPr lang="en-US" smtClean="0"/>
              <a:t>: (min, max)</a:t>
            </a:r>
          </a:p>
          <a:p>
            <a:pPr lvl="2" eaLnBrk="1" hangingPunct="1"/>
            <a:r>
              <a:rPr lang="en-US" smtClean="0"/>
              <a:t>1; 0..1;</a:t>
            </a:r>
          </a:p>
          <a:p>
            <a:pPr lvl="2" eaLnBrk="1" hangingPunct="1"/>
            <a:r>
              <a:rPr lang="en-US" smtClean="0"/>
              <a:t>1..*;</a:t>
            </a:r>
          </a:p>
          <a:p>
            <a:pPr lvl="2" eaLnBrk="1" hangingPunct="1"/>
            <a:r>
              <a:rPr lang="en-US" smtClean="0"/>
              <a:t>0..*;</a:t>
            </a:r>
          </a:p>
          <a:p>
            <a:pPr lvl="2" eaLnBrk="1" hangingPunct="1"/>
            <a:r>
              <a:rPr lang="en-US" smtClean="0"/>
              <a:t>a..* : a là hằng</a:t>
            </a:r>
          </a:p>
        </p:txBody>
      </p:sp>
      <p:sp>
        <p:nvSpPr>
          <p:cNvPr id="56324" name="Slide Number Placeholder 4"/>
          <p:cNvSpPr>
            <a:spLocks noGrp="1"/>
          </p:cNvSpPr>
          <p:nvPr>
            <p:ph type="sldNum" sz="quarter" idx="11"/>
          </p:nvPr>
        </p:nvSpPr>
        <p:spPr>
          <a:noFill/>
        </p:spPr>
        <p:txBody>
          <a:bodyPr/>
          <a:lstStyle/>
          <a:p>
            <a:fld id="{5282FFA3-96C9-4424-9066-51ED156042EE}" type="slidenum">
              <a:rPr lang="en-US" smtClean="0"/>
              <a:pPr/>
              <a:t>41</a:t>
            </a:fld>
            <a:endParaRPr lang="en-US" smtClean="0"/>
          </a:p>
        </p:txBody>
      </p:sp>
      <p:grpSp>
        <p:nvGrpSpPr>
          <p:cNvPr id="56325" name="Group 38"/>
          <p:cNvGrpSpPr>
            <a:grpSpLocks/>
          </p:cNvGrpSpPr>
          <p:nvPr/>
        </p:nvGrpSpPr>
        <p:grpSpPr bwMode="auto">
          <a:xfrm>
            <a:off x="1143000" y="4765675"/>
            <a:ext cx="1622425" cy="561975"/>
            <a:chOff x="2176" y="172"/>
            <a:chExt cx="1194" cy="551"/>
          </a:xfrm>
        </p:grpSpPr>
        <p:sp>
          <p:nvSpPr>
            <p:cNvPr id="56338" name="Rectangle 39"/>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6339" name="Rectangle 40"/>
            <p:cNvSpPr>
              <a:spLocks noChangeArrowheads="1"/>
            </p:cNvSpPr>
            <p:nvPr/>
          </p:nvSpPr>
          <p:spPr bwMode="auto">
            <a:xfrm>
              <a:off x="2333" y="225"/>
              <a:ext cx="1000" cy="269"/>
            </a:xfrm>
            <a:prstGeom prst="rect">
              <a:avLst/>
            </a:prstGeom>
            <a:noFill/>
            <a:ln w="9525">
              <a:noFill/>
              <a:miter lim="800000"/>
              <a:headEnd/>
              <a:tailEnd/>
            </a:ln>
          </p:spPr>
          <p:txBody>
            <a:bodyPr wrap="none" lIns="0" tIns="0" rIns="0" bIns="0">
              <a:spAutoFit/>
            </a:bodyPr>
            <a:lstStyle/>
            <a:p>
              <a:r>
                <a:rPr lang="en-US">
                  <a:latin typeface="Arial" pitchFamily="34" charset="0"/>
                </a:rPr>
                <a:t>Bản Yêu Cầu</a:t>
              </a:r>
              <a:endParaRPr lang="en-US"/>
            </a:p>
          </p:txBody>
        </p:sp>
        <p:sp>
          <p:nvSpPr>
            <p:cNvPr id="56340" name="Rectangle 41"/>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6341" name="Rectangle 42"/>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6326" name="Group 43"/>
          <p:cNvGrpSpPr>
            <a:grpSpLocks/>
          </p:cNvGrpSpPr>
          <p:nvPr/>
        </p:nvGrpSpPr>
        <p:grpSpPr bwMode="auto">
          <a:xfrm>
            <a:off x="5737225" y="4765675"/>
            <a:ext cx="1412875" cy="561975"/>
            <a:chOff x="2176" y="172"/>
            <a:chExt cx="1194" cy="551"/>
          </a:xfrm>
        </p:grpSpPr>
        <p:sp>
          <p:nvSpPr>
            <p:cNvPr id="56334" name="Rectangle 44"/>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6335" name="Rectangle 45"/>
            <p:cNvSpPr>
              <a:spLocks noChangeArrowheads="1"/>
            </p:cNvSpPr>
            <p:nvPr/>
          </p:nvSpPr>
          <p:spPr bwMode="auto">
            <a:xfrm>
              <a:off x="2332" y="225"/>
              <a:ext cx="955" cy="269"/>
            </a:xfrm>
            <a:prstGeom prst="rect">
              <a:avLst/>
            </a:prstGeom>
            <a:noFill/>
            <a:ln w="9525">
              <a:noFill/>
              <a:miter lim="800000"/>
              <a:headEnd/>
              <a:tailEnd/>
            </a:ln>
          </p:spPr>
          <p:txBody>
            <a:bodyPr wrap="none" lIns="0" tIns="0" rIns="0" bIns="0">
              <a:spAutoFit/>
            </a:bodyPr>
            <a:lstStyle/>
            <a:p>
              <a:r>
                <a:rPr lang="en-US">
                  <a:latin typeface="Arial" pitchFamily="34" charset="0"/>
                </a:rPr>
                <a:t>Phòng Ban</a:t>
              </a:r>
              <a:endParaRPr lang="en-US"/>
            </a:p>
          </p:txBody>
        </p:sp>
        <p:sp>
          <p:nvSpPr>
            <p:cNvPr id="56336" name="Rectangle 46"/>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6337" name="Rectangle 47"/>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6327" name="Line 48"/>
          <p:cNvSpPr>
            <a:spLocks noChangeShapeType="1"/>
          </p:cNvSpPr>
          <p:nvPr/>
        </p:nvSpPr>
        <p:spPr bwMode="auto">
          <a:xfrm>
            <a:off x="2765425" y="5070475"/>
            <a:ext cx="2971800" cy="0"/>
          </a:xfrm>
          <a:prstGeom prst="line">
            <a:avLst/>
          </a:prstGeom>
          <a:noFill/>
          <a:ln w="9525">
            <a:solidFill>
              <a:schemeClr val="tx1"/>
            </a:solidFill>
            <a:round/>
            <a:headEnd/>
            <a:tailEnd/>
          </a:ln>
        </p:spPr>
        <p:txBody>
          <a:bodyPr/>
          <a:lstStyle/>
          <a:p>
            <a:endParaRPr lang="en-US"/>
          </a:p>
        </p:txBody>
      </p:sp>
      <p:sp>
        <p:nvSpPr>
          <p:cNvPr id="56328" name="Text Box 49"/>
          <p:cNvSpPr txBox="1">
            <a:spLocks noChangeArrowheads="1"/>
          </p:cNvSpPr>
          <p:nvPr/>
        </p:nvSpPr>
        <p:spPr bwMode="auto">
          <a:xfrm>
            <a:off x="3359150" y="4738688"/>
            <a:ext cx="830263" cy="366712"/>
          </a:xfrm>
          <a:prstGeom prst="rect">
            <a:avLst/>
          </a:prstGeom>
          <a:noFill/>
          <a:ln w="9525">
            <a:noFill/>
            <a:miter lim="800000"/>
            <a:headEnd/>
            <a:tailEnd/>
          </a:ln>
        </p:spPr>
        <p:txBody>
          <a:bodyPr wrap="none">
            <a:spAutoFit/>
          </a:bodyPr>
          <a:lstStyle/>
          <a:p>
            <a:r>
              <a:rPr lang="en-US"/>
              <a:t>Gởi tới</a:t>
            </a:r>
          </a:p>
        </p:txBody>
      </p:sp>
      <p:sp>
        <p:nvSpPr>
          <p:cNvPr id="56329" name="Text Box 50"/>
          <p:cNvSpPr txBox="1">
            <a:spLocks noChangeArrowheads="1"/>
          </p:cNvSpPr>
          <p:nvPr/>
        </p:nvSpPr>
        <p:spPr bwMode="auto">
          <a:xfrm>
            <a:off x="2901950" y="5043488"/>
            <a:ext cx="492125" cy="366712"/>
          </a:xfrm>
          <a:prstGeom prst="rect">
            <a:avLst/>
          </a:prstGeom>
          <a:noFill/>
          <a:ln w="9525">
            <a:noFill/>
            <a:miter lim="800000"/>
            <a:headEnd/>
            <a:tailEnd/>
          </a:ln>
        </p:spPr>
        <p:txBody>
          <a:bodyPr wrap="none">
            <a:spAutoFit/>
          </a:bodyPr>
          <a:lstStyle/>
          <a:p>
            <a:r>
              <a:rPr lang="en-US" i="1"/>
              <a:t>0..*</a:t>
            </a:r>
          </a:p>
        </p:txBody>
      </p:sp>
      <p:sp>
        <p:nvSpPr>
          <p:cNvPr id="56330" name="Text Box 51"/>
          <p:cNvSpPr txBox="1">
            <a:spLocks noChangeArrowheads="1"/>
          </p:cNvSpPr>
          <p:nvPr/>
        </p:nvSpPr>
        <p:spPr bwMode="auto">
          <a:xfrm>
            <a:off x="5051425" y="4765675"/>
            <a:ext cx="292100" cy="366713"/>
          </a:xfrm>
          <a:prstGeom prst="rect">
            <a:avLst/>
          </a:prstGeom>
          <a:noFill/>
          <a:ln w="9525">
            <a:noFill/>
            <a:miter lim="800000"/>
            <a:headEnd/>
            <a:tailEnd/>
          </a:ln>
        </p:spPr>
        <p:txBody>
          <a:bodyPr wrap="none">
            <a:spAutoFit/>
          </a:bodyPr>
          <a:lstStyle/>
          <a:p>
            <a:r>
              <a:rPr lang="en-US" i="1"/>
              <a:t>1</a:t>
            </a:r>
          </a:p>
        </p:txBody>
      </p:sp>
      <p:sp>
        <p:nvSpPr>
          <p:cNvPr id="56331" name="Text Box 52"/>
          <p:cNvSpPr txBox="1">
            <a:spLocks noChangeArrowheads="1"/>
          </p:cNvSpPr>
          <p:nvPr/>
        </p:nvSpPr>
        <p:spPr bwMode="auto">
          <a:xfrm>
            <a:off x="3740150" y="6338888"/>
            <a:ext cx="800100" cy="366712"/>
          </a:xfrm>
          <a:prstGeom prst="rect">
            <a:avLst/>
          </a:prstGeom>
          <a:noFill/>
          <a:ln w="9525">
            <a:noFill/>
            <a:miter lim="800000"/>
            <a:headEnd/>
            <a:tailEnd/>
          </a:ln>
        </p:spPr>
        <p:txBody>
          <a:bodyPr wrap="none">
            <a:spAutoFit/>
          </a:bodyPr>
          <a:lstStyle/>
          <a:p>
            <a:r>
              <a:rPr lang="en-US">
                <a:solidFill>
                  <a:schemeClr val="folHlink"/>
                </a:solidFill>
              </a:rPr>
              <a:t>Bản số</a:t>
            </a:r>
          </a:p>
        </p:txBody>
      </p:sp>
      <p:sp>
        <p:nvSpPr>
          <p:cNvPr id="56332" name="Line 53"/>
          <p:cNvSpPr>
            <a:spLocks noChangeShapeType="1"/>
          </p:cNvSpPr>
          <p:nvPr/>
        </p:nvSpPr>
        <p:spPr bwMode="auto">
          <a:xfrm flipH="1" flipV="1">
            <a:off x="3298825" y="5375275"/>
            <a:ext cx="762000" cy="914400"/>
          </a:xfrm>
          <a:prstGeom prst="line">
            <a:avLst/>
          </a:prstGeom>
          <a:noFill/>
          <a:ln w="9525">
            <a:solidFill>
              <a:srgbClr val="FF3300"/>
            </a:solidFill>
            <a:prstDash val="lgDash"/>
            <a:round/>
            <a:headEnd/>
            <a:tailEnd type="triangle" w="med" len="med"/>
          </a:ln>
        </p:spPr>
        <p:txBody>
          <a:bodyPr/>
          <a:lstStyle/>
          <a:p>
            <a:endParaRPr lang="en-US"/>
          </a:p>
        </p:txBody>
      </p:sp>
      <p:sp>
        <p:nvSpPr>
          <p:cNvPr id="56333" name="Line 54"/>
          <p:cNvSpPr>
            <a:spLocks noChangeShapeType="1"/>
          </p:cNvSpPr>
          <p:nvPr/>
        </p:nvSpPr>
        <p:spPr bwMode="auto">
          <a:xfrm flipV="1">
            <a:off x="4137025" y="5146675"/>
            <a:ext cx="1066800" cy="1143000"/>
          </a:xfrm>
          <a:prstGeom prst="line">
            <a:avLst/>
          </a:prstGeom>
          <a:noFill/>
          <a:ln w="9525">
            <a:solidFill>
              <a:srgbClr val="FF3300"/>
            </a:solidFill>
            <a:prstDash val="lgDash"/>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457200" y="152400"/>
            <a:ext cx="8229600" cy="1371600"/>
          </a:xfrm>
        </p:spPr>
        <p:txBody>
          <a:bodyPr/>
          <a:lstStyle/>
          <a:p>
            <a:pPr eaLnBrk="1" hangingPunct="1"/>
            <a:r>
              <a:rPr lang="en-US" smtClean="0"/>
              <a:t>Xác định mối quan hệ</a:t>
            </a:r>
          </a:p>
        </p:txBody>
      </p:sp>
      <p:sp>
        <p:nvSpPr>
          <p:cNvPr id="57347" name="Rectangle 3"/>
          <p:cNvSpPr>
            <a:spLocks noGrp="1" noChangeArrowheads="1"/>
          </p:cNvSpPr>
          <p:nvPr>
            <p:ph idx="1"/>
          </p:nvPr>
        </p:nvSpPr>
        <p:spPr>
          <a:xfrm>
            <a:off x="457200" y="1295400"/>
            <a:ext cx="8229600" cy="3886200"/>
          </a:xfrm>
        </p:spPr>
        <p:txBody>
          <a:bodyPr/>
          <a:lstStyle/>
          <a:p>
            <a:pPr eaLnBrk="1" hangingPunct="1"/>
            <a:r>
              <a:rPr lang="en-US" smtClean="0"/>
              <a:t>Xác định mối kết hợp association:</a:t>
            </a:r>
          </a:p>
          <a:p>
            <a:pPr lvl="1" eaLnBrk="1" hangingPunct="1"/>
            <a:r>
              <a:rPr lang="en-US" smtClean="0">
                <a:solidFill>
                  <a:srgbClr val="66FFFF"/>
                </a:solidFill>
              </a:rPr>
              <a:t>Xác định bản số cho mối kết hợp</a:t>
            </a:r>
            <a:r>
              <a:rPr lang="en-US" smtClean="0"/>
              <a:t>: (min, max)</a:t>
            </a:r>
          </a:p>
          <a:p>
            <a:pPr lvl="2" eaLnBrk="1" hangingPunct="1"/>
            <a:r>
              <a:rPr lang="en-US" smtClean="0"/>
              <a:t>Ví dụ:</a:t>
            </a:r>
          </a:p>
        </p:txBody>
      </p:sp>
      <p:sp>
        <p:nvSpPr>
          <p:cNvPr id="57348" name="Slide Number Placeholder 4"/>
          <p:cNvSpPr>
            <a:spLocks noGrp="1"/>
          </p:cNvSpPr>
          <p:nvPr>
            <p:ph type="sldNum" sz="quarter" idx="11"/>
          </p:nvPr>
        </p:nvSpPr>
        <p:spPr>
          <a:noFill/>
        </p:spPr>
        <p:txBody>
          <a:bodyPr/>
          <a:lstStyle/>
          <a:p>
            <a:fld id="{212781FB-7818-42CA-9DC1-CAA4F1A9237F}" type="slidenum">
              <a:rPr lang="en-US" smtClean="0"/>
              <a:pPr/>
              <a:t>42</a:t>
            </a:fld>
            <a:endParaRPr lang="en-US" smtClean="0"/>
          </a:p>
        </p:txBody>
      </p:sp>
      <p:grpSp>
        <p:nvGrpSpPr>
          <p:cNvPr id="57349" name="Group 21"/>
          <p:cNvGrpSpPr>
            <a:grpSpLocks/>
          </p:cNvGrpSpPr>
          <p:nvPr/>
        </p:nvGrpSpPr>
        <p:grpSpPr bwMode="auto">
          <a:xfrm>
            <a:off x="1524000" y="2971800"/>
            <a:ext cx="1412875" cy="561975"/>
            <a:chOff x="2176" y="172"/>
            <a:chExt cx="1194" cy="551"/>
          </a:xfrm>
        </p:grpSpPr>
        <p:sp>
          <p:nvSpPr>
            <p:cNvPr id="57387" name="Rectangle 22"/>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88" name="Rectangle 23"/>
            <p:cNvSpPr>
              <a:spLocks noChangeArrowheads="1"/>
            </p:cNvSpPr>
            <p:nvPr/>
          </p:nvSpPr>
          <p:spPr bwMode="auto">
            <a:xfrm>
              <a:off x="2332" y="225"/>
              <a:ext cx="740" cy="269"/>
            </a:xfrm>
            <a:prstGeom prst="rect">
              <a:avLst/>
            </a:prstGeom>
            <a:noFill/>
            <a:ln w="9525">
              <a:noFill/>
              <a:miter lim="800000"/>
              <a:headEnd/>
              <a:tailEnd/>
            </a:ln>
          </p:spPr>
          <p:txBody>
            <a:bodyPr wrap="none" lIns="0" tIns="0" rIns="0" bIns="0">
              <a:spAutoFit/>
            </a:bodyPr>
            <a:lstStyle/>
            <a:p>
              <a:r>
                <a:rPr lang="en-US">
                  <a:latin typeface="Arial" pitchFamily="34" charset="0"/>
                </a:rPr>
                <a:t>Cầu Thủ</a:t>
              </a:r>
              <a:endParaRPr lang="en-US"/>
            </a:p>
          </p:txBody>
        </p:sp>
        <p:sp>
          <p:nvSpPr>
            <p:cNvPr id="57389" name="Rectangle 24"/>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90" name="Rectangle 25"/>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7350" name="Group 26"/>
          <p:cNvGrpSpPr>
            <a:grpSpLocks/>
          </p:cNvGrpSpPr>
          <p:nvPr/>
        </p:nvGrpSpPr>
        <p:grpSpPr bwMode="auto">
          <a:xfrm>
            <a:off x="5943600" y="2971800"/>
            <a:ext cx="1412875" cy="561975"/>
            <a:chOff x="2176" y="172"/>
            <a:chExt cx="1194" cy="551"/>
          </a:xfrm>
        </p:grpSpPr>
        <p:sp>
          <p:nvSpPr>
            <p:cNvPr id="57383" name="Rectangle 27"/>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84" name="Rectangle 28"/>
            <p:cNvSpPr>
              <a:spLocks noChangeArrowheads="1"/>
            </p:cNvSpPr>
            <p:nvPr/>
          </p:nvSpPr>
          <p:spPr bwMode="auto">
            <a:xfrm>
              <a:off x="2332" y="225"/>
              <a:ext cx="794" cy="269"/>
            </a:xfrm>
            <a:prstGeom prst="rect">
              <a:avLst/>
            </a:prstGeom>
            <a:noFill/>
            <a:ln w="9525">
              <a:noFill/>
              <a:miter lim="800000"/>
              <a:headEnd/>
              <a:tailEnd/>
            </a:ln>
          </p:spPr>
          <p:txBody>
            <a:bodyPr wrap="none" lIns="0" tIns="0" rIns="0" bIns="0">
              <a:spAutoFit/>
            </a:bodyPr>
            <a:lstStyle/>
            <a:p>
              <a:r>
                <a:rPr lang="en-US">
                  <a:latin typeface="Arial" pitchFamily="34" charset="0"/>
                </a:rPr>
                <a:t>Đội Bóng</a:t>
              </a:r>
              <a:endParaRPr lang="en-US"/>
            </a:p>
          </p:txBody>
        </p:sp>
        <p:sp>
          <p:nvSpPr>
            <p:cNvPr id="57385" name="Rectangle 29"/>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86" name="Rectangle 30"/>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7351" name="Text Box 31"/>
          <p:cNvSpPr txBox="1">
            <a:spLocks noChangeArrowheads="1"/>
          </p:cNvSpPr>
          <p:nvPr/>
        </p:nvSpPr>
        <p:spPr bwMode="auto">
          <a:xfrm>
            <a:off x="3429000" y="2895600"/>
            <a:ext cx="1839913" cy="366713"/>
          </a:xfrm>
          <a:prstGeom prst="rect">
            <a:avLst/>
          </a:prstGeom>
          <a:noFill/>
          <a:ln w="9525">
            <a:noFill/>
            <a:miter lim="800000"/>
            <a:headEnd/>
            <a:tailEnd/>
          </a:ln>
        </p:spPr>
        <p:txBody>
          <a:bodyPr wrap="none">
            <a:spAutoFit/>
          </a:bodyPr>
          <a:lstStyle/>
          <a:p>
            <a:r>
              <a:rPr lang="en-US"/>
              <a:t>Là thành phần của</a:t>
            </a:r>
          </a:p>
        </p:txBody>
      </p:sp>
      <p:sp>
        <p:nvSpPr>
          <p:cNvPr id="57352" name="Line 32"/>
          <p:cNvSpPr>
            <a:spLocks noChangeShapeType="1"/>
          </p:cNvSpPr>
          <p:nvPr/>
        </p:nvSpPr>
        <p:spPr bwMode="auto">
          <a:xfrm>
            <a:off x="2971800" y="3352800"/>
            <a:ext cx="2971800" cy="0"/>
          </a:xfrm>
          <a:prstGeom prst="line">
            <a:avLst/>
          </a:prstGeom>
          <a:noFill/>
          <a:ln w="9525">
            <a:solidFill>
              <a:schemeClr val="tx1"/>
            </a:solidFill>
            <a:round/>
            <a:headEnd/>
            <a:tailEnd/>
          </a:ln>
        </p:spPr>
        <p:txBody>
          <a:bodyPr/>
          <a:lstStyle/>
          <a:p>
            <a:endParaRPr lang="en-US"/>
          </a:p>
        </p:txBody>
      </p:sp>
      <p:grpSp>
        <p:nvGrpSpPr>
          <p:cNvPr id="57353" name="Group 33"/>
          <p:cNvGrpSpPr>
            <a:grpSpLocks/>
          </p:cNvGrpSpPr>
          <p:nvPr/>
        </p:nvGrpSpPr>
        <p:grpSpPr bwMode="auto">
          <a:xfrm>
            <a:off x="1524000" y="4114800"/>
            <a:ext cx="1412875" cy="561975"/>
            <a:chOff x="2176" y="172"/>
            <a:chExt cx="1194" cy="551"/>
          </a:xfrm>
        </p:grpSpPr>
        <p:sp>
          <p:nvSpPr>
            <p:cNvPr id="57379" name="Rectangle 34"/>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80" name="Rectangle 35"/>
            <p:cNvSpPr>
              <a:spLocks noChangeArrowheads="1"/>
            </p:cNvSpPr>
            <p:nvPr/>
          </p:nvSpPr>
          <p:spPr bwMode="auto">
            <a:xfrm>
              <a:off x="2332" y="225"/>
              <a:ext cx="558" cy="269"/>
            </a:xfrm>
            <a:prstGeom prst="rect">
              <a:avLst/>
            </a:prstGeom>
            <a:noFill/>
            <a:ln w="9525">
              <a:noFill/>
              <a:miter lim="800000"/>
              <a:headEnd/>
              <a:tailEnd/>
            </a:ln>
          </p:spPr>
          <p:txBody>
            <a:bodyPr wrap="none" lIns="0" tIns="0" rIns="0" bIns="0">
              <a:spAutoFit/>
            </a:bodyPr>
            <a:lstStyle/>
            <a:p>
              <a:r>
                <a:rPr lang="en-US">
                  <a:latin typeface="Arial" pitchFamily="34" charset="0"/>
                </a:rPr>
                <a:t>Phòng</a:t>
              </a:r>
              <a:endParaRPr lang="en-US"/>
            </a:p>
          </p:txBody>
        </p:sp>
        <p:sp>
          <p:nvSpPr>
            <p:cNvPr id="57381" name="Rectangle 36"/>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82" name="Rectangle 37"/>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7354" name="Group 38"/>
          <p:cNvGrpSpPr>
            <a:grpSpLocks/>
          </p:cNvGrpSpPr>
          <p:nvPr/>
        </p:nvGrpSpPr>
        <p:grpSpPr bwMode="auto">
          <a:xfrm>
            <a:off x="5943600" y="4114800"/>
            <a:ext cx="1412875" cy="561975"/>
            <a:chOff x="2176" y="172"/>
            <a:chExt cx="1194" cy="551"/>
          </a:xfrm>
        </p:grpSpPr>
        <p:sp>
          <p:nvSpPr>
            <p:cNvPr id="57375" name="Rectangle 39"/>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76" name="Rectangle 40"/>
            <p:cNvSpPr>
              <a:spLocks noChangeArrowheads="1"/>
            </p:cNvSpPr>
            <p:nvPr/>
          </p:nvSpPr>
          <p:spPr bwMode="auto">
            <a:xfrm>
              <a:off x="2332" y="225"/>
              <a:ext cx="740" cy="269"/>
            </a:xfrm>
            <a:prstGeom prst="rect">
              <a:avLst/>
            </a:prstGeom>
            <a:noFill/>
            <a:ln w="9525">
              <a:noFill/>
              <a:miter lim="800000"/>
              <a:headEnd/>
              <a:tailEnd/>
            </a:ln>
          </p:spPr>
          <p:txBody>
            <a:bodyPr wrap="none" lIns="0" tIns="0" rIns="0" bIns="0">
              <a:spAutoFit/>
            </a:bodyPr>
            <a:lstStyle/>
            <a:p>
              <a:r>
                <a:rPr lang="en-US">
                  <a:latin typeface="Arial" pitchFamily="34" charset="0"/>
                </a:rPr>
                <a:t>Toà Nhà</a:t>
              </a:r>
              <a:endParaRPr lang="en-US"/>
            </a:p>
          </p:txBody>
        </p:sp>
        <p:sp>
          <p:nvSpPr>
            <p:cNvPr id="57377" name="Rectangle 41"/>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78" name="Rectangle 42"/>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7355" name="Line 43"/>
          <p:cNvSpPr>
            <a:spLocks noChangeShapeType="1"/>
          </p:cNvSpPr>
          <p:nvPr/>
        </p:nvSpPr>
        <p:spPr bwMode="auto">
          <a:xfrm>
            <a:off x="2971800" y="4419600"/>
            <a:ext cx="2971800" cy="0"/>
          </a:xfrm>
          <a:prstGeom prst="line">
            <a:avLst/>
          </a:prstGeom>
          <a:noFill/>
          <a:ln w="9525">
            <a:solidFill>
              <a:schemeClr val="tx1"/>
            </a:solidFill>
            <a:round/>
            <a:headEnd/>
            <a:tailEnd/>
          </a:ln>
        </p:spPr>
        <p:txBody>
          <a:bodyPr/>
          <a:lstStyle/>
          <a:p>
            <a:endParaRPr lang="en-US"/>
          </a:p>
        </p:txBody>
      </p:sp>
      <p:sp>
        <p:nvSpPr>
          <p:cNvPr id="57356" name="Text Box 44"/>
          <p:cNvSpPr txBox="1">
            <a:spLocks noChangeArrowheads="1"/>
          </p:cNvSpPr>
          <p:nvPr/>
        </p:nvSpPr>
        <p:spPr bwMode="auto">
          <a:xfrm>
            <a:off x="3565525" y="4087813"/>
            <a:ext cx="1195388" cy="366712"/>
          </a:xfrm>
          <a:prstGeom prst="rect">
            <a:avLst/>
          </a:prstGeom>
          <a:noFill/>
          <a:ln w="9525">
            <a:noFill/>
            <a:miter lim="800000"/>
            <a:headEnd/>
            <a:tailEnd/>
          </a:ln>
        </p:spPr>
        <p:txBody>
          <a:bodyPr wrap="none">
            <a:spAutoFit/>
          </a:bodyPr>
          <a:lstStyle/>
          <a:p>
            <a:r>
              <a:rPr lang="en-US"/>
              <a:t>Chứa trong</a:t>
            </a:r>
          </a:p>
        </p:txBody>
      </p:sp>
      <p:sp>
        <p:nvSpPr>
          <p:cNvPr id="57357" name="Text Box 45"/>
          <p:cNvSpPr txBox="1">
            <a:spLocks noChangeArrowheads="1"/>
          </p:cNvSpPr>
          <p:nvPr/>
        </p:nvSpPr>
        <p:spPr bwMode="auto">
          <a:xfrm>
            <a:off x="2955925" y="4468813"/>
            <a:ext cx="492125" cy="366712"/>
          </a:xfrm>
          <a:prstGeom prst="rect">
            <a:avLst/>
          </a:prstGeom>
          <a:noFill/>
          <a:ln w="9525">
            <a:noFill/>
            <a:miter lim="800000"/>
            <a:headEnd/>
            <a:tailEnd/>
          </a:ln>
        </p:spPr>
        <p:txBody>
          <a:bodyPr wrap="none">
            <a:spAutoFit/>
          </a:bodyPr>
          <a:lstStyle/>
          <a:p>
            <a:r>
              <a:rPr lang="en-US" i="1">
                <a:solidFill>
                  <a:srgbClr val="66FFFF"/>
                </a:solidFill>
              </a:rPr>
              <a:t>2..*</a:t>
            </a:r>
          </a:p>
        </p:txBody>
      </p:sp>
      <p:sp>
        <p:nvSpPr>
          <p:cNvPr id="57358" name="Text Box 46"/>
          <p:cNvSpPr txBox="1">
            <a:spLocks noChangeArrowheads="1"/>
          </p:cNvSpPr>
          <p:nvPr/>
        </p:nvSpPr>
        <p:spPr bwMode="auto">
          <a:xfrm>
            <a:off x="5334000" y="40386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7359" name="Text Box 47"/>
          <p:cNvSpPr txBox="1">
            <a:spLocks noChangeArrowheads="1"/>
          </p:cNvSpPr>
          <p:nvPr/>
        </p:nvSpPr>
        <p:spPr bwMode="auto">
          <a:xfrm>
            <a:off x="5486400" y="29718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7360" name="Text Box 48"/>
          <p:cNvSpPr txBox="1">
            <a:spLocks noChangeArrowheads="1"/>
          </p:cNvSpPr>
          <p:nvPr/>
        </p:nvSpPr>
        <p:spPr bwMode="auto">
          <a:xfrm>
            <a:off x="2971800" y="33528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grpSp>
        <p:nvGrpSpPr>
          <p:cNvPr id="57361" name="Group 49"/>
          <p:cNvGrpSpPr>
            <a:grpSpLocks/>
          </p:cNvGrpSpPr>
          <p:nvPr/>
        </p:nvGrpSpPr>
        <p:grpSpPr bwMode="auto">
          <a:xfrm>
            <a:off x="1524000" y="5305425"/>
            <a:ext cx="1412875" cy="561975"/>
            <a:chOff x="2176" y="172"/>
            <a:chExt cx="1194" cy="551"/>
          </a:xfrm>
        </p:grpSpPr>
        <p:sp>
          <p:nvSpPr>
            <p:cNvPr id="57371" name="Rectangle 50"/>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72" name="Rectangle 51"/>
            <p:cNvSpPr>
              <a:spLocks noChangeArrowheads="1"/>
            </p:cNvSpPr>
            <p:nvPr/>
          </p:nvSpPr>
          <p:spPr bwMode="auto">
            <a:xfrm>
              <a:off x="2332" y="225"/>
              <a:ext cx="888" cy="269"/>
            </a:xfrm>
            <a:prstGeom prst="rect">
              <a:avLst/>
            </a:prstGeom>
            <a:noFill/>
            <a:ln w="9525">
              <a:noFill/>
              <a:miter lim="800000"/>
              <a:headEnd/>
              <a:tailEnd/>
            </a:ln>
          </p:spPr>
          <p:txBody>
            <a:bodyPr wrap="none" lIns="0" tIns="0" rIns="0" bIns="0">
              <a:spAutoFit/>
            </a:bodyPr>
            <a:lstStyle/>
            <a:p>
              <a:r>
                <a:rPr lang="en-US">
                  <a:latin typeface="Arial" pitchFamily="34" charset="0"/>
                </a:rPr>
                <a:t>Đơn Hàng</a:t>
              </a:r>
              <a:endParaRPr lang="en-US"/>
            </a:p>
          </p:txBody>
        </p:sp>
        <p:sp>
          <p:nvSpPr>
            <p:cNvPr id="57373" name="Rectangle 52"/>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74" name="Rectangle 53"/>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7362" name="Group 54"/>
          <p:cNvGrpSpPr>
            <a:grpSpLocks/>
          </p:cNvGrpSpPr>
          <p:nvPr/>
        </p:nvGrpSpPr>
        <p:grpSpPr bwMode="auto">
          <a:xfrm>
            <a:off x="5943600" y="5305425"/>
            <a:ext cx="1412875" cy="561975"/>
            <a:chOff x="2176" y="172"/>
            <a:chExt cx="1194" cy="551"/>
          </a:xfrm>
        </p:grpSpPr>
        <p:sp>
          <p:nvSpPr>
            <p:cNvPr id="57367" name="Rectangle 55"/>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7368" name="Rectangle 56"/>
            <p:cNvSpPr>
              <a:spLocks noChangeArrowheads="1"/>
            </p:cNvSpPr>
            <p:nvPr/>
          </p:nvSpPr>
          <p:spPr bwMode="auto">
            <a:xfrm>
              <a:off x="2332" y="225"/>
              <a:ext cx="901" cy="269"/>
            </a:xfrm>
            <a:prstGeom prst="rect">
              <a:avLst/>
            </a:prstGeom>
            <a:noFill/>
            <a:ln w="9525">
              <a:noFill/>
              <a:miter lim="800000"/>
              <a:headEnd/>
              <a:tailEnd/>
            </a:ln>
          </p:spPr>
          <p:txBody>
            <a:bodyPr wrap="none" lIns="0" tIns="0" rIns="0" bIns="0">
              <a:spAutoFit/>
            </a:bodyPr>
            <a:lstStyle/>
            <a:p>
              <a:r>
                <a:rPr lang="en-US">
                  <a:latin typeface="Arial" pitchFamily="34" charset="0"/>
                </a:rPr>
                <a:t>Nhà CCấp</a:t>
              </a:r>
              <a:endParaRPr lang="en-US"/>
            </a:p>
          </p:txBody>
        </p:sp>
        <p:sp>
          <p:nvSpPr>
            <p:cNvPr id="57369" name="Rectangle 57"/>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7370" name="Rectangle 58"/>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sp>
        <p:nvSpPr>
          <p:cNvPr id="57363" name="Text Box 59"/>
          <p:cNvSpPr txBox="1">
            <a:spLocks noChangeArrowheads="1"/>
          </p:cNvSpPr>
          <p:nvPr/>
        </p:nvSpPr>
        <p:spPr bwMode="auto">
          <a:xfrm>
            <a:off x="3657600" y="5181600"/>
            <a:ext cx="825500" cy="366713"/>
          </a:xfrm>
          <a:prstGeom prst="rect">
            <a:avLst/>
          </a:prstGeom>
          <a:noFill/>
          <a:ln w="9525">
            <a:noFill/>
            <a:miter lim="800000"/>
            <a:headEnd/>
            <a:tailEnd/>
          </a:ln>
        </p:spPr>
        <p:txBody>
          <a:bodyPr wrap="none">
            <a:spAutoFit/>
          </a:bodyPr>
          <a:lstStyle/>
          <a:p>
            <a:r>
              <a:rPr lang="en-US"/>
              <a:t>Đặt tới</a:t>
            </a:r>
          </a:p>
        </p:txBody>
      </p:sp>
      <p:sp>
        <p:nvSpPr>
          <p:cNvPr id="57364" name="Line 60"/>
          <p:cNvSpPr>
            <a:spLocks noChangeShapeType="1"/>
          </p:cNvSpPr>
          <p:nvPr/>
        </p:nvSpPr>
        <p:spPr bwMode="auto">
          <a:xfrm>
            <a:off x="2971800" y="5686425"/>
            <a:ext cx="2971800" cy="0"/>
          </a:xfrm>
          <a:prstGeom prst="line">
            <a:avLst/>
          </a:prstGeom>
          <a:noFill/>
          <a:ln w="9525">
            <a:solidFill>
              <a:schemeClr val="tx1"/>
            </a:solidFill>
            <a:round/>
            <a:headEnd/>
            <a:tailEnd/>
          </a:ln>
        </p:spPr>
        <p:txBody>
          <a:bodyPr/>
          <a:lstStyle/>
          <a:p>
            <a:endParaRPr lang="en-US"/>
          </a:p>
        </p:txBody>
      </p:sp>
      <p:sp>
        <p:nvSpPr>
          <p:cNvPr id="57365" name="Text Box 61"/>
          <p:cNvSpPr txBox="1">
            <a:spLocks noChangeArrowheads="1"/>
          </p:cNvSpPr>
          <p:nvPr/>
        </p:nvSpPr>
        <p:spPr bwMode="auto">
          <a:xfrm>
            <a:off x="5410200" y="53340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7366" name="Text Box 62"/>
          <p:cNvSpPr txBox="1">
            <a:spLocks noChangeArrowheads="1"/>
          </p:cNvSpPr>
          <p:nvPr/>
        </p:nvSpPr>
        <p:spPr bwMode="auto">
          <a:xfrm>
            <a:off x="3124200" y="5715000"/>
            <a:ext cx="492125" cy="366713"/>
          </a:xfrm>
          <a:prstGeom prst="rect">
            <a:avLst/>
          </a:prstGeom>
          <a:noFill/>
          <a:ln w="9525">
            <a:noFill/>
            <a:miter lim="800000"/>
            <a:headEnd/>
            <a:tailEnd/>
          </a:ln>
        </p:spPr>
        <p:txBody>
          <a:bodyPr wrap="none">
            <a:spAutoFit/>
          </a:bodyPr>
          <a:lstStyle/>
          <a:p>
            <a:r>
              <a:rPr lang="en-US" i="1">
                <a:solidFill>
                  <a:srgbClr val="66FFFF"/>
                </a:solidFill>
              </a:rPr>
              <a:t>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58371" name="Rectangle 3"/>
          <p:cNvSpPr>
            <a:spLocks noGrp="1" noChangeArrowheads="1"/>
          </p:cNvSpPr>
          <p:nvPr>
            <p:ph idx="1"/>
          </p:nvPr>
        </p:nvSpPr>
        <p:spPr>
          <a:xfrm>
            <a:off x="457200" y="1219200"/>
            <a:ext cx="8229600" cy="3886200"/>
          </a:xfrm>
        </p:spPr>
        <p:txBody>
          <a:bodyPr/>
          <a:lstStyle/>
          <a:p>
            <a:pPr eaLnBrk="1" hangingPunct="1"/>
            <a:r>
              <a:rPr lang="en-US" smtClean="0"/>
              <a:t>Xác định mối kết hợp association:</a:t>
            </a:r>
          </a:p>
          <a:p>
            <a:pPr lvl="1" eaLnBrk="1" hangingPunct="1"/>
            <a:r>
              <a:rPr lang="en-US" smtClean="0">
                <a:solidFill>
                  <a:srgbClr val="66FFFF"/>
                </a:solidFill>
              </a:rPr>
              <a:t>Xác định bản số cho mối kết hợp</a:t>
            </a:r>
            <a:r>
              <a:rPr lang="en-US" smtClean="0"/>
              <a:t>: (min, max)</a:t>
            </a:r>
          </a:p>
          <a:p>
            <a:pPr lvl="2" eaLnBrk="1" hangingPunct="1"/>
            <a:r>
              <a:rPr lang="en-US" smtClean="0"/>
              <a:t>Ví dụ: hệ thống ATM</a:t>
            </a:r>
          </a:p>
        </p:txBody>
      </p:sp>
      <p:sp>
        <p:nvSpPr>
          <p:cNvPr id="58372" name="Slide Number Placeholder 4"/>
          <p:cNvSpPr>
            <a:spLocks noGrp="1"/>
          </p:cNvSpPr>
          <p:nvPr>
            <p:ph type="sldNum" sz="quarter" idx="11"/>
          </p:nvPr>
        </p:nvSpPr>
        <p:spPr>
          <a:noFill/>
        </p:spPr>
        <p:txBody>
          <a:bodyPr/>
          <a:lstStyle/>
          <a:p>
            <a:fld id="{89FE488C-DE82-4D1D-A585-49A9FA42E37D}" type="slidenum">
              <a:rPr lang="en-US" smtClean="0"/>
              <a:pPr/>
              <a:t>43</a:t>
            </a:fld>
            <a:endParaRPr lang="en-US" smtClean="0"/>
          </a:p>
        </p:txBody>
      </p:sp>
      <p:grpSp>
        <p:nvGrpSpPr>
          <p:cNvPr id="58373" name="Group 46"/>
          <p:cNvGrpSpPr>
            <a:grpSpLocks/>
          </p:cNvGrpSpPr>
          <p:nvPr/>
        </p:nvGrpSpPr>
        <p:grpSpPr bwMode="auto">
          <a:xfrm>
            <a:off x="6161088" y="4173538"/>
            <a:ext cx="1117600" cy="561975"/>
            <a:chOff x="4372" y="1475"/>
            <a:chExt cx="945" cy="550"/>
          </a:xfrm>
        </p:grpSpPr>
        <p:sp>
          <p:nvSpPr>
            <p:cNvPr id="58420" name="Rectangle 47"/>
            <p:cNvSpPr>
              <a:spLocks noChangeArrowheads="1"/>
            </p:cNvSpPr>
            <p:nvPr/>
          </p:nvSpPr>
          <p:spPr bwMode="auto">
            <a:xfrm>
              <a:off x="4372" y="1475"/>
              <a:ext cx="945" cy="550"/>
            </a:xfrm>
            <a:prstGeom prst="rect">
              <a:avLst/>
            </a:prstGeom>
            <a:noFill/>
            <a:ln w="2540">
              <a:solidFill>
                <a:schemeClr val="tx1"/>
              </a:solidFill>
              <a:miter lim="800000"/>
              <a:headEnd/>
              <a:tailEnd/>
            </a:ln>
          </p:spPr>
          <p:txBody>
            <a:bodyPr/>
            <a:lstStyle/>
            <a:p>
              <a:endParaRPr lang="fr-FR"/>
            </a:p>
          </p:txBody>
        </p:sp>
        <p:sp>
          <p:nvSpPr>
            <p:cNvPr id="58421" name="Rectangle 48"/>
            <p:cNvSpPr>
              <a:spLocks noChangeArrowheads="1"/>
            </p:cNvSpPr>
            <p:nvPr/>
          </p:nvSpPr>
          <p:spPr bwMode="auto">
            <a:xfrm>
              <a:off x="4522" y="1528"/>
              <a:ext cx="774" cy="269"/>
            </a:xfrm>
            <a:prstGeom prst="rect">
              <a:avLst/>
            </a:prstGeom>
            <a:noFill/>
            <a:ln w="9525">
              <a:noFill/>
              <a:miter lim="800000"/>
              <a:headEnd/>
              <a:tailEnd/>
            </a:ln>
          </p:spPr>
          <p:txBody>
            <a:bodyPr wrap="none" lIns="0" tIns="0" rIns="0" bIns="0">
              <a:spAutoFit/>
            </a:bodyPr>
            <a:lstStyle/>
            <a:p>
              <a:r>
                <a:rPr lang="en-US">
                  <a:latin typeface="Arial" pitchFamily="34" charset="0"/>
                </a:rPr>
                <a:t>MáyATM</a:t>
              </a:r>
              <a:endParaRPr lang="en-US"/>
            </a:p>
          </p:txBody>
        </p:sp>
        <p:sp>
          <p:nvSpPr>
            <p:cNvPr id="58422" name="Rectangle 49"/>
            <p:cNvSpPr>
              <a:spLocks noChangeArrowheads="1"/>
            </p:cNvSpPr>
            <p:nvPr/>
          </p:nvSpPr>
          <p:spPr bwMode="auto">
            <a:xfrm>
              <a:off x="4372" y="1776"/>
              <a:ext cx="945" cy="249"/>
            </a:xfrm>
            <a:prstGeom prst="rect">
              <a:avLst/>
            </a:prstGeom>
            <a:noFill/>
            <a:ln w="2540">
              <a:solidFill>
                <a:schemeClr val="tx1"/>
              </a:solidFill>
              <a:miter lim="800000"/>
              <a:headEnd/>
              <a:tailEnd/>
            </a:ln>
          </p:spPr>
          <p:txBody>
            <a:bodyPr/>
            <a:lstStyle/>
            <a:p>
              <a:endParaRPr lang="fr-FR"/>
            </a:p>
          </p:txBody>
        </p:sp>
        <p:sp>
          <p:nvSpPr>
            <p:cNvPr id="58423" name="Rectangle 50"/>
            <p:cNvSpPr>
              <a:spLocks noChangeArrowheads="1"/>
            </p:cNvSpPr>
            <p:nvPr/>
          </p:nvSpPr>
          <p:spPr bwMode="auto">
            <a:xfrm>
              <a:off x="4372" y="1887"/>
              <a:ext cx="945" cy="138"/>
            </a:xfrm>
            <a:prstGeom prst="rect">
              <a:avLst/>
            </a:prstGeom>
            <a:noFill/>
            <a:ln w="2540">
              <a:solidFill>
                <a:schemeClr val="tx1"/>
              </a:solidFill>
              <a:miter lim="800000"/>
              <a:headEnd/>
              <a:tailEnd/>
            </a:ln>
          </p:spPr>
          <p:txBody>
            <a:bodyPr/>
            <a:lstStyle/>
            <a:p>
              <a:endParaRPr lang="fr-FR"/>
            </a:p>
          </p:txBody>
        </p:sp>
      </p:grpSp>
      <p:grpSp>
        <p:nvGrpSpPr>
          <p:cNvPr id="58374" name="Group 51"/>
          <p:cNvGrpSpPr>
            <a:grpSpLocks/>
          </p:cNvGrpSpPr>
          <p:nvPr/>
        </p:nvGrpSpPr>
        <p:grpSpPr bwMode="auto">
          <a:xfrm>
            <a:off x="3563938" y="2843213"/>
            <a:ext cx="1412875" cy="561975"/>
            <a:chOff x="2176" y="172"/>
            <a:chExt cx="1194" cy="551"/>
          </a:xfrm>
        </p:grpSpPr>
        <p:sp>
          <p:nvSpPr>
            <p:cNvPr id="58416" name="Rectangle 52"/>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58417" name="Rectangle 53"/>
            <p:cNvSpPr>
              <a:spLocks noChangeArrowheads="1"/>
            </p:cNvSpPr>
            <p:nvPr/>
          </p:nvSpPr>
          <p:spPr bwMode="auto">
            <a:xfrm>
              <a:off x="2332" y="225"/>
              <a:ext cx="923" cy="269"/>
            </a:xfrm>
            <a:prstGeom prst="rect">
              <a:avLst/>
            </a:prstGeom>
            <a:noFill/>
            <a:ln w="9525">
              <a:noFill/>
              <a:miter lim="800000"/>
              <a:headEnd/>
              <a:tailEnd/>
            </a:ln>
          </p:spPr>
          <p:txBody>
            <a:bodyPr wrap="none" lIns="0" tIns="0" rIns="0" bIns="0">
              <a:spAutoFit/>
            </a:bodyPr>
            <a:lstStyle/>
            <a:p>
              <a:r>
                <a:rPr lang="en-US">
                  <a:latin typeface="Arial" pitchFamily="34" charset="0"/>
                </a:rPr>
                <a:t>NgânHàng</a:t>
              </a:r>
              <a:endParaRPr lang="en-US"/>
            </a:p>
          </p:txBody>
        </p:sp>
        <p:sp>
          <p:nvSpPr>
            <p:cNvPr id="58418" name="Rectangle 54"/>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58419" name="Rectangle 55"/>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58375" name="Group 56"/>
          <p:cNvGrpSpPr>
            <a:grpSpLocks/>
          </p:cNvGrpSpPr>
          <p:nvPr/>
        </p:nvGrpSpPr>
        <p:grpSpPr bwMode="auto">
          <a:xfrm>
            <a:off x="1347788" y="4173538"/>
            <a:ext cx="1490662" cy="561975"/>
            <a:chOff x="302" y="1475"/>
            <a:chExt cx="1261" cy="550"/>
          </a:xfrm>
        </p:grpSpPr>
        <p:sp>
          <p:nvSpPr>
            <p:cNvPr id="58412" name="Rectangle 57"/>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8413" name="Rectangle 58"/>
            <p:cNvSpPr>
              <a:spLocks noChangeArrowheads="1"/>
            </p:cNvSpPr>
            <p:nvPr/>
          </p:nvSpPr>
          <p:spPr bwMode="auto">
            <a:xfrm>
              <a:off x="454" y="1528"/>
              <a:ext cx="1010" cy="269"/>
            </a:xfrm>
            <a:prstGeom prst="rect">
              <a:avLst/>
            </a:prstGeom>
            <a:noFill/>
            <a:ln w="9525">
              <a:noFill/>
              <a:miter lim="800000"/>
              <a:headEnd/>
              <a:tailEnd/>
            </a:ln>
          </p:spPr>
          <p:txBody>
            <a:bodyPr wrap="none" lIns="0" tIns="0" rIns="0" bIns="0">
              <a:spAutoFit/>
            </a:bodyPr>
            <a:lstStyle/>
            <a:p>
              <a:r>
                <a:rPr lang="en-US">
                  <a:latin typeface="Arial" pitchFamily="34" charset="0"/>
                </a:rPr>
                <a:t>KháchHàng</a:t>
              </a:r>
              <a:endParaRPr lang="en-US"/>
            </a:p>
          </p:txBody>
        </p:sp>
        <p:sp>
          <p:nvSpPr>
            <p:cNvPr id="58414" name="Rectangle 59"/>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8415" name="Rectangle 60"/>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58376" name="Group 61"/>
          <p:cNvGrpSpPr>
            <a:grpSpLocks/>
          </p:cNvGrpSpPr>
          <p:nvPr/>
        </p:nvGrpSpPr>
        <p:grpSpPr bwMode="auto">
          <a:xfrm>
            <a:off x="1495425" y="5738813"/>
            <a:ext cx="1195388" cy="563562"/>
            <a:chOff x="427" y="3007"/>
            <a:chExt cx="1011" cy="551"/>
          </a:xfrm>
        </p:grpSpPr>
        <p:sp>
          <p:nvSpPr>
            <p:cNvPr id="58408" name="Rectangle 62"/>
            <p:cNvSpPr>
              <a:spLocks noChangeArrowheads="1"/>
            </p:cNvSpPr>
            <p:nvPr/>
          </p:nvSpPr>
          <p:spPr bwMode="auto">
            <a:xfrm>
              <a:off x="427" y="3007"/>
              <a:ext cx="1011" cy="551"/>
            </a:xfrm>
            <a:prstGeom prst="rect">
              <a:avLst/>
            </a:prstGeom>
            <a:noFill/>
            <a:ln w="2540">
              <a:solidFill>
                <a:schemeClr val="tx1"/>
              </a:solidFill>
              <a:miter lim="800000"/>
              <a:headEnd/>
              <a:tailEnd/>
            </a:ln>
          </p:spPr>
          <p:txBody>
            <a:bodyPr/>
            <a:lstStyle/>
            <a:p>
              <a:endParaRPr lang="fr-FR"/>
            </a:p>
          </p:txBody>
        </p:sp>
        <p:sp>
          <p:nvSpPr>
            <p:cNvPr id="58409" name="Rectangle 63"/>
            <p:cNvSpPr>
              <a:spLocks noChangeArrowheads="1"/>
            </p:cNvSpPr>
            <p:nvPr/>
          </p:nvSpPr>
          <p:spPr bwMode="auto">
            <a:xfrm>
              <a:off x="542" y="3060"/>
              <a:ext cx="828" cy="268"/>
            </a:xfrm>
            <a:prstGeom prst="rect">
              <a:avLst/>
            </a:prstGeom>
            <a:noFill/>
            <a:ln w="9525">
              <a:noFill/>
              <a:miter lim="800000"/>
              <a:headEnd/>
              <a:tailEnd/>
            </a:ln>
          </p:spPr>
          <p:txBody>
            <a:bodyPr wrap="none" lIns="0" tIns="0" rIns="0" bIns="0">
              <a:spAutoFit/>
            </a:bodyPr>
            <a:lstStyle/>
            <a:p>
              <a:r>
                <a:rPr lang="en-US">
                  <a:latin typeface="Arial" pitchFamily="34" charset="0"/>
                </a:rPr>
                <a:t>TàiKhoản</a:t>
              </a:r>
              <a:endParaRPr lang="en-US"/>
            </a:p>
          </p:txBody>
        </p:sp>
        <p:sp>
          <p:nvSpPr>
            <p:cNvPr id="58410" name="Rectangle 64"/>
            <p:cNvSpPr>
              <a:spLocks noChangeArrowheads="1"/>
            </p:cNvSpPr>
            <p:nvPr/>
          </p:nvSpPr>
          <p:spPr bwMode="auto">
            <a:xfrm>
              <a:off x="427" y="3309"/>
              <a:ext cx="1011" cy="249"/>
            </a:xfrm>
            <a:prstGeom prst="rect">
              <a:avLst/>
            </a:prstGeom>
            <a:noFill/>
            <a:ln w="2540">
              <a:solidFill>
                <a:schemeClr val="tx1"/>
              </a:solidFill>
              <a:miter lim="800000"/>
              <a:headEnd/>
              <a:tailEnd/>
            </a:ln>
          </p:spPr>
          <p:txBody>
            <a:bodyPr/>
            <a:lstStyle/>
            <a:p>
              <a:endParaRPr lang="fr-FR"/>
            </a:p>
          </p:txBody>
        </p:sp>
        <p:sp>
          <p:nvSpPr>
            <p:cNvPr id="58411" name="Rectangle 65"/>
            <p:cNvSpPr>
              <a:spLocks noChangeArrowheads="1"/>
            </p:cNvSpPr>
            <p:nvPr/>
          </p:nvSpPr>
          <p:spPr bwMode="auto">
            <a:xfrm>
              <a:off x="427" y="3419"/>
              <a:ext cx="1011" cy="139"/>
            </a:xfrm>
            <a:prstGeom prst="rect">
              <a:avLst/>
            </a:prstGeom>
            <a:noFill/>
            <a:ln w="2540">
              <a:solidFill>
                <a:schemeClr val="tx1"/>
              </a:solidFill>
              <a:miter lim="800000"/>
              <a:headEnd/>
              <a:tailEnd/>
            </a:ln>
          </p:spPr>
          <p:txBody>
            <a:bodyPr/>
            <a:lstStyle/>
            <a:p>
              <a:endParaRPr lang="fr-FR"/>
            </a:p>
          </p:txBody>
        </p:sp>
      </p:grpSp>
      <p:grpSp>
        <p:nvGrpSpPr>
          <p:cNvPr id="58377" name="Group 66"/>
          <p:cNvGrpSpPr>
            <a:grpSpLocks/>
          </p:cNvGrpSpPr>
          <p:nvPr/>
        </p:nvGrpSpPr>
        <p:grpSpPr bwMode="auto">
          <a:xfrm>
            <a:off x="6121400" y="5738813"/>
            <a:ext cx="1196975" cy="563562"/>
            <a:chOff x="4339" y="3007"/>
            <a:chExt cx="1011" cy="551"/>
          </a:xfrm>
        </p:grpSpPr>
        <p:sp>
          <p:nvSpPr>
            <p:cNvPr id="58404" name="Rectangle 6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58405" name="Rectangle 68"/>
            <p:cNvSpPr>
              <a:spLocks noChangeArrowheads="1"/>
            </p:cNvSpPr>
            <p:nvPr/>
          </p:nvSpPr>
          <p:spPr bwMode="auto">
            <a:xfrm>
              <a:off x="4470" y="3060"/>
              <a:ext cx="794" cy="268"/>
            </a:xfrm>
            <a:prstGeom prst="rect">
              <a:avLst/>
            </a:prstGeom>
            <a:noFill/>
            <a:ln w="9525">
              <a:noFill/>
              <a:miter lim="800000"/>
              <a:headEnd/>
              <a:tailEnd/>
            </a:ln>
          </p:spPr>
          <p:txBody>
            <a:bodyPr wrap="none" lIns="0" tIns="0" rIns="0" bIns="0">
              <a:spAutoFit/>
            </a:bodyPr>
            <a:lstStyle/>
            <a:p>
              <a:r>
                <a:rPr lang="en-US">
                  <a:latin typeface="Arial" pitchFamily="34" charset="0"/>
                </a:rPr>
                <a:t>GiaoDịch</a:t>
              </a:r>
              <a:endParaRPr lang="en-US"/>
            </a:p>
          </p:txBody>
        </p:sp>
        <p:sp>
          <p:nvSpPr>
            <p:cNvPr id="58406" name="Rectangle 6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58407" name="Rectangle 7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58378" name="Group 71"/>
          <p:cNvGrpSpPr>
            <a:grpSpLocks/>
          </p:cNvGrpSpPr>
          <p:nvPr/>
        </p:nvGrpSpPr>
        <p:grpSpPr bwMode="auto">
          <a:xfrm>
            <a:off x="2708275" y="5562600"/>
            <a:ext cx="3408363" cy="889000"/>
            <a:chOff x="1610" y="3408"/>
            <a:chExt cx="2147" cy="560"/>
          </a:xfrm>
        </p:grpSpPr>
        <p:sp>
          <p:nvSpPr>
            <p:cNvPr id="58399" name="Line 72"/>
            <p:cNvSpPr>
              <a:spLocks noChangeShapeType="1"/>
            </p:cNvSpPr>
            <p:nvPr/>
          </p:nvSpPr>
          <p:spPr bwMode="auto">
            <a:xfrm>
              <a:off x="2682" y="3701"/>
              <a:ext cx="1075" cy="0"/>
            </a:xfrm>
            <a:prstGeom prst="line">
              <a:avLst/>
            </a:prstGeom>
            <a:noFill/>
            <a:ln w="2540">
              <a:solidFill>
                <a:srgbClr val="66FFFF"/>
              </a:solidFill>
              <a:round/>
              <a:headEnd/>
              <a:tailEnd/>
            </a:ln>
          </p:spPr>
          <p:txBody>
            <a:bodyPr/>
            <a:lstStyle/>
            <a:p>
              <a:endParaRPr lang="en-US"/>
            </a:p>
          </p:txBody>
        </p:sp>
        <p:sp>
          <p:nvSpPr>
            <p:cNvPr id="58400" name="Line 73"/>
            <p:cNvSpPr>
              <a:spLocks noChangeShapeType="1"/>
            </p:cNvSpPr>
            <p:nvPr/>
          </p:nvSpPr>
          <p:spPr bwMode="auto">
            <a:xfrm flipH="1">
              <a:off x="1610" y="3701"/>
              <a:ext cx="1072" cy="0"/>
            </a:xfrm>
            <a:prstGeom prst="line">
              <a:avLst/>
            </a:prstGeom>
            <a:noFill/>
            <a:ln w="2540">
              <a:solidFill>
                <a:srgbClr val="66FFFF"/>
              </a:solidFill>
              <a:round/>
              <a:headEnd/>
              <a:tailEnd/>
            </a:ln>
          </p:spPr>
          <p:txBody>
            <a:bodyPr/>
            <a:lstStyle/>
            <a:p>
              <a:endParaRPr lang="en-US"/>
            </a:p>
          </p:txBody>
        </p:sp>
        <p:sp>
          <p:nvSpPr>
            <p:cNvPr id="58401" name="Rectangle 74"/>
            <p:cNvSpPr>
              <a:spLocks noChangeArrowheads="1"/>
            </p:cNvSpPr>
            <p:nvPr/>
          </p:nvSpPr>
          <p:spPr bwMode="auto">
            <a:xfrm>
              <a:off x="1882" y="3795"/>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58402" name="Rectangle 75"/>
            <p:cNvSpPr>
              <a:spLocks noChangeArrowheads="1"/>
            </p:cNvSpPr>
            <p:nvPr/>
          </p:nvSpPr>
          <p:spPr bwMode="auto">
            <a:xfrm>
              <a:off x="2592" y="3448"/>
              <a:ext cx="260" cy="173"/>
            </a:xfrm>
            <a:prstGeom prst="rect">
              <a:avLst/>
            </a:prstGeom>
            <a:noFill/>
            <a:ln w="9525">
              <a:noFill/>
              <a:miter lim="800000"/>
              <a:headEnd/>
              <a:tailEnd/>
            </a:ln>
          </p:spPr>
          <p:txBody>
            <a:bodyPr lIns="0" tIns="0" rIns="0" bIns="0">
              <a:spAutoFit/>
            </a:bodyPr>
            <a:lstStyle/>
            <a:p>
              <a:r>
                <a:rPr lang="en-US" i="1">
                  <a:solidFill>
                    <a:srgbClr val="66FFFF"/>
                  </a:solidFill>
                  <a:latin typeface="Arial" pitchFamily="34" charset="0"/>
                </a:rPr>
                <a:t>Có</a:t>
              </a:r>
              <a:endParaRPr lang="en-US">
                <a:solidFill>
                  <a:srgbClr val="66FFFF"/>
                </a:solidFill>
              </a:endParaRPr>
            </a:p>
          </p:txBody>
        </p:sp>
        <p:sp>
          <p:nvSpPr>
            <p:cNvPr id="58403" name="Rectangle 76"/>
            <p:cNvSpPr>
              <a:spLocks noChangeArrowheads="1"/>
            </p:cNvSpPr>
            <p:nvPr/>
          </p:nvSpPr>
          <p:spPr bwMode="auto">
            <a:xfrm>
              <a:off x="3360" y="3408"/>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0..n</a:t>
              </a:r>
              <a:endParaRPr lang="en-US">
                <a:solidFill>
                  <a:schemeClr val="bg1"/>
                </a:solidFill>
              </a:endParaRPr>
            </a:p>
          </p:txBody>
        </p:sp>
      </p:grpSp>
      <p:grpSp>
        <p:nvGrpSpPr>
          <p:cNvPr id="58379" name="Group 77"/>
          <p:cNvGrpSpPr>
            <a:grpSpLocks/>
          </p:cNvGrpSpPr>
          <p:nvPr/>
        </p:nvGrpSpPr>
        <p:grpSpPr bwMode="auto">
          <a:xfrm>
            <a:off x="1600200" y="4692650"/>
            <a:ext cx="1003300" cy="1041400"/>
            <a:chOff x="912" y="2860"/>
            <a:chExt cx="632" cy="656"/>
          </a:xfrm>
        </p:grpSpPr>
        <p:sp>
          <p:nvSpPr>
            <p:cNvPr id="58394" name="Line 78"/>
            <p:cNvSpPr>
              <a:spLocks noChangeShapeType="1"/>
            </p:cNvSpPr>
            <p:nvPr/>
          </p:nvSpPr>
          <p:spPr bwMode="auto">
            <a:xfrm>
              <a:off x="1228" y="3205"/>
              <a:ext cx="1" cy="311"/>
            </a:xfrm>
            <a:prstGeom prst="line">
              <a:avLst/>
            </a:prstGeom>
            <a:noFill/>
            <a:ln w="2540">
              <a:solidFill>
                <a:srgbClr val="66FFFF"/>
              </a:solidFill>
              <a:round/>
              <a:headEnd/>
              <a:tailEnd/>
            </a:ln>
          </p:spPr>
          <p:txBody>
            <a:bodyPr/>
            <a:lstStyle/>
            <a:p>
              <a:endParaRPr lang="en-US"/>
            </a:p>
          </p:txBody>
        </p:sp>
        <p:sp>
          <p:nvSpPr>
            <p:cNvPr id="58395" name="Rectangle 79"/>
            <p:cNvSpPr>
              <a:spLocks noChangeArrowheads="1"/>
            </p:cNvSpPr>
            <p:nvPr/>
          </p:nvSpPr>
          <p:spPr bwMode="auto">
            <a:xfrm>
              <a:off x="912" y="3312"/>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1..n</a:t>
              </a:r>
              <a:endParaRPr lang="en-US">
                <a:solidFill>
                  <a:schemeClr val="bg1"/>
                </a:solidFill>
              </a:endParaRPr>
            </a:p>
          </p:txBody>
        </p:sp>
        <p:sp>
          <p:nvSpPr>
            <p:cNvPr id="58396" name="Line 80"/>
            <p:cNvSpPr>
              <a:spLocks noChangeShapeType="1"/>
            </p:cNvSpPr>
            <p:nvPr/>
          </p:nvSpPr>
          <p:spPr bwMode="auto">
            <a:xfrm flipV="1">
              <a:off x="1228" y="2897"/>
              <a:ext cx="1" cy="308"/>
            </a:xfrm>
            <a:prstGeom prst="line">
              <a:avLst/>
            </a:prstGeom>
            <a:noFill/>
            <a:ln w="2540">
              <a:solidFill>
                <a:srgbClr val="66FFFF"/>
              </a:solidFill>
              <a:round/>
              <a:headEnd/>
              <a:tailEnd/>
            </a:ln>
          </p:spPr>
          <p:txBody>
            <a:bodyPr/>
            <a:lstStyle/>
            <a:p>
              <a:endParaRPr lang="en-US"/>
            </a:p>
          </p:txBody>
        </p:sp>
        <p:sp>
          <p:nvSpPr>
            <p:cNvPr id="58397" name="Rectangle 81"/>
            <p:cNvSpPr>
              <a:spLocks noChangeArrowheads="1"/>
            </p:cNvSpPr>
            <p:nvPr/>
          </p:nvSpPr>
          <p:spPr bwMode="auto">
            <a:xfrm>
              <a:off x="1382" y="2860"/>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58398" name="Rectangle 82"/>
            <p:cNvSpPr>
              <a:spLocks noChangeArrowheads="1"/>
            </p:cNvSpPr>
            <p:nvPr/>
          </p:nvSpPr>
          <p:spPr bwMode="auto">
            <a:xfrm>
              <a:off x="1280" y="3156"/>
              <a:ext cx="264" cy="173"/>
            </a:xfrm>
            <a:prstGeom prst="rect">
              <a:avLst/>
            </a:prstGeom>
            <a:noFill/>
            <a:ln w="9525">
              <a:noFill/>
              <a:miter lim="800000"/>
              <a:headEnd/>
              <a:tailEnd/>
            </a:ln>
          </p:spPr>
          <p:txBody>
            <a:bodyPr wrap="none" lIns="0" tIns="0" rIns="0" bIns="0">
              <a:spAutoFit/>
            </a:bodyPr>
            <a:lstStyle/>
            <a:p>
              <a:r>
                <a:rPr lang="en-US" i="1">
                  <a:solidFill>
                    <a:srgbClr val="66FFFF"/>
                  </a:solidFill>
                  <a:latin typeface="Arial" pitchFamily="34" charset="0"/>
                </a:rPr>
                <a:t>Của</a:t>
              </a:r>
              <a:endParaRPr lang="en-US">
                <a:solidFill>
                  <a:srgbClr val="66FFFF"/>
                </a:solidFill>
              </a:endParaRPr>
            </a:p>
          </p:txBody>
        </p:sp>
      </p:grpSp>
      <p:sp>
        <p:nvSpPr>
          <p:cNvPr id="58380" name="Line 86"/>
          <p:cNvSpPr>
            <a:spLocks noChangeShapeType="1"/>
          </p:cNvSpPr>
          <p:nvPr/>
        </p:nvSpPr>
        <p:spPr bwMode="auto">
          <a:xfrm>
            <a:off x="4953000" y="3124200"/>
            <a:ext cx="1371600" cy="1066800"/>
          </a:xfrm>
          <a:prstGeom prst="line">
            <a:avLst/>
          </a:prstGeom>
          <a:noFill/>
          <a:ln w="9525">
            <a:solidFill>
              <a:srgbClr val="66FFFF"/>
            </a:solidFill>
            <a:round/>
            <a:headEnd/>
            <a:tailEnd/>
          </a:ln>
        </p:spPr>
        <p:txBody>
          <a:bodyPr/>
          <a:lstStyle/>
          <a:p>
            <a:endParaRPr lang="en-US"/>
          </a:p>
        </p:txBody>
      </p:sp>
      <p:sp>
        <p:nvSpPr>
          <p:cNvPr id="58381" name="Line 87"/>
          <p:cNvSpPr>
            <a:spLocks noChangeShapeType="1"/>
          </p:cNvSpPr>
          <p:nvPr/>
        </p:nvSpPr>
        <p:spPr bwMode="auto">
          <a:xfrm>
            <a:off x="914400" y="6019800"/>
            <a:ext cx="533400" cy="0"/>
          </a:xfrm>
          <a:prstGeom prst="line">
            <a:avLst/>
          </a:prstGeom>
          <a:noFill/>
          <a:ln w="9525">
            <a:solidFill>
              <a:srgbClr val="66FFFF"/>
            </a:solidFill>
            <a:round/>
            <a:headEnd/>
            <a:tailEnd/>
          </a:ln>
        </p:spPr>
        <p:txBody>
          <a:bodyPr/>
          <a:lstStyle/>
          <a:p>
            <a:endParaRPr lang="en-US"/>
          </a:p>
        </p:txBody>
      </p:sp>
      <p:sp>
        <p:nvSpPr>
          <p:cNvPr id="58382" name="Line 88"/>
          <p:cNvSpPr>
            <a:spLocks noChangeShapeType="1"/>
          </p:cNvSpPr>
          <p:nvPr/>
        </p:nvSpPr>
        <p:spPr bwMode="auto">
          <a:xfrm flipV="1">
            <a:off x="914400" y="3124200"/>
            <a:ext cx="0" cy="2895600"/>
          </a:xfrm>
          <a:prstGeom prst="line">
            <a:avLst/>
          </a:prstGeom>
          <a:noFill/>
          <a:ln w="9525">
            <a:solidFill>
              <a:srgbClr val="66FFFF"/>
            </a:solidFill>
            <a:round/>
            <a:headEnd/>
            <a:tailEnd/>
          </a:ln>
        </p:spPr>
        <p:txBody>
          <a:bodyPr/>
          <a:lstStyle/>
          <a:p>
            <a:endParaRPr lang="en-US"/>
          </a:p>
        </p:txBody>
      </p:sp>
      <p:sp>
        <p:nvSpPr>
          <p:cNvPr id="58383" name="Line 89"/>
          <p:cNvSpPr>
            <a:spLocks noChangeShapeType="1"/>
          </p:cNvSpPr>
          <p:nvPr/>
        </p:nvSpPr>
        <p:spPr bwMode="auto">
          <a:xfrm>
            <a:off x="914400" y="3124200"/>
            <a:ext cx="2667000" cy="0"/>
          </a:xfrm>
          <a:prstGeom prst="line">
            <a:avLst/>
          </a:prstGeom>
          <a:noFill/>
          <a:ln w="9525">
            <a:solidFill>
              <a:srgbClr val="66FFFF"/>
            </a:solidFill>
            <a:round/>
            <a:headEnd/>
            <a:tailEnd/>
          </a:ln>
        </p:spPr>
        <p:txBody>
          <a:bodyPr/>
          <a:lstStyle/>
          <a:p>
            <a:endParaRPr lang="en-US"/>
          </a:p>
        </p:txBody>
      </p:sp>
      <p:sp>
        <p:nvSpPr>
          <p:cNvPr id="58384" name="Text Box 90"/>
          <p:cNvSpPr txBox="1">
            <a:spLocks noChangeArrowheads="1"/>
          </p:cNvSpPr>
          <p:nvPr/>
        </p:nvSpPr>
        <p:spPr bwMode="auto">
          <a:xfrm>
            <a:off x="5867400" y="3568700"/>
            <a:ext cx="819150" cy="366713"/>
          </a:xfrm>
          <a:prstGeom prst="rect">
            <a:avLst/>
          </a:prstGeom>
          <a:noFill/>
          <a:ln w="9525">
            <a:noFill/>
            <a:miter lim="800000"/>
            <a:headEnd/>
            <a:tailEnd/>
          </a:ln>
        </p:spPr>
        <p:txBody>
          <a:bodyPr wrap="none">
            <a:spAutoFit/>
          </a:bodyPr>
          <a:lstStyle/>
          <a:p>
            <a:r>
              <a:rPr lang="en-US" i="1">
                <a:solidFill>
                  <a:srgbClr val="66FFFF"/>
                </a:solidFill>
                <a:latin typeface="Arial" pitchFamily="34" charset="0"/>
              </a:rPr>
              <a:t>Thuộc</a:t>
            </a:r>
          </a:p>
        </p:txBody>
      </p:sp>
      <p:sp>
        <p:nvSpPr>
          <p:cNvPr id="58385" name="Text Box 91"/>
          <p:cNvSpPr txBox="1">
            <a:spLocks noChangeArrowheads="1"/>
          </p:cNvSpPr>
          <p:nvPr/>
        </p:nvSpPr>
        <p:spPr bwMode="auto">
          <a:xfrm>
            <a:off x="609600" y="3276600"/>
            <a:ext cx="819150" cy="366713"/>
          </a:xfrm>
          <a:prstGeom prst="rect">
            <a:avLst/>
          </a:prstGeom>
          <a:noFill/>
          <a:ln w="9525">
            <a:noFill/>
            <a:miter lim="800000"/>
            <a:headEnd/>
            <a:tailEnd/>
          </a:ln>
        </p:spPr>
        <p:txBody>
          <a:bodyPr wrap="none">
            <a:spAutoFit/>
          </a:bodyPr>
          <a:lstStyle/>
          <a:p>
            <a:r>
              <a:rPr lang="en-US" i="1">
                <a:solidFill>
                  <a:srgbClr val="66FFFF"/>
                </a:solidFill>
                <a:latin typeface="Arial" pitchFamily="34" charset="0"/>
              </a:rPr>
              <a:t>Thuộc</a:t>
            </a:r>
          </a:p>
        </p:txBody>
      </p:sp>
      <p:sp>
        <p:nvSpPr>
          <p:cNvPr id="58386" name="Text Box 92"/>
          <p:cNvSpPr txBox="1">
            <a:spLocks noChangeArrowheads="1"/>
          </p:cNvSpPr>
          <p:nvPr/>
        </p:nvSpPr>
        <p:spPr bwMode="auto">
          <a:xfrm>
            <a:off x="5486400" y="5715000"/>
            <a:ext cx="492125" cy="366713"/>
          </a:xfrm>
          <a:prstGeom prst="rect">
            <a:avLst/>
          </a:prstGeom>
          <a:noFill/>
          <a:ln w="9525">
            <a:noFill/>
            <a:miter lim="800000"/>
            <a:headEnd/>
            <a:tailEnd/>
          </a:ln>
        </p:spPr>
        <p:txBody>
          <a:bodyPr wrap="none">
            <a:spAutoFit/>
          </a:bodyPr>
          <a:lstStyle/>
          <a:p>
            <a:r>
              <a:rPr lang="en-US" i="1">
                <a:solidFill>
                  <a:srgbClr val="66FFFF"/>
                </a:solidFill>
              </a:rPr>
              <a:t>0..*</a:t>
            </a:r>
          </a:p>
        </p:txBody>
      </p:sp>
      <p:sp>
        <p:nvSpPr>
          <p:cNvPr id="58387" name="Text Box 93"/>
          <p:cNvSpPr txBox="1">
            <a:spLocks noChangeArrowheads="1"/>
          </p:cNvSpPr>
          <p:nvPr/>
        </p:nvSpPr>
        <p:spPr bwMode="auto">
          <a:xfrm>
            <a:off x="2819400" y="60198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88" name="Text Box 94"/>
          <p:cNvSpPr txBox="1">
            <a:spLocks noChangeArrowheads="1"/>
          </p:cNvSpPr>
          <p:nvPr/>
        </p:nvSpPr>
        <p:spPr bwMode="auto">
          <a:xfrm>
            <a:off x="2133600" y="54102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89" name="Text Box 95"/>
          <p:cNvSpPr txBox="1">
            <a:spLocks noChangeArrowheads="1"/>
          </p:cNvSpPr>
          <p:nvPr/>
        </p:nvSpPr>
        <p:spPr bwMode="auto">
          <a:xfrm>
            <a:off x="1828800" y="47244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90" name="Text Box 96"/>
          <p:cNvSpPr txBox="1">
            <a:spLocks noChangeArrowheads="1"/>
          </p:cNvSpPr>
          <p:nvPr/>
        </p:nvSpPr>
        <p:spPr bwMode="auto">
          <a:xfrm>
            <a:off x="5105400" y="28956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91" name="Text Box 97"/>
          <p:cNvSpPr txBox="1">
            <a:spLocks noChangeArrowheads="1"/>
          </p:cNvSpPr>
          <p:nvPr/>
        </p:nvSpPr>
        <p:spPr bwMode="auto">
          <a:xfrm>
            <a:off x="5638800" y="40386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92" name="Text Box 98"/>
          <p:cNvSpPr txBox="1">
            <a:spLocks noChangeArrowheads="1"/>
          </p:cNvSpPr>
          <p:nvPr/>
        </p:nvSpPr>
        <p:spPr bwMode="auto">
          <a:xfrm>
            <a:off x="3200400" y="31242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58393" name="Text Box 99"/>
          <p:cNvSpPr txBox="1">
            <a:spLocks noChangeArrowheads="1"/>
          </p:cNvSpPr>
          <p:nvPr/>
        </p:nvSpPr>
        <p:spPr bwMode="auto">
          <a:xfrm>
            <a:off x="990600" y="56388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kết hợp</a:t>
            </a:r>
          </a:p>
        </p:txBody>
      </p:sp>
      <p:sp>
        <p:nvSpPr>
          <p:cNvPr id="59395" name="Rectangle 3"/>
          <p:cNvSpPr>
            <a:spLocks noGrp="1" noChangeArrowheads="1"/>
          </p:cNvSpPr>
          <p:nvPr>
            <p:ph idx="1"/>
          </p:nvPr>
        </p:nvSpPr>
        <p:spPr>
          <a:xfrm>
            <a:off x="457200" y="1066800"/>
            <a:ext cx="8229600" cy="3886200"/>
          </a:xfrm>
        </p:spPr>
        <p:txBody>
          <a:bodyPr/>
          <a:lstStyle/>
          <a:p>
            <a:pPr eaLnBrk="1" hangingPunct="1"/>
            <a:r>
              <a:rPr lang="en-US" smtClean="0"/>
              <a:t>Xác định lớp kết hợp (Association class)</a:t>
            </a:r>
          </a:p>
        </p:txBody>
      </p:sp>
      <p:sp>
        <p:nvSpPr>
          <p:cNvPr id="59396" name="Slide Number Placeholder 4"/>
          <p:cNvSpPr>
            <a:spLocks noGrp="1"/>
          </p:cNvSpPr>
          <p:nvPr>
            <p:ph type="sldNum" sz="quarter" idx="11"/>
          </p:nvPr>
        </p:nvSpPr>
        <p:spPr>
          <a:noFill/>
        </p:spPr>
        <p:txBody>
          <a:bodyPr/>
          <a:lstStyle/>
          <a:p>
            <a:fld id="{446F07F9-5EAD-4918-9258-4C30A163A287}" type="slidenum">
              <a:rPr lang="en-US" smtClean="0"/>
              <a:pPr/>
              <a:t>44</a:t>
            </a:fld>
            <a:endParaRPr lang="en-US" smtClean="0"/>
          </a:p>
        </p:txBody>
      </p:sp>
      <p:grpSp>
        <p:nvGrpSpPr>
          <p:cNvPr id="59397" name="Group 4"/>
          <p:cNvGrpSpPr>
            <a:grpSpLocks/>
          </p:cNvGrpSpPr>
          <p:nvPr/>
        </p:nvGrpSpPr>
        <p:grpSpPr bwMode="auto">
          <a:xfrm>
            <a:off x="1295400" y="1905000"/>
            <a:ext cx="1490663" cy="561975"/>
            <a:chOff x="302" y="1475"/>
            <a:chExt cx="1261" cy="550"/>
          </a:xfrm>
        </p:grpSpPr>
        <p:sp>
          <p:nvSpPr>
            <p:cNvPr id="59433" name="Rectangle 5"/>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9434" name="Rectangle 6"/>
            <p:cNvSpPr>
              <a:spLocks noChangeArrowheads="1"/>
            </p:cNvSpPr>
            <p:nvPr/>
          </p:nvSpPr>
          <p:spPr bwMode="auto">
            <a:xfrm>
              <a:off x="454" y="1528"/>
              <a:ext cx="781" cy="269"/>
            </a:xfrm>
            <a:prstGeom prst="rect">
              <a:avLst/>
            </a:prstGeom>
            <a:noFill/>
            <a:ln w="9525">
              <a:noFill/>
              <a:miter lim="800000"/>
              <a:headEnd/>
              <a:tailEnd/>
            </a:ln>
          </p:spPr>
          <p:txBody>
            <a:bodyPr wrap="none" lIns="0" tIns="0" rIns="0" bIns="0">
              <a:spAutoFit/>
            </a:bodyPr>
            <a:lstStyle/>
            <a:p>
              <a:r>
                <a:rPr lang="en-US">
                  <a:latin typeface="Arial" pitchFamily="34" charset="0"/>
                </a:rPr>
                <a:t>Hoá Đơn</a:t>
              </a:r>
              <a:endParaRPr lang="en-US"/>
            </a:p>
          </p:txBody>
        </p:sp>
        <p:sp>
          <p:nvSpPr>
            <p:cNvPr id="59435" name="Rectangle 7"/>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9436" name="Rectangle 8"/>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59398" name="Group 9"/>
          <p:cNvGrpSpPr>
            <a:grpSpLocks/>
          </p:cNvGrpSpPr>
          <p:nvPr/>
        </p:nvGrpSpPr>
        <p:grpSpPr bwMode="auto">
          <a:xfrm>
            <a:off x="6477000" y="1905000"/>
            <a:ext cx="1490663" cy="561975"/>
            <a:chOff x="302" y="1475"/>
            <a:chExt cx="1261" cy="550"/>
          </a:xfrm>
        </p:grpSpPr>
        <p:sp>
          <p:nvSpPr>
            <p:cNvPr id="59429" name="Rectangle 10"/>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9430" name="Rectangle 11"/>
            <p:cNvSpPr>
              <a:spLocks noChangeArrowheads="1"/>
            </p:cNvSpPr>
            <p:nvPr/>
          </p:nvSpPr>
          <p:spPr bwMode="auto">
            <a:xfrm>
              <a:off x="454" y="1528"/>
              <a:ext cx="902" cy="269"/>
            </a:xfrm>
            <a:prstGeom prst="rect">
              <a:avLst/>
            </a:prstGeom>
            <a:noFill/>
            <a:ln w="9525">
              <a:noFill/>
              <a:miter lim="800000"/>
              <a:headEnd/>
              <a:tailEnd/>
            </a:ln>
          </p:spPr>
          <p:txBody>
            <a:bodyPr wrap="none" lIns="0" tIns="0" rIns="0" bIns="0">
              <a:spAutoFit/>
            </a:bodyPr>
            <a:lstStyle/>
            <a:p>
              <a:r>
                <a:rPr lang="en-US">
                  <a:latin typeface="Arial" pitchFamily="34" charset="0"/>
                </a:rPr>
                <a:t>Sản Phẩm</a:t>
              </a:r>
              <a:endParaRPr lang="en-US"/>
            </a:p>
          </p:txBody>
        </p:sp>
        <p:sp>
          <p:nvSpPr>
            <p:cNvPr id="59431" name="Rectangle 12"/>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9432" name="Rectangle 13"/>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sp>
        <p:nvSpPr>
          <p:cNvPr id="59399" name="Line 14"/>
          <p:cNvSpPr>
            <a:spLocks noChangeShapeType="1"/>
          </p:cNvSpPr>
          <p:nvPr/>
        </p:nvSpPr>
        <p:spPr bwMode="auto">
          <a:xfrm>
            <a:off x="2743200" y="2209800"/>
            <a:ext cx="3733800" cy="0"/>
          </a:xfrm>
          <a:prstGeom prst="line">
            <a:avLst/>
          </a:prstGeom>
          <a:noFill/>
          <a:ln w="9525">
            <a:solidFill>
              <a:schemeClr val="tx1"/>
            </a:solidFill>
            <a:round/>
            <a:headEnd/>
            <a:tailEnd/>
          </a:ln>
        </p:spPr>
        <p:txBody>
          <a:bodyPr/>
          <a:lstStyle/>
          <a:p>
            <a:endParaRPr lang="en-US"/>
          </a:p>
        </p:txBody>
      </p:sp>
      <p:sp>
        <p:nvSpPr>
          <p:cNvPr id="59400" name="Text Box 15"/>
          <p:cNvSpPr txBox="1">
            <a:spLocks noChangeArrowheads="1"/>
          </p:cNvSpPr>
          <p:nvPr/>
        </p:nvSpPr>
        <p:spPr bwMode="auto">
          <a:xfrm>
            <a:off x="2955925" y="1878013"/>
            <a:ext cx="492125" cy="366712"/>
          </a:xfrm>
          <a:prstGeom prst="rect">
            <a:avLst/>
          </a:prstGeom>
          <a:noFill/>
          <a:ln w="9525">
            <a:noFill/>
            <a:miter lim="800000"/>
            <a:headEnd/>
            <a:tailEnd/>
          </a:ln>
        </p:spPr>
        <p:txBody>
          <a:bodyPr wrap="none">
            <a:spAutoFit/>
          </a:bodyPr>
          <a:lstStyle/>
          <a:p>
            <a:r>
              <a:rPr lang="en-US"/>
              <a:t>0..*</a:t>
            </a:r>
          </a:p>
        </p:txBody>
      </p:sp>
      <p:sp>
        <p:nvSpPr>
          <p:cNvPr id="59401" name="Text Box 16"/>
          <p:cNvSpPr txBox="1">
            <a:spLocks noChangeArrowheads="1"/>
          </p:cNvSpPr>
          <p:nvPr/>
        </p:nvSpPr>
        <p:spPr bwMode="auto">
          <a:xfrm>
            <a:off x="5943600" y="2209800"/>
            <a:ext cx="492125" cy="366713"/>
          </a:xfrm>
          <a:prstGeom prst="rect">
            <a:avLst/>
          </a:prstGeom>
          <a:noFill/>
          <a:ln w="9525">
            <a:noFill/>
            <a:miter lim="800000"/>
            <a:headEnd/>
            <a:tailEnd/>
          </a:ln>
        </p:spPr>
        <p:txBody>
          <a:bodyPr wrap="none">
            <a:spAutoFit/>
          </a:bodyPr>
          <a:lstStyle/>
          <a:p>
            <a:r>
              <a:rPr lang="en-US"/>
              <a:t>1..*</a:t>
            </a:r>
          </a:p>
        </p:txBody>
      </p:sp>
      <p:sp>
        <p:nvSpPr>
          <p:cNvPr id="59402" name="Line 22"/>
          <p:cNvSpPr>
            <a:spLocks noChangeShapeType="1"/>
          </p:cNvSpPr>
          <p:nvPr/>
        </p:nvSpPr>
        <p:spPr bwMode="auto">
          <a:xfrm>
            <a:off x="4724400" y="2209800"/>
            <a:ext cx="152400" cy="1066800"/>
          </a:xfrm>
          <a:prstGeom prst="line">
            <a:avLst/>
          </a:prstGeom>
          <a:noFill/>
          <a:ln w="9525">
            <a:solidFill>
              <a:srgbClr val="66FFFF"/>
            </a:solidFill>
            <a:prstDash val="dash"/>
            <a:round/>
            <a:headEnd/>
            <a:tailEnd/>
          </a:ln>
        </p:spPr>
        <p:txBody>
          <a:bodyPr/>
          <a:lstStyle/>
          <a:p>
            <a:endParaRPr lang="en-US"/>
          </a:p>
        </p:txBody>
      </p:sp>
      <p:grpSp>
        <p:nvGrpSpPr>
          <p:cNvPr id="59403" name="Group 46"/>
          <p:cNvGrpSpPr>
            <a:grpSpLocks/>
          </p:cNvGrpSpPr>
          <p:nvPr/>
        </p:nvGrpSpPr>
        <p:grpSpPr bwMode="auto">
          <a:xfrm>
            <a:off x="3733800" y="3276600"/>
            <a:ext cx="2133600" cy="1143000"/>
            <a:chOff x="2352" y="2064"/>
            <a:chExt cx="1344" cy="720"/>
          </a:xfrm>
        </p:grpSpPr>
        <p:sp>
          <p:nvSpPr>
            <p:cNvPr id="59424" name="Rectangle 18"/>
            <p:cNvSpPr>
              <a:spLocks noChangeArrowheads="1"/>
            </p:cNvSpPr>
            <p:nvPr/>
          </p:nvSpPr>
          <p:spPr bwMode="auto">
            <a:xfrm>
              <a:off x="2352" y="2064"/>
              <a:ext cx="1344" cy="720"/>
            </a:xfrm>
            <a:prstGeom prst="rect">
              <a:avLst/>
            </a:prstGeom>
            <a:noFill/>
            <a:ln w="2540">
              <a:solidFill>
                <a:srgbClr val="66FFFF"/>
              </a:solidFill>
              <a:miter lim="800000"/>
              <a:headEnd/>
              <a:tailEnd/>
            </a:ln>
          </p:spPr>
          <p:txBody>
            <a:bodyPr/>
            <a:lstStyle/>
            <a:p>
              <a:endParaRPr lang="fr-FR"/>
            </a:p>
          </p:txBody>
        </p:sp>
        <p:sp>
          <p:nvSpPr>
            <p:cNvPr id="59425" name="Rectangle 19"/>
            <p:cNvSpPr>
              <a:spLocks noChangeArrowheads="1"/>
            </p:cNvSpPr>
            <p:nvPr/>
          </p:nvSpPr>
          <p:spPr bwMode="auto">
            <a:xfrm>
              <a:off x="2514" y="2098"/>
              <a:ext cx="1118" cy="173"/>
            </a:xfrm>
            <a:prstGeom prst="rect">
              <a:avLst/>
            </a:prstGeom>
            <a:noFill/>
            <a:ln w="9525">
              <a:noFill/>
              <a:miter lim="800000"/>
              <a:headEnd/>
              <a:tailEnd/>
            </a:ln>
          </p:spPr>
          <p:txBody>
            <a:bodyPr wrap="none" lIns="0" tIns="0" rIns="0" bIns="0">
              <a:spAutoFit/>
            </a:bodyPr>
            <a:lstStyle/>
            <a:p>
              <a:r>
                <a:rPr lang="en-US">
                  <a:latin typeface="Arial" pitchFamily="34" charset="0"/>
                </a:rPr>
                <a:t>Chi Tiết Hoá Đơn</a:t>
              </a:r>
              <a:endParaRPr lang="en-US"/>
            </a:p>
          </p:txBody>
        </p:sp>
        <p:sp>
          <p:nvSpPr>
            <p:cNvPr id="59426" name="Rectangle 20"/>
            <p:cNvSpPr>
              <a:spLocks noChangeArrowheads="1"/>
            </p:cNvSpPr>
            <p:nvPr/>
          </p:nvSpPr>
          <p:spPr bwMode="auto">
            <a:xfrm>
              <a:off x="2352" y="2258"/>
              <a:ext cx="1344" cy="526"/>
            </a:xfrm>
            <a:prstGeom prst="rect">
              <a:avLst/>
            </a:prstGeom>
            <a:noFill/>
            <a:ln w="2540">
              <a:solidFill>
                <a:srgbClr val="66FFFF"/>
              </a:solidFill>
              <a:miter lim="800000"/>
              <a:headEnd/>
              <a:tailEnd/>
            </a:ln>
          </p:spPr>
          <p:txBody>
            <a:bodyPr/>
            <a:lstStyle/>
            <a:p>
              <a:endParaRPr lang="fr-FR"/>
            </a:p>
          </p:txBody>
        </p:sp>
        <p:sp>
          <p:nvSpPr>
            <p:cNvPr id="59427" name="Rectangle 21"/>
            <p:cNvSpPr>
              <a:spLocks noChangeArrowheads="1"/>
            </p:cNvSpPr>
            <p:nvPr/>
          </p:nvSpPr>
          <p:spPr bwMode="auto">
            <a:xfrm>
              <a:off x="2352" y="2688"/>
              <a:ext cx="1344" cy="96"/>
            </a:xfrm>
            <a:prstGeom prst="rect">
              <a:avLst/>
            </a:prstGeom>
            <a:noFill/>
            <a:ln w="2540">
              <a:solidFill>
                <a:srgbClr val="66FFFF"/>
              </a:solidFill>
              <a:miter lim="800000"/>
              <a:headEnd/>
              <a:tailEnd/>
            </a:ln>
          </p:spPr>
          <p:txBody>
            <a:bodyPr/>
            <a:lstStyle/>
            <a:p>
              <a:endParaRPr lang="fr-FR"/>
            </a:p>
          </p:txBody>
        </p:sp>
        <p:sp>
          <p:nvSpPr>
            <p:cNvPr id="59428" name="Text Box 23"/>
            <p:cNvSpPr txBox="1">
              <a:spLocks noChangeArrowheads="1"/>
            </p:cNvSpPr>
            <p:nvPr/>
          </p:nvSpPr>
          <p:spPr bwMode="auto">
            <a:xfrm>
              <a:off x="2390" y="2231"/>
              <a:ext cx="738" cy="404"/>
            </a:xfrm>
            <a:prstGeom prst="rect">
              <a:avLst/>
            </a:prstGeom>
            <a:noFill/>
            <a:ln w="9525">
              <a:noFill/>
              <a:miter lim="800000"/>
              <a:headEnd/>
              <a:tailEnd/>
            </a:ln>
          </p:spPr>
          <p:txBody>
            <a:bodyPr wrap="none">
              <a:spAutoFit/>
            </a:bodyPr>
            <a:lstStyle/>
            <a:p>
              <a:r>
                <a:rPr lang="en-US">
                  <a:latin typeface="Arial" pitchFamily="34" charset="0"/>
                </a:rPr>
                <a:t>sốLượng </a:t>
              </a:r>
            </a:p>
            <a:p>
              <a:r>
                <a:rPr lang="en-US">
                  <a:latin typeface="Arial" pitchFamily="34" charset="0"/>
                </a:rPr>
                <a:t>đơnGiá</a:t>
              </a:r>
            </a:p>
          </p:txBody>
        </p:sp>
      </p:grpSp>
      <p:grpSp>
        <p:nvGrpSpPr>
          <p:cNvPr id="59404" name="Group 60"/>
          <p:cNvGrpSpPr>
            <a:grpSpLocks/>
          </p:cNvGrpSpPr>
          <p:nvPr/>
        </p:nvGrpSpPr>
        <p:grpSpPr bwMode="auto">
          <a:xfrm>
            <a:off x="1219200" y="4876800"/>
            <a:ext cx="1490663" cy="561975"/>
            <a:chOff x="302" y="1475"/>
            <a:chExt cx="1261" cy="550"/>
          </a:xfrm>
        </p:grpSpPr>
        <p:sp>
          <p:nvSpPr>
            <p:cNvPr id="59420" name="Rectangle 61"/>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9421" name="Rectangle 62"/>
            <p:cNvSpPr>
              <a:spLocks noChangeArrowheads="1"/>
            </p:cNvSpPr>
            <p:nvPr/>
          </p:nvSpPr>
          <p:spPr bwMode="auto">
            <a:xfrm>
              <a:off x="454" y="1528"/>
              <a:ext cx="827" cy="269"/>
            </a:xfrm>
            <a:prstGeom prst="rect">
              <a:avLst/>
            </a:prstGeom>
            <a:noFill/>
            <a:ln w="9525">
              <a:noFill/>
              <a:miter lim="800000"/>
              <a:headEnd/>
              <a:tailEnd/>
            </a:ln>
          </p:spPr>
          <p:txBody>
            <a:bodyPr wrap="none" lIns="0" tIns="0" rIns="0" bIns="0">
              <a:spAutoFit/>
            </a:bodyPr>
            <a:lstStyle/>
            <a:p>
              <a:r>
                <a:rPr lang="en-US">
                  <a:latin typeface="Arial" pitchFamily="34" charset="0"/>
                </a:rPr>
                <a:t>Sinh Viên</a:t>
              </a:r>
              <a:endParaRPr lang="en-US"/>
            </a:p>
          </p:txBody>
        </p:sp>
        <p:sp>
          <p:nvSpPr>
            <p:cNvPr id="59422" name="Rectangle 63"/>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9423" name="Rectangle 64"/>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59405" name="Group 65"/>
          <p:cNvGrpSpPr>
            <a:grpSpLocks/>
          </p:cNvGrpSpPr>
          <p:nvPr/>
        </p:nvGrpSpPr>
        <p:grpSpPr bwMode="auto">
          <a:xfrm>
            <a:off x="6400800" y="4876800"/>
            <a:ext cx="1490663" cy="561975"/>
            <a:chOff x="302" y="1475"/>
            <a:chExt cx="1261" cy="550"/>
          </a:xfrm>
        </p:grpSpPr>
        <p:sp>
          <p:nvSpPr>
            <p:cNvPr id="59416" name="Rectangle 66"/>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59417" name="Rectangle 67"/>
            <p:cNvSpPr>
              <a:spLocks noChangeArrowheads="1"/>
            </p:cNvSpPr>
            <p:nvPr/>
          </p:nvSpPr>
          <p:spPr bwMode="auto">
            <a:xfrm>
              <a:off x="454" y="1528"/>
              <a:ext cx="848" cy="269"/>
            </a:xfrm>
            <a:prstGeom prst="rect">
              <a:avLst/>
            </a:prstGeom>
            <a:noFill/>
            <a:ln w="9525">
              <a:noFill/>
              <a:miter lim="800000"/>
              <a:headEnd/>
              <a:tailEnd/>
            </a:ln>
          </p:spPr>
          <p:txBody>
            <a:bodyPr wrap="none" lIns="0" tIns="0" rIns="0" bIns="0">
              <a:spAutoFit/>
            </a:bodyPr>
            <a:lstStyle/>
            <a:p>
              <a:r>
                <a:rPr lang="en-US">
                  <a:latin typeface="Arial" pitchFamily="34" charset="0"/>
                </a:rPr>
                <a:t>Khoá Học</a:t>
              </a:r>
              <a:endParaRPr lang="en-US"/>
            </a:p>
          </p:txBody>
        </p:sp>
        <p:sp>
          <p:nvSpPr>
            <p:cNvPr id="59418" name="Rectangle 68"/>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59419" name="Rectangle 69"/>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sp>
        <p:nvSpPr>
          <p:cNvPr id="59406" name="Line 70"/>
          <p:cNvSpPr>
            <a:spLocks noChangeShapeType="1"/>
          </p:cNvSpPr>
          <p:nvPr/>
        </p:nvSpPr>
        <p:spPr bwMode="auto">
          <a:xfrm>
            <a:off x="2667000" y="5181600"/>
            <a:ext cx="3733800" cy="0"/>
          </a:xfrm>
          <a:prstGeom prst="line">
            <a:avLst/>
          </a:prstGeom>
          <a:noFill/>
          <a:ln w="9525">
            <a:solidFill>
              <a:schemeClr val="tx1"/>
            </a:solidFill>
            <a:round/>
            <a:headEnd/>
            <a:tailEnd/>
          </a:ln>
        </p:spPr>
        <p:txBody>
          <a:bodyPr/>
          <a:lstStyle/>
          <a:p>
            <a:endParaRPr lang="en-US"/>
          </a:p>
        </p:txBody>
      </p:sp>
      <p:grpSp>
        <p:nvGrpSpPr>
          <p:cNvPr id="59407" name="Group 71"/>
          <p:cNvGrpSpPr>
            <a:grpSpLocks/>
          </p:cNvGrpSpPr>
          <p:nvPr/>
        </p:nvGrpSpPr>
        <p:grpSpPr bwMode="auto">
          <a:xfrm>
            <a:off x="3657600" y="5562600"/>
            <a:ext cx="2133600" cy="1143000"/>
            <a:chOff x="2352" y="2064"/>
            <a:chExt cx="1344" cy="720"/>
          </a:xfrm>
        </p:grpSpPr>
        <p:sp>
          <p:nvSpPr>
            <p:cNvPr id="59411" name="Rectangle 72"/>
            <p:cNvSpPr>
              <a:spLocks noChangeArrowheads="1"/>
            </p:cNvSpPr>
            <p:nvPr/>
          </p:nvSpPr>
          <p:spPr bwMode="auto">
            <a:xfrm>
              <a:off x="2352" y="2064"/>
              <a:ext cx="1344" cy="720"/>
            </a:xfrm>
            <a:prstGeom prst="rect">
              <a:avLst/>
            </a:prstGeom>
            <a:noFill/>
            <a:ln w="2540">
              <a:solidFill>
                <a:srgbClr val="66FFFF"/>
              </a:solidFill>
              <a:miter lim="800000"/>
              <a:headEnd/>
              <a:tailEnd/>
            </a:ln>
          </p:spPr>
          <p:txBody>
            <a:bodyPr/>
            <a:lstStyle/>
            <a:p>
              <a:endParaRPr lang="fr-FR"/>
            </a:p>
          </p:txBody>
        </p:sp>
        <p:sp>
          <p:nvSpPr>
            <p:cNvPr id="59412" name="Rectangle 73"/>
            <p:cNvSpPr>
              <a:spLocks noChangeArrowheads="1"/>
            </p:cNvSpPr>
            <p:nvPr/>
          </p:nvSpPr>
          <p:spPr bwMode="auto">
            <a:xfrm>
              <a:off x="2514" y="2098"/>
              <a:ext cx="528" cy="173"/>
            </a:xfrm>
            <a:prstGeom prst="rect">
              <a:avLst/>
            </a:prstGeom>
            <a:noFill/>
            <a:ln w="9525">
              <a:noFill/>
              <a:miter lim="800000"/>
              <a:headEnd/>
              <a:tailEnd/>
            </a:ln>
          </p:spPr>
          <p:txBody>
            <a:bodyPr wrap="none" lIns="0" tIns="0" rIns="0" bIns="0">
              <a:spAutoFit/>
            </a:bodyPr>
            <a:lstStyle/>
            <a:p>
              <a:r>
                <a:rPr lang="en-US">
                  <a:latin typeface="Arial" pitchFamily="34" charset="0"/>
                </a:rPr>
                <a:t>Kết Quả</a:t>
              </a:r>
              <a:endParaRPr lang="en-US"/>
            </a:p>
          </p:txBody>
        </p:sp>
        <p:sp>
          <p:nvSpPr>
            <p:cNvPr id="59413" name="Rectangle 74"/>
            <p:cNvSpPr>
              <a:spLocks noChangeArrowheads="1"/>
            </p:cNvSpPr>
            <p:nvPr/>
          </p:nvSpPr>
          <p:spPr bwMode="auto">
            <a:xfrm>
              <a:off x="2352" y="2258"/>
              <a:ext cx="1344" cy="526"/>
            </a:xfrm>
            <a:prstGeom prst="rect">
              <a:avLst/>
            </a:prstGeom>
            <a:noFill/>
            <a:ln w="2540">
              <a:solidFill>
                <a:srgbClr val="66FFFF"/>
              </a:solidFill>
              <a:miter lim="800000"/>
              <a:headEnd/>
              <a:tailEnd/>
            </a:ln>
          </p:spPr>
          <p:txBody>
            <a:bodyPr/>
            <a:lstStyle/>
            <a:p>
              <a:endParaRPr lang="fr-FR"/>
            </a:p>
          </p:txBody>
        </p:sp>
        <p:sp>
          <p:nvSpPr>
            <p:cNvPr id="59414" name="Rectangle 75"/>
            <p:cNvSpPr>
              <a:spLocks noChangeArrowheads="1"/>
            </p:cNvSpPr>
            <p:nvPr/>
          </p:nvSpPr>
          <p:spPr bwMode="auto">
            <a:xfrm>
              <a:off x="2352" y="2688"/>
              <a:ext cx="1344" cy="96"/>
            </a:xfrm>
            <a:prstGeom prst="rect">
              <a:avLst/>
            </a:prstGeom>
            <a:noFill/>
            <a:ln w="2540">
              <a:solidFill>
                <a:srgbClr val="66FFFF"/>
              </a:solidFill>
              <a:miter lim="800000"/>
              <a:headEnd/>
              <a:tailEnd/>
            </a:ln>
          </p:spPr>
          <p:txBody>
            <a:bodyPr/>
            <a:lstStyle/>
            <a:p>
              <a:endParaRPr lang="fr-FR"/>
            </a:p>
          </p:txBody>
        </p:sp>
        <p:sp>
          <p:nvSpPr>
            <p:cNvPr id="59415" name="Text Box 76"/>
            <p:cNvSpPr txBox="1">
              <a:spLocks noChangeArrowheads="1"/>
            </p:cNvSpPr>
            <p:nvPr/>
          </p:nvSpPr>
          <p:spPr bwMode="auto">
            <a:xfrm>
              <a:off x="2390" y="2231"/>
              <a:ext cx="652" cy="404"/>
            </a:xfrm>
            <a:prstGeom prst="rect">
              <a:avLst/>
            </a:prstGeom>
            <a:noFill/>
            <a:ln w="9525">
              <a:noFill/>
              <a:miter lim="800000"/>
              <a:headEnd/>
              <a:tailEnd/>
            </a:ln>
          </p:spPr>
          <p:txBody>
            <a:bodyPr wrap="none">
              <a:spAutoFit/>
            </a:bodyPr>
            <a:lstStyle/>
            <a:p>
              <a:r>
                <a:rPr lang="en-US">
                  <a:latin typeface="Arial" pitchFamily="34" charset="0"/>
                </a:rPr>
                <a:t>điểmTB </a:t>
              </a:r>
            </a:p>
            <a:p>
              <a:r>
                <a:rPr lang="en-US">
                  <a:latin typeface="Arial" pitchFamily="34" charset="0"/>
                </a:rPr>
                <a:t>xếpLoại</a:t>
              </a:r>
            </a:p>
          </p:txBody>
        </p:sp>
      </p:grpSp>
      <p:sp>
        <p:nvSpPr>
          <p:cNvPr id="59408" name="Line 77"/>
          <p:cNvSpPr>
            <a:spLocks noChangeShapeType="1"/>
          </p:cNvSpPr>
          <p:nvPr/>
        </p:nvSpPr>
        <p:spPr bwMode="auto">
          <a:xfrm>
            <a:off x="4724400" y="5181600"/>
            <a:ext cx="0" cy="381000"/>
          </a:xfrm>
          <a:prstGeom prst="line">
            <a:avLst/>
          </a:prstGeom>
          <a:noFill/>
          <a:ln w="9525">
            <a:solidFill>
              <a:srgbClr val="66FFFF"/>
            </a:solidFill>
            <a:prstDash val="dash"/>
            <a:round/>
            <a:headEnd/>
            <a:tailEnd/>
          </a:ln>
        </p:spPr>
        <p:txBody>
          <a:bodyPr/>
          <a:lstStyle/>
          <a:p>
            <a:endParaRPr lang="en-US"/>
          </a:p>
        </p:txBody>
      </p:sp>
      <p:sp>
        <p:nvSpPr>
          <p:cNvPr id="59409" name="Text Box 78"/>
          <p:cNvSpPr txBox="1">
            <a:spLocks noChangeArrowheads="1"/>
          </p:cNvSpPr>
          <p:nvPr/>
        </p:nvSpPr>
        <p:spPr bwMode="auto">
          <a:xfrm>
            <a:off x="2819400" y="4800600"/>
            <a:ext cx="492125" cy="366713"/>
          </a:xfrm>
          <a:prstGeom prst="rect">
            <a:avLst/>
          </a:prstGeom>
          <a:noFill/>
          <a:ln w="9525">
            <a:noFill/>
            <a:miter lim="800000"/>
            <a:headEnd/>
            <a:tailEnd/>
          </a:ln>
        </p:spPr>
        <p:txBody>
          <a:bodyPr wrap="none">
            <a:spAutoFit/>
          </a:bodyPr>
          <a:lstStyle/>
          <a:p>
            <a:r>
              <a:rPr lang="en-US"/>
              <a:t>0..*</a:t>
            </a:r>
          </a:p>
        </p:txBody>
      </p:sp>
      <p:sp>
        <p:nvSpPr>
          <p:cNvPr id="59410" name="Text Box 79"/>
          <p:cNvSpPr txBox="1">
            <a:spLocks noChangeArrowheads="1"/>
          </p:cNvSpPr>
          <p:nvPr/>
        </p:nvSpPr>
        <p:spPr bwMode="auto">
          <a:xfrm>
            <a:off x="5867400" y="5181600"/>
            <a:ext cx="492125" cy="366713"/>
          </a:xfrm>
          <a:prstGeom prst="rect">
            <a:avLst/>
          </a:prstGeom>
          <a:noFill/>
          <a:ln w="9525">
            <a:noFill/>
            <a:miter lim="800000"/>
            <a:headEnd/>
            <a:tailEnd/>
          </a:ln>
        </p:spPr>
        <p:txBody>
          <a:bodyPr wrap="none">
            <a:spAutoFit/>
          </a:bodyPr>
          <a:lstStyle/>
          <a:p>
            <a:r>
              <a:rPr lang="en-US"/>
              <a:t>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kết hợp</a:t>
            </a:r>
          </a:p>
        </p:txBody>
      </p:sp>
      <p:sp>
        <p:nvSpPr>
          <p:cNvPr id="60419" name="Rectangle 3"/>
          <p:cNvSpPr>
            <a:spLocks noGrp="1" noChangeArrowheads="1"/>
          </p:cNvSpPr>
          <p:nvPr>
            <p:ph idx="1"/>
          </p:nvPr>
        </p:nvSpPr>
        <p:spPr>
          <a:xfrm>
            <a:off x="457200" y="1143000"/>
            <a:ext cx="8229600" cy="3886200"/>
          </a:xfrm>
        </p:spPr>
        <p:txBody>
          <a:bodyPr/>
          <a:lstStyle/>
          <a:p>
            <a:pPr eaLnBrk="1" hangingPunct="1"/>
            <a:r>
              <a:rPr lang="en-US" smtClean="0"/>
              <a:t>Xác định lớp kết hợp (Association class)</a:t>
            </a:r>
          </a:p>
        </p:txBody>
      </p:sp>
      <p:sp>
        <p:nvSpPr>
          <p:cNvPr id="60420" name="Slide Number Placeholder 4"/>
          <p:cNvSpPr>
            <a:spLocks noGrp="1"/>
          </p:cNvSpPr>
          <p:nvPr>
            <p:ph type="sldNum" sz="quarter" idx="11"/>
          </p:nvPr>
        </p:nvSpPr>
        <p:spPr>
          <a:noFill/>
        </p:spPr>
        <p:txBody>
          <a:bodyPr/>
          <a:lstStyle/>
          <a:p>
            <a:fld id="{6687C529-92B5-4373-AFF7-DC13011AE9F4}" type="slidenum">
              <a:rPr lang="en-US" smtClean="0"/>
              <a:pPr/>
              <a:t>45</a:t>
            </a:fld>
            <a:endParaRPr lang="en-US" smtClean="0"/>
          </a:p>
        </p:txBody>
      </p:sp>
      <p:grpSp>
        <p:nvGrpSpPr>
          <p:cNvPr id="60421" name="Group 4"/>
          <p:cNvGrpSpPr>
            <a:grpSpLocks/>
          </p:cNvGrpSpPr>
          <p:nvPr/>
        </p:nvGrpSpPr>
        <p:grpSpPr bwMode="auto">
          <a:xfrm>
            <a:off x="1295400" y="1905000"/>
            <a:ext cx="1490663" cy="561975"/>
            <a:chOff x="302" y="1475"/>
            <a:chExt cx="1261" cy="550"/>
          </a:xfrm>
        </p:grpSpPr>
        <p:sp>
          <p:nvSpPr>
            <p:cNvPr id="60461" name="Rectangle 5"/>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60462" name="Rectangle 6"/>
            <p:cNvSpPr>
              <a:spLocks noChangeArrowheads="1"/>
            </p:cNvSpPr>
            <p:nvPr/>
          </p:nvSpPr>
          <p:spPr bwMode="auto">
            <a:xfrm>
              <a:off x="454" y="1528"/>
              <a:ext cx="781" cy="269"/>
            </a:xfrm>
            <a:prstGeom prst="rect">
              <a:avLst/>
            </a:prstGeom>
            <a:noFill/>
            <a:ln w="9525">
              <a:noFill/>
              <a:miter lim="800000"/>
              <a:headEnd/>
              <a:tailEnd/>
            </a:ln>
          </p:spPr>
          <p:txBody>
            <a:bodyPr wrap="none" lIns="0" tIns="0" rIns="0" bIns="0">
              <a:spAutoFit/>
            </a:bodyPr>
            <a:lstStyle/>
            <a:p>
              <a:r>
                <a:rPr lang="en-US">
                  <a:latin typeface="Arial" pitchFamily="34" charset="0"/>
                </a:rPr>
                <a:t>Hoá Đơn</a:t>
              </a:r>
              <a:endParaRPr lang="en-US"/>
            </a:p>
          </p:txBody>
        </p:sp>
        <p:sp>
          <p:nvSpPr>
            <p:cNvPr id="60463" name="Rectangle 7"/>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60464" name="Rectangle 8"/>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60422" name="Group 9"/>
          <p:cNvGrpSpPr>
            <a:grpSpLocks/>
          </p:cNvGrpSpPr>
          <p:nvPr/>
        </p:nvGrpSpPr>
        <p:grpSpPr bwMode="auto">
          <a:xfrm>
            <a:off x="6477000" y="1905000"/>
            <a:ext cx="1490663" cy="561975"/>
            <a:chOff x="302" y="1475"/>
            <a:chExt cx="1261" cy="550"/>
          </a:xfrm>
        </p:grpSpPr>
        <p:sp>
          <p:nvSpPr>
            <p:cNvPr id="60457" name="Rectangle 10"/>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60458" name="Rectangle 11"/>
            <p:cNvSpPr>
              <a:spLocks noChangeArrowheads="1"/>
            </p:cNvSpPr>
            <p:nvPr/>
          </p:nvSpPr>
          <p:spPr bwMode="auto">
            <a:xfrm>
              <a:off x="454" y="1528"/>
              <a:ext cx="902" cy="269"/>
            </a:xfrm>
            <a:prstGeom prst="rect">
              <a:avLst/>
            </a:prstGeom>
            <a:noFill/>
            <a:ln w="9525">
              <a:noFill/>
              <a:miter lim="800000"/>
              <a:headEnd/>
              <a:tailEnd/>
            </a:ln>
          </p:spPr>
          <p:txBody>
            <a:bodyPr wrap="none" lIns="0" tIns="0" rIns="0" bIns="0">
              <a:spAutoFit/>
            </a:bodyPr>
            <a:lstStyle/>
            <a:p>
              <a:r>
                <a:rPr lang="en-US">
                  <a:latin typeface="Arial" pitchFamily="34" charset="0"/>
                </a:rPr>
                <a:t>Sản Phẩm</a:t>
              </a:r>
              <a:endParaRPr lang="en-US"/>
            </a:p>
          </p:txBody>
        </p:sp>
        <p:sp>
          <p:nvSpPr>
            <p:cNvPr id="60459" name="Rectangle 12"/>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60460" name="Rectangle 13"/>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sp>
        <p:nvSpPr>
          <p:cNvPr id="60423" name="Line 14"/>
          <p:cNvSpPr>
            <a:spLocks noChangeShapeType="1"/>
          </p:cNvSpPr>
          <p:nvPr/>
        </p:nvSpPr>
        <p:spPr bwMode="auto">
          <a:xfrm>
            <a:off x="2743200" y="2209800"/>
            <a:ext cx="3733800" cy="0"/>
          </a:xfrm>
          <a:prstGeom prst="line">
            <a:avLst/>
          </a:prstGeom>
          <a:noFill/>
          <a:ln w="9525">
            <a:solidFill>
              <a:schemeClr val="tx1"/>
            </a:solidFill>
            <a:round/>
            <a:headEnd/>
            <a:tailEnd/>
          </a:ln>
        </p:spPr>
        <p:txBody>
          <a:bodyPr/>
          <a:lstStyle/>
          <a:p>
            <a:endParaRPr lang="en-US"/>
          </a:p>
        </p:txBody>
      </p:sp>
      <p:sp>
        <p:nvSpPr>
          <p:cNvPr id="60424" name="Text Box 15"/>
          <p:cNvSpPr txBox="1">
            <a:spLocks noChangeArrowheads="1"/>
          </p:cNvSpPr>
          <p:nvPr/>
        </p:nvSpPr>
        <p:spPr bwMode="auto">
          <a:xfrm>
            <a:off x="2955925" y="1878013"/>
            <a:ext cx="492125" cy="366712"/>
          </a:xfrm>
          <a:prstGeom prst="rect">
            <a:avLst/>
          </a:prstGeom>
          <a:noFill/>
          <a:ln w="9525">
            <a:noFill/>
            <a:miter lim="800000"/>
            <a:headEnd/>
            <a:tailEnd/>
          </a:ln>
        </p:spPr>
        <p:txBody>
          <a:bodyPr wrap="none">
            <a:spAutoFit/>
          </a:bodyPr>
          <a:lstStyle/>
          <a:p>
            <a:r>
              <a:rPr lang="en-US"/>
              <a:t>0..*</a:t>
            </a:r>
          </a:p>
        </p:txBody>
      </p:sp>
      <p:sp>
        <p:nvSpPr>
          <p:cNvPr id="60425" name="Text Box 16"/>
          <p:cNvSpPr txBox="1">
            <a:spLocks noChangeArrowheads="1"/>
          </p:cNvSpPr>
          <p:nvPr/>
        </p:nvSpPr>
        <p:spPr bwMode="auto">
          <a:xfrm>
            <a:off x="5943600" y="2209800"/>
            <a:ext cx="492125" cy="366713"/>
          </a:xfrm>
          <a:prstGeom prst="rect">
            <a:avLst/>
          </a:prstGeom>
          <a:noFill/>
          <a:ln w="9525">
            <a:noFill/>
            <a:miter lim="800000"/>
            <a:headEnd/>
            <a:tailEnd/>
          </a:ln>
        </p:spPr>
        <p:txBody>
          <a:bodyPr wrap="none">
            <a:spAutoFit/>
          </a:bodyPr>
          <a:lstStyle/>
          <a:p>
            <a:r>
              <a:rPr lang="en-US"/>
              <a:t>1..*</a:t>
            </a:r>
          </a:p>
        </p:txBody>
      </p:sp>
      <p:sp>
        <p:nvSpPr>
          <p:cNvPr id="60426" name="Line 17"/>
          <p:cNvSpPr>
            <a:spLocks noChangeShapeType="1"/>
          </p:cNvSpPr>
          <p:nvPr/>
        </p:nvSpPr>
        <p:spPr bwMode="auto">
          <a:xfrm>
            <a:off x="4724400" y="2209800"/>
            <a:ext cx="152400" cy="1066800"/>
          </a:xfrm>
          <a:prstGeom prst="line">
            <a:avLst/>
          </a:prstGeom>
          <a:noFill/>
          <a:ln w="9525">
            <a:solidFill>
              <a:srgbClr val="66FFFF"/>
            </a:solidFill>
            <a:prstDash val="dash"/>
            <a:round/>
            <a:headEnd/>
            <a:tailEnd/>
          </a:ln>
        </p:spPr>
        <p:txBody>
          <a:bodyPr/>
          <a:lstStyle/>
          <a:p>
            <a:endParaRPr lang="en-US"/>
          </a:p>
        </p:txBody>
      </p:sp>
      <p:grpSp>
        <p:nvGrpSpPr>
          <p:cNvPr id="60427" name="Group 18"/>
          <p:cNvGrpSpPr>
            <a:grpSpLocks/>
          </p:cNvGrpSpPr>
          <p:nvPr/>
        </p:nvGrpSpPr>
        <p:grpSpPr bwMode="auto">
          <a:xfrm>
            <a:off x="3733800" y="3276600"/>
            <a:ext cx="2133600" cy="1143000"/>
            <a:chOff x="2352" y="2064"/>
            <a:chExt cx="1344" cy="720"/>
          </a:xfrm>
        </p:grpSpPr>
        <p:sp>
          <p:nvSpPr>
            <p:cNvPr id="60452" name="Rectangle 19"/>
            <p:cNvSpPr>
              <a:spLocks noChangeArrowheads="1"/>
            </p:cNvSpPr>
            <p:nvPr/>
          </p:nvSpPr>
          <p:spPr bwMode="auto">
            <a:xfrm>
              <a:off x="2352" y="2064"/>
              <a:ext cx="1344" cy="720"/>
            </a:xfrm>
            <a:prstGeom prst="rect">
              <a:avLst/>
            </a:prstGeom>
            <a:noFill/>
            <a:ln w="2540">
              <a:solidFill>
                <a:srgbClr val="66FFFF"/>
              </a:solidFill>
              <a:miter lim="800000"/>
              <a:headEnd/>
              <a:tailEnd/>
            </a:ln>
          </p:spPr>
          <p:txBody>
            <a:bodyPr/>
            <a:lstStyle/>
            <a:p>
              <a:endParaRPr lang="fr-FR"/>
            </a:p>
          </p:txBody>
        </p:sp>
        <p:sp>
          <p:nvSpPr>
            <p:cNvPr id="60453" name="Rectangle 20"/>
            <p:cNvSpPr>
              <a:spLocks noChangeArrowheads="1"/>
            </p:cNvSpPr>
            <p:nvPr/>
          </p:nvSpPr>
          <p:spPr bwMode="auto">
            <a:xfrm>
              <a:off x="2514" y="2098"/>
              <a:ext cx="1118" cy="173"/>
            </a:xfrm>
            <a:prstGeom prst="rect">
              <a:avLst/>
            </a:prstGeom>
            <a:noFill/>
            <a:ln w="9525">
              <a:noFill/>
              <a:miter lim="800000"/>
              <a:headEnd/>
              <a:tailEnd/>
            </a:ln>
          </p:spPr>
          <p:txBody>
            <a:bodyPr wrap="none" lIns="0" tIns="0" rIns="0" bIns="0">
              <a:spAutoFit/>
            </a:bodyPr>
            <a:lstStyle/>
            <a:p>
              <a:r>
                <a:rPr lang="en-US">
                  <a:latin typeface="Arial" pitchFamily="34" charset="0"/>
                </a:rPr>
                <a:t>Chi Tiết Hoá Đơn</a:t>
              </a:r>
              <a:endParaRPr lang="en-US"/>
            </a:p>
          </p:txBody>
        </p:sp>
        <p:sp>
          <p:nvSpPr>
            <p:cNvPr id="60454" name="Rectangle 21"/>
            <p:cNvSpPr>
              <a:spLocks noChangeArrowheads="1"/>
            </p:cNvSpPr>
            <p:nvPr/>
          </p:nvSpPr>
          <p:spPr bwMode="auto">
            <a:xfrm>
              <a:off x="2352" y="2258"/>
              <a:ext cx="1344" cy="526"/>
            </a:xfrm>
            <a:prstGeom prst="rect">
              <a:avLst/>
            </a:prstGeom>
            <a:noFill/>
            <a:ln w="2540">
              <a:solidFill>
                <a:srgbClr val="66FFFF"/>
              </a:solidFill>
              <a:miter lim="800000"/>
              <a:headEnd/>
              <a:tailEnd/>
            </a:ln>
          </p:spPr>
          <p:txBody>
            <a:bodyPr/>
            <a:lstStyle/>
            <a:p>
              <a:endParaRPr lang="fr-FR"/>
            </a:p>
          </p:txBody>
        </p:sp>
        <p:sp>
          <p:nvSpPr>
            <p:cNvPr id="60455" name="Rectangle 22"/>
            <p:cNvSpPr>
              <a:spLocks noChangeArrowheads="1"/>
            </p:cNvSpPr>
            <p:nvPr/>
          </p:nvSpPr>
          <p:spPr bwMode="auto">
            <a:xfrm>
              <a:off x="2352" y="2688"/>
              <a:ext cx="1344" cy="96"/>
            </a:xfrm>
            <a:prstGeom prst="rect">
              <a:avLst/>
            </a:prstGeom>
            <a:noFill/>
            <a:ln w="2540">
              <a:solidFill>
                <a:srgbClr val="66FFFF"/>
              </a:solidFill>
              <a:miter lim="800000"/>
              <a:headEnd/>
              <a:tailEnd/>
            </a:ln>
          </p:spPr>
          <p:txBody>
            <a:bodyPr/>
            <a:lstStyle/>
            <a:p>
              <a:endParaRPr lang="fr-FR"/>
            </a:p>
          </p:txBody>
        </p:sp>
        <p:sp>
          <p:nvSpPr>
            <p:cNvPr id="60456" name="Text Box 23"/>
            <p:cNvSpPr txBox="1">
              <a:spLocks noChangeArrowheads="1"/>
            </p:cNvSpPr>
            <p:nvPr/>
          </p:nvSpPr>
          <p:spPr bwMode="auto">
            <a:xfrm>
              <a:off x="2390" y="2231"/>
              <a:ext cx="738" cy="404"/>
            </a:xfrm>
            <a:prstGeom prst="rect">
              <a:avLst/>
            </a:prstGeom>
            <a:noFill/>
            <a:ln w="9525">
              <a:noFill/>
              <a:miter lim="800000"/>
              <a:headEnd/>
              <a:tailEnd/>
            </a:ln>
          </p:spPr>
          <p:txBody>
            <a:bodyPr wrap="none">
              <a:spAutoFit/>
            </a:bodyPr>
            <a:lstStyle/>
            <a:p>
              <a:r>
                <a:rPr lang="en-US">
                  <a:latin typeface="Arial" pitchFamily="34" charset="0"/>
                </a:rPr>
                <a:t>sốLượng </a:t>
              </a:r>
            </a:p>
            <a:p>
              <a:r>
                <a:rPr lang="en-US">
                  <a:latin typeface="Arial" pitchFamily="34" charset="0"/>
                </a:rPr>
                <a:t>đơnGiá</a:t>
              </a:r>
            </a:p>
          </p:txBody>
        </p:sp>
      </p:grpSp>
      <p:sp>
        <p:nvSpPr>
          <p:cNvPr id="71709" name="AutoShape 29"/>
          <p:cNvSpPr>
            <a:spLocks noChangeArrowheads="1"/>
          </p:cNvSpPr>
          <p:nvPr/>
        </p:nvSpPr>
        <p:spPr bwMode="auto">
          <a:xfrm>
            <a:off x="4648200" y="4648200"/>
            <a:ext cx="304800"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grpSp>
        <p:nvGrpSpPr>
          <p:cNvPr id="5" name="Group 30"/>
          <p:cNvGrpSpPr>
            <a:grpSpLocks/>
          </p:cNvGrpSpPr>
          <p:nvPr/>
        </p:nvGrpSpPr>
        <p:grpSpPr bwMode="auto">
          <a:xfrm>
            <a:off x="609600" y="5638800"/>
            <a:ext cx="1490663" cy="561975"/>
            <a:chOff x="302" y="1475"/>
            <a:chExt cx="1261" cy="550"/>
          </a:xfrm>
        </p:grpSpPr>
        <p:sp>
          <p:nvSpPr>
            <p:cNvPr id="60448" name="Rectangle 31"/>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60449" name="Rectangle 32"/>
            <p:cNvSpPr>
              <a:spLocks noChangeArrowheads="1"/>
            </p:cNvSpPr>
            <p:nvPr/>
          </p:nvSpPr>
          <p:spPr bwMode="auto">
            <a:xfrm>
              <a:off x="454" y="1528"/>
              <a:ext cx="781" cy="269"/>
            </a:xfrm>
            <a:prstGeom prst="rect">
              <a:avLst/>
            </a:prstGeom>
            <a:noFill/>
            <a:ln w="9525">
              <a:noFill/>
              <a:miter lim="800000"/>
              <a:headEnd/>
              <a:tailEnd/>
            </a:ln>
          </p:spPr>
          <p:txBody>
            <a:bodyPr wrap="none" lIns="0" tIns="0" rIns="0" bIns="0">
              <a:spAutoFit/>
            </a:bodyPr>
            <a:lstStyle/>
            <a:p>
              <a:r>
                <a:rPr lang="en-US">
                  <a:latin typeface="Arial" pitchFamily="34" charset="0"/>
                </a:rPr>
                <a:t>Hoá Đơn</a:t>
              </a:r>
              <a:endParaRPr lang="en-US"/>
            </a:p>
          </p:txBody>
        </p:sp>
        <p:sp>
          <p:nvSpPr>
            <p:cNvPr id="60450" name="Rectangle 33"/>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60451" name="Rectangle 34"/>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6" name="Group 35"/>
          <p:cNvGrpSpPr>
            <a:grpSpLocks/>
          </p:cNvGrpSpPr>
          <p:nvPr/>
        </p:nvGrpSpPr>
        <p:grpSpPr bwMode="auto">
          <a:xfrm>
            <a:off x="7239000" y="5562600"/>
            <a:ext cx="1490663" cy="561975"/>
            <a:chOff x="302" y="1475"/>
            <a:chExt cx="1261" cy="550"/>
          </a:xfrm>
        </p:grpSpPr>
        <p:sp>
          <p:nvSpPr>
            <p:cNvPr id="60444" name="Rectangle 36"/>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60445" name="Rectangle 37"/>
            <p:cNvSpPr>
              <a:spLocks noChangeArrowheads="1"/>
            </p:cNvSpPr>
            <p:nvPr/>
          </p:nvSpPr>
          <p:spPr bwMode="auto">
            <a:xfrm>
              <a:off x="454" y="1528"/>
              <a:ext cx="902" cy="269"/>
            </a:xfrm>
            <a:prstGeom prst="rect">
              <a:avLst/>
            </a:prstGeom>
            <a:noFill/>
            <a:ln w="9525">
              <a:noFill/>
              <a:miter lim="800000"/>
              <a:headEnd/>
              <a:tailEnd/>
            </a:ln>
          </p:spPr>
          <p:txBody>
            <a:bodyPr wrap="none" lIns="0" tIns="0" rIns="0" bIns="0">
              <a:spAutoFit/>
            </a:bodyPr>
            <a:lstStyle/>
            <a:p>
              <a:r>
                <a:rPr lang="en-US">
                  <a:latin typeface="Arial" pitchFamily="34" charset="0"/>
                </a:rPr>
                <a:t>Sản Phẩm</a:t>
              </a:r>
              <a:endParaRPr lang="en-US"/>
            </a:p>
          </p:txBody>
        </p:sp>
        <p:sp>
          <p:nvSpPr>
            <p:cNvPr id="60446" name="Rectangle 38"/>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60447" name="Rectangle 39"/>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7" name="Group 40"/>
          <p:cNvGrpSpPr>
            <a:grpSpLocks/>
          </p:cNvGrpSpPr>
          <p:nvPr/>
        </p:nvGrpSpPr>
        <p:grpSpPr bwMode="auto">
          <a:xfrm>
            <a:off x="3657600" y="5257800"/>
            <a:ext cx="2133600" cy="1143000"/>
            <a:chOff x="2352" y="2064"/>
            <a:chExt cx="1344" cy="720"/>
          </a:xfrm>
        </p:grpSpPr>
        <p:sp>
          <p:nvSpPr>
            <p:cNvPr id="60439" name="Rectangle 41"/>
            <p:cNvSpPr>
              <a:spLocks noChangeArrowheads="1"/>
            </p:cNvSpPr>
            <p:nvPr/>
          </p:nvSpPr>
          <p:spPr bwMode="auto">
            <a:xfrm>
              <a:off x="2352" y="2064"/>
              <a:ext cx="1344" cy="720"/>
            </a:xfrm>
            <a:prstGeom prst="rect">
              <a:avLst/>
            </a:prstGeom>
            <a:noFill/>
            <a:ln w="2540">
              <a:solidFill>
                <a:srgbClr val="66FFFF"/>
              </a:solidFill>
              <a:miter lim="800000"/>
              <a:headEnd/>
              <a:tailEnd/>
            </a:ln>
          </p:spPr>
          <p:txBody>
            <a:bodyPr/>
            <a:lstStyle/>
            <a:p>
              <a:endParaRPr lang="fr-FR"/>
            </a:p>
          </p:txBody>
        </p:sp>
        <p:sp>
          <p:nvSpPr>
            <p:cNvPr id="60440" name="Rectangle 42"/>
            <p:cNvSpPr>
              <a:spLocks noChangeArrowheads="1"/>
            </p:cNvSpPr>
            <p:nvPr/>
          </p:nvSpPr>
          <p:spPr bwMode="auto">
            <a:xfrm>
              <a:off x="2514" y="2098"/>
              <a:ext cx="1118" cy="173"/>
            </a:xfrm>
            <a:prstGeom prst="rect">
              <a:avLst/>
            </a:prstGeom>
            <a:noFill/>
            <a:ln w="9525">
              <a:noFill/>
              <a:miter lim="800000"/>
              <a:headEnd/>
              <a:tailEnd/>
            </a:ln>
          </p:spPr>
          <p:txBody>
            <a:bodyPr wrap="none" lIns="0" tIns="0" rIns="0" bIns="0">
              <a:spAutoFit/>
            </a:bodyPr>
            <a:lstStyle/>
            <a:p>
              <a:r>
                <a:rPr lang="en-US">
                  <a:latin typeface="Arial" pitchFamily="34" charset="0"/>
                </a:rPr>
                <a:t>Chi Tiết Hoá Đơn</a:t>
              </a:r>
              <a:endParaRPr lang="en-US"/>
            </a:p>
          </p:txBody>
        </p:sp>
        <p:sp>
          <p:nvSpPr>
            <p:cNvPr id="60441" name="Rectangle 43"/>
            <p:cNvSpPr>
              <a:spLocks noChangeArrowheads="1"/>
            </p:cNvSpPr>
            <p:nvPr/>
          </p:nvSpPr>
          <p:spPr bwMode="auto">
            <a:xfrm>
              <a:off x="2352" y="2258"/>
              <a:ext cx="1344" cy="526"/>
            </a:xfrm>
            <a:prstGeom prst="rect">
              <a:avLst/>
            </a:prstGeom>
            <a:noFill/>
            <a:ln w="2540">
              <a:solidFill>
                <a:srgbClr val="66FFFF"/>
              </a:solidFill>
              <a:miter lim="800000"/>
              <a:headEnd/>
              <a:tailEnd/>
            </a:ln>
          </p:spPr>
          <p:txBody>
            <a:bodyPr/>
            <a:lstStyle/>
            <a:p>
              <a:endParaRPr lang="fr-FR"/>
            </a:p>
          </p:txBody>
        </p:sp>
        <p:sp>
          <p:nvSpPr>
            <p:cNvPr id="60442" name="Rectangle 44"/>
            <p:cNvSpPr>
              <a:spLocks noChangeArrowheads="1"/>
            </p:cNvSpPr>
            <p:nvPr/>
          </p:nvSpPr>
          <p:spPr bwMode="auto">
            <a:xfrm>
              <a:off x="2352" y="2688"/>
              <a:ext cx="1344" cy="96"/>
            </a:xfrm>
            <a:prstGeom prst="rect">
              <a:avLst/>
            </a:prstGeom>
            <a:noFill/>
            <a:ln w="2540">
              <a:solidFill>
                <a:srgbClr val="66FFFF"/>
              </a:solidFill>
              <a:miter lim="800000"/>
              <a:headEnd/>
              <a:tailEnd/>
            </a:ln>
          </p:spPr>
          <p:txBody>
            <a:bodyPr/>
            <a:lstStyle/>
            <a:p>
              <a:endParaRPr lang="fr-FR"/>
            </a:p>
          </p:txBody>
        </p:sp>
        <p:sp>
          <p:nvSpPr>
            <p:cNvPr id="60443" name="Text Box 45"/>
            <p:cNvSpPr txBox="1">
              <a:spLocks noChangeArrowheads="1"/>
            </p:cNvSpPr>
            <p:nvPr/>
          </p:nvSpPr>
          <p:spPr bwMode="auto">
            <a:xfrm>
              <a:off x="2390" y="2231"/>
              <a:ext cx="738" cy="404"/>
            </a:xfrm>
            <a:prstGeom prst="rect">
              <a:avLst/>
            </a:prstGeom>
            <a:noFill/>
            <a:ln w="9525">
              <a:noFill/>
              <a:miter lim="800000"/>
              <a:headEnd/>
              <a:tailEnd/>
            </a:ln>
          </p:spPr>
          <p:txBody>
            <a:bodyPr wrap="none">
              <a:spAutoFit/>
            </a:bodyPr>
            <a:lstStyle/>
            <a:p>
              <a:r>
                <a:rPr lang="en-US">
                  <a:latin typeface="Arial" pitchFamily="34" charset="0"/>
                </a:rPr>
                <a:t>sốLượng </a:t>
              </a:r>
            </a:p>
            <a:p>
              <a:r>
                <a:rPr lang="en-US">
                  <a:latin typeface="Arial" pitchFamily="34" charset="0"/>
                </a:rPr>
                <a:t>đơnGiá</a:t>
              </a:r>
            </a:p>
          </p:txBody>
        </p:sp>
      </p:grpSp>
      <p:sp>
        <p:nvSpPr>
          <p:cNvPr id="71726" name="Line 46"/>
          <p:cNvSpPr>
            <a:spLocks noChangeShapeType="1"/>
          </p:cNvSpPr>
          <p:nvPr/>
        </p:nvSpPr>
        <p:spPr bwMode="auto">
          <a:xfrm>
            <a:off x="5791200" y="5943600"/>
            <a:ext cx="1447800" cy="0"/>
          </a:xfrm>
          <a:prstGeom prst="line">
            <a:avLst/>
          </a:prstGeom>
          <a:noFill/>
          <a:ln w="9525">
            <a:solidFill>
              <a:schemeClr val="tx1"/>
            </a:solidFill>
            <a:round/>
            <a:headEnd/>
            <a:tailEnd/>
          </a:ln>
        </p:spPr>
        <p:txBody>
          <a:bodyPr/>
          <a:lstStyle/>
          <a:p>
            <a:endParaRPr lang="en-US"/>
          </a:p>
        </p:txBody>
      </p:sp>
      <p:sp>
        <p:nvSpPr>
          <p:cNvPr id="71727" name="AutoShape 47"/>
          <p:cNvSpPr>
            <a:spLocks noChangeArrowheads="1"/>
          </p:cNvSpPr>
          <p:nvPr/>
        </p:nvSpPr>
        <p:spPr bwMode="auto">
          <a:xfrm>
            <a:off x="2133600" y="5867400"/>
            <a:ext cx="304800" cy="1524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71728" name="Line 48"/>
          <p:cNvSpPr>
            <a:spLocks noChangeShapeType="1"/>
          </p:cNvSpPr>
          <p:nvPr/>
        </p:nvSpPr>
        <p:spPr bwMode="auto">
          <a:xfrm>
            <a:off x="2438400" y="5943600"/>
            <a:ext cx="1219200" cy="0"/>
          </a:xfrm>
          <a:prstGeom prst="line">
            <a:avLst/>
          </a:prstGeom>
          <a:noFill/>
          <a:ln w="9525">
            <a:solidFill>
              <a:schemeClr val="tx1"/>
            </a:solidFill>
            <a:round/>
            <a:headEnd/>
            <a:tailEnd/>
          </a:ln>
        </p:spPr>
        <p:txBody>
          <a:bodyPr/>
          <a:lstStyle/>
          <a:p>
            <a:endParaRPr lang="en-US"/>
          </a:p>
        </p:txBody>
      </p:sp>
      <p:sp>
        <p:nvSpPr>
          <p:cNvPr id="71729" name="Text Box 49"/>
          <p:cNvSpPr txBox="1">
            <a:spLocks noChangeArrowheads="1"/>
          </p:cNvSpPr>
          <p:nvPr/>
        </p:nvSpPr>
        <p:spPr bwMode="auto">
          <a:xfrm>
            <a:off x="2193925" y="5459413"/>
            <a:ext cx="292100" cy="366712"/>
          </a:xfrm>
          <a:prstGeom prst="rect">
            <a:avLst/>
          </a:prstGeom>
          <a:noFill/>
          <a:ln w="9525">
            <a:noFill/>
            <a:miter lim="800000"/>
            <a:headEnd/>
            <a:tailEnd/>
          </a:ln>
        </p:spPr>
        <p:txBody>
          <a:bodyPr wrap="none">
            <a:spAutoFit/>
          </a:bodyPr>
          <a:lstStyle/>
          <a:p>
            <a:r>
              <a:rPr lang="en-US"/>
              <a:t>1</a:t>
            </a:r>
          </a:p>
        </p:txBody>
      </p:sp>
      <p:sp>
        <p:nvSpPr>
          <p:cNvPr id="71730" name="Text Box 50"/>
          <p:cNvSpPr txBox="1">
            <a:spLocks noChangeArrowheads="1"/>
          </p:cNvSpPr>
          <p:nvPr/>
        </p:nvSpPr>
        <p:spPr bwMode="auto">
          <a:xfrm>
            <a:off x="3124200" y="5943600"/>
            <a:ext cx="492125" cy="366713"/>
          </a:xfrm>
          <a:prstGeom prst="rect">
            <a:avLst/>
          </a:prstGeom>
          <a:noFill/>
          <a:ln w="9525">
            <a:noFill/>
            <a:miter lim="800000"/>
            <a:headEnd/>
            <a:tailEnd/>
          </a:ln>
        </p:spPr>
        <p:txBody>
          <a:bodyPr wrap="none">
            <a:spAutoFit/>
          </a:bodyPr>
          <a:lstStyle/>
          <a:p>
            <a:r>
              <a:rPr lang="en-US"/>
              <a:t>1..*</a:t>
            </a:r>
          </a:p>
        </p:txBody>
      </p:sp>
      <p:sp>
        <p:nvSpPr>
          <p:cNvPr id="71731" name="Text Box 51"/>
          <p:cNvSpPr txBox="1">
            <a:spLocks noChangeArrowheads="1"/>
          </p:cNvSpPr>
          <p:nvPr/>
        </p:nvSpPr>
        <p:spPr bwMode="auto">
          <a:xfrm>
            <a:off x="5791200" y="5562600"/>
            <a:ext cx="492125" cy="366713"/>
          </a:xfrm>
          <a:prstGeom prst="rect">
            <a:avLst/>
          </a:prstGeom>
          <a:noFill/>
          <a:ln w="9525">
            <a:noFill/>
            <a:miter lim="800000"/>
            <a:headEnd/>
            <a:tailEnd/>
          </a:ln>
        </p:spPr>
        <p:txBody>
          <a:bodyPr wrap="none">
            <a:spAutoFit/>
          </a:bodyPr>
          <a:lstStyle/>
          <a:p>
            <a:r>
              <a:rPr lang="en-US"/>
              <a:t>0..*</a:t>
            </a:r>
          </a:p>
        </p:txBody>
      </p:sp>
      <p:sp>
        <p:nvSpPr>
          <p:cNvPr id="71732" name="Text Box 52"/>
          <p:cNvSpPr txBox="1">
            <a:spLocks noChangeArrowheads="1"/>
          </p:cNvSpPr>
          <p:nvPr/>
        </p:nvSpPr>
        <p:spPr bwMode="auto">
          <a:xfrm>
            <a:off x="6705600" y="5943600"/>
            <a:ext cx="292100" cy="366713"/>
          </a:xfrm>
          <a:prstGeom prst="rect">
            <a:avLst/>
          </a:prstGeom>
          <a:noFill/>
          <a:ln w="9525">
            <a:noFill/>
            <a:miter lim="800000"/>
            <a:headEnd/>
            <a:tailEnd/>
          </a:ln>
        </p:spPr>
        <p:txBody>
          <a:bodyPr wrap="none">
            <a:spAutoFit/>
          </a:bodyPr>
          <a:lstStyle/>
          <a:p>
            <a:r>
              <a:rPr lang="en-US"/>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9"/>
                                        </p:tgtEl>
                                        <p:attrNameLst>
                                          <p:attrName>style.visibility</p:attrName>
                                        </p:attrNameLst>
                                      </p:cBhvr>
                                      <p:to>
                                        <p:strVal val="visible"/>
                                      </p:to>
                                    </p:set>
                                    <p:animEffect transition="in" filter="dissolve">
                                      <p:cBhvr>
                                        <p:cTn id="7" dur="500"/>
                                        <p:tgtEl>
                                          <p:spTgt spid="71709"/>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726"/>
                                        </p:tgtEl>
                                        <p:attrNameLst>
                                          <p:attrName>style.visibility</p:attrName>
                                        </p:attrNameLst>
                                      </p:cBhvr>
                                      <p:to>
                                        <p:strVal val="visible"/>
                                      </p:to>
                                    </p:set>
                                    <p:animEffect transition="in" filter="dissolve">
                                      <p:cBhvr>
                                        <p:cTn id="19" dur="500"/>
                                        <p:tgtEl>
                                          <p:spTgt spid="7172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727"/>
                                        </p:tgtEl>
                                        <p:attrNameLst>
                                          <p:attrName>style.visibility</p:attrName>
                                        </p:attrNameLst>
                                      </p:cBhvr>
                                      <p:to>
                                        <p:strVal val="visible"/>
                                      </p:to>
                                    </p:set>
                                    <p:animEffect transition="in" filter="dissolve">
                                      <p:cBhvr>
                                        <p:cTn id="22" dur="500"/>
                                        <p:tgtEl>
                                          <p:spTgt spid="717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728"/>
                                        </p:tgtEl>
                                        <p:attrNameLst>
                                          <p:attrName>style.visibility</p:attrName>
                                        </p:attrNameLst>
                                      </p:cBhvr>
                                      <p:to>
                                        <p:strVal val="visible"/>
                                      </p:to>
                                    </p:set>
                                    <p:animEffect transition="in" filter="dissolve">
                                      <p:cBhvr>
                                        <p:cTn id="25" dur="500"/>
                                        <p:tgtEl>
                                          <p:spTgt spid="7172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729"/>
                                        </p:tgtEl>
                                        <p:attrNameLst>
                                          <p:attrName>style.visibility</p:attrName>
                                        </p:attrNameLst>
                                      </p:cBhvr>
                                      <p:to>
                                        <p:strVal val="visible"/>
                                      </p:to>
                                    </p:set>
                                    <p:animEffect transition="in" filter="dissolve">
                                      <p:cBhvr>
                                        <p:cTn id="28" dur="500"/>
                                        <p:tgtEl>
                                          <p:spTgt spid="717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730"/>
                                        </p:tgtEl>
                                        <p:attrNameLst>
                                          <p:attrName>style.visibility</p:attrName>
                                        </p:attrNameLst>
                                      </p:cBhvr>
                                      <p:to>
                                        <p:strVal val="visible"/>
                                      </p:to>
                                    </p:set>
                                    <p:animEffect transition="in" filter="dissolve">
                                      <p:cBhvr>
                                        <p:cTn id="31" dur="500"/>
                                        <p:tgtEl>
                                          <p:spTgt spid="717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731"/>
                                        </p:tgtEl>
                                        <p:attrNameLst>
                                          <p:attrName>style.visibility</p:attrName>
                                        </p:attrNameLst>
                                      </p:cBhvr>
                                      <p:to>
                                        <p:strVal val="visible"/>
                                      </p:to>
                                    </p:set>
                                    <p:animEffect transition="in" filter="dissolve">
                                      <p:cBhvr>
                                        <p:cTn id="34" dur="500"/>
                                        <p:tgtEl>
                                          <p:spTgt spid="7173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1732"/>
                                        </p:tgtEl>
                                        <p:attrNameLst>
                                          <p:attrName>style.visibility</p:attrName>
                                        </p:attrNameLst>
                                      </p:cBhvr>
                                      <p:to>
                                        <p:strVal val="visible"/>
                                      </p:to>
                                    </p:set>
                                    <p:animEffect transition="in" filter="dissolve">
                                      <p:cBhvr>
                                        <p:cTn id="37" dur="500"/>
                                        <p:tgtEl>
                                          <p:spTgt spid="7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9" grpId="0" animBg="1"/>
      <p:bldP spid="71726" grpId="0" animBg="1"/>
      <p:bldP spid="71727" grpId="0" animBg="1"/>
      <p:bldP spid="71728" grpId="0" animBg="1"/>
      <p:bldP spid="71729" grpId="0"/>
      <p:bldP spid="71730" grpId="0"/>
      <p:bldP spid="71731" grpId="0"/>
      <p:bldP spid="71732"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48131" name="Rectangle 3"/>
          <p:cNvSpPr>
            <a:spLocks noGrp="1" noChangeArrowheads="1"/>
          </p:cNvSpPr>
          <p:nvPr>
            <p:ph idx="1"/>
          </p:nvPr>
        </p:nvSpPr>
        <p:spPr>
          <a:xfrm>
            <a:off x="457200" y="1143000"/>
            <a:ext cx="8229600" cy="3886200"/>
          </a:xfrm>
        </p:spPr>
        <p:txBody>
          <a:bodyPr/>
          <a:lstStyle/>
          <a:p>
            <a:pPr eaLnBrk="1" hangingPunct="1"/>
            <a:r>
              <a:rPr lang="en-US" smtClean="0"/>
              <a:t>Nâng cấp mối kết hợp:</a:t>
            </a:r>
          </a:p>
          <a:p>
            <a:pPr lvl="1" eaLnBrk="1" hangingPunct="1"/>
            <a:r>
              <a:rPr lang="en-US" smtClean="0"/>
              <a:t>Xác định mối kết hợp tổng quát – chuyên biệt (generalization): Thể hiện quan hệ kế thừa giữa các lớp và một cấu trúc phân cấp xác định những dòng kế thừa này</a:t>
            </a:r>
          </a:p>
          <a:p>
            <a:pPr lvl="2" eaLnBrk="1" hangingPunct="1"/>
            <a:r>
              <a:rPr lang="en-US" smtClean="0">
                <a:solidFill>
                  <a:srgbClr val="66FFFF"/>
                </a:solidFill>
              </a:rPr>
              <a:t>Tiếp cận top-down</a:t>
            </a:r>
            <a:r>
              <a:rPr lang="en-US" smtClean="0"/>
              <a:t>:</a:t>
            </a:r>
          </a:p>
          <a:p>
            <a:pPr lvl="3" eaLnBrk="1" hangingPunct="1"/>
            <a:r>
              <a:rPr lang="en-US" smtClean="0"/>
              <a:t>Từ một lớp chúng ta tìm kiếm cụm danh từ chứa tên lớp và tính từ (hoặc danh từ). Đánh giá xem cụm danh từ này có thể là một trường hợp đặc biệt cần được quản lý trong hệ thống không </a:t>
            </a:r>
          </a:p>
          <a:p>
            <a:pPr lvl="3" eaLnBrk="1" hangingPunct="1"/>
            <a:r>
              <a:rPr lang="en-US" smtClean="0"/>
              <a:t>Tìm kiếm xem có những đặc trưng riêng của lớp </a:t>
            </a:r>
          </a:p>
          <a:p>
            <a:pPr lvl="3" eaLnBrk="1" hangingPunct="1"/>
            <a:r>
              <a:rPr lang="en-US" smtClean="0"/>
              <a:t>Xây dựng mối kết hợp chuyên biệt từ lớp này đến lớp ban đầu</a:t>
            </a:r>
          </a:p>
          <a:p>
            <a:pPr lvl="2" eaLnBrk="1" hangingPunct="1"/>
            <a:endParaRPr lang="en-US" smtClean="0"/>
          </a:p>
        </p:txBody>
      </p:sp>
      <p:sp>
        <p:nvSpPr>
          <p:cNvPr id="61444" name="Slide Number Placeholder 4"/>
          <p:cNvSpPr>
            <a:spLocks noGrp="1"/>
          </p:cNvSpPr>
          <p:nvPr>
            <p:ph type="sldNum" sz="quarter" idx="11"/>
          </p:nvPr>
        </p:nvSpPr>
        <p:spPr>
          <a:noFill/>
        </p:spPr>
        <p:txBody>
          <a:bodyPr/>
          <a:lstStyle/>
          <a:p>
            <a:fld id="{84AE9E78-99D2-492B-9CC5-00B8CF8C71C6}" type="slidenum">
              <a:rPr lang="en-US" smtClean="0"/>
              <a:pPr/>
              <a:t>46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animEffect transition="in" filter="dissolve">
                                      <p:cBhvr>
                                        <p:cTn id="7" dur="500"/>
                                        <p:tgtEl>
                                          <p:spTgt spid="4813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131">
                                            <p:txEl>
                                              <p:pRg st="4" end="4"/>
                                            </p:txEl>
                                          </p:spTgt>
                                        </p:tgtEl>
                                        <p:attrNameLst>
                                          <p:attrName>style.visibility</p:attrName>
                                        </p:attrNameLst>
                                      </p:cBhvr>
                                      <p:to>
                                        <p:strVal val="visible"/>
                                      </p:to>
                                    </p:set>
                                    <p:animEffect transition="in" filter="dissolve">
                                      <p:cBhvr>
                                        <p:cTn id="12" dur="500"/>
                                        <p:tgtEl>
                                          <p:spTgt spid="4813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animEffect transition="in" filter="dissolve">
                                      <p:cBhvr>
                                        <p:cTn id="17"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2467" name="Rectangle 3"/>
          <p:cNvSpPr>
            <a:spLocks noGrp="1" noChangeArrowheads="1"/>
          </p:cNvSpPr>
          <p:nvPr>
            <p:ph idx="1"/>
          </p:nvPr>
        </p:nvSpPr>
        <p:spPr>
          <a:xfrm>
            <a:off x="533400" y="12192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 (generalization): </a:t>
            </a:r>
          </a:p>
          <a:p>
            <a:pPr lvl="2" eaLnBrk="1" hangingPunct="1"/>
            <a:r>
              <a:rPr lang="en-US" smtClean="0">
                <a:solidFill>
                  <a:srgbClr val="66FFFF"/>
                </a:solidFill>
              </a:rPr>
              <a:t>Tiếp cận top-down – ví dụ</a:t>
            </a:r>
            <a:r>
              <a:rPr lang="en-US" smtClean="0"/>
              <a:t>:</a:t>
            </a:r>
          </a:p>
          <a:p>
            <a:pPr lvl="2" eaLnBrk="1" hangingPunct="1"/>
            <a:endParaRPr lang="en-US" smtClean="0"/>
          </a:p>
        </p:txBody>
      </p:sp>
      <p:sp>
        <p:nvSpPr>
          <p:cNvPr id="62468" name="Slide Number Placeholder 4"/>
          <p:cNvSpPr>
            <a:spLocks noGrp="1"/>
          </p:cNvSpPr>
          <p:nvPr>
            <p:ph type="sldNum" sz="quarter" idx="11"/>
          </p:nvPr>
        </p:nvSpPr>
        <p:spPr>
          <a:noFill/>
        </p:spPr>
        <p:txBody>
          <a:bodyPr/>
          <a:lstStyle/>
          <a:p>
            <a:fld id="{57B3E681-CDEC-4FEA-A424-AF23B6FF7E98}" type="slidenum">
              <a:rPr lang="en-US" smtClean="0"/>
              <a:pPr/>
              <a:t>47</a:t>
            </a:fld>
            <a:endParaRPr lang="en-US" smtClean="0"/>
          </a:p>
        </p:txBody>
      </p:sp>
      <p:grpSp>
        <p:nvGrpSpPr>
          <p:cNvPr id="62469" name="Group 4"/>
          <p:cNvGrpSpPr>
            <a:grpSpLocks/>
          </p:cNvGrpSpPr>
          <p:nvPr/>
        </p:nvGrpSpPr>
        <p:grpSpPr bwMode="auto">
          <a:xfrm>
            <a:off x="762000" y="3581400"/>
            <a:ext cx="1447800" cy="563563"/>
            <a:chOff x="4339" y="3007"/>
            <a:chExt cx="1011" cy="551"/>
          </a:xfrm>
        </p:grpSpPr>
        <p:sp>
          <p:nvSpPr>
            <p:cNvPr id="62498"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2499"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Hoá đơn</a:t>
              </a:r>
              <a:endParaRPr lang="en-US"/>
            </a:p>
          </p:txBody>
        </p:sp>
        <p:sp>
          <p:nvSpPr>
            <p:cNvPr id="62500"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2501"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228600" y="5334000"/>
            <a:ext cx="2819400" cy="563563"/>
            <a:chOff x="4339" y="3007"/>
            <a:chExt cx="1011" cy="551"/>
          </a:xfrm>
        </p:grpSpPr>
        <p:sp>
          <p:nvSpPr>
            <p:cNvPr id="62494"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2495"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Hoá đơn giao hàng</a:t>
              </a:r>
              <a:endParaRPr lang="en-US"/>
            </a:p>
          </p:txBody>
        </p:sp>
        <p:sp>
          <p:nvSpPr>
            <p:cNvPr id="62496"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2497"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49168" name="Rectangle 16"/>
          <p:cNvSpPr>
            <a:spLocks noChangeArrowheads="1"/>
          </p:cNvSpPr>
          <p:nvPr/>
        </p:nvSpPr>
        <p:spPr bwMode="auto">
          <a:xfrm>
            <a:off x="5700713" y="3676650"/>
            <a:ext cx="1187450" cy="576263"/>
          </a:xfrm>
          <a:prstGeom prst="rect">
            <a:avLst/>
          </a:prstGeom>
          <a:noFill/>
          <a:ln w="3175">
            <a:solidFill>
              <a:schemeClr val="tx1"/>
            </a:solidFill>
            <a:miter lim="800000"/>
            <a:headEnd/>
            <a:tailEnd/>
          </a:ln>
        </p:spPr>
        <p:txBody>
          <a:bodyPr/>
          <a:lstStyle/>
          <a:p>
            <a:endParaRPr lang="fr-FR"/>
          </a:p>
        </p:txBody>
      </p:sp>
      <p:sp>
        <p:nvSpPr>
          <p:cNvPr id="49169" name="Rectangle 17"/>
          <p:cNvSpPr>
            <a:spLocks noChangeArrowheads="1"/>
          </p:cNvSpPr>
          <p:nvPr/>
        </p:nvSpPr>
        <p:spPr bwMode="auto">
          <a:xfrm>
            <a:off x="5854700" y="3732213"/>
            <a:ext cx="939800" cy="274637"/>
          </a:xfrm>
          <a:prstGeom prst="rect">
            <a:avLst/>
          </a:prstGeom>
          <a:noFill/>
          <a:ln w="9525">
            <a:noFill/>
            <a:miter lim="800000"/>
            <a:headEnd/>
            <a:tailEnd/>
          </a:ln>
        </p:spPr>
        <p:txBody>
          <a:bodyPr wrap="none" lIns="0" tIns="0" rIns="0" bIns="0">
            <a:spAutoFit/>
          </a:bodyPr>
          <a:lstStyle/>
          <a:p>
            <a:r>
              <a:rPr lang="en-US">
                <a:latin typeface="Arial" pitchFamily="34" charset="0"/>
              </a:rPr>
              <a:t>GiaoDịch</a:t>
            </a:r>
            <a:endParaRPr lang="en-US"/>
          </a:p>
        </p:txBody>
      </p:sp>
      <p:sp>
        <p:nvSpPr>
          <p:cNvPr id="49170" name="Rectangle 18"/>
          <p:cNvSpPr>
            <a:spLocks noChangeArrowheads="1"/>
          </p:cNvSpPr>
          <p:nvPr/>
        </p:nvSpPr>
        <p:spPr bwMode="auto">
          <a:xfrm>
            <a:off x="5700713" y="3992563"/>
            <a:ext cx="1187450" cy="260350"/>
          </a:xfrm>
          <a:prstGeom prst="rect">
            <a:avLst/>
          </a:prstGeom>
          <a:noFill/>
          <a:ln w="3175">
            <a:solidFill>
              <a:schemeClr val="tx1"/>
            </a:solidFill>
            <a:miter lim="800000"/>
            <a:headEnd/>
            <a:tailEnd/>
          </a:ln>
        </p:spPr>
        <p:txBody>
          <a:bodyPr/>
          <a:lstStyle/>
          <a:p>
            <a:endParaRPr lang="fr-FR"/>
          </a:p>
        </p:txBody>
      </p:sp>
      <p:sp>
        <p:nvSpPr>
          <p:cNvPr id="49171" name="Rectangle 19"/>
          <p:cNvSpPr>
            <a:spLocks noChangeArrowheads="1"/>
          </p:cNvSpPr>
          <p:nvPr/>
        </p:nvSpPr>
        <p:spPr bwMode="auto">
          <a:xfrm>
            <a:off x="5700713" y="4106863"/>
            <a:ext cx="1187450" cy="146050"/>
          </a:xfrm>
          <a:prstGeom prst="rect">
            <a:avLst/>
          </a:prstGeom>
          <a:noFill/>
          <a:ln w="3175">
            <a:solidFill>
              <a:schemeClr val="tx1"/>
            </a:solidFill>
            <a:miter lim="800000"/>
            <a:headEnd/>
            <a:tailEnd/>
          </a:ln>
        </p:spPr>
        <p:txBody>
          <a:bodyPr/>
          <a:lstStyle/>
          <a:p>
            <a:endParaRPr lang="fr-FR"/>
          </a:p>
        </p:txBody>
      </p:sp>
      <p:sp>
        <p:nvSpPr>
          <p:cNvPr id="49172" name="Rectangle 20"/>
          <p:cNvSpPr>
            <a:spLocks noChangeArrowheads="1"/>
          </p:cNvSpPr>
          <p:nvPr/>
        </p:nvSpPr>
        <p:spPr bwMode="auto">
          <a:xfrm>
            <a:off x="4481513" y="5037138"/>
            <a:ext cx="1466850" cy="576262"/>
          </a:xfrm>
          <a:prstGeom prst="rect">
            <a:avLst/>
          </a:prstGeom>
          <a:noFill/>
          <a:ln w="3175">
            <a:solidFill>
              <a:schemeClr val="tx1"/>
            </a:solidFill>
            <a:miter lim="800000"/>
            <a:headEnd/>
            <a:tailEnd/>
          </a:ln>
        </p:spPr>
        <p:txBody>
          <a:bodyPr/>
          <a:lstStyle/>
          <a:p>
            <a:endParaRPr lang="fr-FR"/>
          </a:p>
        </p:txBody>
      </p:sp>
      <p:sp>
        <p:nvSpPr>
          <p:cNvPr id="49173" name="Rectangle 21"/>
          <p:cNvSpPr>
            <a:spLocks noChangeArrowheads="1"/>
          </p:cNvSpPr>
          <p:nvPr/>
        </p:nvSpPr>
        <p:spPr bwMode="auto">
          <a:xfrm>
            <a:off x="4605338" y="5092700"/>
            <a:ext cx="1295400" cy="274638"/>
          </a:xfrm>
          <a:prstGeom prst="rect">
            <a:avLst/>
          </a:prstGeom>
          <a:noFill/>
          <a:ln w="9525">
            <a:noFill/>
            <a:miter lim="800000"/>
            <a:headEnd/>
            <a:tailEnd/>
          </a:ln>
        </p:spPr>
        <p:txBody>
          <a:bodyPr wrap="none" lIns="0" tIns="0" rIns="0" bIns="0">
            <a:spAutoFit/>
          </a:bodyPr>
          <a:lstStyle/>
          <a:p>
            <a:r>
              <a:rPr lang="en-US">
                <a:latin typeface="Arial" pitchFamily="34" charset="0"/>
              </a:rPr>
              <a:t>GiaoDịchRút</a:t>
            </a:r>
            <a:endParaRPr lang="en-US"/>
          </a:p>
        </p:txBody>
      </p:sp>
      <p:sp>
        <p:nvSpPr>
          <p:cNvPr id="49174" name="Rectangle 22"/>
          <p:cNvSpPr>
            <a:spLocks noChangeArrowheads="1"/>
          </p:cNvSpPr>
          <p:nvPr/>
        </p:nvSpPr>
        <p:spPr bwMode="auto">
          <a:xfrm>
            <a:off x="4481513" y="5353050"/>
            <a:ext cx="1466850" cy="260350"/>
          </a:xfrm>
          <a:prstGeom prst="rect">
            <a:avLst/>
          </a:prstGeom>
          <a:noFill/>
          <a:ln w="3175">
            <a:solidFill>
              <a:schemeClr val="tx1"/>
            </a:solidFill>
            <a:miter lim="800000"/>
            <a:headEnd/>
            <a:tailEnd/>
          </a:ln>
        </p:spPr>
        <p:txBody>
          <a:bodyPr/>
          <a:lstStyle/>
          <a:p>
            <a:endParaRPr lang="fr-FR"/>
          </a:p>
        </p:txBody>
      </p:sp>
      <p:sp>
        <p:nvSpPr>
          <p:cNvPr id="49175" name="Rectangle 23"/>
          <p:cNvSpPr>
            <a:spLocks noChangeArrowheads="1"/>
          </p:cNvSpPr>
          <p:nvPr/>
        </p:nvSpPr>
        <p:spPr bwMode="auto">
          <a:xfrm>
            <a:off x="4481513" y="5468938"/>
            <a:ext cx="1466850" cy="144462"/>
          </a:xfrm>
          <a:prstGeom prst="rect">
            <a:avLst/>
          </a:prstGeom>
          <a:noFill/>
          <a:ln w="3175">
            <a:solidFill>
              <a:schemeClr val="tx1"/>
            </a:solidFill>
            <a:miter lim="800000"/>
            <a:headEnd/>
            <a:tailEnd/>
          </a:ln>
        </p:spPr>
        <p:txBody>
          <a:bodyPr/>
          <a:lstStyle/>
          <a:p>
            <a:endParaRPr lang="fr-FR"/>
          </a:p>
        </p:txBody>
      </p:sp>
      <p:sp>
        <p:nvSpPr>
          <p:cNvPr id="49176" name="Rectangle 24"/>
          <p:cNvSpPr>
            <a:spLocks noChangeArrowheads="1"/>
          </p:cNvSpPr>
          <p:nvPr/>
        </p:nvSpPr>
        <p:spPr bwMode="auto">
          <a:xfrm>
            <a:off x="6819900" y="5037138"/>
            <a:ext cx="1468438" cy="576262"/>
          </a:xfrm>
          <a:prstGeom prst="rect">
            <a:avLst/>
          </a:prstGeom>
          <a:noFill/>
          <a:ln w="3175">
            <a:solidFill>
              <a:schemeClr val="tx1"/>
            </a:solidFill>
            <a:miter lim="800000"/>
            <a:headEnd/>
            <a:tailEnd/>
          </a:ln>
        </p:spPr>
        <p:txBody>
          <a:bodyPr/>
          <a:lstStyle/>
          <a:p>
            <a:endParaRPr lang="fr-FR"/>
          </a:p>
        </p:txBody>
      </p:sp>
      <p:sp>
        <p:nvSpPr>
          <p:cNvPr id="49177" name="Rectangle 25"/>
          <p:cNvSpPr>
            <a:spLocks noChangeArrowheads="1"/>
          </p:cNvSpPr>
          <p:nvPr/>
        </p:nvSpPr>
        <p:spPr bwMode="auto">
          <a:xfrm>
            <a:off x="6945313" y="5092700"/>
            <a:ext cx="1317625" cy="274638"/>
          </a:xfrm>
          <a:prstGeom prst="rect">
            <a:avLst/>
          </a:prstGeom>
          <a:noFill/>
          <a:ln w="9525">
            <a:noFill/>
            <a:miter lim="800000"/>
            <a:headEnd/>
            <a:tailEnd/>
          </a:ln>
        </p:spPr>
        <p:txBody>
          <a:bodyPr wrap="none" lIns="0" tIns="0" rIns="0" bIns="0">
            <a:spAutoFit/>
          </a:bodyPr>
          <a:lstStyle/>
          <a:p>
            <a:r>
              <a:rPr lang="en-US">
                <a:latin typeface="Arial" pitchFamily="34" charset="0"/>
              </a:rPr>
              <a:t>GiaoDịchGởi</a:t>
            </a:r>
            <a:endParaRPr lang="en-US"/>
          </a:p>
        </p:txBody>
      </p:sp>
      <p:sp>
        <p:nvSpPr>
          <p:cNvPr id="49178" name="Rectangle 26"/>
          <p:cNvSpPr>
            <a:spLocks noChangeArrowheads="1"/>
          </p:cNvSpPr>
          <p:nvPr/>
        </p:nvSpPr>
        <p:spPr bwMode="auto">
          <a:xfrm>
            <a:off x="6819900" y="5353050"/>
            <a:ext cx="1468438" cy="260350"/>
          </a:xfrm>
          <a:prstGeom prst="rect">
            <a:avLst/>
          </a:prstGeom>
          <a:noFill/>
          <a:ln w="3175">
            <a:solidFill>
              <a:schemeClr val="tx1"/>
            </a:solidFill>
            <a:miter lim="800000"/>
            <a:headEnd/>
            <a:tailEnd/>
          </a:ln>
        </p:spPr>
        <p:txBody>
          <a:bodyPr/>
          <a:lstStyle/>
          <a:p>
            <a:endParaRPr lang="fr-FR"/>
          </a:p>
        </p:txBody>
      </p:sp>
      <p:sp>
        <p:nvSpPr>
          <p:cNvPr id="49179" name="Rectangle 27"/>
          <p:cNvSpPr>
            <a:spLocks noChangeArrowheads="1"/>
          </p:cNvSpPr>
          <p:nvPr/>
        </p:nvSpPr>
        <p:spPr bwMode="auto">
          <a:xfrm>
            <a:off x="6819900" y="5468938"/>
            <a:ext cx="1468438" cy="144462"/>
          </a:xfrm>
          <a:prstGeom prst="rect">
            <a:avLst/>
          </a:prstGeom>
          <a:noFill/>
          <a:ln w="3175">
            <a:solidFill>
              <a:schemeClr val="tx1"/>
            </a:solidFill>
            <a:miter lim="800000"/>
            <a:headEnd/>
            <a:tailEnd/>
          </a:ln>
        </p:spPr>
        <p:txBody>
          <a:bodyPr/>
          <a:lstStyle/>
          <a:p>
            <a:endParaRPr lang="fr-FR"/>
          </a:p>
        </p:txBody>
      </p:sp>
      <p:sp>
        <p:nvSpPr>
          <p:cNvPr id="49180" name="Line 28"/>
          <p:cNvSpPr>
            <a:spLocks noChangeShapeType="1"/>
          </p:cNvSpPr>
          <p:nvPr/>
        </p:nvSpPr>
        <p:spPr bwMode="auto">
          <a:xfrm flipV="1">
            <a:off x="6324600" y="4267200"/>
            <a:ext cx="1588" cy="450850"/>
          </a:xfrm>
          <a:prstGeom prst="line">
            <a:avLst/>
          </a:prstGeom>
          <a:noFill/>
          <a:ln w="3175">
            <a:solidFill>
              <a:schemeClr val="tx1"/>
            </a:solidFill>
            <a:round/>
            <a:headEnd/>
            <a:tailEnd/>
          </a:ln>
        </p:spPr>
        <p:txBody>
          <a:bodyPr/>
          <a:lstStyle/>
          <a:p>
            <a:endParaRPr lang="en-US"/>
          </a:p>
        </p:txBody>
      </p:sp>
      <p:sp>
        <p:nvSpPr>
          <p:cNvPr id="49181" name="Line 29"/>
          <p:cNvSpPr>
            <a:spLocks noChangeShapeType="1"/>
          </p:cNvSpPr>
          <p:nvPr/>
        </p:nvSpPr>
        <p:spPr bwMode="auto">
          <a:xfrm>
            <a:off x="5459413" y="4718050"/>
            <a:ext cx="2098675" cy="0"/>
          </a:xfrm>
          <a:prstGeom prst="line">
            <a:avLst/>
          </a:prstGeom>
          <a:noFill/>
          <a:ln w="3175">
            <a:solidFill>
              <a:schemeClr val="tx1"/>
            </a:solidFill>
            <a:round/>
            <a:headEnd/>
            <a:tailEnd/>
          </a:ln>
        </p:spPr>
        <p:txBody>
          <a:bodyPr/>
          <a:lstStyle/>
          <a:p>
            <a:endParaRPr lang="en-US"/>
          </a:p>
        </p:txBody>
      </p:sp>
      <p:sp>
        <p:nvSpPr>
          <p:cNvPr id="49182" name="Freeform 30"/>
          <p:cNvSpPr>
            <a:spLocks/>
          </p:cNvSpPr>
          <p:nvPr/>
        </p:nvSpPr>
        <p:spPr bwMode="auto">
          <a:xfrm>
            <a:off x="6200775" y="42672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49183" name="Line 31"/>
          <p:cNvSpPr>
            <a:spLocks noChangeShapeType="1"/>
          </p:cNvSpPr>
          <p:nvPr/>
        </p:nvSpPr>
        <p:spPr bwMode="auto">
          <a:xfrm flipV="1">
            <a:off x="5459413" y="4718050"/>
            <a:ext cx="1587" cy="319088"/>
          </a:xfrm>
          <a:prstGeom prst="line">
            <a:avLst/>
          </a:prstGeom>
          <a:noFill/>
          <a:ln w="3175">
            <a:solidFill>
              <a:schemeClr val="tx1"/>
            </a:solidFill>
            <a:round/>
            <a:headEnd/>
            <a:tailEnd/>
          </a:ln>
        </p:spPr>
        <p:txBody>
          <a:bodyPr/>
          <a:lstStyle/>
          <a:p>
            <a:endParaRPr lang="en-US"/>
          </a:p>
        </p:txBody>
      </p:sp>
      <p:sp>
        <p:nvSpPr>
          <p:cNvPr id="49184" name="Line 32"/>
          <p:cNvSpPr>
            <a:spLocks noChangeShapeType="1"/>
          </p:cNvSpPr>
          <p:nvPr/>
        </p:nvSpPr>
        <p:spPr bwMode="auto">
          <a:xfrm flipV="1">
            <a:off x="7546975" y="4699000"/>
            <a:ext cx="1588" cy="377825"/>
          </a:xfrm>
          <a:prstGeom prst="line">
            <a:avLst/>
          </a:prstGeom>
          <a:noFill/>
          <a:ln w="3175">
            <a:solidFill>
              <a:schemeClr val="tx1"/>
            </a:solidFill>
            <a:round/>
            <a:headEnd/>
            <a:tailEnd/>
          </a:ln>
        </p:spPr>
        <p:txBody>
          <a:bodyPr/>
          <a:lstStyle/>
          <a:p>
            <a:endParaRPr lang="en-US"/>
          </a:p>
        </p:txBody>
      </p:sp>
      <p:sp>
        <p:nvSpPr>
          <p:cNvPr id="49185" name="Freeform 33"/>
          <p:cNvSpPr>
            <a:spLocks/>
          </p:cNvSpPr>
          <p:nvPr/>
        </p:nvSpPr>
        <p:spPr bwMode="auto">
          <a:xfrm>
            <a:off x="1295400" y="41910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49186" name="Line 34"/>
          <p:cNvSpPr>
            <a:spLocks noChangeShapeType="1"/>
          </p:cNvSpPr>
          <p:nvPr/>
        </p:nvSpPr>
        <p:spPr bwMode="auto">
          <a:xfrm>
            <a:off x="1414463" y="4495800"/>
            <a:ext cx="0" cy="838200"/>
          </a:xfrm>
          <a:prstGeom prst="line">
            <a:avLst/>
          </a:prstGeom>
          <a:noFill/>
          <a:ln w="9525">
            <a:solidFill>
              <a:schemeClr val="tx1"/>
            </a:solidFill>
            <a:round/>
            <a:headEnd/>
            <a:tailEnd/>
          </a:ln>
        </p:spPr>
        <p:txBody>
          <a:bodyPr/>
          <a:lstStyle/>
          <a:p>
            <a:endParaRPr lang="en-US"/>
          </a:p>
        </p:txBody>
      </p:sp>
      <p:sp>
        <p:nvSpPr>
          <p:cNvPr id="49188" name="Oval 36"/>
          <p:cNvSpPr>
            <a:spLocks noChangeArrowheads="1"/>
          </p:cNvSpPr>
          <p:nvPr/>
        </p:nvSpPr>
        <p:spPr bwMode="auto">
          <a:xfrm>
            <a:off x="457200" y="5334000"/>
            <a:ext cx="1066800" cy="381000"/>
          </a:xfrm>
          <a:prstGeom prst="ellipse">
            <a:avLst/>
          </a:prstGeom>
          <a:noFill/>
          <a:ln w="9525">
            <a:solidFill>
              <a:srgbClr val="FF0066"/>
            </a:solidFill>
            <a:prstDash val="dash"/>
            <a:round/>
            <a:headEnd/>
            <a:tailEnd/>
          </a:ln>
        </p:spPr>
        <p:txBody>
          <a:bodyPr wrap="none" anchor="ctr"/>
          <a:lstStyle/>
          <a:p>
            <a:endParaRPr lang="fr-FR"/>
          </a:p>
        </p:txBody>
      </p:sp>
      <p:sp>
        <p:nvSpPr>
          <p:cNvPr id="49189" name="Oval 37"/>
          <p:cNvSpPr>
            <a:spLocks noChangeArrowheads="1"/>
          </p:cNvSpPr>
          <p:nvPr/>
        </p:nvSpPr>
        <p:spPr bwMode="auto">
          <a:xfrm>
            <a:off x="4495800" y="5029200"/>
            <a:ext cx="1066800" cy="381000"/>
          </a:xfrm>
          <a:prstGeom prst="ellipse">
            <a:avLst/>
          </a:prstGeom>
          <a:noFill/>
          <a:ln w="9525">
            <a:solidFill>
              <a:srgbClr val="FF0066"/>
            </a:solidFill>
            <a:prstDash val="dash"/>
            <a:round/>
            <a:headEnd/>
            <a:tailEnd/>
          </a:ln>
        </p:spPr>
        <p:txBody>
          <a:bodyPr wrap="none" anchor="ctr"/>
          <a:lstStyle/>
          <a:p>
            <a:endParaRPr lang="fr-FR"/>
          </a:p>
        </p:txBody>
      </p:sp>
      <p:sp>
        <p:nvSpPr>
          <p:cNvPr id="49190" name="Oval 38"/>
          <p:cNvSpPr>
            <a:spLocks noChangeArrowheads="1"/>
          </p:cNvSpPr>
          <p:nvPr/>
        </p:nvSpPr>
        <p:spPr bwMode="auto">
          <a:xfrm>
            <a:off x="6858000" y="5029200"/>
            <a:ext cx="1066800" cy="381000"/>
          </a:xfrm>
          <a:prstGeom prst="ellipse">
            <a:avLst/>
          </a:prstGeom>
          <a:noFill/>
          <a:ln w="9525">
            <a:solidFill>
              <a:srgbClr val="FF0066"/>
            </a:solidFill>
            <a:prstDash val="dash"/>
            <a:round/>
            <a:headEnd/>
            <a:tailEnd/>
          </a:ln>
        </p:spPr>
        <p:txBody>
          <a:bodyPr wrap="none" anchor="ctr"/>
          <a:lstStyle/>
          <a:p>
            <a:endParaRPr lang="fr-FR"/>
          </a:p>
        </p:txBody>
      </p:sp>
      <p:sp>
        <p:nvSpPr>
          <p:cNvPr id="49191" name="Text Box 39"/>
          <p:cNvSpPr txBox="1">
            <a:spLocks noChangeArrowheads="1"/>
          </p:cNvSpPr>
          <p:nvPr/>
        </p:nvSpPr>
        <p:spPr bwMode="auto">
          <a:xfrm>
            <a:off x="669925" y="5992813"/>
            <a:ext cx="8169275" cy="641350"/>
          </a:xfrm>
          <a:prstGeom prst="rect">
            <a:avLst/>
          </a:prstGeom>
          <a:noFill/>
          <a:ln w="9525">
            <a:noFill/>
            <a:miter lim="800000"/>
            <a:headEnd/>
            <a:tailEnd/>
          </a:ln>
        </p:spPr>
        <p:txBody>
          <a:bodyPr>
            <a:spAutoFit/>
          </a:bodyPr>
          <a:lstStyle/>
          <a:p>
            <a:r>
              <a:rPr lang="en-US">
                <a:solidFill>
                  <a:srgbClr val="FF99FF"/>
                </a:solidFill>
              </a:rPr>
              <a:t>Ghi chú: chỉ cần đưa vào các lớp chuyên biệt mà chúng ta xác định được các đặc trưng riêng (thuộc tính, method, liên kết) của nó trong hệ thống.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5"/>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 calcmode="lin" valueType="num">
                                      <p:cBhvr>
                                        <p:cTn id="9" dur="500" fill="hold"/>
                                        <p:tgtEl>
                                          <p:spTgt spid="3"/>
                                        </p:tgtEl>
                                        <p:attrNameLst>
                                          <p:attrName>ppt_x</p:attrName>
                                        </p:attrNameLst>
                                      </p:cBhvr>
                                      <p:tavLst>
                                        <p:tav tm="0">
                                          <p:val>
                                            <p:strVal val="#ppt_x-.2"/>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animEffect transition="in" filter="fade">
                                      <p:cBhvr>
                                        <p:cTn id="11" dur="500"/>
                                        <p:tgtEl>
                                          <p:spTgt spid="3"/>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49185"/>
                                        </p:tgtEl>
                                        <p:attrNameLst>
                                          <p:attrName>style.visibility</p:attrName>
                                        </p:attrNameLst>
                                      </p:cBhvr>
                                      <p:to>
                                        <p:strVal val="visible"/>
                                      </p:to>
                                    </p:set>
                                    <p:anim calcmode="lin" valueType="num">
                                      <p:cBhvr>
                                        <p:cTn id="14" dur="500" fill="hold"/>
                                        <p:tgtEl>
                                          <p:spTgt spid="49185"/>
                                        </p:tgtEl>
                                        <p:attrNameLst>
                                          <p:attrName>ppt_w</p:attrName>
                                        </p:attrNameLst>
                                      </p:cBhvr>
                                      <p:tavLst>
                                        <p:tav tm="0">
                                          <p:val>
                                            <p:strVal val="#ppt_w*0.05"/>
                                          </p:val>
                                        </p:tav>
                                        <p:tav tm="100000">
                                          <p:val>
                                            <p:strVal val="#ppt_w"/>
                                          </p:val>
                                        </p:tav>
                                      </p:tavLst>
                                    </p:anim>
                                    <p:anim calcmode="lin" valueType="num">
                                      <p:cBhvr>
                                        <p:cTn id="15" dur="500" fill="hold"/>
                                        <p:tgtEl>
                                          <p:spTgt spid="49185"/>
                                        </p:tgtEl>
                                        <p:attrNameLst>
                                          <p:attrName>ppt_h</p:attrName>
                                        </p:attrNameLst>
                                      </p:cBhvr>
                                      <p:tavLst>
                                        <p:tav tm="0">
                                          <p:val>
                                            <p:strVal val="#ppt_h"/>
                                          </p:val>
                                        </p:tav>
                                        <p:tav tm="100000">
                                          <p:val>
                                            <p:strVal val="#ppt_h"/>
                                          </p:val>
                                        </p:tav>
                                      </p:tavLst>
                                    </p:anim>
                                    <p:anim calcmode="lin" valueType="num">
                                      <p:cBhvr>
                                        <p:cTn id="16" dur="500" fill="hold"/>
                                        <p:tgtEl>
                                          <p:spTgt spid="49185"/>
                                        </p:tgtEl>
                                        <p:attrNameLst>
                                          <p:attrName>ppt_x</p:attrName>
                                        </p:attrNameLst>
                                      </p:cBhvr>
                                      <p:tavLst>
                                        <p:tav tm="0">
                                          <p:val>
                                            <p:strVal val="#ppt_x-.2"/>
                                          </p:val>
                                        </p:tav>
                                        <p:tav tm="100000">
                                          <p:val>
                                            <p:strVal val="#ppt_x"/>
                                          </p:val>
                                        </p:tav>
                                      </p:tavLst>
                                    </p:anim>
                                    <p:anim calcmode="lin" valueType="num">
                                      <p:cBhvr>
                                        <p:cTn id="17" dur="500" fill="hold"/>
                                        <p:tgtEl>
                                          <p:spTgt spid="49185"/>
                                        </p:tgtEl>
                                        <p:attrNameLst>
                                          <p:attrName>ppt_y</p:attrName>
                                        </p:attrNameLst>
                                      </p:cBhvr>
                                      <p:tavLst>
                                        <p:tav tm="0">
                                          <p:val>
                                            <p:strVal val="#ppt_y"/>
                                          </p:val>
                                        </p:tav>
                                        <p:tav tm="100000">
                                          <p:val>
                                            <p:strVal val="#ppt_y"/>
                                          </p:val>
                                        </p:tav>
                                      </p:tavLst>
                                    </p:anim>
                                    <p:animEffect transition="in" filter="fade">
                                      <p:cBhvr>
                                        <p:cTn id="18" dur="500"/>
                                        <p:tgtEl>
                                          <p:spTgt spid="49185"/>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49186"/>
                                        </p:tgtEl>
                                        <p:attrNameLst>
                                          <p:attrName>style.visibility</p:attrName>
                                        </p:attrNameLst>
                                      </p:cBhvr>
                                      <p:to>
                                        <p:strVal val="visible"/>
                                      </p:to>
                                    </p:set>
                                    <p:anim calcmode="lin" valueType="num">
                                      <p:cBhvr>
                                        <p:cTn id="21" dur="500" fill="hold"/>
                                        <p:tgtEl>
                                          <p:spTgt spid="49186"/>
                                        </p:tgtEl>
                                        <p:attrNameLst>
                                          <p:attrName>ppt_w</p:attrName>
                                        </p:attrNameLst>
                                      </p:cBhvr>
                                      <p:tavLst>
                                        <p:tav tm="0">
                                          <p:val>
                                            <p:strVal val="#ppt_w*0.05"/>
                                          </p:val>
                                        </p:tav>
                                        <p:tav tm="100000">
                                          <p:val>
                                            <p:strVal val="#ppt_w"/>
                                          </p:val>
                                        </p:tav>
                                      </p:tavLst>
                                    </p:anim>
                                    <p:anim calcmode="lin" valueType="num">
                                      <p:cBhvr>
                                        <p:cTn id="22" dur="500" fill="hold"/>
                                        <p:tgtEl>
                                          <p:spTgt spid="49186"/>
                                        </p:tgtEl>
                                        <p:attrNameLst>
                                          <p:attrName>ppt_h</p:attrName>
                                        </p:attrNameLst>
                                      </p:cBhvr>
                                      <p:tavLst>
                                        <p:tav tm="0">
                                          <p:val>
                                            <p:strVal val="#ppt_h"/>
                                          </p:val>
                                        </p:tav>
                                        <p:tav tm="100000">
                                          <p:val>
                                            <p:strVal val="#ppt_h"/>
                                          </p:val>
                                        </p:tav>
                                      </p:tavLst>
                                    </p:anim>
                                    <p:anim calcmode="lin" valueType="num">
                                      <p:cBhvr>
                                        <p:cTn id="23" dur="500" fill="hold"/>
                                        <p:tgtEl>
                                          <p:spTgt spid="49186"/>
                                        </p:tgtEl>
                                        <p:attrNameLst>
                                          <p:attrName>ppt_x</p:attrName>
                                        </p:attrNameLst>
                                      </p:cBhvr>
                                      <p:tavLst>
                                        <p:tav tm="0">
                                          <p:val>
                                            <p:strVal val="#ppt_x-.2"/>
                                          </p:val>
                                        </p:tav>
                                        <p:tav tm="100000">
                                          <p:val>
                                            <p:strVal val="#ppt_x"/>
                                          </p:val>
                                        </p:tav>
                                      </p:tavLst>
                                    </p:anim>
                                    <p:anim calcmode="lin" valueType="num">
                                      <p:cBhvr>
                                        <p:cTn id="24" dur="500" fill="hold"/>
                                        <p:tgtEl>
                                          <p:spTgt spid="49186"/>
                                        </p:tgtEl>
                                        <p:attrNameLst>
                                          <p:attrName>ppt_y</p:attrName>
                                        </p:attrNameLst>
                                      </p:cBhvr>
                                      <p:tavLst>
                                        <p:tav tm="0">
                                          <p:val>
                                            <p:strVal val="#ppt_y"/>
                                          </p:val>
                                        </p:tav>
                                        <p:tav tm="100000">
                                          <p:val>
                                            <p:strVal val="#ppt_y"/>
                                          </p:val>
                                        </p:tav>
                                      </p:tavLst>
                                    </p:anim>
                                    <p:animEffect transition="in" filter="fade">
                                      <p:cBhvr>
                                        <p:cTn id="25" dur="500"/>
                                        <p:tgtEl>
                                          <p:spTgt spid="4918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168"/>
                                        </p:tgtEl>
                                        <p:attrNameLst>
                                          <p:attrName>style.visibility</p:attrName>
                                        </p:attrNameLst>
                                      </p:cBhvr>
                                      <p:to>
                                        <p:strVal val="visible"/>
                                      </p:to>
                                    </p:set>
                                    <p:animEffect transition="in" filter="dissolve">
                                      <p:cBhvr>
                                        <p:cTn id="30" dur="500"/>
                                        <p:tgtEl>
                                          <p:spTgt spid="4916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9169"/>
                                        </p:tgtEl>
                                        <p:attrNameLst>
                                          <p:attrName>style.visibility</p:attrName>
                                        </p:attrNameLst>
                                      </p:cBhvr>
                                      <p:to>
                                        <p:strVal val="visible"/>
                                      </p:to>
                                    </p:set>
                                    <p:animEffect transition="in" filter="dissolve">
                                      <p:cBhvr>
                                        <p:cTn id="33" dur="500"/>
                                        <p:tgtEl>
                                          <p:spTgt spid="4916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9170"/>
                                        </p:tgtEl>
                                        <p:attrNameLst>
                                          <p:attrName>style.visibility</p:attrName>
                                        </p:attrNameLst>
                                      </p:cBhvr>
                                      <p:to>
                                        <p:strVal val="visible"/>
                                      </p:to>
                                    </p:set>
                                    <p:animEffect transition="in" filter="dissolve">
                                      <p:cBhvr>
                                        <p:cTn id="36" dur="500"/>
                                        <p:tgtEl>
                                          <p:spTgt spid="4917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9171"/>
                                        </p:tgtEl>
                                        <p:attrNameLst>
                                          <p:attrName>style.visibility</p:attrName>
                                        </p:attrNameLst>
                                      </p:cBhvr>
                                      <p:to>
                                        <p:strVal val="visible"/>
                                      </p:to>
                                    </p:set>
                                    <p:animEffect transition="in" filter="dissolve">
                                      <p:cBhvr>
                                        <p:cTn id="39" dur="500"/>
                                        <p:tgtEl>
                                          <p:spTgt spid="4917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9172"/>
                                        </p:tgtEl>
                                        <p:attrNameLst>
                                          <p:attrName>style.visibility</p:attrName>
                                        </p:attrNameLst>
                                      </p:cBhvr>
                                      <p:to>
                                        <p:strVal val="visible"/>
                                      </p:to>
                                    </p:set>
                                    <p:anim calcmode="lin" valueType="num">
                                      <p:cBhvr additive="base">
                                        <p:cTn id="44" dur="500" fill="hold"/>
                                        <p:tgtEl>
                                          <p:spTgt spid="49172"/>
                                        </p:tgtEl>
                                        <p:attrNameLst>
                                          <p:attrName>ppt_x</p:attrName>
                                        </p:attrNameLst>
                                      </p:cBhvr>
                                      <p:tavLst>
                                        <p:tav tm="0">
                                          <p:val>
                                            <p:strVal val="#ppt_x"/>
                                          </p:val>
                                        </p:tav>
                                        <p:tav tm="100000">
                                          <p:val>
                                            <p:strVal val="#ppt_x"/>
                                          </p:val>
                                        </p:tav>
                                      </p:tavLst>
                                    </p:anim>
                                    <p:anim calcmode="lin" valueType="num">
                                      <p:cBhvr additive="base">
                                        <p:cTn id="45" dur="500" fill="hold"/>
                                        <p:tgtEl>
                                          <p:spTgt spid="4917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9173"/>
                                        </p:tgtEl>
                                        <p:attrNameLst>
                                          <p:attrName>style.visibility</p:attrName>
                                        </p:attrNameLst>
                                      </p:cBhvr>
                                      <p:to>
                                        <p:strVal val="visible"/>
                                      </p:to>
                                    </p:set>
                                    <p:anim calcmode="lin" valueType="num">
                                      <p:cBhvr additive="base">
                                        <p:cTn id="48" dur="500" fill="hold"/>
                                        <p:tgtEl>
                                          <p:spTgt spid="49173"/>
                                        </p:tgtEl>
                                        <p:attrNameLst>
                                          <p:attrName>ppt_x</p:attrName>
                                        </p:attrNameLst>
                                      </p:cBhvr>
                                      <p:tavLst>
                                        <p:tav tm="0">
                                          <p:val>
                                            <p:strVal val="#ppt_x"/>
                                          </p:val>
                                        </p:tav>
                                        <p:tav tm="100000">
                                          <p:val>
                                            <p:strVal val="#ppt_x"/>
                                          </p:val>
                                        </p:tav>
                                      </p:tavLst>
                                    </p:anim>
                                    <p:anim calcmode="lin" valueType="num">
                                      <p:cBhvr additive="base">
                                        <p:cTn id="49" dur="500" fill="hold"/>
                                        <p:tgtEl>
                                          <p:spTgt spid="4917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9174"/>
                                        </p:tgtEl>
                                        <p:attrNameLst>
                                          <p:attrName>style.visibility</p:attrName>
                                        </p:attrNameLst>
                                      </p:cBhvr>
                                      <p:to>
                                        <p:strVal val="visible"/>
                                      </p:to>
                                    </p:set>
                                    <p:anim calcmode="lin" valueType="num">
                                      <p:cBhvr additive="base">
                                        <p:cTn id="52" dur="500" fill="hold"/>
                                        <p:tgtEl>
                                          <p:spTgt spid="49174"/>
                                        </p:tgtEl>
                                        <p:attrNameLst>
                                          <p:attrName>ppt_x</p:attrName>
                                        </p:attrNameLst>
                                      </p:cBhvr>
                                      <p:tavLst>
                                        <p:tav tm="0">
                                          <p:val>
                                            <p:strVal val="#ppt_x"/>
                                          </p:val>
                                        </p:tav>
                                        <p:tav tm="100000">
                                          <p:val>
                                            <p:strVal val="#ppt_x"/>
                                          </p:val>
                                        </p:tav>
                                      </p:tavLst>
                                    </p:anim>
                                    <p:anim calcmode="lin" valueType="num">
                                      <p:cBhvr additive="base">
                                        <p:cTn id="53" dur="500" fill="hold"/>
                                        <p:tgtEl>
                                          <p:spTgt spid="4917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9175"/>
                                        </p:tgtEl>
                                        <p:attrNameLst>
                                          <p:attrName>style.visibility</p:attrName>
                                        </p:attrNameLst>
                                      </p:cBhvr>
                                      <p:to>
                                        <p:strVal val="visible"/>
                                      </p:to>
                                    </p:set>
                                    <p:anim calcmode="lin" valueType="num">
                                      <p:cBhvr additive="base">
                                        <p:cTn id="56" dur="500" fill="hold"/>
                                        <p:tgtEl>
                                          <p:spTgt spid="49175"/>
                                        </p:tgtEl>
                                        <p:attrNameLst>
                                          <p:attrName>ppt_x</p:attrName>
                                        </p:attrNameLst>
                                      </p:cBhvr>
                                      <p:tavLst>
                                        <p:tav tm="0">
                                          <p:val>
                                            <p:strVal val="#ppt_x"/>
                                          </p:val>
                                        </p:tav>
                                        <p:tav tm="100000">
                                          <p:val>
                                            <p:strVal val="#ppt_x"/>
                                          </p:val>
                                        </p:tav>
                                      </p:tavLst>
                                    </p:anim>
                                    <p:anim calcmode="lin" valueType="num">
                                      <p:cBhvr additive="base">
                                        <p:cTn id="57" dur="500" fill="hold"/>
                                        <p:tgtEl>
                                          <p:spTgt spid="4917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9176"/>
                                        </p:tgtEl>
                                        <p:attrNameLst>
                                          <p:attrName>style.visibility</p:attrName>
                                        </p:attrNameLst>
                                      </p:cBhvr>
                                      <p:to>
                                        <p:strVal val="visible"/>
                                      </p:to>
                                    </p:set>
                                    <p:anim calcmode="lin" valueType="num">
                                      <p:cBhvr additive="base">
                                        <p:cTn id="60" dur="500" fill="hold"/>
                                        <p:tgtEl>
                                          <p:spTgt spid="49176"/>
                                        </p:tgtEl>
                                        <p:attrNameLst>
                                          <p:attrName>ppt_x</p:attrName>
                                        </p:attrNameLst>
                                      </p:cBhvr>
                                      <p:tavLst>
                                        <p:tav tm="0">
                                          <p:val>
                                            <p:strVal val="#ppt_x"/>
                                          </p:val>
                                        </p:tav>
                                        <p:tav tm="100000">
                                          <p:val>
                                            <p:strVal val="#ppt_x"/>
                                          </p:val>
                                        </p:tav>
                                      </p:tavLst>
                                    </p:anim>
                                    <p:anim calcmode="lin" valueType="num">
                                      <p:cBhvr additive="base">
                                        <p:cTn id="61" dur="500" fill="hold"/>
                                        <p:tgtEl>
                                          <p:spTgt spid="4917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177"/>
                                        </p:tgtEl>
                                        <p:attrNameLst>
                                          <p:attrName>style.visibility</p:attrName>
                                        </p:attrNameLst>
                                      </p:cBhvr>
                                      <p:to>
                                        <p:strVal val="visible"/>
                                      </p:to>
                                    </p:set>
                                    <p:anim calcmode="lin" valueType="num">
                                      <p:cBhvr additive="base">
                                        <p:cTn id="64" dur="500" fill="hold"/>
                                        <p:tgtEl>
                                          <p:spTgt spid="49177"/>
                                        </p:tgtEl>
                                        <p:attrNameLst>
                                          <p:attrName>ppt_x</p:attrName>
                                        </p:attrNameLst>
                                      </p:cBhvr>
                                      <p:tavLst>
                                        <p:tav tm="0">
                                          <p:val>
                                            <p:strVal val="#ppt_x"/>
                                          </p:val>
                                        </p:tav>
                                        <p:tav tm="100000">
                                          <p:val>
                                            <p:strVal val="#ppt_x"/>
                                          </p:val>
                                        </p:tav>
                                      </p:tavLst>
                                    </p:anim>
                                    <p:anim calcmode="lin" valueType="num">
                                      <p:cBhvr additive="base">
                                        <p:cTn id="65" dur="500" fill="hold"/>
                                        <p:tgtEl>
                                          <p:spTgt spid="4917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9178"/>
                                        </p:tgtEl>
                                        <p:attrNameLst>
                                          <p:attrName>style.visibility</p:attrName>
                                        </p:attrNameLst>
                                      </p:cBhvr>
                                      <p:to>
                                        <p:strVal val="visible"/>
                                      </p:to>
                                    </p:set>
                                    <p:anim calcmode="lin" valueType="num">
                                      <p:cBhvr additive="base">
                                        <p:cTn id="68" dur="500" fill="hold"/>
                                        <p:tgtEl>
                                          <p:spTgt spid="49178"/>
                                        </p:tgtEl>
                                        <p:attrNameLst>
                                          <p:attrName>ppt_x</p:attrName>
                                        </p:attrNameLst>
                                      </p:cBhvr>
                                      <p:tavLst>
                                        <p:tav tm="0">
                                          <p:val>
                                            <p:strVal val="#ppt_x"/>
                                          </p:val>
                                        </p:tav>
                                        <p:tav tm="100000">
                                          <p:val>
                                            <p:strVal val="#ppt_x"/>
                                          </p:val>
                                        </p:tav>
                                      </p:tavLst>
                                    </p:anim>
                                    <p:anim calcmode="lin" valueType="num">
                                      <p:cBhvr additive="base">
                                        <p:cTn id="69" dur="500" fill="hold"/>
                                        <p:tgtEl>
                                          <p:spTgt spid="4917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9179"/>
                                        </p:tgtEl>
                                        <p:attrNameLst>
                                          <p:attrName>style.visibility</p:attrName>
                                        </p:attrNameLst>
                                      </p:cBhvr>
                                      <p:to>
                                        <p:strVal val="visible"/>
                                      </p:to>
                                    </p:set>
                                    <p:anim calcmode="lin" valueType="num">
                                      <p:cBhvr additive="base">
                                        <p:cTn id="72" dur="500" fill="hold"/>
                                        <p:tgtEl>
                                          <p:spTgt spid="49179"/>
                                        </p:tgtEl>
                                        <p:attrNameLst>
                                          <p:attrName>ppt_x</p:attrName>
                                        </p:attrNameLst>
                                      </p:cBhvr>
                                      <p:tavLst>
                                        <p:tav tm="0">
                                          <p:val>
                                            <p:strVal val="#ppt_x"/>
                                          </p:val>
                                        </p:tav>
                                        <p:tav tm="100000">
                                          <p:val>
                                            <p:strVal val="#ppt_x"/>
                                          </p:val>
                                        </p:tav>
                                      </p:tavLst>
                                    </p:anim>
                                    <p:anim calcmode="lin" valueType="num">
                                      <p:cBhvr additive="base">
                                        <p:cTn id="73" dur="500" fill="hold"/>
                                        <p:tgtEl>
                                          <p:spTgt spid="4917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9180"/>
                                        </p:tgtEl>
                                        <p:attrNameLst>
                                          <p:attrName>style.visibility</p:attrName>
                                        </p:attrNameLst>
                                      </p:cBhvr>
                                      <p:to>
                                        <p:strVal val="visible"/>
                                      </p:to>
                                    </p:set>
                                    <p:anim calcmode="lin" valueType="num">
                                      <p:cBhvr additive="base">
                                        <p:cTn id="76" dur="500" fill="hold"/>
                                        <p:tgtEl>
                                          <p:spTgt spid="49180"/>
                                        </p:tgtEl>
                                        <p:attrNameLst>
                                          <p:attrName>ppt_x</p:attrName>
                                        </p:attrNameLst>
                                      </p:cBhvr>
                                      <p:tavLst>
                                        <p:tav tm="0">
                                          <p:val>
                                            <p:strVal val="#ppt_x"/>
                                          </p:val>
                                        </p:tav>
                                        <p:tav tm="100000">
                                          <p:val>
                                            <p:strVal val="#ppt_x"/>
                                          </p:val>
                                        </p:tav>
                                      </p:tavLst>
                                    </p:anim>
                                    <p:anim calcmode="lin" valueType="num">
                                      <p:cBhvr additive="base">
                                        <p:cTn id="77" dur="500" fill="hold"/>
                                        <p:tgtEl>
                                          <p:spTgt spid="4918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49181"/>
                                        </p:tgtEl>
                                        <p:attrNameLst>
                                          <p:attrName>style.visibility</p:attrName>
                                        </p:attrNameLst>
                                      </p:cBhvr>
                                      <p:to>
                                        <p:strVal val="visible"/>
                                      </p:to>
                                    </p:set>
                                    <p:anim calcmode="lin" valueType="num">
                                      <p:cBhvr additive="base">
                                        <p:cTn id="80" dur="500" fill="hold"/>
                                        <p:tgtEl>
                                          <p:spTgt spid="49181"/>
                                        </p:tgtEl>
                                        <p:attrNameLst>
                                          <p:attrName>ppt_x</p:attrName>
                                        </p:attrNameLst>
                                      </p:cBhvr>
                                      <p:tavLst>
                                        <p:tav tm="0">
                                          <p:val>
                                            <p:strVal val="#ppt_x"/>
                                          </p:val>
                                        </p:tav>
                                        <p:tav tm="100000">
                                          <p:val>
                                            <p:strVal val="#ppt_x"/>
                                          </p:val>
                                        </p:tav>
                                      </p:tavLst>
                                    </p:anim>
                                    <p:anim calcmode="lin" valueType="num">
                                      <p:cBhvr additive="base">
                                        <p:cTn id="81" dur="500" fill="hold"/>
                                        <p:tgtEl>
                                          <p:spTgt spid="4918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9182"/>
                                        </p:tgtEl>
                                        <p:attrNameLst>
                                          <p:attrName>style.visibility</p:attrName>
                                        </p:attrNameLst>
                                      </p:cBhvr>
                                      <p:to>
                                        <p:strVal val="visible"/>
                                      </p:to>
                                    </p:set>
                                    <p:anim calcmode="lin" valueType="num">
                                      <p:cBhvr additive="base">
                                        <p:cTn id="84" dur="500" fill="hold"/>
                                        <p:tgtEl>
                                          <p:spTgt spid="49182"/>
                                        </p:tgtEl>
                                        <p:attrNameLst>
                                          <p:attrName>ppt_x</p:attrName>
                                        </p:attrNameLst>
                                      </p:cBhvr>
                                      <p:tavLst>
                                        <p:tav tm="0">
                                          <p:val>
                                            <p:strVal val="#ppt_x"/>
                                          </p:val>
                                        </p:tav>
                                        <p:tav tm="100000">
                                          <p:val>
                                            <p:strVal val="#ppt_x"/>
                                          </p:val>
                                        </p:tav>
                                      </p:tavLst>
                                    </p:anim>
                                    <p:anim calcmode="lin" valueType="num">
                                      <p:cBhvr additive="base">
                                        <p:cTn id="85" dur="500" fill="hold"/>
                                        <p:tgtEl>
                                          <p:spTgt spid="4918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9183"/>
                                        </p:tgtEl>
                                        <p:attrNameLst>
                                          <p:attrName>style.visibility</p:attrName>
                                        </p:attrNameLst>
                                      </p:cBhvr>
                                      <p:to>
                                        <p:strVal val="visible"/>
                                      </p:to>
                                    </p:set>
                                    <p:anim calcmode="lin" valueType="num">
                                      <p:cBhvr additive="base">
                                        <p:cTn id="88" dur="500" fill="hold"/>
                                        <p:tgtEl>
                                          <p:spTgt spid="49183"/>
                                        </p:tgtEl>
                                        <p:attrNameLst>
                                          <p:attrName>ppt_x</p:attrName>
                                        </p:attrNameLst>
                                      </p:cBhvr>
                                      <p:tavLst>
                                        <p:tav tm="0">
                                          <p:val>
                                            <p:strVal val="#ppt_x"/>
                                          </p:val>
                                        </p:tav>
                                        <p:tav tm="100000">
                                          <p:val>
                                            <p:strVal val="#ppt_x"/>
                                          </p:val>
                                        </p:tav>
                                      </p:tavLst>
                                    </p:anim>
                                    <p:anim calcmode="lin" valueType="num">
                                      <p:cBhvr additive="base">
                                        <p:cTn id="89" dur="500" fill="hold"/>
                                        <p:tgtEl>
                                          <p:spTgt spid="4918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9184"/>
                                        </p:tgtEl>
                                        <p:attrNameLst>
                                          <p:attrName>style.visibility</p:attrName>
                                        </p:attrNameLst>
                                      </p:cBhvr>
                                      <p:to>
                                        <p:strVal val="visible"/>
                                      </p:to>
                                    </p:set>
                                    <p:anim calcmode="lin" valueType="num">
                                      <p:cBhvr additive="base">
                                        <p:cTn id="92" dur="500" fill="hold"/>
                                        <p:tgtEl>
                                          <p:spTgt spid="49184"/>
                                        </p:tgtEl>
                                        <p:attrNameLst>
                                          <p:attrName>ppt_x</p:attrName>
                                        </p:attrNameLst>
                                      </p:cBhvr>
                                      <p:tavLst>
                                        <p:tav tm="0">
                                          <p:val>
                                            <p:strVal val="#ppt_x"/>
                                          </p:val>
                                        </p:tav>
                                        <p:tav tm="100000">
                                          <p:val>
                                            <p:strVal val="#ppt_x"/>
                                          </p:val>
                                        </p:tav>
                                      </p:tavLst>
                                    </p:anim>
                                    <p:anim calcmode="lin" valueType="num">
                                      <p:cBhvr additive="base">
                                        <p:cTn id="93" dur="500" fill="hold"/>
                                        <p:tgtEl>
                                          <p:spTgt spid="4918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9190"/>
                                        </p:tgtEl>
                                        <p:attrNameLst>
                                          <p:attrName>style.visibility</p:attrName>
                                        </p:attrNameLst>
                                      </p:cBhvr>
                                      <p:to>
                                        <p:strVal val="visible"/>
                                      </p:to>
                                    </p:set>
                                    <p:animEffect transition="in" filter="dissolve">
                                      <p:cBhvr>
                                        <p:cTn id="98" dur="500"/>
                                        <p:tgtEl>
                                          <p:spTgt spid="4919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9189"/>
                                        </p:tgtEl>
                                        <p:attrNameLst>
                                          <p:attrName>style.visibility</p:attrName>
                                        </p:attrNameLst>
                                      </p:cBhvr>
                                      <p:to>
                                        <p:strVal val="visible"/>
                                      </p:to>
                                    </p:set>
                                    <p:animEffect transition="in" filter="dissolve">
                                      <p:cBhvr>
                                        <p:cTn id="101" dur="500"/>
                                        <p:tgtEl>
                                          <p:spTgt spid="4918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9188"/>
                                        </p:tgtEl>
                                        <p:attrNameLst>
                                          <p:attrName>style.visibility</p:attrName>
                                        </p:attrNameLst>
                                      </p:cBhvr>
                                      <p:to>
                                        <p:strVal val="visible"/>
                                      </p:to>
                                    </p:set>
                                    <p:animEffect transition="in" filter="dissolve">
                                      <p:cBhvr>
                                        <p:cTn id="104" dur="500"/>
                                        <p:tgtEl>
                                          <p:spTgt spid="49188"/>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9191"/>
                                        </p:tgtEl>
                                        <p:attrNameLst>
                                          <p:attrName>style.visibility</p:attrName>
                                        </p:attrNameLst>
                                      </p:cBhvr>
                                      <p:to>
                                        <p:strVal val="visible"/>
                                      </p:to>
                                    </p:set>
                                    <p:anim calcmode="lin" valueType="num">
                                      <p:cBhvr additive="base">
                                        <p:cTn id="109" dur="500" fill="hold"/>
                                        <p:tgtEl>
                                          <p:spTgt spid="49191"/>
                                        </p:tgtEl>
                                        <p:attrNameLst>
                                          <p:attrName>ppt_x</p:attrName>
                                        </p:attrNameLst>
                                      </p:cBhvr>
                                      <p:tavLst>
                                        <p:tav tm="0">
                                          <p:val>
                                            <p:strVal val="#ppt_x"/>
                                          </p:val>
                                        </p:tav>
                                        <p:tav tm="100000">
                                          <p:val>
                                            <p:strVal val="#ppt_x"/>
                                          </p:val>
                                        </p:tav>
                                      </p:tavLst>
                                    </p:anim>
                                    <p:anim calcmode="lin" valueType="num">
                                      <p:cBhvr additive="base">
                                        <p:cTn id="110" dur="500" fill="hold"/>
                                        <p:tgtEl>
                                          <p:spTgt spid="49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animBg="1"/>
      <p:bldP spid="49169" grpId="0"/>
      <p:bldP spid="49170" grpId="0" animBg="1"/>
      <p:bldP spid="49171" grpId="0" animBg="1"/>
      <p:bldP spid="49172" grpId="0" animBg="1"/>
      <p:bldP spid="49173" grpId="0"/>
      <p:bldP spid="49174" grpId="0" animBg="1"/>
      <p:bldP spid="49175" grpId="0" animBg="1"/>
      <p:bldP spid="49176" grpId="0" animBg="1"/>
      <p:bldP spid="49177" grpId="0"/>
      <p:bldP spid="49178" grpId="0" animBg="1"/>
      <p:bldP spid="49179" grpId="0" animBg="1"/>
      <p:bldP spid="49180" grpId="0" animBg="1"/>
      <p:bldP spid="49181" grpId="0" animBg="1"/>
      <p:bldP spid="49182" grpId="0" animBg="1"/>
      <p:bldP spid="49183" grpId="0" animBg="1"/>
      <p:bldP spid="49184" grpId="0" animBg="1"/>
      <p:bldP spid="49185" grpId="0" animBg="1"/>
      <p:bldP spid="49186" grpId="0" animBg="1"/>
      <p:bldP spid="49188" grpId="0" animBg="1"/>
      <p:bldP spid="49189" grpId="0" animBg="1"/>
      <p:bldP spid="49190" grpId="0" animBg="1"/>
      <p:bldP spid="4919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3491" name="Rectangle 3"/>
          <p:cNvSpPr>
            <a:spLocks noGrp="1" noChangeArrowheads="1"/>
          </p:cNvSpPr>
          <p:nvPr>
            <p:ph idx="1"/>
          </p:nvPr>
        </p:nvSpPr>
        <p:spPr>
          <a:xfrm>
            <a:off x="533400" y="12192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 (generalization): </a:t>
            </a:r>
          </a:p>
          <a:p>
            <a:pPr lvl="2" eaLnBrk="1" hangingPunct="1"/>
            <a:r>
              <a:rPr lang="en-US" smtClean="0">
                <a:solidFill>
                  <a:srgbClr val="66FFFF"/>
                </a:solidFill>
              </a:rPr>
              <a:t>Tiếp cận top-down – ví dụ</a:t>
            </a:r>
            <a:r>
              <a:rPr lang="en-US" smtClean="0"/>
              <a:t>: phức tạp</a:t>
            </a:r>
          </a:p>
          <a:p>
            <a:pPr lvl="2" eaLnBrk="1" hangingPunct="1"/>
            <a:endParaRPr lang="en-US" smtClean="0"/>
          </a:p>
        </p:txBody>
      </p:sp>
      <p:sp>
        <p:nvSpPr>
          <p:cNvPr id="63492" name="Slide Number Placeholder 4"/>
          <p:cNvSpPr>
            <a:spLocks noGrp="1"/>
          </p:cNvSpPr>
          <p:nvPr>
            <p:ph type="sldNum" sz="quarter" idx="11"/>
          </p:nvPr>
        </p:nvSpPr>
        <p:spPr>
          <a:noFill/>
        </p:spPr>
        <p:txBody>
          <a:bodyPr/>
          <a:lstStyle/>
          <a:p>
            <a:fld id="{39FA240D-3D61-4BF3-B752-6B24CA3DE699}" type="slidenum">
              <a:rPr lang="en-US" smtClean="0"/>
              <a:pPr/>
              <a:t>48</a:t>
            </a:fld>
            <a:endParaRPr lang="en-US" smtClean="0"/>
          </a:p>
        </p:txBody>
      </p:sp>
      <p:sp>
        <p:nvSpPr>
          <p:cNvPr id="63493" name="Rectangle 14"/>
          <p:cNvSpPr>
            <a:spLocks noChangeArrowheads="1"/>
          </p:cNvSpPr>
          <p:nvPr/>
        </p:nvSpPr>
        <p:spPr bwMode="auto">
          <a:xfrm>
            <a:off x="3962400" y="3160713"/>
            <a:ext cx="1187450" cy="576262"/>
          </a:xfrm>
          <a:prstGeom prst="rect">
            <a:avLst/>
          </a:prstGeom>
          <a:noFill/>
          <a:ln w="3175">
            <a:solidFill>
              <a:schemeClr val="tx1"/>
            </a:solidFill>
            <a:miter lim="800000"/>
            <a:headEnd/>
            <a:tailEnd/>
          </a:ln>
        </p:spPr>
        <p:txBody>
          <a:bodyPr/>
          <a:lstStyle/>
          <a:p>
            <a:endParaRPr lang="fr-FR"/>
          </a:p>
        </p:txBody>
      </p:sp>
      <p:sp>
        <p:nvSpPr>
          <p:cNvPr id="63494" name="Rectangle 15"/>
          <p:cNvSpPr>
            <a:spLocks noChangeArrowheads="1"/>
          </p:cNvSpPr>
          <p:nvPr/>
        </p:nvSpPr>
        <p:spPr bwMode="auto">
          <a:xfrm>
            <a:off x="4116388" y="3216275"/>
            <a:ext cx="1028700" cy="274638"/>
          </a:xfrm>
          <a:prstGeom prst="rect">
            <a:avLst/>
          </a:prstGeom>
          <a:noFill/>
          <a:ln w="9525">
            <a:noFill/>
            <a:miter lim="800000"/>
            <a:headEnd/>
            <a:tailEnd/>
          </a:ln>
        </p:spPr>
        <p:txBody>
          <a:bodyPr wrap="none" lIns="0" tIns="0" rIns="0" bIns="0">
            <a:spAutoFit/>
          </a:bodyPr>
          <a:lstStyle/>
          <a:p>
            <a:r>
              <a:rPr lang="en-US">
                <a:latin typeface="Arial" pitchFamily="34" charset="0"/>
              </a:rPr>
              <a:t>Nhân viên</a:t>
            </a:r>
            <a:endParaRPr lang="en-US"/>
          </a:p>
        </p:txBody>
      </p:sp>
      <p:sp>
        <p:nvSpPr>
          <p:cNvPr id="63495" name="Rectangle 16"/>
          <p:cNvSpPr>
            <a:spLocks noChangeArrowheads="1"/>
          </p:cNvSpPr>
          <p:nvPr/>
        </p:nvSpPr>
        <p:spPr bwMode="auto">
          <a:xfrm>
            <a:off x="3962400" y="3476625"/>
            <a:ext cx="1187450" cy="260350"/>
          </a:xfrm>
          <a:prstGeom prst="rect">
            <a:avLst/>
          </a:prstGeom>
          <a:noFill/>
          <a:ln w="3175">
            <a:solidFill>
              <a:schemeClr val="tx1"/>
            </a:solidFill>
            <a:miter lim="800000"/>
            <a:headEnd/>
            <a:tailEnd/>
          </a:ln>
        </p:spPr>
        <p:txBody>
          <a:bodyPr/>
          <a:lstStyle/>
          <a:p>
            <a:endParaRPr lang="fr-FR"/>
          </a:p>
        </p:txBody>
      </p:sp>
      <p:sp>
        <p:nvSpPr>
          <p:cNvPr id="63496" name="Rectangle 17"/>
          <p:cNvSpPr>
            <a:spLocks noChangeArrowheads="1"/>
          </p:cNvSpPr>
          <p:nvPr/>
        </p:nvSpPr>
        <p:spPr bwMode="auto">
          <a:xfrm>
            <a:off x="3962400" y="3590925"/>
            <a:ext cx="1187450" cy="146050"/>
          </a:xfrm>
          <a:prstGeom prst="rect">
            <a:avLst/>
          </a:prstGeom>
          <a:noFill/>
          <a:ln w="3175">
            <a:solidFill>
              <a:schemeClr val="tx1"/>
            </a:solidFill>
            <a:miter lim="800000"/>
            <a:headEnd/>
            <a:tailEnd/>
          </a:ln>
        </p:spPr>
        <p:txBody>
          <a:bodyPr/>
          <a:lstStyle/>
          <a:p>
            <a:endParaRPr lang="fr-FR"/>
          </a:p>
        </p:txBody>
      </p:sp>
      <p:grpSp>
        <p:nvGrpSpPr>
          <p:cNvPr id="63497" name="Group 37"/>
          <p:cNvGrpSpPr>
            <a:grpSpLocks/>
          </p:cNvGrpSpPr>
          <p:nvPr/>
        </p:nvGrpSpPr>
        <p:grpSpPr bwMode="auto">
          <a:xfrm>
            <a:off x="2286000" y="4521200"/>
            <a:ext cx="1897063" cy="576263"/>
            <a:chOff x="1728" y="2848"/>
            <a:chExt cx="924" cy="363"/>
          </a:xfrm>
        </p:grpSpPr>
        <p:sp>
          <p:nvSpPr>
            <p:cNvPr id="63529" name="Rectangle 18"/>
            <p:cNvSpPr>
              <a:spLocks noChangeArrowheads="1"/>
            </p:cNvSpPr>
            <p:nvPr/>
          </p:nvSpPr>
          <p:spPr bwMode="auto">
            <a:xfrm>
              <a:off x="1728" y="2848"/>
              <a:ext cx="924" cy="363"/>
            </a:xfrm>
            <a:prstGeom prst="rect">
              <a:avLst/>
            </a:prstGeom>
            <a:noFill/>
            <a:ln w="3175">
              <a:solidFill>
                <a:schemeClr val="tx1"/>
              </a:solidFill>
              <a:miter lim="800000"/>
              <a:headEnd/>
              <a:tailEnd/>
            </a:ln>
          </p:spPr>
          <p:txBody>
            <a:bodyPr/>
            <a:lstStyle/>
            <a:p>
              <a:endParaRPr lang="fr-FR"/>
            </a:p>
          </p:txBody>
        </p:sp>
        <p:sp>
          <p:nvSpPr>
            <p:cNvPr id="63530" name="Rectangle 19"/>
            <p:cNvSpPr>
              <a:spLocks noChangeArrowheads="1"/>
            </p:cNvSpPr>
            <p:nvPr/>
          </p:nvSpPr>
          <p:spPr bwMode="auto">
            <a:xfrm>
              <a:off x="1806" y="2883"/>
              <a:ext cx="699" cy="173"/>
            </a:xfrm>
            <a:prstGeom prst="rect">
              <a:avLst/>
            </a:prstGeom>
            <a:noFill/>
            <a:ln w="9525">
              <a:noFill/>
              <a:miter lim="800000"/>
              <a:headEnd/>
              <a:tailEnd/>
            </a:ln>
          </p:spPr>
          <p:txBody>
            <a:bodyPr wrap="none" lIns="0" tIns="0" rIns="0" bIns="0">
              <a:spAutoFit/>
            </a:bodyPr>
            <a:lstStyle/>
            <a:p>
              <a:r>
                <a:rPr lang="en-US">
                  <a:latin typeface="Arial" pitchFamily="34" charset="0"/>
                </a:rPr>
                <a:t>Nhân Viên VP</a:t>
              </a:r>
              <a:endParaRPr lang="en-US"/>
            </a:p>
          </p:txBody>
        </p:sp>
        <p:sp>
          <p:nvSpPr>
            <p:cNvPr id="63531" name="Rectangle 20"/>
            <p:cNvSpPr>
              <a:spLocks noChangeArrowheads="1"/>
            </p:cNvSpPr>
            <p:nvPr/>
          </p:nvSpPr>
          <p:spPr bwMode="auto">
            <a:xfrm>
              <a:off x="1728" y="3047"/>
              <a:ext cx="924" cy="164"/>
            </a:xfrm>
            <a:prstGeom prst="rect">
              <a:avLst/>
            </a:prstGeom>
            <a:noFill/>
            <a:ln w="3175">
              <a:solidFill>
                <a:schemeClr val="tx1"/>
              </a:solidFill>
              <a:miter lim="800000"/>
              <a:headEnd/>
              <a:tailEnd/>
            </a:ln>
          </p:spPr>
          <p:txBody>
            <a:bodyPr/>
            <a:lstStyle/>
            <a:p>
              <a:endParaRPr lang="fr-FR"/>
            </a:p>
          </p:txBody>
        </p:sp>
        <p:sp>
          <p:nvSpPr>
            <p:cNvPr id="63532" name="Rectangle 21"/>
            <p:cNvSpPr>
              <a:spLocks noChangeArrowheads="1"/>
            </p:cNvSpPr>
            <p:nvPr/>
          </p:nvSpPr>
          <p:spPr bwMode="auto">
            <a:xfrm>
              <a:off x="1728" y="3120"/>
              <a:ext cx="924" cy="91"/>
            </a:xfrm>
            <a:prstGeom prst="rect">
              <a:avLst/>
            </a:prstGeom>
            <a:noFill/>
            <a:ln w="3175">
              <a:solidFill>
                <a:schemeClr val="tx1"/>
              </a:solidFill>
              <a:miter lim="800000"/>
              <a:headEnd/>
              <a:tailEnd/>
            </a:ln>
          </p:spPr>
          <p:txBody>
            <a:bodyPr/>
            <a:lstStyle/>
            <a:p>
              <a:endParaRPr lang="fr-FR"/>
            </a:p>
          </p:txBody>
        </p:sp>
      </p:grpSp>
      <p:grpSp>
        <p:nvGrpSpPr>
          <p:cNvPr id="63498" name="Group 58"/>
          <p:cNvGrpSpPr>
            <a:grpSpLocks/>
          </p:cNvGrpSpPr>
          <p:nvPr/>
        </p:nvGrpSpPr>
        <p:grpSpPr bwMode="auto">
          <a:xfrm>
            <a:off x="5081588" y="4521200"/>
            <a:ext cx="1468437" cy="576263"/>
            <a:chOff x="3201" y="2848"/>
            <a:chExt cx="925" cy="363"/>
          </a:xfrm>
        </p:grpSpPr>
        <p:sp>
          <p:nvSpPr>
            <p:cNvPr id="63525" name="Rectangle 22"/>
            <p:cNvSpPr>
              <a:spLocks noChangeArrowheads="1"/>
            </p:cNvSpPr>
            <p:nvPr/>
          </p:nvSpPr>
          <p:spPr bwMode="auto">
            <a:xfrm>
              <a:off x="3201" y="2848"/>
              <a:ext cx="925" cy="363"/>
            </a:xfrm>
            <a:prstGeom prst="rect">
              <a:avLst/>
            </a:prstGeom>
            <a:noFill/>
            <a:ln w="3175">
              <a:solidFill>
                <a:schemeClr val="tx1"/>
              </a:solidFill>
              <a:miter lim="800000"/>
              <a:headEnd/>
              <a:tailEnd/>
            </a:ln>
          </p:spPr>
          <p:txBody>
            <a:bodyPr/>
            <a:lstStyle/>
            <a:p>
              <a:endParaRPr lang="fr-FR"/>
            </a:p>
          </p:txBody>
        </p:sp>
        <p:sp>
          <p:nvSpPr>
            <p:cNvPr id="63526" name="Rectangle 23"/>
            <p:cNvSpPr>
              <a:spLocks noChangeArrowheads="1"/>
            </p:cNvSpPr>
            <p:nvPr/>
          </p:nvSpPr>
          <p:spPr bwMode="auto">
            <a:xfrm>
              <a:off x="3280" y="2883"/>
              <a:ext cx="728" cy="173"/>
            </a:xfrm>
            <a:prstGeom prst="rect">
              <a:avLst/>
            </a:prstGeom>
            <a:noFill/>
            <a:ln w="9525">
              <a:noFill/>
              <a:miter lim="800000"/>
              <a:headEnd/>
              <a:tailEnd/>
            </a:ln>
          </p:spPr>
          <p:txBody>
            <a:bodyPr wrap="none" lIns="0" tIns="0" rIns="0" bIns="0">
              <a:spAutoFit/>
            </a:bodyPr>
            <a:lstStyle/>
            <a:p>
              <a:r>
                <a:rPr lang="en-US">
                  <a:latin typeface="Arial" pitchFamily="34" charset="0"/>
                </a:rPr>
                <a:t>Công Nhân</a:t>
              </a:r>
              <a:endParaRPr lang="en-US"/>
            </a:p>
          </p:txBody>
        </p:sp>
        <p:sp>
          <p:nvSpPr>
            <p:cNvPr id="63527" name="Rectangle 24"/>
            <p:cNvSpPr>
              <a:spLocks noChangeArrowheads="1"/>
            </p:cNvSpPr>
            <p:nvPr/>
          </p:nvSpPr>
          <p:spPr bwMode="auto">
            <a:xfrm>
              <a:off x="3201" y="3047"/>
              <a:ext cx="925" cy="164"/>
            </a:xfrm>
            <a:prstGeom prst="rect">
              <a:avLst/>
            </a:prstGeom>
            <a:noFill/>
            <a:ln w="3175">
              <a:solidFill>
                <a:schemeClr val="tx1"/>
              </a:solidFill>
              <a:miter lim="800000"/>
              <a:headEnd/>
              <a:tailEnd/>
            </a:ln>
          </p:spPr>
          <p:txBody>
            <a:bodyPr/>
            <a:lstStyle/>
            <a:p>
              <a:endParaRPr lang="fr-FR"/>
            </a:p>
          </p:txBody>
        </p:sp>
        <p:sp>
          <p:nvSpPr>
            <p:cNvPr id="63528" name="Rectangle 25"/>
            <p:cNvSpPr>
              <a:spLocks noChangeArrowheads="1"/>
            </p:cNvSpPr>
            <p:nvPr/>
          </p:nvSpPr>
          <p:spPr bwMode="auto">
            <a:xfrm>
              <a:off x="3201" y="3120"/>
              <a:ext cx="925" cy="91"/>
            </a:xfrm>
            <a:prstGeom prst="rect">
              <a:avLst/>
            </a:prstGeom>
            <a:noFill/>
            <a:ln w="3175">
              <a:solidFill>
                <a:schemeClr val="tx1"/>
              </a:solidFill>
              <a:miter lim="800000"/>
              <a:headEnd/>
              <a:tailEnd/>
            </a:ln>
          </p:spPr>
          <p:txBody>
            <a:bodyPr/>
            <a:lstStyle/>
            <a:p>
              <a:endParaRPr lang="fr-FR"/>
            </a:p>
          </p:txBody>
        </p:sp>
      </p:grpSp>
      <p:sp>
        <p:nvSpPr>
          <p:cNvPr id="63499" name="Line 26"/>
          <p:cNvSpPr>
            <a:spLocks noChangeShapeType="1"/>
          </p:cNvSpPr>
          <p:nvPr/>
        </p:nvSpPr>
        <p:spPr bwMode="auto">
          <a:xfrm flipV="1">
            <a:off x="4586288" y="3751263"/>
            <a:ext cx="1587" cy="450850"/>
          </a:xfrm>
          <a:prstGeom prst="line">
            <a:avLst/>
          </a:prstGeom>
          <a:noFill/>
          <a:ln w="3175">
            <a:solidFill>
              <a:schemeClr val="tx1"/>
            </a:solidFill>
            <a:round/>
            <a:headEnd/>
            <a:tailEnd/>
          </a:ln>
        </p:spPr>
        <p:txBody>
          <a:bodyPr/>
          <a:lstStyle/>
          <a:p>
            <a:endParaRPr lang="en-US"/>
          </a:p>
        </p:txBody>
      </p:sp>
      <p:sp>
        <p:nvSpPr>
          <p:cNvPr id="63500" name="Line 27"/>
          <p:cNvSpPr>
            <a:spLocks noChangeShapeType="1"/>
          </p:cNvSpPr>
          <p:nvPr/>
        </p:nvSpPr>
        <p:spPr bwMode="auto">
          <a:xfrm>
            <a:off x="3276600" y="4191000"/>
            <a:ext cx="2514600" cy="0"/>
          </a:xfrm>
          <a:prstGeom prst="line">
            <a:avLst/>
          </a:prstGeom>
          <a:noFill/>
          <a:ln w="3175">
            <a:solidFill>
              <a:schemeClr val="tx1"/>
            </a:solidFill>
            <a:round/>
            <a:headEnd/>
            <a:tailEnd/>
          </a:ln>
        </p:spPr>
        <p:txBody>
          <a:bodyPr/>
          <a:lstStyle/>
          <a:p>
            <a:endParaRPr lang="en-US"/>
          </a:p>
        </p:txBody>
      </p:sp>
      <p:sp>
        <p:nvSpPr>
          <p:cNvPr id="63501" name="Freeform 28"/>
          <p:cNvSpPr>
            <a:spLocks/>
          </p:cNvSpPr>
          <p:nvPr/>
        </p:nvSpPr>
        <p:spPr bwMode="auto">
          <a:xfrm>
            <a:off x="4462463" y="3751263"/>
            <a:ext cx="247650" cy="30003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3502" name="Line 29"/>
          <p:cNvSpPr>
            <a:spLocks noChangeShapeType="1"/>
          </p:cNvSpPr>
          <p:nvPr/>
        </p:nvSpPr>
        <p:spPr bwMode="auto">
          <a:xfrm flipV="1">
            <a:off x="3276600" y="4191000"/>
            <a:ext cx="1588" cy="319088"/>
          </a:xfrm>
          <a:prstGeom prst="line">
            <a:avLst/>
          </a:prstGeom>
          <a:noFill/>
          <a:ln w="3175">
            <a:solidFill>
              <a:schemeClr val="tx1"/>
            </a:solidFill>
            <a:round/>
            <a:headEnd/>
            <a:tailEnd/>
          </a:ln>
        </p:spPr>
        <p:txBody>
          <a:bodyPr/>
          <a:lstStyle/>
          <a:p>
            <a:endParaRPr lang="en-US"/>
          </a:p>
        </p:txBody>
      </p:sp>
      <p:sp>
        <p:nvSpPr>
          <p:cNvPr id="63503" name="Line 30"/>
          <p:cNvSpPr>
            <a:spLocks noChangeShapeType="1"/>
          </p:cNvSpPr>
          <p:nvPr/>
        </p:nvSpPr>
        <p:spPr bwMode="auto">
          <a:xfrm flipV="1">
            <a:off x="5808663" y="4183063"/>
            <a:ext cx="1587" cy="377825"/>
          </a:xfrm>
          <a:prstGeom prst="line">
            <a:avLst/>
          </a:prstGeom>
          <a:noFill/>
          <a:ln w="3175">
            <a:solidFill>
              <a:schemeClr val="tx1"/>
            </a:solidFill>
            <a:round/>
            <a:headEnd/>
            <a:tailEnd/>
          </a:ln>
        </p:spPr>
        <p:txBody>
          <a:bodyPr/>
          <a:lstStyle/>
          <a:p>
            <a:endParaRPr lang="en-US"/>
          </a:p>
        </p:txBody>
      </p:sp>
      <p:grpSp>
        <p:nvGrpSpPr>
          <p:cNvPr id="4" name="Group 50"/>
          <p:cNvGrpSpPr>
            <a:grpSpLocks/>
          </p:cNvGrpSpPr>
          <p:nvPr/>
        </p:nvGrpSpPr>
        <p:grpSpPr bwMode="auto">
          <a:xfrm>
            <a:off x="609600" y="5867400"/>
            <a:ext cx="1744663" cy="576263"/>
            <a:chOff x="576" y="3616"/>
            <a:chExt cx="925" cy="363"/>
          </a:xfrm>
        </p:grpSpPr>
        <p:sp>
          <p:nvSpPr>
            <p:cNvPr id="63521" name="Rectangle 38"/>
            <p:cNvSpPr>
              <a:spLocks noChangeArrowheads="1"/>
            </p:cNvSpPr>
            <p:nvPr/>
          </p:nvSpPr>
          <p:spPr bwMode="auto">
            <a:xfrm>
              <a:off x="576" y="3616"/>
              <a:ext cx="925" cy="363"/>
            </a:xfrm>
            <a:prstGeom prst="rect">
              <a:avLst/>
            </a:prstGeom>
            <a:noFill/>
            <a:ln w="3175">
              <a:solidFill>
                <a:schemeClr val="tx1"/>
              </a:solidFill>
              <a:miter lim="800000"/>
              <a:headEnd/>
              <a:tailEnd/>
            </a:ln>
          </p:spPr>
          <p:txBody>
            <a:bodyPr/>
            <a:lstStyle/>
            <a:p>
              <a:endParaRPr lang="fr-FR"/>
            </a:p>
          </p:txBody>
        </p:sp>
        <p:sp>
          <p:nvSpPr>
            <p:cNvPr id="63522" name="Rectangle 39"/>
            <p:cNvSpPr>
              <a:spLocks noChangeArrowheads="1"/>
            </p:cNvSpPr>
            <p:nvPr/>
          </p:nvSpPr>
          <p:spPr bwMode="auto">
            <a:xfrm>
              <a:off x="655" y="3651"/>
              <a:ext cx="793" cy="173"/>
            </a:xfrm>
            <a:prstGeom prst="rect">
              <a:avLst/>
            </a:prstGeom>
            <a:noFill/>
            <a:ln w="9525">
              <a:noFill/>
              <a:miter lim="800000"/>
              <a:headEnd/>
              <a:tailEnd/>
            </a:ln>
          </p:spPr>
          <p:txBody>
            <a:bodyPr wrap="none" lIns="0" tIns="0" rIns="0" bIns="0">
              <a:spAutoFit/>
            </a:bodyPr>
            <a:lstStyle/>
            <a:p>
              <a:r>
                <a:rPr lang="en-US">
                  <a:latin typeface="Arial" pitchFamily="34" charset="0"/>
                </a:rPr>
                <a:t>Trưởng Phòng</a:t>
              </a:r>
              <a:endParaRPr lang="en-US"/>
            </a:p>
          </p:txBody>
        </p:sp>
        <p:sp>
          <p:nvSpPr>
            <p:cNvPr id="63523" name="Rectangle 40"/>
            <p:cNvSpPr>
              <a:spLocks noChangeArrowheads="1"/>
            </p:cNvSpPr>
            <p:nvPr/>
          </p:nvSpPr>
          <p:spPr bwMode="auto">
            <a:xfrm>
              <a:off x="576" y="3815"/>
              <a:ext cx="925" cy="164"/>
            </a:xfrm>
            <a:prstGeom prst="rect">
              <a:avLst/>
            </a:prstGeom>
            <a:noFill/>
            <a:ln w="3175">
              <a:solidFill>
                <a:schemeClr val="tx1"/>
              </a:solidFill>
              <a:miter lim="800000"/>
              <a:headEnd/>
              <a:tailEnd/>
            </a:ln>
          </p:spPr>
          <p:txBody>
            <a:bodyPr/>
            <a:lstStyle/>
            <a:p>
              <a:endParaRPr lang="fr-FR"/>
            </a:p>
          </p:txBody>
        </p:sp>
        <p:sp>
          <p:nvSpPr>
            <p:cNvPr id="63524" name="Rectangle 41"/>
            <p:cNvSpPr>
              <a:spLocks noChangeArrowheads="1"/>
            </p:cNvSpPr>
            <p:nvPr/>
          </p:nvSpPr>
          <p:spPr bwMode="auto">
            <a:xfrm>
              <a:off x="576" y="3888"/>
              <a:ext cx="925" cy="91"/>
            </a:xfrm>
            <a:prstGeom prst="rect">
              <a:avLst/>
            </a:prstGeom>
            <a:noFill/>
            <a:ln w="3175">
              <a:solidFill>
                <a:schemeClr val="tx1"/>
              </a:solidFill>
              <a:miter lim="800000"/>
              <a:headEnd/>
              <a:tailEnd/>
            </a:ln>
          </p:spPr>
          <p:txBody>
            <a:bodyPr/>
            <a:lstStyle/>
            <a:p>
              <a:endParaRPr lang="fr-FR"/>
            </a:p>
          </p:txBody>
        </p:sp>
      </p:grpSp>
      <p:sp>
        <p:nvSpPr>
          <p:cNvPr id="57386" name="Rectangle 42"/>
          <p:cNvSpPr>
            <a:spLocks noChangeArrowheads="1"/>
          </p:cNvSpPr>
          <p:nvPr/>
        </p:nvSpPr>
        <p:spPr bwMode="auto">
          <a:xfrm>
            <a:off x="2895600" y="5867400"/>
            <a:ext cx="1468438" cy="576263"/>
          </a:xfrm>
          <a:prstGeom prst="rect">
            <a:avLst/>
          </a:prstGeom>
          <a:noFill/>
          <a:ln w="3175">
            <a:solidFill>
              <a:schemeClr val="tx1"/>
            </a:solidFill>
            <a:miter lim="800000"/>
            <a:headEnd/>
            <a:tailEnd/>
          </a:ln>
        </p:spPr>
        <p:txBody>
          <a:bodyPr/>
          <a:lstStyle/>
          <a:p>
            <a:endParaRPr lang="fr-FR"/>
          </a:p>
        </p:txBody>
      </p:sp>
      <p:sp>
        <p:nvSpPr>
          <p:cNvPr id="57387" name="Rectangle 43"/>
          <p:cNvSpPr>
            <a:spLocks noChangeArrowheads="1"/>
          </p:cNvSpPr>
          <p:nvPr/>
        </p:nvSpPr>
        <p:spPr bwMode="auto">
          <a:xfrm>
            <a:off x="3021013" y="5922963"/>
            <a:ext cx="749300" cy="274637"/>
          </a:xfrm>
          <a:prstGeom prst="rect">
            <a:avLst/>
          </a:prstGeom>
          <a:noFill/>
          <a:ln w="9525">
            <a:noFill/>
            <a:miter lim="800000"/>
            <a:headEnd/>
            <a:tailEnd/>
          </a:ln>
        </p:spPr>
        <p:txBody>
          <a:bodyPr wrap="none" lIns="0" tIns="0" rIns="0" bIns="0">
            <a:spAutoFit/>
          </a:bodyPr>
          <a:lstStyle/>
          <a:p>
            <a:r>
              <a:rPr lang="en-US">
                <a:latin typeface="Arial" pitchFamily="34" charset="0"/>
              </a:rPr>
              <a:t>Thư Ký</a:t>
            </a:r>
            <a:endParaRPr lang="en-US"/>
          </a:p>
        </p:txBody>
      </p:sp>
      <p:sp>
        <p:nvSpPr>
          <p:cNvPr id="57388" name="Rectangle 44"/>
          <p:cNvSpPr>
            <a:spLocks noChangeArrowheads="1"/>
          </p:cNvSpPr>
          <p:nvPr/>
        </p:nvSpPr>
        <p:spPr bwMode="auto">
          <a:xfrm>
            <a:off x="2895600" y="6183313"/>
            <a:ext cx="1468438" cy="260350"/>
          </a:xfrm>
          <a:prstGeom prst="rect">
            <a:avLst/>
          </a:prstGeom>
          <a:noFill/>
          <a:ln w="3175">
            <a:solidFill>
              <a:schemeClr val="tx1"/>
            </a:solidFill>
            <a:miter lim="800000"/>
            <a:headEnd/>
            <a:tailEnd/>
          </a:ln>
        </p:spPr>
        <p:txBody>
          <a:bodyPr/>
          <a:lstStyle/>
          <a:p>
            <a:endParaRPr lang="fr-FR"/>
          </a:p>
        </p:txBody>
      </p:sp>
      <p:sp>
        <p:nvSpPr>
          <p:cNvPr id="57389" name="Rectangle 45"/>
          <p:cNvSpPr>
            <a:spLocks noChangeArrowheads="1"/>
          </p:cNvSpPr>
          <p:nvPr/>
        </p:nvSpPr>
        <p:spPr bwMode="auto">
          <a:xfrm>
            <a:off x="2895600" y="6299200"/>
            <a:ext cx="1468438" cy="144463"/>
          </a:xfrm>
          <a:prstGeom prst="rect">
            <a:avLst/>
          </a:prstGeom>
          <a:noFill/>
          <a:ln w="3175">
            <a:solidFill>
              <a:schemeClr val="tx1"/>
            </a:solidFill>
            <a:miter lim="800000"/>
            <a:headEnd/>
            <a:tailEnd/>
          </a:ln>
        </p:spPr>
        <p:txBody>
          <a:bodyPr/>
          <a:lstStyle/>
          <a:p>
            <a:endParaRPr lang="fr-FR"/>
          </a:p>
        </p:txBody>
      </p:sp>
      <p:grpSp>
        <p:nvGrpSpPr>
          <p:cNvPr id="5" name="Group 51"/>
          <p:cNvGrpSpPr>
            <a:grpSpLocks/>
          </p:cNvGrpSpPr>
          <p:nvPr/>
        </p:nvGrpSpPr>
        <p:grpSpPr bwMode="auto">
          <a:xfrm>
            <a:off x="4953000" y="5867400"/>
            <a:ext cx="1617663" cy="576263"/>
            <a:chOff x="3120" y="3616"/>
            <a:chExt cx="925" cy="363"/>
          </a:xfrm>
        </p:grpSpPr>
        <p:sp>
          <p:nvSpPr>
            <p:cNvPr id="63517" name="Rectangle 46"/>
            <p:cNvSpPr>
              <a:spLocks noChangeArrowheads="1"/>
            </p:cNvSpPr>
            <p:nvPr/>
          </p:nvSpPr>
          <p:spPr bwMode="auto">
            <a:xfrm>
              <a:off x="3120" y="3616"/>
              <a:ext cx="925" cy="363"/>
            </a:xfrm>
            <a:prstGeom prst="rect">
              <a:avLst/>
            </a:prstGeom>
            <a:noFill/>
            <a:ln w="3175">
              <a:solidFill>
                <a:schemeClr val="tx1"/>
              </a:solidFill>
              <a:miter lim="800000"/>
              <a:headEnd/>
              <a:tailEnd/>
            </a:ln>
          </p:spPr>
          <p:txBody>
            <a:bodyPr/>
            <a:lstStyle/>
            <a:p>
              <a:endParaRPr lang="fr-FR"/>
            </a:p>
          </p:txBody>
        </p:sp>
        <p:sp>
          <p:nvSpPr>
            <p:cNvPr id="63518" name="Rectangle 47"/>
            <p:cNvSpPr>
              <a:spLocks noChangeArrowheads="1"/>
            </p:cNvSpPr>
            <p:nvPr/>
          </p:nvSpPr>
          <p:spPr bwMode="auto">
            <a:xfrm>
              <a:off x="3199" y="3651"/>
              <a:ext cx="799" cy="173"/>
            </a:xfrm>
            <a:prstGeom prst="rect">
              <a:avLst/>
            </a:prstGeom>
            <a:noFill/>
            <a:ln w="9525">
              <a:noFill/>
              <a:miter lim="800000"/>
              <a:headEnd/>
              <a:tailEnd/>
            </a:ln>
          </p:spPr>
          <p:txBody>
            <a:bodyPr wrap="none" lIns="0" tIns="0" rIns="0" bIns="0">
              <a:spAutoFit/>
            </a:bodyPr>
            <a:lstStyle/>
            <a:p>
              <a:r>
                <a:rPr lang="en-US">
                  <a:latin typeface="Arial" pitchFamily="34" charset="0"/>
                </a:rPr>
                <a:t>NV Bán Hàng</a:t>
              </a:r>
              <a:endParaRPr lang="en-US"/>
            </a:p>
          </p:txBody>
        </p:sp>
        <p:sp>
          <p:nvSpPr>
            <p:cNvPr id="63519" name="Rectangle 48"/>
            <p:cNvSpPr>
              <a:spLocks noChangeArrowheads="1"/>
            </p:cNvSpPr>
            <p:nvPr/>
          </p:nvSpPr>
          <p:spPr bwMode="auto">
            <a:xfrm>
              <a:off x="3120" y="3815"/>
              <a:ext cx="925" cy="164"/>
            </a:xfrm>
            <a:prstGeom prst="rect">
              <a:avLst/>
            </a:prstGeom>
            <a:noFill/>
            <a:ln w="3175">
              <a:solidFill>
                <a:schemeClr val="tx1"/>
              </a:solidFill>
              <a:miter lim="800000"/>
              <a:headEnd/>
              <a:tailEnd/>
            </a:ln>
          </p:spPr>
          <p:txBody>
            <a:bodyPr/>
            <a:lstStyle/>
            <a:p>
              <a:endParaRPr lang="fr-FR"/>
            </a:p>
          </p:txBody>
        </p:sp>
        <p:sp>
          <p:nvSpPr>
            <p:cNvPr id="63520" name="Rectangle 49"/>
            <p:cNvSpPr>
              <a:spLocks noChangeArrowheads="1"/>
            </p:cNvSpPr>
            <p:nvPr/>
          </p:nvSpPr>
          <p:spPr bwMode="auto">
            <a:xfrm>
              <a:off x="3120" y="3888"/>
              <a:ext cx="925" cy="91"/>
            </a:xfrm>
            <a:prstGeom prst="rect">
              <a:avLst/>
            </a:prstGeom>
            <a:noFill/>
            <a:ln w="3175">
              <a:solidFill>
                <a:schemeClr val="tx1"/>
              </a:solidFill>
              <a:miter lim="800000"/>
              <a:headEnd/>
              <a:tailEnd/>
            </a:ln>
          </p:spPr>
          <p:txBody>
            <a:bodyPr/>
            <a:lstStyle/>
            <a:p>
              <a:endParaRPr lang="fr-FR"/>
            </a:p>
          </p:txBody>
        </p:sp>
      </p:grpSp>
      <p:sp>
        <p:nvSpPr>
          <p:cNvPr id="57396" name="Freeform 52"/>
          <p:cNvSpPr>
            <a:spLocks/>
          </p:cNvSpPr>
          <p:nvPr/>
        </p:nvSpPr>
        <p:spPr bwMode="auto">
          <a:xfrm>
            <a:off x="3124200" y="51054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57397" name="Line 53"/>
          <p:cNvSpPr>
            <a:spLocks noChangeShapeType="1"/>
          </p:cNvSpPr>
          <p:nvPr/>
        </p:nvSpPr>
        <p:spPr bwMode="auto">
          <a:xfrm>
            <a:off x="3243263" y="5410200"/>
            <a:ext cx="0" cy="152400"/>
          </a:xfrm>
          <a:prstGeom prst="line">
            <a:avLst/>
          </a:prstGeom>
          <a:noFill/>
          <a:ln w="9525">
            <a:solidFill>
              <a:schemeClr val="tx1"/>
            </a:solidFill>
            <a:round/>
            <a:headEnd/>
            <a:tailEnd/>
          </a:ln>
        </p:spPr>
        <p:txBody>
          <a:bodyPr/>
          <a:lstStyle/>
          <a:p>
            <a:endParaRPr lang="en-US"/>
          </a:p>
        </p:txBody>
      </p:sp>
      <p:sp>
        <p:nvSpPr>
          <p:cNvPr id="57398" name="Line 54"/>
          <p:cNvSpPr>
            <a:spLocks noChangeShapeType="1"/>
          </p:cNvSpPr>
          <p:nvPr/>
        </p:nvSpPr>
        <p:spPr bwMode="auto">
          <a:xfrm>
            <a:off x="1447800" y="5562600"/>
            <a:ext cx="4267200" cy="0"/>
          </a:xfrm>
          <a:prstGeom prst="line">
            <a:avLst/>
          </a:prstGeom>
          <a:noFill/>
          <a:ln w="9525">
            <a:solidFill>
              <a:schemeClr val="tx1"/>
            </a:solidFill>
            <a:round/>
            <a:headEnd/>
            <a:tailEnd/>
          </a:ln>
        </p:spPr>
        <p:txBody>
          <a:bodyPr/>
          <a:lstStyle/>
          <a:p>
            <a:endParaRPr lang="en-US"/>
          </a:p>
        </p:txBody>
      </p:sp>
      <p:sp>
        <p:nvSpPr>
          <p:cNvPr id="57399" name="Line 55"/>
          <p:cNvSpPr>
            <a:spLocks noChangeShapeType="1"/>
          </p:cNvSpPr>
          <p:nvPr/>
        </p:nvSpPr>
        <p:spPr bwMode="auto">
          <a:xfrm>
            <a:off x="1447800" y="5562600"/>
            <a:ext cx="0" cy="304800"/>
          </a:xfrm>
          <a:prstGeom prst="line">
            <a:avLst/>
          </a:prstGeom>
          <a:noFill/>
          <a:ln w="9525">
            <a:solidFill>
              <a:schemeClr val="tx1"/>
            </a:solidFill>
            <a:round/>
            <a:headEnd/>
            <a:tailEnd/>
          </a:ln>
        </p:spPr>
        <p:txBody>
          <a:bodyPr/>
          <a:lstStyle/>
          <a:p>
            <a:endParaRPr lang="en-US"/>
          </a:p>
        </p:txBody>
      </p:sp>
      <p:sp>
        <p:nvSpPr>
          <p:cNvPr id="57400" name="Line 56"/>
          <p:cNvSpPr>
            <a:spLocks noChangeShapeType="1"/>
          </p:cNvSpPr>
          <p:nvPr/>
        </p:nvSpPr>
        <p:spPr bwMode="auto">
          <a:xfrm>
            <a:off x="3657600" y="5562600"/>
            <a:ext cx="0" cy="304800"/>
          </a:xfrm>
          <a:prstGeom prst="line">
            <a:avLst/>
          </a:prstGeom>
          <a:noFill/>
          <a:ln w="9525">
            <a:solidFill>
              <a:schemeClr val="tx1"/>
            </a:solidFill>
            <a:round/>
            <a:headEnd/>
            <a:tailEnd/>
          </a:ln>
        </p:spPr>
        <p:txBody>
          <a:bodyPr/>
          <a:lstStyle/>
          <a:p>
            <a:endParaRPr lang="en-US"/>
          </a:p>
        </p:txBody>
      </p:sp>
      <p:sp>
        <p:nvSpPr>
          <p:cNvPr id="57401" name="Line 57"/>
          <p:cNvSpPr>
            <a:spLocks noChangeShapeType="1"/>
          </p:cNvSpPr>
          <p:nvPr/>
        </p:nvSpPr>
        <p:spPr bwMode="auto">
          <a:xfrm>
            <a:off x="5715000" y="5562600"/>
            <a:ext cx="0" cy="304800"/>
          </a:xfrm>
          <a:prstGeom prst="line">
            <a:avLst/>
          </a:prstGeom>
          <a:noFill/>
          <a:ln w="9525">
            <a:solidFill>
              <a:schemeClr val="tx1"/>
            </a:solidFill>
            <a:round/>
            <a:headEnd/>
            <a:tailEnd/>
          </a:ln>
        </p:spPr>
        <p:txBody>
          <a:bodyPr/>
          <a:lstStyle/>
          <a:p>
            <a:endParaRPr lang="en-US"/>
          </a:p>
        </p:txBody>
      </p:sp>
      <p:sp>
        <p:nvSpPr>
          <p:cNvPr id="63516" name="AutoShape 59"/>
          <p:cNvSpPr>
            <a:spLocks noChangeArrowheads="1"/>
          </p:cNvSpPr>
          <p:nvPr/>
        </p:nvSpPr>
        <p:spPr bwMode="auto">
          <a:xfrm>
            <a:off x="7772400" y="3429000"/>
            <a:ext cx="228600" cy="2057400"/>
          </a:xfrm>
          <a:prstGeom prst="downArrow">
            <a:avLst>
              <a:gd name="adj1" fmla="val 50000"/>
              <a:gd name="adj2" fmla="val 225000"/>
            </a:avLst>
          </a:prstGeom>
          <a:solidFill>
            <a:schemeClr val="accent1"/>
          </a:solid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386"/>
                                        </p:tgtEl>
                                        <p:attrNameLst>
                                          <p:attrName>style.visibility</p:attrName>
                                        </p:attrNameLst>
                                      </p:cBhvr>
                                      <p:to>
                                        <p:strVal val="visible"/>
                                      </p:to>
                                    </p:set>
                                    <p:anim calcmode="lin" valueType="num">
                                      <p:cBhvr additive="base">
                                        <p:cTn id="11" dur="500" fill="hold"/>
                                        <p:tgtEl>
                                          <p:spTgt spid="57386"/>
                                        </p:tgtEl>
                                        <p:attrNameLst>
                                          <p:attrName>ppt_x</p:attrName>
                                        </p:attrNameLst>
                                      </p:cBhvr>
                                      <p:tavLst>
                                        <p:tav tm="0">
                                          <p:val>
                                            <p:strVal val="#ppt_x"/>
                                          </p:val>
                                        </p:tav>
                                        <p:tav tm="100000">
                                          <p:val>
                                            <p:strVal val="#ppt_x"/>
                                          </p:val>
                                        </p:tav>
                                      </p:tavLst>
                                    </p:anim>
                                    <p:anim calcmode="lin" valueType="num">
                                      <p:cBhvr additive="base">
                                        <p:cTn id="12" dur="500" fill="hold"/>
                                        <p:tgtEl>
                                          <p:spTgt spid="5738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387"/>
                                        </p:tgtEl>
                                        <p:attrNameLst>
                                          <p:attrName>style.visibility</p:attrName>
                                        </p:attrNameLst>
                                      </p:cBhvr>
                                      <p:to>
                                        <p:strVal val="visible"/>
                                      </p:to>
                                    </p:set>
                                    <p:anim calcmode="lin" valueType="num">
                                      <p:cBhvr additive="base">
                                        <p:cTn id="15" dur="500" fill="hold"/>
                                        <p:tgtEl>
                                          <p:spTgt spid="57387"/>
                                        </p:tgtEl>
                                        <p:attrNameLst>
                                          <p:attrName>ppt_x</p:attrName>
                                        </p:attrNameLst>
                                      </p:cBhvr>
                                      <p:tavLst>
                                        <p:tav tm="0">
                                          <p:val>
                                            <p:strVal val="#ppt_x"/>
                                          </p:val>
                                        </p:tav>
                                        <p:tav tm="100000">
                                          <p:val>
                                            <p:strVal val="#ppt_x"/>
                                          </p:val>
                                        </p:tav>
                                      </p:tavLst>
                                    </p:anim>
                                    <p:anim calcmode="lin" valueType="num">
                                      <p:cBhvr additive="base">
                                        <p:cTn id="16" dur="500" fill="hold"/>
                                        <p:tgtEl>
                                          <p:spTgt spid="5738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7388"/>
                                        </p:tgtEl>
                                        <p:attrNameLst>
                                          <p:attrName>style.visibility</p:attrName>
                                        </p:attrNameLst>
                                      </p:cBhvr>
                                      <p:to>
                                        <p:strVal val="visible"/>
                                      </p:to>
                                    </p:set>
                                    <p:anim calcmode="lin" valueType="num">
                                      <p:cBhvr additive="base">
                                        <p:cTn id="19" dur="500" fill="hold"/>
                                        <p:tgtEl>
                                          <p:spTgt spid="57388"/>
                                        </p:tgtEl>
                                        <p:attrNameLst>
                                          <p:attrName>ppt_x</p:attrName>
                                        </p:attrNameLst>
                                      </p:cBhvr>
                                      <p:tavLst>
                                        <p:tav tm="0">
                                          <p:val>
                                            <p:strVal val="#ppt_x"/>
                                          </p:val>
                                        </p:tav>
                                        <p:tav tm="100000">
                                          <p:val>
                                            <p:strVal val="#ppt_x"/>
                                          </p:val>
                                        </p:tav>
                                      </p:tavLst>
                                    </p:anim>
                                    <p:anim calcmode="lin" valueType="num">
                                      <p:cBhvr additive="base">
                                        <p:cTn id="20" dur="500" fill="hold"/>
                                        <p:tgtEl>
                                          <p:spTgt spid="573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389"/>
                                        </p:tgtEl>
                                        <p:attrNameLst>
                                          <p:attrName>style.visibility</p:attrName>
                                        </p:attrNameLst>
                                      </p:cBhvr>
                                      <p:to>
                                        <p:strVal val="visible"/>
                                      </p:to>
                                    </p:set>
                                    <p:anim calcmode="lin" valueType="num">
                                      <p:cBhvr additive="base">
                                        <p:cTn id="23" dur="500" fill="hold"/>
                                        <p:tgtEl>
                                          <p:spTgt spid="57389"/>
                                        </p:tgtEl>
                                        <p:attrNameLst>
                                          <p:attrName>ppt_x</p:attrName>
                                        </p:attrNameLst>
                                      </p:cBhvr>
                                      <p:tavLst>
                                        <p:tav tm="0">
                                          <p:val>
                                            <p:strVal val="#ppt_x"/>
                                          </p:val>
                                        </p:tav>
                                        <p:tav tm="100000">
                                          <p:val>
                                            <p:strVal val="#ppt_x"/>
                                          </p:val>
                                        </p:tav>
                                      </p:tavLst>
                                    </p:anim>
                                    <p:anim calcmode="lin" valueType="num">
                                      <p:cBhvr additive="base">
                                        <p:cTn id="24" dur="500" fill="hold"/>
                                        <p:tgtEl>
                                          <p:spTgt spid="5738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396"/>
                                        </p:tgtEl>
                                        <p:attrNameLst>
                                          <p:attrName>style.visibility</p:attrName>
                                        </p:attrNameLst>
                                      </p:cBhvr>
                                      <p:to>
                                        <p:strVal val="visible"/>
                                      </p:to>
                                    </p:set>
                                    <p:anim calcmode="lin" valueType="num">
                                      <p:cBhvr additive="base">
                                        <p:cTn id="31" dur="500" fill="hold"/>
                                        <p:tgtEl>
                                          <p:spTgt spid="57396"/>
                                        </p:tgtEl>
                                        <p:attrNameLst>
                                          <p:attrName>ppt_x</p:attrName>
                                        </p:attrNameLst>
                                      </p:cBhvr>
                                      <p:tavLst>
                                        <p:tav tm="0">
                                          <p:val>
                                            <p:strVal val="#ppt_x"/>
                                          </p:val>
                                        </p:tav>
                                        <p:tav tm="100000">
                                          <p:val>
                                            <p:strVal val="#ppt_x"/>
                                          </p:val>
                                        </p:tav>
                                      </p:tavLst>
                                    </p:anim>
                                    <p:anim calcmode="lin" valueType="num">
                                      <p:cBhvr additive="base">
                                        <p:cTn id="32" dur="500" fill="hold"/>
                                        <p:tgtEl>
                                          <p:spTgt spid="5739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397"/>
                                        </p:tgtEl>
                                        <p:attrNameLst>
                                          <p:attrName>style.visibility</p:attrName>
                                        </p:attrNameLst>
                                      </p:cBhvr>
                                      <p:to>
                                        <p:strVal val="visible"/>
                                      </p:to>
                                    </p:set>
                                    <p:anim calcmode="lin" valueType="num">
                                      <p:cBhvr additive="base">
                                        <p:cTn id="35" dur="500" fill="hold"/>
                                        <p:tgtEl>
                                          <p:spTgt spid="57397"/>
                                        </p:tgtEl>
                                        <p:attrNameLst>
                                          <p:attrName>ppt_x</p:attrName>
                                        </p:attrNameLst>
                                      </p:cBhvr>
                                      <p:tavLst>
                                        <p:tav tm="0">
                                          <p:val>
                                            <p:strVal val="#ppt_x"/>
                                          </p:val>
                                        </p:tav>
                                        <p:tav tm="100000">
                                          <p:val>
                                            <p:strVal val="#ppt_x"/>
                                          </p:val>
                                        </p:tav>
                                      </p:tavLst>
                                    </p:anim>
                                    <p:anim calcmode="lin" valueType="num">
                                      <p:cBhvr additive="base">
                                        <p:cTn id="36" dur="500" fill="hold"/>
                                        <p:tgtEl>
                                          <p:spTgt spid="5739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7398"/>
                                        </p:tgtEl>
                                        <p:attrNameLst>
                                          <p:attrName>style.visibility</p:attrName>
                                        </p:attrNameLst>
                                      </p:cBhvr>
                                      <p:to>
                                        <p:strVal val="visible"/>
                                      </p:to>
                                    </p:set>
                                    <p:anim calcmode="lin" valueType="num">
                                      <p:cBhvr additive="base">
                                        <p:cTn id="39" dur="500" fill="hold"/>
                                        <p:tgtEl>
                                          <p:spTgt spid="57398"/>
                                        </p:tgtEl>
                                        <p:attrNameLst>
                                          <p:attrName>ppt_x</p:attrName>
                                        </p:attrNameLst>
                                      </p:cBhvr>
                                      <p:tavLst>
                                        <p:tav tm="0">
                                          <p:val>
                                            <p:strVal val="#ppt_x"/>
                                          </p:val>
                                        </p:tav>
                                        <p:tav tm="100000">
                                          <p:val>
                                            <p:strVal val="#ppt_x"/>
                                          </p:val>
                                        </p:tav>
                                      </p:tavLst>
                                    </p:anim>
                                    <p:anim calcmode="lin" valueType="num">
                                      <p:cBhvr additive="base">
                                        <p:cTn id="40" dur="500" fill="hold"/>
                                        <p:tgtEl>
                                          <p:spTgt spid="573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7399"/>
                                        </p:tgtEl>
                                        <p:attrNameLst>
                                          <p:attrName>style.visibility</p:attrName>
                                        </p:attrNameLst>
                                      </p:cBhvr>
                                      <p:to>
                                        <p:strVal val="visible"/>
                                      </p:to>
                                    </p:set>
                                    <p:anim calcmode="lin" valueType="num">
                                      <p:cBhvr additive="base">
                                        <p:cTn id="43" dur="500" fill="hold"/>
                                        <p:tgtEl>
                                          <p:spTgt spid="57399"/>
                                        </p:tgtEl>
                                        <p:attrNameLst>
                                          <p:attrName>ppt_x</p:attrName>
                                        </p:attrNameLst>
                                      </p:cBhvr>
                                      <p:tavLst>
                                        <p:tav tm="0">
                                          <p:val>
                                            <p:strVal val="#ppt_x"/>
                                          </p:val>
                                        </p:tav>
                                        <p:tav tm="100000">
                                          <p:val>
                                            <p:strVal val="#ppt_x"/>
                                          </p:val>
                                        </p:tav>
                                      </p:tavLst>
                                    </p:anim>
                                    <p:anim calcmode="lin" valueType="num">
                                      <p:cBhvr additive="base">
                                        <p:cTn id="44" dur="500" fill="hold"/>
                                        <p:tgtEl>
                                          <p:spTgt spid="573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7400"/>
                                        </p:tgtEl>
                                        <p:attrNameLst>
                                          <p:attrName>style.visibility</p:attrName>
                                        </p:attrNameLst>
                                      </p:cBhvr>
                                      <p:to>
                                        <p:strVal val="visible"/>
                                      </p:to>
                                    </p:set>
                                    <p:anim calcmode="lin" valueType="num">
                                      <p:cBhvr additive="base">
                                        <p:cTn id="47" dur="500" fill="hold"/>
                                        <p:tgtEl>
                                          <p:spTgt spid="57400"/>
                                        </p:tgtEl>
                                        <p:attrNameLst>
                                          <p:attrName>ppt_x</p:attrName>
                                        </p:attrNameLst>
                                      </p:cBhvr>
                                      <p:tavLst>
                                        <p:tav tm="0">
                                          <p:val>
                                            <p:strVal val="#ppt_x"/>
                                          </p:val>
                                        </p:tav>
                                        <p:tav tm="100000">
                                          <p:val>
                                            <p:strVal val="#ppt_x"/>
                                          </p:val>
                                        </p:tav>
                                      </p:tavLst>
                                    </p:anim>
                                    <p:anim calcmode="lin" valueType="num">
                                      <p:cBhvr additive="base">
                                        <p:cTn id="48" dur="500" fill="hold"/>
                                        <p:tgtEl>
                                          <p:spTgt spid="5740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401"/>
                                        </p:tgtEl>
                                        <p:attrNameLst>
                                          <p:attrName>style.visibility</p:attrName>
                                        </p:attrNameLst>
                                      </p:cBhvr>
                                      <p:to>
                                        <p:strVal val="visible"/>
                                      </p:to>
                                    </p:set>
                                    <p:anim calcmode="lin" valueType="num">
                                      <p:cBhvr additive="base">
                                        <p:cTn id="51" dur="500" fill="hold"/>
                                        <p:tgtEl>
                                          <p:spTgt spid="57401"/>
                                        </p:tgtEl>
                                        <p:attrNameLst>
                                          <p:attrName>ppt_x</p:attrName>
                                        </p:attrNameLst>
                                      </p:cBhvr>
                                      <p:tavLst>
                                        <p:tav tm="0">
                                          <p:val>
                                            <p:strVal val="#ppt_x"/>
                                          </p:val>
                                        </p:tav>
                                        <p:tav tm="100000">
                                          <p:val>
                                            <p:strVal val="#ppt_x"/>
                                          </p:val>
                                        </p:tav>
                                      </p:tavLst>
                                    </p:anim>
                                    <p:anim calcmode="lin" valueType="num">
                                      <p:cBhvr additive="base">
                                        <p:cTn id="52" dur="500" fill="hold"/>
                                        <p:tgtEl>
                                          <p:spTgt spid="57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6" grpId="0" animBg="1"/>
      <p:bldP spid="57387" grpId="0"/>
      <p:bldP spid="57388" grpId="0" animBg="1"/>
      <p:bldP spid="57389" grpId="0" animBg="1"/>
      <p:bldP spid="57396" grpId="0" animBg="1"/>
      <p:bldP spid="57397" grpId="0" animBg="1"/>
      <p:bldP spid="57398" grpId="0" animBg="1"/>
      <p:bldP spid="57399" grpId="0" animBg="1"/>
      <p:bldP spid="57400" grpId="0" animBg="1"/>
      <p:bldP spid="5740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4515" name="Rectangle 3"/>
          <p:cNvSpPr>
            <a:spLocks noGrp="1" noChangeArrowheads="1"/>
          </p:cNvSpPr>
          <p:nvPr>
            <p:ph idx="1"/>
          </p:nvPr>
        </p:nvSpPr>
        <p:spPr>
          <a:xfrm>
            <a:off x="533400" y="12192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 (generalization): </a:t>
            </a:r>
          </a:p>
          <a:p>
            <a:pPr lvl="2" eaLnBrk="1" hangingPunct="1"/>
            <a:r>
              <a:rPr lang="en-US" smtClean="0">
                <a:solidFill>
                  <a:srgbClr val="66FFFF"/>
                </a:solidFill>
              </a:rPr>
              <a:t>Tiếp cận bottom-up</a:t>
            </a:r>
            <a:r>
              <a:rPr lang="en-US" smtClean="0"/>
              <a:t>:</a:t>
            </a:r>
          </a:p>
          <a:p>
            <a:pPr lvl="3" eaLnBrk="1" hangingPunct="1"/>
            <a:r>
              <a:rPr lang="en-US" smtClean="0"/>
              <a:t>Tìm kiếm trong các lớp để xác định xem có các thuộc tính và phương thức giống nhau. Sau đó chúng ta có thể gom nhóm và đưa các thuộc tính và phương thức chung này lên một lớp tổng quát (trừu tượng)</a:t>
            </a:r>
          </a:p>
          <a:p>
            <a:pPr lvl="3" eaLnBrk="1" hangingPunct="1"/>
            <a:r>
              <a:rPr lang="en-US" smtClean="0"/>
              <a:t>Tạo mối kết hợp tổng quát hoá từ các lớp này đến lớp tổng quát mới xác định  </a:t>
            </a:r>
          </a:p>
          <a:p>
            <a:pPr lvl="2" eaLnBrk="1" hangingPunct="1"/>
            <a:endParaRPr lang="en-US" smtClean="0"/>
          </a:p>
        </p:txBody>
      </p:sp>
      <p:sp>
        <p:nvSpPr>
          <p:cNvPr id="64516" name="Slide Number Placeholder 4"/>
          <p:cNvSpPr>
            <a:spLocks noGrp="1"/>
          </p:cNvSpPr>
          <p:nvPr>
            <p:ph type="sldNum" sz="quarter" idx="11"/>
          </p:nvPr>
        </p:nvSpPr>
        <p:spPr>
          <a:noFill/>
        </p:spPr>
        <p:txBody>
          <a:bodyPr/>
          <a:lstStyle/>
          <a:p>
            <a:fld id="{BA6DA9C4-3ABB-456E-9D3D-65C70C2DDAC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smtClean="0"/>
              <a:t>Các cách tiếp cận xác định lớp</a:t>
            </a:r>
          </a:p>
        </p:txBody>
      </p:sp>
      <p:sp>
        <p:nvSpPr>
          <p:cNvPr id="19459" name="Rectangle 3"/>
          <p:cNvSpPr>
            <a:spLocks noGrp="1" noChangeArrowheads="1"/>
          </p:cNvSpPr>
          <p:nvPr>
            <p:ph idx="1"/>
          </p:nvPr>
        </p:nvSpPr>
        <p:spPr>
          <a:xfrm>
            <a:off x="457200" y="1524000"/>
            <a:ext cx="8229600" cy="3886200"/>
          </a:xfrm>
        </p:spPr>
        <p:txBody>
          <a:bodyPr/>
          <a:lstStyle/>
          <a:p>
            <a:pPr eaLnBrk="1" hangingPunct="1"/>
            <a:r>
              <a:rPr lang="en-US" smtClean="0"/>
              <a:t>Tiếp cận theo thực thể nghiệp vụ</a:t>
            </a:r>
          </a:p>
          <a:p>
            <a:pPr lvl="1" eaLnBrk="1" hangingPunct="1"/>
            <a:r>
              <a:rPr lang="en-US" smtClean="0"/>
              <a:t>Ví dụ:</a:t>
            </a:r>
          </a:p>
        </p:txBody>
      </p:sp>
      <p:sp>
        <p:nvSpPr>
          <p:cNvPr id="19460" name="Slide Number Placeholder 4"/>
          <p:cNvSpPr>
            <a:spLocks noGrp="1"/>
          </p:cNvSpPr>
          <p:nvPr>
            <p:ph type="sldNum" sz="quarter" idx="11"/>
          </p:nvPr>
        </p:nvSpPr>
        <p:spPr>
          <a:xfrm>
            <a:off x="6553200" y="6019800"/>
            <a:ext cx="2133600" cy="476250"/>
          </a:xfrm>
          <a:noFill/>
        </p:spPr>
        <p:txBody>
          <a:bodyPr/>
          <a:lstStyle/>
          <a:p>
            <a:fld id="{8DE1A7A3-F59F-4533-BDEC-B6C7A803A2DC}" type="slidenum">
              <a:rPr lang="en-US" smtClean="0"/>
              <a:pPr/>
              <a:t>5</a:t>
            </a:fld>
            <a:endParaRPr lang="en-US" smtClean="0"/>
          </a:p>
        </p:txBody>
      </p:sp>
      <p:grpSp>
        <p:nvGrpSpPr>
          <p:cNvPr id="19461" name="Group 4"/>
          <p:cNvGrpSpPr>
            <a:grpSpLocks/>
          </p:cNvGrpSpPr>
          <p:nvPr/>
        </p:nvGrpSpPr>
        <p:grpSpPr bwMode="auto">
          <a:xfrm>
            <a:off x="1295400" y="2743200"/>
            <a:ext cx="838200" cy="762000"/>
            <a:chOff x="1632" y="2544"/>
            <a:chExt cx="528" cy="480"/>
          </a:xfrm>
        </p:grpSpPr>
        <p:sp>
          <p:nvSpPr>
            <p:cNvPr id="19489" name="Oval 5"/>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19490" name="Line 6"/>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19462" name="Text Box 7"/>
          <p:cNvSpPr txBox="1">
            <a:spLocks noChangeArrowheads="1"/>
          </p:cNvSpPr>
          <p:nvPr/>
        </p:nvSpPr>
        <p:spPr bwMode="auto">
          <a:xfrm>
            <a:off x="1295400" y="3581400"/>
            <a:ext cx="887413" cy="366713"/>
          </a:xfrm>
          <a:prstGeom prst="rect">
            <a:avLst/>
          </a:prstGeom>
          <a:noFill/>
          <a:ln w="9525">
            <a:noFill/>
            <a:miter lim="800000"/>
            <a:headEnd/>
            <a:tailEnd/>
          </a:ln>
        </p:spPr>
        <p:txBody>
          <a:bodyPr wrap="none">
            <a:spAutoFit/>
          </a:bodyPr>
          <a:lstStyle/>
          <a:p>
            <a:r>
              <a:rPr lang="en-US"/>
              <a:t>Hành lý</a:t>
            </a:r>
          </a:p>
        </p:txBody>
      </p:sp>
      <p:sp>
        <p:nvSpPr>
          <p:cNvPr id="19463" name="Line 8"/>
          <p:cNvSpPr>
            <a:spLocks noChangeShapeType="1"/>
          </p:cNvSpPr>
          <p:nvPr/>
        </p:nvSpPr>
        <p:spPr bwMode="auto">
          <a:xfrm flipH="1">
            <a:off x="1828800" y="3048000"/>
            <a:ext cx="304800" cy="457200"/>
          </a:xfrm>
          <a:prstGeom prst="line">
            <a:avLst/>
          </a:prstGeom>
          <a:noFill/>
          <a:ln w="9525">
            <a:solidFill>
              <a:schemeClr val="tx1"/>
            </a:solidFill>
            <a:round/>
            <a:headEnd/>
            <a:tailEnd/>
          </a:ln>
        </p:spPr>
        <p:txBody>
          <a:bodyPr/>
          <a:lstStyle/>
          <a:p>
            <a:endParaRPr lang="en-US"/>
          </a:p>
        </p:txBody>
      </p:sp>
      <p:grpSp>
        <p:nvGrpSpPr>
          <p:cNvPr id="19464" name="Group 9"/>
          <p:cNvGrpSpPr>
            <a:grpSpLocks/>
          </p:cNvGrpSpPr>
          <p:nvPr/>
        </p:nvGrpSpPr>
        <p:grpSpPr bwMode="auto">
          <a:xfrm>
            <a:off x="1295400" y="4114800"/>
            <a:ext cx="838200" cy="762000"/>
            <a:chOff x="1632" y="2544"/>
            <a:chExt cx="528" cy="480"/>
          </a:xfrm>
        </p:grpSpPr>
        <p:sp>
          <p:nvSpPr>
            <p:cNvPr id="19487" name="Oval 10"/>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19488" name="Line 11"/>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19465" name="Text Box 12"/>
          <p:cNvSpPr txBox="1">
            <a:spLocks noChangeArrowheads="1"/>
          </p:cNvSpPr>
          <p:nvPr/>
        </p:nvSpPr>
        <p:spPr bwMode="auto">
          <a:xfrm>
            <a:off x="1371600" y="4953000"/>
            <a:ext cx="646113" cy="366713"/>
          </a:xfrm>
          <a:prstGeom prst="rect">
            <a:avLst/>
          </a:prstGeom>
          <a:noFill/>
          <a:ln w="9525">
            <a:noFill/>
            <a:miter lim="800000"/>
            <a:headEnd/>
            <a:tailEnd/>
          </a:ln>
        </p:spPr>
        <p:txBody>
          <a:bodyPr wrap="none">
            <a:spAutoFit/>
          </a:bodyPr>
          <a:lstStyle/>
          <a:p>
            <a:r>
              <a:rPr lang="en-US"/>
              <a:t>NVL</a:t>
            </a:r>
          </a:p>
        </p:txBody>
      </p:sp>
      <p:sp>
        <p:nvSpPr>
          <p:cNvPr id="19466" name="Line 13"/>
          <p:cNvSpPr>
            <a:spLocks noChangeShapeType="1"/>
          </p:cNvSpPr>
          <p:nvPr/>
        </p:nvSpPr>
        <p:spPr bwMode="auto">
          <a:xfrm flipH="1">
            <a:off x="1828800" y="4419600"/>
            <a:ext cx="304800" cy="457200"/>
          </a:xfrm>
          <a:prstGeom prst="line">
            <a:avLst/>
          </a:prstGeom>
          <a:noFill/>
          <a:ln w="9525">
            <a:solidFill>
              <a:schemeClr val="tx1"/>
            </a:solidFill>
            <a:round/>
            <a:headEnd/>
            <a:tailEnd/>
          </a:ln>
        </p:spPr>
        <p:txBody>
          <a:bodyPr/>
          <a:lstStyle/>
          <a:p>
            <a:endParaRPr lang="en-US"/>
          </a:p>
        </p:txBody>
      </p:sp>
      <p:grpSp>
        <p:nvGrpSpPr>
          <p:cNvPr id="19467" name="Group 14"/>
          <p:cNvGrpSpPr>
            <a:grpSpLocks/>
          </p:cNvGrpSpPr>
          <p:nvPr/>
        </p:nvGrpSpPr>
        <p:grpSpPr bwMode="auto">
          <a:xfrm>
            <a:off x="1295400" y="5424488"/>
            <a:ext cx="838200" cy="762000"/>
            <a:chOff x="1632" y="2544"/>
            <a:chExt cx="528" cy="480"/>
          </a:xfrm>
        </p:grpSpPr>
        <p:sp>
          <p:nvSpPr>
            <p:cNvPr id="19485" name="Oval 15"/>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19486" name="Line 16"/>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19468" name="Text Box 17"/>
          <p:cNvSpPr txBox="1">
            <a:spLocks noChangeArrowheads="1"/>
          </p:cNvSpPr>
          <p:nvPr/>
        </p:nvSpPr>
        <p:spPr bwMode="auto">
          <a:xfrm>
            <a:off x="1219200" y="6262688"/>
            <a:ext cx="1050925" cy="366712"/>
          </a:xfrm>
          <a:prstGeom prst="rect">
            <a:avLst/>
          </a:prstGeom>
          <a:noFill/>
          <a:ln w="9525">
            <a:noFill/>
            <a:miter lim="800000"/>
            <a:headEnd/>
            <a:tailEnd/>
          </a:ln>
        </p:spPr>
        <p:txBody>
          <a:bodyPr wrap="none">
            <a:spAutoFit/>
          </a:bodyPr>
          <a:lstStyle/>
          <a:p>
            <a:r>
              <a:rPr lang="en-US"/>
              <a:t>Hàng hoá</a:t>
            </a:r>
          </a:p>
        </p:txBody>
      </p:sp>
      <p:sp>
        <p:nvSpPr>
          <p:cNvPr id="19469" name="Line 18"/>
          <p:cNvSpPr>
            <a:spLocks noChangeShapeType="1"/>
          </p:cNvSpPr>
          <p:nvPr/>
        </p:nvSpPr>
        <p:spPr bwMode="auto">
          <a:xfrm flipH="1">
            <a:off x="1828800" y="5729288"/>
            <a:ext cx="304800" cy="457200"/>
          </a:xfrm>
          <a:prstGeom prst="line">
            <a:avLst/>
          </a:prstGeom>
          <a:noFill/>
          <a:ln w="9525">
            <a:solidFill>
              <a:schemeClr val="tx1"/>
            </a:solidFill>
            <a:round/>
            <a:headEnd/>
            <a:tailEnd/>
          </a:ln>
        </p:spPr>
        <p:txBody>
          <a:bodyPr/>
          <a:lstStyle/>
          <a:p>
            <a:endParaRPr lang="en-US"/>
          </a:p>
        </p:txBody>
      </p:sp>
      <p:sp>
        <p:nvSpPr>
          <p:cNvPr id="14355" name="AutoShape 19"/>
          <p:cNvSpPr>
            <a:spLocks noChangeArrowheads="1"/>
          </p:cNvSpPr>
          <p:nvPr/>
        </p:nvSpPr>
        <p:spPr bwMode="auto">
          <a:xfrm>
            <a:off x="3200400" y="3048000"/>
            <a:ext cx="609600" cy="304800"/>
          </a:xfrm>
          <a:prstGeom prst="rightArrow">
            <a:avLst>
              <a:gd name="adj1" fmla="val 50000"/>
              <a:gd name="adj2" fmla="val 50000"/>
            </a:avLst>
          </a:prstGeom>
          <a:solidFill>
            <a:schemeClr val="accent1"/>
          </a:solidFill>
          <a:ln w="9525">
            <a:solidFill>
              <a:srgbClr val="33CCFF"/>
            </a:solidFill>
            <a:miter lim="800000"/>
            <a:headEnd/>
            <a:tailEnd/>
          </a:ln>
          <a:effectLst>
            <a:outerShdw dist="35921" dir="2700000" algn="ctr" rotWithShape="0">
              <a:schemeClr val="bg2"/>
            </a:outerShdw>
          </a:effectLst>
        </p:spPr>
        <p:txBody>
          <a:bodyPr wrap="none" anchor="ctr"/>
          <a:lstStyle/>
          <a:p>
            <a:pPr>
              <a:defRPr/>
            </a:pPr>
            <a:endParaRPr lang="fr-FR"/>
          </a:p>
        </p:txBody>
      </p:sp>
      <p:grpSp>
        <p:nvGrpSpPr>
          <p:cNvPr id="5" name="Group 20"/>
          <p:cNvGrpSpPr>
            <a:grpSpLocks/>
          </p:cNvGrpSpPr>
          <p:nvPr/>
        </p:nvGrpSpPr>
        <p:grpSpPr bwMode="auto">
          <a:xfrm>
            <a:off x="5410200" y="2819400"/>
            <a:ext cx="1676400" cy="762000"/>
            <a:chOff x="7162" y="838"/>
            <a:chExt cx="1440" cy="576"/>
          </a:xfrm>
        </p:grpSpPr>
        <p:sp>
          <p:nvSpPr>
            <p:cNvPr id="19482" name="Rectangle 21"/>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Hành lý</a:t>
              </a:r>
              <a:endParaRPr lang="en-US" sz="1400"/>
            </a:p>
          </p:txBody>
        </p:sp>
        <p:sp>
          <p:nvSpPr>
            <p:cNvPr id="19483" name="Line 22"/>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19484" name="Line 23"/>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14360" name="AutoShape 24"/>
          <p:cNvSpPr>
            <a:spLocks noChangeArrowheads="1"/>
          </p:cNvSpPr>
          <p:nvPr/>
        </p:nvSpPr>
        <p:spPr bwMode="auto">
          <a:xfrm>
            <a:off x="3200400" y="4343400"/>
            <a:ext cx="609600" cy="304800"/>
          </a:xfrm>
          <a:prstGeom prst="rightArrow">
            <a:avLst>
              <a:gd name="adj1" fmla="val 50000"/>
              <a:gd name="adj2" fmla="val 50000"/>
            </a:avLst>
          </a:prstGeom>
          <a:solidFill>
            <a:schemeClr val="accent1"/>
          </a:solidFill>
          <a:ln w="9525">
            <a:solidFill>
              <a:srgbClr val="33CCFF"/>
            </a:solidFill>
            <a:miter lim="800000"/>
            <a:headEnd/>
            <a:tailEnd/>
          </a:ln>
          <a:effectLst>
            <a:outerShdw dist="35921" dir="2700000" algn="ctr" rotWithShape="0">
              <a:schemeClr val="bg2"/>
            </a:outerShdw>
          </a:effectLst>
        </p:spPr>
        <p:txBody>
          <a:bodyPr wrap="none" anchor="ctr"/>
          <a:lstStyle/>
          <a:p>
            <a:pPr>
              <a:defRPr/>
            </a:pPr>
            <a:endParaRPr lang="fr-FR"/>
          </a:p>
        </p:txBody>
      </p:sp>
      <p:sp>
        <p:nvSpPr>
          <p:cNvPr id="14361" name="AutoShape 25"/>
          <p:cNvSpPr>
            <a:spLocks noChangeArrowheads="1"/>
          </p:cNvSpPr>
          <p:nvPr/>
        </p:nvSpPr>
        <p:spPr bwMode="auto">
          <a:xfrm>
            <a:off x="3200400" y="5715000"/>
            <a:ext cx="609600" cy="304800"/>
          </a:xfrm>
          <a:prstGeom prst="rightArrow">
            <a:avLst>
              <a:gd name="adj1" fmla="val 50000"/>
              <a:gd name="adj2" fmla="val 50000"/>
            </a:avLst>
          </a:prstGeom>
          <a:solidFill>
            <a:schemeClr val="accent1"/>
          </a:solidFill>
          <a:ln w="9525">
            <a:solidFill>
              <a:srgbClr val="33CCFF"/>
            </a:solidFill>
            <a:miter lim="800000"/>
            <a:headEnd/>
            <a:tailEnd/>
          </a:ln>
          <a:effectLst>
            <a:outerShdw dist="35921" dir="2700000" algn="ctr" rotWithShape="0">
              <a:schemeClr val="bg2"/>
            </a:outerShdw>
          </a:effectLst>
        </p:spPr>
        <p:txBody>
          <a:bodyPr wrap="none" anchor="ctr"/>
          <a:lstStyle/>
          <a:p>
            <a:pPr>
              <a:defRPr/>
            </a:pPr>
            <a:endParaRPr lang="fr-FR"/>
          </a:p>
        </p:txBody>
      </p:sp>
      <p:grpSp>
        <p:nvGrpSpPr>
          <p:cNvPr id="6" name="Group 26"/>
          <p:cNvGrpSpPr>
            <a:grpSpLocks/>
          </p:cNvGrpSpPr>
          <p:nvPr/>
        </p:nvGrpSpPr>
        <p:grpSpPr bwMode="auto">
          <a:xfrm>
            <a:off x="5410200" y="4038600"/>
            <a:ext cx="1676400" cy="762000"/>
            <a:chOff x="7162" y="838"/>
            <a:chExt cx="1440" cy="576"/>
          </a:xfrm>
        </p:grpSpPr>
        <p:sp>
          <p:nvSpPr>
            <p:cNvPr id="19479" name="Rectangle 27"/>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NVL</a:t>
              </a:r>
              <a:endParaRPr lang="en-US" sz="1400"/>
            </a:p>
          </p:txBody>
        </p:sp>
        <p:sp>
          <p:nvSpPr>
            <p:cNvPr id="19480" name="Line 28"/>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19481" name="Line 29"/>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grpSp>
        <p:nvGrpSpPr>
          <p:cNvPr id="7" name="Group 30"/>
          <p:cNvGrpSpPr>
            <a:grpSpLocks/>
          </p:cNvGrpSpPr>
          <p:nvPr/>
        </p:nvGrpSpPr>
        <p:grpSpPr bwMode="auto">
          <a:xfrm>
            <a:off x="5410200" y="5486400"/>
            <a:ext cx="1676400" cy="762000"/>
            <a:chOff x="7162" y="838"/>
            <a:chExt cx="1440" cy="576"/>
          </a:xfrm>
        </p:grpSpPr>
        <p:sp>
          <p:nvSpPr>
            <p:cNvPr id="19476" name="Rectangle 31"/>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Hàng hoá</a:t>
              </a:r>
              <a:endParaRPr lang="en-US" sz="1400"/>
            </a:p>
          </p:txBody>
        </p:sp>
        <p:sp>
          <p:nvSpPr>
            <p:cNvPr id="19477" name="Line 32"/>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19478" name="Line 33"/>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anim calcmode="lin" valueType="num">
                                      <p:cBhvr>
                                        <p:cTn id="7" dur="500" fill="hold"/>
                                        <p:tgtEl>
                                          <p:spTgt spid="14355"/>
                                        </p:tgtEl>
                                        <p:attrNameLst>
                                          <p:attrName>ppt_w</p:attrName>
                                        </p:attrNameLst>
                                      </p:cBhvr>
                                      <p:tavLst>
                                        <p:tav tm="0">
                                          <p:val>
                                            <p:strVal val="#ppt_w*0.05"/>
                                          </p:val>
                                        </p:tav>
                                        <p:tav tm="100000">
                                          <p:val>
                                            <p:strVal val="#ppt_w"/>
                                          </p:val>
                                        </p:tav>
                                      </p:tavLst>
                                    </p:anim>
                                    <p:anim calcmode="lin" valueType="num">
                                      <p:cBhvr>
                                        <p:cTn id="8" dur="500" fill="hold"/>
                                        <p:tgtEl>
                                          <p:spTgt spid="14355"/>
                                        </p:tgtEl>
                                        <p:attrNameLst>
                                          <p:attrName>ppt_h</p:attrName>
                                        </p:attrNameLst>
                                      </p:cBhvr>
                                      <p:tavLst>
                                        <p:tav tm="0">
                                          <p:val>
                                            <p:strVal val="#ppt_h"/>
                                          </p:val>
                                        </p:tav>
                                        <p:tav tm="100000">
                                          <p:val>
                                            <p:strVal val="#ppt_h"/>
                                          </p:val>
                                        </p:tav>
                                      </p:tavLst>
                                    </p:anim>
                                    <p:anim calcmode="lin" valueType="num">
                                      <p:cBhvr>
                                        <p:cTn id="9" dur="500" fill="hold"/>
                                        <p:tgtEl>
                                          <p:spTgt spid="14355"/>
                                        </p:tgtEl>
                                        <p:attrNameLst>
                                          <p:attrName>ppt_x</p:attrName>
                                        </p:attrNameLst>
                                      </p:cBhvr>
                                      <p:tavLst>
                                        <p:tav tm="0">
                                          <p:val>
                                            <p:strVal val="#ppt_x-.2"/>
                                          </p:val>
                                        </p:tav>
                                        <p:tav tm="100000">
                                          <p:val>
                                            <p:strVal val="#ppt_x"/>
                                          </p:val>
                                        </p:tav>
                                      </p:tavLst>
                                    </p:anim>
                                    <p:anim calcmode="lin" valueType="num">
                                      <p:cBhvr>
                                        <p:cTn id="10" dur="500" fill="hold"/>
                                        <p:tgtEl>
                                          <p:spTgt spid="14355"/>
                                        </p:tgtEl>
                                        <p:attrNameLst>
                                          <p:attrName>ppt_y</p:attrName>
                                        </p:attrNameLst>
                                      </p:cBhvr>
                                      <p:tavLst>
                                        <p:tav tm="0">
                                          <p:val>
                                            <p:strVal val="#ppt_y"/>
                                          </p:val>
                                        </p:tav>
                                        <p:tav tm="100000">
                                          <p:val>
                                            <p:strVal val="#ppt_y"/>
                                          </p:val>
                                        </p:tav>
                                      </p:tavLst>
                                    </p:anim>
                                    <p:animEffect transition="in" filter="fade">
                                      <p:cBhvr>
                                        <p:cTn id="11" dur="500"/>
                                        <p:tgtEl>
                                          <p:spTgt spid="14355"/>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strVal val="#ppt_w*0.05"/>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anim calcmode="lin" valueType="num">
                                      <p:cBhvr>
                                        <p:cTn id="16" dur="500" fill="hold"/>
                                        <p:tgtEl>
                                          <p:spTgt spid="5"/>
                                        </p:tgtEl>
                                        <p:attrNameLst>
                                          <p:attrName>ppt_x</p:attrName>
                                        </p:attrNameLst>
                                      </p:cBhvr>
                                      <p:tavLst>
                                        <p:tav tm="0">
                                          <p:val>
                                            <p:strVal val="#ppt_x-.2"/>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Effect transition="in" filter="fade">
                                      <p:cBhvr>
                                        <p:cTn id="18" dur="500"/>
                                        <p:tgtEl>
                                          <p:spTgt spid="5"/>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360"/>
                                        </p:tgtEl>
                                        <p:attrNameLst>
                                          <p:attrName>style.visibility</p:attrName>
                                        </p:attrNameLst>
                                      </p:cBhvr>
                                      <p:to>
                                        <p:strVal val="visible"/>
                                      </p:to>
                                    </p:set>
                                    <p:anim calcmode="lin" valueType="num">
                                      <p:cBhvr>
                                        <p:cTn id="21" dur="500" fill="hold"/>
                                        <p:tgtEl>
                                          <p:spTgt spid="14360"/>
                                        </p:tgtEl>
                                        <p:attrNameLst>
                                          <p:attrName>ppt_w</p:attrName>
                                        </p:attrNameLst>
                                      </p:cBhvr>
                                      <p:tavLst>
                                        <p:tav tm="0">
                                          <p:val>
                                            <p:strVal val="#ppt_w*0.05"/>
                                          </p:val>
                                        </p:tav>
                                        <p:tav tm="100000">
                                          <p:val>
                                            <p:strVal val="#ppt_w"/>
                                          </p:val>
                                        </p:tav>
                                      </p:tavLst>
                                    </p:anim>
                                    <p:anim calcmode="lin" valueType="num">
                                      <p:cBhvr>
                                        <p:cTn id="22" dur="500" fill="hold"/>
                                        <p:tgtEl>
                                          <p:spTgt spid="14360"/>
                                        </p:tgtEl>
                                        <p:attrNameLst>
                                          <p:attrName>ppt_h</p:attrName>
                                        </p:attrNameLst>
                                      </p:cBhvr>
                                      <p:tavLst>
                                        <p:tav tm="0">
                                          <p:val>
                                            <p:strVal val="#ppt_h"/>
                                          </p:val>
                                        </p:tav>
                                        <p:tav tm="100000">
                                          <p:val>
                                            <p:strVal val="#ppt_h"/>
                                          </p:val>
                                        </p:tav>
                                      </p:tavLst>
                                    </p:anim>
                                    <p:anim calcmode="lin" valueType="num">
                                      <p:cBhvr>
                                        <p:cTn id="23" dur="500" fill="hold"/>
                                        <p:tgtEl>
                                          <p:spTgt spid="14360"/>
                                        </p:tgtEl>
                                        <p:attrNameLst>
                                          <p:attrName>ppt_x</p:attrName>
                                        </p:attrNameLst>
                                      </p:cBhvr>
                                      <p:tavLst>
                                        <p:tav tm="0">
                                          <p:val>
                                            <p:strVal val="#ppt_x-.2"/>
                                          </p:val>
                                        </p:tav>
                                        <p:tav tm="100000">
                                          <p:val>
                                            <p:strVal val="#ppt_x"/>
                                          </p:val>
                                        </p:tav>
                                      </p:tavLst>
                                    </p:anim>
                                    <p:anim calcmode="lin" valueType="num">
                                      <p:cBhvr>
                                        <p:cTn id="24" dur="500" fill="hold"/>
                                        <p:tgtEl>
                                          <p:spTgt spid="14360"/>
                                        </p:tgtEl>
                                        <p:attrNameLst>
                                          <p:attrName>ppt_y</p:attrName>
                                        </p:attrNameLst>
                                      </p:cBhvr>
                                      <p:tavLst>
                                        <p:tav tm="0">
                                          <p:val>
                                            <p:strVal val="#ppt_y"/>
                                          </p:val>
                                        </p:tav>
                                        <p:tav tm="100000">
                                          <p:val>
                                            <p:strVal val="#ppt_y"/>
                                          </p:val>
                                        </p:tav>
                                      </p:tavLst>
                                    </p:anim>
                                    <p:animEffect transition="in" filter="fade">
                                      <p:cBhvr>
                                        <p:cTn id="25" dur="500"/>
                                        <p:tgtEl>
                                          <p:spTgt spid="14360"/>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4361"/>
                                        </p:tgtEl>
                                        <p:attrNameLst>
                                          <p:attrName>style.visibility</p:attrName>
                                        </p:attrNameLst>
                                      </p:cBhvr>
                                      <p:to>
                                        <p:strVal val="visible"/>
                                      </p:to>
                                    </p:set>
                                    <p:anim calcmode="lin" valueType="num">
                                      <p:cBhvr>
                                        <p:cTn id="28" dur="500" fill="hold"/>
                                        <p:tgtEl>
                                          <p:spTgt spid="14361"/>
                                        </p:tgtEl>
                                        <p:attrNameLst>
                                          <p:attrName>ppt_w</p:attrName>
                                        </p:attrNameLst>
                                      </p:cBhvr>
                                      <p:tavLst>
                                        <p:tav tm="0">
                                          <p:val>
                                            <p:strVal val="#ppt_w*0.05"/>
                                          </p:val>
                                        </p:tav>
                                        <p:tav tm="100000">
                                          <p:val>
                                            <p:strVal val="#ppt_w"/>
                                          </p:val>
                                        </p:tav>
                                      </p:tavLst>
                                    </p:anim>
                                    <p:anim calcmode="lin" valueType="num">
                                      <p:cBhvr>
                                        <p:cTn id="29" dur="500" fill="hold"/>
                                        <p:tgtEl>
                                          <p:spTgt spid="14361"/>
                                        </p:tgtEl>
                                        <p:attrNameLst>
                                          <p:attrName>ppt_h</p:attrName>
                                        </p:attrNameLst>
                                      </p:cBhvr>
                                      <p:tavLst>
                                        <p:tav tm="0">
                                          <p:val>
                                            <p:strVal val="#ppt_h"/>
                                          </p:val>
                                        </p:tav>
                                        <p:tav tm="100000">
                                          <p:val>
                                            <p:strVal val="#ppt_h"/>
                                          </p:val>
                                        </p:tav>
                                      </p:tavLst>
                                    </p:anim>
                                    <p:anim calcmode="lin" valueType="num">
                                      <p:cBhvr>
                                        <p:cTn id="30" dur="500" fill="hold"/>
                                        <p:tgtEl>
                                          <p:spTgt spid="14361"/>
                                        </p:tgtEl>
                                        <p:attrNameLst>
                                          <p:attrName>ppt_x</p:attrName>
                                        </p:attrNameLst>
                                      </p:cBhvr>
                                      <p:tavLst>
                                        <p:tav tm="0">
                                          <p:val>
                                            <p:strVal val="#ppt_x-.2"/>
                                          </p:val>
                                        </p:tav>
                                        <p:tav tm="100000">
                                          <p:val>
                                            <p:strVal val="#ppt_x"/>
                                          </p:val>
                                        </p:tav>
                                      </p:tavLst>
                                    </p:anim>
                                    <p:anim calcmode="lin" valueType="num">
                                      <p:cBhvr>
                                        <p:cTn id="31" dur="500" fill="hold"/>
                                        <p:tgtEl>
                                          <p:spTgt spid="14361"/>
                                        </p:tgtEl>
                                        <p:attrNameLst>
                                          <p:attrName>ppt_y</p:attrName>
                                        </p:attrNameLst>
                                      </p:cBhvr>
                                      <p:tavLst>
                                        <p:tav tm="0">
                                          <p:val>
                                            <p:strVal val="#ppt_y"/>
                                          </p:val>
                                        </p:tav>
                                        <p:tav tm="100000">
                                          <p:val>
                                            <p:strVal val="#ppt_y"/>
                                          </p:val>
                                        </p:tav>
                                      </p:tavLst>
                                    </p:anim>
                                    <p:animEffect transition="in" filter="fade">
                                      <p:cBhvr>
                                        <p:cTn id="32" dur="500"/>
                                        <p:tgtEl>
                                          <p:spTgt spid="14361"/>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ppt_w*0.05"/>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anim calcmode="lin" valueType="num">
                                      <p:cBhvr>
                                        <p:cTn id="37" dur="500" fill="hold"/>
                                        <p:tgtEl>
                                          <p:spTgt spid="6"/>
                                        </p:tgtEl>
                                        <p:attrNameLst>
                                          <p:attrName>ppt_x</p:attrName>
                                        </p:attrNameLst>
                                      </p:cBhvr>
                                      <p:tavLst>
                                        <p:tav tm="0">
                                          <p:val>
                                            <p:strVal val="#ppt_x-.2"/>
                                          </p:val>
                                        </p:tav>
                                        <p:tav tm="100000">
                                          <p:val>
                                            <p:strVal val="#ppt_x"/>
                                          </p:val>
                                        </p:tav>
                                      </p:tavLst>
                                    </p:anim>
                                    <p:anim calcmode="lin" valueType="num">
                                      <p:cBhvr>
                                        <p:cTn id="38" dur="500" fill="hold"/>
                                        <p:tgtEl>
                                          <p:spTgt spid="6"/>
                                        </p:tgtEl>
                                        <p:attrNameLst>
                                          <p:attrName>ppt_y</p:attrName>
                                        </p:attrNameLst>
                                      </p:cBhvr>
                                      <p:tavLst>
                                        <p:tav tm="0">
                                          <p:val>
                                            <p:strVal val="#ppt_y"/>
                                          </p:val>
                                        </p:tav>
                                        <p:tav tm="100000">
                                          <p:val>
                                            <p:strVal val="#ppt_y"/>
                                          </p:val>
                                        </p:tav>
                                      </p:tavLst>
                                    </p:anim>
                                    <p:animEffect transition="in" filter="fade">
                                      <p:cBhvr>
                                        <p:cTn id="39" dur="500"/>
                                        <p:tgtEl>
                                          <p:spTgt spid="6"/>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strVal val="#ppt_w*0.05"/>
                                          </p:val>
                                        </p:tav>
                                        <p:tav tm="100000">
                                          <p:val>
                                            <p:strVal val="#ppt_w"/>
                                          </p:val>
                                        </p:tav>
                                      </p:tavLst>
                                    </p:anim>
                                    <p:anim calcmode="lin" valueType="num">
                                      <p:cBhvr>
                                        <p:cTn id="43" dur="500" fill="hold"/>
                                        <p:tgtEl>
                                          <p:spTgt spid="7"/>
                                        </p:tgtEl>
                                        <p:attrNameLst>
                                          <p:attrName>ppt_h</p:attrName>
                                        </p:attrNameLst>
                                      </p:cBhvr>
                                      <p:tavLst>
                                        <p:tav tm="0">
                                          <p:val>
                                            <p:strVal val="#ppt_h"/>
                                          </p:val>
                                        </p:tav>
                                        <p:tav tm="100000">
                                          <p:val>
                                            <p:strVal val="#ppt_h"/>
                                          </p:val>
                                        </p:tav>
                                      </p:tavLst>
                                    </p:anim>
                                    <p:anim calcmode="lin" valueType="num">
                                      <p:cBhvr>
                                        <p:cTn id="44" dur="500" fill="hold"/>
                                        <p:tgtEl>
                                          <p:spTgt spid="7"/>
                                        </p:tgtEl>
                                        <p:attrNameLst>
                                          <p:attrName>ppt_x</p:attrName>
                                        </p:attrNameLst>
                                      </p:cBhvr>
                                      <p:tavLst>
                                        <p:tav tm="0">
                                          <p:val>
                                            <p:strVal val="#ppt_x-.2"/>
                                          </p:val>
                                        </p:tav>
                                        <p:tav tm="100000">
                                          <p:val>
                                            <p:strVal val="#ppt_x"/>
                                          </p:val>
                                        </p:tav>
                                      </p:tavLst>
                                    </p:anim>
                                    <p:anim calcmode="lin" valueType="num">
                                      <p:cBhvr>
                                        <p:cTn id="45" dur="500" fill="hold"/>
                                        <p:tgtEl>
                                          <p:spTgt spid="7"/>
                                        </p:tgtEl>
                                        <p:attrNameLst>
                                          <p:attrName>ppt_y</p:attrName>
                                        </p:attrNameLst>
                                      </p:cBhvr>
                                      <p:tavLst>
                                        <p:tav tm="0">
                                          <p:val>
                                            <p:strVal val="#ppt_y"/>
                                          </p:val>
                                        </p:tav>
                                        <p:tav tm="100000">
                                          <p:val>
                                            <p:strVal val="#ppt_y"/>
                                          </p:val>
                                        </p:tav>
                                      </p:tavLst>
                                    </p:anim>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5" grpId="0" animBg="1"/>
      <p:bldP spid="14360" grpId="0" animBg="1"/>
      <p:bldP spid="14361"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5539" name="Rectangle 3"/>
          <p:cNvSpPr>
            <a:spLocks noGrp="1" noChangeArrowheads="1"/>
          </p:cNvSpPr>
          <p:nvPr>
            <p:ph idx="1"/>
          </p:nvPr>
        </p:nvSpPr>
        <p:spPr>
          <a:xfrm>
            <a:off x="457200" y="11430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 (generalization): </a:t>
            </a:r>
          </a:p>
          <a:p>
            <a:pPr lvl="2" eaLnBrk="1" hangingPunct="1"/>
            <a:r>
              <a:rPr lang="en-US" smtClean="0">
                <a:solidFill>
                  <a:srgbClr val="66FFFF"/>
                </a:solidFill>
              </a:rPr>
              <a:t>Tiếp cận bottom-up – ví dụ</a:t>
            </a:r>
            <a:r>
              <a:rPr lang="en-US" smtClean="0"/>
              <a:t>:</a:t>
            </a:r>
          </a:p>
          <a:p>
            <a:pPr lvl="2" eaLnBrk="1" hangingPunct="1"/>
            <a:endParaRPr lang="en-US" smtClean="0"/>
          </a:p>
        </p:txBody>
      </p:sp>
      <p:sp>
        <p:nvSpPr>
          <p:cNvPr id="65540" name="Slide Number Placeholder 4"/>
          <p:cNvSpPr>
            <a:spLocks noGrp="1"/>
          </p:cNvSpPr>
          <p:nvPr>
            <p:ph type="sldNum" sz="quarter" idx="11"/>
          </p:nvPr>
        </p:nvSpPr>
        <p:spPr>
          <a:noFill/>
        </p:spPr>
        <p:txBody>
          <a:bodyPr/>
          <a:lstStyle/>
          <a:p>
            <a:fld id="{09D450F7-2D8A-4C43-BC1C-C9341FD774C4}" type="slidenum">
              <a:rPr lang="en-US" smtClean="0"/>
              <a:pPr/>
              <a:t>50</a:t>
            </a:fld>
            <a:endParaRPr lang="en-US" smtClean="0"/>
          </a:p>
        </p:txBody>
      </p:sp>
      <p:grpSp>
        <p:nvGrpSpPr>
          <p:cNvPr id="65541" name="Group 4"/>
          <p:cNvGrpSpPr>
            <a:grpSpLocks/>
          </p:cNvGrpSpPr>
          <p:nvPr/>
        </p:nvGrpSpPr>
        <p:grpSpPr bwMode="auto">
          <a:xfrm>
            <a:off x="1905000" y="4770438"/>
            <a:ext cx="1447800" cy="563562"/>
            <a:chOff x="4339" y="3007"/>
            <a:chExt cx="1011" cy="551"/>
          </a:xfrm>
        </p:grpSpPr>
        <p:sp>
          <p:nvSpPr>
            <p:cNvPr id="65567"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5568"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Hoá đơn</a:t>
              </a:r>
              <a:endParaRPr lang="en-US"/>
            </a:p>
          </p:txBody>
        </p:sp>
        <p:sp>
          <p:nvSpPr>
            <p:cNvPr id="65569"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5570"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5542" name="Group 9"/>
          <p:cNvGrpSpPr>
            <a:grpSpLocks/>
          </p:cNvGrpSpPr>
          <p:nvPr/>
        </p:nvGrpSpPr>
        <p:grpSpPr bwMode="auto">
          <a:xfrm>
            <a:off x="6019800" y="4694238"/>
            <a:ext cx="1981200" cy="563562"/>
            <a:chOff x="4339" y="3007"/>
            <a:chExt cx="1011" cy="551"/>
          </a:xfrm>
        </p:grpSpPr>
        <p:sp>
          <p:nvSpPr>
            <p:cNvPr id="65563"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5564"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Đơn đặt hàng</a:t>
              </a:r>
              <a:endParaRPr lang="en-US"/>
            </a:p>
          </p:txBody>
        </p:sp>
        <p:sp>
          <p:nvSpPr>
            <p:cNvPr id="65565"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5566"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5543" name="Group 14"/>
          <p:cNvGrpSpPr>
            <a:grpSpLocks/>
          </p:cNvGrpSpPr>
          <p:nvPr/>
        </p:nvGrpSpPr>
        <p:grpSpPr bwMode="auto">
          <a:xfrm>
            <a:off x="3962400" y="6065838"/>
            <a:ext cx="1447800" cy="563562"/>
            <a:chOff x="4339" y="3007"/>
            <a:chExt cx="1011" cy="551"/>
          </a:xfrm>
        </p:grpSpPr>
        <p:sp>
          <p:nvSpPr>
            <p:cNvPr id="65559"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5560"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Hàng hoá</a:t>
              </a:r>
              <a:endParaRPr lang="en-US"/>
            </a:p>
          </p:txBody>
        </p:sp>
        <p:sp>
          <p:nvSpPr>
            <p:cNvPr id="65561"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5562"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5544" name="Line 19"/>
          <p:cNvSpPr>
            <a:spLocks noChangeShapeType="1"/>
          </p:cNvSpPr>
          <p:nvPr/>
        </p:nvSpPr>
        <p:spPr bwMode="auto">
          <a:xfrm>
            <a:off x="2590800" y="5303838"/>
            <a:ext cx="0" cy="990600"/>
          </a:xfrm>
          <a:prstGeom prst="line">
            <a:avLst/>
          </a:prstGeom>
          <a:noFill/>
          <a:ln w="9525">
            <a:solidFill>
              <a:schemeClr val="tx1"/>
            </a:solidFill>
            <a:round/>
            <a:headEnd/>
            <a:tailEnd/>
          </a:ln>
        </p:spPr>
        <p:txBody>
          <a:bodyPr/>
          <a:lstStyle/>
          <a:p>
            <a:endParaRPr lang="en-US"/>
          </a:p>
        </p:txBody>
      </p:sp>
      <p:sp>
        <p:nvSpPr>
          <p:cNvPr id="65545" name="Line 20"/>
          <p:cNvSpPr>
            <a:spLocks noChangeShapeType="1"/>
          </p:cNvSpPr>
          <p:nvPr/>
        </p:nvSpPr>
        <p:spPr bwMode="auto">
          <a:xfrm>
            <a:off x="2590800" y="6294438"/>
            <a:ext cx="1371600" cy="0"/>
          </a:xfrm>
          <a:prstGeom prst="line">
            <a:avLst/>
          </a:prstGeom>
          <a:noFill/>
          <a:ln w="9525">
            <a:solidFill>
              <a:schemeClr val="tx1"/>
            </a:solidFill>
            <a:round/>
            <a:headEnd/>
            <a:tailEnd/>
          </a:ln>
        </p:spPr>
        <p:txBody>
          <a:bodyPr/>
          <a:lstStyle/>
          <a:p>
            <a:endParaRPr lang="en-US"/>
          </a:p>
        </p:txBody>
      </p:sp>
      <p:sp>
        <p:nvSpPr>
          <p:cNvPr id="65546" name="Line 21"/>
          <p:cNvSpPr>
            <a:spLocks noChangeShapeType="1"/>
          </p:cNvSpPr>
          <p:nvPr/>
        </p:nvSpPr>
        <p:spPr bwMode="auto">
          <a:xfrm>
            <a:off x="6934200" y="5303838"/>
            <a:ext cx="0" cy="914400"/>
          </a:xfrm>
          <a:prstGeom prst="line">
            <a:avLst/>
          </a:prstGeom>
          <a:noFill/>
          <a:ln w="9525">
            <a:solidFill>
              <a:schemeClr val="tx1"/>
            </a:solidFill>
            <a:round/>
            <a:headEnd/>
            <a:tailEnd/>
          </a:ln>
        </p:spPr>
        <p:txBody>
          <a:bodyPr/>
          <a:lstStyle/>
          <a:p>
            <a:endParaRPr lang="en-US"/>
          </a:p>
        </p:txBody>
      </p:sp>
      <p:sp>
        <p:nvSpPr>
          <p:cNvPr id="65547" name="Line 22"/>
          <p:cNvSpPr>
            <a:spLocks noChangeShapeType="1"/>
          </p:cNvSpPr>
          <p:nvPr/>
        </p:nvSpPr>
        <p:spPr bwMode="auto">
          <a:xfrm>
            <a:off x="5410200" y="6218238"/>
            <a:ext cx="1524000" cy="0"/>
          </a:xfrm>
          <a:prstGeom prst="line">
            <a:avLst/>
          </a:prstGeom>
          <a:noFill/>
          <a:ln w="9525">
            <a:solidFill>
              <a:schemeClr val="tx1"/>
            </a:solidFill>
            <a:round/>
            <a:headEnd/>
            <a:tailEnd/>
          </a:ln>
        </p:spPr>
        <p:txBody>
          <a:bodyPr/>
          <a:lstStyle/>
          <a:p>
            <a:endParaRPr lang="en-US"/>
          </a:p>
        </p:txBody>
      </p:sp>
      <p:grpSp>
        <p:nvGrpSpPr>
          <p:cNvPr id="5" name="Group 23"/>
          <p:cNvGrpSpPr>
            <a:grpSpLocks/>
          </p:cNvGrpSpPr>
          <p:nvPr/>
        </p:nvGrpSpPr>
        <p:grpSpPr bwMode="auto">
          <a:xfrm>
            <a:off x="3962400" y="3276600"/>
            <a:ext cx="1447800" cy="563563"/>
            <a:chOff x="4339" y="3007"/>
            <a:chExt cx="1011" cy="551"/>
          </a:xfrm>
        </p:grpSpPr>
        <p:sp>
          <p:nvSpPr>
            <p:cNvPr id="65555" name="Rectangle 2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5556" name="Rectangle 25"/>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Chứng từ</a:t>
              </a:r>
              <a:endParaRPr lang="en-US"/>
            </a:p>
          </p:txBody>
        </p:sp>
        <p:sp>
          <p:nvSpPr>
            <p:cNvPr id="65557" name="Rectangle 2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5558" name="Rectangle 2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51228" name="Freeform 28"/>
          <p:cNvSpPr>
            <a:spLocks/>
          </p:cNvSpPr>
          <p:nvPr/>
        </p:nvSpPr>
        <p:spPr bwMode="auto">
          <a:xfrm>
            <a:off x="4495800" y="38100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51229" name="Line 29"/>
          <p:cNvSpPr>
            <a:spLocks noChangeShapeType="1"/>
          </p:cNvSpPr>
          <p:nvPr/>
        </p:nvSpPr>
        <p:spPr bwMode="auto">
          <a:xfrm>
            <a:off x="4619625" y="4114800"/>
            <a:ext cx="0" cy="152400"/>
          </a:xfrm>
          <a:prstGeom prst="line">
            <a:avLst/>
          </a:prstGeom>
          <a:noFill/>
          <a:ln w="9525">
            <a:solidFill>
              <a:schemeClr val="tx1"/>
            </a:solidFill>
            <a:round/>
            <a:headEnd/>
            <a:tailEnd/>
          </a:ln>
        </p:spPr>
        <p:txBody>
          <a:bodyPr/>
          <a:lstStyle/>
          <a:p>
            <a:endParaRPr lang="en-US"/>
          </a:p>
        </p:txBody>
      </p:sp>
      <p:sp>
        <p:nvSpPr>
          <p:cNvPr id="51230" name="Line 30"/>
          <p:cNvSpPr>
            <a:spLocks noChangeShapeType="1"/>
          </p:cNvSpPr>
          <p:nvPr/>
        </p:nvSpPr>
        <p:spPr bwMode="auto">
          <a:xfrm>
            <a:off x="2667000" y="4267200"/>
            <a:ext cx="4343400" cy="0"/>
          </a:xfrm>
          <a:prstGeom prst="line">
            <a:avLst/>
          </a:prstGeom>
          <a:noFill/>
          <a:ln w="9525">
            <a:solidFill>
              <a:schemeClr val="tx1"/>
            </a:solidFill>
            <a:round/>
            <a:headEnd/>
            <a:tailEnd/>
          </a:ln>
        </p:spPr>
        <p:txBody>
          <a:bodyPr/>
          <a:lstStyle/>
          <a:p>
            <a:endParaRPr lang="en-US"/>
          </a:p>
        </p:txBody>
      </p:sp>
      <p:sp>
        <p:nvSpPr>
          <p:cNvPr id="51231" name="Line 31"/>
          <p:cNvSpPr>
            <a:spLocks noChangeShapeType="1"/>
          </p:cNvSpPr>
          <p:nvPr/>
        </p:nvSpPr>
        <p:spPr bwMode="auto">
          <a:xfrm>
            <a:off x="2667000" y="4267200"/>
            <a:ext cx="0" cy="457200"/>
          </a:xfrm>
          <a:prstGeom prst="line">
            <a:avLst/>
          </a:prstGeom>
          <a:noFill/>
          <a:ln w="9525">
            <a:solidFill>
              <a:schemeClr val="tx1"/>
            </a:solidFill>
            <a:round/>
            <a:headEnd/>
            <a:tailEnd/>
          </a:ln>
        </p:spPr>
        <p:txBody>
          <a:bodyPr/>
          <a:lstStyle/>
          <a:p>
            <a:endParaRPr lang="en-US"/>
          </a:p>
        </p:txBody>
      </p:sp>
      <p:sp>
        <p:nvSpPr>
          <p:cNvPr id="51232" name="Line 32"/>
          <p:cNvSpPr>
            <a:spLocks noChangeShapeType="1"/>
          </p:cNvSpPr>
          <p:nvPr/>
        </p:nvSpPr>
        <p:spPr bwMode="auto">
          <a:xfrm>
            <a:off x="7010400" y="4267200"/>
            <a:ext cx="0" cy="457200"/>
          </a:xfrm>
          <a:prstGeom prst="line">
            <a:avLst/>
          </a:prstGeom>
          <a:noFill/>
          <a:ln w="9525">
            <a:solidFill>
              <a:schemeClr val="tx1"/>
            </a:solidFill>
            <a:round/>
            <a:headEnd/>
            <a:tailEnd/>
          </a:ln>
        </p:spPr>
        <p:txBody>
          <a:bodyPr/>
          <a:lstStyle/>
          <a:p>
            <a:endParaRPr lang="en-US"/>
          </a:p>
        </p:txBody>
      </p:sp>
      <p:sp>
        <p:nvSpPr>
          <p:cNvPr id="65554" name="AutoShape 33"/>
          <p:cNvSpPr>
            <a:spLocks noChangeArrowheads="1"/>
          </p:cNvSpPr>
          <p:nvPr/>
        </p:nvSpPr>
        <p:spPr bwMode="auto">
          <a:xfrm>
            <a:off x="1371600" y="4191000"/>
            <a:ext cx="304800" cy="1447800"/>
          </a:xfrm>
          <a:prstGeom prst="upArrow">
            <a:avLst>
              <a:gd name="adj1" fmla="val 50000"/>
              <a:gd name="adj2" fmla="val 118750"/>
            </a:avLst>
          </a:prstGeom>
          <a:solidFill>
            <a:schemeClr val="accent1"/>
          </a:solid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28"/>
                                        </p:tgtEl>
                                        <p:attrNameLst>
                                          <p:attrName>style.visibility</p:attrName>
                                        </p:attrNameLst>
                                      </p:cBhvr>
                                      <p:to>
                                        <p:strVal val="visible"/>
                                      </p:to>
                                    </p:set>
                                    <p:animEffect transition="in" filter="dissolve">
                                      <p:cBhvr>
                                        <p:cTn id="10" dur="500"/>
                                        <p:tgtEl>
                                          <p:spTgt spid="512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29"/>
                                        </p:tgtEl>
                                        <p:attrNameLst>
                                          <p:attrName>style.visibility</p:attrName>
                                        </p:attrNameLst>
                                      </p:cBhvr>
                                      <p:to>
                                        <p:strVal val="visible"/>
                                      </p:to>
                                    </p:set>
                                    <p:animEffect transition="in" filter="dissolve">
                                      <p:cBhvr>
                                        <p:cTn id="13" dur="500"/>
                                        <p:tgtEl>
                                          <p:spTgt spid="5122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230"/>
                                        </p:tgtEl>
                                        <p:attrNameLst>
                                          <p:attrName>style.visibility</p:attrName>
                                        </p:attrNameLst>
                                      </p:cBhvr>
                                      <p:to>
                                        <p:strVal val="visible"/>
                                      </p:to>
                                    </p:set>
                                    <p:animEffect transition="in" filter="dissolve">
                                      <p:cBhvr>
                                        <p:cTn id="16" dur="500"/>
                                        <p:tgtEl>
                                          <p:spTgt spid="5123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231"/>
                                        </p:tgtEl>
                                        <p:attrNameLst>
                                          <p:attrName>style.visibility</p:attrName>
                                        </p:attrNameLst>
                                      </p:cBhvr>
                                      <p:to>
                                        <p:strVal val="visible"/>
                                      </p:to>
                                    </p:set>
                                    <p:animEffect transition="in" filter="dissolve">
                                      <p:cBhvr>
                                        <p:cTn id="19" dur="500"/>
                                        <p:tgtEl>
                                          <p:spTgt spid="5123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232"/>
                                        </p:tgtEl>
                                        <p:attrNameLst>
                                          <p:attrName>style.visibility</p:attrName>
                                        </p:attrNameLst>
                                      </p:cBhvr>
                                      <p:to>
                                        <p:strVal val="visible"/>
                                      </p:to>
                                    </p:set>
                                    <p:animEffect transition="in" filter="dissolve">
                                      <p:cBhvr>
                                        <p:cTn id="22" dur="500"/>
                                        <p:tgtEl>
                                          <p:spTgt spid="51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8" grpId="0" animBg="1"/>
      <p:bldP spid="51229" grpId="0" animBg="1"/>
      <p:bldP spid="51230" grpId="0" animBg="1"/>
      <p:bldP spid="51231" grpId="0" animBg="1"/>
      <p:bldP spid="5123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6563" name="Rectangle 3"/>
          <p:cNvSpPr>
            <a:spLocks noGrp="1" noChangeArrowheads="1"/>
          </p:cNvSpPr>
          <p:nvPr>
            <p:ph idx="1"/>
          </p:nvPr>
        </p:nvSpPr>
        <p:spPr>
          <a:xfrm>
            <a:off x="381000" y="10668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a:t>
            </a:r>
          </a:p>
          <a:p>
            <a:pPr lvl="2" eaLnBrk="1" hangingPunct="1"/>
            <a:r>
              <a:rPr lang="en-US" smtClean="0">
                <a:solidFill>
                  <a:srgbClr val="66FFFF"/>
                </a:solidFill>
              </a:rPr>
              <a:t>Tiếp cận bottom-up – ví dụ</a:t>
            </a:r>
            <a:r>
              <a:rPr lang="en-US" smtClean="0"/>
              <a:t>:</a:t>
            </a:r>
          </a:p>
          <a:p>
            <a:pPr lvl="2" eaLnBrk="1" hangingPunct="1"/>
            <a:endParaRPr lang="en-US" smtClean="0"/>
          </a:p>
        </p:txBody>
      </p:sp>
      <p:sp>
        <p:nvSpPr>
          <p:cNvPr id="66564" name="Slide Number Placeholder 4"/>
          <p:cNvSpPr>
            <a:spLocks noGrp="1"/>
          </p:cNvSpPr>
          <p:nvPr>
            <p:ph type="sldNum" sz="quarter" idx="11"/>
          </p:nvPr>
        </p:nvSpPr>
        <p:spPr>
          <a:noFill/>
        </p:spPr>
        <p:txBody>
          <a:bodyPr/>
          <a:lstStyle/>
          <a:p>
            <a:fld id="{C64F9CE3-F55D-4829-BAEE-B14B60B77E0F}" type="slidenum">
              <a:rPr lang="en-US" smtClean="0"/>
              <a:pPr/>
              <a:t>51</a:t>
            </a:fld>
            <a:endParaRPr lang="en-US" smtClean="0"/>
          </a:p>
        </p:txBody>
      </p:sp>
      <p:grpSp>
        <p:nvGrpSpPr>
          <p:cNvPr id="66565" name="Group 4"/>
          <p:cNvGrpSpPr>
            <a:grpSpLocks/>
          </p:cNvGrpSpPr>
          <p:nvPr/>
        </p:nvGrpSpPr>
        <p:grpSpPr bwMode="auto">
          <a:xfrm>
            <a:off x="1905000" y="4724400"/>
            <a:ext cx="1752600" cy="563563"/>
            <a:chOff x="4339" y="3007"/>
            <a:chExt cx="1011" cy="551"/>
          </a:xfrm>
        </p:grpSpPr>
        <p:sp>
          <p:nvSpPr>
            <p:cNvPr id="66582"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6583"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Khách Hàng</a:t>
              </a:r>
              <a:endParaRPr lang="en-US"/>
            </a:p>
          </p:txBody>
        </p:sp>
        <p:sp>
          <p:nvSpPr>
            <p:cNvPr id="66584"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6585"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6566" name="Group 9"/>
          <p:cNvGrpSpPr>
            <a:grpSpLocks/>
          </p:cNvGrpSpPr>
          <p:nvPr/>
        </p:nvGrpSpPr>
        <p:grpSpPr bwMode="auto">
          <a:xfrm>
            <a:off x="6019800" y="4694238"/>
            <a:ext cx="1981200" cy="563562"/>
            <a:chOff x="4339" y="3007"/>
            <a:chExt cx="1011" cy="551"/>
          </a:xfrm>
        </p:grpSpPr>
        <p:sp>
          <p:nvSpPr>
            <p:cNvPr id="66578"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6579"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Nhà CCấp</a:t>
              </a:r>
              <a:endParaRPr lang="en-US"/>
            </a:p>
          </p:txBody>
        </p:sp>
        <p:sp>
          <p:nvSpPr>
            <p:cNvPr id="66580"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6581"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4" name="Group 23"/>
          <p:cNvGrpSpPr>
            <a:grpSpLocks/>
          </p:cNvGrpSpPr>
          <p:nvPr/>
        </p:nvGrpSpPr>
        <p:grpSpPr bwMode="auto">
          <a:xfrm>
            <a:off x="3962400" y="3276600"/>
            <a:ext cx="1447800" cy="563563"/>
            <a:chOff x="4339" y="3007"/>
            <a:chExt cx="1011" cy="551"/>
          </a:xfrm>
        </p:grpSpPr>
        <p:sp>
          <p:nvSpPr>
            <p:cNvPr id="66574" name="Rectangle 2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6575" name="Rectangle 25"/>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Đối Tác</a:t>
              </a:r>
              <a:endParaRPr lang="en-US"/>
            </a:p>
          </p:txBody>
        </p:sp>
        <p:sp>
          <p:nvSpPr>
            <p:cNvPr id="66576" name="Rectangle 2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6577" name="Rectangle 2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58396" name="Freeform 28"/>
          <p:cNvSpPr>
            <a:spLocks/>
          </p:cNvSpPr>
          <p:nvPr/>
        </p:nvSpPr>
        <p:spPr bwMode="auto">
          <a:xfrm>
            <a:off x="4495800" y="38100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58397" name="Line 29"/>
          <p:cNvSpPr>
            <a:spLocks noChangeShapeType="1"/>
          </p:cNvSpPr>
          <p:nvPr/>
        </p:nvSpPr>
        <p:spPr bwMode="auto">
          <a:xfrm>
            <a:off x="4619625" y="4114800"/>
            <a:ext cx="0" cy="152400"/>
          </a:xfrm>
          <a:prstGeom prst="line">
            <a:avLst/>
          </a:prstGeom>
          <a:noFill/>
          <a:ln w="9525">
            <a:solidFill>
              <a:schemeClr val="tx1"/>
            </a:solidFill>
            <a:round/>
            <a:headEnd/>
            <a:tailEnd/>
          </a:ln>
        </p:spPr>
        <p:txBody>
          <a:bodyPr/>
          <a:lstStyle/>
          <a:p>
            <a:endParaRPr lang="en-US"/>
          </a:p>
        </p:txBody>
      </p:sp>
      <p:sp>
        <p:nvSpPr>
          <p:cNvPr id="58398" name="Line 30"/>
          <p:cNvSpPr>
            <a:spLocks noChangeShapeType="1"/>
          </p:cNvSpPr>
          <p:nvPr/>
        </p:nvSpPr>
        <p:spPr bwMode="auto">
          <a:xfrm>
            <a:off x="2667000" y="4267200"/>
            <a:ext cx="4343400" cy="0"/>
          </a:xfrm>
          <a:prstGeom prst="line">
            <a:avLst/>
          </a:prstGeom>
          <a:noFill/>
          <a:ln w="9525">
            <a:solidFill>
              <a:schemeClr val="tx1"/>
            </a:solidFill>
            <a:round/>
            <a:headEnd/>
            <a:tailEnd/>
          </a:ln>
        </p:spPr>
        <p:txBody>
          <a:bodyPr/>
          <a:lstStyle/>
          <a:p>
            <a:endParaRPr lang="en-US"/>
          </a:p>
        </p:txBody>
      </p:sp>
      <p:sp>
        <p:nvSpPr>
          <p:cNvPr id="58399" name="Line 31"/>
          <p:cNvSpPr>
            <a:spLocks noChangeShapeType="1"/>
          </p:cNvSpPr>
          <p:nvPr/>
        </p:nvSpPr>
        <p:spPr bwMode="auto">
          <a:xfrm>
            <a:off x="2667000" y="4267200"/>
            <a:ext cx="0" cy="457200"/>
          </a:xfrm>
          <a:prstGeom prst="line">
            <a:avLst/>
          </a:prstGeom>
          <a:noFill/>
          <a:ln w="9525">
            <a:solidFill>
              <a:schemeClr val="tx1"/>
            </a:solidFill>
            <a:round/>
            <a:headEnd/>
            <a:tailEnd/>
          </a:ln>
        </p:spPr>
        <p:txBody>
          <a:bodyPr/>
          <a:lstStyle/>
          <a:p>
            <a:endParaRPr lang="en-US"/>
          </a:p>
        </p:txBody>
      </p:sp>
      <p:sp>
        <p:nvSpPr>
          <p:cNvPr id="58400" name="Line 32"/>
          <p:cNvSpPr>
            <a:spLocks noChangeShapeType="1"/>
          </p:cNvSpPr>
          <p:nvPr/>
        </p:nvSpPr>
        <p:spPr bwMode="auto">
          <a:xfrm>
            <a:off x="7010400" y="4267200"/>
            <a:ext cx="0" cy="457200"/>
          </a:xfrm>
          <a:prstGeom prst="line">
            <a:avLst/>
          </a:prstGeom>
          <a:noFill/>
          <a:ln w="9525">
            <a:solidFill>
              <a:schemeClr val="tx1"/>
            </a:solidFill>
            <a:round/>
            <a:headEnd/>
            <a:tailEnd/>
          </a:ln>
        </p:spPr>
        <p:txBody>
          <a:bodyPr/>
          <a:lstStyle/>
          <a:p>
            <a:endParaRPr lang="en-US"/>
          </a:p>
        </p:txBody>
      </p:sp>
      <p:sp>
        <p:nvSpPr>
          <p:cNvPr id="66573" name="AutoShape 33"/>
          <p:cNvSpPr>
            <a:spLocks noChangeArrowheads="1"/>
          </p:cNvSpPr>
          <p:nvPr/>
        </p:nvSpPr>
        <p:spPr bwMode="auto">
          <a:xfrm>
            <a:off x="1371600" y="3657600"/>
            <a:ext cx="304800" cy="1447800"/>
          </a:xfrm>
          <a:prstGeom prst="upArrow">
            <a:avLst>
              <a:gd name="adj1" fmla="val 50000"/>
              <a:gd name="adj2" fmla="val 118750"/>
            </a:avLst>
          </a:prstGeom>
          <a:solidFill>
            <a:schemeClr val="accent1"/>
          </a:solid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396"/>
                                        </p:tgtEl>
                                        <p:attrNameLst>
                                          <p:attrName>style.visibility</p:attrName>
                                        </p:attrNameLst>
                                      </p:cBhvr>
                                      <p:to>
                                        <p:strVal val="visible"/>
                                      </p:to>
                                    </p:set>
                                    <p:animEffect transition="in" filter="dissolve">
                                      <p:cBhvr>
                                        <p:cTn id="10" dur="500"/>
                                        <p:tgtEl>
                                          <p:spTgt spid="5839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397"/>
                                        </p:tgtEl>
                                        <p:attrNameLst>
                                          <p:attrName>style.visibility</p:attrName>
                                        </p:attrNameLst>
                                      </p:cBhvr>
                                      <p:to>
                                        <p:strVal val="visible"/>
                                      </p:to>
                                    </p:set>
                                    <p:animEffect transition="in" filter="dissolve">
                                      <p:cBhvr>
                                        <p:cTn id="13" dur="500"/>
                                        <p:tgtEl>
                                          <p:spTgt spid="583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8398"/>
                                        </p:tgtEl>
                                        <p:attrNameLst>
                                          <p:attrName>style.visibility</p:attrName>
                                        </p:attrNameLst>
                                      </p:cBhvr>
                                      <p:to>
                                        <p:strVal val="visible"/>
                                      </p:to>
                                    </p:set>
                                    <p:animEffect transition="in" filter="dissolve">
                                      <p:cBhvr>
                                        <p:cTn id="16" dur="500"/>
                                        <p:tgtEl>
                                          <p:spTgt spid="583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399"/>
                                        </p:tgtEl>
                                        <p:attrNameLst>
                                          <p:attrName>style.visibility</p:attrName>
                                        </p:attrNameLst>
                                      </p:cBhvr>
                                      <p:to>
                                        <p:strVal val="visible"/>
                                      </p:to>
                                    </p:set>
                                    <p:animEffect transition="in" filter="dissolve">
                                      <p:cBhvr>
                                        <p:cTn id="19" dur="500"/>
                                        <p:tgtEl>
                                          <p:spTgt spid="5839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8400"/>
                                        </p:tgtEl>
                                        <p:attrNameLst>
                                          <p:attrName>style.visibility</p:attrName>
                                        </p:attrNameLst>
                                      </p:cBhvr>
                                      <p:to>
                                        <p:strVal val="visible"/>
                                      </p:to>
                                    </p:set>
                                    <p:animEffect transition="in" filter="dissolve">
                                      <p:cBhvr>
                                        <p:cTn id="22" dur="500"/>
                                        <p:tgtEl>
                                          <p:spTgt spid="58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6" grpId="0" animBg="1"/>
      <p:bldP spid="58397" grpId="0" animBg="1"/>
      <p:bldP spid="58398" grpId="0" animBg="1"/>
      <p:bldP spid="58399" grpId="0" animBg="1"/>
      <p:bldP spid="5840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7587"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a:t>
            </a:r>
          </a:p>
          <a:p>
            <a:pPr lvl="2" eaLnBrk="1" hangingPunct="1"/>
            <a:r>
              <a:rPr lang="en-US" smtClean="0">
                <a:solidFill>
                  <a:srgbClr val="66FFFF"/>
                </a:solidFill>
              </a:rPr>
              <a:t>Xác định sự tương quan</a:t>
            </a:r>
            <a:r>
              <a:rPr lang="en-US" smtClean="0"/>
              <a:t>:</a:t>
            </a:r>
          </a:p>
          <a:p>
            <a:pPr lvl="2" eaLnBrk="1" hangingPunct="1"/>
            <a:endParaRPr lang="en-US" smtClean="0"/>
          </a:p>
        </p:txBody>
      </p:sp>
      <p:sp>
        <p:nvSpPr>
          <p:cNvPr id="67588" name="Slide Number Placeholder 4"/>
          <p:cNvSpPr>
            <a:spLocks noGrp="1"/>
          </p:cNvSpPr>
          <p:nvPr>
            <p:ph type="sldNum" sz="quarter" idx="11"/>
          </p:nvPr>
        </p:nvSpPr>
        <p:spPr>
          <a:noFill/>
        </p:spPr>
        <p:txBody>
          <a:bodyPr/>
          <a:lstStyle/>
          <a:p>
            <a:fld id="{5048E834-F6CC-471D-BE5E-2F4DB57BFA63}" type="slidenum">
              <a:rPr lang="en-US" smtClean="0"/>
              <a:pPr/>
              <a:t>52</a:t>
            </a:fld>
            <a:endParaRPr lang="en-US" smtClean="0"/>
          </a:p>
        </p:txBody>
      </p:sp>
      <p:grpSp>
        <p:nvGrpSpPr>
          <p:cNvPr id="67589" name="Group 4"/>
          <p:cNvGrpSpPr>
            <a:grpSpLocks/>
          </p:cNvGrpSpPr>
          <p:nvPr/>
        </p:nvGrpSpPr>
        <p:grpSpPr bwMode="auto">
          <a:xfrm>
            <a:off x="228600" y="4678363"/>
            <a:ext cx="1295400" cy="563562"/>
            <a:chOff x="4339" y="3007"/>
            <a:chExt cx="1011" cy="551"/>
          </a:xfrm>
        </p:grpSpPr>
        <p:sp>
          <p:nvSpPr>
            <p:cNvPr id="67628"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7629"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Lớp A1</a:t>
              </a:r>
              <a:endParaRPr lang="en-US"/>
            </a:p>
          </p:txBody>
        </p:sp>
        <p:sp>
          <p:nvSpPr>
            <p:cNvPr id="67630"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7631"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7590" name="Group 9"/>
          <p:cNvGrpSpPr>
            <a:grpSpLocks/>
          </p:cNvGrpSpPr>
          <p:nvPr/>
        </p:nvGrpSpPr>
        <p:grpSpPr bwMode="auto">
          <a:xfrm>
            <a:off x="2819400" y="4648200"/>
            <a:ext cx="1219200" cy="563563"/>
            <a:chOff x="4339" y="3007"/>
            <a:chExt cx="1011" cy="551"/>
          </a:xfrm>
        </p:grpSpPr>
        <p:sp>
          <p:nvSpPr>
            <p:cNvPr id="67624"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7625"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Lớp A2</a:t>
              </a:r>
              <a:endParaRPr lang="en-US"/>
            </a:p>
          </p:txBody>
        </p:sp>
        <p:sp>
          <p:nvSpPr>
            <p:cNvPr id="67626"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7627"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7591" name="Group 14"/>
          <p:cNvGrpSpPr>
            <a:grpSpLocks/>
          </p:cNvGrpSpPr>
          <p:nvPr/>
        </p:nvGrpSpPr>
        <p:grpSpPr bwMode="auto">
          <a:xfrm>
            <a:off x="1600200" y="3230563"/>
            <a:ext cx="1447800" cy="563562"/>
            <a:chOff x="4339" y="3007"/>
            <a:chExt cx="1011" cy="551"/>
          </a:xfrm>
        </p:grpSpPr>
        <p:sp>
          <p:nvSpPr>
            <p:cNvPr id="67620"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7621"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Lớp A</a:t>
              </a:r>
              <a:endParaRPr lang="en-US"/>
            </a:p>
          </p:txBody>
        </p:sp>
        <p:sp>
          <p:nvSpPr>
            <p:cNvPr id="67622"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7623"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7592" name="Freeform 19"/>
          <p:cNvSpPr>
            <a:spLocks/>
          </p:cNvSpPr>
          <p:nvPr/>
        </p:nvSpPr>
        <p:spPr bwMode="auto">
          <a:xfrm>
            <a:off x="2133600" y="3806825"/>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7593" name="Line 20"/>
          <p:cNvSpPr>
            <a:spLocks noChangeShapeType="1"/>
          </p:cNvSpPr>
          <p:nvPr/>
        </p:nvSpPr>
        <p:spPr bwMode="auto">
          <a:xfrm>
            <a:off x="2257425" y="4111625"/>
            <a:ext cx="0" cy="152400"/>
          </a:xfrm>
          <a:prstGeom prst="line">
            <a:avLst/>
          </a:prstGeom>
          <a:noFill/>
          <a:ln w="9525">
            <a:solidFill>
              <a:schemeClr val="tx1"/>
            </a:solidFill>
            <a:round/>
            <a:headEnd/>
            <a:tailEnd/>
          </a:ln>
        </p:spPr>
        <p:txBody>
          <a:bodyPr/>
          <a:lstStyle/>
          <a:p>
            <a:endParaRPr lang="en-US"/>
          </a:p>
        </p:txBody>
      </p:sp>
      <p:sp>
        <p:nvSpPr>
          <p:cNvPr id="67594" name="Line 21"/>
          <p:cNvSpPr>
            <a:spLocks noChangeShapeType="1"/>
          </p:cNvSpPr>
          <p:nvPr/>
        </p:nvSpPr>
        <p:spPr bwMode="auto">
          <a:xfrm>
            <a:off x="990600" y="4267200"/>
            <a:ext cx="2514600" cy="0"/>
          </a:xfrm>
          <a:prstGeom prst="line">
            <a:avLst/>
          </a:prstGeom>
          <a:noFill/>
          <a:ln w="9525">
            <a:solidFill>
              <a:schemeClr val="tx1"/>
            </a:solidFill>
            <a:round/>
            <a:headEnd/>
            <a:tailEnd/>
          </a:ln>
        </p:spPr>
        <p:txBody>
          <a:bodyPr/>
          <a:lstStyle/>
          <a:p>
            <a:endParaRPr lang="en-US"/>
          </a:p>
        </p:txBody>
      </p:sp>
      <p:sp>
        <p:nvSpPr>
          <p:cNvPr id="67595" name="Line 22"/>
          <p:cNvSpPr>
            <a:spLocks noChangeShapeType="1"/>
          </p:cNvSpPr>
          <p:nvPr/>
        </p:nvSpPr>
        <p:spPr bwMode="auto">
          <a:xfrm>
            <a:off x="990600" y="4267200"/>
            <a:ext cx="0" cy="381000"/>
          </a:xfrm>
          <a:prstGeom prst="line">
            <a:avLst/>
          </a:prstGeom>
          <a:noFill/>
          <a:ln w="9525">
            <a:solidFill>
              <a:schemeClr val="tx1"/>
            </a:solidFill>
            <a:round/>
            <a:headEnd/>
            <a:tailEnd/>
          </a:ln>
        </p:spPr>
        <p:txBody>
          <a:bodyPr/>
          <a:lstStyle/>
          <a:p>
            <a:endParaRPr lang="en-US"/>
          </a:p>
        </p:txBody>
      </p:sp>
      <p:sp>
        <p:nvSpPr>
          <p:cNvPr id="67596" name="Line 23"/>
          <p:cNvSpPr>
            <a:spLocks noChangeShapeType="1"/>
          </p:cNvSpPr>
          <p:nvPr/>
        </p:nvSpPr>
        <p:spPr bwMode="auto">
          <a:xfrm>
            <a:off x="3505200" y="4267200"/>
            <a:ext cx="0" cy="381000"/>
          </a:xfrm>
          <a:prstGeom prst="line">
            <a:avLst/>
          </a:prstGeom>
          <a:noFill/>
          <a:ln w="9525">
            <a:solidFill>
              <a:schemeClr val="tx1"/>
            </a:solidFill>
            <a:round/>
            <a:headEnd/>
            <a:tailEnd/>
          </a:ln>
        </p:spPr>
        <p:txBody>
          <a:bodyPr/>
          <a:lstStyle/>
          <a:p>
            <a:endParaRPr lang="en-US"/>
          </a:p>
        </p:txBody>
      </p:sp>
      <p:grpSp>
        <p:nvGrpSpPr>
          <p:cNvPr id="5" name="Group 36"/>
          <p:cNvGrpSpPr>
            <a:grpSpLocks/>
          </p:cNvGrpSpPr>
          <p:nvPr/>
        </p:nvGrpSpPr>
        <p:grpSpPr bwMode="auto">
          <a:xfrm>
            <a:off x="6172200" y="2209800"/>
            <a:ext cx="1676400" cy="1219200"/>
            <a:chOff x="3888" y="1392"/>
            <a:chExt cx="1056" cy="768"/>
          </a:xfrm>
        </p:grpSpPr>
        <p:sp>
          <p:nvSpPr>
            <p:cNvPr id="67618" name="Oval 25"/>
            <p:cNvSpPr>
              <a:spLocks noChangeArrowheads="1"/>
            </p:cNvSpPr>
            <p:nvPr/>
          </p:nvSpPr>
          <p:spPr bwMode="auto">
            <a:xfrm>
              <a:off x="3888" y="1392"/>
              <a:ext cx="1056" cy="768"/>
            </a:xfrm>
            <a:prstGeom prst="ellipse">
              <a:avLst/>
            </a:prstGeom>
            <a:solidFill>
              <a:schemeClr val="accent1"/>
            </a:solidFill>
            <a:ln w="9525">
              <a:solidFill>
                <a:schemeClr val="tx1"/>
              </a:solidFill>
              <a:round/>
              <a:headEnd/>
              <a:tailEnd/>
            </a:ln>
          </p:spPr>
          <p:txBody>
            <a:bodyPr wrap="none" anchor="ctr"/>
            <a:lstStyle/>
            <a:p>
              <a:endParaRPr lang="fr-FR"/>
            </a:p>
          </p:txBody>
        </p:sp>
        <p:sp>
          <p:nvSpPr>
            <p:cNvPr id="67619" name="Freeform 26"/>
            <p:cNvSpPr>
              <a:spLocks/>
            </p:cNvSpPr>
            <p:nvPr/>
          </p:nvSpPr>
          <p:spPr bwMode="auto">
            <a:xfrm>
              <a:off x="3954" y="1536"/>
              <a:ext cx="864" cy="432"/>
            </a:xfrm>
            <a:custGeom>
              <a:avLst/>
              <a:gdLst>
                <a:gd name="T0" fmla="*/ 0 w 864"/>
                <a:gd name="T1" fmla="*/ 432 h 432"/>
                <a:gd name="T2" fmla="*/ 432 w 864"/>
                <a:gd name="T3" fmla="*/ 288 h 432"/>
                <a:gd name="T4" fmla="*/ 864 w 864"/>
                <a:gd name="T5" fmla="*/ 0 h 432"/>
                <a:gd name="T6" fmla="*/ 0 60000 65536"/>
                <a:gd name="T7" fmla="*/ 0 60000 65536"/>
                <a:gd name="T8" fmla="*/ 0 60000 65536"/>
                <a:gd name="T9" fmla="*/ 0 w 864"/>
                <a:gd name="T10" fmla="*/ 0 h 432"/>
                <a:gd name="T11" fmla="*/ 864 w 864"/>
                <a:gd name="T12" fmla="*/ 432 h 432"/>
              </a:gdLst>
              <a:ahLst/>
              <a:cxnLst>
                <a:cxn ang="T6">
                  <a:pos x="T0" y="T1"/>
                </a:cxn>
                <a:cxn ang="T7">
                  <a:pos x="T2" y="T3"/>
                </a:cxn>
                <a:cxn ang="T8">
                  <a:pos x="T4" y="T5"/>
                </a:cxn>
              </a:cxnLst>
              <a:rect l="T9" t="T10" r="T11" b="T12"/>
              <a:pathLst>
                <a:path w="864" h="432">
                  <a:moveTo>
                    <a:pt x="0" y="432"/>
                  </a:moveTo>
                  <a:cubicBezTo>
                    <a:pt x="144" y="396"/>
                    <a:pt x="288" y="360"/>
                    <a:pt x="432" y="288"/>
                  </a:cubicBezTo>
                  <a:cubicBezTo>
                    <a:pt x="576" y="216"/>
                    <a:pt x="720" y="108"/>
                    <a:pt x="864" y="0"/>
                  </a:cubicBezTo>
                </a:path>
              </a:pathLst>
            </a:custGeom>
            <a:noFill/>
            <a:ln w="9525">
              <a:solidFill>
                <a:srgbClr val="FF99FF"/>
              </a:solidFill>
              <a:round/>
              <a:headEnd/>
              <a:tailEnd/>
            </a:ln>
          </p:spPr>
          <p:txBody>
            <a:bodyPr/>
            <a:lstStyle/>
            <a:p>
              <a:endParaRPr lang="en-US"/>
            </a:p>
          </p:txBody>
        </p:sp>
      </p:grpSp>
      <p:grpSp>
        <p:nvGrpSpPr>
          <p:cNvPr id="6" name="Group 37"/>
          <p:cNvGrpSpPr>
            <a:grpSpLocks/>
          </p:cNvGrpSpPr>
          <p:nvPr/>
        </p:nvGrpSpPr>
        <p:grpSpPr bwMode="auto">
          <a:xfrm>
            <a:off x="6172200" y="3505200"/>
            <a:ext cx="1676400" cy="1219200"/>
            <a:chOff x="3888" y="2208"/>
            <a:chExt cx="1056" cy="768"/>
          </a:xfrm>
        </p:grpSpPr>
        <p:sp>
          <p:nvSpPr>
            <p:cNvPr id="67615" name="Oval 27"/>
            <p:cNvSpPr>
              <a:spLocks noChangeArrowheads="1"/>
            </p:cNvSpPr>
            <p:nvPr/>
          </p:nvSpPr>
          <p:spPr bwMode="auto">
            <a:xfrm>
              <a:off x="3888" y="2208"/>
              <a:ext cx="1056" cy="768"/>
            </a:xfrm>
            <a:prstGeom prst="ellipse">
              <a:avLst/>
            </a:prstGeom>
            <a:solidFill>
              <a:schemeClr val="accent1"/>
            </a:solidFill>
            <a:ln w="9525">
              <a:solidFill>
                <a:schemeClr val="tx1"/>
              </a:solidFill>
              <a:round/>
              <a:headEnd/>
              <a:tailEnd/>
            </a:ln>
          </p:spPr>
          <p:txBody>
            <a:bodyPr wrap="none" anchor="ctr"/>
            <a:lstStyle/>
            <a:p>
              <a:endParaRPr lang="fr-FR"/>
            </a:p>
          </p:txBody>
        </p:sp>
        <p:sp>
          <p:nvSpPr>
            <p:cNvPr id="67616" name="Freeform 28"/>
            <p:cNvSpPr>
              <a:spLocks/>
            </p:cNvSpPr>
            <p:nvPr/>
          </p:nvSpPr>
          <p:spPr bwMode="auto">
            <a:xfrm>
              <a:off x="3888" y="2256"/>
              <a:ext cx="768" cy="336"/>
            </a:xfrm>
            <a:custGeom>
              <a:avLst/>
              <a:gdLst>
                <a:gd name="T0" fmla="*/ 0 w 768"/>
                <a:gd name="T1" fmla="*/ 336 h 336"/>
                <a:gd name="T2" fmla="*/ 480 w 768"/>
                <a:gd name="T3" fmla="*/ 240 h 336"/>
                <a:gd name="T4" fmla="*/ 768 w 768"/>
                <a:gd name="T5" fmla="*/ 0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336"/>
                  </a:moveTo>
                  <a:cubicBezTo>
                    <a:pt x="176" y="316"/>
                    <a:pt x="352" y="296"/>
                    <a:pt x="480" y="240"/>
                  </a:cubicBezTo>
                  <a:cubicBezTo>
                    <a:pt x="608" y="184"/>
                    <a:pt x="688" y="92"/>
                    <a:pt x="768" y="0"/>
                  </a:cubicBezTo>
                </a:path>
              </a:pathLst>
            </a:custGeom>
            <a:noFill/>
            <a:ln w="9525">
              <a:solidFill>
                <a:srgbClr val="FF99FF"/>
              </a:solidFill>
              <a:round/>
              <a:headEnd/>
              <a:tailEnd/>
            </a:ln>
          </p:spPr>
          <p:txBody>
            <a:bodyPr/>
            <a:lstStyle/>
            <a:p>
              <a:endParaRPr lang="en-US"/>
            </a:p>
          </p:txBody>
        </p:sp>
        <p:sp>
          <p:nvSpPr>
            <p:cNvPr id="67617" name="Freeform 29"/>
            <p:cNvSpPr>
              <a:spLocks/>
            </p:cNvSpPr>
            <p:nvPr/>
          </p:nvSpPr>
          <p:spPr bwMode="auto">
            <a:xfrm>
              <a:off x="4080" y="2688"/>
              <a:ext cx="864" cy="192"/>
            </a:xfrm>
            <a:custGeom>
              <a:avLst/>
              <a:gdLst>
                <a:gd name="T0" fmla="*/ 0 w 864"/>
                <a:gd name="T1" fmla="*/ 192 h 192"/>
                <a:gd name="T2" fmla="*/ 240 w 864"/>
                <a:gd name="T3" fmla="*/ 48 h 192"/>
                <a:gd name="T4" fmla="*/ 864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48" y="136"/>
                    <a:pt x="96" y="80"/>
                    <a:pt x="240" y="48"/>
                  </a:cubicBezTo>
                  <a:cubicBezTo>
                    <a:pt x="384" y="16"/>
                    <a:pt x="624" y="8"/>
                    <a:pt x="864" y="0"/>
                  </a:cubicBezTo>
                </a:path>
              </a:pathLst>
            </a:custGeom>
            <a:noFill/>
            <a:ln w="9525">
              <a:solidFill>
                <a:schemeClr val="tx1"/>
              </a:solidFill>
              <a:round/>
              <a:headEnd/>
              <a:tailEnd/>
            </a:ln>
          </p:spPr>
          <p:txBody>
            <a:bodyPr/>
            <a:lstStyle/>
            <a:p>
              <a:endParaRPr lang="en-US"/>
            </a:p>
          </p:txBody>
        </p:sp>
      </p:grpSp>
      <p:grpSp>
        <p:nvGrpSpPr>
          <p:cNvPr id="7" name="Group 38"/>
          <p:cNvGrpSpPr>
            <a:grpSpLocks/>
          </p:cNvGrpSpPr>
          <p:nvPr/>
        </p:nvGrpSpPr>
        <p:grpSpPr bwMode="auto">
          <a:xfrm>
            <a:off x="6172200" y="4800600"/>
            <a:ext cx="1676400" cy="1219200"/>
            <a:chOff x="3888" y="3024"/>
            <a:chExt cx="1056" cy="768"/>
          </a:xfrm>
        </p:grpSpPr>
        <p:sp>
          <p:nvSpPr>
            <p:cNvPr id="67612" name="Oval 30"/>
            <p:cNvSpPr>
              <a:spLocks noChangeArrowheads="1"/>
            </p:cNvSpPr>
            <p:nvPr/>
          </p:nvSpPr>
          <p:spPr bwMode="auto">
            <a:xfrm>
              <a:off x="3888" y="3024"/>
              <a:ext cx="1056" cy="768"/>
            </a:xfrm>
            <a:prstGeom prst="ellipse">
              <a:avLst/>
            </a:prstGeom>
            <a:solidFill>
              <a:schemeClr val="accent1"/>
            </a:solidFill>
            <a:ln w="9525">
              <a:solidFill>
                <a:schemeClr val="tx1"/>
              </a:solidFill>
              <a:round/>
              <a:headEnd/>
              <a:tailEnd/>
            </a:ln>
          </p:spPr>
          <p:txBody>
            <a:bodyPr wrap="none" anchor="ctr"/>
            <a:lstStyle/>
            <a:p>
              <a:endParaRPr lang="fr-FR"/>
            </a:p>
          </p:txBody>
        </p:sp>
        <p:sp>
          <p:nvSpPr>
            <p:cNvPr id="67613" name="Freeform 31"/>
            <p:cNvSpPr>
              <a:spLocks/>
            </p:cNvSpPr>
            <p:nvPr/>
          </p:nvSpPr>
          <p:spPr bwMode="auto">
            <a:xfrm>
              <a:off x="3984" y="3264"/>
              <a:ext cx="912" cy="384"/>
            </a:xfrm>
            <a:custGeom>
              <a:avLst/>
              <a:gdLst>
                <a:gd name="T0" fmla="*/ 0 w 912"/>
                <a:gd name="T1" fmla="*/ 384 h 384"/>
                <a:gd name="T2" fmla="*/ 528 w 912"/>
                <a:gd name="T3" fmla="*/ 288 h 384"/>
                <a:gd name="T4" fmla="*/ 912 w 912"/>
                <a:gd name="T5" fmla="*/ 0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0" y="384"/>
                  </a:moveTo>
                  <a:cubicBezTo>
                    <a:pt x="188" y="368"/>
                    <a:pt x="376" y="352"/>
                    <a:pt x="528" y="288"/>
                  </a:cubicBezTo>
                  <a:cubicBezTo>
                    <a:pt x="680" y="224"/>
                    <a:pt x="796" y="112"/>
                    <a:pt x="912" y="0"/>
                  </a:cubicBezTo>
                </a:path>
              </a:pathLst>
            </a:custGeom>
            <a:noFill/>
            <a:ln w="9525">
              <a:solidFill>
                <a:schemeClr val="tx1"/>
              </a:solidFill>
              <a:round/>
              <a:headEnd/>
              <a:tailEnd/>
            </a:ln>
          </p:spPr>
          <p:txBody>
            <a:bodyPr/>
            <a:lstStyle/>
            <a:p>
              <a:endParaRPr lang="en-US"/>
            </a:p>
          </p:txBody>
        </p:sp>
        <p:sp>
          <p:nvSpPr>
            <p:cNvPr id="67614" name="Freeform 32"/>
            <p:cNvSpPr>
              <a:spLocks/>
            </p:cNvSpPr>
            <p:nvPr/>
          </p:nvSpPr>
          <p:spPr bwMode="auto">
            <a:xfrm>
              <a:off x="3888" y="3216"/>
              <a:ext cx="1008" cy="96"/>
            </a:xfrm>
            <a:custGeom>
              <a:avLst/>
              <a:gdLst>
                <a:gd name="T0" fmla="*/ 0 w 1008"/>
                <a:gd name="T1" fmla="*/ 96 h 96"/>
                <a:gd name="T2" fmla="*/ 432 w 1008"/>
                <a:gd name="T3" fmla="*/ 48 h 96"/>
                <a:gd name="T4" fmla="*/ 1008 w 1008"/>
                <a:gd name="T5" fmla="*/ 0 h 96"/>
                <a:gd name="T6" fmla="*/ 0 60000 65536"/>
                <a:gd name="T7" fmla="*/ 0 60000 65536"/>
                <a:gd name="T8" fmla="*/ 0 60000 65536"/>
                <a:gd name="T9" fmla="*/ 0 w 1008"/>
                <a:gd name="T10" fmla="*/ 0 h 96"/>
                <a:gd name="T11" fmla="*/ 1008 w 1008"/>
                <a:gd name="T12" fmla="*/ 96 h 96"/>
              </a:gdLst>
              <a:ahLst/>
              <a:cxnLst>
                <a:cxn ang="T6">
                  <a:pos x="T0" y="T1"/>
                </a:cxn>
                <a:cxn ang="T7">
                  <a:pos x="T2" y="T3"/>
                </a:cxn>
                <a:cxn ang="T8">
                  <a:pos x="T4" y="T5"/>
                </a:cxn>
              </a:cxnLst>
              <a:rect l="T9" t="T10" r="T11" b="T12"/>
              <a:pathLst>
                <a:path w="1008" h="96">
                  <a:moveTo>
                    <a:pt x="0" y="96"/>
                  </a:moveTo>
                  <a:cubicBezTo>
                    <a:pt x="132" y="80"/>
                    <a:pt x="264" y="64"/>
                    <a:pt x="432" y="48"/>
                  </a:cubicBezTo>
                  <a:cubicBezTo>
                    <a:pt x="600" y="32"/>
                    <a:pt x="804" y="16"/>
                    <a:pt x="1008" y="0"/>
                  </a:cubicBezTo>
                </a:path>
              </a:pathLst>
            </a:custGeom>
            <a:noFill/>
            <a:ln w="9525">
              <a:solidFill>
                <a:srgbClr val="FF99FF"/>
              </a:solidFill>
              <a:round/>
              <a:headEnd/>
              <a:tailEnd/>
            </a:ln>
          </p:spPr>
          <p:txBody>
            <a:bodyPr/>
            <a:lstStyle/>
            <a:p>
              <a:endParaRPr lang="en-US"/>
            </a:p>
          </p:txBody>
        </p:sp>
      </p:grpSp>
      <p:grpSp>
        <p:nvGrpSpPr>
          <p:cNvPr id="8" name="Group 39"/>
          <p:cNvGrpSpPr>
            <a:grpSpLocks/>
          </p:cNvGrpSpPr>
          <p:nvPr/>
        </p:nvGrpSpPr>
        <p:grpSpPr bwMode="auto">
          <a:xfrm>
            <a:off x="4267200" y="5486400"/>
            <a:ext cx="1676400" cy="1219200"/>
            <a:chOff x="2688" y="3456"/>
            <a:chExt cx="1056" cy="768"/>
          </a:xfrm>
        </p:grpSpPr>
        <p:sp>
          <p:nvSpPr>
            <p:cNvPr id="67609" name="Oval 33"/>
            <p:cNvSpPr>
              <a:spLocks noChangeArrowheads="1"/>
            </p:cNvSpPr>
            <p:nvPr/>
          </p:nvSpPr>
          <p:spPr bwMode="auto">
            <a:xfrm>
              <a:off x="2688" y="3456"/>
              <a:ext cx="1056" cy="768"/>
            </a:xfrm>
            <a:prstGeom prst="ellipse">
              <a:avLst/>
            </a:prstGeom>
            <a:solidFill>
              <a:schemeClr val="accent1"/>
            </a:solidFill>
            <a:ln w="9525">
              <a:solidFill>
                <a:schemeClr val="tx1"/>
              </a:solidFill>
              <a:round/>
              <a:headEnd/>
              <a:tailEnd/>
            </a:ln>
          </p:spPr>
          <p:txBody>
            <a:bodyPr wrap="none" anchor="ctr"/>
            <a:lstStyle/>
            <a:p>
              <a:endParaRPr lang="fr-FR"/>
            </a:p>
          </p:txBody>
        </p:sp>
        <p:sp>
          <p:nvSpPr>
            <p:cNvPr id="67610" name="Freeform 34"/>
            <p:cNvSpPr>
              <a:spLocks/>
            </p:cNvSpPr>
            <p:nvPr/>
          </p:nvSpPr>
          <p:spPr bwMode="auto">
            <a:xfrm>
              <a:off x="2736" y="3552"/>
              <a:ext cx="864" cy="504"/>
            </a:xfrm>
            <a:custGeom>
              <a:avLst/>
              <a:gdLst>
                <a:gd name="T0" fmla="*/ 0 w 864"/>
                <a:gd name="T1" fmla="*/ 432 h 504"/>
                <a:gd name="T2" fmla="*/ 624 w 864"/>
                <a:gd name="T3" fmla="*/ 432 h 504"/>
                <a:gd name="T4" fmla="*/ 864 w 864"/>
                <a:gd name="T5" fmla="*/ 0 h 504"/>
                <a:gd name="T6" fmla="*/ 0 60000 65536"/>
                <a:gd name="T7" fmla="*/ 0 60000 65536"/>
                <a:gd name="T8" fmla="*/ 0 60000 65536"/>
                <a:gd name="T9" fmla="*/ 0 w 864"/>
                <a:gd name="T10" fmla="*/ 0 h 504"/>
                <a:gd name="T11" fmla="*/ 864 w 864"/>
                <a:gd name="T12" fmla="*/ 504 h 504"/>
              </a:gdLst>
              <a:ahLst/>
              <a:cxnLst>
                <a:cxn ang="T6">
                  <a:pos x="T0" y="T1"/>
                </a:cxn>
                <a:cxn ang="T7">
                  <a:pos x="T2" y="T3"/>
                </a:cxn>
                <a:cxn ang="T8">
                  <a:pos x="T4" y="T5"/>
                </a:cxn>
              </a:cxnLst>
              <a:rect l="T9" t="T10" r="T11" b="T12"/>
              <a:pathLst>
                <a:path w="864" h="504">
                  <a:moveTo>
                    <a:pt x="0" y="432"/>
                  </a:moveTo>
                  <a:cubicBezTo>
                    <a:pt x="240" y="468"/>
                    <a:pt x="480" y="504"/>
                    <a:pt x="624" y="432"/>
                  </a:cubicBezTo>
                  <a:cubicBezTo>
                    <a:pt x="768" y="360"/>
                    <a:pt x="816" y="180"/>
                    <a:pt x="864" y="0"/>
                  </a:cubicBezTo>
                </a:path>
              </a:pathLst>
            </a:custGeom>
            <a:noFill/>
            <a:ln w="9525">
              <a:solidFill>
                <a:schemeClr val="tx1"/>
              </a:solidFill>
              <a:round/>
              <a:headEnd/>
              <a:tailEnd/>
            </a:ln>
          </p:spPr>
          <p:txBody>
            <a:bodyPr/>
            <a:lstStyle/>
            <a:p>
              <a:endParaRPr lang="en-US"/>
            </a:p>
          </p:txBody>
        </p:sp>
        <p:sp>
          <p:nvSpPr>
            <p:cNvPr id="67611" name="Freeform 35"/>
            <p:cNvSpPr>
              <a:spLocks/>
            </p:cNvSpPr>
            <p:nvPr/>
          </p:nvSpPr>
          <p:spPr bwMode="auto">
            <a:xfrm>
              <a:off x="3072" y="3776"/>
              <a:ext cx="672" cy="448"/>
            </a:xfrm>
            <a:custGeom>
              <a:avLst/>
              <a:gdLst>
                <a:gd name="T0" fmla="*/ 0 w 672"/>
                <a:gd name="T1" fmla="*/ 448 h 448"/>
                <a:gd name="T2" fmla="*/ 144 w 672"/>
                <a:gd name="T3" fmla="*/ 64 h 448"/>
                <a:gd name="T4" fmla="*/ 672 w 672"/>
                <a:gd name="T5" fmla="*/ 64 h 448"/>
                <a:gd name="T6" fmla="*/ 0 60000 65536"/>
                <a:gd name="T7" fmla="*/ 0 60000 65536"/>
                <a:gd name="T8" fmla="*/ 0 60000 65536"/>
                <a:gd name="T9" fmla="*/ 0 w 672"/>
                <a:gd name="T10" fmla="*/ 0 h 448"/>
                <a:gd name="T11" fmla="*/ 672 w 672"/>
                <a:gd name="T12" fmla="*/ 448 h 448"/>
              </a:gdLst>
              <a:ahLst/>
              <a:cxnLst>
                <a:cxn ang="T6">
                  <a:pos x="T0" y="T1"/>
                </a:cxn>
                <a:cxn ang="T7">
                  <a:pos x="T2" y="T3"/>
                </a:cxn>
                <a:cxn ang="T8">
                  <a:pos x="T4" y="T5"/>
                </a:cxn>
              </a:cxnLst>
              <a:rect l="T9" t="T10" r="T11" b="T12"/>
              <a:pathLst>
                <a:path w="672" h="448">
                  <a:moveTo>
                    <a:pt x="0" y="448"/>
                  </a:moveTo>
                  <a:cubicBezTo>
                    <a:pt x="16" y="288"/>
                    <a:pt x="32" y="128"/>
                    <a:pt x="144" y="64"/>
                  </a:cubicBezTo>
                  <a:cubicBezTo>
                    <a:pt x="256" y="0"/>
                    <a:pt x="464" y="32"/>
                    <a:pt x="672" y="64"/>
                  </a:cubicBezTo>
                </a:path>
              </a:pathLst>
            </a:custGeom>
            <a:noFill/>
            <a:ln w="9525">
              <a:solidFill>
                <a:srgbClr val="FF99FF"/>
              </a:solidFill>
              <a:round/>
              <a:headEnd/>
              <a:tailEnd/>
            </a:ln>
          </p:spPr>
          <p:txBody>
            <a:bodyPr/>
            <a:lstStyle/>
            <a:p>
              <a:endParaRPr lang="en-US"/>
            </a:p>
          </p:txBody>
        </p:sp>
      </p:grpSp>
      <p:sp>
        <p:nvSpPr>
          <p:cNvPr id="59432" name="Text Box 40"/>
          <p:cNvSpPr txBox="1">
            <a:spLocks noChangeArrowheads="1"/>
          </p:cNvSpPr>
          <p:nvPr/>
        </p:nvSpPr>
        <p:spPr bwMode="auto">
          <a:xfrm>
            <a:off x="4191000" y="2743200"/>
            <a:ext cx="1949450" cy="366713"/>
          </a:xfrm>
          <a:prstGeom prst="rect">
            <a:avLst/>
          </a:prstGeom>
          <a:noFill/>
          <a:ln w="9525">
            <a:noFill/>
            <a:miter lim="800000"/>
            <a:headEnd/>
            <a:tailEnd/>
          </a:ln>
        </p:spPr>
        <p:txBody>
          <a:bodyPr wrap="none">
            <a:spAutoFit/>
          </a:bodyPr>
          <a:lstStyle/>
          <a:p>
            <a:r>
              <a:rPr lang="en-US">
                <a:solidFill>
                  <a:srgbClr val="FF99FF"/>
                </a:solidFill>
              </a:rPr>
              <a:t>(complete, disjoint) </a:t>
            </a:r>
          </a:p>
        </p:txBody>
      </p:sp>
      <p:sp>
        <p:nvSpPr>
          <p:cNvPr id="59433" name="Line 41"/>
          <p:cNvSpPr>
            <a:spLocks noChangeShapeType="1"/>
          </p:cNvSpPr>
          <p:nvPr/>
        </p:nvSpPr>
        <p:spPr bwMode="auto">
          <a:xfrm flipV="1">
            <a:off x="3962400" y="3048000"/>
            <a:ext cx="2133600" cy="914400"/>
          </a:xfrm>
          <a:prstGeom prst="line">
            <a:avLst/>
          </a:prstGeom>
          <a:noFill/>
          <a:ln w="76200">
            <a:solidFill>
              <a:srgbClr val="FF99FF"/>
            </a:solidFill>
            <a:round/>
            <a:headEnd/>
            <a:tailEnd type="triangle" w="med" len="med"/>
          </a:ln>
        </p:spPr>
        <p:txBody>
          <a:bodyPr/>
          <a:lstStyle/>
          <a:p>
            <a:endParaRPr lang="en-US"/>
          </a:p>
        </p:txBody>
      </p:sp>
      <p:sp>
        <p:nvSpPr>
          <p:cNvPr id="59434" name="Text Box 42"/>
          <p:cNvSpPr txBox="1">
            <a:spLocks noChangeArrowheads="1"/>
          </p:cNvSpPr>
          <p:nvPr/>
        </p:nvSpPr>
        <p:spPr bwMode="auto">
          <a:xfrm>
            <a:off x="4114800" y="3976688"/>
            <a:ext cx="2117725" cy="366712"/>
          </a:xfrm>
          <a:prstGeom prst="rect">
            <a:avLst/>
          </a:prstGeom>
          <a:noFill/>
          <a:ln w="9525">
            <a:noFill/>
            <a:miter lim="800000"/>
            <a:headEnd/>
            <a:tailEnd/>
          </a:ln>
        </p:spPr>
        <p:txBody>
          <a:bodyPr wrap="none">
            <a:spAutoFit/>
          </a:bodyPr>
          <a:lstStyle/>
          <a:p>
            <a:r>
              <a:rPr lang="en-US">
                <a:solidFill>
                  <a:srgbClr val="FF99FF"/>
                </a:solidFill>
              </a:rPr>
              <a:t>(incomplete, disjoint) </a:t>
            </a:r>
          </a:p>
        </p:txBody>
      </p:sp>
      <p:sp>
        <p:nvSpPr>
          <p:cNvPr id="59435" name="Line 43"/>
          <p:cNvSpPr>
            <a:spLocks noChangeShapeType="1"/>
          </p:cNvSpPr>
          <p:nvPr/>
        </p:nvSpPr>
        <p:spPr bwMode="auto">
          <a:xfrm>
            <a:off x="3962400" y="3962400"/>
            <a:ext cx="2133600" cy="0"/>
          </a:xfrm>
          <a:prstGeom prst="line">
            <a:avLst/>
          </a:prstGeom>
          <a:noFill/>
          <a:ln w="76200">
            <a:solidFill>
              <a:srgbClr val="FF99FF"/>
            </a:solidFill>
            <a:round/>
            <a:headEnd/>
            <a:tailEnd type="triangle" w="med" len="med"/>
          </a:ln>
        </p:spPr>
        <p:txBody>
          <a:bodyPr/>
          <a:lstStyle/>
          <a:p>
            <a:endParaRPr lang="en-US"/>
          </a:p>
        </p:txBody>
      </p:sp>
      <p:sp>
        <p:nvSpPr>
          <p:cNvPr id="59436" name="Line 44"/>
          <p:cNvSpPr>
            <a:spLocks noChangeShapeType="1"/>
          </p:cNvSpPr>
          <p:nvPr/>
        </p:nvSpPr>
        <p:spPr bwMode="auto">
          <a:xfrm>
            <a:off x="3962400" y="4038600"/>
            <a:ext cx="2057400" cy="1066800"/>
          </a:xfrm>
          <a:prstGeom prst="line">
            <a:avLst/>
          </a:prstGeom>
          <a:noFill/>
          <a:ln w="76200">
            <a:solidFill>
              <a:srgbClr val="FF99FF"/>
            </a:solidFill>
            <a:round/>
            <a:headEnd/>
            <a:tailEnd type="triangle" w="med" len="med"/>
          </a:ln>
        </p:spPr>
        <p:txBody>
          <a:bodyPr/>
          <a:lstStyle/>
          <a:p>
            <a:endParaRPr lang="en-US"/>
          </a:p>
        </p:txBody>
      </p:sp>
      <p:sp>
        <p:nvSpPr>
          <p:cNvPr id="59437" name="Text Box 45"/>
          <p:cNvSpPr txBox="1">
            <a:spLocks noChangeArrowheads="1"/>
          </p:cNvSpPr>
          <p:nvPr/>
        </p:nvSpPr>
        <p:spPr bwMode="auto">
          <a:xfrm>
            <a:off x="4343400" y="4572000"/>
            <a:ext cx="2338388" cy="366713"/>
          </a:xfrm>
          <a:prstGeom prst="rect">
            <a:avLst/>
          </a:prstGeom>
          <a:noFill/>
          <a:ln w="9525">
            <a:noFill/>
            <a:miter lim="800000"/>
            <a:headEnd/>
            <a:tailEnd/>
          </a:ln>
        </p:spPr>
        <p:txBody>
          <a:bodyPr wrap="none">
            <a:spAutoFit/>
          </a:bodyPr>
          <a:lstStyle/>
          <a:p>
            <a:r>
              <a:rPr lang="en-US">
                <a:solidFill>
                  <a:srgbClr val="FF99FF"/>
                </a:solidFill>
              </a:rPr>
              <a:t>(complete, overlapping) </a:t>
            </a:r>
          </a:p>
        </p:txBody>
      </p:sp>
      <p:sp>
        <p:nvSpPr>
          <p:cNvPr id="59438" name="Line 46"/>
          <p:cNvSpPr>
            <a:spLocks noChangeShapeType="1"/>
          </p:cNvSpPr>
          <p:nvPr/>
        </p:nvSpPr>
        <p:spPr bwMode="auto">
          <a:xfrm>
            <a:off x="3962400" y="4114800"/>
            <a:ext cx="533400" cy="1447800"/>
          </a:xfrm>
          <a:prstGeom prst="line">
            <a:avLst/>
          </a:prstGeom>
          <a:noFill/>
          <a:ln w="76200">
            <a:solidFill>
              <a:srgbClr val="FF99FF"/>
            </a:solidFill>
            <a:round/>
            <a:headEnd/>
            <a:tailEnd type="triangle" w="med" len="med"/>
          </a:ln>
        </p:spPr>
        <p:txBody>
          <a:bodyPr/>
          <a:lstStyle/>
          <a:p>
            <a:endParaRPr lang="en-US"/>
          </a:p>
        </p:txBody>
      </p:sp>
      <p:sp>
        <p:nvSpPr>
          <p:cNvPr id="59439" name="Text Box 47"/>
          <p:cNvSpPr txBox="1">
            <a:spLocks noChangeArrowheads="1"/>
          </p:cNvSpPr>
          <p:nvPr/>
        </p:nvSpPr>
        <p:spPr bwMode="auto">
          <a:xfrm>
            <a:off x="4038600" y="5105400"/>
            <a:ext cx="2506663" cy="366713"/>
          </a:xfrm>
          <a:prstGeom prst="rect">
            <a:avLst/>
          </a:prstGeom>
          <a:noFill/>
          <a:ln w="9525">
            <a:noFill/>
            <a:miter lim="800000"/>
            <a:headEnd/>
            <a:tailEnd/>
          </a:ln>
        </p:spPr>
        <p:txBody>
          <a:bodyPr wrap="none">
            <a:spAutoFit/>
          </a:bodyPr>
          <a:lstStyle/>
          <a:p>
            <a:r>
              <a:rPr lang="en-US">
                <a:solidFill>
                  <a:srgbClr val="FF99FF"/>
                </a:solidFill>
              </a:rPr>
              <a:t>(incomplete, overlapping)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9432"/>
                                        </p:tgtEl>
                                        <p:attrNameLst>
                                          <p:attrName>style.visibility</p:attrName>
                                        </p:attrNameLst>
                                      </p:cBhvr>
                                      <p:to>
                                        <p:strVal val="visible"/>
                                      </p:to>
                                    </p:set>
                                    <p:animEffect transition="in" filter="dissolve">
                                      <p:cBhvr>
                                        <p:cTn id="10" dur="500"/>
                                        <p:tgtEl>
                                          <p:spTgt spid="594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9433"/>
                                        </p:tgtEl>
                                        <p:attrNameLst>
                                          <p:attrName>style.visibility</p:attrName>
                                        </p:attrNameLst>
                                      </p:cBhvr>
                                      <p:to>
                                        <p:strVal val="visible"/>
                                      </p:to>
                                    </p:set>
                                    <p:animEffect transition="in" filter="dissolve">
                                      <p:cBhvr>
                                        <p:cTn id="13" dur="500"/>
                                        <p:tgtEl>
                                          <p:spTgt spid="5943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9435"/>
                                        </p:tgtEl>
                                        <p:attrNameLst>
                                          <p:attrName>style.visibility</p:attrName>
                                        </p:attrNameLst>
                                      </p:cBhvr>
                                      <p:to>
                                        <p:strVal val="visible"/>
                                      </p:to>
                                    </p:set>
                                    <p:animEffect transition="in" filter="dissolve">
                                      <p:cBhvr>
                                        <p:cTn id="21" dur="500"/>
                                        <p:tgtEl>
                                          <p:spTgt spid="594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9434"/>
                                        </p:tgtEl>
                                        <p:attrNameLst>
                                          <p:attrName>style.visibility</p:attrName>
                                        </p:attrNameLst>
                                      </p:cBhvr>
                                      <p:to>
                                        <p:strVal val="visible"/>
                                      </p:to>
                                    </p:set>
                                    <p:animEffect transition="in" filter="dissolve">
                                      <p:cBhvr>
                                        <p:cTn id="24" dur="500"/>
                                        <p:tgtEl>
                                          <p:spTgt spid="5943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9437"/>
                                        </p:tgtEl>
                                        <p:attrNameLst>
                                          <p:attrName>style.visibility</p:attrName>
                                        </p:attrNameLst>
                                      </p:cBhvr>
                                      <p:to>
                                        <p:strVal val="visible"/>
                                      </p:to>
                                    </p:set>
                                    <p:animEffect transition="in" filter="dissolve">
                                      <p:cBhvr>
                                        <p:cTn id="32" dur="500"/>
                                        <p:tgtEl>
                                          <p:spTgt spid="5943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9436"/>
                                        </p:tgtEl>
                                        <p:attrNameLst>
                                          <p:attrName>style.visibility</p:attrName>
                                        </p:attrNameLst>
                                      </p:cBhvr>
                                      <p:to>
                                        <p:strVal val="visible"/>
                                      </p:to>
                                    </p:set>
                                    <p:animEffect transition="in" filter="dissolve">
                                      <p:cBhvr>
                                        <p:cTn id="35" dur="500"/>
                                        <p:tgtEl>
                                          <p:spTgt spid="594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9439"/>
                                        </p:tgtEl>
                                        <p:attrNameLst>
                                          <p:attrName>style.visibility</p:attrName>
                                        </p:attrNameLst>
                                      </p:cBhvr>
                                      <p:to>
                                        <p:strVal val="visible"/>
                                      </p:to>
                                    </p:set>
                                    <p:animEffect transition="in" filter="dissolve">
                                      <p:cBhvr>
                                        <p:cTn id="43" dur="500"/>
                                        <p:tgtEl>
                                          <p:spTgt spid="5943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9438"/>
                                        </p:tgtEl>
                                        <p:attrNameLst>
                                          <p:attrName>style.visibility</p:attrName>
                                        </p:attrNameLst>
                                      </p:cBhvr>
                                      <p:to>
                                        <p:strVal val="visible"/>
                                      </p:to>
                                    </p:set>
                                    <p:animEffect transition="in" filter="dissolve">
                                      <p:cBhvr>
                                        <p:cTn id="46" dur="500"/>
                                        <p:tgtEl>
                                          <p:spTgt spid="59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2" grpId="0"/>
      <p:bldP spid="59433" grpId="0" animBg="1"/>
      <p:bldP spid="59434" grpId="0"/>
      <p:bldP spid="59435" grpId="0" animBg="1"/>
      <p:bldP spid="59436" grpId="0" animBg="1"/>
      <p:bldP spid="59437" grpId="0"/>
      <p:bldP spid="59438" grpId="0" animBg="1"/>
      <p:bldP spid="59439"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68611"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a:t>
            </a:r>
          </a:p>
          <a:p>
            <a:pPr lvl="2" eaLnBrk="1" hangingPunct="1"/>
            <a:r>
              <a:rPr lang="en-US" smtClean="0">
                <a:solidFill>
                  <a:srgbClr val="66FFFF"/>
                </a:solidFill>
              </a:rPr>
              <a:t>Xác định sự tương quan</a:t>
            </a:r>
            <a:r>
              <a:rPr lang="en-US" smtClean="0"/>
              <a:t>: - ví dụ</a:t>
            </a:r>
          </a:p>
          <a:p>
            <a:pPr lvl="2" eaLnBrk="1" hangingPunct="1"/>
            <a:endParaRPr lang="en-US" smtClean="0"/>
          </a:p>
        </p:txBody>
      </p:sp>
      <p:sp>
        <p:nvSpPr>
          <p:cNvPr id="68612" name="Slide Number Placeholder 4"/>
          <p:cNvSpPr>
            <a:spLocks noGrp="1"/>
          </p:cNvSpPr>
          <p:nvPr>
            <p:ph type="sldNum" sz="quarter" idx="11"/>
          </p:nvPr>
        </p:nvSpPr>
        <p:spPr>
          <a:noFill/>
        </p:spPr>
        <p:txBody>
          <a:bodyPr/>
          <a:lstStyle/>
          <a:p>
            <a:fld id="{74970763-5F04-4822-8CFA-8C815D0E0D70}" type="slidenum">
              <a:rPr lang="en-US" smtClean="0"/>
              <a:pPr/>
              <a:t>53</a:t>
            </a:fld>
            <a:endParaRPr lang="en-US" smtClean="0"/>
          </a:p>
        </p:txBody>
      </p:sp>
      <p:grpSp>
        <p:nvGrpSpPr>
          <p:cNvPr id="68613" name="Group 47"/>
          <p:cNvGrpSpPr>
            <a:grpSpLocks/>
          </p:cNvGrpSpPr>
          <p:nvPr/>
        </p:nvGrpSpPr>
        <p:grpSpPr bwMode="auto">
          <a:xfrm>
            <a:off x="381000" y="3962400"/>
            <a:ext cx="1752600" cy="563563"/>
            <a:chOff x="4339" y="3007"/>
            <a:chExt cx="1011" cy="551"/>
          </a:xfrm>
        </p:grpSpPr>
        <p:sp>
          <p:nvSpPr>
            <p:cNvPr id="68669" name="Rectangle 48"/>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8670" name="Rectangle 49"/>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Khách Hàng</a:t>
              </a:r>
              <a:endParaRPr lang="en-US"/>
            </a:p>
          </p:txBody>
        </p:sp>
        <p:sp>
          <p:nvSpPr>
            <p:cNvPr id="68671" name="Rectangle 50"/>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8672" name="Rectangle 51"/>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8614" name="Group 52"/>
          <p:cNvGrpSpPr>
            <a:grpSpLocks/>
          </p:cNvGrpSpPr>
          <p:nvPr/>
        </p:nvGrpSpPr>
        <p:grpSpPr bwMode="auto">
          <a:xfrm>
            <a:off x="3733800" y="3932238"/>
            <a:ext cx="1981200" cy="563562"/>
            <a:chOff x="4339" y="3007"/>
            <a:chExt cx="1011" cy="551"/>
          </a:xfrm>
        </p:grpSpPr>
        <p:sp>
          <p:nvSpPr>
            <p:cNvPr id="68665" name="Rectangle 53"/>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8666" name="Rectangle 54"/>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Nhà CCấp</a:t>
              </a:r>
              <a:endParaRPr lang="en-US"/>
            </a:p>
          </p:txBody>
        </p:sp>
        <p:sp>
          <p:nvSpPr>
            <p:cNvPr id="68667" name="Rectangle 55"/>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8668" name="Rectangle 56"/>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8615" name="Group 57"/>
          <p:cNvGrpSpPr>
            <a:grpSpLocks/>
          </p:cNvGrpSpPr>
          <p:nvPr/>
        </p:nvGrpSpPr>
        <p:grpSpPr bwMode="auto">
          <a:xfrm>
            <a:off x="2438400" y="2514600"/>
            <a:ext cx="1447800" cy="563563"/>
            <a:chOff x="4339" y="3007"/>
            <a:chExt cx="1011" cy="551"/>
          </a:xfrm>
        </p:grpSpPr>
        <p:sp>
          <p:nvSpPr>
            <p:cNvPr id="68661" name="Rectangle 58"/>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8662" name="Rectangle 59"/>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Đối Tác</a:t>
              </a:r>
              <a:endParaRPr lang="en-US"/>
            </a:p>
          </p:txBody>
        </p:sp>
        <p:sp>
          <p:nvSpPr>
            <p:cNvPr id="68663" name="Rectangle 60"/>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8664" name="Rectangle 61"/>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8616" name="Freeform 62"/>
          <p:cNvSpPr>
            <a:spLocks/>
          </p:cNvSpPr>
          <p:nvPr/>
        </p:nvSpPr>
        <p:spPr bwMode="auto">
          <a:xfrm>
            <a:off x="2971800" y="30480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8617" name="Line 63"/>
          <p:cNvSpPr>
            <a:spLocks noChangeShapeType="1"/>
          </p:cNvSpPr>
          <p:nvPr/>
        </p:nvSpPr>
        <p:spPr bwMode="auto">
          <a:xfrm>
            <a:off x="3095625" y="3352800"/>
            <a:ext cx="0" cy="152400"/>
          </a:xfrm>
          <a:prstGeom prst="line">
            <a:avLst/>
          </a:prstGeom>
          <a:noFill/>
          <a:ln w="9525">
            <a:solidFill>
              <a:schemeClr val="tx1"/>
            </a:solidFill>
            <a:round/>
            <a:headEnd/>
            <a:tailEnd/>
          </a:ln>
        </p:spPr>
        <p:txBody>
          <a:bodyPr/>
          <a:lstStyle/>
          <a:p>
            <a:endParaRPr lang="en-US"/>
          </a:p>
        </p:txBody>
      </p:sp>
      <p:sp>
        <p:nvSpPr>
          <p:cNvPr id="68618" name="Line 64"/>
          <p:cNvSpPr>
            <a:spLocks noChangeShapeType="1"/>
          </p:cNvSpPr>
          <p:nvPr/>
        </p:nvSpPr>
        <p:spPr bwMode="auto">
          <a:xfrm>
            <a:off x="1081088" y="3503613"/>
            <a:ext cx="3657600" cy="0"/>
          </a:xfrm>
          <a:prstGeom prst="line">
            <a:avLst/>
          </a:prstGeom>
          <a:noFill/>
          <a:ln w="9525">
            <a:solidFill>
              <a:schemeClr val="tx1"/>
            </a:solidFill>
            <a:round/>
            <a:headEnd/>
            <a:tailEnd/>
          </a:ln>
        </p:spPr>
        <p:txBody>
          <a:bodyPr/>
          <a:lstStyle/>
          <a:p>
            <a:endParaRPr lang="en-US"/>
          </a:p>
        </p:txBody>
      </p:sp>
      <p:sp>
        <p:nvSpPr>
          <p:cNvPr id="68619" name="Line 65"/>
          <p:cNvSpPr>
            <a:spLocks noChangeShapeType="1"/>
          </p:cNvSpPr>
          <p:nvPr/>
        </p:nvSpPr>
        <p:spPr bwMode="auto">
          <a:xfrm>
            <a:off x="1100138" y="3505200"/>
            <a:ext cx="0" cy="457200"/>
          </a:xfrm>
          <a:prstGeom prst="line">
            <a:avLst/>
          </a:prstGeom>
          <a:noFill/>
          <a:ln w="9525">
            <a:solidFill>
              <a:schemeClr val="tx1"/>
            </a:solidFill>
            <a:round/>
            <a:headEnd/>
            <a:tailEnd/>
          </a:ln>
        </p:spPr>
        <p:txBody>
          <a:bodyPr/>
          <a:lstStyle/>
          <a:p>
            <a:endParaRPr lang="en-US"/>
          </a:p>
        </p:txBody>
      </p:sp>
      <p:sp>
        <p:nvSpPr>
          <p:cNvPr id="68620" name="Line 66"/>
          <p:cNvSpPr>
            <a:spLocks noChangeShapeType="1"/>
          </p:cNvSpPr>
          <p:nvPr/>
        </p:nvSpPr>
        <p:spPr bwMode="auto">
          <a:xfrm>
            <a:off x="4724400" y="3475038"/>
            <a:ext cx="0" cy="457200"/>
          </a:xfrm>
          <a:prstGeom prst="line">
            <a:avLst/>
          </a:prstGeom>
          <a:noFill/>
          <a:ln w="9525">
            <a:solidFill>
              <a:schemeClr val="tx1"/>
            </a:solidFill>
            <a:round/>
            <a:headEnd/>
            <a:tailEnd/>
          </a:ln>
        </p:spPr>
        <p:txBody>
          <a:bodyPr/>
          <a:lstStyle/>
          <a:p>
            <a:endParaRPr lang="en-US"/>
          </a:p>
        </p:txBody>
      </p:sp>
      <p:sp>
        <p:nvSpPr>
          <p:cNvPr id="68621" name="Text Box 68"/>
          <p:cNvSpPr txBox="1">
            <a:spLocks noChangeArrowheads="1"/>
          </p:cNvSpPr>
          <p:nvPr/>
        </p:nvSpPr>
        <p:spPr bwMode="auto">
          <a:xfrm>
            <a:off x="3276600" y="3094038"/>
            <a:ext cx="1944688" cy="366712"/>
          </a:xfrm>
          <a:prstGeom prst="rect">
            <a:avLst/>
          </a:prstGeom>
          <a:noFill/>
          <a:ln w="9525">
            <a:noFill/>
            <a:miter lim="800000"/>
            <a:headEnd/>
            <a:tailEnd/>
          </a:ln>
        </p:spPr>
        <p:txBody>
          <a:bodyPr wrap="none">
            <a:spAutoFit/>
          </a:bodyPr>
          <a:lstStyle/>
          <a:p>
            <a:r>
              <a:rPr lang="en-US">
                <a:solidFill>
                  <a:srgbClr val="FF99FF"/>
                </a:solidFill>
              </a:rPr>
              <a:t>(incomlete, disjoint)</a:t>
            </a:r>
          </a:p>
        </p:txBody>
      </p:sp>
      <p:grpSp>
        <p:nvGrpSpPr>
          <p:cNvPr id="5" name="Group 69"/>
          <p:cNvGrpSpPr>
            <a:grpSpLocks/>
          </p:cNvGrpSpPr>
          <p:nvPr/>
        </p:nvGrpSpPr>
        <p:grpSpPr bwMode="auto">
          <a:xfrm>
            <a:off x="2438400" y="4673600"/>
            <a:ext cx="1897063" cy="576263"/>
            <a:chOff x="1728" y="2848"/>
            <a:chExt cx="924" cy="363"/>
          </a:xfrm>
        </p:grpSpPr>
        <p:sp>
          <p:nvSpPr>
            <p:cNvPr id="68657" name="Rectangle 70"/>
            <p:cNvSpPr>
              <a:spLocks noChangeArrowheads="1"/>
            </p:cNvSpPr>
            <p:nvPr/>
          </p:nvSpPr>
          <p:spPr bwMode="auto">
            <a:xfrm>
              <a:off x="1728" y="2848"/>
              <a:ext cx="924" cy="363"/>
            </a:xfrm>
            <a:prstGeom prst="rect">
              <a:avLst/>
            </a:prstGeom>
            <a:noFill/>
            <a:ln w="3175">
              <a:solidFill>
                <a:schemeClr val="tx1"/>
              </a:solidFill>
              <a:miter lim="800000"/>
              <a:headEnd/>
              <a:tailEnd/>
            </a:ln>
          </p:spPr>
          <p:txBody>
            <a:bodyPr/>
            <a:lstStyle/>
            <a:p>
              <a:endParaRPr lang="fr-FR"/>
            </a:p>
          </p:txBody>
        </p:sp>
        <p:sp>
          <p:nvSpPr>
            <p:cNvPr id="68658" name="Rectangle 71"/>
            <p:cNvSpPr>
              <a:spLocks noChangeArrowheads="1"/>
            </p:cNvSpPr>
            <p:nvPr/>
          </p:nvSpPr>
          <p:spPr bwMode="auto">
            <a:xfrm>
              <a:off x="1806" y="2883"/>
              <a:ext cx="699" cy="173"/>
            </a:xfrm>
            <a:prstGeom prst="rect">
              <a:avLst/>
            </a:prstGeom>
            <a:noFill/>
            <a:ln w="9525">
              <a:noFill/>
              <a:miter lim="800000"/>
              <a:headEnd/>
              <a:tailEnd/>
            </a:ln>
          </p:spPr>
          <p:txBody>
            <a:bodyPr wrap="none" lIns="0" tIns="0" rIns="0" bIns="0">
              <a:spAutoFit/>
            </a:bodyPr>
            <a:lstStyle/>
            <a:p>
              <a:r>
                <a:rPr lang="en-US">
                  <a:latin typeface="Arial" pitchFamily="34" charset="0"/>
                </a:rPr>
                <a:t>Nhân Viên VP</a:t>
              </a:r>
              <a:endParaRPr lang="en-US"/>
            </a:p>
          </p:txBody>
        </p:sp>
        <p:sp>
          <p:nvSpPr>
            <p:cNvPr id="68659" name="Rectangle 72"/>
            <p:cNvSpPr>
              <a:spLocks noChangeArrowheads="1"/>
            </p:cNvSpPr>
            <p:nvPr/>
          </p:nvSpPr>
          <p:spPr bwMode="auto">
            <a:xfrm>
              <a:off x="1728" y="3047"/>
              <a:ext cx="924" cy="164"/>
            </a:xfrm>
            <a:prstGeom prst="rect">
              <a:avLst/>
            </a:prstGeom>
            <a:noFill/>
            <a:ln w="3175">
              <a:solidFill>
                <a:schemeClr val="tx1"/>
              </a:solidFill>
              <a:miter lim="800000"/>
              <a:headEnd/>
              <a:tailEnd/>
            </a:ln>
          </p:spPr>
          <p:txBody>
            <a:bodyPr/>
            <a:lstStyle/>
            <a:p>
              <a:endParaRPr lang="fr-FR"/>
            </a:p>
          </p:txBody>
        </p:sp>
        <p:sp>
          <p:nvSpPr>
            <p:cNvPr id="68660" name="Rectangle 73"/>
            <p:cNvSpPr>
              <a:spLocks noChangeArrowheads="1"/>
            </p:cNvSpPr>
            <p:nvPr/>
          </p:nvSpPr>
          <p:spPr bwMode="auto">
            <a:xfrm>
              <a:off x="1728" y="3120"/>
              <a:ext cx="924" cy="91"/>
            </a:xfrm>
            <a:prstGeom prst="rect">
              <a:avLst/>
            </a:prstGeom>
            <a:noFill/>
            <a:ln w="3175">
              <a:solidFill>
                <a:schemeClr val="tx1"/>
              </a:solidFill>
              <a:miter lim="800000"/>
              <a:headEnd/>
              <a:tailEnd/>
            </a:ln>
          </p:spPr>
          <p:txBody>
            <a:bodyPr/>
            <a:lstStyle/>
            <a:p>
              <a:endParaRPr lang="fr-FR"/>
            </a:p>
          </p:txBody>
        </p:sp>
      </p:grpSp>
      <p:grpSp>
        <p:nvGrpSpPr>
          <p:cNvPr id="6" name="Group 79"/>
          <p:cNvGrpSpPr>
            <a:grpSpLocks/>
          </p:cNvGrpSpPr>
          <p:nvPr/>
        </p:nvGrpSpPr>
        <p:grpSpPr bwMode="auto">
          <a:xfrm>
            <a:off x="762000" y="6019800"/>
            <a:ext cx="1744663" cy="576263"/>
            <a:chOff x="576" y="3616"/>
            <a:chExt cx="925" cy="363"/>
          </a:xfrm>
        </p:grpSpPr>
        <p:sp>
          <p:nvSpPr>
            <p:cNvPr id="68653" name="Rectangle 80"/>
            <p:cNvSpPr>
              <a:spLocks noChangeArrowheads="1"/>
            </p:cNvSpPr>
            <p:nvPr/>
          </p:nvSpPr>
          <p:spPr bwMode="auto">
            <a:xfrm>
              <a:off x="576" y="3616"/>
              <a:ext cx="925" cy="363"/>
            </a:xfrm>
            <a:prstGeom prst="rect">
              <a:avLst/>
            </a:prstGeom>
            <a:noFill/>
            <a:ln w="3175">
              <a:solidFill>
                <a:schemeClr val="tx1"/>
              </a:solidFill>
              <a:miter lim="800000"/>
              <a:headEnd/>
              <a:tailEnd/>
            </a:ln>
          </p:spPr>
          <p:txBody>
            <a:bodyPr/>
            <a:lstStyle/>
            <a:p>
              <a:endParaRPr lang="fr-FR"/>
            </a:p>
          </p:txBody>
        </p:sp>
        <p:sp>
          <p:nvSpPr>
            <p:cNvPr id="68654" name="Rectangle 81"/>
            <p:cNvSpPr>
              <a:spLocks noChangeArrowheads="1"/>
            </p:cNvSpPr>
            <p:nvPr/>
          </p:nvSpPr>
          <p:spPr bwMode="auto">
            <a:xfrm>
              <a:off x="655" y="3651"/>
              <a:ext cx="793" cy="173"/>
            </a:xfrm>
            <a:prstGeom prst="rect">
              <a:avLst/>
            </a:prstGeom>
            <a:noFill/>
            <a:ln w="9525">
              <a:noFill/>
              <a:miter lim="800000"/>
              <a:headEnd/>
              <a:tailEnd/>
            </a:ln>
          </p:spPr>
          <p:txBody>
            <a:bodyPr wrap="none" lIns="0" tIns="0" rIns="0" bIns="0">
              <a:spAutoFit/>
            </a:bodyPr>
            <a:lstStyle/>
            <a:p>
              <a:r>
                <a:rPr lang="en-US">
                  <a:latin typeface="Arial" pitchFamily="34" charset="0"/>
                </a:rPr>
                <a:t>Trưởng Phòng</a:t>
              </a:r>
              <a:endParaRPr lang="en-US"/>
            </a:p>
          </p:txBody>
        </p:sp>
        <p:sp>
          <p:nvSpPr>
            <p:cNvPr id="68655" name="Rectangle 82"/>
            <p:cNvSpPr>
              <a:spLocks noChangeArrowheads="1"/>
            </p:cNvSpPr>
            <p:nvPr/>
          </p:nvSpPr>
          <p:spPr bwMode="auto">
            <a:xfrm>
              <a:off x="576" y="3815"/>
              <a:ext cx="925" cy="164"/>
            </a:xfrm>
            <a:prstGeom prst="rect">
              <a:avLst/>
            </a:prstGeom>
            <a:noFill/>
            <a:ln w="3175">
              <a:solidFill>
                <a:schemeClr val="tx1"/>
              </a:solidFill>
              <a:miter lim="800000"/>
              <a:headEnd/>
              <a:tailEnd/>
            </a:ln>
          </p:spPr>
          <p:txBody>
            <a:bodyPr/>
            <a:lstStyle/>
            <a:p>
              <a:endParaRPr lang="fr-FR"/>
            </a:p>
          </p:txBody>
        </p:sp>
        <p:sp>
          <p:nvSpPr>
            <p:cNvPr id="68656" name="Rectangle 83"/>
            <p:cNvSpPr>
              <a:spLocks noChangeArrowheads="1"/>
            </p:cNvSpPr>
            <p:nvPr/>
          </p:nvSpPr>
          <p:spPr bwMode="auto">
            <a:xfrm>
              <a:off x="576" y="3888"/>
              <a:ext cx="925" cy="91"/>
            </a:xfrm>
            <a:prstGeom prst="rect">
              <a:avLst/>
            </a:prstGeom>
            <a:noFill/>
            <a:ln w="3175">
              <a:solidFill>
                <a:schemeClr val="tx1"/>
              </a:solidFill>
              <a:miter lim="800000"/>
              <a:headEnd/>
              <a:tailEnd/>
            </a:ln>
          </p:spPr>
          <p:txBody>
            <a:bodyPr/>
            <a:lstStyle/>
            <a:p>
              <a:endParaRPr lang="fr-FR"/>
            </a:p>
          </p:txBody>
        </p:sp>
      </p:grpSp>
      <p:sp>
        <p:nvSpPr>
          <p:cNvPr id="60500" name="Rectangle 84"/>
          <p:cNvSpPr>
            <a:spLocks noChangeArrowheads="1"/>
          </p:cNvSpPr>
          <p:nvPr/>
        </p:nvSpPr>
        <p:spPr bwMode="auto">
          <a:xfrm>
            <a:off x="3048000" y="6019800"/>
            <a:ext cx="1468438" cy="576263"/>
          </a:xfrm>
          <a:prstGeom prst="rect">
            <a:avLst/>
          </a:prstGeom>
          <a:noFill/>
          <a:ln w="3175">
            <a:solidFill>
              <a:schemeClr val="tx1"/>
            </a:solidFill>
            <a:miter lim="800000"/>
            <a:headEnd/>
            <a:tailEnd/>
          </a:ln>
        </p:spPr>
        <p:txBody>
          <a:bodyPr/>
          <a:lstStyle/>
          <a:p>
            <a:endParaRPr lang="fr-FR"/>
          </a:p>
        </p:txBody>
      </p:sp>
      <p:sp>
        <p:nvSpPr>
          <p:cNvPr id="60501" name="Rectangle 85"/>
          <p:cNvSpPr>
            <a:spLocks noChangeArrowheads="1"/>
          </p:cNvSpPr>
          <p:nvPr/>
        </p:nvSpPr>
        <p:spPr bwMode="auto">
          <a:xfrm>
            <a:off x="3173413" y="6075363"/>
            <a:ext cx="749300" cy="274637"/>
          </a:xfrm>
          <a:prstGeom prst="rect">
            <a:avLst/>
          </a:prstGeom>
          <a:noFill/>
          <a:ln w="9525">
            <a:noFill/>
            <a:miter lim="800000"/>
            <a:headEnd/>
            <a:tailEnd/>
          </a:ln>
        </p:spPr>
        <p:txBody>
          <a:bodyPr wrap="none" lIns="0" tIns="0" rIns="0" bIns="0">
            <a:spAutoFit/>
          </a:bodyPr>
          <a:lstStyle/>
          <a:p>
            <a:r>
              <a:rPr lang="en-US">
                <a:latin typeface="Arial" pitchFamily="34" charset="0"/>
              </a:rPr>
              <a:t>Thư Ký</a:t>
            </a:r>
            <a:endParaRPr lang="en-US"/>
          </a:p>
        </p:txBody>
      </p:sp>
      <p:sp>
        <p:nvSpPr>
          <p:cNvPr id="60502" name="Rectangle 86"/>
          <p:cNvSpPr>
            <a:spLocks noChangeArrowheads="1"/>
          </p:cNvSpPr>
          <p:nvPr/>
        </p:nvSpPr>
        <p:spPr bwMode="auto">
          <a:xfrm>
            <a:off x="3048000" y="6335713"/>
            <a:ext cx="1468438" cy="260350"/>
          </a:xfrm>
          <a:prstGeom prst="rect">
            <a:avLst/>
          </a:prstGeom>
          <a:noFill/>
          <a:ln w="3175">
            <a:solidFill>
              <a:schemeClr val="tx1"/>
            </a:solidFill>
            <a:miter lim="800000"/>
            <a:headEnd/>
            <a:tailEnd/>
          </a:ln>
        </p:spPr>
        <p:txBody>
          <a:bodyPr/>
          <a:lstStyle/>
          <a:p>
            <a:endParaRPr lang="fr-FR"/>
          </a:p>
        </p:txBody>
      </p:sp>
      <p:sp>
        <p:nvSpPr>
          <p:cNvPr id="60503" name="Rectangle 87"/>
          <p:cNvSpPr>
            <a:spLocks noChangeArrowheads="1"/>
          </p:cNvSpPr>
          <p:nvPr/>
        </p:nvSpPr>
        <p:spPr bwMode="auto">
          <a:xfrm>
            <a:off x="3048000" y="6451600"/>
            <a:ext cx="1468438" cy="144463"/>
          </a:xfrm>
          <a:prstGeom prst="rect">
            <a:avLst/>
          </a:prstGeom>
          <a:noFill/>
          <a:ln w="3175">
            <a:solidFill>
              <a:schemeClr val="tx1"/>
            </a:solidFill>
            <a:miter lim="800000"/>
            <a:headEnd/>
            <a:tailEnd/>
          </a:ln>
        </p:spPr>
        <p:txBody>
          <a:bodyPr/>
          <a:lstStyle/>
          <a:p>
            <a:endParaRPr lang="fr-FR"/>
          </a:p>
        </p:txBody>
      </p:sp>
      <p:grpSp>
        <p:nvGrpSpPr>
          <p:cNvPr id="7" name="Group 88"/>
          <p:cNvGrpSpPr>
            <a:grpSpLocks/>
          </p:cNvGrpSpPr>
          <p:nvPr/>
        </p:nvGrpSpPr>
        <p:grpSpPr bwMode="auto">
          <a:xfrm>
            <a:off x="5105400" y="6019800"/>
            <a:ext cx="1617663" cy="576263"/>
            <a:chOff x="3120" y="3616"/>
            <a:chExt cx="925" cy="363"/>
          </a:xfrm>
        </p:grpSpPr>
        <p:sp>
          <p:nvSpPr>
            <p:cNvPr id="68649" name="Rectangle 89"/>
            <p:cNvSpPr>
              <a:spLocks noChangeArrowheads="1"/>
            </p:cNvSpPr>
            <p:nvPr/>
          </p:nvSpPr>
          <p:spPr bwMode="auto">
            <a:xfrm>
              <a:off x="3120" y="3616"/>
              <a:ext cx="925" cy="363"/>
            </a:xfrm>
            <a:prstGeom prst="rect">
              <a:avLst/>
            </a:prstGeom>
            <a:noFill/>
            <a:ln w="3175">
              <a:solidFill>
                <a:schemeClr val="tx1"/>
              </a:solidFill>
              <a:miter lim="800000"/>
              <a:headEnd/>
              <a:tailEnd/>
            </a:ln>
          </p:spPr>
          <p:txBody>
            <a:bodyPr/>
            <a:lstStyle/>
            <a:p>
              <a:endParaRPr lang="fr-FR"/>
            </a:p>
          </p:txBody>
        </p:sp>
        <p:sp>
          <p:nvSpPr>
            <p:cNvPr id="68650" name="Rectangle 90"/>
            <p:cNvSpPr>
              <a:spLocks noChangeArrowheads="1"/>
            </p:cNvSpPr>
            <p:nvPr/>
          </p:nvSpPr>
          <p:spPr bwMode="auto">
            <a:xfrm>
              <a:off x="3199" y="3651"/>
              <a:ext cx="799" cy="173"/>
            </a:xfrm>
            <a:prstGeom prst="rect">
              <a:avLst/>
            </a:prstGeom>
            <a:noFill/>
            <a:ln w="9525">
              <a:noFill/>
              <a:miter lim="800000"/>
              <a:headEnd/>
              <a:tailEnd/>
            </a:ln>
          </p:spPr>
          <p:txBody>
            <a:bodyPr wrap="none" lIns="0" tIns="0" rIns="0" bIns="0">
              <a:spAutoFit/>
            </a:bodyPr>
            <a:lstStyle/>
            <a:p>
              <a:r>
                <a:rPr lang="en-US">
                  <a:latin typeface="Arial" pitchFamily="34" charset="0"/>
                </a:rPr>
                <a:t>NV Bán Hàng</a:t>
              </a:r>
              <a:endParaRPr lang="en-US"/>
            </a:p>
          </p:txBody>
        </p:sp>
        <p:sp>
          <p:nvSpPr>
            <p:cNvPr id="68651" name="Rectangle 91"/>
            <p:cNvSpPr>
              <a:spLocks noChangeArrowheads="1"/>
            </p:cNvSpPr>
            <p:nvPr/>
          </p:nvSpPr>
          <p:spPr bwMode="auto">
            <a:xfrm>
              <a:off x="3120" y="3815"/>
              <a:ext cx="925" cy="164"/>
            </a:xfrm>
            <a:prstGeom prst="rect">
              <a:avLst/>
            </a:prstGeom>
            <a:noFill/>
            <a:ln w="3175">
              <a:solidFill>
                <a:schemeClr val="tx1"/>
              </a:solidFill>
              <a:miter lim="800000"/>
              <a:headEnd/>
              <a:tailEnd/>
            </a:ln>
          </p:spPr>
          <p:txBody>
            <a:bodyPr/>
            <a:lstStyle/>
            <a:p>
              <a:endParaRPr lang="fr-FR"/>
            </a:p>
          </p:txBody>
        </p:sp>
        <p:sp>
          <p:nvSpPr>
            <p:cNvPr id="68652" name="Rectangle 92"/>
            <p:cNvSpPr>
              <a:spLocks noChangeArrowheads="1"/>
            </p:cNvSpPr>
            <p:nvPr/>
          </p:nvSpPr>
          <p:spPr bwMode="auto">
            <a:xfrm>
              <a:off x="3120" y="3888"/>
              <a:ext cx="925" cy="91"/>
            </a:xfrm>
            <a:prstGeom prst="rect">
              <a:avLst/>
            </a:prstGeom>
            <a:noFill/>
            <a:ln w="3175">
              <a:solidFill>
                <a:schemeClr val="tx1"/>
              </a:solidFill>
              <a:miter lim="800000"/>
              <a:headEnd/>
              <a:tailEnd/>
            </a:ln>
          </p:spPr>
          <p:txBody>
            <a:bodyPr/>
            <a:lstStyle/>
            <a:p>
              <a:endParaRPr lang="fr-FR"/>
            </a:p>
          </p:txBody>
        </p:sp>
      </p:grpSp>
      <p:sp>
        <p:nvSpPr>
          <p:cNvPr id="60509" name="Freeform 93"/>
          <p:cNvSpPr>
            <a:spLocks/>
          </p:cNvSpPr>
          <p:nvPr/>
        </p:nvSpPr>
        <p:spPr bwMode="auto">
          <a:xfrm>
            <a:off x="3276600" y="52578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0510" name="Line 94"/>
          <p:cNvSpPr>
            <a:spLocks noChangeShapeType="1"/>
          </p:cNvSpPr>
          <p:nvPr/>
        </p:nvSpPr>
        <p:spPr bwMode="auto">
          <a:xfrm>
            <a:off x="3395663" y="5562600"/>
            <a:ext cx="0" cy="152400"/>
          </a:xfrm>
          <a:prstGeom prst="line">
            <a:avLst/>
          </a:prstGeom>
          <a:noFill/>
          <a:ln w="9525">
            <a:solidFill>
              <a:schemeClr val="tx1"/>
            </a:solidFill>
            <a:round/>
            <a:headEnd/>
            <a:tailEnd/>
          </a:ln>
        </p:spPr>
        <p:txBody>
          <a:bodyPr/>
          <a:lstStyle/>
          <a:p>
            <a:endParaRPr lang="en-US"/>
          </a:p>
        </p:txBody>
      </p:sp>
      <p:sp>
        <p:nvSpPr>
          <p:cNvPr id="60511" name="Line 95"/>
          <p:cNvSpPr>
            <a:spLocks noChangeShapeType="1"/>
          </p:cNvSpPr>
          <p:nvPr/>
        </p:nvSpPr>
        <p:spPr bwMode="auto">
          <a:xfrm>
            <a:off x="1600200" y="5715000"/>
            <a:ext cx="4267200" cy="0"/>
          </a:xfrm>
          <a:prstGeom prst="line">
            <a:avLst/>
          </a:prstGeom>
          <a:noFill/>
          <a:ln w="9525">
            <a:solidFill>
              <a:schemeClr val="tx1"/>
            </a:solidFill>
            <a:round/>
            <a:headEnd/>
            <a:tailEnd/>
          </a:ln>
        </p:spPr>
        <p:txBody>
          <a:bodyPr/>
          <a:lstStyle/>
          <a:p>
            <a:endParaRPr lang="en-US"/>
          </a:p>
        </p:txBody>
      </p:sp>
      <p:sp>
        <p:nvSpPr>
          <p:cNvPr id="60512" name="Line 96"/>
          <p:cNvSpPr>
            <a:spLocks noChangeShapeType="1"/>
          </p:cNvSpPr>
          <p:nvPr/>
        </p:nvSpPr>
        <p:spPr bwMode="auto">
          <a:xfrm>
            <a:off x="1600200" y="5715000"/>
            <a:ext cx="0" cy="304800"/>
          </a:xfrm>
          <a:prstGeom prst="line">
            <a:avLst/>
          </a:prstGeom>
          <a:noFill/>
          <a:ln w="9525">
            <a:solidFill>
              <a:schemeClr val="tx1"/>
            </a:solidFill>
            <a:round/>
            <a:headEnd/>
            <a:tailEnd/>
          </a:ln>
        </p:spPr>
        <p:txBody>
          <a:bodyPr/>
          <a:lstStyle/>
          <a:p>
            <a:endParaRPr lang="en-US"/>
          </a:p>
        </p:txBody>
      </p:sp>
      <p:sp>
        <p:nvSpPr>
          <p:cNvPr id="60513" name="Line 97"/>
          <p:cNvSpPr>
            <a:spLocks noChangeShapeType="1"/>
          </p:cNvSpPr>
          <p:nvPr/>
        </p:nvSpPr>
        <p:spPr bwMode="auto">
          <a:xfrm>
            <a:off x="3810000" y="5715000"/>
            <a:ext cx="0" cy="304800"/>
          </a:xfrm>
          <a:prstGeom prst="line">
            <a:avLst/>
          </a:prstGeom>
          <a:noFill/>
          <a:ln w="9525">
            <a:solidFill>
              <a:schemeClr val="tx1"/>
            </a:solidFill>
            <a:round/>
            <a:headEnd/>
            <a:tailEnd/>
          </a:ln>
        </p:spPr>
        <p:txBody>
          <a:bodyPr/>
          <a:lstStyle/>
          <a:p>
            <a:endParaRPr lang="en-US"/>
          </a:p>
        </p:txBody>
      </p:sp>
      <p:sp>
        <p:nvSpPr>
          <p:cNvPr id="60514" name="Line 98"/>
          <p:cNvSpPr>
            <a:spLocks noChangeShapeType="1"/>
          </p:cNvSpPr>
          <p:nvPr/>
        </p:nvSpPr>
        <p:spPr bwMode="auto">
          <a:xfrm>
            <a:off x="5867400" y="5715000"/>
            <a:ext cx="0" cy="304800"/>
          </a:xfrm>
          <a:prstGeom prst="line">
            <a:avLst/>
          </a:prstGeom>
          <a:noFill/>
          <a:ln w="9525">
            <a:solidFill>
              <a:schemeClr val="tx1"/>
            </a:solidFill>
            <a:round/>
            <a:headEnd/>
            <a:tailEnd/>
          </a:ln>
        </p:spPr>
        <p:txBody>
          <a:bodyPr/>
          <a:lstStyle/>
          <a:p>
            <a:endParaRPr lang="en-US"/>
          </a:p>
        </p:txBody>
      </p:sp>
      <p:sp>
        <p:nvSpPr>
          <p:cNvPr id="60515" name="Text Box 99"/>
          <p:cNvSpPr txBox="1">
            <a:spLocks noChangeArrowheads="1"/>
          </p:cNvSpPr>
          <p:nvPr/>
        </p:nvSpPr>
        <p:spPr bwMode="auto">
          <a:xfrm>
            <a:off x="3581400" y="5334000"/>
            <a:ext cx="2449513" cy="366713"/>
          </a:xfrm>
          <a:prstGeom prst="rect">
            <a:avLst/>
          </a:prstGeom>
          <a:noFill/>
          <a:ln w="9525">
            <a:noFill/>
            <a:miter lim="800000"/>
            <a:headEnd/>
            <a:tailEnd/>
          </a:ln>
        </p:spPr>
        <p:txBody>
          <a:bodyPr wrap="none">
            <a:spAutoFit/>
          </a:bodyPr>
          <a:lstStyle/>
          <a:p>
            <a:r>
              <a:rPr lang="en-US">
                <a:solidFill>
                  <a:srgbClr val="FF99FF"/>
                </a:solidFill>
              </a:rPr>
              <a:t>(incomplete, overlapping)</a:t>
            </a:r>
          </a:p>
        </p:txBody>
      </p:sp>
      <p:grpSp>
        <p:nvGrpSpPr>
          <p:cNvPr id="8" name="Group 100"/>
          <p:cNvGrpSpPr>
            <a:grpSpLocks/>
          </p:cNvGrpSpPr>
          <p:nvPr/>
        </p:nvGrpSpPr>
        <p:grpSpPr bwMode="auto">
          <a:xfrm>
            <a:off x="7086600" y="2514600"/>
            <a:ext cx="1752600" cy="563563"/>
            <a:chOff x="4339" y="3007"/>
            <a:chExt cx="1011" cy="551"/>
          </a:xfrm>
        </p:grpSpPr>
        <p:sp>
          <p:nvSpPr>
            <p:cNvPr id="68645" name="Rectangle 101"/>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8646" name="Rectangle 102"/>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Khách Hàng</a:t>
              </a:r>
              <a:endParaRPr lang="en-US"/>
            </a:p>
          </p:txBody>
        </p:sp>
        <p:sp>
          <p:nvSpPr>
            <p:cNvPr id="68647" name="Rectangle 103"/>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8648" name="Rectangle 104"/>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0521" name="Freeform 105"/>
          <p:cNvSpPr>
            <a:spLocks/>
          </p:cNvSpPr>
          <p:nvPr/>
        </p:nvSpPr>
        <p:spPr bwMode="auto">
          <a:xfrm>
            <a:off x="7848600" y="3124200"/>
            <a:ext cx="247650" cy="300038"/>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grpSp>
        <p:nvGrpSpPr>
          <p:cNvPr id="9" name="Group 106"/>
          <p:cNvGrpSpPr>
            <a:grpSpLocks/>
          </p:cNvGrpSpPr>
          <p:nvPr/>
        </p:nvGrpSpPr>
        <p:grpSpPr bwMode="auto">
          <a:xfrm>
            <a:off x="7086600" y="4038600"/>
            <a:ext cx="1752600" cy="563563"/>
            <a:chOff x="4339" y="3007"/>
            <a:chExt cx="1011" cy="551"/>
          </a:xfrm>
        </p:grpSpPr>
        <p:sp>
          <p:nvSpPr>
            <p:cNvPr id="68641" name="Rectangle 10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8642" name="Rectangle 108"/>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Khách Quen</a:t>
              </a:r>
              <a:endParaRPr lang="en-US"/>
            </a:p>
          </p:txBody>
        </p:sp>
        <p:sp>
          <p:nvSpPr>
            <p:cNvPr id="68643" name="Rectangle 10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8644" name="Rectangle 11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0527" name="Line 111"/>
          <p:cNvSpPr>
            <a:spLocks noChangeShapeType="1"/>
          </p:cNvSpPr>
          <p:nvPr/>
        </p:nvSpPr>
        <p:spPr bwMode="auto">
          <a:xfrm>
            <a:off x="7972425" y="3429000"/>
            <a:ext cx="0" cy="609600"/>
          </a:xfrm>
          <a:prstGeom prst="line">
            <a:avLst/>
          </a:prstGeom>
          <a:noFill/>
          <a:ln w="9525">
            <a:solidFill>
              <a:schemeClr val="tx1"/>
            </a:solidFill>
            <a:round/>
            <a:headEnd/>
            <a:tailEnd/>
          </a:ln>
        </p:spPr>
        <p:txBody>
          <a:bodyPr/>
          <a:lstStyle/>
          <a:p>
            <a:endParaRPr lang="en-US"/>
          </a:p>
        </p:txBody>
      </p:sp>
      <p:sp>
        <p:nvSpPr>
          <p:cNvPr id="60528" name="Text Box 112"/>
          <p:cNvSpPr txBox="1">
            <a:spLocks noChangeArrowheads="1"/>
          </p:cNvSpPr>
          <p:nvPr/>
        </p:nvSpPr>
        <p:spPr bwMode="auto">
          <a:xfrm>
            <a:off x="6781800" y="3429000"/>
            <a:ext cx="1298575" cy="366713"/>
          </a:xfrm>
          <a:prstGeom prst="rect">
            <a:avLst/>
          </a:prstGeom>
          <a:noFill/>
          <a:ln w="9525">
            <a:noFill/>
            <a:miter lim="800000"/>
            <a:headEnd/>
            <a:tailEnd/>
          </a:ln>
        </p:spPr>
        <p:txBody>
          <a:bodyPr wrap="none">
            <a:spAutoFit/>
          </a:bodyPr>
          <a:lstStyle/>
          <a:p>
            <a:r>
              <a:rPr lang="en-US">
                <a:solidFill>
                  <a:srgbClr val="FF99FF"/>
                </a:solidFill>
              </a:rPr>
              <a:t>(incomplete)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0500"/>
                                        </p:tgtEl>
                                        <p:attrNameLst>
                                          <p:attrName>style.visibility</p:attrName>
                                        </p:attrNameLst>
                                      </p:cBhvr>
                                      <p:to>
                                        <p:strVal val="visible"/>
                                      </p:to>
                                    </p:set>
                                    <p:animEffect transition="in" filter="dissolve">
                                      <p:cBhvr>
                                        <p:cTn id="13" dur="500"/>
                                        <p:tgtEl>
                                          <p:spTgt spid="6050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0501"/>
                                        </p:tgtEl>
                                        <p:attrNameLst>
                                          <p:attrName>style.visibility</p:attrName>
                                        </p:attrNameLst>
                                      </p:cBhvr>
                                      <p:to>
                                        <p:strVal val="visible"/>
                                      </p:to>
                                    </p:set>
                                    <p:animEffect transition="in" filter="dissolve">
                                      <p:cBhvr>
                                        <p:cTn id="16" dur="500"/>
                                        <p:tgtEl>
                                          <p:spTgt spid="6050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0502"/>
                                        </p:tgtEl>
                                        <p:attrNameLst>
                                          <p:attrName>style.visibility</p:attrName>
                                        </p:attrNameLst>
                                      </p:cBhvr>
                                      <p:to>
                                        <p:strVal val="visible"/>
                                      </p:to>
                                    </p:set>
                                    <p:animEffect transition="in" filter="dissolve">
                                      <p:cBhvr>
                                        <p:cTn id="19" dur="500"/>
                                        <p:tgtEl>
                                          <p:spTgt spid="6050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0503"/>
                                        </p:tgtEl>
                                        <p:attrNameLst>
                                          <p:attrName>style.visibility</p:attrName>
                                        </p:attrNameLst>
                                      </p:cBhvr>
                                      <p:to>
                                        <p:strVal val="visible"/>
                                      </p:to>
                                    </p:set>
                                    <p:animEffect transition="in" filter="dissolve">
                                      <p:cBhvr>
                                        <p:cTn id="22" dur="500"/>
                                        <p:tgtEl>
                                          <p:spTgt spid="60503"/>
                                        </p:tgtEl>
                                      </p:cBhvr>
                                    </p:animEffect>
                                  </p:childTnLst>
                                </p:cTn>
                              </p:par>
                              <p:par>
                                <p:cTn id="23" presetID="9"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0509"/>
                                        </p:tgtEl>
                                        <p:attrNameLst>
                                          <p:attrName>style.visibility</p:attrName>
                                        </p:attrNameLst>
                                      </p:cBhvr>
                                      <p:to>
                                        <p:strVal val="visible"/>
                                      </p:to>
                                    </p:set>
                                    <p:animEffect transition="in" filter="dissolve">
                                      <p:cBhvr>
                                        <p:cTn id="28" dur="500"/>
                                        <p:tgtEl>
                                          <p:spTgt spid="6050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510"/>
                                        </p:tgtEl>
                                        <p:attrNameLst>
                                          <p:attrName>style.visibility</p:attrName>
                                        </p:attrNameLst>
                                      </p:cBhvr>
                                      <p:to>
                                        <p:strVal val="visible"/>
                                      </p:to>
                                    </p:set>
                                    <p:animEffect transition="in" filter="dissolve">
                                      <p:cBhvr>
                                        <p:cTn id="31" dur="500"/>
                                        <p:tgtEl>
                                          <p:spTgt spid="605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0511"/>
                                        </p:tgtEl>
                                        <p:attrNameLst>
                                          <p:attrName>style.visibility</p:attrName>
                                        </p:attrNameLst>
                                      </p:cBhvr>
                                      <p:to>
                                        <p:strVal val="visible"/>
                                      </p:to>
                                    </p:set>
                                    <p:animEffect transition="in" filter="dissolve">
                                      <p:cBhvr>
                                        <p:cTn id="34" dur="500"/>
                                        <p:tgtEl>
                                          <p:spTgt spid="605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0512"/>
                                        </p:tgtEl>
                                        <p:attrNameLst>
                                          <p:attrName>style.visibility</p:attrName>
                                        </p:attrNameLst>
                                      </p:cBhvr>
                                      <p:to>
                                        <p:strVal val="visible"/>
                                      </p:to>
                                    </p:set>
                                    <p:animEffect transition="in" filter="dissolve">
                                      <p:cBhvr>
                                        <p:cTn id="37" dur="500"/>
                                        <p:tgtEl>
                                          <p:spTgt spid="605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0513"/>
                                        </p:tgtEl>
                                        <p:attrNameLst>
                                          <p:attrName>style.visibility</p:attrName>
                                        </p:attrNameLst>
                                      </p:cBhvr>
                                      <p:to>
                                        <p:strVal val="visible"/>
                                      </p:to>
                                    </p:set>
                                    <p:animEffect transition="in" filter="dissolve">
                                      <p:cBhvr>
                                        <p:cTn id="40" dur="500"/>
                                        <p:tgtEl>
                                          <p:spTgt spid="605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0514"/>
                                        </p:tgtEl>
                                        <p:attrNameLst>
                                          <p:attrName>style.visibility</p:attrName>
                                        </p:attrNameLst>
                                      </p:cBhvr>
                                      <p:to>
                                        <p:strVal val="visible"/>
                                      </p:to>
                                    </p:set>
                                    <p:animEffect transition="in" filter="dissolve">
                                      <p:cBhvr>
                                        <p:cTn id="43" dur="500"/>
                                        <p:tgtEl>
                                          <p:spTgt spid="605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0515"/>
                                        </p:tgtEl>
                                        <p:attrNameLst>
                                          <p:attrName>style.visibility</p:attrName>
                                        </p:attrNameLst>
                                      </p:cBhvr>
                                      <p:to>
                                        <p:strVal val="visible"/>
                                      </p:to>
                                    </p:set>
                                    <p:animEffect transition="in" filter="dissolve">
                                      <p:cBhvr>
                                        <p:cTn id="46" dur="500"/>
                                        <p:tgtEl>
                                          <p:spTgt spid="6051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0521"/>
                                        </p:tgtEl>
                                        <p:attrNameLst>
                                          <p:attrName>style.visibility</p:attrName>
                                        </p:attrNameLst>
                                      </p:cBhvr>
                                      <p:to>
                                        <p:strVal val="visible"/>
                                      </p:to>
                                    </p:set>
                                    <p:animEffect transition="in" filter="dissolve">
                                      <p:cBhvr>
                                        <p:cTn id="54" dur="500"/>
                                        <p:tgtEl>
                                          <p:spTgt spid="60521"/>
                                        </p:tgtEl>
                                      </p:cBhvr>
                                    </p:animEffect>
                                  </p:childTnLst>
                                </p:cTn>
                              </p:par>
                              <p:par>
                                <p:cTn id="55" presetID="9"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0527"/>
                                        </p:tgtEl>
                                        <p:attrNameLst>
                                          <p:attrName>style.visibility</p:attrName>
                                        </p:attrNameLst>
                                      </p:cBhvr>
                                      <p:to>
                                        <p:strVal val="visible"/>
                                      </p:to>
                                    </p:set>
                                    <p:animEffect transition="in" filter="dissolve">
                                      <p:cBhvr>
                                        <p:cTn id="60" dur="500"/>
                                        <p:tgtEl>
                                          <p:spTgt spid="605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0528"/>
                                        </p:tgtEl>
                                        <p:attrNameLst>
                                          <p:attrName>style.visibility</p:attrName>
                                        </p:attrNameLst>
                                      </p:cBhvr>
                                      <p:to>
                                        <p:strVal val="visible"/>
                                      </p:to>
                                    </p:set>
                                    <p:animEffect transition="in" filter="dissolve">
                                      <p:cBhvr>
                                        <p:cTn id="63" dur="500"/>
                                        <p:tgtEl>
                                          <p:spTgt spid="60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00" grpId="0" animBg="1"/>
      <p:bldP spid="60501" grpId="0"/>
      <p:bldP spid="60502" grpId="0" animBg="1"/>
      <p:bldP spid="60503" grpId="0" animBg="1"/>
      <p:bldP spid="60509" grpId="0" animBg="1"/>
      <p:bldP spid="60510" grpId="0" animBg="1"/>
      <p:bldP spid="60511" grpId="0" animBg="1"/>
      <p:bldP spid="60512" grpId="0" animBg="1"/>
      <p:bldP spid="60513" grpId="0" animBg="1"/>
      <p:bldP spid="60514" grpId="0" animBg="1"/>
      <p:bldP spid="60515" grpId="0"/>
      <p:bldP spid="60521" grpId="0" animBg="1"/>
      <p:bldP spid="60527" grpId="0" animBg="1"/>
      <p:bldP spid="6052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457200" y="0"/>
            <a:ext cx="8229600" cy="1371600"/>
          </a:xfrm>
        </p:spPr>
        <p:txBody>
          <a:bodyPr/>
          <a:lstStyle/>
          <a:p>
            <a:pPr eaLnBrk="1" hangingPunct="1"/>
            <a:r>
              <a:rPr lang="en-US" smtClean="0"/>
              <a:t>Xác định mối quan hệ</a:t>
            </a:r>
          </a:p>
        </p:txBody>
      </p:sp>
      <p:sp>
        <p:nvSpPr>
          <p:cNvPr id="69635"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tổng quát – chuyên biệt</a:t>
            </a:r>
          </a:p>
          <a:p>
            <a:pPr lvl="2" eaLnBrk="1" hangingPunct="1"/>
            <a:r>
              <a:rPr lang="en-US" smtClean="0">
                <a:solidFill>
                  <a:srgbClr val="66FFFF"/>
                </a:solidFill>
              </a:rPr>
              <a:t>Vấn đề đa thừa kế</a:t>
            </a:r>
            <a:r>
              <a:rPr lang="en-US" smtClean="0"/>
              <a:t>:</a:t>
            </a:r>
          </a:p>
          <a:p>
            <a:pPr lvl="3" eaLnBrk="1" hangingPunct="1"/>
            <a:r>
              <a:rPr lang="en-US" smtClean="0"/>
              <a:t>Phức tạp trong vấn đề kế thừa</a:t>
            </a:r>
          </a:p>
          <a:p>
            <a:pPr lvl="3" eaLnBrk="1" hangingPunct="1"/>
            <a:r>
              <a:rPr lang="en-US" smtClean="0">
                <a:sym typeface="Wingdings" pitchFamily="2" charset="2"/>
              </a:rPr>
              <a:t> Không nên sử dụng (phiên bản gốc UML không đưa vào)</a:t>
            </a:r>
            <a:endParaRPr lang="en-US" smtClean="0"/>
          </a:p>
        </p:txBody>
      </p:sp>
      <p:sp>
        <p:nvSpPr>
          <p:cNvPr id="69636" name="Slide Number Placeholder 4"/>
          <p:cNvSpPr>
            <a:spLocks noGrp="1"/>
          </p:cNvSpPr>
          <p:nvPr>
            <p:ph type="sldNum" sz="quarter" idx="11"/>
          </p:nvPr>
        </p:nvSpPr>
        <p:spPr>
          <a:noFill/>
        </p:spPr>
        <p:txBody>
          <a:bodyPr/>
          <a:lstStyle/>
          <a:p>
            <a:fld id="{8641DE68-4692-4C6B-A9E6-AA101F580E45}" type="slidenum">
              <a:rPr lang="en-US" smtClean="0"/>
              <a:pPr/>
              <a:t>54</a:t>
            </a:fld>
            <a:endParaRPr lang="en-US" smtClean="0"/>
          </a:p>
        </p:txBody>
      </p:sp>
      <p:grpSp>
        <p:nvGrpSpPr>
          <p:cNvPr id="69637" name="Group 4"/>
          <p:cNvGrpSpPr>
            <a:grpSpLocks/>
          </p:cNvGrpSpPr>
          <p:nvPr/>
        </p:nvGrpSpPr>
        <p:grpSpPr bwMode="auto">
          <a:xfrm>
            <a:off x="1066800" y="4160838"/>
            <a:ext cx="1752600" cy="563562"/>
            <a:chOff x="4339" y="3007"/>
            <a:chExt cx="1011" cy="551"/>
          </a:xfrm>
        </p:grpSpPr>
        <p:sp>
          <p:nvSpPr>
            <p:cNvPr id="69653"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9654"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Giáo Viên</a:t>
              </a:r>
              <a:endParaRPr lang="en-US"/>
            </a:p>
          </p:txBody>
        </p:sp>
        <p:sp>
          <p:nvSpPr>
            <p:cNvPr id="69655"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9656"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9638" name="Group 9"/>
          <p:cNvGrpSpPr>
            <a:grpSpLocks/>
          </p:cNvGrpSpPr>
          <p:nvPr/>
        </p:nvGrpSpPr>
        <p:grpSpPr bwMode="auto">
          <a:xfrm>
            <a:off x="4419600" y="4130675"/>
            <a:ext cx="2362200" cy="563563"/>
            <a:chOff x="4339" y="3007"/>
            <a:chExt cx="1011" cy="551"/>
          </a:xfrm>
        </p:grpSpPr>
        <p:sp>
          <p:nvSpPr>
            <p:cNvPr id="69649"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9650"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Nhà Nghiên Cứu</a:t>
              </a:r>
              <a:endParaRPr lang="en-US"/>
            </a:p>
          </p:txBody>
        </p:sp>
        <p:sp>
          <p:nvSpPr>
            <p:cNvPr id="69651"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9652"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9639" name="Group 14"/>
          <p:cNvGrpSpPr>
            <a:grpSpLocks/>
          </p:cNvGrpSpPr>
          <p:nvPr/>
        </p:nvGrpSpPr>
        <p:grpSpPr bwMode="auto">
          <a:xfrm>
            <a:off x="2743200" y="5410200"/>
            <a:ext cx="2819400" cy="563563"/>
            <a:chOff x="4339" y="3007"/>
            <a:chExt cx="1011" cy="551"/>
          </a:xfrm>
        </p:grpSpPr>
        <p:sp>
          <p:nvSpPr>
            <p:cNvPr id="69645"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69646"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r>
                <a:rPr lang="en-US">
                  <a:latin typeface="Arial" pitchFamily="34" charset="0"/>
                </a:rPr>
                <a:t>Gviên – Nhà NgCứu</a:t>
              </a:r>
              <a:endParaRPr lang="en-US"/>
            </a:p>
          </p:txBody>
        </p:sp>
        <p:sp>
          <p:nvSpPr>
            <p:cNvPr id="69647"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69648"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9640" name="Freeform 19"/>
          <p:cNvSpPr>
            <a:spLocks/>
          </p:cNvSpPr>
          <p:nvPr/>
        </p:nvSpPr>
        <p:spPr bwMode="auto">
          <a:xfrm rot="2098319">
            <a:off x="4854575" y="4711700"/>
            <a:ext cx="228600" cy="314325"/>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9641" name="Line 64"/>
          <p:cNvSpPr>
            <a:spLocks noChangeShapeType="1"/>
          </p:cNvSpPr>
          <p:nvPr/>
        </p:nvSpPr>
        <p:spPr bwMode="auto">
          <a:xfrm rot="2098319" flipH="1">
            <a:off x="4687888" y="4940300"/>
            <a:ext cx="39687" cy="528638"/>
          </a:xfrm>
          <a:prstGeom prst="line">
            <a:avLst/>
          </a:prstGeom>
          <a:noFill/>
          <a:ln w="9525">
            <a:solidFill>
              <a:schemeClr val="tx1"/>
            </a:solidFill>
            <a:round/>
            <a:headEnd/>
            <a:tailEnd/>
          </a:ln>
        </p:spPr>
        <p:txBody>
          <a:bodyPr/>
          <a:lstStyle/>
          <a:p>
            <a:endParaRPr lang="en-US"/>
          </a:p>
        </p:txBody>
      </p:sp>
      <p:grpSp>
        <p:nvGrpSpPr>
          <p:cNvPr id="69642" name="Group 68"/>
          <p:cNvGrpSpPr>
            <a:grpSpLocks/>
          </p:cNvGrpSpPr>
          <p:nvPr/>
        </p:nvGrpSpPr>
        <p:grpSpPr bwMode="auto">
          <a:xfrm rot="-4881575">
            <a:off x="2847975" y="4619625"/>
            <a:ext cx="395288" cy="757238"/>
            <a:chOff x="1527" y="3360"/>
            <a:chExt cx="249" cy="477"/>
          </a:xfrm>
        </p:grpSpPr>
        <p:sp>
          <p:nvSpPr>
            <p:cNvPr id="69643" name="Freeform 66"/>
            <p:cNvSpPr>
              <a:spLocks/>
            </p:cNvSpPr>
            <p:nvPr/>
          </p:nvSpPr>
          <p:spPr bwMode="auto">
            <a:xfrm rot="2098319">
              <a:off x="1632" y="3360"/>
              <a:ext cx="144" cy="198"/>
            </a:xfrm>
            <a:custGeom>
              <a:avLst/>
              <a:gdLst>
                <a:gd name="T0" fmla="*/ 11 w 210"/>
                <a:gd name="T1" fmla="*/ 0 h 286"/>
                <a:gd name="T2" fmla="*/ 22 w 210"/>
                <a:gd name="T3" fmla="*/ 32 h 286"/>
                <a:gd name="T4" fmla="*/ 0 w 210"/>
                <a:gd name="T5" fmla="*/ 32 h 286"/>
                <a:gd name="T6" fmla="*/ 11 w 210"/>
                <a:gd name="T7" fmla="*/ 0 h 286"/>
                <a:gd name="T8" fmla="*/ 0 60000 65536"/>
                <a:gd name="T9" fmla="*/ 0 60000 65536"/>
                <a:gd name="T10" fmla="*/ 0 60000 65536"/>
                <a:gd name="T11" fmla="*/ 0 60000 65536"/>
                <a:gd name="T12" fmla="*/ 0 w 210"/>
                <a:gd name="T13" fmla="*/ 0 h 286"/>
                <a:gd name="T14" fmla="*/ 210 w 210"/>
                <a:gd name="T15" fmla="*/ 286 h 286"/>
              </a:gdLst>
              <a:ahLst/>
              <a:cxnLst>
                <a:cxn ang="T8">
                  <a:pos x="T0" y="T1"/>
                </a:cxn>
                <a:cxn ang="T9">
                  <a:pos x="T2" y="T3"/>
                </a:cxn>
                <a:cxn ang="T10">
                  <a:pos x="T4" y="T5"/>
                </a:cxn>
                <a:cxn ang="T11">
                  <a:pos x="T6" y="T7"/>
                </a:cxn>
              </a:cxnLst>
              <a:rect l="T12" t="T13" r="T14" b="T15"/>
              <a:pathLst>
                <a:path w="210" h="286">
                  <a:moveTo>
                    <a:pt x="105" y="0"/>
                  </a:moveTo>
                  <a:lnTo>
                    <a:pt x="210" y="286"/>
                  </a:lnTo>
                  <a:lnTo>
                    <a:pt x="0" y="286"/>
                  </a:lnTo>
                  <a:lnTo>
                    <a:pt x="105" y="0"/>
                  </a:lnTo>
                  <a:close/>
                </a:path>
              </a:pathLst>
            </a:custGeom>
            <a:solidFill>
              <a:schemeClr val="bg1"/>
            </a:solidFill>
            <a:ln w="3175">
              <a:solidFill>
                <a:schemeClr val="tx1"/>
              </a:solidFill>
              <a:round/>
              <a:headEnd/>
              <a:tailEnd/>
            </a:ln>
          </p:spPr>
          <p:txBody>
            <a:bodyPr/>
            <a:lstStyle/>
            <a:p>
              <a:endParaRPr lang="en-US"/>
            </a:p>
          </p:txBody>
        </p:sp>
        <p:sp>
          <p:nvSpPr>
            <p:cNvPr id="69644" name="Line 67"/>
            <p:cNvSpPr>
              <a:spLocks noChangeShapeType="1"/>
            </p:cNvSpPr>
            <p:nvPr/>
          </p:nvSpPr>
          <p:spPr bwMode="auto">
            <a:xfrm rot="2098319" flipH="1">
              <a:off x="1527" y="3504"/>
              <a:ext cx="25" cy="333"/>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70659"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thành phần (a-part-of, aggregration)</a:t>
            </a:r>
          </a:p>
          <a:p>
            <a:pPr lvl="2" eaLnBrk="1" hangingPunct="1"/>
            <a:r>
              <a:rPr lang="en-US" smtClean="0"/>
              <a:t>Đặc trưng cơ bản</a:t>
            </a:r>
          </a:p>
          <a:p>
            <a:pPr lvl="3" eaLnBrk="1" hangingPunct="1"/>
            <a:r>
              <a:rPr lang="en-US" b="1" smtClean="0">
                <a:solidFill>
                  <a:srgbClr val="66FFFF"/>
                </a:solidFill>
              </a:rPr>
              <a:t>Tính bắc cầu</a:t>
            </a:r>
            <a:r>
              <a:rPr lang="en-US" smtClean="0"/>
              <a:t>: Nếu </a:t>
            </a:r>
            <a:r>
              <a:rPr lang="en-US" b="1" smtClean="0"/>
              <a:t>lớp A</a:t>
            </a:r>
            <a:r>
              <a:rPr lang="en-US" smtClean="0"/>
              <a:t> là một thành phần của </a:t>
            </a:r>
            <a:r>
              <a:rPr lang="en-US" b="1" smtClean="0"/>
              <a:t>lớp B</a:t>
            </a:r>
            <a:r>
              <a:rPr lang="en-US" smtClean="0"/>
              <a:t> và </a:t>
            </a:r>
            <a:r>
              <a:rPr lang="en-US" b="1" smtClean="0"/>
              <a:t>lớp B</a:t>
            </a:r>
            <a:r>
              <a:rPr lang="en-US" smtClean="0"/>
              <a:t> là thành phần của </a:t>
            </a:r>
            <a:r>
              <a:rPr lang="en-US" b="1" smtClean="0"/>
              <a:t>lớp C</a:t>
            </a:r>
            <a:r>
              <a:rPr lang="en-US" smtClean="0"/>
              <a:t> </a:t>
            </a:r>
            <a:r>
              <a:rPr lang="en-US" smtClean="0">
                <a:sym typeface="Wingdings" pitchFamily="2" charset="2"/>
              </a:rPr>
              <a:t></a:t>
            </a:r>
            <a:r>
              <a:rPr lang="en-US" smtClean="0"/>
              <a:t> </a:t>
            </a:r>
            <a:r>
              <a:rPr lang="en-US" b="1" smtClean="0"/>
              <a:t>lớp A</a:t>
            </a:r>
            <a:r>
              <a:rPr lang="en-US" smtClean="0"/>
              <a:t> là thành phần của </a:t>
            </a:r>
            <a:r>
              <a:rPr lang="en-US" b="1" smtClean="0"/>
              <a:t>lớp C</a:t>
            </a:r>
            <a:r>
              <a:rPr lang="en-US" smtClean="0"/>
              <a:t> </a:t>
            </a:r>
          </a:p>
          <a:p>
            <a:pPr lvl="3" eaLnBrk="1" hangingPunct="1"/>
            <a:r>
              <a:rPr lang="en-US" b="1" smtClean="0">
                <a:solidFill>
                  <a:srgbClr val="66FFFF"/>
                </a:solidFill>
              </a:rPr>
              <a:t>Tính đối xứng</a:t>
            </a:r>
            <a:r>
              <a:rPr lang="en-US" smtClean="0"/>
              <a:t>: nếu </a:t>
            </a:r>
            <a:r>
              <a:rPr lang="en-US" b="1" smtClean="0"/>
              <a:t>lớp A</a:t>
            </a:r>
            <a:r>
              <a:rPr lang="en-US" smtClean="0"/>
              <a:t> là thành phần của </a:t>
            </a:r>
            <a:r>
              <a:rPr lang="en-US" b="1" smtClean="0"/>
              <a:t>lớp B</a:t>
            </a:r>
            <a:r>
              <a:rPr lang="en-US" smtClean="0"/>
              <a:t> thì </a:t>
            </a:r>
            <a:r>
              <a:rPr lang="en-US" b="1" smtClean="0"/>
              <a:t>lớp B</a:t>
            </a:r>
            <a:r>
              <a:rPr lang="en-US" smtClean="0"/>
              <a:t> không phải là thành phần của </a:t>
            </a:r>
            <a:r>
              <a:rPr lang="en-US" b="1" smtClean="0"/>
              <a:t>lớp A</a:t>
            </a:r>
            <a:r>
              <a:rPr lang="en-US" smtClean="0"/>
              <a:t> </a:t>
            </a:r>
          </a:p>
        </p:txBody>
      </p:sp>
      <p:sp>
        <p:nvSpPr>
          <p:cNvPr id="70660" name="Slide Number Placeholder 4"/>
          <p:cNvSpPr>
            <a:spLocks noGrp="1"/>
          </p:cNvSpPr>
          <p:nvPr>
            <p:ph type="sldNum" sz="quarter" idx="11"/>
          </p:nvPr>
        </p:nvSpPr>
        <p:spPr>
          <a:noFill/>
        </p:spPr>
        <p:txBody>
          <a:bodyPr/>
          <a:lstStyle/>
          <a:p>
            <a:fld id="{42E5AF5B-ECD0-4573-955C-AA8101F57F20}" type="slidenum">
              <a:rPr lang="en-US" smtClean="0"/>
              <a:pPr/>
              <a:t>55</a:t>
            </a:fld>
            <a:endParaRPr lang="en-US" smtClean="0"/>
          </a:p>
        </p:txBody>
      </p:sp>
      <p:grpSp>
        <p:nvGrpSpPr>
          <p:cNvPr id="70661" name="Group 24"/>
          <p:cNvGrpSpPr>
            <a:grpSpLocks/>
          </p:cNvGrpSpPr>
          <p:nvPr/>
        </p:nvGrpSpPr>
        <p:grpSpPr bwMode="auto">
          <a:xfrm>
            <a:off x="1981200" y="4953000"/>
            <a:ext cx="1371600" cy="563563"/>
            <a:chOff x="4339" y="3007"/>
            <a:chExt cx="1011" cy="551"/>
          </a:xfrm>
        </p:grpSpPr>
        <p:sp>
          <p:nvSpPr>
            <p:cNvPr id="70680" name="Rectangle 2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0681" name="Rectangle 2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Lớp A</a:t>
              </a:r>
              <a:endParaRPr lang="en-US"/>
            </a:p>
          </p:txBody>
        </p:sp>
        <p:sp>
          <p:nvSpPr>
            <p:cNvPr id="70682" name="Rectangle 2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0683" name="Rectangle 2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0662" name="Group 29"/>
          <p:cNvGrpSpPr>
            <a:grpSpLocks/>
          </p:cNvGrpSpPr>
          <p:nvPr/>
        </p:nvGrpSpPr>
        <p:grpSpPr bwMode="auto">
          <a:xfrm>
            <a:off x="5334000" y="4876800"/>
            <a:ext cx="1371600" cy="563563"/>
            <a:chOff x="4339" y="3007"/>
            <a:chExt cx="1011" cy="551"/>
          </a:xfrm>
        </p:grpSpPr>
        <p:sp>
          <p:nvSpPr>
            <p:cNvPr id="70676" name="Rectangle 3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0677" name="Rectangle 3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Lớp B</a:t>
              </a:r>
              <a:endParaRPr lang="en-US"/>
            </a:p>
          </p:txBody>
        </p:sp>
        <p:sp>
          <p:nvSpPr>
            <p:cNvPr id="70678" name="Rectangle 3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0679" name="Rectangle 3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0663" name="Group 34"/>
          <p:cNvGrpSpPr>
            <a:grpSpLocks/>
          </p:cNvGrpSpPr>
          <p:nvPr/>
        </p:nvGrpSpPr>
        <p:grpSpPr bwMode="auto">
          <a:xfrm>
            <a:off x="3733800" y="5943600"/>
            <a:ext cx="1371600" cy="563563"/>
            <a:chOff x="4339" y="3007"/>
            <a:chExt cx="1011" cy="551"/>
          </a:xfrm>
        </p:grpSpPr>
        <p:sp>
          <p:nvSpPr>
            <p:cNvPr id="70672" name="Rectangle 3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0673" name="Rectangle 3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Lớp C</a:t>
              </a:r>
              <a:endParaRPr lang="en-US"/>
            </a:p>
          </p:txBody>
        </p:sp>
        <p:sp>
          <p:nvSpPr>
            <p:cNvPr id="70674" name="Rectangle 3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0675" name="Rectangle 3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70664" name="AutoShape 39"/>
          <p:cNvSpPr>
            <a:spLocks noChangeArrowheads="1"/>
          </p:cNvSpPr>
          <p:nvPr/>
        </p:nvSpPr>
        <p:spPr bwMode="auto">
          <a:xfrm>
            <a:off x="4953000" y="5105400"/>
            <a:ext cx="381000" cy="152400"/>
          </a:xfrm>
          <a:prstGeom prst="diamond">
            <a:avLst/>
          </a:prstGeom>
          <a:noFill/>
          <a:ln w="9525">
            <a:solidFill>
              <a:schemeClr val="tx1"/>
            </a:solidFill>
            <a:miter lim="800000"/>
            <a:headEnd/>
            <a:tailEnd/>
          </a:ln>
        </p:spPr>
        <p:txBody>
          <a:bodyPr wrap="none" anchor="ctr"/>
          <a:lstStyle/>
          <a:p>
            <a:endParaRPr lang="fr-FR"/>
          </a:p>
        </p:txBody>
      </p:sp>
      <p:sp>
        <p:nvSpPr>
          <p:cNvPr id="70665" name="Line 40"/>
          <p:cNvSpPr>
            <a:spLocks noChangeShapeType="1"/>
          </p:cNvSpPr>
          <p:nvPr/>
        </p:nvSpPr>
        <p:spPr bwMode="auto">
          <a:xfrm>
            <a:off x="3352800" y="5181600"/>
            <a:ext cx="1600200" cy="0"/>
          </a:xfrm>
          <a:prstGeom prst="line">
            <a:avLst/>
          </a:prstGeom>
          <a:noFill/>
          <a:ln w="9525">
            <a:solidFill>
              <a:schemeClr val="tx1"/>
            </a:solidFill>
            <a:round/>
            <a:headEnd/>
            <a:tailEnd/>
          </a:ln>
        </p:spPr>
        <p:txBody>
          <a:bodyPr/>
          <a:lstStyle/>
          <a:p>
            <a:endParaRPr lang="en-US"/>
          </a:p>
        </p:txBody>
      </p:sp>
      <p:sp>
        <p:nvSpPr>
          <p:cNvPr id="70666" name="AutoShape 41"/>
          <p:cNvSpPr>
            <a:spLocks noChangeArrowheads="1"/>
          </p:cNvSpPr>
          <p:nvPr/>
        </p:nvSpPr>
        <p:spPr bwMode="auto">
          <a:xfrm>
            <a:off x="5943600" y="5410200"/>
            <a:ext cx="152400" cy="304800"/>
          </a:xfrm>
          <a:prstGeom prst="diamond">
            <a:avLst/>
          </a:prstGeom>
          <a:noFill/>
          <a:ln w="9525">
            <a:solidFill>
              <a:schemeClr val="tx1"/>
            </a:solidFill>
            <a:miter lim="800000"/>
            <a:headEnd/>
            <a:tailEnd/>
          </a:ln>
        </p:spPr>
        <p:txBody>
          <a:bodyPr wrap="none" anchor="ctr"/>
          <a:lstStyle/>
          <a:p>
            <a:endParaRPr lang="fr-FR"/>
          </a:p>
        </p:txBody>
      </p:sp>
      <p:sp>
        <p:nvSpPr>
          <p:cNvPr id="70667" name="Line 42"/>
          <p:cNvSpPr>
            <a:spLocks noChangeShapeType="1"/>
          </p:cNvSpPr>
          <p:nvPr/>
        </p:nvSpPr>
        <p:spPr bwMode="auto">
          <a:xfrm>
            <a:off x="6019800" y="5715000"/>
            <a:ext cx="0" cy="457200"/>
          </a:xfrm>
          <a:prstGeom prst="line">
            <a:avLst/>
          </a:prstGeom>
          <a:noFill/>
          <a:ln w="9525">
            <a:solidFill>
              <a:schemeClr val="tx1"/>
            </a:solidFill>
            <a:round/>
            <a:headEnd/>
            <a:tailEnd/>
          </a:ln>
        </p:spPr>
        <p:txBody>
          <a:bodyPr/>
          <a:lstStyle/>
          <a:p>
            <a:endParaRPr lang="en-US"/>
          </a:p>
        </p:txBody>
      </p:sp>
      <p:sp>
        <p:nvSpPr>
          <p:cNvPr id="70668" name="Line 43"/>
          <p:cNvSpPr>
            <a:spLocks noChangeShapeType="1"/>
          </p:cNvSpPr>
          <p:nvPr/>
        </p:nvSpPr>
        <p:spPr bwMode="auto">
          <a:xfrm flipH="1">
            <a:off x="5105400" y="6172200"/>
            <a:ext cx="914400" cy="0"/>
          </a:xfrm>
          <a:prstGeom prst="line">
            <a:avLst/>
          </a:prstGeom>
          <a:noFill/>
          <a:ln w="9525">
            <a:solidFill>
              <a:schemeClr val="tx1"/>
            </a:solidFill>
            <a:round/>
            <a:headEnd/>
            <a:tailEnd/>
          </a:ln>
        </p:spPr>
        <p:txBody>
          <a:bodyPr/>
          <a:lstStyle/>
          <a:p>
            <a:endParaRPr lang="en-US"/>
          </a:p>
        </p:txBody>
      </p:sp>
      <p:sp>
        <p:nvSpPr>
          <p:cNvPr id="62508" name="AutoShape 44"/>
          <p:cNvSpPr>
            <a:spLocks noChangeArrowheads="1"/>
          </p:cNvSpPr>
          <p:nvPr/>
        </p:nvSpPr>
        <p:spPr bwMode="auto">
          <a:xfrm>
            <a:off x="3352800" y="6096000"/>
            <a:ext cx="381000" cy="152400"/>
          </a:xfrm>
          <a:prstGeom prst="diamond">
            <a:avLst/>
          </a:prstGeom>
          <a:noFill/>
          <a:ln w="9525">
            <a:solidFill>
              <a:srgbClr val="FF99FF"/>
            </a:solidFill>
            <a:prstDash val="dash"/>
            <a:miter lim="800000"/>
            <a:headEnd/>
            <a:tailEnd/>
          </a:ln>
        </p:spPr>
        <p:txBody>
          <a:bodyPr wrap="none" anchor="ctr"/>
          <a:lstStyle/>
          <a:p>
            <a:endParaRPr lang="fr-FR"/>
          </a:p>
        </p:txBody>
      </p:sp>
      <p:sp>
        <p:nvSpPr>
          <p:cNvPr id="62509" name="Line 45"/>
          <p:cNvSpPr>
            <a:spLocks noChangeShapeType="1"/>
          </p:cNvSpPr>
          <p:nvPr/>
        </p:nvSpPr>
        <p:spPr bwMode="auto">
          <a:xfrm flipH="1">
            <a:off x="2514600" y="6172200"/>
            <a:ext cx="838200" cy="0"/>
          </a:xfrm>
          <a:prstGeom prst="line">
            <a:avLst/>
          </a:prstGeom>
          <a:noFill/>
          <a:ln w="9525">
            <a:solidFill>
              <a:srgbClr val="FF99FF"/>
            </a:solidFill>
            <a:prstDash val="dash"/>
            <a:round/>
            <a:headEnd/>
            <a:tailEnd/>
          </a:ln>
        </p:spPr>
        <p:txBody>
          <a:bodyPr/>
          <a:lstStyle/>
          <a:p>
            <a:endParaRPr lang="en-US"/>
          </a:p>
        </p:txBody>
      </p:sp>
      <p:sp>
        <p:nvSpPr>
          <p:cNvPr id="62510" name="Line 46"/>
          <p:cNvSpPr>
            <a:spLocks noChangeShapeType="1"/>
          </p:cNvSpPr>
          <p:nvPr/>
        </p:nvSpPr>
        <p:spPr bwMode="auto">
          <a:xfrm flipV="1">
            <a:off x="2514600" y="5486400"/>
            <a:ext cx="0" cy="685800"/>
          </a:xfrm>
          <a:prstGeom prst="line">
            <a:avLst/>
          </a:prstGeom>
          <a:noFill/>
          <a:ln w="9525">
            <a:solidFill>
              <a:srgbClr val="FF99FF"/>
            </a:solidFill>
            <a:prstDash val="dash"/>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508"/>
                                        </p:tgtEl>
                                        <p:attrNameLst>
                                          <p:attrName>style.visibility</p:attrName>
                                        </p:attrNameLst>
                                      </p:cBhvr>
                                      <p:to>
                                        <p:strVal val="visible"/>
                                      </p:to>
                                    </p:set>
                                    <p:animEffect transition="in" filter="dissolve">
                                      <p:cBhvr>
                                        <p:cTn id="7" dur="500"/>
                                        <p:tgtEl>
                                          <p:spTgt spid="625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509"/>
                                        </p:tgtEl>
                                        <p:attrNameLst>
                                          <p:attrName>style.visibility</p:attrName>
                                        </p:attrNameLst>
                                      </p:cBhvr>
                                      <p:to>
                                        <p:strVal val="visible"/>
                                      </p:to>
                                    </p:set>
                                    <p:animEffect transition="in" filter="dissolve">
                                      <p:cBhvr>
                                        <p:cTn id="10" dur="500"/>
                                        <p:tgtEl>
                                          <p:spTgt spid="6250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2510"/>
                                        </p:tgtEl>
                                        <p:attrNameLst>
                                          <p:attrName>style.visibility</p:attrName>
                                        </p:attrNameLst>
                                      </p:cBhvr>
                                      <p:to>
                                        <p:strVal val="visible"/>
                                      </p:to>
                                    </p:set>
                                    <p:animEffect transition="in" filter="dissolve">
                                      <p:cBhvr>
                                        <p:cTn id="13" dur="500"/>
                                        <p:tgtEl>
                                          <p:spTgt spid="62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animBg="1"/>
      <p:bldP spid="62509" grpId="0" animBg="1"/>
      <p:bldP spid="6251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71683"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thành phần (a-part-of, aggregration)</a:t>
            </a:r>
          </a:p>
          <a:p>
            <a:pPr lvl="2" eaLnBrk="1" hangingPunct="1"/>
            <a:r>
              <a:rPr lang="en-US" smtClean="0">
                <a:solidFill>
                  <a:srgbClr val="66FFFF"/>
                </a:solidFill>
              </a:rPr>
              <a:t>Tập hợp</a:t>
            </a:r>
            <a:r>
              <a:rPr lang="en-US" smtClean="0"/>
              <a:t>: một đối tượng vật lý được hình thành từ các đối tượng vật lý thành phần khác  </a:t>
            </a:r>
          </a:p>
        </p:txBody>
      </p:sp>
      <p:sp>
        <p:nvSpPr>
          <p:cNvPr id="71684" name="Slide Number Placeholder 4"/>
          <p:cNvSpPr>
            <a:spLocks noGrp="1"/>
          </p:cNvSpPr>
          <p:nvPr>
            <p:ph type="sldNum" sz="quarter" idx="11"/>
          </p:nvPr>
        </p:nvSpPr>
        <p:spPr>
          <a:noFill/>
        </p:spPr>
        <p:txBody>
          <a:bodyPr/>
          <a:lstStyle/>
          <a:p>
            <a:fld id="{5F344D7F-B5EB-44A0-90A2-45A260909F6B}" type="slidenum">
              <a:rPr lang="en-US" smtClean="0"/>
              <a:pPr/>
              <a:t>56</a:t>
            </a:fld>
            <a:endParaRPr lang="en-US" smtClean="0"/>
          </a:p>
        </p:txBody>
      </p:sp>
      <p:grpSp>
        <p:nvGrpSpPr>
          <p:cNvPr id="2" name="Group 4"/>
          <p:cNvGrpSpPr>
            <a:grpSpLocks/>
          </p:cNvGrpSpPr>
          <p:nvPr/>
        </p:nvGrpSpPr>
        <p:grpSpPr bwMode="auto">
          <a:xfrm>
            <a:off x="304800" y="3606800"/>
            <a:ext cx="1371600" cy="563563"/>
            <a:chOff x="4339" y="3007"/>
            <a:chExt cx="1011" cy="551"/>
          </a:xfrm>
        </p:grpSpPr>
        <p:sp>
          <p:nvSpPr>
            <p:cNvPr id="71745"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46"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Toà Nhà</a:t>
              </a:r>
              <a:endParaRPr lang="en-US"/>
            </a:p>
          </p:txBody>
        </p:sp>
        <p:sp>
          <p:nvSpPr>
            <p:cNvPr id="71747"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48"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257800" y="3551238"/>
            <a:ext cx="1828800" cy="563562"/>
            <a:chOff x="4339" y="3007"/>
            <a:chExt cx="1011" cy="551"/>
          </a:xfrm>
        </p:grpSpPr>
        <p:sp>
          <p:nvSpPr>
            <p:cNvPr id="71741"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42"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Xe Ô Tô</a:t>
              </a:r>
              <a:endParaRPr lang="en-US"/>
            </a:p>
          </p:txBody>
        </p:sp>
        <p:sp>
          <p:nvSpPr>
            <p:cNvPr id="71743"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44"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4" name="Group 14"/>
          <p:cNvGrpSpPr>
            <a:grpSpLocks/>
          </p:cNvGrpSpPr>
          <p:nvPr/>
        </p:nvGrpSpPr>
        <p:grpSpPr bwMode="auto">
          <a:xfrm>
            <a:off x="304800" y="5334000"/>
            <a:ext cx="1371600" cy="563563"/>
            <a:chOff x="4339" y="3007"/>
            <a:chExt cx="1011" cy="551"/>
          </a:xfrm>
        </p:grpSpPr>
        <p:sp>
          <p:nvSpPr>
            <p:cNvPr id="71737"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38"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Phòng</a:t>
              </a:r>
              <a:endParaRPr lang="en-US"/>
            </a:p>
          </p:txBody>
        </p:sp>
        <p:sp>
          <p:nvSpPr>
            <p:cNvPr id="71739"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40"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3509" name="AutoShape 21"/>
          <p:cNvSpPr>
            <a:spLocks noChangeArrowheads="1"/>
          </p:cNvSpPr>
          <p:nvPr/>
        </p:nvSpPr>
        <p:spPr bwMode="auto">
          <a:xfrm>
            <a:off x="838200" y="4191000"/>
            <a:ext cx="152400" cy="3048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63515" name="Line 27"/>
          <p:cNvSpPr>
            <a:spLocks noChangeShapeType="1"/>
          </p:cNvSpPr>
          <p:nvPr/>
        </p:nvSpPr>
        <p:spPr bwMode="auto">
          <a:xfrm>
            <a:off x="914400" y="4495800"/>
            <a:ext cx="0" cy="838200"/>
          </a:xfrm>
          <a:prstGeom prst="line">
            <a:avLst/>
          </a:prstGeom>
          <a:noFill/>
          <a:ln w="9525">
            <a:solidFill>
              <a:schemeClr val="tx1"/>
            </a:solidFill>
            <a:round/>
            <a:headEnd/>
            <a:tailEnd/>
          </a:ln>
        </p:spPr>
        <p:txBody>
          <a:bodyPr/>
          <a:lstStyle/>
          <a:p>
            <a:endParaRPr lang="en-US"/>
          </a:p>
        </p:txBody>
      </p:sp>
      <p:grpSp>
        <p:nvGrpSpPr>
          <p:cNvPr id="5" name="Group 28"/>
          <p:cNvGrpSpPr>
            <a:grpSpLocks/>
          </p:cNvGrpSpPr>
          <p:nvPr/>
        </p:nvGrpSpPr>
        <p:grpSpPr bwMode="auto">
          <a:xfrm>
            <a:off x="4038600" y="5257800"/>
            <a:ext cx="1371600" cy="563563"/>
            <a:chOff x="4339" y="3007"/>
            <a:chExt cx="1011" cy="551"/>
          </a:xfrm>
        </p:grpSpPr>
        <p:sp>
          <p:nvSpPr>
            <p:cNvPr id="71733" name="Rectangle 29"/>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34" name="Rectangle 30"/>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Thùng Xe</a:t>
              </a:r>
              <a:endParaRPr lang="en-US"/>
            </a:p>
          </p:txBody>
        </p:sp>
        <p:sp>
          <p:nvSpPr>
            <p:cNvPr id="71735" name="Rectangle 31"/>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36" name="Rectangle 32"/>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 name="Group 33"/>
          <p:cNvGrpSpPr>
            <a:grpSpLocks/>
          </p:cNvGrpSpPr>
          <p:nvPr/>
        </p:nvGrpSpPr>
        <p:grpSpPr bwMode="auto">
          <a:xfrm>
            <a:off x="5791200" y="5257800"/>
            <a:ext cx="1371600" cy="563563"/>
            <a:chOff x="4339" y="3007"/>
            <a:chExt cx="1011" cy="551"/>
          </a:xfrm>
        </p:grpSpPr>
        <p:sp>
          <p:nvSpPr>
            <p:cNvPr id="71729" name="Rectangle 3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30" name="Rectangle 35"/>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Bánh Xe</a:t>
              </a:r>
              <a:endParaRPr lang="en-US"/>
            </a:p>
          </p:txBody>
        </p:sp>
        <p:sp>
          <p:nvSpPr>
            <p:cNvPr id="71731" name="Rectangle 3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32" name="Rectangle 3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 name="Group 38"/>
          <p:cNvGrpSpPr>
            <a:grpSpLocks/>
          </p:cNvGrpSpPr>
          <p:nvPr/>
        </p:nvGrpSpPr>
        <p:grpSpPr bwMode="auto">
          <a:xfrm>
            <a:off x="7543800" y="5257800"/>
            <a:ext cx="1371600" cy="563563"/>
            <a:chOff x="4339" y="3007"/>
            <a:chExt cx="1011" cy="551"/>
          </a:xfrm>
        </p:grpSpPr>
        <p:sp>
          <p:nvSpPr>
            <p:cNvPr id="71725" name="Rectangle 39"/>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26" name="Rectangle 40"/>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Động Cơ</a:t>
              </a:r>
              <a:endParaRPr lang="en-US"/>
            </a:p>
          </p:txBody>
        </p:sp>
        <p:sp>
          <p:nvSpPr>
            <p:cNvPr id="71727" name="Rectangle 41"/>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28" name="Rectangle 42"/>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3531" name="AutoShape 43"/>
          <p:cNvSpPr>
            <a:spLocks noChangeArrowheads="1"/>
          </p:cNvSpPr>
          <p:nvPr/>
        </p:nvSpPr>
        <p:spPr bwMode="auto">
          <a:xfrm>
            <a:off x="5715000" y="4114800"/>
            <a:ext cx="152400" cy="3048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63532" name="AutoShape 44"/>
          <p:cNvSpPr>
            <a:spLocks noChangeArrowheads="1"/>
          </p:cNvSpPr>
          <p:nvPr/>
        </p:nvSpPr>
        <p:spPr bwMode="auto">
          <a:xfrm>
            <a:off x="6096000" y="4114800"/>
            <a:ext cx="152400" cy="3048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63533" name="AutoShape 45"/>
          <p:cNvSpPr>
            <a:spLocks noChangeArrowheads="1"/>
          </p:cNvSpPr>
          <p:nvPr/>
        </p:nvSpPr>
        <p:spPr bwMode="auto">
          <a:xfrm>
            <a:off x="6400800" y="4114800"/>
            <a:ext cx="152400" cy="3048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63534" name="Line 46"/>
          <p:cNvSpPr>
            <a:spLocks noChangeShapeType="1"/>
          </p:cNvSpPr>
          <p:nvPr/>
        </p:nvSpPr>
        <p:spPr bwMode="auto">
          <a:xfrm>
            <a:off x="6172200" y="4419600"/>
            <a:ext cx="0" cy="838200"/>
          </a:xfrm>
          <a:prstGeom prst="line">
            <a:avLst/>
          </a:prstGeom>
          <a:noFill/>
          <a:ln w="9525">
            <a:solidFill>
              <a:schemeClr val="tx1"/>
            </a:solidFill>
            <a:round/>
            <a:headEnd/>
            <a:tailEnd/>
          </a:ln>
        </p:spPr>
        <p:txBody>
          <a:bodyPr/>
          <a:lstStyle/>
          <a:p>
            <a:endParaRPr lang="en-US"/>
          </a:p>
        </p:txBody>
      </p:sp>
      <p:sp>
        <p:nvSpPr>
          <p:cNvPr id="63535" name="Line 47"/>
          <p:cNvSpPr>
            <a:spLocks noChangeShapeType="1"/>
          </p:cNvSpPr>
          <p:nvPr/>
        </p:nvSpPr>
        <p:spPr bwMode="auto">
          <a:xfrm>
            <a:off x="5791200" y="4419600"/>
            <a:ext cx="0" cy="381000"/>
          </a:xfrm>
          <a:prstGeom prst="line">
            <a:avLst/>
          </a:prstGeom>
          <a:noFill/>
          <a:ln w="9525">
            <a:solidFill>
              <a:schemeClr val="tx1"/>
            </a:solidFill>
            <a:round/>
            <a:headEnd/>
            <a:tailEnd/>
          </a:ln>
        </p:spPr>
        <p:txBody>
          <a:bodyPr/>
          <a:lstStyle/>
          <a:p>
            <a:endParaRPr lang="en-US"/>
          </a:p>
        </p:txBody>
      </p:sp>
      <p:sp>
        <p:nvSpPr>
          <p:cNvPr id="63536" name="Line 48"/>
          <p:cNvSpPr>
            <a:spLocks noChangeShapeType="1"/>
          </p:cNvSpPr>
          <p:nvPr/>
        </p:nvSpPr>
        <p:spPr bwMode="auto">
          <a:xfrm flipH="1">
            <a:off x="4724400" y="4800600"/>
            <a:ext cx="1066800" cy="0"/>
          </a:xfrm>
          <a:prstGeom prst="line">
            <a:avLst/>
          </a:prstGeom>
          <a:noFill/>
          <a:ln w="9525">
            <a:solidFill>
              <a:schemeClr val="tx1"/>
            </a:solidFill>
            <a:round/>
            <a:headEnd/>
            <a:tailEnd/>
          </a:ln>
        </p:spPr>
        <p:txBody>
          <a:bodyPr/>
          <a:lstStyle/>
          <a:p>
            <a:endParaRPr lang="en-US"/>
          </a:p>
        </p:txBody>
      </p:sp>
      <p:sp>
        <p:nvSpPr>
          <p:cNvPr id="63537" name="Line 49"/>
          <p:cNvSpPr>
            <a:spLocks noChangeShapeType="1"/>
          </p:cNvSpPr>
          <p:nvPr/>
        </p:nvSpPr>
        <p:spPr bwMode="auto">
          <a:xfrm>
            <a:off x="4724400" y="4800600"/>
            <a:ext cx="0" cy="457200"/>
          </a:xfrm>
          <a:prstGeom prst="line">
            <a:avLst/>
          </a:prstGeom>
          <a:noFill/>
          <a:ln w="9525">
            <a:solidFill>
              <a:schemeClr val="tx1"/>
            </a:solidFill>
            <a:round/>
            <a:headEnd/>
            <a:tailEnd/>
          </a:ln>
        </p:spPr>
        <p:txBody>
          <a:bodyPr/>
          <a:lstStyle/>
          <a:p>
            <a:endParaRPr lang="en-US"/>
          </a:p>
        </p:txBody>
      </p:sp>
      <p:sp>
        <p:nvSpPr>
          <p:cNvPr id="63538" name="Line 50"/>
          <p:cNvSpPr>
            <a:spLocks noChangeShapeType="1"/>
          </p:cNvSpPr>
          <p:nvPr/>
        </p:nvSpPr>
        <p:spPr bwMode="auto">
          <a:xfrm>
            <a:off x="6477000" y="4419600"/>
            <a:ext cx="0" cy="381000"/>
          </a:xfrm>
          <a:prstGeom prst="line">
            <a:avLst/>
          </a:prstGeom>
          <a:noFill/>
          <a:ln w="9525">
            <a:solidFill>
              <a:schemeClr val="tx1"/>
            </a:solidFill>
            <a:round/>
            <a:headEnd/>
            <a:tailEnd/>
          </a:ln>
        </p:spPr>
        <p:txBody>
          <a:bodyPr/>
          <a:lstStyle/>
          <a:p>
            <a:endParaRPr lang="en-US"/>
          </a:p>
        </p:txBody>
      </p:sp>
      <p:sp>
        <p:nvSpPr>
          <p:cNvPr id="63539" name="Line 51"/>
          <p:cNvSpPr>
            <a:spLocks noChangeShapeType="1"/>
          </p:cNvSpPr>
          <p:nvPr/>
        </p:nvSpPr>
        <p:spPr bwMode="auto">
          <a:xfrm>
            <a:off x="6477000" y="4800600"/>
            <a:ext cx="1600200" cy="0"/>
          </a:xfrm>
          <a:prstGeom prst="line">
            <a:avLst/>
          </a:prstGeom>
          <a:noFill/>
          <a:ln w="9525">
            <a:solidFill>
              <a:schemeClr val="tx1"/>
            </a:solidFill>
            <a:round/>
            <a:headEnd/>
            <a:tailEnd/>
          </a:ln>
        </p:spPr>
        <p:txBody>
          <a:bodyPr/>
          <a:lstStyle/>
          <a:p>
            <a:endParaRPr lang="en-US"/>
          </a:p>
        </p:txBody>
      </p:sp>
      <p:sp>
        <p:nvSpPr>
          <p:cNvPr id="63540" name="Line 52"/>
          <p:cNvSpPr>
            <a:spLocks noChangeShapeType="1"/>
          </p:cNvSpPr>
          <p:nvPr/>
        </p:nvSpPr>
        <p:spPr bwMode="auto">
          <a:xfrm>
            <a:off x="8077200" y="4800600"/>
            <a:ext cx="0" cy="457200"/>
          </a:xfrm>
          <a:prstGeom prst="line">
            <a:avLst/>
          </a:prstGeom>
          <a:noFill/>
          <a:ln w="9525">
            <a:solidFill>
              <a:schemeClr val="tx1"/>
            </a:solidFill>
            <a:round/>
            <a:headEnd/>
            <a:tailEnd/>
          </a:ln>
        </p:spPr>
        <p:txBody>
          <a:bodyPr/>
          <a:lstStyle/>
          <a:p>
            <a:endParaRPr lang="en-US"/>
          </a:p>
        </p:txBody>
      </p:sp>
      <p:sp>
        <p:nvSpPr>
          <p:cNvPr id="63541" name="Text Box 53"/>
          <p:cNvSpPr txBox="1">
            <a:spLocks noChangeArrowheads="1"/>
          </p:cNvSpPr>
          <p:nvPr/>
        </p:nvSpPr>
        <p:spPr bwMode="auto">
          <a:xfrm>
            <a:off x="974725" y="4240213"/>
            <a:ext cx="292100" cy="366712"/>
          </a:xfrm>
          <a:prstGeom prst="rect">
            <a:avLst/>
          </a:prstGeom>
          <a:noFill/>
          <a:ln w="9525">
            <a:noFill/>
            <a:miter lim="800000"/>
            <a:headEnd/>
            <a:tailEnd/>
          </a:ln>
        </p:spPr>
        <p:txBody>
          <a:bodyPr wrap="none">
            <a:spAutoFit/>
          </a:bodyPr>
          <a:lstStyle/>
          <a:p>
            <a:r>
              <a:rPr lang="en-US" i="1"/>
              <a:t>1</a:t>
            </a:r>
          </a:p>
        </p:txBody>
      </p:sp>
      <p:sp>
        <p:nvSpPr>
          <p:cNvPr id="63542" name="Text Box 54"/>
          <p:cNvSpPr txBox="1">
            <a:spLocks noChangeArrowheads="1"/>
          </p:cNvSpPr>
          <p:nvPr/>
        </p:nvSpPr>
        <p:spPr bwMode="auto">
          <a:xfrm>
            <a:off x="914400" y="4953000"/>
            <a:ext cx="492125" cy="366713"/>
          </a:xfrm>
          <a:prstGeom prst="rect">
            <a:avLst/>
          </a:prstGeom>
          <a:noFill/>
          <a:ln w="9525">
            <a:noFill/>
            <a:miter lim="800000"/>
            <a:headEnd/>
            <a:tailEnd/>
          </a:ln>
        </p:spPr>
        <p:txBody>
          <a:bodyPr wrap="none">
            <a:spAutoFit/>
          </a:bodyPr>
          <a:lstStyle/>
          <a:p>
            <a:r>
              <a:rPr lang="en-US" i="1"/>
              <a:t>1..*</a:t>
            </a:r>
          </a:p>
        </p:txBody>
      </p:sp>
      <p:sp>
        <p:nvSpPr>
          <p:cNvPr id="63543" name="Text Box 55"/>
          <p:cNvSpPr txBox="1">
            <a:spLocks noChangeArrowheads="1"/>
          </p:cNvSpPr>
          <p:nvPr/>
        </p:nvSpPr>
        <p:spPr bwMode="auto">
          <a:xfrm>
            <a:off x="5410200" y="4191000"/>
            <a:ext cx="292100" cy="366713"/>
          </a:xfrm>
          <a:prstGeom prst="rect">
            <a:avLst/>
          </a:prstGeom>
          <a:noFill/>
          <a:ln w="9525">
            <a:noFill/>
            <a:miter lim="800000"/>
            <a:headEnd/>
            <a:tailEnd/>
          </a:ln>
        </p:spPr>
        <p:txBody>
          <a:bodyPr wrap="none">
            <a:spAutoFit/>
          </a:bodyPr>
          <a:lstStyle/>
          <a:p>
            <a:r>
              <a:rPr lang="en-US" i="1"/>
              <a:t>1</a:t>
            </a:r>
          </a:p>
        </p:txBody>
      </p:sp>
      <p:sp>
        <p:nvSpPr>
          <p:cNvPr id="63544" name="Text Box 56"/>
          <p:cNvSpPr txBox="1">
            <a:spLocks noChangeArrowheads="1"/>
          </p:cNvSpPr>
          <p:nvPr/>
        </p:nvSpPr>
        <p:spPr bwMode="auto">
          <a:xfrm>
            <a:off x="5867400" y="4267200"/>
            <a:ext cx="292100" cy="366713"/>
          </a:xfrm>
          <a:prstGeom prst="rect">
            <a:avLst/>
          </a:prstGeom>
          <a:noFill/>
          <a:ln w="9525">
            <a:noFill/>
            <a:miter lim="800000"/>
            <a:headEnd/>
            <a:tailEnd/>
          </a:ln>
        </p:spPr>
        <p:txBody>
          <a:bodyPr wrap="none">
            <a:spAutoFit/>
          </a:bodyPr>
          <a:lstStyle/>
          <a:p>
            <a:r>
              <a:rPr lang="en-US" i="1"/>
              <a:t>1</a:t>
            </a:r>
          </a:p>
        </p:txBody>
      </p:sp>
      <p:sp>
        <p:nvSpPr>
          <p:cNvPr id="63545" name="Text Box 57"/>
          <p:cNvSpPr txBox="1">
            <a:spLocks noChangeArrowheads="1"/>
          </p:cNvSpPr>
          <p:nvPr/>
        </p:nvSpPr>
        <p:spPr bwMode="auto">
          <a:xfrm>
            <a:off x="6553200" y="4191000"/>
            <a:ext cx="292100" cy="366713"/>
          </a:xfrm>
          <a:prstGeom prst="rect">
            <a:avLst/>
          </a:prstGeom>
          <a:noFill/>
          <a:ln w="9525">
            <a:noFill/>
            <a:miter lim="800000"/>
            <a:headEnd/>
            <a:tailEnd/>
          </a:ln>
        </p:spPr>
        <p:txBody>
          <a:bodyPr wrap="none">
            <a:spAutoFit/>
          </a:bodyPr>
          <a:lstStyle/>
          <a:p>
            <a:r>
              <a:rPr lang="en-US" i="1"/>
              <a:t>1</a:t>
            </a:r>
          </a:p>
        </p:txBody>
      </p:sp>
      <p:sp>
        <p:nvSpPr>
          <p:cNvPr id="63546" name="Text Box 58"/>
          <p:cNvSpPr txBox="1">
            <a:spLocks noChangeArrowheads="1"/>
          </p:cNvSpPr>
          <p:nvPr/>
        </p:nvSpPr>
        <p:spPr bwMode="auto">
          <a:xfrm>
            <a:off x="8077200" y="4800600"/>
            <a:ext cx="292100" cy="366713"/>
          </a:xfrm>
          <a:prstGeom prst="rect">
            <a:avLst/>
          </a:prstGeom>
          <a:noFill/>
          <a:ln w="9525">
            <a:noFill/>
            <a:miter lim="800000"/>
            <a:headEnd/>
            <a:tailEnd/>
          </a:ln>
        </p:spPr>
        <p:txBody>
          <a:bodyPr wrap="none">
            <a:spAutoFit/>
          </a:bodyPr>
          <a:lstStyle/>
          <a:p>
            <a:r>
              <a:rPr lang="en-US" i="1"/>
              <a:t>1</a:t>
            </a:r>
          </a:p>
        </p:txBody>
      </p:sp>
      <p:sp>
        <p:nvSpPr>
          <p:cNvPr id="63547" name="Text Box 59"/>
          <p:cNvSpPr txBox="1">
            <a:spLocks noChangeArrowheads="1"/>
          </p:cNvSpPr>
          <p:nvPr/>
        </p:nvSpPr>
        <p:spPr bwMode="auto">
          <a:xfrm>
            <a:off x="6248400" y="4876800"/>
            <a:ext cx="501650" cy="366713"/>
          </a:xfrm>
          <a:prstGeom prst="rect">
            <a:avLst/>
          </a:prstGeom>
          <a:noFill/>
          <a:ln w="9525">
            <a:noFill/>
            <a:miter lim="800000"/>
            <a:headEnd/>
            <a:tailEnd/>
          </a:ln>
        </p:spPr>
        <p:txBody>
          <a:bodyPr wrap="none">
            <a:spAutoFit/>
          </a:bodyPr>
          <a:lstStyle/>
          <a:p>
            <a:r>
              <a:rPr lang="en-US" i="1"/>
              <a:t>4..8</a:t>
            </a:r>
          </a:p>
        </p:txBody>
      </p:sp>
      <p:sp>
        <p:nvSpPr>
          <p:cNvPr id="63548" name="Text Box 60"/>
          <p:cNvSpPr txBox="1">
            <a:spLocks noChangeArrowheads="1"/>
          </p:cNvSpPr>
          <p:nvPr/>
        </p:nvSpPr>
        <p:spPr bwMode="auto">
          <a:xfrm>
            <a:off x="4724400" y="4876800"/>
            <a:ext cx="292100" cy="366713"/>
          </a:xfrm>
          <a:prstGeom prst="rect">
            <a:avLst/>
          </a:prstGeom>
          <a:noFill/>
          <a:ln w="9525">
            <a:noFill/>
            <a:miter lim="800000"/>
            <a:headEnd/>
            <a:tailEnd/>
          </a:ln>
        </p:spPr>
        <p:txBody>
          <a:bodyPr wrap="none">
            <a:spAutoFit/>
          </a:bodyPr>
          <a:lstStyle/>
          <a:p>
            <a:r>
              <a:rPr lang="en-US" i="1"/>
              <a:t>1</a:t>
            </a:r>
          </a:p>
        </p:txBody>
      </p:sp>
      <p:grpSp>
        <p:nvGrpSpPr>
          <p:cNvPr id="8" name="Group 61"/>
          <p:cNvGrpSpPr>
            <a:grpSpLocks/>
          </p:cNvGrpSpPr>
          <p:nvPr/>
        </p:nvGrpSpPr>
        <p:grpSpPr bwMode="auto">
          <a:xfrm>
            <a:off x="2082800" y="3619500"/>
            <a:ext cx="1447800" cy="563563"/>
            <a:chOff x="4339" y="3007"/>
            <a:chExt cx="1011" cy="551"/>
          </a:xfrm>
        </p:grpSpPr>
        <p:sp>
          <p:nvSpPr>
            <p:cNvPr id="71721" name="Rectangle 6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22" name="Rectangle 63"/>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Đơn Hàng</a:t>
              </a:r>
              <a:endParaRPr lang="en-US"/>
            </a:p>
          </p:txBody>
        </p:sp>
        <p:sp>
          <p:nvSpPr>
            <p:cNvPr id="71723" name="Rectangle 6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24" name="Rectangle 6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9" name="Group 66"/>
          <p:cNvGrpSpPr>
            <a:grpSpLocks/>
          </p:cNvGrpSpPr>
          <p:nvPr/>
        </p:nvGrpSpPr>
        <p:grpSpPr bwMode="auto">
          <a:xfrm>
            <a:off x="2133600" y="5334000"/>
            <a:ext cx="1371600" cy="563563"/>
            <a:chOff x="4339" y="3007"/>
            <a:chExt cx="1011" cy="551"/>
          </a:xfrm>
        </p:grpSpPr>
        <p:sp>
          <p:nvSpPr>
            <p:cNvPr id="71717" name="Rectangle 6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1718" name="Rectangle 68"/>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Dòng HĐ</a:t>
              </a:r>
              <a:endParaRPr lang="en-US"/>
            </a:p>
          </p:txBody>
        </p:sp>
        <p:sp>
          <p:nvSpPr>
            <p:cNvPr id="71719" name="Rectangle 6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1720" name="Rectangle 7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3559" name="AutoShape 71"/>
          <p:cNvSpPr>
            <a:spLocks noChangeArrowheads="1"/>
          </p:cNvSpPr>
          <p:nvPr/>
        </p:nvSpPr>
        <p:spPr bwMode="auto">
          <a:xfrm>
            <a:off x="2667000" y="4191000"/>
            <a:ext cx="152400" cy="304800"/>
          </a:xfrm>
          <a:prstGeom prst="diamond">
            <a:avLst/>
          </a:prstGeom>
          <a:solidFill>
            <a:schemeClr val="tx1"/>
          </a:solidFill>
          <a:ln w="9525">
            <a:solidFill>
              <a:schemeClr val="tx1"/>
            </a:solidFill>
            <a:miter lim="800000"/>
            <a:headEnd/>
            <a:tailEnd/>
          </a:ln>
        </p:spPr>
        <p:txBody>
          <a:bodyPr wrap="none" anchor="ctr"/>
          <a:lstStyle/>
          <a:p>
            <a:endParaRPr lang="fr-FR"/>
          </a:p>
        </p:txBody>
      </p:sp>
      <p:sp>
        <p:nvSpPr>
          <p:cNvPr id="63560" name="Line 72"/>
          <p:cNvSpPr>
            <a:spLocks noChangeShapeType="1"/>
          </p:cNvSpPr>
          <p:nvPr/>
        </p:nvSpPr>
        <p:spPr bwMode="auto">
          <a:xfrm>
            <a:off x="2743200" y="4495800"/>
            <a:ext cx="0" cy="838200"/>
          </a:xfrm>
          <a:prstGeom prst="line">
            <a:avLst/>
          </a:prstGeom>
          <a:noFill/>
          <a:ln w="9525">
            <a:solidFill>
              <a:schemeClr val="tx1"/>
            </a:solidFill>
            <a:round/>
            <a:headEnd/>
            <a:tailEnd/>
          </a:ln>
        </p:spPr>
        <p:txBody>
          <a:bodyPr/>
          <a:lstStyle/>
          <a:p>
            <a:endParaRPr lang="en-US"/>
          </a:p>
        </p:txBody>
      </p:sp>
      <p:sp>
        <p:nvSpPr>
          <p:cNvPr id="63561" name="Text Box 73"/>
          <p:cNvSpPr txBox="1">
            <a:spLocks noChangeArrowheads="1"/>
          </p:cNvSpPr>
          <p:nvPr/>
        </p:nvSpPr>
        <p:spPr bwMode="auto">
          <a:xfrm>
            <a:off x="2803525" y="4240213"/>
            <a:ext cx="292100" cy="366712"/>
          </a:xfrm>
          <a:prstGeom prst="rect">
            <a:avLst/>
          </a:prstGeom>
          <a:noFill/>
          <a:ln w="9525">
            <a:noFill/>
            <a:miter lim="800000"/>
            <a:headEnd/>
            <a:tailEnd/>
          </a:ln>
        </p:spPr>
        <p:txBody>
          <a:bodyPr wrap="none">
            <a:spAutoFit/>
          </a:bodyPr>
          <a:lstStyle/>
          <a:p>
            <a:r>
              <a:rPr lang="en-US" i="1"/>
              <a:t>1</a:t>
            </a:r>
          </a:p>
        </p:txBody>
      </p:sp>
      <p:sp>
        <p:nvSpPr>
          <p:cNvPr id="63562" name="Text Box 74"/>
          <p:cNvSpPr txBox="1">
            <a:spLocks noChangeArrowheads="1"/>
          </p:cNvSpPr>
          <p:nvPr/>
        </p:nvSpPr>
        <p:spPr bwMode="auto">
          <a:xfrm>
            <a:off x="2743200" y="4953000"/>
            <a:ext cx="492125" cy="366713"/>
          </a:xfrm>
          <a:prstGeom prst="rect">
            <a:avLst/>
          </a:prstGeom>
          <a:noFill/>
          <a:ln w="9525">
            <a:noFill/>
            <a:miter lim="800000"/>
            <a:headEnd/>
            <a:tailEnd/>
          </a:ln>
        </p:spPr>
        <p:txBody>
          <a:bodyPr wrap="none">
            <a:spAutoFit/>
          </a:bodyPr>
          <a:lstStyle/>
          <a:p>
            <a:r>
              <a:rPr lang="en-US" i="1"/>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3509"/>
                                        </p:tgtEl>
                                        <p:attrNameLst>
                                          <p:attrName>style.visibility</p:attrName>
                                        </p:attrNameLst>
                                      </p:cBhvr>
                                      <p:to>
                                        <p:strVal val="visible"/>
                                      </p:to>
                                    </p:set>
                                    <p:animEffect transition="in" filter="dissolve">
                                      <p:cBhvr>
                                        <p:cTn id="16" dur="500"/>
                                        <p:tgtEl>
                                          <p:spTgt spid="6350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515"/>
                                        </p:tgtEl>
                                        <p:attrNameLst>
                                          <p:attrName>style.visibility</p:attrName>
                                        </p:attrNameLst>
                                      </p:cBhvr>
                                      <p:to>
                                        <p:strVal val="visible"/>
                                      </p:to>
                                    </p:set>
                                    <p:animEffect transition="in" filter="dissolve">
                                      <p:cBhvr>
                                        <p:cTn id="19" dur="500"/>
                                        <p:tgtEl>
                                          <p:spTgt spid="63515"/>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3531"/>
                                        </p:tgtEl>
                                        <p:attrNameLst>
                                          <p:attrName>style.visibility</p:attrName>
                                        </p:attrNameLst>
                                      </p:cBhvr>
                                      <p:to>
                                        <p:strVal val="visible"/>
                                      </p:to>
                                    </p:set>
                                    <p:animEffect transition="in" filter="dissolve">
                                      <p:cBhvr>
                                        <p:cTn id="31" dur="500"/>
                                        <p:tgtEl>
                                          <p:spTgt spid="6353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3532"/>
                                        </p:tgtEl>
                                        <p:attrNameLst>
                                          <p:attrName>style.visibility</p:attrName>
                                        </p:attrNameLst>
                                      </p:cBhvr>
                                      <p:to>
                                        <p:strVal val="visible"/>
                                      </p:to>
                                    </p:set>
                                    <p:animEffect transition="in" filter="dissolve">
                                      <p:cBhvr>
                                        <p:cTn id="34" dur="500"/>
                                        <p:tgtEl>
                                          <p:spTgt spid="6353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533"/>
                                        </p:tgtEl>
                                        <p:attrNameLst>
                                          <p:attrName>style.visibility</p:attrName>
                                        </p:attrNameLst>
                                      </p:cBhvr>
                                      <p:to>
                                        <p:strVal val="visible"/>
                                      </p:to>
                                    </p:set>
                                    <p:animEffect transition="in" filter="dissolve">
                                      <p:cBhvr>
                                        <p:cTn id="37" dur="500"/>
                                        <p:tgtEl>
                                          <p:spTgt spid="6353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534"/>
                                        </p:tgtEl>
                                        <p:attrNameLst>
                                          <p:attrName>style.visibility</p:attrName>
                                        </p:attrNameLst>
                                      </p:cBhvr>
                                      <p:to>
                                        <p:strVal val="visible"/>
                                      </p:to>
                                    </p:set>
                                    <p:animEffect transition="in" filter="dissolve">
                                      <p:cBhvr>
                                        <p:cTn id="40" dur="500"/>
                                        <p:tgtEl>
                                          <p:spTgt spid="6353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3535"/>
                                        </p:tgtEl>
                                        <p:attrNameLst>
                                          <p:attrName>style.visibility</p:attrName>
                                        </p:attrNameLst>
                                      </p:cBhvr>
                                      <p:to>
                                        <p:strVal val="visible"/>
                                      </p:to>
                                    </p:set>
                                    <p:animEffect transition="in" filter="dissolve">
                                      <p:cBhvr>
                                        <p:cTn id="43" dur="500"/>
                                        <p:tgtEl>
                                          <p:spTgt spid="6353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3536"/>
                                        </p:tgtEl>
                                        <p:attrNameLst>
                                          <p:attrName>style.visibility</p:attrName>
                                        </p:attrNameLst>
                                      </p:cBhvr>
                                      <p:to>
                                        <p:strVal val="visible"/>
                                      </p:to>
                                    </p:set>
                                    <p:animEffect transition="in" filter="dissolve">
                                      <p:cBhvr>
                                        <p:cTn id="46" dur="500"/>
                                        <p:tgtEl>
                                          <p:spTgt spid="6353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3537"/>
                                        </p:tgtEl>
                                        <p:attrNameLst>
                                          <p:attrName>style.visibility</p:attrName>
                                        </p:attrNameLst>
                                      </p:cBhvr>
                                      <p:to>
                                        <p:strVal val="visible"/>
                                      </p:to>
                                    </p:set>
                                    <p:animEffect transition="in" filter="dissolve">
                                      <p:cBhvr>
                                        <p:cTn id="49" dur="500"/>
                                        <p:tgtEl>
                                          <p:spTgt spid="635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3538"/>
                                        </p:tgtEl>
                                        <p:attrNameLst>
                                          <p:attrName>style.visibility</p:attrName>
                                        </p:attrNameLst>
                                      </p:cBhvr>
                                      <p:to>
                                        <p:strVal val="visible"/>
                                      </p:to>
                                    </p:set>
                                    <p:animEffect transition="in" filter="dissolve">
                                      <p:cBhvr>
                                        <p:cTn id="52" dur="500"/>
                                        <p:tgtEl>
                                          <p:spTgt spid="6353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3539"/>
                                        </p:tgtEl>
                                        <p:attrNameLst>
                                          <p:attrName>style.visibility</p:attrName>
                                        </p:attrNameLst>
                                      </p:cBhvr>
                                      <p:to>
                                        <p:strVal val="visible"/>
                                      </p:to>
                                    </p:set>
                                    <p:animEffect transition="in" filter="dissolve">
                                      <p:cBhvr>
                                        <p:cTn id="55" dur="500"/>
                                        <p:tgtEl>
                                          <p:spTgt spid="6353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3540"/>
                                        </p:tgtEl>
                                        <p:attrNameLst>
                                          <p:attrName>style.visibility</p:attrName>
                                        </p:attrNameLst>
                                      </p:cBhvr>
                                      <p:to>
                                        <p:strVal val="visible"/>
                                      </p:to>
                                    </p:set>
                                    <p:animEffect transition="in" filter="dissolve">
                                      <p:cBhvr>
                                        <p:cTn id="58" dur="500"/>
                                        <p:tgtEl>
                                          <p:spTgt spid="635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3541"/>
                                        </p:tgtEl>
                                        <p:attrNameLst>
                                          <p:attrName>style.visibility</p:attrName>
                                        </p:attrNameLst>
                                      </p:cBhvr>
                                      <p:to>
                                        <p:strVal val="visible"/>
                                      </p:to>
                                    </p:set>
                                    <p:animEffect transition="in" filter="dissolve">
                                      <p:cBhvr>
                                        <p:cTn id="61" dur="500"/>
                                        <p:tgtEl>
                                          <p:spTgt spid="6354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3542"/>
                                        </p:tgtEl>
                                        <p:attrNameLst>
                                          <p:attrName>style.visibility</p:attrName>
                                        </p:attrNameLst>
                                      </p:cBhvr>
                                      <p:to>
                                        <p:strVal val="visible"/>
                                      </p:to>
                                    </p:set>
                                    <p:animEffect transition="in" filter="dissolve">
                                      <p:cBhvr>
                                        <p:cTn id="64" dur="500"/>
                                        <p:tgtEl>
                                          <p:spTgt spid="635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3543"/>
                                        </p:tgtEl>
                                        <p:attrNameLst>
                                          <p:attrName>style.visibility</p:attrName>
                                        </p:attrNameLst>
                                      </p:cBhvr>
                                      <p:to>
                                        <p:strVal val="visible"/>
                                      </p:to>
                                    </p:set>
                                    <p:animEffect transition="in" filter="dissolve">
                                      <p:cBhvr>
                                        <p:cTn id="67" dur="500"/>
                                        <p:tgtEl>
                                          <p:spTgt spid="635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544"/>
                                        </p:tgtEl>
                                        <p:attrNameLst>
                                          <p:attrName>style.visibility</p:attrName>
                                        </p:attrNameLst>
                                      </p:cBhvr>
                                      <p:to>
                                        <p:strVal val="visible"/>
                                      </p:to>
                                    </p:set>
                                    <p:animEffect transition="in" filter="dissolve">
                                      <p:cBhvr>
                                        <p:cTn id="70" dur="500"/>
                                        <p:tgtEl>
                                          <p:spTgt spid="6354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3545"/>
                                        </p:tgtEl>
                                        <p:attrNameLst>
                                          <p:attrName>style.visibility</p:attrName>
                                        </p:attrNameLst>
                                      </p:cBhvr>
                                      <p:to>
                                        <p:strVal val="visible"/>
                                      </p:to>
                                    </p:set>
                                    <p:animEffect transition="in" filter="dissolve">
                                      <p:cBhvr>
                                        <p:cTn id="73" dur="500"/>
                                        <p:tgtEl>
                                          <p:spTgt spid="6354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3546"/>
                                        </p:tgtEl>
                                        <p:attrNameLst>
                                          <p:attrName>style.visibility</p:attrName>
                                        </p:attrNameLst>
                                      </p:cBhvr>
                                      <p:to>
                                        <p:strVal val="visible"/>
                                      </p:to>
                                    </p:set>
                                    <p:animEffect transition="in" filter="dissolve">
                                      <p:cBhvr>
                                        <p:cTn id="76" dur="500"/>
                                        <p:tgtEl>
                                          <p:spTgt spid="6354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3547"/>
                                        </p:tgtEl>
                                        <p:attrNameLst>
                                          <p:attrName>style.visibility</p:attrName>
                                        </p:attrNameLst>
                                      </p:cBhvr>
                                      <p:to>
                                        <p:strVal val="visible"/>
                                      </p:to>
                                    </p:set>
                                    <p:animEffect transition="in" filter="dissolve">
                                      <p:cBhvr>
                                        <p:cTn id="79" dur="500"/>
                                        <p:tgtEl>
                                          <p:spTgt spid="6354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548"/>
                                        </p:tgtEl>
                                        <p:attrNameLst>
                                          <p:attrName>style.visibility</p:attrName>
                                        </p:attrNameLst>
                                      </p:cBhvr>
                                      <p:to>
                                        <p:strVal val="visible"/>
                                      </p:to>
                                    </p:set>
                                    <p:animEffect transition="in" filter="dissolve">
                                      <p:cBhvr>
                                        <p:cTn id="82" dur="500"/>
                                        <p:tgtEl>
                                          <p:spTgt spid="63548"/>
                                        </p:tgtEl>
                                      </p:cBhvr>
                                    </p:animEffect>
                                  </p:childTnLst>
                                </p:cTn>
                              </p:par>
                              <p:par>
                                <p:cTn id="83" presetID="9"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dissolve">
                                      <p:cBhvr>
                                        <p:cTn id="85" dur="500"/>
                                        <p:tgtEl>
                                          <p:spTgt spid="8"/>
                                        </p:tgtEl>
                                      </p:cBhvr>
                                    </p:animEffect>
                                  </p:childTnLst>
                                </p:cTn>
                              </p:par>
                              <p:par>
                                <p:cTn id="86" presetID="9" presetClass="entr" presetSubtype="0" fill="hold"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dissolve">
                                      <p:cBhvr>
                                        <p:cTn id="88" dur="500"/>
                                        <p:tgtEl>
                                          <p:spTgt spid="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3559"/>
                                        </p:tgtEl>
                                        <p:attrNameLst>
                                          <p:attrName>style.visibility</p:attrName>
                                        </p:attrNameLst>
                                      </p:cBhvr>
                                      <p:to>
                                        <p:strVal val="visible"/>
                                      </p:to>
                                    </p:set>
                                    <p:animEffect transition="in" filter="dissolve">
                                      <p:cBhvr>
                                        <p:cTn id="91" dur="500"/>
                                        <p:tgtEl>
                                          <p:spTgt spid="6355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3560"/>
                                        </p:tgtEl>
                                        <p:attrNameLst>
                                          <p:attrName>style.visibility</p:attrName>
                                        </p:attrNameLst>
                                      </p:cBhvr>
                                      <p:to>
                                        <p:strVal val="visible"/>
                                      </p:to>
                                    </p:set>
                                    <p:animEffect transition="in" filter="dissolve">
                                      <p:cBhvr>
                                        <p:cTn id="94" dur="500"/>
                                        <p:tgtEl>
                                          <p:spTgt spid="6356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3561"/>
                                        </p:tgtEl>
                                        <p:attrNameLst>
                                          <p:attrName>style.visibility</p:attrName>
                                        </p:attrNameLst>
                                      </p:cBhvr>
                                      <p:to>
                                        <p:strVal val="visible"/>
                                      </p:to>
                                    </p:set>
                                    <p:animEffect transition="in" filter="dissolve">
                                      <p:cBhvr>
                                        <p:cTn id="97" dur="500"/>
                                        <p:tgtEl>
                                          <p:spTgt spid="6356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3562"/>
                                        </p:tgtEl>
                                        <p:attrNameLst>
                                          <p:attrName>style.visibility</p:attrName>
                                        </p:attrNameLst>
                                      </p:cBhvr>
                                      <p:to>
                                        <p:strVal val="visible"/>
                                      </p:to>
                                    </p:set>
                                    <p:animEffect transition="in" filter="dissolve">
                                      <p:cBhvr>
                                        <p:cTn id="100" dur="500"/>
                                        <p:tgtEl>
                                          <p:spTgt spid="6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9" grpId="0" animBg="1"/>
      <p:bldP spid="63515" grpId="0" animBg="1"/>
      <p:bldP spid="63531" grpId="0" animBg="1"/>
      <p:bldP spid="63532" grpId="0" animBg="1"/>
      <p:bldP spid="63533" grpId="0" animBg="1"/>
      <p:bldP spid="63534" grpId="0" animBg="1"/>
      <p:bldP spid="63535" grpId="0" animBg="1"/>
      <p:bldP spid="63536" grpId="0" animBg="1"/>
      <p:bldP spid="63537" grpId="0" animBg="1"/>
      <p:bldP spid="63538" grpId="0" animBg="1"/>
      <p:bldP spid="63539" grpId="0" animBg="1"/>
      <p:bldP spid="63540" grpId="0" animBg="1"/>
      <p:bldP spid="63541" grpId="0"/>
      <p:bldP spid="63542" grpId="0"/>
      <p:bldP spid="63543" grpId="0"/>
      <p:bldP spid="63544" grpId="0"/>
      <p:bldP spid="63545" grpId="0"/>
      <p:bldP spid="63546" grpId="0"/>
      <p:bldP spid="63547" grpId="0"/>
      <p:bldP spid="63548" grpId="0"/>
      <p:bldP spid="63559" grpId="0" animBg="1"/>
      <p:bldP spid="63560" grpId="0" animBg="1"/>
      <p:bldP spid="63561" grpId="0"/>
      <p:bldP spid="6356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72707"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thành phần (a-part-of, aggregration)</a:t>
            </a:r>
          </a:p>
          <a:p>
            <a:pPr lvl="2" eaLnBrk="1" hangingPunct="1"/>
            <a:r>
              <a:rPr lang="en-US" smtClean="0">
                <a:solidFill>
                  <a:srgbClr val="66FFFF"/>
                </a:solidFill>
              </a:rPr>
              <a:t>Vật chứa</a:t>
            </a:r>
            <a:r>
              <a:rPr lang="en-US" smtClean="0"/>
              <a:t>: một đối tựơng vật lý chứa đựng các thành phần nhưng không được cấu tạo bởi các thành phần </a:t>
            </a:r>
          </a:p>
        </p:txBody>
      </p:sp>
      <p:sp>
        <p:nvSpPr>
          <p:cNvPr id="72708" name="Slide Number Placeholder 4"/>
          <p:cNvSpPr>
            <a:spLocks noGrp="1"/>
          </p:cNvSpPr>
          <p:nvPr>
            <p:ph type="sldNum" sz="quarter" idx="11"/>
          </p:nvPr>
        </p:nvSpPr>
        <p:spPr>
          <a:noFill/>
        </p:spPr>
        <p:txBody>
          <a:bodyPr/>
          <a:lstStyle/>
          <a:p>
            <a:fld id="{971E31EC-69C9-408C-B087-29822DD1D57F}" type="slidenum">
              <a:rPr lang="en-US" smtClean="0"/>
              <a:pPr/>
              <a:t>57</a:t>
            </a:fld>
            <a:endParaRPr lang="en-US" smtClean="0"/>
          </a:p>
        </p:txBody>
      </p:sp>
      <p:grpSp>
        <p:nvGrpSpPr>
          <p:cNvPr id="2" name="Group 4"/>
          <p:cNvGrpSpPr>
            <a:grpSpLocks/>
          </p:cNvGrpSpPr>
          <p:nvPr/>
        </p:nvGrpSpPr>
        <p:grpSpPr bwMode="auto">
          <a:xfrm>
            <a:off x="1066800" y="4000500"/>
            <a:ext cx="1371600" cy="563563"/>
            <a:chOff x="4339" y="3007"/>
            <a:chExt cx="1011" cy="551"/>
          </a:xfrm>
        </p:grpSpPr>
        <p:sp>
          <p:nvSpPr>
            <p:cNvPr id="72755"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56"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Container</a:t>
              </a:r>
              <a:endParaRPr lang="en-US"/>
            </a:p>
          </p:txBody>
        </p:sp>
        <p:sp>
          <p:nvSpPr>
            <p:cNvPr id="72757"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58"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3" name="Group 9"/>
          <p:cNvGrpSpPr>
            <a:grpSpLocks/>
          </p:cNvGrpSpPr>
          <p:nvPr/>
        </p:nvGrpSpPr>
        <p:grpSpPr bwMode="auto">
          <a:xfrm>
            <a:off x="5257800" y="3932238"/>
            <a:ext cx="1828800" cy="563562"/>
            <a:chOff x="4339" y="3007"/>
            <a:chExt cx="1011" cy="551"/>
          </a:xfrm>
        </p:grpSpPr>
        <p:sp>
          <p:nvSpPr>
            <p:cNvPr id="72751" name="Rectangle 1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52" name="Rectangle 1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Phòng Học</a:t>
              </a:r>
              <a:endParaRPr lang="en-US"/>
            </a:p>
          </p:txBody>
        </p:sp>
        <p:sp>
          <p:nvSpPr>
            <p:cNvPr id="72753" name="Rectangle 1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54" name="Rectangle 1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4" name="Group 14"/>
          <p:cNvGrpSpPr>
            <a:grpSpLocks/>
          </p:cNvGrpSpPr>
          <p:nvPr/>
        </p:nvGrpSpPr>
        <p:grpSpPr bwMode="auto">
          <a:xfrm>
            <a:off x="990600" y="5715000"/>
            <a:ext cx="1600200" cy="563563"/>
            <a:chOff x="4339" y="3007"/>
            <a:chExt cx="1011" cy="551"/>
          </a:xfrm>
        </p:grpSpPr>
        <p:sp>
          <p:nvSpPr>
            <p:cNvPr id="72747"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48"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Hàng Hoá</a:t>
              </a:r>
              <a:endParaRPr lang="en-US"/>
            </a:p>
          </p:txBody>
        </p:sp>
        <p:sp>
          <p:nvSpPr>
            <p:cNvPr id="72749"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50"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4531" name="AutoShape 19"/>
          <p:cNvSpPr>
            <a:spLocks noChangeArrowheads="1"/>
          </p:cNvSpPr>
          <p:nvPr/>
        </p:nvSpPr>
        <p:spPr bwMode="auto">
          <a:xfrm>
            <a:off x="1600200" y="4572000"/>
            <a:ext cx="152400" cy="304800"/>
          </a:xfrm>
          <a:prstGeom prst="diamond">
            <a:avLst/>
          </a:prstGeom>
          <a:noFill/>
          <a:ln w="9525">
            <a:solidFill>
              <a:schemeClr val="tx1"/>
            </a:solidFill>
            <a:miter lim="800000"/>
            <a:headEnd/>
            <a:tailEnd/>
          </a:ln>
        </p:spPr>
        <p:txBody>
          <a:bodyPr wrap="none" anchor="ctr"/>
          <a:lstStyle/>
          <a:p>
            <a:endParaRPr lang="fr-FR"/>
          </a:p>
        </p:txBody>
      </p:sp>
      <p:sp>
        <p:nvSpPr>
          <p:cNvPr id="64532" name="Line 20"/>
          <p:cNvSpPr>
            <a:spLocks noChangeShapeType="1"/>
          </p:cNvSpPr>
          <p:nvPr/>
        </p:nvSpPr>
        <p:spPr bwMode="auto">
          <a:xfrm>
            <a:off x="1676400" y="4876800"/>
            <a:ext cx="0" cy="838200"/>
          </a:xfrm>
          <a:prstGeom prst="line">
            <a:avLst/>
          </a:prstGeom>
          <a:noFill/>
          <a:ln w="9525">
            <a:solidFill>
              <a:schemeClr val="tx1"/>
            </a:solidFill>
            <a:round/>
            <a:headEnd/>
            <a:tailEnd/>
          </a:ln>
        </p:spPr>
        <p:txBody>
          <a:bodyPr/>
          <a:lstStyle/>
          <a:p>
            <a:endParaRPr lang="en-US"/>
          </a:p>
        </p:txBody>
      </p:sp>
      <p:grpSp>
        <p:nvGrpSpPr>
          <p:cNvPr id="5" name="Group 21"/>
          <p:cNvGrpSpPr>
            <a:grpSpLocks/>
          </p:cNvGrpSpPr>
          <p:nvPr/>
        </p:nvGrpSpPr>
        <p:grpSpPr bwMode="auto">
          <a:xfrm>
            <a:off x="4038600" y="5638800"/>
            <a:ext cx="1371600" cy="563563"/>
            <a:chOff x="4339" y="3007"/>
            <a:chExt cx="1011" cy="551"/>
          </a:xfrm>
        </p:grpSpPr>
        <p:sp>
          <p:nvSpPr>
            <p:cNvPr id="72743" name="Rectangle 2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44" name="Rectangle 23"/>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Bàn</a:t>
              </a:r>
              <a:endParaRPr lang="en-US"/>
            </a:p>
          </p:txBody>
        </p:sp>
        <p:sp>
          <p:nvSpPr>
            <p:cNvPr id="72745" name="Rectangle 2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46" name="Rectangle 2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6" name="Group 26"/>
          <p:cNvGrpSpPr>
            <a:grpSpLocks/>
          </p:cNvGrpSpPr>
          <p:nvPr/>
        </p:nvGrpSpPr>
        <p:grpSpPr bwMode="auto">
          <a:xfrm>
            <a:off x="5791200" y="5638800"/>
            <a:ext cx="1371600" cy="563563"/>
            <a:chOff x="4339" y="3007"/>
            <a:chExt cx="1011" cy="551"/>
          </a:xfrm>
        </p:grpSpPr>
        <p:sp>
          <p:nvSpPr>
            <p:cNvPr id="72739" name="Rectangle 27"/>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40" name="Rectangle 28"/>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Ghế</a:t>
              </a:r>
              <a:endParaRPr lang="en-US"/>
            </a:p>
          </p:txBody>
        </p:sp>
        <p:sp>
          <p:nvSpPr>
            <p:cNvPr id="72741" name="Rectangle 29"/>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42" name="Rectangle 30"/>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 name="Group 31"/>
          <p:cNvGrpSpPr>
            <a:grpSpLocks/>
          </p:cNvGrpSpPr>
          <p:nvPr/>
        </p:nvGrpSpPr>
        <p:grpSpPr bwMode="auto">
          <a:xfrm>
            <a:off x="7543800" y="5638800"/>
            <a:ext cx="1371600" cy="563563"/>
            <a:chOff x="4339" y="3007"/>
            <a:chExt cx="1011" cy="551"/>
          </a:xfrm>
        </p:grpSpPr>
        <p:sp>
          <p:nvSpPr>
            <p:cNvPr id="72735" name="Rectangle 32"/>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2736" name="Rectangle 33"/>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Projector</a:t>
              </a:r>
              <a:endParaRPr lang="en-US"/>
            </a:p>
          </p:txBody>
        </p:sp>
        <p:sp>
          <p:nvSpPr>
            <p:cNvPr id="72737" name="Rectangle 34"/>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2738" name="Rectangle 35"/>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64548" name="AutoShape 36"/>
          <p:cNvSpPr>
            <a:spLocks noChangeArrowheads="1"/>
          </p:cNvSpPr>
          <p:nvPr/>
        </p:nvSpPr>
        <p:spPr bwMode="auto">
          <a:xfrm>
            <a:off x="5715000" y="4495800"/>
            <a:ext cx="152400" cy="304800"/>
          </a:xfrm>
          <a:prstGeom prst="diamond">
            <a:avLst/>
          </a:prstGeom>
          <a:noFill/>
          <a:ln w="9525">
            <a:solidFill>
              <a:schemeClr val="tx1"/>
            </a:solidFill>
            <a:miter lim="800000"/>
            <a:headEnd/>
            <a:tailEnd/>
          </a:ln>
        </p:spPr>
        <p:txBody>
          <a:bodyPr wrap="none" anchor="ctr"/>
          <a:lstStyle/>
          <a:p>
            <a:endParaRPr lang="fr-FR"/>
          </a:p>
        </p:txBody>
      </p:sp>
      <p:sp>
        <p:nvSpPr>
          <p:cNvPr id="64549" name="AutoShape 37"/>
          <p:cNvSpPr>
            <a:spLocks noChangeArrowheads="1"/>
          </p:cNvSpPr>
          <p:nvPr/>
        </p:nvSpPr>
        <p:spPr bwMode="auto">
          <a:xfrm>
            <a:off x="6096000" y="4495800"/>
            <a:ext cx="152400" cy="304800"/>
          </a:xfrm>
          <a:prstGeom prst="diamond">
            <a:avLst/>
          </a:prstGeom>
          <a:noFill/>
          <a:ln w="9525">
            <a:solidFill>
              <a:schemeClr val="tx1"/>
            </a:solidFill>
            <a:miter lim="800000"/>
            <a:headEnd/>
            <a:tailEnd/>
          </a:ln>
        </p:spPr>
        <p:txBody>
          <a:bodyPr wrap="none" anchor="ctr"/>
          <a:lstStyle/>
          <a:p>
            <a:endParaRPr lang="fr-FR"/>
          </a:p>
        </p:txBody>
      </p:sp>
      <p:sp>
        <p:nvSpPr>
          <p:cNvPr id="64550" name="AutoShape 38"/>
          <p:cNvSpPr>
            <a:spLocks noChangeArrowheads="1"/>
          </p:cNvSpPr>
          <p:nvPr/>
        </p:nvSpPr>
        <p:spPr bwMode="auto">
          <a:xfrm>
            <a:off x="6400800" y="4495800"/>
            <a:ext cx="152400" cy="304800"/>
          </a:xfrm>
          <a:prstGeom prst="diamond">
            <a:avLst/>
          </a:prstGeom>
          <a:noFill/>
          <a:ln w="9525">
            <a:solidFill>
              <a:schemeClr val="tx1"/>
            </a:solidFill>
            <a:miter lim="800000"/>
            <a:headEnd/>
            <a:tailEnd/>
          </a:ln>
        </p:spPr>
        <p:txBody>
          <a:bodyPr wrap="none" anchor="ctr"/>
          <a:lstStyle/>
          <a:p>
            <a:endParaRPr lang="fr-FR"/>
          </a:p>
        </p:txBody>
      </p:sp>
      <p:sp>
        <p:nvSpPr>
          <p:cNvPr id="64551" name="Line 39"/>
          <p:cNvSpPr>
            <a:spLocks noChangeShapeType="1"/>
          </p:cNvSpPr>
          <p:nvPr/>
        </p:nvSpPr>
        <p:spPr bwMode="auto">
          <a:xfrm>
            <a:off x="6172200" y="4800600"/>
            <a:ext cx="0" cy="838200"/>
          </a:xfrm>
          <a:prstGeom prst="line">
            <a:avLst/>
          </a:prstGeom>
          <a:noFill/>
          <a:ln w="9525">
            <a:solidFill>
              <a:schemeClr val="tx1"/>
            </a:solidFill>
            <a:round/>
            <a:headEnd/>
            <a:tailEnd/>
          </a:ln>
        </p:spPr>
        <p:txBody>
          <a:bodyPr/>
          <a:lstStyle/>
          <a:p>
            <a:endParaRPr lang="en-US"/>
          </a:p>
        </p:txBody>
      </p:sp>
      <p:sp>
        <p:nvSpPr>
          <p:cNvPr id="64552" name="Line 40"/>
          <p:cNvSpPr>
            <a:spLocks noChangeShapeType="1"/>
          </p:cNvSpPr>
          <p:nvPr/>
        </p:nvSpPr>
        <p:spPr bwMode="auto">
          <a:xfrm>
            <a:off x="5791200" y="4800600"/>
            <a:ext cx="0" cy="381000"/>
          </a:xfrm>
          <a:prstGeom prst="line">
            <a:avLst/>
          </a:prstGeom>
          <a:noFill/>
          <a:ln w="9525">
            <a:solidFill>
              <a:schemeClr val="tx1"/>
            </a:solidFill>
            <a:round/>
            <a:headEnd/>
            <a:tailEnd/>
          </a:ln>
        </p:spPr>
        <p:txBody>
          <a:bodyPr/>
          <a:lstStyle/>
          <a:p>
            <a:endParaRPr lang="en-US"/>
          </a:p>
        </p:txBody>
      </p:sp>
      <p:sp>
        <p:nvSpPr>
          <p:cNvPr id="64553" name="Line 41"/>
          <p:cNvSpPr>
            <a:spLocks noChangeShapeType="1"/>
          </p:cNvSpPr>
          <p:nvPr/>
        </p:nvSpPr>
        <p:spPr bwMode="auto">
          <a:xfrm flipH="1">
            <a:off x="4724400" y="5181600"/>
            <a:ext cx="1066800" cy="0"/>
          </a:xfrm>
          <a:prstGeom prst="line">
            <a:avLst/>
          </a:prstGeom>
          <a:noFill/>
          <a:ln w="9525">
            <a:solidFill>
              <a:schemeClr val="tx1"/>
            </a:solidFill>
            <a:round/>
            <a:headEnd/>
            <a:tailEnd/>
          </a:ln>
        </p:spPr>
        <p:txBody>
          <a:bodyPr/>
          <a:lstStyle/>
          <a:p>
            <a:endParaRPr lang="en-US"/>
          </a:p>
        </p:txBody>
      </p:sp>
      <p:sp>
        <p:nvSpPr>
          <p:cNvPr id="64554" name="Line 42"/>
          <p:cNvSpPr>
            <a:spLocks noChangeShapeType="1"/>
          </p:cNvSpPr>
          <p:nvPr/>
        </p:nvSpPr>
        <p:spPr bwMode="auto">
          <a:xfrm>
            <a:off x="4724400" y="5181600"/>
            <a:ext cx="0" cy="457200"/>
          </a:xfrm>
          <a:prstGeom prst="line">
            <a:avLst/>
          </a:prstGeom>
          <a:noFill/>
          <a:ln w="9525">
            <a:solidFill>
              <a:schemeClr val="tx1"/>
            </a:solidFill>
            <a:round/>
            <a:headEnd/>
            <a:tailEnd/>
          </a:ln>
        </p:spPr>
        <p:txBody>
          <a:bodyPr/>
          <a:lstStyle/>
          <a:p>
            <a:endParaRPr lang="en-US"/>
          </a:p>
        </p:txBody>
      </p:sp>
      <p:sp>
        <p:nvSpPr>
          <p:cNvPr id="64555" name="Line 43"/>
          <p:cNvSpPr>
            <a:spLocks noChangeShapeType="1"/>
          </p:cNvSpPr>
          <p:nvPr/>
        </p:nvSpPr>
        <p:spPr bwMode="auto">
          <a:xfrm>
            <a:off x="6477000" y="4800600"/>
            <a:ext cx="0" cy="381000"/>
          </a:xfrm>
          <a:prstGeom prst="line">
            <a:avLst/>
          </a:prstGeom>
          <a:noFill/>
          <a:ln w="9525">
            <a:solidFill>
              <a:schemeClr val="tx1"/>
            </a:solidFill>
            <a:round/>
            <a:headEnd/>
            <a:tailEnd/>
          </a:ln>
        </p:spPr>
        <p:txBody>
          <a:bodyPr/>
          <a:lstStyle/>
          <a:p>
            <a:endParaRPr lang="en-US"/>
          </a:p>
        </p:txBody>
      </p:sp>
      <p:sp>
        <p:nvSpPr>
          <p:cNvPr id="64556" name="Line 44"/>
          <p:cNvSpPr>
            <a:spLocks noChangeShapeType="1"/>
          </p:cNvSpPr>
          <p:nvPr/>
        </p:nvSpPr>
        <p:spPr bwMode="auto">
          <a:xfrm>
            <a:off x="6477000" y="5181600"/>
            <a:ext cx="1600200" cy="0"/>
          </a:xfrm>
          <a:prstGeom prst="line">
            <a:avLst/>
          </a:prstGeom>
          <a:noFill/>
          <a:ln w="9525">
            <a:solidFill>
              <a:schemeClr val="tx1"/>
            </a:solidFill>
            <a:round/>
            <a:headEnd/>
            <a:tailEnd/>
          </a:ln>
        </p:spPr>
        <p:txBody>
          <a:bodyPr/>
          <a:lstStyle/>
          <a:p>
            <a:endParaRPr lang="en-US"/>
          </a:p>
        </p:txBody>
      </p:sp>
      <p:sp>
        <p:nvSpPr>
          <p:cNvPr id="64557" name="Line 45"/>
          <p:cNvSpPr>
            <a:spLocks noChangeShapeType="1"/>
          </p:cNvSpPr>
          <p:nvPr/>
        </p:nvSpPr>
        <p:spPr bwMode="auto">
          <a:xfrm>
            <a:off x="8077200" y="5181600"/>
            <a:ext cx="0" cy="457200"/>
          </a:xfrm>
          <a:prstGeom prst="line">
            <a:avLst/>
          </a:prstGeom>
          <a:noFill/>
          <a:ln w="9525">
            <a:solidFill>
              <a:schemeClr val="tx1"/>
            </a:solidFill>
            <a:round/>
            <a:headEnd/>
            <a:tailEnd/>
          </a:ln>
        </p:spPr>
        <p:txBody>
          <a:bodyPr/>
          <a:lstStyle/>
          <a:p>
            <a:endParaRPr lang="en-US"/>
          </a:p>
        </p:txBody>
      </p:sp>
      <p:sp>
        <p:nvSpPr>
          <p:cNvPr id="64558" name="Text Box 46"/>
          <p:cNvSpPr txBox="1">
            <a:spLocks noChangeArrowheads="1"/>
          </p:cNvSpPr>
          <p:nvPr/>
        </p:nvSpPr>
        <p:spPr bwMode="auto">
          <a:xfrm>
            <a:off x="1736725" y="4621213"/>
            <a:ext cx="292100" cy="366712"/>
          </a:xfrm>
          <a:prstGeom prst="rect">
            <a:avLst/>
          </a:prstGeom>
          <a:noFill/>
          <a:ln w="9525">
            <a:noFill/>
            <a:miter lim="800000"/>
            <a:headEnd/>
            <a:tailEnd/>
          </a:ln>
        </p:spPr>
        <p:txBody>
          <a:bodyPr wrap="none">
            <a:spAutoFit/>
          </a:bodyPr>
          <a:lstStyle/>
          <a:p>
            <a:r>
              <a:rPr lang="en-US" i="1"/>
              <a:t>1</a:t>
            </a:r>
          </a:p>
        </p:txBody>
      </p:sp>
      <p:sp>
        <p:nvSpPr>
          <p:cNvPr id="64559" name="Text Box 47"/>
          <p:cNvSpPr txBox="1">
            <a:spLocks noChangeArrowheads="1"/>
          </p:cNvSpPr>
          <p:nvPr/>
        </p:nvSpPr>
        <p:spPr bwMode="auto">
          <a:xfrm>
            <a:off x="1676400" y="5334000"/>
            <a:ext cx="492125" cy="366713"/>
          </a:xfrm>
          <a:prstGeom prst="rect">
            <a:avLst/>
          </a:prstGeom>
          <a:noFill/>
          <a:ln w="9525">
            <a:noFill/>
            <a:miter lim="800000"/>
            <a:headEnd/>
            <a:tailEnd/>
          </a:ln>
        </p:spPr>
        <p:txBody>
          <a:bodyPr wrap="none">
            <a:spAutoFit/>
          </a:bodyPr>
          <a:lstStyle/>
          <a:p>
            <a:r>
              <a:rPr lang="en-US" i="1"/>
              <a:t>1..*</a:t>
            </a:r>
          </a:p>
        </p:txBody>
      </p:sp>
      <p:sp>
        <p:nvSpPr>
          <p:cNvPr id="64560" name="Text Box 48"/>
          <p:cNvSpPr txBox="1">
            <a:spLocks noChangeArrowheads="1"/>
          </p:cNvSpPr>
          <p:nvPr/>
        </p:nvSpPr>
        <p:spPr bwMode="auto">
          <a:xfrm>
            <a:off x="5257800" y="4572000"/>
            <a:ext cx="501650" cy="366713"/>
          </a:xfrm>
          <a:prstGeom prst="rect">
            <a:avLst/>
          </a:prstGeom>
          <a:noFill/>
          <a:ln w="9525">
            <a:noFill/>
            <a:miter lim="800000"/>
            <a:headEnd/>
            <a:tailEnd/>
          </a:ln>
        </p:spPr>
        <p:txBody>
          <a:bodyPr wrap="none">
            <a:spAutoFit/>
          </a:bodyPr>
          <a:lstStyle/>
          <a:p>
            <a:r>
              <a:rPr lang="en-US" i="1"/>
              <a:t>0..1</a:t>
            </a:r>
          </a:p>
        </p:txBody>
      </p:sp>
      <p:sp>
        <p:nvSpPr>
          <p:cNvPr id="64561" name="Text Box 49"/>
          <p:cNvSpPr txBox="1">
            <a:spLocks noChangeArrowheads="1"/>
          </p:cNvSpPr>
          <p:nvPr/>
        </p:nvSpPr>
        <p:spPr bwMode="auto">
          <a:xfrm>
            <a:off x="5867400" y="4648200"/>
            <a:ext cx="501650" cy="366713"/>
          </a:xfrm>
          <a:prstGeom prst="rect">
            <a:avLst/>
          </a:prstGeom>
          <a:noFill/>
          <a:ln w="9525">
            <a:noFill/>
            <a:miter lim="800000"/>
            <a:headEnd/>
            <a:tailEnd/>
          </a:ln>
        </p:spPr>
        <p:txBody>
          <a:bodyPr wrap="none">
            <a:spAutoFit/>
          </a:bodyPr>
          <a:lstStyle/>
          <a:p>
            <a:r>
              <a:rPr lang="en-US" i="1"/>
              <a:t>0..1</a:t>
            </a:r>
          </a:p>
        </p:txBody>
      </p:sp>
      <p:sp>
        <p:nvSpPr>
          <p:cNvPr id="64562" name="Text Box 50"/>
          <p:cNvSpPr txBox="1">
            <a:spLocks noChangeArrowheads="1"/>
          </p:cNvSpPr>
          <p:nvPr/>
        </p:nvSpPr>
        <p:spPr bwMode="auto">
          <a:xfrm>
            <a:off x="6553200" y="4572000"/>
            <a:ext cx="501650" cy="366713"/>
          </a:xfrm>
          <a:prstGeom prst="rect">
            <a:avLst/>
          </a:prstGeom>
          <a:noFill/>
          <a:ln w="9525">
            <a:noFill/>
            <a:miter lim="800000"/>
            <a:headEnd/>
            <a:tailEnd/>
          </a:ln>
        </p:spPr>
        <p:txBody>
          <a:bodyPr wrap="none">
            <a:spAutoFit/>
          </a:bodyPr>
          <a:lstStyle/>
          <a:p>
            <a:r>
              <a:rPr lang="en-US" i="1"/>
              <a:t>0..1</a:t>
            </a:r>
          </a:p>
        </p:txBody>
      </p:sp>
      <p:sp>
        <p:nvSpPr>
          <p:cNvPr id="64563" name="Text Box 51"/>
          <p:cNvSpPr txBox="1">
            <a:spLocks noChangeArrowheads="1"/>
          </p:cNvSpPr>
          <p:nvPr/>
        </p:nvSpPr>
        <p:spPr bwMode="auto">
          <a:xfrm>
            <a:off x="8077200" y="5181600"/>
            <a:ext cx="501650" cy="366713"/>
          </a:xfrm>
          <a:prstGeom prst="rect">
            <a:avLst/>
          </a:prstGeom>
          <a:noFill/>
          <a:ln w="9525">
            <a:noFill/>
            <a:miter lim="800000"/>
            <a:headEnd/>
            <a:tailEnd/>
          </a:ln>
        </p:spPr>
        <p:txBody>
          <a:bodyPr wrap="none">
            <a:spAutoFit/>
          </a:bodyPr>
          <a:lstStyle/>
          <a:p>
            <a:r>
              <a:rPr lang="en-US" i="1"/>
              <a:t>0..1</a:t>
            </a:r>
          </a:p>
        </p:txBody>
      </p:sp>
      <p:sp>
        <p:nvSpPr>
          <p:cNvPr id="64564" name="Text Box 52"/>
          <p:cNvSpPr txBox="1">
            <a:spLocks noChangeArrowheads="1"/>
          </p:cNvSpPr>
          <p:nvPr/>
        </p:nvSpPr>
        <p:spPr bwMode="auto">
          <a:xfrm>
            <a:off x="6248400" y="5257800"/>
            <a:ext cx="492125" cy="366713"/>
          </a:xfrm>
          <a:prstGeom prst="rect">
            <a:avLst/>
          </a:prstGeom>
          <a:noFill/>
          <a:ln w="9525">
            <a:noFill/>
            <a:miter lim="800000"/>
            <a:headEnd/>
            <a:tailEnd/>
          </a:ln>
        </p:spPr>
        <p:txBody>
          <a:bodyPr wrap="none">
            <a:spAutoFit/>
          </a:bodyPr>
          <a:lstStyle/>
          <a:p>
            <a:r>
              <a:rPr lang="en-US" i="1"/>
              <a:t>0..*</a:t>
            </a:r>
          </a:p>
        </p:txBody>
      </p:sp>
      <p:sp>
        <p:nvSpPr>
          <p:cNvPr id="64565" name="Text Box 53"/>
          <p:cNvSpPr txBox="1">
            <a:spLocks noChangeArrowheads="1"/>
          </p:cNvSpPr>
          <p:nvPr/>
        </p:nvSpPr>
        <p:spPr bwMode="auto">
          <a:xfrm>
            <a:off x="4724400" y="5257800"/>
            <a:ext cx="492125" cy="366713"/>
          </a:xfrm>
          <a:prstGeom prst="rect">
            <a:avLst/>
          </a:prstGeom>
          <a:noFill/>
          <a:ln w="9525">
            <a:noFill/>
            <a:miter lim="800000"/>
            <a:headEnd/>
            <a:tailEnd/>
          </a:ln>
        </p:spPr>
        <p:txBody>
          <a:bodyPr wrap="none">
            <a:spAutoFit/>
          </a:bodyPr>
          <a:lstStyle/>
          <a:p>
            <a:r>
              <a:rPr lang="en-US" i="1"/>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4531"/>
                                        </p:tgtEl>
                                        <p:attrNameLst>
                                          <p:attrName>style.visibility</p:attrName>
                                        </p:attrNameLst>
                                      </p:cBhvr>
                                      <p:to>
                                        <p:strVal val="visible"/>
                                      </p:to>
                                    </p:set>
                                    <p:animEffect transition="in" filter="dissolve">
                                      <p:cBhvr>
                                        <p:cTn id="16" dur="500"/>
                                        <p:tgtEl>
                                          <p:spTgt spid="6453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4532"/>
                                        </p:tgtEl>
                                        <p:attrNameLst>
                                          <p:attrName>style.visibility</p:attrName>
                                        </p:attrNameLst>
                                      </p:cBhvr>
                                      <p:to>
                                        <p:strVal val="visible"/>
                                      </p:to>
                                    </p:set>
                                    <p:animEffect transition="in" filter="dissolve">
                                      <p:cBhvr>
                                        <p:cTn id="19" dur="500"/>
                                        <p:tgtEl>
                                          <p:spTgt spid="64532"/>
                                        </p:tgtEl>
                                      </p:cBhvr>
                                    </p:animEffect>
                                  </p:childTnLst>
                                </p:cTn>
                              </p:par>
                              <p:par>
                                <p:cTn id="20" presetID="9"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4548"/>
                                        </p:tgtEl>
                                        <p:attrNameLst>
                                          <p:attrName>style.visibility</p:attrName>
                                        </p:attrNameLst>
                                      </p:cBhvr>
                                      <p:to>
                                        <p:strVal val="visible"/>
                                      </p:to>
                                    </p:set>
                                    <p:animEffect transition="in" filter="dissolve">
                                      <p:cBhvr>
                                        <p:cTn id="31" dur="500"/>
                                        <p:tgtEl>
                                          <p:spTgt spid="645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4549"/>
                                        </p:tgtEl>
                                        <p:attrNameLst>
                                          <p:attrName>style.visibility</p:attrName>
                                        </p:attrNameLst>
                                      </p:cBhvr>
                                      <p:to>
                                        <p:strVal val="visible"/>
                                      </p:to>
                                    </p:set>
                                    <p:animEffect transition="in" filter="dissolve">
                                      <p:cBhvr>
                                        <p:cTn id="34" dur="500"/>
                                        <p:tgtEl>
                                          <p:spTgt spid="645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4550"/>
                                        </p:tgtEl>
                                        <p:attrNameLst>
                                          <p:attrName>style.visibility</p:attrName>
                                        </p:attrNameLst>
                                      </p:cBhvr>
                                      <p:to>
                                        <p:strVal val="visible"/>
                                      </p:to>
                                    </p:set>
                                    <p:animEffect transition="in" filter="dissolve">
                                      <p:cBhvr>
                                        <p:cTn id="37" dur="500"/>
                                        <p:tgtEl>
                                          <p:spTgt spid="645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4551"/>
                                        </p:tgtEl>
                                        <p:attrNameLst>
                                          <p:attrName>style.visibility</p:attrName>
                                        </p:attrNameLst>
                                      </p:cBhvr>
                                      <p:to>
                                        <p:strVal val="visible"/>
                                      </p:to>
                                    </p:set>
                                    <p:animEffect transition="in" filter="dissolve">
                                      <p:cBhvr>
                                        <p:cTn id="40" dur="500"/>
                                        <p:tgtEl>
                                          <p:spTgt spid="645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552"/>
                                        </p:tgtEl>
                                        <p:attrNameLst>
                                          <p:attrName>style.visibility</p:attrName>
                                        </p:attrNameLst>
                                      </p:cBhvr>
                                      <p:to>
                                        <p:strVal val="visible"/>
                                      </p:to>
                                    </p:set>
                                    <p:animEffect transition="in" filter="dissolve">
                                      <p:cBhvr>
                                        <p:cTn id="43" dur="500"/>
                                        <p:tgtEl>
                                          <p:spTgt spid="6455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4553"/>
                                        </p:tgtEl>
                                        <p:attrNameLst>
                                          <p:attrName>style.visibility</p:attrName>
                                        </p:attrNameLst>
                                      </p:cBhvr>
                                      <p:to>
                                        <p:strVal val="visible"/>
                                      </p:to>
                                    </p:set>
                                    <p:animEffect transition="in" filter="dissolve">
                                      <p:cBhvr>
                                        <p:cTn id="46" dur="500"/>
                                        <p:tgtEl>
                                          <p:spTgt spid="645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4554"/>
                                        </p:tgtEl>
                                        <p:attrNameLst>
                                          <p:attrName>style.visibility</p:attrName>
                                        </p:attrNameLst>
                                      </p:cBhvr>
                                      <p:to>
                                        <p:strVal val="visible"/>
                                      </p:to>
                                    </p:set>
                                    <p:animEffect transition="in" filter="dissolve">
                                      <p:cBhvr>
                                        <p:cTn id="49" dur="500"/>
                                        <p:tgtEl>
                                          <p:spTgt spid="6455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4555"/>
                                        </p:tgtEl>
                                        <p:attrNameLst>
                                          <p:attrName>style.visibility</p:attrName>
                                        </p:attrNameLst>
                                      </p:cBhvr>
                                      <p:to>
                                        <p:strVal val="visible"/>
                                      </p:to>
                                    </p:set>
                                    <p:animEffect transition="in" filter="dissolve">
                                      <p:cBhvr>
                                        <p:cTn id="52" dur="500"/>
                                        <p:tgtEl>
                                          <p:spTgt spid="6455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4556"/>
                                        </p:tgtEl>
                                        <p:attrNameLst>
                                          <p:attrName>style.visibility</p:attrName>
                                        </p:attrNameLst>
                                      </p:cBhvr>
                                      <p:to>
                                        <p:strVal val="visible"/>
                                      </p:to>
                                    </p:set>
                                    <p:animEffect transition="in" filter="dissolve">
                                      <p:cBhvr>
                                        <p:cTn id="55" dur="500"/>
                                        <p:tgtEl>
                                          <p:spTgt spid="6455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4557"/>
                                        </p:tgtEl>
                                        <p:attrNameLst>
                                          <p:attrName>style.visibility</p:attrName>
                                        </p:attrNameLst>
                                      </p:cBhvr>
                                      <p:to>
                                        <p:strVal val="visible"/>
                                      </p:to>
                                    </p:set>
                                    <p:animEffect transition="in" filter="dissolve">
                                      <p:cBhvr>
                                        <p:cTn id="58" dur="500"/>
                                        <p:tgtEl>
                                          <p:spTgt spid="6455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4558"/>
                                        </p:tgtEl>
                                        <p:attrNameLst>
                                          <p:attrName>style.visibility</p:attrName>
                                        </p:attrNameLst>
                                      </p:cBhvr>
                                      <p:to>
                                        <p:strVal val="visible"/>
                                      </p:to>
                                    </p:set>
                                    <p:animEffect transition="in" filter="dissolve">
                                      <p:cBhvr>
                                        <p:cTn id="61" dur="500"/>
                                        <p:tgtEl>
                                          <p:spTgt spid="6455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4559"/>
                                        </p:tgtEl>
                                        <p:attrNameLst>
                                          <p:attrName>style.visibility</p:attrName>
                                        </p:attrNameLst>
                                      </p:cBhvr>
                                      <p:to>
                                        <p:strVal val="visible"/>
                                      </p:to>
                                    </p:set>
                                    <p:animEffect transition="in" filter="dissolve">
                                      <p:cBhvr>
                                        <p:cTn id="64" dur="500"/>
                                        <p:tgtEl>
                                          <p:spTgt spid="6455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4560"/>
                                        </p:tgtEl>
                                        <p:attrNameLst>
                                          <p:attrName>style.visibility</p:attrName>
                                        </p:attrNameLst>
                                      </p:cBhvr>
                                      <p:to>
                                        <p:strVal val="visible"/>
                                      </p:to>
                                    </p:set>
                                    <p:animEffect transition="in" filter="dissolve">
                                      <p:cBhvr>
                                        <p:cTn id="67" dur="500"/>
                                        <p:tgtEl>
                                          <p:spTgt spid="645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4561"/>
                                        </p:tgtEl>
                                        <p:attrNameLst>
                                          <p:attrName>style.visibility</p:attrName>
                                        </p:attrNameLst>
                                      </p:cBhvr>
                                      <p:to>
                                        <p:strVal val="visible"/>
                                      </p:to>
                                    </p:set>
                                    <p:animEffect transition="in" filter="dissolve">
                                      <p:cBhvr>
                                        <p:cTn id="70" dur="500"/>
                                        <p:tgtEl>
                                          <p:spTgt spid="6456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562"/>
                                        </p:tgtEl>
                                        <p:attrNameLst>
                                          <p:attrName>style.visibility</p:attrName>
                                        </p:attrNameLst>
                                      </p:cBhvr>
                                      <p:to>
                                        <p:strVal val="visible"/>
                                      </p:to>
                                    </p:set>
                                    <p:animEffect transition="in" filter="dissolve">
                                      <p:cBhvr>
                                        <p:cTn id="73" dur="500"/>
                                        <p:tgtEl>
                                          <p:spTgt spid="6456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4563"/>
                                        </p:tgtEl>
                                        <p:attrNameLst>
                                          <p:attrName>style.visibility</p:attrName>
                                        </p:attrNameLst>
                                      </p:cBhvr>
                                      <p:to>
                                        <p:strVal val="visible"/>
                                      </p:to>
                                    </p:set>
                                    <p:animEffect transition="in" filter="dissolve">
                                      <p:cBhvr>
                                        <p:cTn id="76" dur="500"/>
                                        <p:tgtEl>
                                          <p:spTgt spid="6456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4564"/>
                                        </p:tgtEl>
                                        <p:attrNameLst>
                                          <p:attrName>style.visibility</p:attrName>
                                        </p:attrNameLst>
                                      </p:cBhvr>
                                      <p:to>
                                        <p:strVal val="visible"/>
                                      </p:to>
                                    </p:set>
                                    <p:animEffect transition="in" filter="dissolve">
                                      <p:cBhvr>
                                        <p:cTn id="79" dur="500"/>
                                        <p:tgtEl>
                                          <p:spTgt spid="6456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4565"/>
                                        </p:tgtEl>
                                        <p:attrNameLst>
                                          <p:attrName>style.visibility</p:attrName>
                                        </p:attrNameLst>
                                      </p:cBhvr>
                                      <p:to>
                                        <p:strVal val="visible"/>
                                      </p:to>
                                    </p:set>
                                    <p:animEffect transition="in" filter="dissolve">
                                      <p:cBhvr>
                                        <p:cTn id="82" dur="500"/>
                                        <p:tgtEl>
                                          <p:spTgt spid="6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1" grpId="0" animBg="1"/>
      <p:bldP spid="64532" grpId="0" animBg="1"/>
      <p:bldP spid="64548" grpId="0" animBg="1"/>
      <p:bldP spid="64549" grpId="0" animBg="1"/>
      <p:bldP spid="64550" grpId="0" animBg="1"/>
      <p:bldP spid="64551" grpId="0" animBg="1"/>
      <p:bldP spid="64552" grpId="0" animBg="1"/>
      <p:bldP spid="64553" grpId="0" animBg="1"/>
      <p:bldP spid="64554" grpId="0" animBg="1"/>
      <p:bldP spid="64555" grpId="0" animBg="1"/>
      <p:bldP spid="64556" grpId="0" animBg="1"/>
      <p:bldP spid="64557" grpId="0" animBg="1"/>
      <p:bldP spid="64558" grpId="0"/>
      <p:bldP spid="64559" grpId="0"/>
      <p:bldP spid="64560" grpId="0"/>
      <p:bldP spid="64561" grpId="0"/>
      <p:bldP spid="64562" grpId="0"/>
      <p:bldP spid="64563" grpId="0"/>
      <p:bldP spid="64564" grpId="0"/>
      <p:bldP spid="6456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457200" y="-152400"/>
            <a:ext cx="8229600" cy="1371600"/>
          </a:xfrm>
        </p:spPr>
        <p:txBody>
          <a:bodyPr/>
          <a:lstStyle/>
          <a:p>
            <a:pPr eaLnBrk="1" hangingPunct="1"/>
            <a:r>
              <a:rPr lang="en-US" smtClean="0"/>
              <a:t>Xác định mối quan hệ</a:t>
            </a:r>
          </a:p>
        </p:txBody>
      </p:sp>
      <p:sp>
        <p:nvSpPr>
          <p:cNvPr id="73731"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thành phần (a-part-of, aggregration)</a:t>
            </a:r>
          </a:p>
          <a:p>
            <a:pPr lvl="2" eaLnBrk="1" hangingPunct="1"/>
            <a:r>
              <a:rPr lang="en-US" smtClean="0">
                <a:solidFill>
                  <a:srgbClr val="66FFFF"/>
                </a:solidFill>
              </a:rPr>
              <a:t>Tập hợp – thành viên</a:t>
            </a:r>
            <a:r>
              <a:rPr lang="en-US" smtClean="0"/>
              <a:t>: một đối tượng khái niệm chứa các thành phần có thể vật lý hoặc khái niệm</a:t>
            </a:r>
          </a:p>
        </p:txBody>
      </p:sp>
      <p:sp>
        <p:nvSpPr>
          <p:cNvPr id="73732" name="Slide Number Placeholder 4"/>
          <p:cNvSpPr>
            <a:spLocks noGrp="1"/>
          </p:cNvSpPr>
          <p:nvPr>
            <p:ph type="sldNum" sz="quarter" idx="11"/>
          </p:nvPr>
        </p:nvSpPr>
        <p:spPr>
          <a:noFill/>
        </p:spPr>
        <p:txBody>
          <a:bodyPr/>
          <a:lstStyle/>
          <a:p>
            <a:fld id="{DE0F74B5-C544-48AF-98B1-7C463E8CB802}" type="slidenum">
              <a:rPr lang="en-US" smtClean="0"/>
              <a:pPr/>
              <a:t>58</a:t>
            </a:fld>
            <a:endParaRPr lang="en-US" smtClean="0"/>
          </a:p>
        </p:txBody>
      </p:sp>
      <p:grpSp>
        <p:nvGrpSpPr>
          <p:cNvPr id="73733" name="Group 4"/>
          <p:cNvGrpSpPr>
            <a:grpSpLocks/>
          </p:cNvGrpSpPr>
          <p:nvPr/>
        </p:nvGrpSpPr>
        <p:grpSpPr bwMode="auto">
          <a:xfrm>
            <a:off x="990600" y="4000500"/>
            <a:ext cx="1600200" cy="563563"/>
            <a:chOff x="4339" y="3007"/>
            <a:chExt cx="1011" cy="551"/>
          </a:xfrm>
        </p:grpSpPr>
        <p:sp>
          <p:nvSpPr>
            <p:cNvPr id="73763" name="Rectangle 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3764" name="Rectangle 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Phòng Ban</a:t>
              </a:r>
              <a:endParaRPr lang="en-US"/>
            </a:p>
          </p:txBody>
        </p:sp>
        <p:sp>
          <p:nvSpPr>
            <p:cNvPr id="73765" name="Rectangle 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3766" name="Rectangle 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3734" name="Group 14"/>
          <p:cNvGrpSpPr>
            <a:grpSpLocks/>
          </p:cNvGrpSpPr>
          <p:nvPr/>
        </p:nvGrpSpPr>
        <p:grpSpPr bwMode="auto">
          <a:xfrm>
            <a:off x="990600" y="5715000"/>
            <a:ext cx="1600200" cy="563563"/>
            <a:chOff x="4339" y="3007"/>
            <a:chExt cx="1011" cy="551"/>
          </a:xfrm>
        </p:grpSpPr>
        <p:sp>
          <p:nvSpPr>
            <p:cNvPr id="73759" name="Rectangle 1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3760" name="Rectangle 1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Nhân Viên</a:t>
              </a:r>
              <a:endParaRPr lang="en-US"/>
            </a:p>
          </p:txBody>
        </p:sp>
        <p:sp>
          <p:nvSpPr>
            <p:cNvPr id="73761" name="Rectangle 1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3762" name="Rectangle 1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73735" name="AutoShape 19"/>
          <p:cNvSpPr>
            <a:spLocks noChangeArrowheads="1"/>
          </p:cNvSpPr>
          <p:nvPr/>
        </p:nvSpPr>
        <p:spPr bwMode="auto">
          <a:xfrm>
            <a:off x="1600200" y="4572000"/>
            <a:ext cx="152400" cy="304800"/>
          </a:xfrm>
          <a:prstGeom prst="diamond">
            <a:avLst/>
          </a:prstGeom>
          <a:noFill/>
          <a:ln w="9525">
            <a:solidFill>
              <a:schemeClr val="tx1"/>
            </a:solidFill>
            <a:miter lim="800000"/>
            <a:headEnd/>
            <a:tailEnd/>
          </a:ln>
        </p:spPr>
        <p:txBody>
          <a:bodyPr wrap="none" anchor="ctr"/>
          <a:lstStyle/>
          <a:p>
            <a:endParaRPr lang="fr-FR"/>
          </a:p>
        </p:txBody>
      </p:sp>
      <p:sp>
        <p:nvSpPr>
          <p:cNvPr id="73736" name="Line 20"/>
          <p:cNvSpPr>
            <a:spLocks noChangeShapeType="1"/>
          </p:cNvSpPr>
          <p:nvPr/>
        </p:nvSpPr>
        <p:spPr bwMode="auto">
          <a:xfrm>
            <a:off x="1676400" y="4876800"/>
            <a:ext cx="0" cy="838200"/>
          </a:xfrm>
          <a:prstGeom prst="line">
            <a:avLst/>
          </a:prstGeom>
          <a:noFill/>
          <a:ln w="9525">
            <a:solidFill>
              <a:schemeClr val="tx1"/>
            </a:solidFill>
            <a:round/>
            <a:headEnd/>
            <a:tailEnd/>
          </a:ln>
        </p:spPr>
        <p:txBody>
          <a:bodyPr/>
          <a:lstStyle/>
          <a:p>
            <a:endParaRPr lang="en-US"/>
          </a:p>
        </p:txBody>
      </p:sp>
      <p:sp>
        <p:nvSpPr>
          <p:cNvPr id="73737" name="Text Box 46"/>
          <p:cNvSpPr txBox="1">
            <a:spLocks noChangeArrowheads="1"/>
          </p:cNvSpPr>
          <p:nvPr/>
        </p:nvSpPr>
        <p:spPr bwMode="auto">
          <a:xfrm>
            <a:off x="1736725" y="4621213"/>
            <a:ext cx="292100" cy="366712"/>
          </a:xfrm>
          <a:prstGeom prst="rect">
            <a:avLst/>
          </a:prstGeom>
          <a:noFill/>
          <a:ln w="9525">
            <a:noFill/>
            <a:miter lim="800000"/>
            <a:headEnd/>
            <a:tailEnd/>
          </a:ln>
        </p:spPr>
        <p:txBody>
          <a:bodyPr wrap="none">
            <a:spAutoFit/>
          </a:bodyPr>
          <a:lstStyle/>
          <a:p>
            <a:r>
              <a:rPr lang="en-US" i="1"/>
              <a:t>1</a:t>
            </a:r>
          </a:p>
        </p:txBody>
      </p:sp>
      <p:sp>
        <p:nvSpPr>
          <p:cNvPr id="73738" name="Text Box 47"/>
          <p:cNvSpPr txBox="1">
            <a:spLocks noChangeArrowheads="1"/>
          </p:cNvSpPr>
          <p:nvPr/>
        </p:nvSpPr>
        <p:spPr bwMode="auto">
          <a:xfrm>
            <a:off x="1676400" y="5334000"/>
            <a:ext cx="492125" cy="366713"/>
          </a:xfrm>
          <a:prstGeom prst="rect">
            <a:avLst/>
          </a:prstGeom>
          <a:noFill/>
          <a:ln w="9525">
            <a:noFill/>
            <a:miter lim="800000"/>
            <a:headEnd/>
            <a:tailEnd/>
          </a:ln>
        </p:spPr>
        <p:txBody>
          <a:bodyPr wrap="none">
            <a:spAutoFit/>
          </a:bodyPr>
          <a:lstStyle/>
          <a:p>
            <a:r>
              <a:rPr lang="en-US" i="1"/>
              <a:t>0..*</a:t>
            </a:r>
          </a:p>
        </p:txBody>
      </p:sp>
      <p:grpSp>
        <p:nvGrpSpPr>
          <p:cNvPr id="73739" name="Group 54"/>
          <p:cNvGrpSpPr>
            <a:grpSpLocks/>
          </p:cNvGrpSpPr>
          <p:nvPr/>
        </p:nvGrpSpPr>
        <p:grpSpPr bwMode="auto">
          <a:xfrm>
            <a:off x="5562600" y="3924300"/>
            <a:ext cx="1600200" cy="563563"/>
            <a:chOff x="4339" y="3007"/>
            <a:chExt cx="1011" cy="551"/>
          </a:xfrm>
        </p:grpSpPr>
        <p:sp>
          <p:nvSpPr>
            <p:cNvPr id="73755" name="Rectangle 55"/>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3756" name="Rectangle 56"/>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Đội Bóng</a:t>
              </a:r>
              <a:endParaRPr lang="en-US"/>
            </a:p>
          </p:txBody>
        </p:sp>
        <p:sp>
          <p:nvSpPr>
            <p:cNvPr id="73757" name="Rectangle 57"/>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3758" name="Rectangle 58"/>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3740" name="Group 59"/>
          <p:cNvGrpSpPr>
            <a:grpSpLocks/>
          </p:cNvGrpSpPr>
          <p:nvPr/>
        </p:nvGrpSpPr>
        <p:grpSpPr bwMode="auto">
          <a:xfrm>
            <a:off x="5562600" y="5638800"/>
            <a:ext cx="1600200" cy="563563"/>
            <a:chOff x="4339" y="3007"/>
            <a:chExt cx="1011" cy="551"/>
          </a:xfrm>
        </p:grpSpPr>
        <p:sp>
          <p:nvSpPr>
            <p:cNvPr id="73751" name="Rectangle 60"/>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3752" name="Rectangle 61"/>
            <p:cNvSpPr>
              <a:spLocks noChangeArrowheads="1"/>
            </p:cNvSpPr>
            <p:nvPr/>
          </p:nvSpPr>
          <p:spPr bwMode="auto">
            <a:xfrm>
              <a:off x="4470" y="3060"/>
              <a:ext cx="748" cy="268"/>
            </a:xfrm>
            <a:prstGeom prst="rect">
              <a:avLst/>
            </a:prstGeom>
            <a:noFill/>
            <a:ln w="9525">
              <a:noFill/>
              <a:miter lim="800000"/>
              <a:headEnd/>
              <a:tailEnd/>
            </a:ln>
          </p:spPr>
          <p:txBody>
            <a:bodyPr lIns="0" tIns="0" rIns="0" bIns="0">
              <a:spAutoFit/>
            </a:bodyPr>
            <a:lstStyle/>
            <a:p>
              <a:pPr algn="ctr"/>
              <a:r>
                <a:rPr lang="en-US">
                  <a:latin typeface="Arial" pitchFamily="34" charset="0"/>
                </a:rPr>
                <a:t>Cầu Thủ</a:t>
              </a:r>
              <a:endParaRPr lang="en-US"/>
            </a:p>
          </p:txBody>
        </p:sp>
        <p:sp>
          <p:nvSpPr>
            <p:cNvPr id="73753" name="Rectangle 62"/>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3754" name="Rectangle 63"/>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sp>
        <p:nvSpPr>
          <p:cNvPr id="73741" name="AutoShape 64"/>
          <p:cNvSpPr>
            <a:spLocks noChangeArrowheads="1"/>
          </p:cNvSpPr>
          <p:nvPr/>
        </p:nvSpPr>
        <p:spPr bwMode="auto">
          <a:xfrm>
            <a:off x="6172200" y="4495800"/>
            <a:ext cx="152400" cy="304800"/>
          </a:xfrm>
          <a:prstGeom prst="diamond">
            <a:avLst/>
          </a:prstGeom>
          <a:noFill/>
          <a:ln w="9525">
            <a:solidFill>
              <a:schemeClr val="tx1"/>
            </a:solidFill>
            <a:miter lim="800000"/>
            <a:headEnd/>
            <a:tailEnd/>
          </a:ln>
        </p:spPr>
        <p:txBody>
          <a:bodyPr wrap="none" anchor="ctr"/>
          <a:lstStyle/>
          <a:p>
            <a:endParaRPr lang="fr-FR"/>
          </a:p>
        </p:txBody>
      </p:sp>
      <p:sp>
        <p:nvSpPr>
          <p:cNvPr id="73742" name="Line 65"/>
          <p:cNvSpPr>
            <a:spLocks noChangeShapeType="1"/>
          </p:cNvSpPr>
          <p:nvPr/>
        </p:nvSpPr>
        <p:spPr bwMode="auto">
          <a:xfrm>
            <a:off x="6248400" y="4800600"/>
            <a:ext cx="0" cy="838200"/>
          </a:xfrm>
          <a:prstGeom prst="line">
            <a:avLst/>
          </a:prstGeom>
          <a:noFill/>
          <a:ln w="9525">
            <a:solidFill>
              <a:schemeClr val="tx1"/>
            </a:solidFill>
            <a:round/>
            <a:headEnd/>
            <a:tailEnd/>
          </a:ln>
        </p:spPr>
        <p:txBody>
          <a:bodyPr/>
          <a:lstStyle/>
          <a:p>
            <a:endParaRPr lang="en-US"/>
          </a:p>
        </p:txBody>
      </p:sp>
      <p:sp>
        <p:nvSpPr>
          <p:cNvPr id="73743" name="Text Box 66"/>
          <p:cNvSpPr txBox="1">
            <a:spLocks noChangeArrowheads="1"/>
          </p:cNvSpPr>
          <p:nvPr/>
        </p:nvSpPr>
        <p:spPr bwMode="auto">
          <a:xfrm>
            <a:off x="6308725" y="4545013"/>
            <a:ext cx="292100" cy="366712"/>
          </a:xfrm>
          <a:prstGeom prst="rect">
            <a:avLst/>
          </a:prstGeom>
          <a:noFill/>
          <a:ln w="9525">
            <a:noFill/>
            <a:miter lim="800000"/>
            <a:headEnd/>
            <a:tailEnd/>
          </a:ln>
        </p:spPr>
        <p:txBody>
          <a:bodyPr wrap="none">
            <a:spAutoFit/>
          </a:bodyPr>
          <a:lstStyle/>
          <a:p>
            <a:r>
              <a:rPr lang="en-US" i="1"/>
              <a:t>1</a:t>
            </a:r>
          </a:p>
        </p:txBody>
      </p:sp>
      <p:sp>
        <p:nvSpPr>
          <p:cNvPr id="73744" name="Text Box 67"/>
          <p:cNvSpPr txBox="1">
            <a:spLocks noChangeArrowheads="1"/>
          </p:cNvSpPr>
          <p:nvPr/>
        </p:nvSpPr>
        <p:spPr bwMode="auto">
          <a:xfrm>
            <a:off x="6248400" y="5257800"/>
            <a:ext cx="492125" cy="366713"/>
          </a:xfrm>
          <a:prstGeom prst="rect">
            <a:avLst/>
          </a:prstGeom>
          <a:noFill/>
          <a:ln w="9525">
            <a:noFill/>
            <a:miter lim="800000"/>
            <a:headEnd/>
            <a:tailEnd/>
          </a:ln>
        </p:spPr>
        <p:txBody>
          <a:bodyPr wrap="none">
            <a:spAutoFit/>
          </a:bodyPr>
          <a:lstStyle/>
          <a:p>
            <a:r>
              <a:rPr lang="en-US" i="1"/>
              <a:t>0..*</a:t>
            </a:r>
          </a:p>
        </p:txBody>
      </p:sp>
      <p:sp>
        <p:nvSpPr>
          <p:cNvPr id="65605" name="Text Box 69"/>
          <p:cNvSpPr txBox="1">
            <a:spLocks noChangeArrowheads="1"/>
          </p:cNvSpPr>
          <p:nvPr/>
        </p:nvSpPr>
        <p:spPr bwMode="auto">
          <a:xfrm>
            <a:off x="3429000" y="5245100"/>
            <a:ext cx="1184275" cy="366713"/>
          </a:xfrm>
          <a:prstGeom prst="rect">
            <a:avLst/>
          </a:prstGeom>
          <a:noFill/>
          <a:ln w="9525">
            <a:noFill/>
            <a:miter lim="800000"/>
            <a:headEnd/>
            <a:tailEnd/>
          </a:ln>
        </p:spPr>
        <p:txBody>
          <a:bodyPr wrap="none">
            <a:spAutoFit/>
          </a:bodyPr>
          <a:lstStyle/>
          <a:p>
            <a:r>
              <a:rPr lang="en-US">
                <a:solidFill>
                  <a:srgbClr val="FF3300"/>
                </a:solidFill>
                <a:latin typeface="Arial" pitchFamily="34" charset="0"/>
              </a:rPr>
              <a:t>Lớp vật lý</a:t>
            </a:r>
          </a:p>
        </p:txBody>
      </p:sp>
      <p:sp>
        <p:nvSpPr>
          <p:cNvPr id="65606" name="Line 70"/>
          <p:cNvSpPr>
            <a:spLocks noChangeShapeType="1"/>
          </p:cNvSpPr>
          <p:nvPr/>
        </p:nvSpPr>
        <p:spPr bwMode="auto">
          <a:xfrm flipH="1">
            <a:off x="2514600" y="5562600"/>
            <a:ext cx="1219200" cy="304800"/>
          </a:xfrm>
          <a:prstGeom prst="line">
            <a:avLst/>
          </a:prstGeom>
          <a:noFill/>
          <a:ln w="9525">
            <a:solidFill>
              <a:srgbClr val="FF0066"/>
            </a:solidFill>
            <a:prstDash val="dash"/>
            <a:round/>
            <a:headEnd/>
            <a:tailEnd type="triangle" w="med" len="med"/>
          </a:ln>
        </p:spPr>
        <p:txBody>
          <a:bodyPr/>
          <a:lstStyle/>
          <a:p>
            <a:endParaRPr lang="en-US"/>
          </a:p>
        </p:txBody>
      </p:sp>
      <p:sp>
        <p:nvSpPr>
          <p:cNvPr id="65607" name="Line 71"/>
          <p:cNvSpPr>
            <a:spLocks noChangeShapeType="1"/>
          </p:cNvSpPr>
          <p:nvPr/>
        </p:nvSpPr>
        <p:spPr bwMode="auto">
          <a:xfrm>
            <a:off x="4191000" y="5562600"/>
            <a:ext cx="1447800" cy="304800"/>
          </a:xfrm>
          <a:prstGeom prst="line">
            <a:avLst/>
          </a:prstGeom>
          <a:noFill/>
          <a:ln w="9525">
            <a:solidFill>
              <a:srgbClr val="FF0066"/>
            </a:solidFill>
            <a:prstDash val="dash"/>
            <a:round/>
            <a:headEnd/>
            <a:tailEnd type="triangle" w="med" len="med"/>
          </a:ln>
        </p:spPr>
        <p:txBody>
          <a:bodyPr/>
          <a:lstStyle/>
          <a:p>
            <a:endParaRPr lang="en-US"/>
          </a:p>
        </p:txBody>
      </p:sp>
      <p:sp>
        <p:nvSpPr>
          <p:cNvPr id="65608" name="Text Box 72"/>
          <p:cNvSpPr txBox="1">
            <a:spLocks noChangeArrowheads="1"/>
          </p:cNvSpPr>
          <p:nvPr/>
        </p:nvSpPr>
        <p:spPr bwMode="auto">
          <a:xfrm>
            <a:off x="3352800" y="3581400"/>
            <a:ext cx="1481138" cy="366713"/>
          </a:xfrm>
          <a:prstGeom prst="rect">
            <a:avLst/>
          </a:prstGeom>
          <a:noFill/>
          <a:ln w="9525">
            <a:noFill/>
            <a:miter lim="800000"/>
            <a:headEnd/>
            <a:tailEnd/>
          </a:ln>
        </p:spPr>
        <p:txBody>
          <a:bodyPr wrap="none">
            <a:spAutoFit/>
          </a:bodyPr>
          <a:lstStyle/>
          <a:p>
            <a:r>
              <a:rPr lang="en-US">
                <a:solidFill>
                  <a:srgbClr val="FF3300"/>
                </a:solidFill>
              </a:rPr>
              <a:t>Lớp khái niệm</a:t>
            </a:r>
          </a:p>
        </p:txBody>
      </p:sp>
      <p:sp>
        <p:nvSpPr>
          <p:cNvPr id="65609" name="Line 73"/>
          <p:cNvSpPr>
            <a:spLocks noChangeShapeType="1"/>
          </p:cNvSpPr>
          <p:nvPr/>
        </p:nvSpPr>
        <p:spPr bwMode="auto">
          <a:xfrm flipH="1">
            <a:off x="2438400" y="3962400"/>
            <a:ext cx="1524000" cy="228600"/>
          </a:xfrm>
          <a:prstGeom prst="line">
            <a:avLst/>
          </a:prstGeom>
          <a:noFill/>
          <a:ln w="9525">
            <a:solidFill>
              <a:srgbClr val="FF0066"/>
            </a:solidFill>
            <a:prstDash val="dash"/>
            <a:round/>
            <a:headEnd/>
            <a:tailEnd type="triangle" w="med" len="med"/>
          </a:ln>
        </p:spPr>
        <p:txBody>
          <a:bodyPr/>
          <a:lstStyle/>
          <a:p>
            <a:endParaRPr lang="en-US"/>
          </a:p>
        </p:txBody>
      </p:sp>
      <p:sp>
        <p:nvSpPr>
          <p:cNvPr id="65610" name="Line 74"/>
          <p:cNvSpPr>
            <a:spLocks noChangeShapeType="1"/>
          </p:cNvSpPr>
          <p:nvPr/>
        </p:nvSpPr>
        <p:spPr bwMode="auto">
          <a:xfrm>
            <a:off x="4191000" y="3886200"/>
            <a:ext cx="1524000" cy="228600"/>
          </a:xfrm>
          <a:prstGeom prst="line">
            <a:avLst/>
          </a:prstGeom>
          <a:noFill/>
          <a:ln w="9525">
            <a:solidFill>
              <a:srgbClr val="FF0066"/>
            </a:solidFill>
            <a:prstDash val="dash"/>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607"/>
                                        </p:tgtEl>
                                        <p:attrNameLst>
                                          <p:attrName>style.visibility</p:attrName>
                                        </p:attrNameLst>
                                      </p:cBhvr>
                                      <p:to>
                                        <p:strVal val="visible"/>
                                      </p:to>
                                    </p:set>
                                    <p:animEffect transition="in" filter="dissolve">
                                      <p:cBhvr>
                                        <p:cTn id="7" dur="500"/>
                                        <p:tgtEl>
                                          <p:spTgt spid="656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606"/>
                                        </p:tgtEl>
                                        <p:attrNameLst>
                                          <p:attrName>style.visibility</p:attrName>
                                        </p:attrNameLst>
                                      </p:cBhvr>
                                      <p:to>
                                        <p:strVal val="visible"/>
                                      </p:to>
                                    </p:set>
                                    <p:animEffect transition="in" filter="dissolve">
                                      <p:cBhvr>
                                        <p:cTn id="10" dur="500"/>
                                        <p:tgtEl>
                                          <p:spTgt spid="6560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605"/>
                                        </p:tgtEl>
                                        <p:attrNameLst>
                                          <p:attrName>style.visibility</p:attrName>
                                        </p:attrNameLst>
                                      </p:cBhvr>
                                      <p:to>
                                        <p:strVal val="visible"/>
                                      </p:to>
                                    </p:set>
                                    <p:animEffect transition="in" filter="dissolve">
                                      <p:cBhvr>
                                        <p:cTn id="13" dur="500"/>
                                        <p:tgtEl>
                                          <p:spTgt spid="6560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5610"/>
                                        </p:tgtEl>
                                        <p:attrNameLst>
                                          <p:attrName>style.visibility</p:attrName>
                                        </p:attrNameLst>
                                      </p:cBhvr>
                                      <p:to>
                                        <p:strVal val="visible"/>
                                      </p:to>
                                    </p:set>
                                    <p:animEffect transition="in" filter="dissolve">
                                      <p:cBhvr>
                                        <p:cTn id="18" dur="500"/>
                                        <p:tgtEl>
                                          <p:spTgt spid="656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5609"/>
                                        </p:tgtEl>
                                        <p:attrNameLst>
                                          <p:attrName>style.visibility</p:attrName>
                                        </p:attrNameLst>
                                      </p:cBhvr>
                                      <p:to>
                                        <p:strVal val="visible"/>
                                      </p:to>
                                    </p:set>
                                    <p:animEffect transition="in" filter="dissolve">
                                      <p:cBhvr>
                                        <p:cTn id="21" dur="500"/>
                                        <p:tgtEl>
                                          <p:spTgt spid="6560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5608"/>
                                        </p:tgtEl>
                                        <p:attrNameLst>
                                          <p:attrName>style.visibility</p:attrName>
                                        </p:attrNameLst>
                                      </p:cBhvr>
                                      <p:to>
                                        <p:strVal val="visible"/>
                                      </p:to>
                                    </p:set>
                                    <p:animEffect transition="in" filter="dissolve">
                                      <p:cBhvr>
                                        <p:cTn id="24" dur="500"/>
                                        <p:tgtEl>
                                          <p:spTgt spid="6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5" grpId="0"/>
      <p:bldP spid="65606" grpId="0" animBg="1"/>
      <p:bldP spid="65607" grpId="0" animBg="1"/>
      <p:bldP spid="65608" grpId="0"/>
      <p:bldP spid="65609" grpId="0" animBg="1"/>
      <p:bldP spid="65610"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mối quan hệ</a:t>
            </a:r>
          </a:p>
        </p:txBody>
      </p:sp>
      <p:sp>
        <p:nvSpPr>
          <p:cNvPr id="74755" name="Rectangle 3"/>
          <p:cNvSpPr>
            <a:spLocks noGrp="1" noChangeArrowheads="1"/>
          </p:cNvSpPr>
          <p:nvPr>
            <p:ph idx="1"/>
          </p:nvPr>
        </p:nvSpPr>
        <p:spPr>
          <a:xfrm>
            <a:off x="533400" y="1066800"/>
            <a:ext cx="8229600" cy="4525963"/>
          </a:xfrm>
        </p:spPr>
        <p:txBody>
          <a:bodyPr/>
          <a:lstStyle/>
          <a:p>
            <a:pPr eaLnBrk="1" hangingPunct="1"/>
            <a:r>
              <a:rPr lang="en-US" smtClean="0"/>
              <a:t>Nâng cấp mối kết hợp:</a:t>
            </a:r>
          </a:p>
          <a:p>
            <a:pPr lvl="1" eaLnBrk="1" hangingPunct="1"/>
            <a:r>
              <a:rPr lang="en-US" smtClean="0"/>
              <a:t>Xác định mối kết hợp thành phần </a:t>
            </a:r>
          </a:p>
          <a:p>
            <a:pPr lvl="1" eaLnBrk="1" hangingPunct="1"/>
            <a:r>
              <a:rPr lang="en-US" smtClean="0"/>
              <a:t>Ví dụ: hệ thống ATM</a:t>
            </a:r>
          </a:p>
        </p:txBody>
      </p:sp>
      <p:sp>
        <p:nvSpPr>
          <p:cNvPr id="74756" name="Slide Number Placeholder 4"/>
          <p:cNvSpPr>
            <a:spLocks noGrp="1"/>
          </p:cNvSpPr>
          <p:nvPr>
            <p:ph type="sldNum" sz="quarter" idx="11"/>
          </p:nvPr>
        </p:nvSpPr>
        <p:spPr>
          <a:noFill/>
        </p:spPr>
        <p:txBody>
          <a:bodyPr/>
          <a:lstStyle/>
          <a:p>
            <a:fld id="{B51AB0BE-9549-41E7-99C4-8F0940CB26E3}" type="slidenum">
              <a:rPr lang="en-US" smtClean="0"/>
              <a:pPr/>
              <a:t>59</a:t>
            </a:fld>
            <a:endParaRPr lang="en-US" smtClean="0"/>
          </a:p>
        </p:txBody>
      </p:sp>
      <p:grpSp>
        <p:nvGrpSpPr>
          <p:cNvPr id="74757" name="Group 93"/>
          <p:cNvGrpSpPr>
            <a:grpSpLocks/>
          </p:cNvGrpSpPr>
          <p:nvPr/>
        </p:nvGrpSpPr>
        <p:grpSpPr bwMode="auto">
          <a:xfrm>
            <a:off x="6313488" y="4325938"/>
            <a:ext cx="1117600" cy="561975"/>
            <a:chOff x="4372" y="1475"/>
            <a:chExt cx="945" cy="550"/>
          </a:xfrm>
        </p:grpSpPr>
        <p:sp>
          <p:nvSpPr>
            <p:cNvPr id="74807" name="Rectangle 94"/>
            <p:cNvSpPr>
              <a:spLocks noChangeArrowheads="1"/>
            </p:cNvSpPr>
            <p:nvPr/>
          </p:nvSpPr>
          <p:spPr bwMode="auto">
            <a:xfrm>
              <a:off x="4372" y="1475"/>
              <a:ext cx="945" cy="550"/>
            </a:xfrm>
            <a:prstGeom prst="rect">
              <a:avLst/>
            </a:prstGeom>
            <a:noFill/>
            <a:ln w="2540">
              <a:solidFill>
                <a:schemeClr val="tx1"/>
              </a:solidFill>
              <a:miter lim="800000"/>
              <a:headEnd/>
              <a:tailEnd/>
            </a:ln>
          </p:spPr>
          <p:txBody>
            <a:bodyPr/>
            <a:lstStyle/>
            <a:p>
              <a:endParaRPr lang="fr-FR"/>
            </a:p>
          </p:txBody>
        </p:sp>
        <p:sp>
          <p:nvSpPr>
            <p:cNvPr id="74808" name="Rectangle 95"/>
            <p:cNvSpPr>
              <a:spLocks noChangeArrowheads="1"/>
            </p:cNvSpPr>
            <p:nvPr/>
          </p:nvSpPr>
          <p:spPr bwMode="auto">
            <a:xfrm>
              <a:off x="4522" y="1528"/>
              <a:ext cx="774" cy="269"/>
            </a:xfrm>
            <a:prstGeom prst="rect">
              <a:avLst/>
            </a:prstGeom>
            <a:noFill/>
            <a:ln w="9525">
              <a:noFill/>
              <a:miter lim="800000"/>
              <a:headEnd/>
              <a:tailEnd/>
            </a:ln>
          </p:spPr>
          <p:txBody>
            <a:bodyPr wrap="none" lIns="0" tIns="0" rIns="0" bIns="0">
              <a:spAutoFit/>
            </a:bodyPr>
            <a:lstStyle/>
            <a:p>
              <a:r>
                <a:rPr lang="en-US">
                  <a:latin typeface="Arial" pitchFamily="34" charset="0"/>
                </a:rPr>
                <a:t>MáyATM</a:t>
              </a:r>
              <a:endParaRPr lang="en-US"/>
            </a:p>
          </p:txBody>
        </p:sp>
        <p:sp>
          <p:nvSpPr>
            <p:cNvPr id="74809" name="Rectangle 96"/>
            <p:cNvSpPr>
              <a:spLocks noChangeArrowheads="1"/>
            </p:cNvSpPr>
            <p:nvPr/>
          </p:nvSpPr>
          <p:spPr bwMode="auto">
            <a:xfrm>
              <a:off x="4372" y="1776"/>
              <a:ext cx="945" cy="249"/>
            </a:xfrm>
            <a:prstGeom prst="rect">
              <a:avLst/>
            </a:prstGeom>
            <a:noFill/>
            <a:ln w="2540">
              <a:solidFill>
                <a:schemeClr val="tx1"/>
              </a:solidFill>
              <a:miter lim="800000"/>
              <a:headEnd/>
              <a:tailEnd/>
            </a:ln>
          </p:spPr>
          <p:txBody>
            <a:bodyPr/>
            <a:lstStyle/>
            <a:p>
              <a:endParaRPr lang="fr-FR"/>
            </a:p>
          </p:txBody>
        </p:sp>
        <p:sp>
          <p:nvSpPr>
            <p:cNvPr id="74810" name="Rectangle 97"/>
            <p:cNvSpPr>
              <a:spLocks noChangeArrowheads="1"/>
            </p:cNvSpPr>
            <p:nvPr/>
          </p:nvSpPr>
          <p:spPr bwMode="auto">
            <a:xfrm>
              <a:off x="4372" y="1887"/>
              <a:ext cx="945" cy="138"/>
            </a:xfrm>
            <a:prstGeom prst="rect">
              <a:avLst/>
            </a:prstGeom>
            <a:noFill/>
            <a:ln w="2540">
              <a:solidFill>
                <a:schemeClr val="tx1"/>
              </a:solidFill>
              <a:miter lim="800000"/>
              <a:headEnd/>
              <a:tailEnd/>
            </a:ln>
          </p:spPr>
          <p:txBody>
            <a:bodyPr/>
            <a:lstStyle/>
            <a:p>
              <a:endParaRPr lang="fr-FR"/>
            </a:p>
          </p:txBody>
        </p:sp>
      </p:grpSp>
      <p:grpSp>
        <p:nvGrpSpPr>
          <p:cNvPr id="74758" name="Group 98"/>
          <p:cNvGrpSpPr>
            <a:grpSpLocks/>
          </p:cNvGrpSpPr>
          <p:nvPr/>
        </p:nvGrpSpPr>
        <p:grpSpPr bwMode="auto">
          <a:xfrm>
            <a:off x="3716338" y="2995613"/>
            <a:ext cx="1412875" cy="561975"/>
            <a:chOff x="2176" y="172"/>
            <a:chExt cx="1194" cy="551"/>
          </a:xfrm>
        </p:grpSpPr>
        <p:sp>
          <p:nvSpPr>
            <p:cNvPr id="74803" name="Rectangle 99"/>
            <p:cNvSpPr>
              <a:spLocks noChangeArrowheads="1"/>
            </p:cNvSpPr>
            <p:nvPr/>
          </p:nvSpPr>
          <p:spPr bwMode="auto">
            <a:xfrm>
              <a:off x="2176" y="172"/>
              <a:ext cx="1194" cy="551"/>
            </a:xfrm>
            <a:prstGeom prst="rect">
              <a:avLst/>
            </a:prstGeom>
            <a:noFill/>
            <a:ln w="2540">
              <a:solidFill>
                <a:schemeClr val="tx1"/>
              </a:solidFill>
              <a:miter lim="800000"/>
              <a:headEnd/>
              <a:tailEnd/>
            </a:ln>
          </p:spPr>
          <p:txBody>
            <a:bodyPr/>
            <a:lstStyle/>
            <a:p>
              <a:endParaRPr lang="fr-FR"/>
            </a:p>
          </p:txBody>
        </p:sp>
        <p:sp>
          <p:nvSpPr>
            <p:cNvPr id="74804" name="Rectangle 100"/>
            <p:cNvSpPr>
              <a:spLocks noChangeArrowheads="1"/>
            </p:cNvSpPr>
            <p:nvPr/>
          </p:nvSpPr>
          <p:spPr bwMode="auto">
            <a:xfrm>
              <a:off x="2332" y="225"/>
              <a:ext cx="923" cy="269"/>
            </a:xfrm>
            <a:prstGeom prst="rect">
              <a:avLst/>
            </a:prstGeom>
            <a:noFill/>
            <a:ln w="9525">
              <a:noFill/>
              <a:miter lim="800000"/>
              <a:headEnd/>
              <a:tailEnd/>
            </a:ln>
          </p:spPr>
          <p:txBody>
            <a:bodyPr wrap="none" lIns="0" tIns="0" rIns="0" bIns="0">
              <a:spAutoFit/>
            </a:bodyPr>
            <a:lstStyle/>
            <a:p>
              <a:r>
                <a:rPr lang="en-US">
                  <a:latin typeface="Arial" pitchFamily="34" charset="0"/>
                </a:rPr>
                <a:t>NgânHàng</a:t>
              </a:r>
              <a:endParaRPr lang="en-US"/>
            </a:p>
          </p:txBody>
        </p:sp>
        <p:sp>
          <p:nvSpPr>
            <p:cNvPr id="74805" name="Rectangle 101"/>
            <p:cNvSpPr>
              <a:spLocks noChangeArrowheads="1"/>
            </p:cNvSpPr>
            <p:nvPr/>
          </p:nvSpPr>
          <p:spPr bwMode="auto">
            <a:xfrm>
              <a:off x="2176" y="474"/>
              <a:ext cx="1194" cy="249"/>
            </a:xfrm>
            <a:prstGeom prst="rect">
              <a:avLst/>
            </a:prstGeom>
            <a:noFill/>
            <a:ln w="2540">
              <a:solidFill>
                <a:schemeClr val="tx1"/>
              </a:solidFill>
              <a:miter lim="800000"/>
              <a:headEnd/>
              <a:tailEnd/>
            </a:ln>
          </p:spPr>
          <p:txBody>
            <a:bodyPr/>
            <a:lstStyle/>
            <a:p>
              <a:endParaRPr lang="fr-FR"/>
            </a:p>
          </p:txBody>
        </p:sp>
        <p:sp>
          <p:nvSpPr>
            <p:cNvPr id="74806" name="Rectangle 102"/>
            <p:cNvSpPr>
              <a:spLocks noChangeArrowheads="1"/>
            </p:cNvSpPr>
            <p:nvPr/>
          </p:nvSpPr>
          <p:spPr bwMode="auto">
            <a:xfrm>
              <a:off x="2176" y="584"/>
              <a:ext cx="1194" cy="139"/>
            </a:xfrm>
            <a:prstGeom prst="rect">
              <a:avLst/>
            </a:prstGeom>
            <a:noFill/>
            <a:ln w="2540">
              <a:solidFill>
                <a:schemeClr val="tx1"/>
              </a:solidFill>
              <a:miter lim="800000"/>
              <a:headEnd/>
              <a:tailEnd/>
            </a:ln>
          </p:spPr>
          <p:txBody>
            <a:bodyPr/>
            <a:lstStyle/>
            <a:p>
              <a:endParaRPr lang="fr-FR"/>
            </a:p>
          </p:txBody>
        </p:sp>
      </p:grpSp>
      <p:grpSp>
        <p:nvGrpSpPr>
          <p:cNvPr id="74759" name="Group 103"/>
          <p:cNvGrpSpPr>
            <a:grpSpLocks/>
          </p:cNvGrpSpPr>
          <p:nvPr/>
        </p:nvGrpSpPr>
        <p:grpSpPr bwMode="auto">
          <a:xfrm>
            <a:off x="1500188" y="4325938"/>
            <a:ext cx="1490662" cy="561975"/>
            <a:chOff x="302" y="1475"/>
            <a:chExt cx="1261" cy="550"/>
          </a:xfrm>
        </p:grpSpPr>
        <p:sp>
          <p:nvSpPr>
            <p:cNvPr id="74799" name="Rectangle 104"/>
            <p:cNvSpPr>
              <a:spLocks noChangeArrowheads="1"/>
            </p:cNvSpPr>
            <p:nvPr/>
          </p:nvSpPr>
          <p:spPr bwMode="auto">
            <a:xfrm>
              <a:off x="302" y="1475"/>
              <a:ext cx="1261" cy="550"/>
            </a:xfrm>
            <a:prstGeom prst="rect">
              <a:avLst/>
            </a:prstGeom>
            <a:noFill/>
            <a:ln w="2540">
              <a:solidFill>
                <a:schemeClr val="tx1"/>
              </a:solidFill>
              <a:miter lim="800000"/>
              <a:headEnd/>
              <a:tailEnd/>
            </a:ln>
          </p:spPr>
          <p:txBody>
            <a:bodyPr/>
            <a:lstStyle/>
            <a:p>
              <a:endParaRPr lang="fr-FR"/>
            </a:p>
          </p:txBody>
        </p:sp>
        <p:sp>
          <p:nvSpPr>
            <p:cNvPr id="74800" name="Rectangle 105"/>
            <p:cNvSpPr>
              <a:spLocks noChangeArrowheads="1"/>
            </p:cNvSpPr>
            <p:nvPr/>
          </p:nvSpPr>
          <p:spPr bwMode="auto">
            <a:xfrm>
              <a:off x="454" y="1528"/>
              <a:ext cx="1010" cy="269"/>
            </a:xfrm>
            <a:prstGeom prst="rect">
              <a:avLst/>
            </a:prstGeom>
            <a:noFill/>
            <a:ln w="9525">
              <a:noFill/>
              <a:miter lim="800000"/>
              <a:headEnd/>
              <a:tailEnd/>
            </a:ln>
          </p:spPr>
          <p:txBody>
            <a:bodyPr wrap="none" lIns="0" tIns="0" rIns="0" bIns="0">
              <a:spAutoFit/>
            </a:bodyPr>
            <a:lstStyle/>
            <a:p>
              <a:r>
                <a:rPr lang="en-US">
                  <a:latin typeface="Arial" pitchFamily="34" charset="0"/>
                </a:rPr>
                <a:t>KháchHàng</a:t>
              </a:r>
              <a:endParaRPr lang="en-US"/>
            </a:p>
          </p:txBody>
        </p:sp>
        <p:sp>
          <p:nvSpPr>
            <p:cNvPr id="74801" name="Rectangle 106"/>
            <p:cNvSpPr>
              <a:spLocks noChangeArrowheads="1"/>
            </p:cNvSpPr>
            <p:nvPr/>
          </p:nvSpPr>
          <p:spPr bwMode="auto">
            <a:xfrm>
              <a:off x="302" y="1776"/>
              <a:ext cx="1261" cy="249"/>
            </a:xfrm>
            <a:prstGeom prst="rect">
              <a:avLst/>
            </a:prstGeom>
            <a:noFill/>
            <a:ln w="2540">
              <a:solidFill>
                <a:schemeClr val="tx1"/>
              </a:solidFill>
              <a:miter lim="800000"/>
              <a:headEnd/>
              <a:tailEnd/>
            </a:ln>
          </p:spPr>
          <p:txBody>
            <a:bodyPr/>
            <a:lstStyle/>
            <a:p>
              <a:endParaRPr lang="fr-FR"/>
            </a:p>
          </p:txBody>
        </p:sp>
        <p:sp>
          <p:nvSpPr>
            <p:cNvPr id="74802" name="Rectangle 107"/>
            <p:cNvSpPr>
              <a:spLocks noChangeArrowheads="1"/>
            </p:cNvSpPr>
            <p:nvPr/>
          </p:nvSpPr>
          <p:spPr bwMode="auto">
            <a:xfrm>
              <a:off x="302" y="1887"/>
              <a:ext cx="1261" cy="138"/>
            </a:xfrm>
            <a:prstGeom prst="rect">
              <a:avLst/>
            </a:prstGeom>
            <a:noFill/>
            <a:ln w="2540">
              <a:solidFill>
                <a:schemeClr val="tx1"/>
              </a:solidFill>
              <a:miter lim="800000"/>
              <a:headEnd/>
              <a:tailEnd/>
            </a:ln>
          </p:spPr>
          <p:txBody>
            <a:bodyPr/>
            <a:lstStyle/>
            <a:p>
              <a:endParaRPr lang="fr-FR"/>
            </a:p>
          </p:txBody>
        </p:sp>
      </p:grpSp>
      <p:grpSp>
        <p:nvGrpSpPr>
          <p:cNvPr id="74760" name="Group 108"/>
          <p:cNvGrpSpPr>
            <a:grpSpLocks/>
          </p:cNvGrpSpPr>
          <p:nvPr/>
        </p:nvGrpSpPr>
        <p:grpSpPr bwMode="auto">
          <a:xfrm>
            <a:off x="1647825" y="5891213"/>
            <a:ext cx="1195388" cy="563562"/>
            <a:chOff x="427" y="3007"/>
            <a:chExt cx="1011" cy="551"/>
          </a:xfrm>
        </p:grpSpPr>
        <p:sp>
          <p:nvSpPr>
            <p:cNvPr id="74795" name="Rectangle 109"/>
            <p:cNvSpPr>
              <a:spLocks noChangeArrowheads="1"/>
            </p:cNvSpPr>
            <p:nvPr/>
          </p:nvSpPr>
          <p:spPr bwMode="auto">
            <a:xfrm>
              <a:off x="427" y="3007"/>
              <a:ext cx="1011" cy="551"/>
            </a:xfrm>
            <a:prstGeom prst="rect">
              <a:avLst/>
            </a:prstGeom>
            <a:noFill/>
            <a:ln w="2540">
              <a:solidFill>
                <a:schemeClr val="tx1"/>
              </a:solidFill>
              <a:miter lim="800000"/>
              <a:headEnd/>
              <a:tailEnd/>
            </a:ln>
          </p:spPr>
          <p:txBody>
            <a:bodyPr/>
            <a:lstStyle/>
            <a:p>
              <a:endParaRPr lang="fr-FR"/>
            </a:p>
          </p:txBody>
        </p:sp>
        <p:sp>
          <p:nvSpPr>
            <p:cNvPr id="74796" name="Rectangle 110"/>
            <p:cNvSpPr>
              <a:spLocks noChangeArrowheads="1"/>
            </p:cNvSpPr>
            <p:nvPr/>
          </p:nvSpPr>
          <p:spPr bwMode="auto">
            <a:xfrm>
              <a:off x="542" y="3060"/>
              <a:ext cx="828" cy="268"/>
            </a:xfrm>
            <a:prstGeom prst="rect">
              <a:avLst/>
            </a:prstGeom>
            <a:noFill/>
            <a:ln w="9525">
              <a:noFill/>
              <a:miter lim="800000"/>
              <a:headEnd/>
              <a:tailEnd/>
            </a:ln>
          </p:spPr>
          <p:txBody>
            <a:bodyPr wrap="none" lIns="0" tIns="0" rIns="0" bIns="0">
              <a:spAutoFit/>
            </a:bodyPr>
            <a:lstStyle/>
            <a:p>
              <a:r>
                <a:rPr lang="en-US">
                  <a:latin typeface="Arial" pitchFamily="34" charset="0"/>
                </a:rPr>
                <a:t>TàiKhoản</a:t>
              </a:r>
              <a:endParaRPr lang="en-US"/>
            </a:p>
          </p:txBody>
        </p:sp>
        <p:sp>
          <p:nvSpPr>
            <p:cNvPr id="74797" name="Rectangle 111"/>
            <p:cNvSpPr>
              <a:spLocks noChangeArrowheads="1"/>
            </p:cNvSpPr>
            <p:nvPr/>
          </p:nvSpPr>
          <p:spPr bwMode="auto">
            <a:xfrm>
              <a:off x="427" y="3309"/>
              <a:ext cx="1011" cy="249"/>
            </a:xfrm>
            <a:prstGeom prst="rect">
              <a:avLst/>
            </a:prstGeom>
            <a:noFill/>
            <a:ln w="2540">
              <a:solidFill>
                <a:schemeClr val="tx1"/>
              </a:solidFill>
              <a:miter lim="800000"/>
              <a:headEnd/>
              <a:tailEnd/>
            </a:ln>
          </p:spPr>
          <p:txBody>
            <a:bodyPr/>
            <a:lstStyle/>
            <a:p>
              <a:endParaRPr lang="fr-FR"/>
            </a:p>
          </p:txBody>
        </p:sp>
        <p:sp>
          <p:nvSpPr>
            <p:cNvPr id="74798" name="Rectangle 112"/>
            <p:cNvSpPr>
              <a:spLocks noChangeArrowheads="1"/>
            </p:cNvSpPr>
            <p:nvPr/>
          </p:nvSpPr>
          <p:spPr bwMode="auto">
            <a:xfrm>
              <a:off x="427" y="3419"/>
              <a:ext cx="1011" cy="139"/>
            </a:xfrm>
            <a:prstGeom prst="rect">
              <a:avLst/>
            </a:prstGeom>
            <a:noFill/>
            <a:ln w="2540">
              <a:solidFill>
                <a:schemeClr val="tx1"/>
              </a:solidFill>
              <a:miter lim="800000"/>
              <a:headEnd/>
              <a:tailEnd/>
            </a:ln>
          </p:spPr>
          <p:txBody>
            <a:bodyPr/>
            <a:lstStyle/>
            <a:p>
              <a:endParaRPr lang="fr-FR"/>
            </a:p>
          </p:txBody>
        </p:sp>
      </p:grpSp>
      <p:grpSp>
        <p:nvGrpSpPr>
          <p:cNvPr id="74761" name="Group 113"/>
          <p:cNvGrpSpPr>
            <a:grpSpLocks/>
          </p:cNvGrpSpPr>
          <p:nvPr/>
        </p:nvGrpSpPr>
        <p:grpSpPr bwMode="auto">
          <a:xfrm>
            <a:off x="6273800" y="5891213"/>
            <a:ext cx="1196975" cy="563562"/>
            <a:chOff x="4339" y="3007"/>
            <a:chExt cx="1011" cy="551"/>
          </a:xfrm>
        </p:grpSpPr>
        <p:sp>
          <p:nvSpPr>
            <p:cNvPr id="74791" name="Rectangle 114"/>
            <p:cNvSpPr>
              <a:spLocks noChangeArrowheads="1"/>
            </p:cNvSpPr>
            <p:nvPr/>
          </p:nvSpPr>
          <p:spPr bwMode="auto">
            <a:xfrm>
              <a:off x="4339" y="3007"/>
              <a:ext cx="1011" cy="551"/>
            </a:xfrm>
            <a:prstGeom prst="rect">
              <a:avLst/>
            </a:prstGeom>
            <a:noFill/>
            <a:ln w="2540">
              <a:solidFill>
                <a:schemeClr val="tx1"/>
              </a:solidFill>
              <a:miter lim="800000"/>
              <a:headEnd/>
              <a:tailEnd/>
            </a:ln>
          </p:spPr>
          <p:txBody>
            <a:bodyPr/>
            <a:lstStyle/>
            <a:p>
              <a:endParaRPr lang="fr-FR"/>
            </a:p>
          </p:txBody>
        </p:sp>
        <p:sp>
          <p:nvSpPr>
            <p:cNvPr id="74792" name="Rectangle 115"/>
            <p:cNvSpPr>
              <a:spLocks noChangeArrowheads="1"/>
            </p:cNvSpPr>
            <p:nvPr/>
          </p:nvSpPr>
          <p:spPr bwMode="auto">
            <a:xfrm>
              <a:off x="4470" y="3060"/>
              <a:ext cx="794" cy="268"/>
            </a:xfrm>
            <a:prstGeom prst="rect">
              <a:avLst/>
            </a:prstGeom>
            <a:noFill/>
            <a:ln w="9525">
              <a:noFill/>
              <a:miter lim="800000"/>
              <a:headEnd/>
              <a:tailEnd/>
            </a:ln>
          </p:spPr>
          <p:txBody>
            <a:bodyPr wrap="none" lIns="0" tIns="0" rIns="0" bIns="0">
              <a:spAutoFit/>
            </a:bodyPr>
            <a:lstStyle/>
            <a:p>
              <a:r>
                <a:rPr lang="en-US">
                  <a:latin typeface="Arial" pitchFamily="34" charset="0"/>
                </a:rPr>
                <a:t>GiaoDịch</a:t>
              </a:r>
              <a:endParaRPr lang="en-US"/>
            </a:p>
          </p:txBody>
        </p:sp>
        <p:sp>
          <p:nvSpPr>
            <p:cNvPr id="74793" name="Rectangle 116"/>
            <p:cNvSpPr>
              <a:spLocks noChangeArrowheads="1"/>
            </p:cNvSpPr>
            <p:nvPr/>
          </p:nvSpPr>
          <p:spPr bwMode="auto">
            <a:xfrm>
              <a:off x="4339" y="3309"/>
              <a:ext cx="1011" cy="249"/>
            </a:xfrm>
            <a:prstGeom prst="rect">
              <a:avLst/>
            </a:prstGeom>
            <a:noFill/>
            <a:ln w="2540">
              <a:solidFill>
                <a:schemeClr val="tx1"/>
              </a:solidFill>
              <a:miter lim="800000"/>
              <a:headEnd/>
              <a:tailEnd/>
            </a:ln>
          </p:spPr>
          <p:txBody>
            <a:bodyPr/>
            <a:lstStyle/>
            <a:p>
              <a:endParaRPr lang="fr-FR"/>
            </a:p>
          </p:txBody>
        </p:sp>
        <p:sp>
          <p:nvSpPr>
            <p:cNvPr id="74794" name="Rectangle 117"/>
            <p:cNvSpPr>
              <a:spLocks noChangeArrowheads="1"/>
            </p:cNvSpPr>
            <p:nvPr/>
          </p:nvSpPr>
          <p:spPr bwMode="auto">
            <a:xfrm>
              <a:off x="4339" y="3419"/>
              <a:ext cx="1011" cy="139"/>
            </a:xfrm>
            <a:prstGeom prst="rect">
              <a:avLst/>
            </a:prstGeom>
            <a:noFill/>
            <a:ln w="2540">
              <a:solidFill>
                <a:schemeClr val="tx1"/>
              </a:solidFill>
              <a:miter lim="800000"/>
              <a:headEnd/>
              <a:tailEnd/>
            </a:ln>
          </p:spPr>
          <p:txBody>
            <a:bodyPr/>
            <a:lstStyle/>
            <a:p>
              <a:endParaRPr lang="fr-FR"/>
            </a:p>
          </p:txBody>
        </p:sp>
      </p:grpSp>
      <p:grpSp>
        <p:nvGrpSpPr>
          <p:cNvPr id="74762" name="Group 118"/>
          <p:cNvGrpSpPr>
            <a:grpSpLocks/>
          </p:cNvGrpSpPr>
          <p:nvPr/>
        </p:nvGrpSpPr>
        <p:grpSpPr bwMode="auto">
          <a:xfrm>
            <a:off x="2860675" y="5715000"/>
            <a:ext cx="3408363" cy="889000"/>
            <a:chOff x="1610" y="3408"/>
            <a:chExt cx="2147" cy="560"/>
          </a:xfrm>
        </p:grpSpPr>
        <p:sp>
          <p:nvSpPr>
            <p:cNvPr id="74786" name="Line 119"/>
            <p:cNvSpPr>
              <a:spLocks noChangeShapeType="1"/>
            </p:cNvSpPr>
            <p:nvPr/>
          </p:nvSpPr>
          <p:spPr bwMode="auto">
            <a:xfrm>
              <a:off x="2682" y="3701"/>
              <a:ext cx="1075" cy="0"/>
            </a:xfrm>
            <a:prstGeom prst="line">
              <a:avLst/>
            </a:prstGeom>
            <a:noFill/>
            <a:ln w="2540">
              <a:solidFill>
                <a:srgbClr val="66FFFF"/>
              </a:solidFill>
              <a:round/>
              <a:headEnd/>
              <a:tailEnd/>
            </a:ln>
          </p:spPr>
          <p:txBody>
            <a:bodyPr/>
            <a:lstStyle/>
            <a:p>
              <a:endParaRPr lang="en-US"/>
            </a:p>
          </p:txBody>
        </p:sp>
        <p:sp>
          <p:nvSpPr>
            <p:cNvPr id="74787" name="Line 120"/>
            <p:cNvSpPr>
              <a:spLocks noChangeShapeType="1"/>
            </p:cNvSpPr>
            <p:nvPr/>
          </p:nvSpPr>
          <p:spPr bwMode="auto">
            <a:xfrm flipH="1">
              <a:off x="1610" y="3701"/>
              <a:ext cx="1072" cy="0"/>
            </a:xfrm>
            <a:prstGeom prst="line">
              <a:avLst/>
            </a:prstGeom>
            <a:noFill/>
            <a:ln w="2540">
              <a:solidFill>
                <a:srgbClr val="66FFFF"/>
              </a:solidFill>
              <a:round/>
              <a:headEnd/>
              <a:tailEnd/>
            </a:ln>
          </p:spPr>
          <p:txBody>
            <a:bodyPr/>
            <a:lstStyle/>
            <a:p>
              <a:endParaRPr lang="en-US"/>
            </a:p>
          </p:txBody>
        </p:sp>
        <p:sp>
          <p:nvSpPr>
            <p:cNvPr id="74788" name="Rectangle 121"/>
            <p:cNvSpPr>
              <a:spLocks noChangeArrowheads="1"/>
            </p:cNvSpPr>
            <p:nvPr/>
          </p:nvSpPr>
          <p:spPr bwMode="auto">
            <a:xfrm>
              <a:off x="1882" y="3795"/>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74789" name="Rectangle 122"/>
            <p:cNvSpPr>
              <a:spLocks noChangeArrowheads="1"/>
            </p:cNvSpPr>
            <p:nvPr/>
          </p:nvSpPr>
          <p:spPr bwMode="auto">
            <a:xfrm>
              <a:off x="2592" y="3448"/>
              <a:ext cx="260" cy="173"/>
            </a:xfrm>
            <a:prstGeom prst="rect">
              <a:avLst/>
            </a:prstGeom>
            <a:noFill/>
            <a:ln w="9525">
              <a:noFill/>
              <a:miter lim="800000"/>
              <a:headEnd/>
              <a:tailEnd/>
            </a:ln>
          </p:spPr>
          <p:txBody>
            <a:bodyPr lIns="0" tIns="0" rIns="0" bIns="0">
              <a:spAutoFit/>
            </a:bodyPr>
            <a:lstStyle/>
            <a:p>
              <a:r>
                <a:rPr lang="en-US" i="1">
                  <a:solidFill>
                    <a:srgbClr val="66FFFF"/>
                  </a:solidFill>
                  <a:latin typeface="Arial" pitchFamily="34" charset="0"/>
                </a:rPr>
                <a:t>Có</a:t>
              </a:r>
              <a:endParaRPr lang="en-US">
                <a:solidFill>
                  <a:srgbClr val="66FFFF"/>
                </a:solidFill>
              </a:endParaRPr>
            </a:p>
          </p:txBody>
        </p:sp>
        <p:sp>
          <p:nvSpPr>
            <p:cNvPr id="74790" name="Rectangle 123"/>
            <p:cNvSpPr>
              <a:spLocks noChangeArrowheads="1"/>
            </p:cNvSpPr>
            <p:nvPr/>
          </p:nvSpPr>
          <p:spPr bwMode="auto">
            <a:xfrm>
              <a:off x="3360" y="3408"/>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0..n</a:t>
              </a:r>
              <a:endParaRPr lang="en-US">
                <a:solidFill>
                  <a:schemeClr val="bg1"/>
                </a:solidFill>
              </a:endParaRPr>
            </a:p>
          </p:txBody>
        </p:sp>
      </p:grpSp>
      <p:grpSp>
        <p:nvGrpSpPr>
          <p:cNvPr id="74763" name="Group 124"/>
          <p:cNvGrpSpPr>
            <a:grpSpLocks/>
          </p:cNvGrpSpPr>
          <p:nvPr/>
        </p:nvGrpSpPr>
        <p:grpSpPr bwMode="auto">
          <a:xfrm>
            <a:off x="1752600" y="4845050"/>
            <a:ext cx="1003300" cy="1041400"/>
            <a:chOff x="912" y="2860"/>
            <a:chExt cx="632" cy="656"/>
          </a:xfrm>
        </p:grpSpPr>
        <p:sp>
          <p:nvSpPr>
            <p:cNvPr id="74781" name="Line 125"/>
            <p:cNvSpPr>
              <a:spLocks noChangeShapeType="1"/>
            </p:cNvSpPr>
            <p:nvPr/>
          </p:nvSpPr>
          <p:spPr bwMode="auto">
            <a:xfrm>
              <a:off x="1228" y="3205"/>
              <a:ext cx="1" cy="311"/>
            </a:xfrm>
            <a:prstGeom prst="line">
              <a:avLst/>
            </a:prstGeom>
            <a:noFill/>
            <a:ln w="2540">
              <a:solidFill>
                <a:srgbClr val="66FFFF"/>
              </a:solidFill>
              <a:round/>
              <a:headEnd/>
              <a:tailEnd/>
            </a:ln>
          </p:spPr>
          <p:txBody>
            <a:bodyPr/>
            <a:lstStyle/>
            <a:p>
              <a:endParaRPr lang="en-US"/>
            </a:p>
          </p:txBody>
        </p:sp>
        <p:sp>
          <p:nvSpPr>
            <p:cNvPr id="74782" name="Rectangle 126"/>
            <p:cNvSpPr>
              <a:spLocks noChangeArrowheads="1"/>
            </p:cNvSpPr>
            <p:nvPr/>
          </p:nvSpPr>
          <p:spPr bwMode="auto">
            <a:xfrm>
              <a:off x="912" y="3312"/>
              <a:ext cx="24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1..n</a:t>
              </a:r>
              <a:endParaRPr lang="en-US">
                <a:solidFill>
                  <a:schemeClr val="bg1"/>
                </a:solidFill>
              </a:endParaRPr>
            </a:p>
          </p:txBody>
        </p:sp>
        <p:sp>
          <p:nvSpPr>
            <p:cNvPr id="74783" name="Line 127"/>
            <p:cNvSpPr>
              <a:spLocks noChangeShapeType="1"/>
            </p:cNvSpPr>
            <p:nvPr/>
          </p:nvSpPr>
          <p:spPr bwMode="auto">
            <a:xfrm flipV="1">
              <a:off x="1228" y="2897"/>
              <a:ext cx="1" cy="308"/>
            </a:xfrm>
            <a:prstGeom prst="line">
              <a:avLst/>
            </a:prstGeom>
            <a:noFill/>
            <a:ln w="2540">
              <a:solidFill>
                <a:srgbClr val="66FFFF"/>
              </a:solidFill>
              <a:round/>
              <a:headEnd/>
              <a:tailEnd/>
            </a:ln>
          </p:spPr>
          <p:txBody>
            <a:bodyPr/>
            <a:lstStyle/>
            <a:p>
              <a:endParaRPr lang="en-US"/>
            </a:p>
          </p:txBody>
        </p:sp>
        <p:sp>
          <p:nvSpPr>
            <p:cNvPr id="74784" name="Rectangle 128"/>
            <p:cNvSpPr>
              <a:spLocks noChangeArrowheads="1"/>
            </p:cNvSpPr>
            <p:nvPr/>
          </p:nvSpPr>
          <p:spPr bwMode="auto">
            <a:xfrm>
              <a:off x="1382" y="2860"/>
              <a:ext cx="80" cy="173"/>
            </a:xfrm>
            <a:prstGeom prst="rect">
              <a:avLst/>
            </a:prstGeom>
            <a:noFill/>
            <a:ln w="9525">
              <a:noFill/>
              <a:miter lim="800000"/>
              <a:headEnd/>
              <a:tailEnd/>
            </a:ln>
          </p:spPr>
          <p:txBody>
            <a:bodyPr wrap="none" lIns="0" tIns="0" rIns="0" bIns="0">
              <a:spAutoFit/>
            </a:bodyPr>
            <a:lstStyle/>
            <a:p>
              <a:r>
                <a:rPr lang="en-US">
                  <a:solidFill>
                    <a:schemeClr val="bg1"/>
                  </a:solidFill>
                  <a:latin typeface="Arial" pitchFamily="34" charset="0"/>
                </a:rPr>
                <a:t>1</a:t>
              </a:r>
              <a:endParaRPr lang="en-US">
                <a:solidFill>
                  <a:schemeClr val="bg1"/>
                </a:solidFill>
              </a:endParaRPr>
            </a:p>
          </p:txBody>
        </p:sp>
        <p:sp>
          <p:nvSpPr>
            <p:cNvPr id="74785" name="Rectangle 129"/>
            <p:cNvSpPr>
              <a:spLocks noChangeArrowheads="1"/>
            </p:cNvSpPr>
            <p:nvPr/>
          </p:nvSpPr>
          <p:spPr bwMode="auto">
            <a:xfrm>
              <a:off x="1280" y="3156"/>
              <a:ext cx="264" cy="173"/>
            </a:xfrm>
            <a:prstGeom prst="rect">
              <a:avLst/>
            </a:prstGeom>
            <a:noFill/>
            <a:ln w="9525">
              <a:noFill/>
              <a:miter lim="800000"/>
              <a:headEnd/>
              <a:tailEnd/>
            </a:ln>
          </p:spPr>
          <p:txBody>
            <a:bodyPr wrap="none" lIns="0" tIns="0" rIns="0" bIns="0">
              <a:spAutoFit/>
            </a:bodyPr>
            <a:lstStyle/>
            <a:p>
              <a:r>
                <a:rPr lang="en-US" i="1">
                  <a:solidFill>
                    <a:srgbClr val="66FFFF"/>
                  </a:solidFill>
                  <a:latin typeface="Arial" pitchFamily="34" charset="0"/>
                </a:rPr>
                <a:t>Của</a:t>
              </a:r>
              <a:endParaRPr lang="en-US">
                <a:solidFill>
                  <a:srgbClr val="66FFFF"/>
                </a:solidFill>
              </a:endParaRPr>
            </a:p>
          </p:txBody>
        </p:sp>
      </p:grpSp>
      <p:sp>
        <p:nvSpPr>
          <p:cNvPr id="74764" name="Line 131"/>
          <p:cNvSpPr>
            <a:spLocks noChangeShapeType="1"/>
          </p:cNvSpPr>
          <p:nvPr/>
        </p:nvSpPr>
        <p:spPr bwMode="auto">
          <a:xfrm>
            <a:off x="1066800" y="6172200"/>
            <a:ext cx="533400" cy="0"/>
          </a:xfrm>
          <a:prstGeom prst="line">
            <a:avLst/>
          </a:prstGeom>
          <a:noFill/>
          <a:ln w="9525">
            <a:solidFill>
              <a:srgbClr val="66FFFF"/>
            </a:solidFill>
            <a:round/>
            <a:headEnd/>
            <a:tailEnd/>
          </a:ln>
        </p:spPr>
        <p:txBody>
          <a:bodyPr/>
          <a:lstStyle/>
          <a:p>
            <a:endParaRPr lang="en-US"/>
          </a:p>
        </p:txBody>
      </p:sp>
      <p:sp>
        <p:nvSpPr>
          <p:cNvPr id="74765" name="Line 132"/>
          <p:cNvSpPr>
            <a:spLocks noChangeShapeType="1"/>
          </p:cNvSpPr>
          <p:nvPr/>
        </p:nvSpPr>
        <p:spPr bwMode="auto">
          <a:xfrm flipV="1">
            <a:off x="1066800" y="3276600"/>
            <a:ext cx="0" cy="2895600"/>
          </a:xfrm>
          <a:prstGeom prst="line">
            <a:avLst/>
          </a:prstGeom>
          <a:noFill/>
          <a:ln w="9525">
            <a:solidFill>
              <a:srgbClr val="66FFFF"/>
            </a:solidFill>
            <a:round/>
            <a:headEnd/>
            <a:tailEnd/>
          </a:ln>
        </p:spPr>
        <p:txBody>
          <a:bodyPr/>
          <a:lstStyle/>
          <a:p>
            <a:endParaRPr lang="en-US"/>
          </a:p>
        </p:txBody>
      </p:sp>
      <p:sp>
        <p:nvSpPr>
          <p:cNvPr id="74766" name="Line 133"/>
          <p:cNvSpPr>
            <a:spLocks noChangeShapeType="1"/>
          </p:cNvSpPr>
          <p:nvPr/>
        </p:nvSpPr>
        <p:spPr bwMode="auto">
          <a:xfrm>
            <a:off x="1066800" y="3276600"/>
            <a:ext cx="2286000" cy="0"/>
          </a:xfrm>
          <a:prstGeom prst="line">
            <a:avLst/>
          </a:prstGeom>
          <a:noFill/>
          <a:ln w="9525">
            <a:solidFill>
              <a:srgbClr val="66FFFF"/>
            </a:solidFill>
            <a:round/>
            <a:headEnd/>
            <a:tailEnd/>
          </a:ln>
        </p:spPr>
        <p:txBody>
          <a:bodyPr/>
          <a:lstStyle/>
          <a:p>
            <a:endParaRPr lang="en-US"/>
          </a:p>
        </p:txBody>
      </p:sp>
      <p:sp>
        <p:nvSpPr>
          <p:cNvPr id="74767" name="Text Box 134"/>
          <p:cNvSpPr txBox="1">
            <a:spLocks noChangeArrowheads="1"/>
          </p:cNvSpPr>
          <p:nvPr/>
        </p:nvSpPr>
        <p:spPr bwMode="auto">
          <a:xfrm>
            <a:off x="6019800" y="3721100"/>
            <a:ext cx="819150" cy="366713"/>
          </a:xfrm>
          <a:prstGeom prst="rect">
            <a:avLst/>
          </a:prstGeom>
          <a:noFill/>
          <a:ln w="9525">
            <a:noFill/>
            <a:miter lim="800000"/>
            <a:headEnd/>
            <a:tailEnd/>
          </a:ln>
        </p:spPr>
        <p:txBody>
          <a:bodyPr wrap="none">
            <a:spAutoFit/>
          </a:bodyPr>
          <a:lstStyle/>
          <a:p>
            <a:r>
              <a:rPr lang="en-US" i="1">
                <a:solidFill>
                  <a:srgbClr val="66FFFF"/>
                </a:solidFill>
                <a:latin typeface="Arial" pitchFamily="34" charset="0"/>
              </a:rPr>
              <a:t>Thuộc</a:t>
            </a:r>
          </a:p>
        </p:txBody>
      </p:sp>
      <p:sp>
        <p:nvSpPr>
          <p:cNvPr id="74768" name="Text Box 135"/>
          <p:cNvSpPr txBox="1">
            <a:spLocks noChangeArrowheads="1"/>
          </p:cNvSpPr>
          <p:nvPr/>
        </p:nvSpPr>
        <p:spPr bwMode="auto">
          <a:xfrm>
            <a:off x="762000" y="3429000"/>
            <a:ext cx="819150" cy="366713"/>
          </a:xfrm>
          <a:prstGeom prst="rect">
            <a:avLst/>
          </a:prstGeom>
          <a:noFill/>
          <a:ln w="9525">
            <a:noFill/>
            <a:miter lim="800000"/>
            <a:headEnd/>
            <a:tailEnd/>
          </a:ln>
        </p:spPr>
        <p:txBody>
          <a:bodyPr wrap="none">
            <a:spAutoFit/>
          </a:bodyPr>
          <a:lstStyle/>
          <a:p>
            <a:r>
              <a:rPr lang="en-US" i="1">
                <a:solidFill>
                  <a:srgbClr val="66FFFF"/>
                </a:solidFill>
                <a:latin typeface="Arial" pitchFamily="34" charset="0"/>
              </a:rPr>
              <a:t>Thuộc</a:t>
            </a:r>
          </a:p>
        </p:txBody>
      </p:sp>
      <p:sp>
        <p:nvSpPr>
          <p:cNvPr id="74769" name="Text Box 136"/>
          <p:cNvSpPr txBox="1">
            <a:spLocks noChangeArrowheads="1"/>
          </p:cNvSpPr>
          <p:nvPr/>
        </p:nvSpPr>
        <p:spPr bwMode="auto">
          <a:xfrm>
            <a:off x="5638800" y="5867400"/>
            <a:ext cx="492125" cy="366713"/>
          </a:xfrm>
          <a:prstGeom prst="rect">
            <a:avLst/>
          </a:prstGeom>
          <a:noFill/>
          <a:ln w="9525">
            <a:noFill/>
            <a:miter lim="800000"/>
            <a:headEnd/>
            <a:tailEnd/>
          </a:ln>
        </p:spPr>
        <p:txBody>
          <a:bodyPr wrap="none">
            <a:spAutoFit/>
          </a:bodyPr>
          <a:lstStyle/>
          <a:p>
            <a:r>
              <a:rPr lang="en-US" i="1">
                <a:solidFill>
                  <a:srgbClr val="66FFFF"/>
                </a:solidFill>
              </a:rPr>
              <a:t>0..*</a:t>
            </a:r>
          </a:p>
        </p:txBody>
      </p:sp>
      <p:sp>
        <p:nvSpPr>
          <p:cNvPr id="74770" name="Text Box 137"/>
          <p:cNvSpPr txBox="1">
            <a:spLocks noChangeArrowheads="1"/>
          </p:cNvSpPr>
          <p:nvPr/>
        </p:nvSpPr>
        <p:spPr bwMode="auto">
          <a:xfrm>
            <a:off x="2971800" y="61722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1" name="Text Box 138"/>
          <p:cNvSpPr txBox="1">
            <a:spLocks noChangeArrowheads="1"/>
          </p:cNvSpPr>
          <p:nvPr/>
        </p:nvSpPr>
        <p:spPr bwMode="auto">
          <a:xfrm>
            <a:off x="2286000" y="55626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2" name="Text Box 139"/>
          <p:cNvSpPr txBox="1">
            <a:spLocks noChangeArrowheads="1"/>
          </p:cNvSpPr>
          <p:nvPr/>
        </p:nvSpPr>
        <p:spPr bwMode="auto">
          <a:xfrm>
            <a:off x="1981200" y="48768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3" name="Text Box 140"/>
          <p:cNvSpPr txBox="1">
            <a:spLocks noChangeArrowheads="1"/>
          </p:cNvSpPr>
          <p:nvPr/>
        </p:nvSpPr>
        <p:spPr bwMode="auto">
          <a:xfrm>
            <a:off x="5257800" y="28956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4" name="Text Box 141"/>
          <p:cNvSpPr txBox="1">
            <a:spLocks noChangeArrowheads="1"/>
          </p:cNvSpPr>
          <p:nvPr/>
        </p:nvSpPr>
        <p:spPr bwMode="auto">
          <a:xfrm>
            <a:off x="5791200" y="41910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5" name="Text Box 142"/>
          <p:cNvSpPr txBox="1">
            <a:spLocks noChangeArrowheads="1"/>
          </p:cNvSpPr>
          <p:nvPr/>
        </p:nvSpPr>
        <p:spPr bwMode="auto">
          <a:xfrm>
            <a:off x="3352800" y="3276600"/>
            <a:ext cx="292100"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6" name="Text Box 143"/>
          <p:cNvSpPr txBox="1">
            <a:spLocks noChangeArrowheads="1"/>
          </p:cNvSpPr>
          <p:nvPr/>
        </p:nvSpPr>
        <p:spPr bwMode="auto">
          <a:xfrm>
            <a:off x="1143000" y="5791200"/>
            <a:ext cx="492125" cy="366713"/>
          </a:xfrm>
          <a:prstGeom prst="rect">
            <a:avLst/>
          </a:prstGeom>
          <a:noFill/>
          <a:ln w="9525">
            <a:noFill/>
            <a:miter lim="800000"/>
            <a:headEnd/>
            <a:tailEnd/>
          </a:ln>
        </p:spPr>
        <p:txBody>
          <a:bodyPr wrap="none">
            <a:spAutoFit/>
          </a:bodyPr>
          <a:lstStyle/>
          <a:p>
            <a:r>
              <a:rPr lang="en-US" i="1">
                <a:solidFill>
                  <a:srgbClr val="66FFFF"/>
                </a:solidFill>
              </a:rPr>
              <a:t>1..*</a:t>
            </a:r>
          </a:p>
        </p:txBody>
      </p:sp>
      <p:sp>
        <p:nvSpPr>
          <p:cNvPr id="74777" name="AutoShape 144"/>
          <p:cNvSpPr>
            <a:spLocks noChangeArrowheads="1"/>
          </p:cNvSpPr>
          <p:nvPr/>
        </p:nvSpPr>
        <p:spPr bwMode="auto">
          <a:xfrm>
            <a:off x="5181600" y="3200400"/>
            <a:ext cx="381000" cy="152400"/>
          </a:xfrm>
          <a:prstGeom prst="diamond">
            <a:avLst/>
          </a:prstGeom>
          <a:noFill/>
          <a:ln w="9525">
            <a:solidFill>
              <a:srgbClr val="66FFFF"/>
            </a:solidFill>
            <a:miter lim="800000"/>
            <a:headEnd/>
            <a:tailEnd/>
          </a:ln>
        </p:spPr>
        <p:txBody>
          <a:bodyPr wrap="none" anchor="ctr"/>
          <a:lstStyle/>
          <a:p>
            <a:endParaRPr lang="fr-FR"/>
          </a:p>
        </p:txBody>
      </p:sp>
      <p:sp>
        <p:nvSpPr>
          <p:cNvPr id="74778" name="Line 145"/>
          <p:cNvSpPr>
            <a:spLocks noChangeShapeType="1"/>
          </p:cNvSpPr>
          <p:nvPr/>
        </p:nvSpPr>
        <p:spPr bwMode="auto">
          <a:xfrm>
            <a:off x="5562600" y="3276600"/>
            <a:ext cx="1295400" cy="0"/>
          </a:xfrm>
          <a:prstGeom prst="line">
            <a:avLst/>
          </a:prstGeom>
          <a:noFill/>
          <a:ln w="9525">
            <a:solidFill>
              <a:srgbClr val="66FFFF"/>
            </a:solidFill>
            <a:round/>
            <a:headEnd/>
            <a:tailEnd/>
          </a:ln>
        </p:spPr>
        <p:txBody>
          <a:bodyPr/>
          <a:lstStyle/>
          <a:p>
            <a:endParaRPr lang="en-US"/>
          </a:p>
        </p:txBody>
      </p:sp>
      <p:sp>
        <p:nvSpPr>
          <p:cNvPr id="74779" name="Line 146"/>
          <p:cNvSpPr>
            <a:spLocks noChangeShapeType="1"/>
          </p:cNvSpPr>
          <p:nvPr/>
        </p:nvSpPr>
        <p:spPr bwMode="auto">
          <a:xfrm>
            <a:off x="6858000" y="3276600"/>
            <a:ext cx="0" cy="1066800"/>
          </a:xfrm>
          <a:prstGeom prst="line">
            <a:avLst/>
          </a:prstGeom>
          <a:noFill/>
          <a:ln w="9525">
            <a:solidFill>
              <a:srgbClr val="66FFFF"/>
            </a:solidFill>
            <a:round/>
            <a:headEnd/>
            <a:tailEnd/>
          </a:ln>
        </p:spPr>
        <p:txBody>
          <a:bodyPr/>
          <a:lstStyle/>
          <a:p>
            <a:endParaRPr lang="en-US"/>
          </a:p>
        </p:txBody>
      </p:sp>
      <p:sp>
        <p:nvSpPr>
          <p:cNvPr id="74780" name="AutoShape 147"/>
          <p:cNvSpPr>
            <a:spLocks noChangeArrowheads="1"/>
          </p:cNvSpPr>
          <p:nvPr/>
        </p:nvSpPr>
        <p:spPr bwMode="auto">
          <a:xfrm>
            <a:off x="3352800" y="3200400"/>
            <a:ext cx="381000" cy="152400"/>
          </a:xfrm>
          <a:prstGeom prst="diamond">
            <a:avLst/>
          </a:prstGeom>
          <a:noFill/>
          <a:ln w="9525">
            <a:solidFill>
              <a:srgbClr val="66FFFF"/>
            </a:solidFill>
            <a:miter lim="800000"/>
            <a:headEnd/>
            <a:tailEnd/>
          </a:ln>
        </p:spPr>
        <p:txBody>
          <a:bodyPr wrap="none" anchor="ctr"/>
          <a:lstStyle/>
          <a:p>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457200" y="-381000"/>
            <a:ext cx="8229600" cy="1371600"/>
          </a:xfrm>
        </p:spPr>
        <p:txBody>
          <a:bodyPr/>
          <a:lstStyle/>
          <a:p>
            <a:pPr eaLnBrk="1" hangingPunct="1"/>
            <a:r>
              <a:rPr lang="en-US" smtClean="0"/>
              <a:t>Các cách tiếp cận xác định lớp</a:t>
            </a:r>
          </a:p>
        </p:txBody>
      </p:sp>
      <p:sp>
        <p:nvSpPr>
          <p:cNvPr id="20483" name="Rectangle 3"/>
          <p:cNvSpPr>
            <a:spLocks noGrp="1" noChangeArrowheads="1"/>
          </p:cNvSpPr>
          <p:nvPr>
            <p:ph idx="1"/>
          </p:nvPr>
        </p:nvSpPr>
        <p:spPr>
          <a:xfrm>
            <a:off x="0" y="609600"/>
            <a:ext cx="8229600" cy="4525963"/>
          </a:xfrm>
        </p:spPr>
        <p:txBody>
          <a:bodyPr/>
          <a:lstStyle/>
          <a:p>
            <a:pPr eaLnBrk="1" hangingPunct="1"/>
            <a:r>
              <a:rPr lang="en-US" smtClean="0"/>
              <a:t>Tiếp cận theo thực thể nghiệp vụ</a:t>
            </a:r>
          </a:p>
          <a:p>
            <a:pPr lvl="1" eaLnBrk="1" hangingPunct="1"/>
            <a:r>
              <a:rPr lang="en-US" smtClean="0"/>
              <a:t>Đối với thực thể thông tin:</a:t>
            </a:r>
          </a:p>
          <a:p>
            <a:pPr lvl="2" eaLnBrk="1" hangingPunct="1"/>
            <a:r>
              <a:rPr lang="en-US" smtClean="0"/>
              <a:t>Nếu thực thể mô tả thông tin về một hoạt động giao dịch hệ thống thì chuyển thành một lớp trong mô hình phân tích</a:t>
            </a:r>
          </a:p>
          <a:p>
            <a:pPr lvl="2" eaLnBrk="1" hangingPunct="1"/>
            <a:r>
              <a:rPr lang="en-US" smtClean="0"/>
              <a:t>Nếu thực thể là một dạng thông tin tổng hợp </a:t>
            </a:r>
            <a:r>
              <a:rPr lang="en-US" smtClean="0">
                <a:sym typeface="Wingdings" pitchFamily="2" charset="2"/>
              </a:rPr>
              <a:t> có thể tách thành nhiều lớp mới hoặc bổ sung thông tin cho các lớp đang tồn tại</a:t>
            </a:r>
          </a:p>
          <a:p>
            <a:pPr lvl="1" eaLnBrk="1" hangingPunct="1"/>
            <a:r>
              <a:rPr lang="en-US" smtClean="0"/>
              <a:t>Ví dụ:</a:t>
            </a:r>
          </a:p>
        </p:txBody>
      </p:sp>
      <p:sp>
        <p:nvSpPr>
          <p:cNvPr id="20484" name="Slide Number Placeholder 4"/>
          <p:cNvSpPr>
            <a:spLocks noGrp="1"/>
          </p:cNvSpPr>
          <p:nvPr>
            <p:ph type="sldNum" sz="quarter" idx="11"/>
          </p:nvPr>
        </p:nvSpPr>
        <p:spPr>
          <a:noFill/>
        </p:spPr>
        <p:txBody>
          <a:bodyPr/>
          <a:lstStyle/>
          <a:p>
            <a:fld id="{6756653C-0BC3-47F6-87C4-45141130A1C9}" type="slidenum">
              <a:rPr lang="en-US" smtClean="0"/>
              <a:pPr/>
              <a:t>6</a:t>
            </a:fld>
            <a:endParaRPr lang="en-US" smtClean="0"/>
          </a:p>
        </p:txBody>
      </p:sp>
      <p:grpSp>
        <p:nvGrpSpPr>
          <p:cNvPr id="20485" name="Group 4"/>
          <p:cNvGrpSpPr>
            <a:grpSpLocks/>
          </p:cNvGrpSpPr>
          <p:nvPr/>
        </p:nvGrpSpPr>
        <p:grpSpPr bwMode="auto">
          <a:xfrm>
            <a:off x="1524000" y="4495800"/>
            <a:ext cx="838200" cy="762000"/>
            <a:chOff x="1632" y="2544"/>
            <a:chExt cx="528" cy="480"/>
          </a:xfrm>
        </p:grpSpPr>
        <p:sp>
          <p:nvSpPr>
            <p:cNvPr id="20502" name="Oval 5"/>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20503" name="Line 6"/>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20486" name="Text Box 7"/>
          <p:cNvSpPr txBox="1">
            <a:spLocks noChangeArrowheads="1"/>
          </p:cNvSpPr>
          <p:nvPr/>
        </p:nvSpPr>
        <p:spPr bwMode="auto">
          <a:xfrm>
            <a:off x="1524000" y="5334000"/>
            <a:ext cx="969963" cy="366713"/>
          </a:xfrm>
          <a:prstGeom prst="rect">
            <a:avLst/>
          </a:prstGeom>
          <a:noFill/>
          <a:ln w="9525">
            <a:noFill/>
            <a:miter lim="800000"/>
            <a:headEnd/>
            <a:tailEnd/>
          </a:ln>
        </p:spPr>
        <p:txBody>
          <a:bodyPr wrap="none">
            <a:spAutoFit/>
          </a:bodyPr>
          <a:lstStyle/>
          <a:p>
            <a:r>
              <a:rPr lang="en-US"/>
              <a:t>Hoá đon</a:t>
            </a:r>
          </a:p>
        </p:txBody>
      </p:sp>
      <p:sp>
        <p:nvSpPr>
          <p:cNvPr id="20487" name="Line 8"/>
          <p:cNvSpPr>
            <a:spLocks noChangeShapeType="1"/>
          </p:cNvSpPr>
          <p:nvPr/>
        </p:nvSpPr>
        <p:spPr bwMode="auto">
          <a:xfrm flipH="1">
            <a:off x="2057400" y="4800600"/>
            <a:ext cx="304800" cy="457200"/>
          </a:xfrm>
          <a:prstGeom prst="line">
            <a:avLst/>
          </a:prstGeom>
          <a:noFill/>
          <a:ln w="9525">
            <a:solidFill>
              <a:schemeClr val="tx1"/>
            </a:solidFill>
            <a:round/>
            <a:headEnd/>
            <a:tailEnd/>
          </a:ln>
        </p:spPr>
        <p:txBody>
          <a:bodyPr/>
          <a:lstStyle/>
          <a:p>
            <a:endParaRPr lang="en-US"/>
          </a:p>
        </p:txBody>
      </p:sp>
      <p:sp>
        <p:nvSpPr>
          <p:cNvPr id="12297" name="AutoShape 9"/>
          <p:cNvSpPr>
            <a:spLocks noChangeArrowheads="1"/>
          </p:cNvSpPr>
          <p:nvPr/>
        </p:nvSpPr>
        <p:spPr bwMode="auto">
          <a:xfrm>
            <a:off x="3810000" y="5638800"/>
            <a:ext cx="533400" cy="304800"/>
          </a:xfrm>
          <a:prstGeom prst="rightArrow">
            <a:avLst>
              <a:gd name="adj1" fmla="val 50000"/>
              <a:gd name="adj2" fmla="val 43750"/>
            </a:avLst>
          </a:prstGeom>
          <a:solidFill>
            <a:schemeClr val="accent1"/>
          </a:solidFill>
          <a:ln w="9525">
            <a:solidFill>
              <a:srgbClr val="33CCFF"/>
            </a:solidFill>
            <a:miter lim="800000"/>
            <a:headEnd/>
            <a:tailEnd/>
          </a:ln>
          <a:effectLst>
            <a:outerShdw dist="35921" dir="2700000" algn="ctr" rotWithShape="0">
              <a:schemeClr val="bg2"/>
            </a:outerShdw>
          </a:effectLst>
        </p:spPr>
        <p:txBody>
          <a:bodyPr wrap="none" anchor="ctr"/>
          <a:lstStyle/>
          <a:p>
            <a:pPr>
              <a:defRPr/>
            </a:pPr>
            <a:endParaRPr lang="fr-FR"/>
          </a:p>
        </p:txBody>
      </p:sp>
      <p:grpSp>
        <p:nvGrpSpPr>
          <p:cNvPr id="20489" name="Group 10"/>
          <p:cNvGrpSpPr>
            <a:grpSpLocks/>
          </p:cNvGrpSpPr>
          <p:nvPr/>
        </p:nvGrpSpPr>
        <p:grpSpPr bwMode="auto">
          <a:xfrm>
            <a:off x="5410200" y="4419600"/>
            <a:ext cx="1676400" cy="762000"/>
            <a:chOff x="7162" y="838"/>
            <a:chExt cx="1440" cy="576"/>
          </a:xfrm>
        </p:grpSpPr>
        <p:sp>
          <p:nvSpPr>
            <p:cNvPr id="20499" name="Rectangle 11"/>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Hoá đơn</a:t>
              </a:r>
              <a:endParaRPr lang="en-US" sz="1400"/>
            </a:p>
          </p:txBody>
        </p:sp>
        <p:sp>
          <p:nvSpPr>
            <p:cNvPr id="20500" name="Line 12"/>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0501" name="Line 13"/>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grpSp>
        <p:nvGrpSpPr>
          <p:cNvPr id="20490" name="Group 14"/>
          <p:cNvGrpSpPr>
            <a:grpSpLocks/>
          </p:cNvGrpSpPr>
          <p:nvPr/>
        </p:nvGrpSpPr>
        <p:grpSpPr bwMode="auto">
          <a:xfrm>
            <a:off x="1447800" y="5653088"/>
            <a:ext cx="838200" cy="762000"/>
            <a:chOff x="1632" y="2544"/>
            <a:chExt cx="528" cy="480"/>
          </a:xfrm>
        </p:grpSpPr>
        <p:sp>
          <p:nvSpPr>
            <p:cNvPr id="20497" name="Oval 15"/>
            <p:cNvSpPr>
              <a:spLocks noChangeArrowheads="1"/>
            </p:cNvSpPr>
            <p:nvPr/>
          </p:nvSpPr>
          <p:spPr bwMode="auto">
            <a:xfrm>
              <a:off x="1632" y="2544"/>
              <a:ext cx="528" cy="480"/>
            </a:xfrm>
            <a:prstGeom prst="ellipse">
              <a:avLst/>
            </a:prstGeom>
            <a:noFill/>
            <a:ln w="9525">
              <a:solidFill>
                <a:schemeClr val="tx1"/>
              </a:solidFill>
              <a:round/>
              <a:headEnd/>
              <a:tailEnd/>
            </a:ln>
          </p:spPr>
          <p:txBody>
            <a:bodyPr wrap="none" anchor="ctr"/>
            <a:lstStyle/>
            <a:p>
              <a:endParaRPr lang="fr-FR"/>
            </a:p>
          </p:txBody>
        </p:sp>
        <p:sp>
          <p:nvSpPr>
            <p:cNvPr id="20498" name="Line 16"/>
            <p:cNvSpPr>
              <a:spLocks noChangeShapeType="1"/>
            </p:cNvSpPr>
            <p:nvPr/>
          </p:nvSpPr>
          <p:spPr bwMode="auto">
            <a:xfrm>
              <a:off x="1632" y="3024"/>
              <a:ext cx="528" cy="0"/>
            </a:xfrm>
            <a:prstGeom prst="line">
              <a:avLst/>
            </a:prstGeom>
            <a:noFill/>
            <a:ln w="9525">
              <a:solidFill>
                <a:schemeClr val="tx1"/>
              </a:solidFill>
              <a:round/>
              <a:headEnd/>
              <a:tailEnd/>
            </a:ln>
          </p:spPr>
          <p:txBody>
            <a:bodyPr/>
            <a:lstStyle/>
            <a:p>
              <a:endParaRPr lang="en-US"/>
            </a:p>
          </p:txBody>
        </p:sp>
      </p:grpSp>
      <p:sp>
        <p:nvSpPr>
          <p:cNvPr id="20491" name="Text Box 17"/>
          <p:cNvSpPr txBox="1">
            <a:spLocks noChangeArrowheads="1"/>
          </p:cNvSpPr>
          <p:nvPr/>
        </p:nvSpPr>
        <p:spPr bwMode="auto">
          <a:xfrm>
            <a:off x="1295400" y="6491288"/>
            <a:ext cx="1341438" cy="366712"/>
          </a:xfrm>
          <a:prstGeom prst="rect">
            <a:avLst/>
          </a:prstGeom>
          <a:noFill/>
          <a:ln w="9525">
            <a:noFill/>
            <a:miter lim="800000"/>
            <a:headEnd/>
            <a:tailEnd/>
          </a:ln>
        </p:spPr>
        <p:txBody>
          <a:bodyPr wrap="none">
            <a:spAutoFit/>
          </a:bodyPr>
          <a:lstStyle/>
          <a:p>
            <a:r>
              <a:rPr lang="en-US"/>
              <a:t>Thẻ thư viện</a:t>
            </a:r>
          </a:p>
        </p:txBody>
      </p:sp>
      <p:sp>
        <p:nvSpPr>
          <p:cNvPr id="20492" name="Line 18"/>
          <p:cNvSpPr>
            <a:spLocks noChangeShapeType="1"/>
          </p:cNvSpPr>
          <p:nvPr/>
        </p:nvSpPr>
        <p:spPr bwMode="auto">
          <a:xfrm flipH="1">
            <a:off x="1981200" y="5957888"/>
            <a:ext cx="304800" cy="457200"/>
          </a:xfrm>
          <a:prstGeom prst="line">
            <a:avLst/>
          </a:prstGeom>
          <a:noFill/>
          <a:ln w="9525">
            <a:solidFill>
              <a:schemeClr val="tx1"/>
            </a:solidFill>
            <a:round/>
            <a:headEnd/>
            <a:tailEnd/>
          </a:ln>
        </p:spPr>
        <p:txBody>
          <a:bodyPr/>
          <a:lstStyle/>
          <a:p>
            <a:endParaRPr lang="en-US"/>
          </a:p>
        </p:txBody>
      </p:sp>
      <p:grpSp>
        <p:nvGrpSpPr>
          <p:cNvPr id="20493" name="Group 19"/>
          <p:cNvGrpSpPr>
            <a:grpSpLocks/>
          </p:cNvGrpSpPr>
          <p:nvPr/>
        </p:nvGrpSpPr>
        <p:grpSpPr bwMode="auto">
          <a:xfrm>
            <a:off x="5410200" y="5943600"/>
            <a:ext cx="1676400" cy="762000"/>
            <a:chOff x="7162" y="838"/>
            <a:chExt cx="1440" cy="576"/>
          </a:xfrm>
        </p:grpSpPr>
        <p:sp>
          <p:nvSpPr>
            <p:cNvPr id="20494" name="Rectangle 20"/>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Thẻ thư viện</a:t>
              </a:r>
              <a:endParaRPr lang="en-US" sz="1400"/>
            </a:p>
          </p:txBody>
        </p:sp>
        <p:sp>
          <p:nvSpPr>
            <p:cNvPr id="20495" name="Line 21"/>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0496" name="Line 22"/>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p:txBody>
          <a:bodyPr/>
          <a:lstStyle/>
          <a:p>
            <a:pPr eaLnBrk="1" hangingPunct="1"/>
            <a:r>
              <a:rPr lang="en-US" smtClean="0"/>
              <a:t>Sơ đồ lớp</a:t>
            </a:r>
          </a:p>
          <a:p>
            <a:pPr eaLnBrk="1" hangingPunct="1"/>
            <a:r>
              <a:rPr lang="en-US" smtClean="0"/>
              <a:t>Các cách tiếp cận xác định lớp</a:t>
            </a:r>
          </a:p>
          <a:p>
            <a:pPr eaLnBrk="1" hangingPunct="1"/>
            <a:r>
              <a:rPr lang="en-US" smtClean="0"/>
              <a:t>Xác định mối quan hệ giữa các lớp</a:t>
            </a:r>
          </a:p>
          <a:p>
            <a:pPr eaLnBrk="1" hangingPunct="1">
              <a:buFont typeface="Wingdings" pitchFamily="2" charset="2"/>
              <a:buChar char="Ø"/>
            </a:pPr>
            <a:r>
              <a:rPr lang="en-US" smtClean="0">
                <a:solidFill>
                  <a:srgbClr val="66FFFF"/>
                </a:solidFill>
              </a:rPr>
              <a:t>Xác định thuộc tính và hành vi của lớp</a:t>
            </a:r>
          </a:p>
        </p:txBody>
      </p:sp>
      <p:sp>
        <p:nvSpPr>
          <p:cNvPr id="75779" name="Slide Number Placeholder 4"/>
          <p:cNvSpPr>
            <a:spLocks noGrp="1"/>
          </p:cNvSpPr>
          <p:nvPr>
            <p:ph type="sldNum" sz="quarter" idx="11"/>
          </p:nvPr>
        </p:nvSpPr>
        <p:spPr>
          <a:noFill/>
        </p:spPr>
        <p:txBody>
          <a:bodyPr/>
          <a:lstStyle/>
          <a:p>
            <a:fld id="{49706254-0F6E-42C9-94C5-9227DA1F789E}" type="slidenum">
              <a:rPr lang="en-US" smtClean="0"/>
              <a:pPr/>
              <a:t>60</a:t>
            </a:fld>
            <a:endParaRPr lang="en-US" smtClean="0"/>
          </a:p>
        </p:txBody>
      </p:sp>
      <p:sp>
        <p:nvSpPr>
          <p:cNvPr id="75780" name="Title 4"/>
          <p:cNvSpPr>
            <a:spLocks noGrp="1"/>
          </p:cNvSpPr>
          <p:nvPr>
            <p:ph type="title"/>
          </p:nvPr>
        </p:nvSpPr>
        <p:spPr/>
        <p:txBody>
          <a:bodyPr/>
          <a:lstStyle/>
          <a:p>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457200" y="0"/>
            <a:ext cx="8229600" cy="1371600"/>
          </a:xfrm>
        </p:spPr>
        <p:txBody>
          <a:bodyPr/>
          <a:lstStyle/>
          <a:p>
            <a:pPr eaLnBrk="1" hangingPunct="1"/>
            <a:r>
              <a:rPr lang="en-US" smtClean="0"/>
              <a:t>Xác định thuộc tính</a:t>
            </a:r>
          </a:p>
        </p:txBody>
      </p:sp>
      <p:sp>
        <p:nvSpPr>
          <p:cNvPr id="68611" name="Rectangle 3"/>
          <p:cNvSpPr>
            <a:spLocks noGrp="1" noChangeArrowheads="1"/>
          </p:cNvSpPr>
          <p:nvPr>
            <p:ph idx="1"/>
          </p:nvPr>
        </p:nvSpPr>
        <p:spPr>
          <a:xfrm>
            <a:off x="457200" y="1295400"/>
            <a:ext cx="8229600" cy="5029200"/>
          </a:xfrm>
        </p:spPr>
        <p:txBody>
          <a:bodyPr/>
          <a:lstStyle/>
          <a:p>
            <a:pPr eaLnBrk="1" hangingPunct="1">
              <a:lnSpc>
                <a:spcPct val="90000"/>
              </a:lnSpc>
            </a:pPr>
            <a:r>
              <a:rPr lang="en-US" smtClean="0"/>
              <a:t>Câu hỏi: </a:t>
            </a:r>
          </a:p>
          <a:p>
            <a:pPr lvl="1" eaLnBrk="1" hangingPunct="1">
              <a:lnSpc>
                <a:spcPct val="90000"/>
              </a:lnSpc>
            </a:pPr>
            <a:r>
              <a:rPr lang="en-US" smtClean="0"/>
              <a:t>Thông tin gì về đối tượng sẽ được quản lý ?</a:t>
            </a:r>
          </a:p>
          <a:p>
            <a:pPr eaLnBrk="1" hangingPunct="1">
              <a:lnSpc>
                <a:spcPct val="90000"/>
              </a:lnSpc>
            </a:pPr>
            <a:r>
              <a:rPr lang="en-US" smtClean="0"/>
              <a:t>Nguyên tắc:</a:t>
            </a:r>
          </a:p>
          <a:p>
            <a:pPr lvl="1" eaLnBrk="1" hangingPunct="1">
              <a:lnSpc>
                <a:spcPct val="90000"/>
              </a:lnSpc>
            </a:pPr>
            <a:r>
              <a:rPr lang="en-US" smtClean="0"/>
              <a:t>Tên: danh từ; cụm danh từ</a:t>
            </a:r>
          </a:p>
          <a:p>
            <a:pPr lvl="1" eaLnBrk="1" hangingPunct="1">
              <a:lnSpc>
                <a:spcPct val="90000"/>
              </a:lnSpc>
            </a:pPr>
            <a:r>
              <a:rPr lang="en-US" smtClean="0"/>
              <a:t>Đơn giản: chỉ dùng đủ thuộc tính để diễn đạt trạng thái đối tượng ở giai đoạn phân tích (thuộc tính sẽ được bổ sung chi tiết hơn ở các giai đoạn tiếp theo)</a:t>
            </a:r>
          </a:p>
          <a:p>
            <a:pPr lvl="1" eaLnBrk="1" hangingPunct="1">
              <a:lnSpc>
                <a:spcPct val="90000"/>
              </a:lnSpc>
            </a:pPr>
            <a:r>
              <a:rPr lang="en-US" smtClean="0"/>
              <a:t>Không quá quan tâm về việc phải khám phá hết thuộc tính</a:t>
            </a:r>
          </a:p>
          <a:p>
            <a:pPr lvl="1" eaLnBrk="1" hangingPunct="1">
              <a:lnSpc>
                <a:spcPct val="90000"/>
              </a:lnSpc>
            </a:pPr>
            <a:r>
              <a:rPr lang="en-US" smtClean="0"/>
              <a:t>Không quan tâm đến các thuộc tính mô tả cài đặt của đối tượng</a:t>
            </a:r>
          </a:p>
        </p:txBody>
      </p:sp>
      <p:sp>
        <p:nvSpPr>
          <p:cNvPr id="76804" name="Slide Number Placeholder 4"/>
          <p:cNvSpPr>
            <a:spLocks noGrp="1"/>
          </p:cNvSpPr>
          <p:nvPr>
            <p:ph type="sldNum" sz="quarter" idx="11"/>
          </p:nvPr>
        </p:nvSpPr>
        <p:spPr>
          <a:noFill/>
        </p:spPr>
        <p:txBody>
          <a:bodyPr/>
          <a:lstStyle/>
          <a:p>
            <a:fld id="{11D16696-2923-4C19-90D0-533C408631F8}" type="slidenum">
              <a:rPr lang="en-US" smtClean="0"/>
              <a:pPr/>
              <a:t>61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Effect transition="in" filter="dissolve">
                                      <p:cBhvr>
                                        <p:cTn id="7" dur="500"/>
                                        <p:tgtEl>
                                          <p:spTgt spid="6861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8611">
                                            <p:txEl>
                                              <p:pRg st="3" end="3"/>
                                            </p:txEl>
                                          </p:spTgt>
                                        </p:tgtEl>
                                        <p:attrNameLst>
                                          <p:attrName>style.visibility</p:attrName>
                                        </p:attrNameLst>
                                      </p:cBhvr>
                                      <p:to>
                                        <p:strVal val="visible"/>
                                      </p:to>
                                    </p:set>
                                    <p:animEffect transition="in" filter="dissolve">
                                      <p:cBhvr>
                                        <p:cTn id="10" dur="500"/>
                                        <p:tgtEl>
                                          <p:spTgt spid="68611">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8611">
                                            <p:txEl>
                                              <p:pRg st="4" end="4"/>
                                            </p:txEl>
                                          </p:spTgt>
                                        </p:tgtEl>
                                        <p:attrNameLst>
                                          <p:attrName>style.visibility</p:attrName>
                                        </p:attrNameLst>
                                      </p:cBhvr>
                                      <p:to>
                                        <p:strVal val="visible"/>
                                      </p:to>
                                    </p:set>
                                    <p:animEffect transition="in" filter="dissolve">
                                      <p:cBhvr>
                                        <p:cTn id="13" dur="500"/>
                                        <p:tgtEl>
                                          <p:spTgt spid="68611">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8611">
                                            <p:txEl>
                                              <p:pRg st="5" end="5"/>
                                            </p:txEl>
                                          </p:spTgt>
                                        </p:tgtEl>
                                        <p:attrNameLst>
                                          <p:attrName>style.visibility</p:attrName>
                                        </p:attrNameLst>
                                      </p:cBhvr>
                                      <p:to>
                                        <p:strVal val="visible"/>
                                      </p:to>
                                    </p:set>
                                    <p:animEffect transition="in" filter="dissolve">
                                      <p:cBhvr>
                                        <p:cTn id="16" dur="500"/>
                                        <p:tgtEl>
                                          <p:spTgt spid="68611">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animEffect transition="in" filter="dissolve">
                                      <p:cBhvr>
                                        <p:cTn id="19"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pPr eaLnBrk="1" hangingPunct="1"/>
            <a:r>
              <a:rPr lang="en-US" smtClean="0"/>
              <a:t>Xác định thuộc tính</a:t>
            </a:r>
          </a:p>
        </p:txBody>
      </p:sp>
      <p:sp>
        <p:nvSpPr>
          <p:cNvPr id="77827" name="Rectangle 3"/>
          <p:cNvSpPr>
            <a:spLocks noGrp="1" noChangeArrowheads="1"/>
          </p:cNvSpPr>
          <p:nvPr>
            <p:ph idx="1"/>
          </p:nvPr>
        </p:nvSpPr>
        <p:spPr/>
        <p:txBody>
          <a:bodyPr/>
          <a:lstStyle/>
          <a:p>
            <a:pPr eaLnBrk="1" hangingPunct="1"/>
            <a:r>
              <a:rPr lang="en-US" smtClean="0"/>
              <a:t>Ví dụ: hệ thống ATM</a:t>
            </a:r>
          </a:p>
          <a:p>
            <a:pPr lvl="1" eaLnBrk="1" hangingPunct="1"/>
            <a:r>
              <a:rPr lang="en-US" smtClean="0"/>
              <a:t>Lớp Khách Hàng: Phân tích lần lượt tất cả các use case có liên quan đến lớp Khách Hàng như là: “Đăng nhập”, “Xử lý PIN không hợp lệ”. Các thuộc tính của lớp khách hàng như sau:</a:t>
            </a:r>
          </a:p>
          <a:p>
            <a:pPr lvl="1" eaLnBrk="1" hangingPunct="1"/>
            <a:endParaRPr lang="en-US" smtClean="0"/>
          </a:p>
          <a:p>
            <a:pPr lvl="2" eaLnBrk="1" hangingPunct="1"/>
            <a:endParaRPr lang="en-US" smtClean="0"/>
          </a:p>
        </p:txBody>
      </p:sp>
      <p:sp>
        <p:nvSpPr>
          <p:cNvPr id="77828" name="Slide Number Placeholder 4"/>
          <p:cNvSpPr>
            <a:spLocks noGrp="1"/>
          </p:cNvSpPr>
          <p:nvPr>
            <p:ph type="sldNum" sz="quarter" idx="11"/>
          </p:nvPr>
        </p:nvSpPr>
        <p:spPr>
          <a:noFill/>
        </p:spPr>
        <p:txBody>
          <a:bodyPr/>
          <a:lstStyle/>
          <a:p>
            <a:fld id="{A6B6A738-046B-4796-B3BC-2D80D86A043E}" type="slidenum">
              <a:rPr lang="en-US" smtClean="0"/>
              <a:pPr/>
              <a:t>62</a:t>
            </a:fld>
            <a:endParaRPr lang="en-US" smtClean="0"/>
          </a:p>
        </p:txBody>
      </p:sp>
      <p:grpSp>
        <p:nvGrpSpPr>
          <p:cNvPr id="77829" name="Group 11"/>
          <p:cNvGrpSpPr>
            <a:grpSpLocks/>
          </p:cNvGrpSpPr>
          <p:nvPr/>
        </p:nvGrpSpPr>
        <p:grpSpPr bwMode="auto">
          <a:xfrm>
            <a:off x="2971800" y="4572000"/>
            <a:ext cx="2209800" cy="1676400"/>
            <a:chOff x="1584" y="2688"/>
            <a:chExt cx="1392" cy="1056"/>
          </a:xfrm>
        </p:grpSpPr>
        <p:grpSp>
          <p:nvGrpSpPr>
            <p:cNvPr id="77830" name="Group 9"/>
            <p:cNvGrpSpPr>
              <a:grpSpLocks/>
            </p:cNvGrpSpPr>
            <p:nvPr/>
          </p:nvGrpSpPr>
          <p:grpSpPr bwMode="auto">
            <a:xfrm>
              <a:off x="1584" y="2688"/>
              <a:ext cx="1392" cy="1056"/>
              <a:chOff x="1584" y="2688"/>
              <a:chExt cx="939" cy="1008"/>
            </a:xfrm>
          </p:grpSpPr>
          <p:sp>
            <p:nvSpPr>
              <p:cNvPr id="77832" name="Rectangle 5"/>
              <p:cNvSpPr>
                <a:spLocks noChangeArrowheads="1"/>
              </p:cNvSpPr>
              <p:nvPr/>
            </p:nvSpPr>
            <p:spPr bwMode="auto">
              <a:xfrm>
                <a:off x="1584" y="2688"/>
                <a:ext cx="939" cy="1008"/>
              </a:xfrm>
              <a:prstGeom prst="rect">
                <a:avLst/>
              </a:prstGeom>
              <a:noFill/>
              <a:ln w="2540">
                <a:solidFill>
                  <a:schemeClr val="tx1"/>
                </a:solidFill>
                <a:miter lim="800000"/>
                <a:headEnd/>
                <a:tailEnd/>
              </a:ln>
            </p:spPr>
            <p:txBody>
              <a:bodyPr/>
              <a:lstStyle/>
              <a:p>
                <a:endParaRPr lang="fr-FR"/>
              </a:p>
            </p:txBody>
          </p:sp>
          <p:sp>
            <p:nvSpPr>
              <p:cNvPr id="77833" name="Rectangle 6"/>
              <p:cNvSpPr>
                <a:spLocks noChangeArrowheads="1"/>
              </p:cNvSpPr>
              <p:nvPr/>
            </p:nvSpPr>
            <p:spPr bwMode="auto">
              <a:xfrm>
                <a:off x="1697" y="2722"/>
                <a:ext cx="540" cy="166"/>
              </a:xfrm>
              <a:prstGeom prst="rect">
                <a:avLst/>
              </a:prstGeom>
              <a:noFill/>
              <a:ln w="9525">
                <a:noFill/>
                <a:miter lim="800000"/>
                <a:headEnd/>
                <a:tailEnd/>
              </a:ln>
            </p:spPr>
            <p:txBody>
              <a:bodyPr wrap="none" lIns="0" tIns="0" rIns="0" bIns="0">
                <a:spAutoFit/>
              </a:bodyPr>
              <a:lstStyle/>
              <a:p>
                <a:r>
                  <a:rPr lang="en-US" b="1">
                    <a:latin typeface="Arial" pitchFamily="34" charset="0"/>
                  </a:rPr>
                  <a:t>KháchHàng</a:t>
                </a:r>
                <a:endParaRPr lang="en-US" b="1"/>
              </a:p>
            </p:txBody>
          </p:sp>
          <p:sp>
            <p:nvSpPr>
              <p:cNvPr id="77834" name="Rectangle 7"/>
              <p:cNvSpPr>
                <a:spLocks noChangeArrowheads="1"/>
              </p:cNvSpPr>
              <p:nvPr/>
            </p:nvSpPr>
            <p:spPr bwMode="auto">
              <a:xfrm>
                <a:off x="1584" y="2882"/>
                <a:ext cx="939" cy="814"/>
              </a:xfrm>
              <a:prstGeom prst="rect">
                <a:avLst/>
              </a:prstGeom>
              <a:noFill/>
              <a:ln w="2540">
                <a:solidFill>
                  <a:schemeClr val="tx1"/>
                </a:solidFill>
                <a:miter lim="800000"/>
                <a:headEnd/>
                <a:tailEnd/>
              </a:ln>
            </p:spPr>
            <p:txBody>
              <a:bodyPr/>
              <a:lstStyle/>
              <a:p>
                <a:endParaRPr lang="fr-FR"/>
              </a:p>
            </p:txBody>
          </p:sp>
          <p:sp>
            <p:nvSpPr>
              <p:cNvPr id="77835" name="Rectangle 8"/>
              <p:cNvSpPr>
                <a:spLocks noChangeArrowheads="1"/>
              </p:cNvSpPr>
              <p:nvPr/>
            </p:nvSpPr>
            <p:spPr bwMode="auto">
              <a:xfrm>
                <a:off x="1584" y="3600"/>
                <a:ext cx="939" cy="96"/>
              </a:xfrm>
              <a:prstGeom prst="rect">
                <a:avLst/>
              </a:prstGeom>
              <a:noFill/>
              <a:ln w="2540">
                <a:solidFill>
                  <a:schemeClr val="tx1"/>
                </a:solidFill>
                <a:miter lim="800000"/>
                <a:headEnd/>
                <a:tailEnd/>
              </a:ln>
            </p:spPr>
            <p:txBody>
              <a:bodyPr/>
              <a:lstStyle/>
              <a:p>
                <a:endParaRPr lang="fr-FR"/>
              </a:p>
            </p:txBody>
          </p:sp>
        </p:grpSp>
        <p:sp>
          <p:nvSpPr>
            <p:cNvPr id="77831" name="Text Box 10"/>
            <p:cNvSpPr txBox="1">
              <a:spLocks noChangeArrowheads="1"/>
            </p:cNvSpPr>
            <p:nvPr/>
          </p:nvSpPr>
          <p:spPr bwMode="auto">
            <a:xfrm>
              <a:off x="1622" y="2903"/>
              <a:ext cx="1068" cy="750"/>
            </a:xfrm>
            <a:prstGeom prst="rect">
              <a:avLst/>
            </a:prstGeom>
            <a:noFill/>
            <a:ln w="9525">
              <a:noFill/>
              <a:miter lim="800000"/>
              <a:headEnd/>
              <a:tailEnd/>
            </a:ln>
          </p:spPr>
          <p:txBody>
            <a:bodyPr wrap="none">
              <a:spAutoFit/>
            </a:bodyPr>
            <a:lstStyle/>
            <a:p>
              <a:r>
                <a:rPr lang="en-US">
                  <a:latin typeface="Arial" pitchFamily="34" charset="0"/>
                </a:rPr>
                <a:t>tênKháchHàng</a:t>
              </a:r>
            </a:p>
            <a:p>
              <a:r>
                <a:rPr lang="en-US">
                  <a:latin typeface="Arial" pitchFamily="34" charset="0"/>
                </a:rPr>
                <a:t>họKháchHàng</a:t>
              </a:r>
            </a:p>
            <a:p>
              <a:r>
                <a:rPr lang="en-US">
                  <a:latin typeface="Arial" pitchFamily="34" charset="0"/>
                </a:rPr>
                <a:t>mãPIN</a:t>
              </a:r>
            </a:p>
            <a:p>
              <a:r>
                <a:rPr lang="en-US">
                  <a:latin typeface="Arial" pitchFamily="34" charset="0"/>
                </a:rPr>
                <a:t>sốThẻ</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thuộc tính</a:t>
            </a:r>
          </a:p>
        </p:txBody>
      </p:sp>
      <p:sp>
        <p:nvSpPr>
          <p:cNvPr id="78851" name="Rectangle 3"/>
          <p:cNvSpPr>
            <a:spLocks noGrp="1" noChangeArrowheads="1"/>
          </p:cNvSpPr>
          <p:nvPr>
            <p:ph idx="1"/>
          </p:nvPr>
        </p:nvSpPr>
        <p:spPr>
          <a:xfrm>
            <a:off x="457200" y="990600"/>
            <a:ext cx="8229600" cy="4525963"/>
          </a:xfrm>
        </p:spPr>
        <p:txBody>
          <a:bodyPr/>
          <a:lstStyle/>
          <a:p>
            <a:pPr eaLnBrk="1" hangingPunct="1"/>
            <a:r>
              <a:rPr lang="en-US" smtClean="0"/>
              <a:t>Ví dụ: hệ thống ATM</a:t>
            </a:r>
          </a:p>
          <a:p>
            <a:pPr lvl="1" eaLnBrk="1" hangingPunct="1"/>
            <a:endParaRPr lang="en-US" smtClean="0"/>
          </a:p>
          <a:p>
            <a:pPr lvl="2" eaLnBrk="1" hangingPunct="1"/>
            <a:endParaRPr lang="en-US" smtClean="0"/>
          </a:p>
        </p:txBody>
      </p:sp>
      <p:sp>
        <p:nvSpPr>
          <p:cNvPr id="78852" name="Slide Number Placeholder 4"/>
          <p:cNvSpPr>
            <a:spLocks noGrp="1"/>
          </p:cNvSpPr>
          <p:nvPr>
            <p:ph type="sldNum" sz="quarter" idx="11"/>
          </p:nvPr>
        </p:nvSpPr>
        <p:spPr>
          <a:noFill/>
        </p:spPr>
        <p:txBody>
          <a:bodyPr/>
          <a:lstStyle/>
          <a:p>
            <a:fld id="{375BE94B-9B51-47F4-B13A-93CCFF381308}" type="slidenum">
              <a:rPr lang="en-US" smtClean="0"/>
              <a:pPr/>
              <a:t>63</a:t>
            </a:fld>
            <a:endParaRPr lang="en-US" smtClean="0"/>
          </a:p>
        </p:txBody>
      </p:sp>
      <p:grpSp>
        <p:nvGrpSpPr>
          <p:cNvPr id="78853" name="Group 84"/>
          <p:cNvGrpSpPr>
            <a:grpSpLocks/>
          </p:cNvGrpSpPr>
          <p:nvPr/>
        </p:nvGrpSpPr>
        <p:grpSpPr bwMode="auto">
          <a:xfrm>
            <a:off x="1247775" y="1611313"/>
            <a:ext cx="6908800" cy="4787900"/>
            <a:chOff x="786" y="1015"/>
            <a:chExt cx="4352" cy="3016"/>
          </a:xfrm>
        </p:grpSpPr>
        <p:sp>
          <p:nvSpPr>
            <p:cNvPr id="78854" name="Rectangle 13"/>
            <p:cNvSpPr>
              <a:spLocks noChangeArrowheads="1"/>
            </p:cNvSpPr>
            <p:nvPr/>
          </p:nvSpPr>
          <p:spPr bwMode="auto">
            <a:xfrm>
              <a:off x="3027" y="3761"/>
              <a:ext cx="814" cy="270"/>
            </a:xfrm>
            <a:prstGeom prst="rect">
              <a:avLst/>
            </a:prstGeom>
            <a:noFill/>
            <a:ln w="3175">
              <a:solidFill>
                <a:schemeClr val="tx1"/>
              </a:solidFill>
              <a:miter lim="800000"/>
              <a:headEnd/>
              <a:tailEnd/>
            </a:ln>
          </p:spPr>
          <p:txBody>
            <a:bodyPr/>
            <a:lstStyle/>
            <a:p>
              <a:endParaRPr lang="fr-FR"/>
            </a:p>
          </p:txBody>
        </p:sp>
        <p:sp>
          <p:nvSpPr>
            <p:cNvPr id="78855" name="Rectangle 14"/>
            <p:cNvSpPr>
              <a:spLocks noChangeArrowheads="1"/>
            </p:cNvSpPr>
            <p:nvPr/>
          </p:nvSpPr>
          <p:spPr bwMode="auto">
            <a:xfrm>
              <a:off x="3097" y="3787"/>
              <a:ext cx="634"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GiaoDịchRút</a:t>
              </a:r>
              <a:endParaRPr lang="en-US" sz="1400"/>
            </a:p>
          </p:txBody>
        </p:sp>
        <p:sp>
          <p:nvSpPr>
            <p:cNvPr id="78856" name="Rectangle 15"/>
            <p:cNvSpPr>
              <a:spLocks noChangeArrowheads="1"/>
            </p:cNvSpPr>
            <p:nvPr/>
          </p:nvSpPr>
          <p:spPr bwMode="auto">
            <a:xfrm>
              <a:off x="3027" y="3909"/>
              <a:ext cx="814" cy="122"/>
            </a:xfrm>
            <a:prstGeom prst="rect">
              <a:avLst/>
            </a:prstGeom>
            <a:noFill/>
            <a:ln w="3175">
              <a:solidFill>
                <a:schemeClr val="tx1"/>
              </a:solidFill>
              <a:miter lim="800000"/>
              <a:headEnd/>
              <a:tailEnd/>
            </a:ln>
          </p:spPr>
          <p:txBody>
            <a:bodyPr/>
            <a:lstStyle/>
            <a:p>
              <a:endParaRPr lang="fr-FR"/>
            </a:p>
          </p:txBody>
        </p:sp>
        <p:sp>
          <p:nvSpPr>
            <p:cNvPr id="78857" name="Rectangle 16"/>
            <p:cNvSpPr>
              <a:spLocks noChangeArrowheads="1"/>
            </p:cNvSpPr>
            <p:nvPr/>
          </p:nvSpPr>
          <p:spPr bwMode="auto">
            <a:xfrm>
              <a:off x="3027" y="3963"/>
              <a:ext cx="814" cy="68"/>
            </a:xfrm>
            <a:prstGeom prst="rect">
              <a:avLst/>
            </a:prstGeom>
            <a:noFill/>
            <a:ln w="3175">
              <a:solidFill>
                <a:schemeClr val="tx1"/>
              </a:solidFill>
              <a:miter lim="800000"/>
              <a:headEnd/>
              <a:tailEnd/>
            </a:ln>
          </p:spPr>
          <p:txBody>
            <a:bodyPr/>
            <a:lstStyle/>
            <a:p>
              <a:endParaRPr lang="fr-FR"/>
            </a:p>
          </p:txBody>
        </p:sp>
        <p:sp>
          <p:nvSpPr>
            <p:cNvPr id="78858" name="Rectangle 17"/>
            <p:cNvSpPr>
              <a:spLocks noChangeArrowheads="1"/>
            </p:cNvSpPr>
            <p:nvPr/>
          </p:nvSpPr>
          <p:spPr bwMode="auto">
            <a:xfrm>
              <a:off x="4324" y="3761"/>
              <a:ext cx="814" cy="270"/>
            </a:xfrm>
            <a:prstGeom prst="rect">
              <a:avLst/>
            </a:prstGeom>
            <a:noFill/>
            <a:ln w="3175">
              <a:solidFill>
                <a:schemeClr val="tx1"/>
              </a:solidFill>
              <a:miter lim="800000"/>
              <a:headEnd/>
              <a:tailEnd/>
            </a:ln>
          </p:spPr>
          <p:txBody>
            <a:bodyPr/>
            <a:lstStyle/>
            <a:p>
              <a:endParaRPr lang="fr-FR"/>
            </a:p>
          </p:txBody>
        </p:sp>
        <p:sp>
          <p:nvSpPr>
            <p:cNvPr id="78859" name="Rectangle 18"/>
            <p:cNvSpPr>
              <a:spLocks noChangeArrowheads="1"/>
            </p:cNvSpPr>
            <p:nvPr/>
          </p:nvSpPr>
          <p:spPr bwMode="auto">
            <a:xfrm>
              <a:off x="4393" y="3787"/>
              <a:ext cx="645"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GiaoDịchGởi</a:t>
              </a:r>
              <a:endParaRPr lang="en-US" sz="1400"/>
            </a:p>
          </p:txBody>
        </p:sp>
        <p:sp>
          <p:nvSpPr>
            <p:cNvPr id="78860" name="Rectangle 19"/>
            <p:cNvSpPr>
              <a:spLocks noChangeArrowheads="1"/>
            </p:cNvSpPr>
            <p:nvPr/>
          </p:nvSpPr>
          <p:spPr bwMode="auto">
            <a:xfrm>
              <a:off x="4324" y="3909"/>
              <a:ext cx="814" cy="122"/>
            </a:xfrm>
            <a:prstGeom prst="rect">
              <a:avLst/>
            </a:prstGeom>
            <a:noFill/>
            <a:ln w="3175">
              <a:solidFill>
                <a:schemeClr val="tx1"/>
              </a:solidFill>
              <a:miter lim="800000"/>
              <a:headEnd/>
              <a:tailEnd/>
            </a:ln>
          </p:spPr>
          <p:txBody>
            <a:bodyPr/>
            <a:lstStyle/>
            <a:p>
              <a:endParaRPr lang="fr-FR"/>
            </a:p>
          </p:txBody>
        </p:sp>
        <p:sp>
          <p:nvSpPr>
            <p:cNvPr id="78861" name="Rectangle 20"/>
            <p:cNvSpPr>
              <a:spLocks noChangeArrowheads="1"/>
            </p:cNvSpPr>
            <p:nvPr/>
          </p:nvSpPr>
          <p:spPr bwMode="auto">
            <a:xfrm>
              <a:off x="4324" y="3963"/>
              <a:ext cx="814" cy="68"/>
            </a:xfrm>
            <a:prstGeom prst="rect">
              <a:avLst/>
            </a:prstGeom>
            <a:noFill/>
            <a:ln w="3175">
              <a:solidFill>
                <a:schemeClr val="tx1"/>
              </a:solidFill>
              <a:miter lim="800000"/>
              <a:headEnd/>
              <a:tailEnd/>
            </a:ln>
          </p:spPr>
          <p:txBody>
            <a:bodyPr/>
            <a:lstStyle/>
            <a:p>
              <a:endParaRPr lang="fr-FR"/>
            </a:p>
          </p:txBody>
        </p:sp>
        <p:sp>
          <p:nvSpPr>
            <p:cNvPr id="78862" name="Rectangle 21"/>
            <p:cNvSpPr>
              <a:spLocks noChangeArrowheads="1"/>
            </p:cNvSpPr>
            <p:nvPr/>
          </p:nvSpPr>
          <p:spPr bwMode="auto">
            <a:xfrm>
              <a:off x="3676" y="1532"/>
              <a:ext cx="783" cy="657"/>
            </a:xfrm>
            <a:prstGeom prst="rect">
              <a:avLst/>
            </a:prstGeom>
            <a:noFill/>
            <a:ln w="3175">
              <a:solidFill>
                <a:schemeClr val="tx1"/>
              </a:solidFill>
              <a:miter lim="800000"/>
              <a:headEnd/>
              <a:tailEnd/>
            </a:ln>
          </p:spPr>
          <p:txBody>
            <a:bodyPr/>
            <a:lstStyle/>
            <a:p>
              <a:endParaRPr lang="fr-FR"/>
            </a:p>
          </p:txBody>
        </p:sp>
        <p:sp>
          <p:nvSpPr>
            <p:cNvPr id="78863" name="Rectangle 22"/>
            <p:cNvSpPr>
              <a:spLocks noChangeArrowheads="1"/>
            </p:cNvSpPr>
            <p:nvPr/>
          </p:nvSpPr>
          <p:spPr bwMode="auto">
            <a:xfrm>
              <a:off x="3774" y="1558"/>
              <a:ext cx="447" cy="134"/>
            </a:xfrm>
            <a:prstGeom prst="rect">
              <a:avLst/>
            </a:prstGeom>
            <a:noFill/>
            <a:ln w="9525">
              <a:noFill/>
              <a:miter lim="800000"/>
              <a:headEnd/>
              <a:tailEnd/>
            </a:ln>
          </p:spPr>
          <p:txBody>
            <a:bodyPr wrap="none" lIns="0" tIns="0" rIns="0" bIns="0">
              <a:spAutoFit/>
            </a:bodyPr>
            <a:lstStyle/>
            <a:p>
              <a:r>
                <a:rPr lang="en-US" sz="1400">
                  <a:latin typeface="Arial" pitchFamily="34" charset="0"/>
                </a:rPr>
                <a:t>MáyATM</a:t>
              </a:r>
              <a:endParaRPr lang="en-US" sz="1400"/>
            </a:p>
          </p:txBody>
        </p:sp>
        <p:sp>
          <p:nvSpPr>
            <p:cNvPr id="78864" name="Rectangle 23"/>
            <p:cNvSpPr>
              <a:spLocks noChangeArrowheads="1"/>
            </p:cNvSpPr>
            <p:nvPr/>
          </p:nvSpPr>
          <p:spPr bwMode="auto">
            <a:xfrm>
              <a:off x="3676" y="1680"/>
              <a:ext cx="783" cy="509"/>
            </a:xfrm>
            <a:prstGeom prst="rect">
              <a:avLst/>
            </a:prstGeom>
            <a:noFill/>
            <a:ln w="3175">
              <a:solidFill>
                <a:schemeClr val="tx1"/>
              </a:solidFill>
              <a:miter lim="800000"/>
              <a:headEnd/>
              <a:tailEnd/>
            </a:ln>
          </p:spPr>
          <p:txBody>
            <a:bodyPr/>
            <a:lstStyle/>
            <a:p>
              <a:endParaRPr lang="fr-FR"/>
            </a:p>
          </p:txBody>
        </p:sp>
        <p:sp>
          <p:nvSpPr>
            <p:cNvPr id="78865" name="Rectangle 24"/>
            <p:cNvSpPr>
              <a:spLocks noChangeArrowheads="1"/>
            </p:cNvSpPr>
            <p:nvPr/>
          </p:nvSpPr>
          <p:spPr bwMode="auto">
            <a:xfrm>
              <a:off x="3676" y="2101"/>
              <a:ext cx="783" cy="88"/>
            </a:xfrm>
            <a:prstGeom prst="rect">
              <a:avLst/>
            </a:prstGeom>
            <a:noFill/>
            <a:ln w="3175">
              <a:solidFill>
                <a:schemeClr val="tx1"/>
              </a:solidFill>
              <a:miter lim="800000"/>
              <a:headEnd/>
              <a:tailEnd/>
            </a:ln>
          </p:spPr>
          <p:txBody>
            <a:bodyPr/>
            <a:lstStyle/>
            <a:p>
              <a:endParaRPr lang="fr-FR"/>
            </a:p>
          </p:txBody>
        </p:sp>
        <p:sp>
          <p:nvSpPr>
            <p:cNvPr id="78866" name="Rectangle 25"/>
            <p:cNvSpPr>
              <a:spLocks noChangeArrowheads="1"/>
            </p:cNvSpPr>
            <p:nvPr/>
          </p:nvSpPr>
          <p:spPr bwMode="auto">
            <a:xfrm>
              <a:off x="3705" y="1694"/>
              <a:ext cx="317" cy="134"/>
            </a:xfrm>
            <a:prstGeom prst="rect">
              <a:avLst/>
            </a:prstGeom>
            <a:noFill/>
            <a:ln w="9525">
              <a:noFill/>
              <a:miter lim="800000"/>
              <a:headEnd/>
              <a:tailEnd/>
            </a:ln>
          </p:spPr>
          <p:txBody>
            <a:bodyPr wrap="none" lIns="0" tIns="0" rIns="0" bIns="0">
              <a:spAutoFit/>
            </a:bodyPr>
            <a:lstStyle/>
            <a:p>
              <a:r>
                <a:rPr lang="en-US" sz="1400">
                  <a:latin typeface="Arial" pitchFamily="34" charset="0"/>
                </a:rPr>
                <a:t>địaChỉ</a:t>
              </a:r>
              <a:endParaRPr lang="en-US" sz="1400"/>
            </a:p>
          </p:txBody>
        </p:sp>
        <p:sp>
          <p:nvSpPr>
            <p:cNvPr id="78867" name="Rectangle 26"/>
            <p:cNvSpPr>
              <a:spLocks noChangeArrowheads="1"/>
            </p:cNvSpPr>
            <p:nvPr/>
          </p:nvSpPr>
          <p:spPr bwMode="auto">
            <a:xfrm>
              <a:off x="3704" y="1804"/>
              <a:ext cx="494" cy="120"/>
            </a:xfrm>
            <a:prstGeom prst="rect">
              <a:avLst/>
            </a:prstGeom>
            <a:noFill/>
            <a:ln w="9525">
              <a:noFill/>
              <a:miter lim="800000"/>
              <a:headEnd/>
              <a:tailEnd/>
            </a:ln>
          </p:spPr>
          <p:txBody>
            <a:bodyPr wrap="none" lIns="0" tIns="0" rIns="0" bIns="0"/>
            <a:lstStyle/>
            <a:p>
              <a:r>
                <a:rPr lang="en-US" sz="1400">
                  <a:latin typeface="Arial" pitchFamily="34" charset="0"/>
                </a:rPr>
                <a:t>trạngThái</a:t>
              </a:r>
              <a:endParaRPr lang="en-US" sz="1400"/>
            </a:p>
          </p:txBody>
        </p:sp>
        <p:sp>
          <p:nvSpPr>
            <p:cNvPr id="78868" name="Rectangle 27"/>
            <p:cNvSpPr>
              <a:spLocks noChangeArrowheads="1"/>
            </p:cNvSpPr>
            <p:nvPr/>
          </p:nvSpPr>
          <p:spPr bwMode="auto">
            <a:xfrm>
              <a:off x="1079" y="1421"/>
              <a:ext cx="820" cy="736"/>
            </a:xfrm>
            <a:prstGeom prst="rect">
              <a:avLst/>
            </a:prstGeom>
            <a:noFill/>
            <a:ln w="3175">
              <a:solidFill>
                <a:schemeClr val="tx1"/>
              </a:solidFill>
              <a:miter lim="800000"/>
              <a:headEnd/>
              <a:tailEnd/>
            </a:ln>
          </p:spPr>
          <p:txBody>
            <a:bodyPr/>
            <a:lstStyle/>
            <a:p>
              <a:endParaRPr lang="fr-FR"/>
            </a:p>
          </p:txBody>
        </p:sp>
        <p:sp>
          <p:nvSpPr>
            <p:cNvPr id="78869" name="Rectangle 28"/>
            <p:cNvSpPr>
              <a:spLocks noChangeArrowheads="1"/>
            </p:cNvSpPr>
            <p:nvPr/>
          </p:nvSpPr>
          <p:spPr bwMode="auto">
            <a:xfrm>
              <a:off x="1176" y="1447"/>
              <a:ext cx="584" cy="134"/>
            </a:xfrm>
            <a:prstGeom prst="rect">
              <a:avLst/>
            </a:prstGeom>
            <a:noFill/>
            <a:ln w="9525">
              <a:noFill/>
              <a:miter lim="800000"/>
              <a:headEnd/>
              <a:tailEnd/>
            </a:ln>
          </p:spPr>
          <p:txBody>
            <a:bodyPr wrap="none" lIns="0" tIns="0" rIns="0" bIns="0">
              <a:spAutoFit/>
            </a:bodyPr>
            <a:lstStyle/>
            <a:p>
              <a:r>
                <a:rPr lang="en-US" sz="1400">
                  <a:latin typeface="Arial" pitchFamily="34" charset="0"/>
                </a:rPr>
                <a:t>KháchHàng</a:t>
              </a:r>
              <a:endParaRPr lang="en-US" sz="1400"/>
            </a:p>
          </p:txBody>
        </p:sp>
        <p:sp>
          <p:nvSpPr>
            <p:cNvPr id="78870" name="Rectangle 29"/>
            <p:cNvSpPr>
              <a:spLocks noChangeArrowheads="1"/>
            </p:cNvSpPr>
            <p:nvPr/>
          </p:nvSpPr>
          <p:spPr bwMode="auto">
            <a:xfrm>
              <a:off x="1079" y="1569"/>
              <a:ext cx="820" cy="588"/>
            </a:xfrm>
            <a:prstGeom prst="rect">
              <a:avLst/>
            </a:prstGeom>
            <a:noFill/>
            <a:ln w="3175">
              <a:solidFill>
                <a:schemeClr val="tx1"/>
              </a:solidFill>
              <a:miter lim="800000"/>
              <a:headEnd/>
              <a:tailEnd/>
            </a:ln>
          </p:spPr>
          <p:txBody>
            <a:bodyPr/>
            <a:lstStyle/>
            <a:p>
              <a:endParaRPr lang="fr-FR"/>
            </a:p>
          </p:txBody>
        </p:sp>
        <p:sp>
          <p:nvSpPr>
            <p:cNvPr id="78871" name="Rectangle 30"/>
            <p:cNvSpPr>
              <a:spLocks noChangeArrowheads="1"/>
            </p:cNvSpPr>
            <p:nvPr/>
          </p:nvSpPr>
          <p:spPr bwMode="auto">
            <a:xfrm>
              <a:off x="1079" y="2066"/>
              <a:ext cx="820" cy="91"/>
            </a:xfrm>
            <a:prstGeom prst="rect">
              <a:avLst/>
            </a:prstGeom>
            <a:noFill/>
            <a:ln w="3175">
              <a:solidFill>
                <a:schemeClr val="tx1"/>
              </a:solidFill>
              <a:miter lim="800000"/>
              <a:headEnd/>
              <a:tailEnd/>
            </a:ln>
          </p:spPr>
          <p:txBody>
            <a:bodyPr/>
            <a:lstStyle/>
            <a:p>
              <a:endParaRPr lang="fr-FR"/>
            </a:p>
          </p:txBody>
        </p:sp>
        <p:sp>
          <p:nvSpPr>
            <p:cNvPr id="78872" name="Rectangle 31"/>
            <p:cNvSpPr>
              <a:spLocks noChangeArrowheads="1"/>
            </p:cNvSpPr>
            <p:nvPr/>
          </p:nvSpPr>
          <p:spPr bwMode="auto">
            <a:xfrm>
              <a:off x="1108" y="1583"/>
              <a:ext cx="739" cy="134"/>
            </a:xfrm>
            <a:prstGeom prst="rect">
              <a:avLst/>
            </a:prstGeom>
            <a:noFill/>
            <a:ln w="9525">
              <a:noFill/>
              <a:miter lim="800000"/>
              <a:headEnd/>
              <a:tailEnd/>
            </a:ln>
          </p:spPr>
          <p:txBody>
            <a:bodyPr wrap="none" lIns="0" tIns="0" rIns="0" bIns="0">
              <a:spAutoFit/>
            </a:bodyPr>
            <a:lstStyle/>
            <a:p>
              <a:r>
                <a:rPr lang="en-US" sz="1400">
                  <a:latin typeface="Arial" pitchFamily="34" charset="0"/>
                </a:rPr>
                <a:t>tênKháchHàng</a:t>
              </a:r>
              <a:endParaRPr lang="en-US" sz="1400"/>
            </a:p>
          </p:txBody>
        </p:sp>
        <p:sp>
          <p:nvSpPr>
            <p:cNvPr id="78873" name="Rectangle 32"/>
            <p:cNvSpPr>
              <a:spLocks noChangeArrowheads="1"/>
            </p:cNvSpPr>
            <p:nvPr/>
          </p:nvSpPr>
          <p:spPr bwMode="auto">
            <a:xfrm>
              <a:off x="1108" y="1694"/>
              <a:ext cx="708" cy="134"/>
            </a:xfrm>
            <a:prstGeom prst="rect">
              <a:avLst/>
            </a:prstGeom>
            <a:noFill/>
            <a:ln w="9525">
              <a:noFill/>
              <a:miter lim="800000"/>
              <a:headEnd/>
              <a:tailEnd/>
            </a:ln>
          </p:spPr>
          <p:txBody>
            <a:bodyPr wrap="none" lIns="0" tIns="0" rIns="0" bIns="0">
              <a:spAutoFit/>
            </a:bodyPr>
            <a:lstStyle/>
            <a:p>
              <a:r>
                <a:rPr lang="en-US" sz="1400">
                  <a:latin typeface="Arial" pitchFamily="34" charset="0"/>
                </a:rPr>
                <a:t>họKháchHàng</a:t>
              </a:r>
              <a:endParaRPr lang="en-US" sz="1400"/>
            </a:p>
          </p:txBody>
        </p:sp>
        <p:sp>
          <p:nvSpPr>
            <p:cNvPr id="78874" name="Rectangle 33"/>
            <p:cNvSpPr>
              <a:spLocks noChangeArrowheads="1"/>
            </p:cNvSpPr>
            <p:nvPr/>
          </p:nvSpPr>
          <p:spPr bwMode="auto">
            <a:xfrm>
              <a:off x="1108" y="1804"/>
              <a:ext cx="342" cy="134"/>
            </a:xfrm>
            <a:prstGeom prst="rect">
              <a:avLst/>
            </a:prstGeom>
            <a:noFill/>
            <a:ln w="9525">
              <a:noFill/>
              <a:miter lim="800000"/>
              <a:headEnd/>
              <a:tailEnd/>
            </a:ln>
          </p:spPr>
          <p:txBody>
            <a:bodyPr wrap="none" lIns="0" tIns="0" rIns="0" bIns="0">
              <a:spAutoFit/>
            </a:bodyPr>
            <a:lstStyle/>
            <a:p>
              <a:r>
                <a:rPr lang="en-US" sz="1400">
                  <a:latin typeface="Arial" pitchFamily="34" charset="0"/>
                </a:rPr>
                <a:t>mãPIN</a:t>
              </a:r>
              <a:endParaRPr lang="en-US" sz="1400"/>
            </a:p>
          </p:txBody>
        </p:sp>
        <p:sp>
          <p:nvSpPr>
            <p:cNvPr id="78875" name="Rectangle 34"/>
            <p:cNvSpPr>
              <a:spLocks noChangeArrowheads="1"/>
            </p:cNvSpPr>
            <p:nvPr/>
          </p:nvSpPr>
          <p:spPr bwMode="auto">
            <a:xfrm>
              <a:off x="1108" y="1914"/>
              <a:ext cx="310"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sốThẻ</a:t>
              </a:r>
              <a:endParaRPr lang="en-US" sz="1400"/>
            </a:p>
          </p:txBody>
        </p:sp>
        <p:sp>
          <p:nvSpPr>
            <p:cNvPr id="78876" name="Rectangle 35"/>
            <p:cNvSpPr>
              <a:spLocks noChangeArrowheads="1"/>
            </p:cNvSpPr>
            <p:nvPr/>
          </p:nvSpPr>
          <p:spPr bwMode="auto">
            <a:xfrm>
              <a:off x="3507" y="2364"/>
              <a:ext cx="1051" cy="957"/>
            </a:xfrm>
            <a:prstGeom prst="rect">
              <a:avLst/>
            </a:prstGeom>
            <a:noFill/>
            <a:ln w="3175">
              <a:solidFill>
                <a:schemeClr val="tx1"/>
              </a:solidFill>
              <a:miter lim="800000"/>
              <a:headEnd/>
              <a:tailEnd/>
            </a:ln>
          </p:spPr>
          <p:txBody>
            <a:bodyPr/>
            <a:lstStyle/>
            <a:p>
              <a:endParaRPr lang="fr-FR"/>
            </a:p>
          </p:txBody>
        </p:sp>
        <p:sp>
          <p:nvSpPr>
            <p:cNvPr id="78877" name="Rectangle 36"/>
            <p:cNvSpPr>
              <a:spLocks noChangeArrowheads="1"/>
            </p:cNvSpPr>
            <p:nvPr/>
          </p:nvSpPr>
          <p:spPr bwMode="auto">
            <a:xfrm>
              <a:off x="3786" y="2391"/>
              <a:ext cx="460"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a:t>
              </a:r>
              <a:endParaRPr lang="en-US" sz="1400"/>
            </a:p>
          </p:txBody>
        </p:sp>
        <p:sp>
          <p:nvSpPr>
            <p:cNvPr id="78878" name="Rectangle 37"/>
            <p:cNvSpPr>
              <a:spLocks noChangeArrowheads="1"/>
            </p:cNvSpPr>
            <p:nvPr/>
          </p:nvSpPr>
          <p:spPr bwMode="auto">
            <a:xfrm>
              <a:off x="3507" y="2512"/>
              <a:ext cx="1051" cy="809"/>
            </a:xfrm>
            <a:prstGeom prst="rect">
              <a:avLst/>
            </a:prstGeom>
            <a:noFill/>
            <a:ln w="3175">
              <a:solidFill>
                <a:schemeClr val="tx1"/>
              </a:solidFill>
              <a:miter lim="800000"/>
              <a:headEnd/>
              <a:tailEnd/>
            </a:ln>
          </p:spPr>
          <p:txBody>
            <a:bodyPr/>
            <a:lstStyle/>
            <a:p>
              <a:endParaRPr lang="fr-FR"/>
            </a:p>
          </p:txBody>
        </p:sp>
        <p:sp>
          <p:nvSpPr>
            <p:cNvPr id="78879" name="Rectangle 38"/>
            <p:cNvSpPr>
              <a:spLocks noChangeArrowheads="1"/>
            </p:cNvSpPr>
            <p:nvPr/>
          </p:nvSpPr>
          <p:spPr bwMode="auto">
            <a:xfrm>
              <a:off x="3507" y="3229"/>
              <a:ext cx="1051" cy="92"/>
            </a:xfrm>
            <a:prstGeom prst="rect">
              <a:avLst/>
            </a:prstGeom>
            <a:noFill/>
            <a:ln w="3175">
              <a:solidFill>
                <a:schemeClr val="tx1"/>
              </a:solidFill>
              <a:miter lim="800000"/>
              <a:headEnd/>
              <a:tailEnd/>
            </a:ln>
          </p:spPr>
          <p:txBody>
            <a:bodyPr/>
            <a:lstStyle/>
            <a:p>
              <a:endParaRPr lang="fr-FR"/>
            </a:p>
          </p:txBody>
        </p:sp>
        <p:sp>
          <p:nvSpPr>
            <p:cNvPr id="78880" name="Rectangle 39"/>
            <p:cNvSpPr>
              <a:spLocks noChangeArrowheads="1"/>
            </p:cNvSpPr>
            <p:nvPr/>
          </p:nvSpPr>
          <p:spPr bwMode="auto">
            <a:xfrm>
              <a:off x="3536" y="2526"/>
              <a:ext cx="547"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giaoDịchID</a:t>
              </a:r>
              <a:endParaRPr lang="en-US" sz="1400"/>
            </a:p>
          </p:txBody>
        </p:sp>
        <p:sp>
          <p:nvSpPr>
            <p:cNvPr id="78881" name="Rectangle 40"/>
            <p:cNvSpPr>
              <a:spLocks noChangeArrowheads="1"/>
            </p:cNvSpPr>
            <p:nvPr/>
          </p:nvSpPr>
          <p:spPr bwMode="auto">
            <a:xfrm>
              <a:off x="3536" y="2637"/>
              <a:ext cx="702" cy="134"/>
            </a:xfrm>
            <a:prstGeom prst="rect">
              <a:avLst/>
            </a:prstGeom>
            <a:noFill/>
            <a:ln w="9525">
              <a:noFill/>
              <a:miter lim="800000"/>
              <a:headEnd/>
              <a:tailEnd/>
            </a:ln>
          </p:spPr>
          <p:txBody>
            <a:bodyPr wrap="none" lIns="0" tIns="0" rIns="0" bIns="0">
              <a:spAutoFit/>
            </a:bodyPr>
            <a:lstStyle/>
            <a:p>
              <a:r>
                <a:rPr lang="en-US" sz="1400">
                  <a:latin typeface="Arial" pitchFamily="34" charset="0"/>
                </a:rPr>
                <a:t>ngàyGiaoDịch</a:t>
              </a:r>
              <a:endParaRPr lang="en-US" sz="1400"/>
            </a:p>
          </p:txBody>
        </p:sp>
        <p:sp>
          <p:nvSpPr>
            <p:cNvPr id="78882" name="Rectangle 41"/>
            <p:cNvSpPr>
              <a:spLocks noChangeArrowheads="1"/>
            </p:cNvSpPr>
            <p:nvPr/>
          </p:nvSpPr>
          <p:spPr bwMode="auto">
            <a:xfrm>
              <a:off x="3536" y="2748"/>
              <a:ext cx="887" cy="134"/>
            </a:xfrm>
            <a:prstGeom prst="rect">
              <a:avLst/>
            </a:prstGeom>
            <a:noFill/>
            <a:ln w="9525">
              <a:noFill/>
              <a:miter lim="800000"/>
              <a:headEnd/>
              <a:tailEnd/>
            </a:ln>
          </p:spPr>
          <p:txBody>
            <a:bodyPr wrap="none" lIns="0" tIns="0" rIns="0" bIns="0">
              <a:spAutoFit/>
            </a:bodyPr>
            <a:lstStyle/>
            <a:p>
              <a:r>
                <a:rPr lang="en-US" sz="1400">
                  <a:latin typeface="Arial" pitchFamily="34" charset="0"/>
                </a:rPr>
                <a:t>thờiGianGiaoDịch</a:t>
              </a:r>
              <a:endParaRPr lang="en-US" sz="1400"/>
            </a:p>
          </p:txBody>
        </p:sp>
        <p:sp>
          <p:nvSpPr>
            <p:cNvPr id="78883" name="Rectangle 42"/>
            <p:cNvSpPr>
              <a:spLocks noChangeArrowheads="1"/>
            </p:cNvSpPr>
            <p:nvPr/>
          </p:nvSpPr>
          <p:spPr bwMode="auto">
            <a:xfrm>
              <a:off x="3536" y="2858"/>
              <a:ext cx="634" cy="134"/>
            </a:xfrm>
            <a:prstGeom prst="rect">
              <a:avLst/>
            </a:prstGeom>
            <a:noFill/>
            <a:ln w="9525">
              <a:noFill/>
              <a:miter lim="800000"/>
              <a:headEnd/>
              <a:tailEnd/>
            </a:ln>
          </p:spPr>
          <p:txBody>
            <a:bodyPr wrap="none" lIns="0" tIns="0" rIns="0" bIns="0">
              <a:spAutoFit/>
            </a:bodyPr>
            <a:lstStyle/>
            <a:p>
              <a:r>
                <a:rPr lang="en-US" sz="1400">
                  <a:latin typeface="Arial" pitchFamily="34" charset="0"/>
                </a:rPr>
                <a:t>loạiGiaoDịch</a:t>
              </a:r>
              <a:endParaRPr lang="en-US" sz="1400"/>
            </a:p>
          </p:txBody>
        </p:sp>
        <p:sp>
          <p:nvSpPr>
            <p:cNvPr id="78884" name="Rectangle 43"/>
            <p:cNvSpPr>
              <a:spLocks noChangeArrowheads="1"/>
            </p:cNvSpPr>
            <p:nvPr/>
          </p:nvSpPr>
          <p:spPr bwMode="auto">
            <a:xfrm>
              <a:off x="3536" y="2969"/>
              <a:ext cx="335"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sốTiền</a:t>
              </a:r>
              <a:endParaRPr lang="en-US" sz="1400"/>
            </a:p>
          </p:txBody>
        </p:sp>
        <p:sp>
          <p:nvSpPr>
            <p:cNvPr id="78885" name="Rectangle 44"/>
            <p:cNvSpPr>
              <a:spLocks noChangeArrowheads="1"/>
            </p:cNvSpPr>
            <p:nvPr/>
          </p:nvSpPr>
          <p:spPr bwMode="auto">
            <a:xfrm>
              <a:off x="3535" y="3079"/>
              <a:ext cx="287" cy="134"/>
            </a:xfrm>
            <a:prstGeom prst="rect">
              <a:avLst/>
            </a:prstGeom>
            <a:noFill/>
            <a:ln w="9525">
              <a:noFill/>
              <a:miter lim="800000"/>
              <a:headEnd/>
              <a:tailEnd/>
            </a:ln>
          </p:spPr>
          <p:txBody>
            <a:bodyPr lIns="0" tIns="0" rIns="0" bIns="0">
              <a:spAutoFit/>
            </a:bodyPr>
            <a:lstStyle/>
            <a:p>
              <a:r>
                <a:rPr lang="en-US" sz="1400">
                  <a:latin typeface="Arial" pitchFamily="34" charset="0"/>
                </a:rPr>
                <a:t>sốDư</a:t>
              </a:r>
              <a:endParaRPr lang="en-US" sz="1400"/>
            </a:p>
          </p:txBody>
        </p:sp>
        <p:sp>
          <p:nvSpPr>
            <p:cNvPr id="78886" name="Line 45"/>
            <p:cNvSpPr>
              <a:spLocks noChangeShapeType="1"/>
            </p:cNvSpPr>
            <p:nvPr/>
          </p:nvSpPr>
          <p:spPr bwMode="auto">
            <a:xfrm flipV="1">
              <a:off x="4037" y="3328"/>
              <a:ext cx="1" cy="266"/>
            </a:xfrm>
            <a:prstGeom prst="line">
              <a:avLst/>
            </a:prstGeom>
            <a:noFill/>
            <a:ln w="3175">
              <a:solidFill>
                <a:schemeClr val="tx1"/>
              </a:solidFill>
              <a:round/>
              <a:headEnd/>
              <a:tailEnd/>
            </a:ln>
          </p:spPr>
          <p:txBody>
            <a:bodyPr/>
            <a:lstStyle/>
            <a:p>
              <a:endParaRPr lang="en-US"/>
            </a:p>
          </p:txBody>
        </p:sp>
        <p:sp>
          <p:nvSpPr>
            <p:cNvPr id="78887" name="Line 46"/>
            <p:cNvSpPr>
              <a:spLocks noChangeShapeType="1"/>
            </p:cNvSpPr>
            <p:nvPr/>
          </p:nvSpPr>
          <p:spPr bwMode="auto">
            <a:xfrm>
              <a:off x="3563" y="3594"/>
              <a:ext cx="1151" cy="0"/>
            </a:xfrm>
            <a:prstGeom prst="line">
              <a:avLst/>
            </a:prstGeom>
            <a:noFill/>
            <a:ln w="3175">
              <a:solidFill>
                <a:schemeClr val="tx1"/>
              </a:solidFill>
              <a:round/>
              <a:headEnd/>
              <a:tailEnd/>
            </a:ln>
          </p:spPr>
          <p:txBody>
            <a:bodyPr/>
            <a:lstStyle/>
            <a:p>
              <a:endParaRPr lang="en-US"/>
            </a:p>
          </p:txBody>
        </p:sp>
        <p:sp>
          <p:nvSpPr>
            <p:cNvPr id="78888" name="Freeform 47"/>
            <p:cNvSpPr>
              <a:spLocks/>
            </p:cNvSpPr>
            <p:nvPr/>
          </p:nvSpPr>
          <p:spPr bwMode="auto">
            <a:xfrm>
              <a:off x="3969" y="3328"/>
              <a:ext cx="137" cy="141"/>
            </a:xfrm>
            <a:custGeom>
              <a:avLst/>
              <a:gdLst>
                <a:gd name="T0" fmla="*/ 8 w 211"/>
                <a:gd name="T1" fmla="*/ 0 h 287"/>
                <a:gd name="T2" fmla="*/ 16 w 211"/>
                <a:gd name="T3" fmla="*/ 4 h 287"/>
                <a:gd name="T4" fmla="*/ 0 w 211"/>
                <a:gd name="T5" fmla="*/ 4 h 287"/>
                <a:gd name="T6" fmla="*/ 8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5" y="0"/>
                  </a:moveTo>
                  <a:lnTo>
                    <a:pt x="211" y="287"/>
                  </a:lnTo>
                  <a:lnTo>
                    <a:pt x="0" y="287"/>
                  </a:lnTo>
                  <a:lnTo>
                    <a:pt x="105" y="0"/>
                  </a:lnTo>
                  <a:close/>
                </a:path>
              </a:pathLst>
            </a:custGeom>
            <a:solidFill>
              <a:schemeClr val="bg1"/>
            </a:solidFill>
            <a:ln w="3175">
              <a:solidFill>
                <a:schemeClr val="tx1"/>
              </a:solidFill>
              <a:round/>
              <a:headEnd/>
              <a:tailEnd/>
            </a:ln>
          </p:spPr>
          <p:txBody>
            <a:bodyPr/>
            <a:lstStyle/>
            <a:p>
              <a:endParaRPr lang="en-US"/>
            </a:p>
          </p:txBody>
        </p:sp>
        <p:sp>
          <p:nvSpPr>
            <p:cNvPr id="78889" name="Line 48"/>
            <p:cNvSpPr>
              <a:spLocks noChangeShapeType="1"/>
            </p:cNvSpPr>
            <p:nvPr/>
          </p:nvSpPr>
          <p:spPr bwMode="auto">
            <a:xfrm flipV="1">
              <a:off x="3563" y="3594"/>
              <a:ext cx="1" cy="164"/>
            </a:xfrm>
            <a:prstGeom prst="line">
              <a:avLst/>
            </a:prstGeom>
            <a:noFill/>
            <a:ln w="3175">
              <a:solidFill>
                <a:schemeClr val="tx1"/>
              </a:solidFill>
              <a:round/>
              <a:headEnd/>
              <a:tailEnd/>
            </a:ln>
          </p:spPr>
          <p:txBody>
            <a:bodyPr/>
            <a:lstStyle/>
            <a:p>
              <a:endParaRPr lang="en-US"/>
            </a:p>
          </p:txBody>
        </p:sp>
        <p:sp>
          <p:nvSpPr>
            <p:cNvPr id="78890" name="Line 49"/>
            <p:cNvSpPr>
              <a:spLocks noChangeShapeType="1"/>
            </p:cNvSpPr>
            <p:nvPr/>
          </p:nvSpPr>
          <p:spPr bwMode="auto">
            <a:xfrm flipV="1">
              <a:off x="4714" y="3594"/>
              <a:ext cx="1" cy="167"/>
            </a:xfrm>
            <a:prstGeom prst="line">
              <a:avLst/>
            </a:prstGeom>
            <a:noFill/>
            <a:ln w="3175">
              <a:solidFill>
                <a:schemeClr val="tx1"/>
              </a:solidFill>
              <a:round/>
              <a:headEnd/>
              <a:tailEnd/>
            </a:ln>
          </p:spPr>
          <p:txBody>
            <a:bodyPr/>
            <a:lstStyle/>
            <a:p>
              <a:endParaRPr lang="en-US"/>
            </a:p>
          </p:txBody>
        </p:sp>
        <p:sp>
          <p:nvSpPr>
            <p:cNvPr id="78891" name="Rectangle 50"/>
            <p:cNvSpPr>
              <a:spLocks noChangeArrowheads="1"/>
            </p:cNvSpPr>
            <p:nvPr/>
          </p:nvSpPr>
          <p:spPr bwMode="auto">
            <a:xfrm>
              <a:off x="1104" y="2531"/>
              <a:ext cx="769" cy="623"/>
            </a:xfrm>
            <a:prstGeom prst="rect">
              <a:avLst/>
            </a:prstGeom>
            <a:noFill/>
            <a:ln w="3175">
              <a:solidFill>
                <a:schemeClr val="tx1"/>
              </a:solidFill>
              <a:miter lim="800000"/>
              <a:headEnd/>
              <a:tailEnd/>
            </a:ln>
          </p:spPr>
          <p:txBody>
            <a:bodyPr/>
            <a:lstStyle/>
            <a:p>
              <a:endParaRPr lang="fr-FR"/>
            </a:p>
          </p:txBody>
        </p:sp>
        <p:sp>
          <p:nvSpPr>
            <p:cNvPr id="78892" name="Rectangle 51"/>
            <p:cNvSpPr>
              <a:spLocks noChangeArrowheads="1"/>
            </p:cNvSpPr>
            <p:nvPr/>
          </p:nvSpPr>
          <p:spPr bwMode="auto">
            <a:xfrm>
              <a:off x="1234" y="2557"/>
              <a:ext cx="478" cy="134"/>
            </a:xfrm>
            <a:prstGeom prst="rect">
              <a:avLst/>
            </a:prstGeom>
            <a:noFill/>
            <a:ln w="9525">
              <a:noFill/>
              <a:miter lim="800000"/>
              <a:headEnd/>
              <a:tailEnd/>
            </a:ln>
          </p:spPr>
          <p:txBody>
            <a:bodyPr wrap="none" lIns="0" tIns="0" rIns="0" bIns="0">
              <a:spAutoFit/>
            </a:bodyPr>
            <a:lstStyle/>
            <a:p>
              <a:r>
                <a:rPr lang="en-US" sz="1400">
                  <a:latin typeface="Arial" pitchFamily="34" charset="0"/>
                </a:rPr>
                <a:t>TàiKhoản</a:t>
              </a:r>
              <a:endParaRPr lang="en-US" sz="1400"/>
            </a:p>
          </p:txBody>
        </p:sp>
        <p:sp>
          <p:nvSpPr>
            <p:cNvPr id="78893" name="Rectangle 52"/>
            <p:cNvSpPr>
              <a:spLocks noChangeArrowheads="1"/>
            </p:cNvSpPr>
            <p:nvPr/>
          </p:nvSpPr>
          <p:spPr bwMode="auto">
            <a:xfrm>
              <a:off x="1104" y="2679"/>
              <a:ext cx="769" cy="475"/>
            </a:xfrm>
            <a:prstGeom prst="rect">
              <a:avLst/>
            </a:prstGeom>
            <a:noFill/>
            <a:ln w="3175">
              <a:solidFill>
                <a:schemeClr val="tx1"/>
              </a:solidFill>
              <a:miter lim="800000"/>
              <a:headEnd/>
              <a:tailEnd/>
            </a:ln>
          </p:spPr>
          <p:txBody>
            <a:bodyPr/>
            <a:lstStyle/>
            <a:p>
              <a:endParaRPr lang="fr-FR"/>
            </a:p>
          </p:txBody>
        </p:sp>
        <p:sp>
          <p:nvSpPr>
            <p:cNvPr id="78894" name="Rectangle 53"/>
            <p:cNvSpPr>
              <a:spLocks noChangeArrowheads="1"/>
            </p:cNvSpPr>
            <p:nvPr/>
          </p:nvSpPr>
          <p:spPr bwMode="auto">
            <a:xfrm>
              <a:off x="1104" y="3065"/>
              <a:ext cx="769" cy="89"/>
            </a:xfrm>
            <a:prstGeom prst="rect">
              <a:avLst/>
            </a:prstGeom>
            <a:noFill/>
            <a:ln w="3175">
              <a:solidFill>
                <a:schemeClr val="tx1"/>
              </a:solidFill>
              <a:miter lim="800000"/>
              <a:headEnd/>
              <a:tailEnd/>
            </a:ln>
          </p:spPr>
          <p:txBody>
            <a:bodyPr/>
            <a:lstStyle/>
            <a:p>
              <a:endParaRPr lang="fr-FR"/>
            </a:p>
          </p:txBody>
        </p:sp>
        <p:sp>
          <p:nvSpPr>
            <p:cNvPr id="78895" name="Rectangle 54"/>
            <p:cNvSpPr>
              <a:spLocks noChangeArrowheads="1"/>
            </p:cNvSpPr>
            <p:nvPr/>
          </p:nvSpPr>
          <p:spPr bwMode="auto">
            <a:xfrm>
              <a:off x="1131" y="2692"/>
              <a:ext cx="596"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sốTàiKhoản</a:t>
              </a:r>
              <a:endParaRPr lang="en-US" sz="1400"/>
            </a:p>
          </p:txBody>
        </p:sp>
        <p:sp>
          <p:nvSpPr>
            <p:cNvPr id="78896" name="Rectangle 55"/>
            <p:cNvSpPr>
              <a:spLocks noChangeArrowheads="1"/>
            </p:cNvSpPr>
            <p:nvPr/>
          </p:nvSpPr>
          <p:spPr bwMode="auto">
            <a:xfrm>
              <a:off x="1131" y="2804"/>
              <a:ext cx="652" cy="134"/>
            </a:xfrm>
            <a:prstGeom prst="rect">
              <a:avLst/>
            </a:prstGeom>
            <a:noFill/>
            <a:ln w="9525">
              <a:noFill/>
              <a:miter lim="800000"/>
              <a:headEnd/>
              <a:tailEnd/>
            </a:ln>
          </p:spPr>
          <p:txBody>
            <a:bodyPr wrap="none" lIns="0" tIns="0" rIns="0" bIns="0">
              <a:spAutoFit/>
            </a:bodyPr>
            <a:lstStyle/>
            <a:p>
              <a:r>
                <a:rPr lang="en-US" sz="1400">
                  <a:latin typeface="Arial" pitchFamily="34" charset="0"/>
                </a:rPr>
                <a:t>loạiTàiKhoản</a:t>
              </a:r>
              <a:endParaRPr lang="en-US" sz="1400"/>
            </a:p>
          </p:txBody>
        </p:sp>
        <p:sp>
          <p:nvSpPr>
            <p:cNvPr id="78897" name="Rectangle 56"/>
            <p:cNvSpPr>
              <a:spLocks noChangeArrowheads="1"/>
            </p:cNvSpPr>
            <p:nvPr/>
          </p:nvSpPr>
          <p:spPr bwMode="auto">
            <a:xfrm>
              <a:off x="1131" y="2915"/>
              <a:ext cx="274"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sốDư</a:t>
              </a:r>
              <a:endParaRPr lang="en-US" sz="1400"/>
            </a:p>
          </p:txBody>
        </p:sp>
        <p:sp>
          <p:nvSpPr>
            <p:cNvPr id="78898" name="Line 57"/>
            <p:cNvSpPr>
              <a:spLocks noChangeShapeType="1"/>
            </p:cNvSpPr>
            <p:nvPr/>
          </p:nvSpPr>
          <p:spPr bwMode="auto">
            <a:xfrm>
              <a:off x="1493" y="2345"/>
              <a:ext cx="1" cy="183"/>
            </a:xfrm>
            <a:prstGeom prst="line">
              <a:avLst/>
            </a:prstGeom>
            <a:noFill/>
            <a:ln w="3175">
              <a:solidFill>
                <a:schemeClr val="tx1"/>
              </a:solidFill>
              <a:round/>
              <a:headEnd/>
              <a:tailEnd/>
            </a:ln>
          </p:spPr>
          <p:txBody>
            <a:bodyPr/>
            <a:lstStyle/>
            <a:p>
              <a:endParaRPr lang="en-US"/>
            </a:p>
          </p:txBody>
        </p:sp>
        <p:sp>
          <p:nvSpPr>
            <p:cNvPr id="78899" name="Line 59"/>
            <p:cNvSpPr>
              <a:spLocks noChangeShapeType="1"/>
            </p:cNvSpPr>
            <p:nvPr/>
          </p:nvSpPr>
          <p:spPr bwMode="auto">
            <a:xfrm flipV="1">
              <a:off x="1493" y="2164"/>
              <a:ext cx="1" cy="181"/>
            </a:xfrm>
            <a:prstGeom prst="line">
              <a:avLst/>
            </a:prstGeom>
            <a:noFill/>
            <a:ln w="3175">
              <a:solidFill>
                <a:schemeClr val="tx1"/>
              </a:solidFill>
              <a:round/>
              <a:headEnd/>
              <a:tailEnd/>
            </a:ln>
          </p:spPr>
          <p:txBody>
            <a:bodyPr/>
            <a:lstStyle/>
            <a:p>
              <a:endParaRPr lang="en-US"/>
            </a:p>
          </p:txBody>
        </p:sp>
        <p:sp>
          <p:nvSpPr>
            <p:cNvPr id="78900" name="Rectangle 61"/>
            <p:cNvSpPr>
              <a:spLocks noChangeArrowheads="1"/>
            </p:cNvSpPr>
            <p:nvPr/>
          </p:nvSpPr>
          <p:spPr bwMode="auto">
            <a:xfrm>
              <a:off x="1584" y="2400"/>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78901" name="Rectangle 62"/>
            <p:cNvSpPr>
              <a:spLocks noChangeArrowheads="1"/>
            </p:cNvSpPr>
            <p:nvPr/>
          </p:nvSpPr>
          <p:spPr bwMode="auto">
            <a:xfrm>
              <a:off x="1584" y="2160"/>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78902" name="Rectangle 63"/>
            <p:cNvSpPr>
              <a:spLocks noChangeArrowheads="1"/>
            </p:cNvSpPr>
            <p:nvPr/>
          </p:nvSpPr>
          <p:spPr bwMode="auto">
            <a:xfrm>
              <a:off x="1533" y="2307"/>
              <a:ext cx="351" cy="134"/>
            </a:xfrm>
            <a:prstGeom prst="rect">
              <a:avLst/>
            </a:prstGeom>
            <a:noFill/>
            <a:ln w="9525">
              <a:noFill/>
              <a:miter lim="800000"/>
              <a:headEnd/>
              <a:tailEnd/>
            </a:ln>
          </p:spPr>
          <p:txBody>
            <a:bodyPr lIns="0" tIns="0" rIns="0" bIns="0">
              <a:spAutoFit/>
            </a:bodyPr>
            <a:lstStyle/>
            <a:p>
              <a:r>
                <a:rPr lang="en-US" sz="1400" i="1">
                  <a:latin typeface="Arial" pitchFamily="34" charset="0"/>
                </a:rPr>
                <a:t>của</a:t>
              </a:r>
              <a:endParaRPr lang="en-US" sz="1400"/>
            </a:p>
          </p:txBody>
        </p:sp>
        <p:sp>
          <p:nvSpPr>
            <p:cNvPr id="78903" name="Line 64"/>
            <p:cNvSpPr>
              <a:spLocks noChangeShapeType="1"/>
            </p:cNvSpPr>
            <p:nvPr/>
          </p:nvSpPr>
          <p:spPr bwMode="auto">
            <a:xfrm>
              <a:off x="2693" y="2846"/>
              <a:ext cx="811" cy="1"/>
            </a:xfrm>
            <a:prstGeom prst="line">
              <a:avLst/>
            </a:prstGeom>
            <a:noFill/>
            <a:ln w="3175">
              <a:solidFill>
                <a:schemeClr val="tx1"/>
              </a:solidFill>
              <a:round/>
              <a:headEnd/>
              <a:tailEnd/>
            </a:ln>
          </p:spPr>
          <p:txBody>
            <a:bodyPr/>
            <a:lstStyle/>
            <a:p>
              <a:endParaRPr lang="en-US"/>
            </a:p>
          </p:txBody>
        </p:sp>
        <p:sp>
          <p:nvSpPr>
            <p:cNvPr id="78904" name="Line 66"/>
            <p:cNvSpPr>
              <a:spLocks noChangeShapeType="1"/>
            </p:cNvSpPr>
            <p:nvPr/>
          </p:nvSpPr>
          <p:spPr bwMode="auto">
            <a:xfrm flipH="1">
              <a:off x="1883" y="2846"/>
              <a:ext cx="810" cy="1"/>
            </a:xfrm>
            <a:prstGeom prst="line">
              <a:avLst/>
            </a:prstGeom>
            <a:noFill/>
            <a:ln w="3175">
              <a:solidFill>
                <a:schemeClr val="tx1"/>
              </a:solidFill>
              <a:round/>
              <a:headEnd/>
              <a:tailEnd/>
            </a:ln>
          </p:spPr>
          <p:txBody>
            <a:bodyPr/>
            <a:lstStyle/>
            <a:p>
              <a:endParaRPr lang="en-US"/>
            </a:p>
          </p:txBody>
        </p:sp>
        <p:sp>
          <p:nvSpPr>
            <p:cNvPr id="78905" name="Rectangle 68"/>
            <p:cNvSpPr>
              <a:spLocks noChangeArrowheads="1"/>
            </p:cNvSpPr>
            <p:nvPr/>
          </p:nvSpPr>
          <p:spPr bwMode="auto">
            <a:xfrm>
              <a:off x="3264" y="2880"/>
              <a:ext cx="186" cy="134"/>
            </a:xfrm>
            <a:prstGeom prst="rect">
              <a:avLst/>
            </a:prstGeom>
            <a:noFill/>
            <a:ln w="9525">
              <a:noFill/>
              <a:miter lim="800000"/>
              <a:headEnd/>
              <a:tailEnd/>
            </a:ln>
          </p:spPr>
          <p:txBody>
            <a:bodyPr wrap="none" lIns="0" tIns="0" rIns="0" bIns="0">
              <a:spAutoFit/>
            </a:bodyPr>
            <a:lstStyle/>
            <a:p>
              <a:r>
                <a:rPr lang="en-US" sz="1400">
                  <a:latin typeface="Arial" pitchFamily="34" charset="0"/>
                </a:rPr>
                <a:t>0..n</a:t>
              </a:r>
              <a:endParaRPr lang="en-US" sz="1400"/>
            </a:p>
          </p:txBody>
        </p:sp>
        <p:sp>
          <p:nvSpPr>
            <p:cNvPr id="78906" name="Rectangle 69"/>
            <p:cNvSpPr>
              <a:spLocks noChangeArrowheads="1"/>
            </p:cNvSpPr>
            <p:nvPr/>
          </p:nvSpPr>
          <p:spPr bwMode="auto">
            <a:xfrm>
              <a:off x="1920" y="2880"/>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78907" name="Rectangle 70"/>
            <p:cNvSpPr>
              <a:spLocks noChangeArrowheads="1"/>
            </p:cNvSpPr>
            <p:nvPr/>
          </p:nvSpPr>
          <p:spPr bwMode="auto">
            <a:xfrm>
              <a:off x="2615" y="2653"/>
              <a:ext cx="205" cy="134"/>
            </a:xfrm>
            <a:prstGeom prst="rect">
              <a:avLst/>
            </a:prstGeom>
            <a:noFill/>
            <a:ln w="9525">
              <a:noFill/>
              <a:miter lim="800000"/>
              <a:headEnd/>
              <a:tailEnd/>
            </a:ln>
          </p:spPr>
          <p:txBody>
            <a:bodyPr lIns="0" tIns="0" rIns="0" bIns="0">
              <a:spAutoFit/>
            </a:bodyPr>
            <a:lstStyle/>
            <a:p>
              <a:r>
                <a:rPr lang="en-US" sz="1400" i="1">
                  <a:latin typeface="Arial" pitchFamily="34" charset="0"/>
                </a:rPr>
                <a:t>có</a:t>
              </a:r>
              <a:endParaRPr lang="en-US" sz="1400"/>
            </a:p>
          </p:txBody>
        </p:sp>
        <p:sp>
          <p:nvSpPr>
            <p:cNvPr id="78908" name="Rectangle 71"/>
            <p:cNvSpPr>
              <a:spLocks noChangeArrowheads="1"/>
            </p:cNvSpPr>
            <p:nvPr/>
          </p:nvSpPr>
          <p:spPr bwMode="auto">
            <a:xfrm>
              <a:off x="2297" y="1015"/>
              <a:ext cx="777" cy="270"/>
            </a:xfrm>
            <a:prstGeom prst="rect">
              <a:avLst/>
            </a:prstGeom>
            <a:noFill/>
            <a:ln w="3175">
              <a:solidFill>
                <a:schemeClr val="tx1"/>
              </a:solidFill>
              <a:miter lim="800000"/>
              <a:headEnd/>
              <a:tailEnd/>
            </a:ln>
          </p:spPr>
          <p:txBody>
            <a:bodyPr/>
            <a:lstStyle/>
            <a:p>
              <a:endParaRPr lang="fr-FR"/>
            </a:p>
          </p:txBody>
        </p:sp>
        <p:sp>
          <p:nvSpPr>
            <p:cNvPr id="78909" name="Rectangle 72"/>
            <p:cNvSpPr>
              <a:spLocks noChangeArrowheads="1"/>
            </p:cNvSpPr>
            <p:nvPr/>
          </p:nvSpPr>
          <p:spPr bwMode="auto">
            <a:xfrm>
              <a:off x="2398" y="1041"/>
              <a:ext cx="534" cy="134"/>
            </a:xfrm>
            <a:prstGeom prst="rect">
              <a:avLst/>
            </a:prstGeom>
            <a:noFill/>
            <a:ln w="9525">
              <a:noFill/>
              <a:miter lim="800000"/>
              <a:headEnd/>
              <a:tailEnd/>
            </a:ln>
          </p:spPr>
          <p:txBody>
            <a:bodyPr wrap="none" lIns="0" tIns="0" rIns="0" bIns="0">
              <a:spAutoFit/>
            </a:bodyPr>
            <a:lstStyle/>
            <a:p>
              <a:r>
                <a:rPr lang="en-US" sz="1400">
                  <a:latin typeface="Arial" pitchFamily="34" charset="0"/>
                </a:rPr>
                <a:t>NgânHàng</a:t>
              </a:r>
              <a:endParaRPr lang="en-US" sz="1400"/>
            </a:p>
          </p:txBody>
        </p:sp>
        <p:sp>
          <p:nvSpPr>
            <p:cNvPr id="78910" name="Rectangle 73"/>
            <p:cNvSpPr>
              <a:spLocks noChangeArrowheads="1"/>
            </p:cNvSpPr>
            <p:nvPr/>
          </p:nvSpPr>
          <p:spPr bwMode="auto">
            <a:xfrm>
              <a:off x="2297" y="1162"/>
              <a:ext cx="777" cy="123"/>
            </a:xfrm>
            <a:prstGeom prst="rect">
              <a:avLst/>
            </a:prstGeom>
            <a:noFill/>
            <a:ln w="3175">
              <a:solidFill>
                <a:schemeClr val="tx1"/>
              </a:solidFill>
              <a:miter lim="800000"/>
              <a:headEnd/>
              <a:tailEnd/>
            </a:ln>
          </p:spPr>
          <p:txBody>
            <a:bodyPr/>
            <a:lstStyle/>
            <a:p>
              <a:endParaRPr lang="fr-FR"/>
            </a:p>
          </p:txBody>
        </p:sp>
        <p:sp>
          <p:nvSpPr>
            <p:cNvPr id="78911" name="Rectangle 74"/>
            <p:cNvSpPr>
              <a:spLocks noChangeArrowheads="1"/>
            </p:cNvSpPr>
            <p:nvPr/>
          </p:nvSpPr>
          <p:spPr bwMode="auto">
            <a:xfrm>
              <a:off x="2297" y="1216"/>
              <a:ext cx="777" cy="69"/>
            </a:xfrm>
            <a:prstGeom prst="rect">
              <a:avLst/>
            </a:prstGeom>
            <a:noFill/>
            <a:ln w="3175">
              <a:solidFill>
                <a:schemeClr val="tx1"/>
              </a:solidFill>
              <a:miter lim="800000"/>
              <a:headEnd/>
              <a:tailEnd/>
            </a:ln>
          </p:spPr>
          <p:txBody>
            <a:bodyPr/>
            <a:lstStyle/>
            <a:p>
              <a:endParaRPr lang="fr-FR"/>
            </a:p>
          </p:txBody>
        </p:sp>
        <p:sp>
          <p:nvSpPr>
            <p:cNvPr id="78912" name="Line 75"/>
            <p:cNvSpPr>
              <a:spLocks noChangeShapeType="1"/>
            </p:cNvSpPr>
            <p:nvPr/>
          </p:nvSpPr>
          <p:spPr bwMode="auto">
            <a:xfrm>
              <a:off x="3323" y="1463"/>
              <a:ext cx="349" cy="175"/>
            </a:xfrm>
            <a:prstGeom prst="line">
              <a:avLst/>
            </a:prstGeom>
            <a:noFill/>
            <a:ln w="3175">
              <a:solidFill>
                <a:schemeClr val="tx1"/>
              </a:solidFill>
              <a:round/>
              <a:headEnd/>
              <a:tailEnd/>
            </a:ln>
          </p:spPr>
          <p:txBody>
            <a:bodyPr/>
            <a:lstStyle/>
            <a:p>
              <a:endParaRPr lang="en-US"/>
            </a:p>
          </p:txBody>
        </p:sp>
        <p:sp>
          <p:nvSpPr>
            <p:cNvPr id="78913" name="Line 76"/>
            <p:cNvSpPr>
              <a:spLocks noChangeShapeType="1"/>
            </p:cNvSpPr>
            <p:nvPr/>
          </p:nvSpPr>
          <p:spPr bwMode="auto">
            <a:xfrm flipH="1" flipV="1">
              <a:off x="2974" y="1292"/>
              <a:ext cx="349" cy="171"/>
            </a:xfrm>
            <a:prstGeom prst="line">
              <a:avLst/>
            </a:prstGeom>
            <a:noFill/>
            <a:ln w="3175">
              <a:solidFill>
                <a:schemeClr val="tx1"/>
              </a:solidFill>
              <a:round/>
              <a:headEnd/>
              <a:tailEnd/>
            </a:ln>
          </p:spPr>
          <p:txBody>
            <a:bodyPr/>
            <a:lstStyle/>
            <a:p>
              <a:endParaRPr lang="en-US"/>
            </a:p>
          </p:txBody>
        </p:sp>
        <p:sp>
          <p:nvSpPr>
            <p:cNvPr id="78914" name="Freeform 77"/>
            <p:cNvSpPr>
              <a:spLocks/>
            </p:cNvSpPr>
            <p:nvPr/>
          </p:nvSpPr>
          <p:spPr bwMode="auto">
            <a:xfrm>
              <a:off x="2974" y="1292"/>
              <a:ext cx="141" cy="70"/>
            </a:xfrm>
            <a:custGeom>
              <a:avLst/>
              <a:gdLst>
                <a:gd name="T0" fmla="*/ 0 w 216"/>
                <a:gd name="T1" fmla="*/ 0 h 143"/>
                <a:gd name="T2" fmla="*/ 12 w 216"/>
                <a:gd name="T3" fmla="*/ 0 h 143"/>
                <a:gd name="T4" fmla="*/ 16 w 216"/>
                <a:gd name="T5" fmla="*/ 2 h 143"/>
                <a:gd name="T6" fmla="*/ 5 w 216"/>
                <a:gd name="T7" fmla="*/ 2 h 143"/>
                <a:gd name="T8" fmla="*/ 0 w 216"/>
                <a:gd name="T9" fmla="*/ 0 h 143"/>
                <a:gd name="T10" fmla="*/ 0 60000 65536"/>
                <a:gd name="T11" fmla="*/ 0 60000 65536"/>
                <a:gd name="T12" fmla="*/ 0 60000 65536"/>
                <a:gd name="T13" fmla="*/ 0 60000 65536"/>
                <a:gd name="T14" fmla="*/ 0 60000 65536"/>
                <a:gd name="T15" fmla="*/ 0 w 216"/>
                <a:gd name="T16" fmla="*/ 0 h 143"/>
                <a:gd name="T17" fmla="*/ 216 w 216"/>
                <a:gd name="T18" fmla="*/ 143 h 143"/>
              </a:gdLst>
              <a:ahLst/>
              <a:cxnLst>
                <a:cxn ang="T10">
                  <a:pos x="T0" y="T1"/>
                </a:cxn>
                <a:cxn ang="T11">
                  <a:pos x="T2" y="T3"/>
                </a:cxn>
                <a:cxn ang="T12">
                  <a:pos x="T4" y="T5"/>
                </a:cxn>
                <a:cxn ang="T13">
                  <a:pos x="T6" y="T7"/>
                </a:cxn>
                <a:cxn ang="T14">
                  <a:pos x="T8" y="T9"/>
                </a:cxn>
              </a:cxnLst>
              <a:rect l="T15" t="T16" r="T17" b="T18"/>
              <a:pathLst>
                <a:path w="216" h="143">
                  <a:moveTo>
                    <a:pt x="0" y="0"/>
                  </a:moveTo>
                  <a:lnTo>
                    <a:pt x="149" y="9"/>
                  </a:lnTo>
                  <a:lnTo>
                    <a:pt x="216" y="143"/>
                  </a:lnTo>
                  <a:lnTo>
                    <a:pt x="72" y="134"/>
                  </a:lnTo>
                  <a:lnTo>
                    <a:pt x="0" y="0"/>
                  </a:lnTo>
                  <a:close/>
                </a:path>
              </a:pathLst>
            </a:custGeom>
            <a:solidFill>
              <a:schemeClr val="bg1"/>
            </a:solidFill>
            <a:ln w="3175">
              <a:solidFill>
                <a:schemeClr val="tx1"/>
              </a:solidFill>
              <a:round/>
              <a:headEnd/>
              <a:tailEnd/>
            </a:ln>
          </p:spPr>
          <p:txBody>
            <a:bodyPr/>
            <a:lstStyle/>
            <a:p>
              <a:endParaRPr lang="en-US"/>
            </a:p>
          </p:txBody>
        </p:sp>
        <p:sp>
          <p:nvSpPr>
            <p:cNvPr id="78915" name="Freeform 78"/>
            <p:cNvSpPr>
              <a:spLocks/>
            </p:cNvSpPr>
            <p:nvPr/>
          </p:nvSpPr>
          <p:spPr bwMode="auto">
            <a:xfrm>
              <a:off x="786" y="1546"/>
              <a:ext cx="314" cy="1298"/>
            </a:xfrm>
            <a:custGeom>
              <a:avLst/>
              <a:gdLst>
                <a:gd name="T0" fmla="*/ 0 w 101"/>
                <a:gd name="T1" fmla="*/ 0 h 552"/>
                <a:gd name="T2" fmla="*/ 0 w 101"/>
                <a:gd name="T3" fmla="*/ 93313 h 552"/>
                <a:gd name="T4" fmla="*/ 91163 w 101"/>
                <a:gd name="T5" fmla="*/ 93313 h 552"/>
                <a:gd name="T6" fmla="*/ 0 60000 65536"/>
                <a:gd name="T7" fmla="*/ 0 60000 65536"/>
                <a:gd name="T8" fmla="*/ 0 60000 65536"/>
                <a:gd name="T9" fmla="*/ 0 w 101"/>
                <a:gd name="T10" fmla="*/ 0 h 552"/>
                <a:gd name="T11" fmla="*/ 101 w 101"/>
                <a:gd name="T12" fmla="*/ 552 h 552"/>
              </a:gdLst>
              <a:ahLst/>
              <a:cxnLst>
                <a:cxn ang="T6">
                  <a:pos x="T0" y="T1"/>
                </a:cxn>
                <a:cxn ang="T7">
                  <a:pos x="T2" y="T3"/>
                </a:cxn>
                <a:cxn ang="T8">
                  <a:pos x="T4" y="T5"/>
                </a:cxn>
              </a:cxnLst>
              <a:rect l="T9" t="T10" r="T11" b="T12"/>
              <a:pathLst>
                <a:path w="101" h="552">
                  <a:moveTo>
                    <a:pt x="0" y="0"/>
                  </a:moveTo>
                  <a:lnTo>
                    <a:pt x="0" y="552"/>
                  </a:lnTo>
                  <a:lnTo>
                    <a:pt x="101" y="552"/>
                  </a:lnTo>
                </a:path>
              </a:pathLst>
            </a:custGeom>
            <a:noFill/>
            <a:ln w="3175">
              <a:solidFill>
                <a:schemeClr val="tx1"/>
              </a:solidFill>
              <a:round/>
              <a:headEnd/>
              <a:tailEnd/>
            </a:ln>
          </p:spPr>
          <p:txBody>
            <a:bodyPr/>
            <a:lstStyle/>
            <a:p>
              <a:endParaRPr lang="en-US"/>
            </a:p>
          </p:txBody>
        </p:sp>
        <p:sp>
          <p:nvSpPr>
            <p:cNvPr id="78916" name="Freeform 79"/>
            <p:cNvSpPr>
              <a:spLocks/>
            </p:cNvSpPr>
            <p:nvPr/>
          </p:nvSpPr>
          <p:spPr bwMode="auto">
            <a:xfrm>
              <a:off x="786" y="1149"/>
              <a:ext cx="1509" cy="397"/>
            </a:xfrm>
            <a:custGeom>
              <a:avLst/>
              <a:gdLst>
                <a:gd name="T0" fmla="*/ 0 w 484"/>
                <a:gd name="T1" fmla="*/ 28415 h 169"/>
                <a:gd name="T2" fmla="*/ 0 w 484"/>
                <a:gd name="T3" fmla="*/ 0 h 169"/>
                <a:gd name="T4" fmla="*/ 444566 w 484"/>
                <a:gd name="T5" fmla="*/ 155 h 169"/>
                <a:gd name="T6" fmla="*/ 0 60000 65536"/>
                <a:gd name="T7" fmla="*/ 0 60000 65536"/>
                <a:gd name="T8" fmla="*/ 0 60000 65536"/>
                <a:gd name="T9" fmla="*/ 0 w 484"/>
                <a:gd name="T10" fmla="*/ 0 h 169"/>
                <a:gd name="T11" fmla="*/ 484 w 484"/>
                <a:gd name="T12" fmla="*/ 169 h 169"/>
              </a:gdLst>
              <a:ahLst/>
              <a:cxnLst>
                <a:cxn ang="T6">
                  <a:pos x="T0" y="T1"/>
                </a:cxn>
                <a:cxn ang="T7">
                  <a:pos x="T2" y="T3"/>
                </a:cxn>
                <a:cxn ang="T8">
                  <a:pos x="T4" y="T5"/>
                </a:cxn>
              </a:cxnLst>
              <a:rect l="T9" t="T10" r="T11" b="T12"/>
              <a:pathLst>
                <a:path w="484" h="169">
                  <a:moveTo>
                    <a:pt x="0" y="169"/>
                  </a:moveTo>
                  <a:lnTo>
                    <a:pt x="0" y="0"/>
                  </a:lnTo>
                  <a:lnTo>
                    <a:pt x="484" y="1"/>
                  </a:lnTo>
                </a:path>
              </a:pathLst>
            </a:custGeom>
            <a:noFill/>
            <a:ln w="3175">
              <a:solidFill>
                <a:schemeClr val="tx1"/>
              </a:solidFill>
              <a:round/>
              <a:headEnd/>
              <a:tailEnd/>
            </a:ln>
          </p:spPr>
          <p:txBody>
            <a:bodyPr/>
            <a:lstStyle/>
            <a:p>
              <a:endParaRPr lang="en-US"/>
            </a:p>
          </p:txBody>
        </p:sp>
        <p:sp>
          <p:nvSpPr>
            <p:cNvPr id="78917" name="Freeform 80"/>
            <p:cNvSpPr>
              <a:spLocks/>
            </p:cNvSpPr>
            <p:nvPr/>
          </p:nvSpPr>
          <p:spPr bwMode="auto">
            <a:xfrm>
              <a:off x="2126" y="1115"/>
              <a:ext cx="169" cy="71"/>
            </a:xfrm>
            <a:custGeom>
              <a:avLst/>
              <a:gdLst>
                <a:gd name="T0" fmla="*/ 20 w 259"/>
                <a:gd name="T1" fmla="*/ 1 h 144"/>
                <a:gd name="T2" fmla="*/ 10 w 259"/>
                <a:gd name="T3" fmla="*/ 0 h 144"/>
                <a:gd name="T4" fmla="*/ 0 w 259"/>
                <a:gd name="T5" fmla="*/ 1 h 144"/>
                <a:gd name="T6" fmla="*/ 10 w 259"/>
                <a:gd name="T7" fmla="*/ 2 h 144"/>
                <a:gd name="T8" fmla="*/ 20 w 259"/>
                <a:gd name="T9" fmla="*/ 1 h 144"/>
                <a:gd name="T10" fmla="*/ 0 60000 65536"/>
                <a:gd name="T11" fmla="*/ 0 60000 65536"/>
                <a:gd name="T12" fmla="*/ 0 60000 65536"/>
                <a:gd name="T13" fmla="*/ 0 60000 65536"/>
                <a:gd name="T14" fmla="*/ 0 60000 65536"/>
                <a:gd name="T15" fmla="*/ 0 w 259"/>
                <a:gd name="T16" fmla="*/ 0 h 144"/>
                <a:gd name="T17" fmla="*/ 259 w 259"/>
                <a:gd name="T18" fmla="*/ 144 h 144"/>
              </a:gdLst>
              <a:ahLst/>
              <a:cxnLst>
                <a:cxn ang="T10">
                  <a:pos x="T0" y="T1"/>
                </a:cxn>
                <a:cxn ang="T11">
                  <a:pos x="T2" y="T3"/>
                </a:cxn>
                <a:cxn ang="T12">
                  <a:pos x="T4" y="T5"/>
                </a:cxn>
                <a:cxn ang="T13">
                  <a:pos x="T6" y="T7"/>
                </a:cxn>
                <a:cxn ang="T14">
                  <a:pos x="T8" y="T9"/>
                </a:cxn>
              </a:cxnLst>
              <a:rect l="T15" t="T16" r="T17" b="T18"/>
              <a:pathLst>
                <a:path w="259" h="144">
                  <a:moveTo>
                    <a:pt x="259" y="72"/>
                  </a:moveTo>
                  <a:lnTo>
                    <a:pt x="129" y="0"/>
                  </a:lnTo>
                  <a:lnTo>
                    <a:pt x="0" y="72"/>
                  </a:lnTo>
                  <a:lnTo>
                    <a:pt x="129" y="144"/>
                  </a:lnTo>
                  <a:lnTo>
                    <a:pt x="259" y="72"/>
                  </a:lnTo>
                  <a:close/>
                </a:path>
              </a:pathLst>
            </a:custGeom>
            <a:solidFill>
              <a:schemeClr val="bg1"/>
            </a:solidFill>
            <a:ln w="3175">
              <a:solidFill>
                <a:schemeClr val="tx1"/>
              </a:solidFill>
              <a:round/>
              <a:headEnd/>
              <a:tailEnd/>
            </a:ln>
          </p:spPr>
          <p:txBody>
            <a:bodyPr/>
            <a:lstStyle/>
            <a:p>
              <a:endParaRPr lang="en-US"/>
            </a:p>
          </p:txBody>
        </p:sp>
        <p:sp>
          <p:nvSpPr>
            <p:cNvPr id="78918" name="Rectangle 81"/>
            <p:cNvSpPr>
              <a:spLocks noChangeArrowheads="1"/>
            </p:cNvSpPr>
            <p:nvPr/>
          </p:nvSpPr>
          <p:spPr bwMode="auto">
            <a:xfrm>
              <a:off x="3679" y="1924"/>
              <a:ext cx="774" cy="120"/>
            </a:xfrm>
            <a:prstGeom prst="rect">
              <a:avLst/>
            </a:prstGeom>
            <a:noFill/>
            <a:ln w="9525">
              <a:noFill/>
              <a:miter lim="800000"/>
              <a:headEnd/>
              <a:tailEnd/>
            </a:ln>
          </p:spPr>
          <p:txBody>
            <a:bodyPr wrap="none" lIns="0" tIns="0" rIns="0" bIns="0"/>
            <a:lstStyle/>
            <a:p>
              <a:r>
                <a:rPr lang="en-US" sz="1400">
                  <a:latin typeface="Arial" pitchFamily="34" charset="0"/>
                </a:rPr>
                <a:t>sốTiềnHiệnTại</a:t>
              </a:r>
              <a:endParaRPr lang="en-US" sz="1400"/>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457200" y="0"/>
            <a:ext cx="8229600" cy="1371600"/>
          </a:xfrm>
        </p:spPr>
        <p:txBody>
          <a:bodyPr/>
          <a:lstStyle/>
          <a:p>
            <a:pPr eaLnBrk="1" hangingPunct="1"/>
            <a:r>
              <a:rPr lang="en-US" smtClean="0"/>
              <a:t>Xác định method</a:t>
            </a:r>
          </a:p>
        </p:txBody>
      </p:sp>
      <p:sp>
        <p:nvSpPr>
          <p:cNvPr id="79875" name="Rectangle 3"/>
          <p:cNvSpPr>
            <a:spLocks noGrp="1" noChangeArrowheads="1"/>
          </p:cNvSpPr>
          <p:nvPr>
            <p:ph idx="1"/>
          </p:nvPr>
        </p:nvSpPr>
        <p:spPr>
          <a:xfrm>
            <a:off x="457200" y="1143000"/>
            <a:ext cx="8229600" cy="5257800"/>
          </a:xfrm>
        </p:spPr>
        <p:txBody>
          <a:bodyPr/>
          <a:lstStyle/>
          <a:p>
            <a:pPr eaLnBrk="1" hangingPunct="1">
              <a:lnSpc>
                <a:spcPct val="90000"/>
              </a:lnSpc>
            </a:pPr>
            <a:r>
              <a:rPr lang="en-US" smtClean="0"/>
              <a:t>Câu hỏi: </a:t>
            </a:r>
          </a:p>
          <a:p>
            <a:pPr lvl="1" eaLnBrk="1" hangingPunct="1">
              <a:lnSpc>
                <a:spcPct val="90000"/>
              </a:lnSpc>
            </a:pPr>
            <a:r>
              <a:rPr lang="en-US" smtClean="0"/>
              <a:t>Các đối tượng chịu trách nhiệm xử lý gì về thông tin của nó để cung cấp dịch vụ cho hệ thống?</a:t>
            </a:r>
          </a:p>
          <a:p>
            <a:pPr eaLnBrk="1" hangingPunct="1">
              <a:lnSpc>
                <a:spcPct val="90000"/>
              </a:lnSpc>
            </a:pPr>
            <a:r>
              <a:rPr lang="en-US" smtClean="0"/>
              <a:t>Nguyên tắc:</a:t>
            </a:r>
          </a:p>
          <a:p>
            <a:pPr lvl="1" eaLnBrk="1" hangingPunct="1">
              <a:lnSpc>
                <a:spcPct val="90000"/>
              </a:lnSpc>
            </a:pPr>
            <a:r>
              <a:rPr lang="en-US" smtClean="0"/>
              <a:t>Tên: động từ + bổ ngữ</a:t>
            </a:r>
          </a:p>
          <a:p>
            <a:pPr lvl="1" eaLnBrk="1" hangingPunct="1">
              <a:lnSpc>
                <a:spcPct val="90000"/>
              </a:lnSpc>
            </a:pPr>
            <a:r>
              <a:rPr lang="en-US" smtClean="0"/>
              <a:t>Chỉ quan tâm đến các method có phạm vi toàn cục (public), các method có phạm vi cục bộ sẽ được phát hiện trong giai đoạn thiết kế cài đặt (vd: constructor, ….)</a:t>
            </a:r>
          </a:p>
          <a:p>
            <a:pPr lvl="1" eaLnBrk="1" hangingPunct="1">
              <a:lnSpc>
                <a:spcPct val="90000"/>
              </a:lnSpc>
            </a:pPr>
            <a:r>
              <a:rPr lang="en-US" smtClean="0"/>
              <a:t>Các method chịu trách nhiệm về các thao tác lên các thuộc tính của đối tượng: truy vấn, cập nhật, đọc và ghi </a:t>
            </a:r>
          </a:p>
        </p:txBody>
      </p:sp>
      <p:sp>
        <p:nvSpPr>
          <p:cNvPr id="79876" name="Slide Number Placeholder 4"/>
          <p:cNvSpPr>
            <a:spLocks noGrp="1"/>
          </p:cNvSpPr>
          <p:nvPr>
            <p:ph type="sldNum" sz="quarter" idx="11"/>
          </p:nvPr>
        </p:nvSpPr>
        <p:spPr>
          <a:noFill/>
        </p:spPr>
        <p:txBody>
          <a:bodyPr/>
          <a:lstStyle/>
          <a:p>
            <a:fld id="{C7AE5FC5-CD4C-460C-8C01-F5FEBAD74FAA}"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457200" y="-76200"/>
            <a:ext cx="8229600" cy="1371600"/>
          </a:xfrm>
        </p:spPr>
        <p:txBody>
          <a:bodyPr/>
          <a:lstStyle/>
          <a:p>
            <a:pPr eaLnBrk="1" hangingPunct="1"/>
            <a:r>
              <a:rPr lang="en-US" smtClean="0"/>
              <a:t>Xác định method</a:t>
            </a:r>
          </a:p>
        </p:txBody>
      </p:sp>
      <p:sp>
        <p:nvSpPr>
          <p:cNvPr id="80899" name="Rectangle 3"/>
          <p:cNvSpPr>
            <a:spLocks noGrp="1" noChangeArrowheads="1"/>
          </p:cNvSpPr>
          <p:nvPr>
            <p:ph idx="1"/>
          </p:nvPr>
        </p:nvSpPr>
        <p:spPr>
          <a:xfrm>
            <a:off x="457200" y="1295400"/>
            <a:ext cx="8229600" cy="5257800"/>
          </a:xfrm>
        </p:spPr>
        <p:txBody>
          <a:bodyPr/>
          <a:lstStyle/>
          <a:p>
            <a:pPr eaLnBrk="1" hangingPunct="1"/>
            <a:r>
              <a:rPr lang="en-US" smtClean="0"/>
              <a:t>Xác định method qua phân tích hoạt động use case:</a:t>
            </a:r>
          </a:p>
          <a:p>
            <a:pPr lvl="1" eaLnBrk="1" hangingPunct="1"/>
            <a:r>
              <a:rPr lang="en-US" smtClean="0"/>
              <a:t>Phân tích các dòng message trong sơ đồ tuần tự để xem có thể chuyển một hoạt động thành một method không?</a:t>
            </a:r>
          </a:p>
          <a:p>
            <a:pPr lvl="1" eaLnBrk="1" hangingPunct="1"/>
            <a:r>
              <a:rPr lang="en-US" smtClean="0"/>
              <a:t>Nếu có, đặt tên cho method ứng với hoạt động đó</a:t>
            </a:r>
          </a:p>
        </p:txBody>
      </p:sp>
      <p:sp>
        <p:nvSpPr>
          <p:cNvPr id="80900" name="Slide Number Placeholder 4"/>
          <p:cNvSpPr>
            <a:spLocks noGrp="1"/>
          </p:cNvSpPr>
          <p:nvPr>
            <p:ph type="sldNum" sz="quarter" idx="11"/>
          </p:nvPr>
        </p:nvSpPr>
        <p:spPr>
          <a:noFill/>
        </p:spPr>
        <p:txBody>
          <a:bodyPr/>
          <a:lstStyle/>
          <a:p>
            <a:fld id="{04D1D8E0-820F-4430-8482-A659DE985774}"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457200" y="-304800"/>
            <a:ext cx="8229600" cy="1371600"/>
          </a:xfrm>
        </p:spPr>
        <p:txBody>
          <a:bodyPr/>
          <a:lstStyle/>
          <a:p>
            <a:pPr eaLnBrk="1" hangingPunct="1"/>
            <a:r>
              <a:rPr lang="en-US" smtClean="0"/>
              <a:t>Xác định method</a:t>
            </a:r>
          </a:p>
        </p:txBody>
      </p:sp>
      <p:sp>
        <p:nvSpPr>
          <p:cNvPr id="81923" name="Rectangle 3"/>
          <p:cNvSpPr>
            <a:spLocks noGrp="1" noChangeArrowheads="1"/>
          </p:cNvSpPr>
          <p:nvPr>
            <p:ph idx="1"/>
          </p:nvPr>
        </p:nvSpPr>
        <p:spPr>
          <a:xfrm>
            <a:off x="457200" y="1219200"/>
            <a:ext cx="4038600" cy="3276600"/>
          </a:xfrm>
        </p:spPr>
        <p:txBody>
          <a:bodyPr/>
          <a:lstStyle/>
          <a:p>
            <a:pPr eaLnBrk="1" hangingPunct="1">
              <a:lnSpc>
                <a:spcPct val="90000"/>
              </a:lnSpc>
            </a:pPr>
            <a:r>
              <a:rPr lang="en-US" sz="2800" smtClean="0"/>
              <a:t>Xác định method qua phân tích hoạt động use case:</a:t>
            </a:r>
          </a:p>
          <a:p>
            <a:pPr eaLnBrk="1" hangingPunct="1">
              <a:lnSpc>
                <a:spcPct val="90000"/>
              </a:lnSpc>
            </a:pPr>
            <a:r>
              <a:rPr lang="en-US" sz="2800" smtClean="0"/>
              <a:t>Ví dụ: lớp TàiKhoản</a:t>
            </a:r>
          </a:p>
          <a:p>
            <a:pPr lvl="1" eaLnBrk="1" hangingPunct="1">
              <a:lnSpc>
                <a:spcPct val="90000"/>
              </a:lnSpc>
            </a:pPr>
            <a:r>
              <a:rPr lang="en-US" sz="2400" smtClean="0"/>
              <a:t>Rút Tiền</a:t>
            </a:r>
          </a:p>
          <a:p>
            <a:pPr lvl="1" eaLnBrk="1" hangingPunct="1">
              <a:lnSpc>
                <a:spcPct val="90000"/>
              </a:lnSpc>
            </a:pPr>
            <a:r>
              <a:rPr lang="en-US" sz="2400" smtClean="0"/>
              <a:t>Gửi Tiền</a:t>
            </a:r>
          </a:p>
          <a:p>
            <a:pPr lvl="1" eaLnBrk="1" hangingPunct="1">
              <a:lnSpc>
                <a:spcPct val="90000"/>
              </a:lnSpc>
            </a:pPr>
            <a:r>
              <a:rPr lang="en-US" sz="2400" smtClean="0"/>
              <a:t>Xem thông Tin Tài Khoản</a:t>
            </a:r>
          </a:p>
          <a:p>
            <a:pPr lvl="1" eaLnBrk="1" hangingPunct="1">
              <a:lnSpc>
                <a:spcPct val="90000"/>
              </a:lnSpc>
            </a:pPr>
            <a:endParaRPr lang="en-US" sz="2400" smtClean="0"/>
          </a:p>
        </p:txBody>
      </p:sp>
      <p:sp>
        <p:nvSpPr>
          <p:cNvPr id="81924" name="Slide Number Placeholder 4"/>
          <p:cNvSpPr>
            <a:spLocks noGrp="1"/>
          </p:cNvSpPr>
          <p:nvPr>
            <p:ph type="sldNum" sz="quarter" idx="11"/>
          </p:nvPr>
        </p:nvSpPr>
        <p:spPr>
          <a:noFill/>
        </p:spPr>
        <p:txBody>
          <a:bodyPr/>
          <a:lstStyle/>
          <a:p>
            <a:fld id="{F254E288-842C-4803-B2D6-EC22A2EEF787}" type="slidenum">
              <a:rPr lang="en-US" smtClean="0"/>
              <a:pPr/>
              <a:t>66</a:t>
            </a:fld>
            <a:endParaRPr lang="en-US" smtClean="0"/>
          </a:p>
        </p:txBody>
      </p:sp>
      <p:sp>
        <p:nvSpPr>
          <p:cNvPr id="81925" name="Rectangle 6"/>
          <p:cNvSpPr>
            <a:spLocks noChangeArrowheads="1"/>
          </p:cNvSpPr>
          <p:nvPr/>
        </p:nvSpPr>
        <p:spPr bwMode="auto">
          <a:xfrm>
            <a:off x="3541713" y="984250"/>
            <a:ext cx="1903412" cy="331788"/>
          </a:xfrm>
          <a:prstGeom prst="rect">
            <a:avLst/>
          </a:prstGeom>
          <a:noFill/>
          <a:ln w="3175">
            <a:solidFill>
              <a:schemeClr val="tx1"/>
            </a:solidFill>
            <a:miter lim="800000"/>
            <a:headEnd/>
            <a:tailEnd/>
          </a:ln>
        </p:spPr>
        <p:txBody>
          <a:bodyPr/>
          <a:lstStyle/>
          <a:p>
            <a:endParaRPr lang="fr-FR"/>
          </a:p>
        </p:txBody>
      </p:sp>
      <p:sp>
        <p:nvSpPr>
          <p:cNvPr id="81926" name="Rectangle 7"/>
          <p:cNvSpPr>
            <a:spLocks noChangeArrowheads="1"/>
          </p:cNvSpPr>
          <p:nvPr/>
        </p:nvSpPr>
        <p:spPr bwMode="auto">
          <a:xfrm>
            <a:off x="3716338" y="1011238"/>
            <a:ext cx="1074737"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KháchHàng</a:t>
            </a:r>
            <a:endParaRPr lang="en-US" sz="1400"/>
          </a:p>
        </p:txBody>
      </p:sp>
      <p:sp>
        <p:nvSpPr>
          <p:cNvPr id="81927" name="Line 8"/>
          <p:cNvSpPr>
            <a:spLocks noChangeShapeType="1"/>
          </p:cNvSpPr>
          <p:nvPr/>
        </p:nvSpPr>
        <p:spPr bwMode="auto">
          <a:xfrm>
            <a:off x="4497388" y="1328738"/>
            <a:ext cx="0" cy="5668962"/>
          </a:xfrm>
          <a:prstGeom prst="line">
            <a:avLst/>
          </a:prstGeom>
          <a:noFill/>
          <a:ln w="0">
            <a:solidFill>
              <a:schemeClr val="tx1"/>
            </a:solidFill>
            <a:prstDash val="sysDash"/>
            <a:round/>
            <a:headEnd/>
            <a:tailEnd/>
          </a:ln>
        </p:spPr>
        <p:txBody>
          <a:bodyPr/>
          <a:lstStyle/>
          <a:p>
            <a:endParaRPr lang="en-US"/>
          </a:p>
        </p:txBody>
      </p:sp>
      <p:sp>
        <p:nvSpPr>
          <p:cNvPr id="81928" name="Rectangle 9"/>
          <p:cNvSpPr>
            <a:spLocks noChangeArrowheads="1"/>
          </p:cNvSpPr>
          <p:nvPr/>
        </p:nvSpPr>
        <p:spPr bwMode="auto">
          <a:xfrm>
            <a:off x="4440238" y="1544638"/>
            <a:ext cx="101600" cy="4872037"/>
          </a:xfrm>
          <a:prstGeom prst="rect">
            <a:avLst/>
          </a:prstGeom>
          <a:noFill/>
          <a:ln w="3175">
            <a:solidFill>
              <a:schemeClr val="tx1"/>
            </a:solidFill>
            <a:miter lim="800000"/>
            <a:headEnd/>
            <a:tailEnd/>
          </a:ln>
        </p:spPr>
        <p:txBody>
          <a:bodyPr/>
          <a:lstStyle/>
          <a:p>
            <a:endParaRPr lang="fr-FR"/>
          </a:p>
        </p:txBody>
      </p:sp>
      <p:sp>
        <p:nvSpPr>
          <p:cNvPr id="81929" name="Rectangle 10"/>
          <p:cNvSpPr>
            <a:spLocks noChangeArrowheads="1"/>
          </p:cNvSpPr>
          <p:nvPr/>
        </p:nvSpPr>
        <p:spPr bwMode="auto">
          <a:xfrm>
            <a:off x="6027738" y="984250"/>
            <a:ext cx="1108075" cy="331788"/>
          </a:xfrm>
          <a:prstGeom prst="rect">
            <a:avLst/>
          </a:prstGeom>
          <a:noFill/>
          <a:ln w="3175">
            <a:solidFill>
              <a:schemeClr val="tx1"/>
            </a:solidFill>
            <a:miter lim="800000"/>
            <a:headEnd/>
            <a:tailEnd/>
          </a:ln>
        </p:spPr>
        <p:txBody>
          <a:bodyPr/>
          <a:lstStyle/>
          <a:p>
            <a:endParaRPr lang="fr-FR"/>
          </a:p>
        </p:txBody>
      </p:sp>
      <p:sp>
        <p:nvSpPr>
          <p:cNvPr id="81930" name="Rectangle 11"/>
          <p:cNvSpPr>
            <a:spLocks noChangeArrowheads="1"/>
          </p:cNvSpPr>
          <p:nvPr/>
        </p:nvSpPr>
        <p:spPr bwMode="auto">
          <a:xfrm>
            <a:off x="6278563" y="1011238"/>
            <a:ext cx="857250"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MáyATM</a:t>
            </a:r>
            <a:endParaRPr lang="en-US" sz="1400"/>
          </a:p>
        </p:txBody>
      </p:sp>
      <p:sp>
        <p:nvSpPr>
          <p:cNvPr id="81931" name="Line 12"/>
          <p:cNvSpPr>
            <a:spLocks noChangeShapeType="1"/>
          </p:cNvSpPr>
          <p:nvPr/>
        </p:nvSpPr>
        <p:spPr bwMode="auto">
          <a:xfrm>
            <a:off x="6586538" y="1328738"/>
            <a:ext cx="1587" cy="5668962"/>
          </a:xfrm>
          <a:prstGeom prst="line">
            <a:avLst/>
          </a:prstGeom>
          <a:noFill/>
          <a:ln w="0">
            <a:solidFill>
              <a:schemeClr val="tx1"/>
            </a:solidFill>
            <a:prstDash val="sysDash"/>
            <a:round/>
            <a:headEnd/>
            <a:tailEnd/>
          </a:ln>
        </p:spPr>
        <p:txBody>
          <a:bodyPr/>
          <a:lstStyle/>
          <a:p>
            <a:endParaRPr lang="en-US"/>
          </a:p>
        </p:txBody>
      </p:sp>
      <p:sp>
        <p:nvSpPr>
          <p:cNvPr id="81932" name="Rectangle 14"/>
          <p:cNvSpPr>
            <a:spLocks noChangeArrowheads="1"/>
          </p:cNvSpPr>
          <p:nvPr/>
        </p:nvSpPr>
        <p:spPr bwMode="auto">
          <a:xfrm>
            <a:off x="6530975" y="1524000"/>
            <a:ext cx="101600" cy="4140200"/>
          </a:xfrm>
          <a:prstGeom prst="rect">
            <a:avLst/>
          </a:prstGeom>
          <a:noFill/>
          <a:ln w="3175">
            <a:solidFill>
              <a:schemeClr val="tx1"/>
            </a:solidFill>
            <a:miter lim="800000"/>
            <a:headEnd/>
            <a:tailEnd/>
          </a:ln>
        </p:spPr>
        <p:txBody>
          <a:bodyPr/>
          <a:lstStyle/>
          <a:p>
            <a:endParaRPr lang="fr-FR"/>
          </a:p>
        </p:txBody>
      </p:sp>
      <p:sp>
        <p:nvSpPr>
          <p:cNvPr id="81933" name="Rectangle 15"/>
          <p:cNvSpPr>
            <a:spLocks noChangeArrowheads="1"/>
          </p:cNvSpPr>
          <p:nvPr/>
        </p:nvSpPr>
        <p:spPr bwMode="auto">
          <a:xfrm>
            <a:off x="6530975" y="2173288"/>
            <a:ext cx="101600" cy="2963862"/>
          </a:xfrm>
          <a:prstGeom prst="rect">
            <a:avLst/>
          </a:prstGeom>
          <a:noFill/>
          <a:ln w="3175">
            <a:solidFill>
              <a:schemeClr val="tx1"/>
            </a:solidFill>
            <a:miter lim="800000"/>
            <a:headEnd/>
            <a:tailEnd/>
          </a:ln>
        </p:spPr>
        <p:txBody>
          <a:bodyPr/>
          <a:lstStyle/>
          <a:p>
            <a:endParaRPr lang="fr-FR"/>
          </a:p>
        </p:txBody>
      </p:sp>
      <p:sp>
        <p:nvSpPr>
          <p:cNvPr id="81934" name="Rectangle 16"/>
          <p:cNvSpPr>
            <a:spLocks noChangeArrowheads="1"/>
          </p:cNvSpPr>
          <p:nvPr/>
        </p:nvSpPr>
        <p:spPr bwMode="auto">
          <a:xfrm>
            <a:off x="7759700" y="984250"/>
            <a:ext cx="1108075" cy="331788"/>
          </a:xfrm>
          <a:prstGeom prst="rect">
            <a:avLst/>
          </a:prstGeom>
          <a:noFill/>
          <a:ln w="3175">
            <a:solidFill>
              <a:schemeClr val="tx1"/>
            </a:solidFill>
            <a:miter lim="800000"/>
            <a:headEnd/>
            <a:tailEnd/>
          </a:ln>
        </p:spPr>
        <p:txBody>
          <a:bodyPr/>
          <a:lstStyle/>
          <a:p>
            <a:endParaRPr lang="fr-FR"/>
          </a:p>
        </p:txBody>
      </p:sp>
      <p:sp>
        <p:nvSpPr>
          <p:cNvPr id="81935" name="Rectangle 17"/>
          <p:cNvSpPr>
            <a:spLocks noChangeArrowheads="1"/>
          </p:cNvSpPr>
          <p:nvPr/>
        </p:nvSpPr>
        <p:spPr bwMode="auto">
          <a:xfrm>
            <a:off x="7958138" y="1011238"/>
            <a:ext cx="906462"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TàiKhoản</a:t>
            </a:r>
            <a:endParaRPr lang="en-US" sz="1400"/>
          </a:p>
        </p:txBody>
      </p:sp>
      <p:sp>
        <p:nvSpPr>
          <p:cNvPr id="81936" name="Line 18"/>
          <p:cNvSpPr>
            <a:spLocks noChangeShapeType="1"/>
          </p:cNvSpPr>
          <p:nvPr/>
        </p:nvSpPr>
        <p:spPr bwMode="auto">
          <a:xfrm>
            <a:off x="8318500" y="1328738"/>
            <a:ext cx="1588" cy="5668962"/>
          </a:xfrm>
          <a:prstGeom prst="line">
            <a:avLst/>
          </a:prstGeom>
          <a:noFill/>
          <a:ln w="0">
            <a:solidFill>
              <a:schemeClr val="tx1"/>
            </a:solidFill>
            <a:prstDash val="sysDash"/>
            <a:round/>
            <a:headEnd/>
            <a:tailEnd/>
          </a:ln>
        </p:spPr>
        <p:txBody>
          <a:bodyPr/>
          <a:lstStyle/>
          <a:p>
            <a:endParaRPr lang="en-US"/>
          </a:p>
        </p:txBody>
      </p:sp>
      <p:sp>
        <p:nvSpPr>
          <p:cNvPr id="81937" name="Rectangle 20"/>
          <p:cNvSpPr>
            <a:spLocks noChangeArrowheads="1"/>
          </p:cNvSpPr>
          <p:nvPr/>
        </p:nvSpPr>
        <p:spPr bwMode="auto">
          <a:xfrm>
            <a:off x="8262938" y="2465388"/>
            <a:ext cx="101600" cy="2489200"/>
          </a:xfrm>
          <a:prstGeom prst="rect">
            <a:avLst/>
          </a:prstGeom>
          <a:noFill/>
          <a:ln w="3175">
            <a:solidFill>
              <a:schemeClr val="tx1"/>
            </a:solidFill>
            <a:miter lim="800000"/>
            <a:headEnd/>
            <a:tailEnd/>
          </a:ln>
        </p:spPr>
        <p:txBody>
          <a:bodyPr/>
          <a:lstStyle/>
          <a:p>
            <a:endParaRPr lang="fr-FR"/>
          </a:p>
        </p:txBody>
      </p:sp>
      <p:sp>
        <p:nvSpPr>
          <p:cNvPr id="81938" name="Line 41"/>
          <p:cNvSpPr>
            <a:spLocks noChangeShapeType="1"/>
          </p:cNvSpPr>
          <p:nvPr/>
        </p:nvSpPr>
        <p:spPr bwMode="auto">
          <a:xfrm flipH="1">
            <a:off x="4556125" y="1881188"/>
            <a:ext cx="1971675" cy="0"/>
          </a:xfrm>
          <a:prstGeom prst="line">
            <a:avLst/>
          </a:prstGeom>
          <a:noFill/>
          <a:ln w="3175">
            <a:solidFill>
              <a:schemeClr val="tx1"/>
            </a:solidFill>
            <a:round/>
            <a:headEnd/>
            <a:tailEnd/>
          </a:ln>
        </p:spPr>
        <p:txBody>
          <a:bodyPr/>
          <a:lstStyle/>
          <a:p>
            <a:endParaRPr lang="en-US"/>
          </a:p>
        </p:txBody>
      </p:sp>
      <p:sp>
        <p:nvSpPr>
          <p:cNvPr id="81939" name="Line 42"/>
          <p:cNvSpPr>
            <a:spLocks noChangeShapeType="1"/>
          </p:cNvSpPr>
          <p:nvPr/>
        </p:nvSpPr>
        <p:spPr bwMode="auto">
          <a:xfrm>
            <a:off x="4556125" y="1881188"/>
            <a:ext cx="134938" cy="44450"/>
          </a:xfrm>
          <a:prstGeom prst="line">
            <a:avLst/>
          </a:prstGeom>
          <a:noFill/>
          <a:ln w="8890">
            <a:solidFill>
              <a:schemeClr val="tx1"/>
            </a:solidFill>
            <a:round/>
            <a:headEnd/>
            <a:tailEnd/>
          </a:ln>
        </p:spPr>
        <p:txBody>
          <a:bodyPr/>
          <a:lstStyle/>
          <a:p>
            <a:endParaRPr lang="en-US"/>
          </a:p>
        </p:txBody>
      </p:sp>
      <p:sp>
        <p:nvSpPr>
          <p:cNvPr id="81940" name="Line 43"/>
          <p:cNvSpPr>
            <a:spLocks noChangeShapeType="1"/>
          </p:cNvSpPr>
          <p:nvPr/>
        </p:nvSpPr>
        <p:spPr bwMode="auto">
          <a:xfrm flipV="1">
            <a:off x="4556125" y="1835150"/>
            <a:ext cx="134938" cy="46038"/>
          </a:xfrm>
          <a:prstGeom prst="line">
            <a:avLst/>
          </a:prstGeom>
          <a:noFill/>
          <a:ln w="8890">
            <a:solidFill>
              <a:schemeClr val="tx1"/>
            </a:solidFill>
            <a:round/>
            <a:headEnd/>
            <a:tailEnd/>
          </a:ln>
        </p:spPr>
        <p:txBody>
          <a:bodyPr/>
          <a:lstStyle/>
          <a:p>
            <a:endParaRPr lang="en-US"/>
          </a:p>
        </p:txBody>
      </p:sp>
      <p:sp>
        <p:nvSpPr>
          <p:cNvPr id="81941" name="Rectangle 44"/>
          <p:cNvSpPr>
            <a:spLocks noChangeArrowheads="1"/>
          </p:cNvSpPr>
          <p:nvPr/>
        </p:nvSpPr>
        <p:spPr bwMode="auto">
          <a:xfrm>
            <a:off x="5053013" y="1676400"/>
            <a:ext cx="12223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số tiền</a:t>
            </a:r>
            <a:endParaRPr lang="en-US" sz="1400"/>
          </a:p>
        </p:txBody>
      </p:sp>
      <p:sp>
        <p:nvSpPr>
          <p:cNvPr id="81942" name="Line 45"/>
          <p:cNvSpPr>
            <a:spLocks noChangeShapeType="1"/>
          </p:cNvSpPr>
          <p:nvPr/>
        </p:nvSpPr>
        <p:spPr bwMode="auto">
          <a:xfrm>
            <a:off x="4552950" y="2173288"/>
            <a:ext cx="1974850" cy="0"/>
          </a:xfrm>
          <a:prstGeom prst="line">
            <a:avLst/>
          </a:prstGeom>
          <a:noFill/>
          <a:ln w="3175">
            <a:solidFill>
              <a:schemeClr val="tx1"/>
            </a:solidFill>
            <a:round/>
            <a:headEnd/>
            <a:tailEnd/>
          </a:ln>
        </p:spPr>
        <p:txBody>
          <a:bodyPr/>
          <a:lstStyle/>
          <a:p>
            <a:endParaRPr lang="en-US"/>
          </a:p>
        </p:txBody>
      </p:sp>
      <p:sp>
        <p:nvSpPr>
          <p:cNvPr id="81943" name="Line 46"/>
          <p:cNvSpPr>
            <a:spLocks noChangeShapeType="1"/>
          </p:cNvSpPr>
          <p:nvPr/>
        </p:nvSpPr>
        <p:spPr bwMode="auto">
          <a:xfrm flipH="1">
            <a:off x="6392863" y="2173288"/>
            <a:ext cx="134937" cy="44450"/>
          </a:xfrm>
          <a:prstGeom prst="line">
            <a:avLst/>
          </a:prstGeom>
          <a:noFill/>
          <a:ln w="8890">
            <a:solidFill>
              <a:schemeClr val="tx1"/>
            </a:solidFill>
            <a:round/>
            <a:headEnd/>
            <a:tailEnd/>
          </a:ln>
        </p:spPr>
        <p:txBody>
          <a:bodyPr/>
          <a:lstStyle/>
          <a:p>
            <a:endParaRPr lang="en-US"/>
          </a:p>
        </p:txBody>
      </p:sp>
      <p:sp>
        <p:nvSpPr>
          <p:cNvPr id="81944" name="Line 47"/>
          <p:cNvSpPr>
            <a:spLocks noChangeShapeType="1"/>
          </p:cNvSpPr>
          <p:nvPr/>
        </p:nvSpPr>
        <p:spPr bwMode="auto">
          <a:xfrm flipH="1" flipV="1">
            <a:off x="6392863" y="2127250"/>
            <a:ext cx="134937" cy="46038"/>
          </a:xfrm>
          <a:prstGeom prst="line">
            <a:avLst/>
          </a:prstGeom>
          <a:noFill/>
          <a:ln w="8890">
            <a:solidFill>
              <a:schemeClr val="tx1"/>
            </a:solidFill>
            <a:round/>
            <a:headEnd/>
            <a:tailEnd/>
          </a:ln>
        </p:spPr>
        <p:txBody>
          <a:bodyPr/>
          <a:lstStyle/>
          <a:p>
            <a:endParaRPr lang="en-US"/>
          </a:p>
        </p:txBody>
      </p:sp>
      <p:sp>
        <p:nvSpPr>
          <p:cNvPr id="81945" name="Rectangle 48"/>
          <p:cNvSpPr>
            <a:spLocks noChangeArrowheads="1"/>
          </p:cNvSpPr>
          <p:nvPr/>
        </p:nvSpPr>
        <p:spPr bwMode="auto">
          <a:xfrm>
            <a:off x="5130800" y="1968500"/>
            <a:ext cx="995363" cy="212725"/>
          </a:xfrm>
          <a:prstGeom prst="rect">
            <a:avLst/>
          </a:prstGeom>
          <a:noFill/>
          <a:ln w="9525">
            <a:noFill/>
            <a:miter lim="800000"/>
            <a:headEnd/>
            <a:tailEnd/>
          </a:ln>
        </p:spPr>
        <p:txBody>
          <a:bodyPr wrap="none" lIns="0" tIns="0" rIns="0" bIns="0">
            <a:spAutoFit/>
          </a:bodyPr>
          <a:lstStyle/>
          <a:p>
            <a:r>
              <a:rPr lang="en-US" sz="1400">
                <a:latin typeface="Arial" pitchFamily="34" charset="0"/>
              </a:rPr>
              <a:t>Nhập số tiền</a:t>
            </a:r>
            <a:endParaRPr lang="en-US" sz="1400"/>
          </a:p>
        </p:txBody>
      </p:sp>
      <p:sp>
        <p:nvSpPr>
          <p:cNvPr id="81946" name="Line 49"/>
          <p:cNvSpPr>
            <a:spLocks noChangeShapeType="1"/>
          </p:cNvSpPr>
          <p:nvPr/>
        </p:nvSpPr>
        <p:spPr bwMode="auto">
          <a:xfrm>
            <a:off x="6643688" y="2465388"/>
            <a:ext cx="1616075" cy="0"/>
          </a:xfrm>
          <a:prstGeom prst="line">
            <a:avLst/>
          </a:prstGeom>
          <a:noFill/>
          <a:ln w="3175">
            <a:solidFill>
              <a:schemeClr val="tx1"/>
            </a:solidFill>
            <a:round/>
            <a:headEnd/>
            <a:tailEnd/>
          </a:ln>
        </p:spPr>
        <p:txBody>
          <a:bodyPr/>
          <a:lstStyle/>
          <a:p>
            <a:endParaRPr lang="en-US"/>
          </a:p>
        </p:txBody>
      </p:sp>
      <p:sp>
        <p:nvSpPr>
          <p:cNvPr id="81947" name="Line 50"/>
          <p:cNvSpPr>
            <a:spLocks noChangeShapeType="1"/>
          </p:cNvSpPr>
          <p:nvPr/>
        </p:nvSpPr>
        <p:spPr bwMode="auto">
          <a:xfrm flipH="1">
            <a:off x="8124825" y="2465388"/>
            <a:ext cx="134938" cy="46037"/>
          </a:xfrm>
          <a:prstGeom prst="line">
            <a:avLst/>
          </a:prstGeom>
          <a:noFill/>
          <a:ln w="8890">
            <a:solidFill>
              <a:schemeClr val="tx1"/>
            </a:solidFill>
            <a:round/>
            <a:headEnd/>
            <a:tailEnd/>
          </a:ln>
        </p:spPr>
        <p:txBody>
          <a:bodyPr/>
          <a:lstStyle/>
          <a:p>
            <a:endParaRPr lang="en-US"/>
          </a:p>
        </p:txBody>
      </p:sp>
      <p:sp>
        <p:nvSpPr>
          <p:cNvPr id="81948" name="Line 51"/>
          <p:cNvSpPr>
            <a:spLocks noChangeShapeType="1"/>
          </p:cNvSpPr>
          <p:nvPr/>
        </p:nvSpPr>
        <p:spPr bwMode="auto">
          <a:xfrm flipH="1" flipV="1">
            <a:off x="8124825" y="2419350"/>
            <a:ext cx="134938" cy="46038"/>
          </a:xfrm>
          <a:prstGeom prst="line">
            <a:avLst/>
          </a:prstGeom>
          <a:noFill/>
          <a:ln w="8890">
            <a:solidFill>
              <a:schemeClr val="tx1"/>
            </a:solidFill>
            <a:round/>
            <a:headEnd/>
            <a:tailEnd/>
          </a:ln>
        </p:spPr>
        <p:txBody>
          <a:bodyPr/>
          <a:lstStyle/>
          <a:p>
            <a:endParaRPr lang="en-US"/>
          </a:p>
        </p:txBody>
      </p:sp>
      <p:sp>
        <p:nvSpPr>
          <p:cNvPr id="81949" name="Rectangle 52"/>
          <p:cNvSpPr>
            <a:spLocks noChangeArrowheads="1"/>
          </p:cNvSpPr>
          <p:nvPr/>
        </p:nvSpPr>
        <p:spPr bwMode="auto">
          <a:xfrm>
            <a:off x="6937375" y="2260600"/>
            <a:ext cx="1341438" cy="212725"/>
          </a:xfrm>
          <a:prstGeom prst="rect">
            <a:avLst/>
          </a:prstGeom>
          <a:noFill/>
          <a:ln w="9525">
            <a:noFill/>
            <a:miter lim="800000"/>
            <a:headEnd/>
            <a:tailEnd/>
          </a:ln>
        </p:spPr>
        <p:txBody>
          <a:bodyPr wrap="none" lIns="0" tIns="0" rIns="0" bIns="0">
            <a:spAutoFit/>
          </a:bodyPr>
          <a:lstStyle/>
          <a:p>
            <a:r>
              <a:rPr lang="en-US" sz="1400">
                <a:latin typeface="Arial" pitchFamily="34" charset="0"/>
              </a:rPr>
              <a:t>Xử lý giao tác rút</a:t>
            </a:r>
            <a:endParaRPr lang="en-US" sz="1400"/>
          </a:p>
        </p:txBody>
      </p:sp>
      <p:sp>
        <p:nvSpPr>
          <p:cNvPr id="81950" name="Line 53"/>
          <p:cNvSpPr>
            <a:spLocks noChangeShapeType="1"/>
          </p:cNvSpPr>
          <p:nvPr/>
        </p:nvSpPr>
        <p:spPr bwMode="auto">
          <a:xfrm flipH="1">
            <a:off x="6646863" y="2806700"/>
            <a:ext cx="1612900" cy="0"/>
          </a:xfrm>
          <a:prstGeom prst="line">
            <a:avLst/>
          </a:prstGeom>
          <a:noFill/>
          <a:ln w="0">
            <a:solidFill>
              <a:schemeClr val="tx1"/>
            </a:solidFill>
            <a:prstDash val="sysDash"/>
            <a:round/>
            <a:headEnd/>
            <a:tailEnd/>
          </a:ln>
        </p:spPr>
        <p:txBody>
          <a:bodyPr/>
          <a:lstStyle/>
          <a:p>
            <a:endParaRPr lang="en-US"/>
          </a:p>
        </p:txBody>
      </p:sp>
      <p:sp>
        <p:nvSpPr>
          <p:cNvPr id="81951" name="Line 54"/>
          <p:cNvSpPr>
            <a:spLocks noChangeShapeType="1"/>
          </p:cNvSpPr>
          <p:nvPr/>
        </p:nvSpPr>
        <p:spPr bwMode="auto">
          <a:xfrm>
            <a:off x="6646863" y="2806700"/>
            <a:ext cx="134937" cy="46038"/>
          </a:xfrm>
          <a:prstGeom prst="line">
            <a:avLst/>
          </a:prstGeom>
          <a:noFill/>
          <a:ln w="8890">
            <a:solidFill>
              <a:schemeClr val="tx1"/>
            </a:solidFill>
            <a:round/>
            <a:headEnd/>
            <a:tailEnd/>
          </a:ln>
        </p:spPr>
        <p:txBody>
          <a:bodyPr/>
          <a:lstStyle/>
          <a:p>
            <a:endParaRPr lang="en-US"/>
          </a:p>
        </p:txBody>
      </p:sp>
      <p:sp>
        <p:nvSpPr>
          <p:cNvPr id="81952" name="Line 55"/>
          <p:cNvSpPr>
            <a:spLocks noChangeShapeType="1"/>
          </p:cNvSpPr>
          <p:nvPr/>
        </p:nvSpPr>
        <p:spPr bwMode="auto">
          <a:xfrm flipV="1">
            <a:off x="6646863" y="2760663"/>
            <a:ext cx="134937" cy="46037"/>
          </a:xfrm>
          <a:prstGeom prst="line">
            <a:avLst/>
          </a:prstGeom>
          <a:noFill/>
          <a:ln w="8890">
            <a:solidFill>
              <a:schemeClr val="tx1"/>
            </a:solidFill>
            <a:round/>
            <a:headEnd/>
            <a:tailEnd/>
          </a:ln>
        </p:spPr>
        <p:txBody>
          <a:bodyPr/>
          <a:lstStyle/>
          <a:p>
            <a:endParaRPr lang="en-US"/>
          </a:p>
        </p:txBody>
      </p:sp>
      <p:sp>
        <p:nvSpPr>
          <p:cNvPr id="81953" name="Rectangle 56"/>
          <p:cNvSpPr>
            <a:spLocks noChangeArrowheads="1"/>
          </p:cNvSpPr>
          <p:nvPr/>
        </p:nvSpPr>
        <p:spPr bwMode="auto">
          <a:xfrm>
            <a:off x="6818313" y="2601913"/>
            <a:ext cx="1585912" cy="212725"/>
          </a:xfrm>
          <a:prstGeom prst="rect">
            <a:avLst/>
          </a:prstGeom>
          <a:noFill/>
          <a:ln w="9525">
            <a:noFill/>
            <a:miter lim="800000"/>
            <a:headEnd/>
            <a:tailEnd/>
          </a:ln>
        </p:spPr>
        <p:txBody>
          <a:bodyPr wrap="none" lIns="0" tIns="0" rIns="0" bIns="0">
            <a:spAutoFit/>
          </a:bodyPr>
          <a:lstStyle/>
          <a:p>
            <a:r>
              <a:rPr lang="en-US" sz="1400">
                <a:latin typeface="Arial" pitchFamily="34" charset="0"/>
              </a:rPr>
              <a:t>Giao tác thành công</a:t>
            </a:r>
            <a:endParaRPr lang="en-US" sz="1400"/>
          </a:p>
        </p:txBody>
      </p:sp>
      <p:sp>
        <p:nvSpPr>
          <p:cNvPr id="81954" name="Line 57"/>
          <p:cNvSpPr>
            <a:spLocks noChangeShapeType="1"/>
          </p:cNvSpPr>
          <p:nvPr/>
        </p:nvSpPr>
        <p:spPr bwMode="auto">
          <a:xfrm flipH="1">
            <a:off x="4556125" y="2952750"/>
            <a:ext cx="1971675" cy="0"/>
          </a:xfrm>
          <a:prstGeom prst="line">
            <a:avLst/>
          </a:prstGeom>
          <a:noFill/>
          <a:ln w="3175">
            <a:solidFill>
              <a:schemeClr val="tx1"/>
            </a:solidFill>
            <a:round/>
            <a:headEnd/>
            <a:tailEnd/>
          </a:ln>
        </p:spPr>
        <p:txBody>
          <a:bodyPr/>
          <a:lstStyle/>
          <a:p>
            <a:endParaRPr lang="en-US"/>
          </a:p>
        </p:txBody>
      </p:sp>
      <p:sp>
        <p:nvSpPr>
          <p:cNvPr id="81955" name="Line 58"/>
          <p:cNvSpPr>
            <a:spLocks noChangeShapeType="1"/>
          </p:cNvSpPr>
          <p:nvPr/>
        </p:nvSpPr>
        <p:spPr bwMode="auto">
          <a:xfrm>
            <a:off x="4556125" y="2952750"/>
            <a:ext cx="134938" cy="46038"/>
          </a:xfrm>
          <a:prstGeom prst="line">
            <a:avLst/>
          </a:prstGeom>
          <a:noFill/>
          <a:ln w="8890">
            <a:solidFill>
              <a:schemeClr val="tx1"/>
            </a:solidFill>
            <a:round/>
            <a:headEnd/>
            <a:tailEnd/>
          </a:ln>
        </p:spPr>
        <p:txBody>
          <a:bodyPr/>
          <a:lstStyle/>
          <a:p>
            <a:endParaRPr lang="en-US"/>
          </a:p>
        </p:txBody>
      </p:sp>
      <p:sp>
        <p:nvSpPr>
          <p:cNvPr id="81956" name="Line 59"/>
          <p:cNvSpPr>
            <a:spLocks noChangeShapeType="1"/>
          </p:cNvSpPr>
          <p:nvPr/>
        </p:nvSpPr>
        <p:spPr bwMode="auto">
          <a:xfrm flipV="1">
            <a:off x="4556125" y="2906713"/>
            <a:ext cx="134938" cy="46037"/>
          </a:xfrm>
          <a:prstGeom prst="line">
            <a:avLst/>
          </a:prstGeom>
          <a:noFill/>
          <a:ln w="8890">
            <a:solidFill>
              <a:schemeClr val="tx1"/>
            </a:solidFill>
            <a:round/>
            <a:headEnd/>
            <a:tailEnd/>
          </a:ln>
        </p:spPr>
        <p:txBody>
          <a:bodyPr/>
          <a:lstStyle/>
          <a:p>
            <a:endParaRPr lang="en-US"/>
          </a:p>
        </p:txBody>
      </p:sp>
      <p:sp>
        <p:nvSpPr>
          <p:cNvPr id="81957" name="Rectangle 60"/>
          <p:cNvSpPr>
            <a:spLocks noChangeArrowheads="1"/>
          </p:cNvSpPr>
          <p:nvPr/>
        </p:nvSpPr>
        <p:spPr bwMode="auto">
          <a:xfrm>
            <a:off x="4940300" y="2747963"/>
            <a:ext cx="1477963" cy="212725"/>
          </a:xfrm>
          <a:prstGeom prst="rect">
            <a:avLst/>
          </a:prstGeom>
          <a:noFill/>
          <a:ln w="9525">
            <a:noFill/>
            <a:miter lim="800000"/>
            <a:headEnd/>
            <a:tailEnd/>
          </a:ln>
        </p:spPr>
        <p:txBody>
          <a:bodyPr wrap="none" lIns="0" tIns="0" rIns="0" bIns="0">
            <a:spAutoFit/>
          </a:bodyPr>
          <a:lstStyle/>
          <a:p>
            <a:r>
              <a:rPr lang="en-US" sz="1400">
                <a:latin typeface="Arial" pitchFamily="34" charset="0"/>
              </a:rPr>
              <a:t>Phân phối tiền mặt</a:t>
            </a:r>
            <a:endParaRPr lang="en-US" sz="1400"/>
          </a:p>
        </p:txBody>
      </p:sp>
      <p:sp>
        <p:nvSpPr>
          <p:cNvPr id="81958" name="Line 61"/>
          <p:cNvSpPr>
            <a:spLocks noChangeShapeType="1"/>
          </p:cNvSpPr>
          <p:nvPr/>
        </p:nvSpPr>
        <p:spPr bwMode="auto">
          <a:xfrm flipH="1">
            <a:off x="4556125" y="3244850"/>
            <a:ext cx="1971675" cy="1588"/>
          </a:xfrm>
          <a:prstGeom prst="line">
            <a:avLst/>
          </a:prstGeom>
          <a:noFill/>
          <a:ln w="3175">
            <a:solidFill>
              <a:schemeClr val="tx1"/>
            </a:solidFill>
            <a:round/>
            <a:headEnd/>
            <a:tailEnd/>
          </a:ln>
        </p:spPr>
        <p:txBody>
          <a:bodyPr/>
          <a:lstStyle/>
          <a:p>
            <a:endParaRPr lang="en-US"/>
          </a:p>
        </p:txBody>
      </p:sp>
      <p:sp>
        <p:nvSpPr>
          <p:cNvPr id="81959" name="Line 62"/>
          <p:cNvSpPr>
            <a:spLocks noChangeShapeType="1"/>
          </p:cNvSpPr>
          <p:nvPr/>
        </p:nvSpPr>
        <p:spPr bwMode="auto">
          <a:xfrm>
            <a:off x="4556125" y="3244850"/>
            <a:ext cx="134938" cy="46038"/>
          </a:xfrm>
          <a:prstGeom prst="line">
            <a:avLst/>
          </a:prstGeom>
          <a:noFill/>
          <a:ln w="8890">
            <a:solidFill>
              <a:schemeClr val="tx1"/>
            </a:solidFill>
            <a:round/>
            <a:headEnd/>
            <a:tailEnd/>
          </a:ln>
        </p:spPr>
        <p:txBody>
          <a:bodyPr/>
          <a:lstStyle/>
          <a:p>
            <a:endParaRPr lang="en-US"/>
          </a:p>
        </p:txBody>
      </p:sp>
      <p:sp>
        <p:nvSpPr>
          <p:cNvPr id="81960" name="Line 63"/>
          <p:cNvSpPr>
            <a:spLocks noChangeShapeType="1"/>
          </p:cNvSpPr>
          <p:nvPr/>
        </p:nvSpPr>
        <p:spPr bwMode="auto">
          <a:xfrm flipV="1">
            <a:off x="4556125" y="3198813"/>
            <a:ext cx="134938" cy="46037"/>
          </a:xfrm>
          <a:prstGeom prst="line">
            <a:avLst/>
          </a:prstGeom>
          <a:noFill/>
          <a:ln w="8890">
            <a:solidFill>
              <a:schemeClr val="tx1"/>
            </a:solidFill>
            <a:round/>
            <a:headEnd/>
            <a:tailEnd/>
          </a:ln>
        </p:spPr>
        <p:txBody>
          <a:bodyPr/>
          <a:lstStyle/>
          <a:p>
            <a:endParaRPr lang="en-US"/>
          </a:p>
        </p:txBody>
      </p:sp>
      <p:sp>
        <p:nvSpPr>
          <p:cNvPr id="81961" name="Rectangle 64"/>
          <p:cNvSpPr>
            <a:spLocks noChangeArrowheads="1"/>
          </p:cNvSpPr>
          <p:nvPr/>
        </p:nvSpPr>
        <p:spPr bwMode="auto">
          <a:xfrm>
            <a:off x="5065713" y="3040063"/>
            <a:ext cx="12223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lấy thẻ</a:t>
            </a:r>
            <a:endParaRPr lang="en-US" sz="1400"/>
          </a:p>
        </p:txBody>
      </p:sp>
      <p:sp>
        <p:nvSpPr>
          <p:cNvPr id="81962" name="Line 65"/>
          <p:cNvSpPr>
            <a:spLocks noChangeShapeType="1"/>
          </p:cNvSpPr>
          <p:nvPr/>
        </p:nvSpPr>
        <p:spPr bwMode="auto">
          <a:xfrm>
            <a:off x="4552950" y="3536950"/>
            <a:ext cx="1974850" cy="1588"/>
          </a:xfrm>
          <a:prstGeom prst="line">
            <a:avLst/>
          </a:prstGeom>
          <a:noFill/>
          <a:ln w="3175">
            <a:solidFill>
              <a:schemeClr val="tx1"/>
            </a:solidFill>
            <a:round/>
            <a:headEnd/>
            <a:tailEnd/>
          </a:ln>
        </p:spPr>
        <p:txBody>
          <a:bodyPr/>
          <a:lstStyle/>
          <a:p>
            <a:endParaRPr lang="en-US"/>
          </a:p>
        </p:txBody>
      </p:sp>
      <p:sp>
        <p:nvSpPr>
          <p:cNvPr id="81963" name="Line 66"/>
          <p:cNvSpPr>
            <a:spLocks noChangeShapeType="1"/>
          </p:cNvSpPr>
          <p:nvPr/>
        </p:nvSpPr>
        <p:spPr bwMode="auto">
          <a:xfrm flipH="1">
            <a:off x="6392863" y="3536950"/>
            <a:ext cx="134937" cy="46038"/>
          </a:xfrm>
          <a:prstGeom prst="line">
            <a:avLst/>
          </a:prstGeom>
          <a:noFill/>
          <a:ln w="8890">
            <a:solidFill>
              <a:schemeClr val="tx1"/>
            </a:solidFill>
            <a:round/>
            <a:headEnd/>
            <a:tailEnd/>
          </a:ln>
        </p:spPr>
        <p:txBody>
          <a:bodyPr/>
          <a:lstStyle/>
          <a:p>
            <a:endParaRPr lang="en-US"/>
          </a:p>
        </p:txBody>
      </p:sp>
      <p:sp>
        <p:nvSpPr>
          <p:cNvPr id="81964" name="Line 67"/>
          <p:cNvSpPr>
            <a:spLocks noChangeShapeType="1"/>
          </p:cNvSpPr>
          <p:nvPr/>
        </p:nvSpPr>
        <p:spPr bwMode="auto">
          <a:xfrm flipH="1" flipV="1">
            <a:off x="6392863" y="3490913"/>
            <a:ext cx="134937" cy="46037"/>
          </a:xfrm>
          <a:prstGeom prst="line">
            <a:avLst/>
          </a:prstGeom>
          <a:noFill/>
          <a:ln w="8890">
            <a:solidFill>
              <a:schemeClr val="tx1"/>
            </a:solidFill>
            <a:round/>
            <a:headEnd/>
            <a:tailEnd/>
          </a:ln>
        </p:spPr>
        <p:txBody>
          <a:bodyPr/>
          <a:lstStyle/>
          <a:p>
            <a:endParaRPr lang="en-US"/>
          </a:p>
        </p:txBody>
      </p:sp>
      <p:sp>
        <p:nvSpPr>
          <p:cNvPr id="81965" name="Rectangle 68"/>
          <p:cNvSpPr>
            <a:spLocks noChangeArrowheads="1"/>
          </p:cNvSpPr>
          <p:nvPr/>
        </p:nvSpPr>
        <p:spPr bwMode="auto">
          <a:xfrm>
            <a:off x="5310188" y="3333750"/>
            <a:ext cx="58102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Lấy thẻ</a:t>
            </a:r>
            <a:endParaRPr lang="en-US" sz="1400"/>
          </a:p>
        </p:txBody>
      </p:sp>
      <p:sp>
        <p:nvSpPr>
          <p:cNvPr id="81966" name="Line 69"/>
          <p:cNvSpPr>
            <a:spLocks noChangeShapeType="1"/>
          </p:cNvSpPr>
          <p:nvPr/>
        </p:nvSpPr>
        <p:spPr bwMode="auto">
          <a:xfrm flipH="1">
            <a:off x="4556125" y="3732213"/>
            <a:ext cx="1971675" cy="0"/>
          </a:xfrm>
          <a:prstGeom prst="line">
            <a:avLst/>
          </a:prstGeom>
          <a:noFill/>
          <a:ln w="3175">
            <a:solidFill>
              <a:schemeClr val="tx1"/>
            </a:solidFill>
            <a:round/>
            <a:headEnd/>
            <a:tailEnd/>
          </a:ln>
        </p:spPr>
        <p:txBody>
          <a:bodyPr/>
          <a:lstStyle/>
          <a:p>
            <a:endParaRPr lang="en-US"/>
          </a:p>
        </p:txBody>
      </p:sp>
      <p:sp>
        <p:nvSpPr>
          <p:cNvPr id="81967" name="Line 70"/>
          <p:cNvSpPr>
            <a:spLocks noChangeShapeType="1"/>
          </p:cNvSpPr>
          <p:nvPr/>
        </p:nvSpPr>
        <p:spPr bwMode="auto">
          <a:xfrm>
            <a:off x="4556125" y="3732213"/>
            <a:ext cx="134938" cy="46037"/>
          </a:xfrm>
          <a:prstGeom prst="line">
            <a:avLst/>
          </a:prstGeom>
          <a:noFill/>
          <a:ln w="8890">
            <a:solidFill>
              <a:schemeClr val="tx1"/>
            </a:solidFill>
            <a:round/>
            <a:headEnd/>
            <a:tailEnd/>
          </a:ln>
        </p:spPr>
        <p:txBody>
          <a:bodyPr/>
          <a:lstStyle/>
          <a:p>
            <a:endParaRPr lang="en-US"/>
          </a:p>
        </p:txBody>
      </p:sp>
      <p:sp>
        <p:nvSpPr>
          <p:cNvPr id="81968" name="Line 71"/>
          <p:cNvSpPr>
            <a:spLocks noChangeShapeType="1"/>
          </p:cNvSpPr>
          <p:nvPr/>
        </p:nvSpPr>
        <p:spPr bwMode="auto">
          <a:xfrm flipV="1">
            <a:off x="4556125" y="3686175"/>
            <a:ext cx="134938" cy="46038"/>
          </a:xfrm>
          <a:prstGeom prst="line">
            <a:avLst/>
          </a:prstGeom>
          <a:noFill/>
          <a:ln w="8890">
            <a:solidFill>
              <a:schemeClr val="tx1"/>
            </a:solidFill>
            <a:round/>
            <a:headEnd/>
            <a:tailEnd/>
          </a:ln>
        </p:spPr>
        <p:txBody>
          <a:bodyPr/>
          <a:lstStyle/>
          <a:p>
            <a:endParaRPr lang="en-US"/>
          </a:p>
        </p:txBody>
      </p:sp>
      <p:sp>
        <p:nvSpPr>
          <p:cNvPr id="81969" name="Rectangle 72"/>
          <p:cNvSpPr>
            <a:spLocks noChangeArrowheads="1"/>
          </p:cNvSpPr>
          <p:nvPr/>
        </p:nvSpPr>
        <p:spPr bwMode="auto">
          <a:xfrm>
            <a:off x="5041900" y="3529013"/>
            <a:ext cx="1271588"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tiếp tục</a:t>
            </a:r>
            <a:endParaRPr lang="en-US" sz="1400"/>
          </a:p>
        </p:txBody>
      </p:sp>
      <p:sp>
        <p:nvSpPr>
          <p:cNvPr id="81970" name="Line 73"/>
          <p:cNvSpPr>
            <a:spLocks noChangeShapeType="1"/>
          </p:cNvSpPr>
          <p:nvPr/>
        </p:nvSpPr>
        <p:spPr bwMode="auto">
          <a:xfrm>
            <a:off x="4552950" y="4024313"/>
            <a:ext cx="1974850" cy="1587"/>
          </a:xfrm>
          <a:prstGeom prst="line">
            <a:avLst/>
          </a:prstGeom>
          <a:noFill/>
          <a:ln w="3175">
            <a:solidFill>
              <a:schemeClr val="tx1"/>
            </a:solidFill>
            <a:round/>
            <a:headEnd/>
            <a:tailEnd/>
          </a:ln>
        </p:spPr>
        <p:txBody>
          <a:bodyPr/>
          <a:lstStyle/>
          <a:p>
            <a:endParaRPr lang="en-US"/>
          </a:p>
        </p:txBody>
      </p:sp>
      <p:sp>
        <p:nvSpPr>
          <p:cNvPr id="81971" name="Line 74"/>
          <p:cNvSpPr>
            <a:spLocks noChangeShapeType="1"/>
          </p:cNvSpPr>
          <p:nvPr/>
        </p:nvSpPr>
        <p:spPr bwMode="auto">
          <a:xfrm flipH="1">
            <a:off x="6392863" y="4024313"/>
            <a:ext cx="134937" cy="46037"/>
          </a:xfrm>
          <a:prstGeom prst="line">
            <a:avLst/>
          </a:prstGeom>
          <a:noFill/>
          <a:ln w="8890">
            <a:solidFill>
              <a:schemeClr val="tx1"/>
            </a:solidFill>
            <a:round/>
            <a:headEnd/>
            <a:tailEnd/>
          </a:ln>
        </p:spPr>
        <p:txBody>
          <a:bodyPr/>
          <a:lstStyle/>
          <a:p>
            <a:endParaRPr lang="en-US"/>
          </a:p>
        </p:txBody>
      </p:sp>
      <p:sp>
        <p:nvSpPr>
          <p:cNvPr id="81972" name="Line 75"/>
          <p:cNvSpPr>
            <a:spLocks noChangeShapeType="1"/>
          </p:cNvSpPr>
          <p:nvPr/>
        </p:nvSpPr>
        <p:spPr bwMode="auto">
          <a:xfrm flipH="1" flipV="1">
            <a:off x="6392863" y="3979863"/>
            <a:ext cx="134937" cy="44450"/>
          </a:xfrm>
          <a:prstGeom prst="line">
            <a:avLst/>
          </a:prstGeom>
          <a:noFill/>
          <a:ln w="8890">
            <a:solidFill>
              <a:schemeClr val="tx1"/>
            </a:solidFill>
            <a:round/>
            <a:headEnd/>
            <a:tailEnd/>
          </a:ln>
        </p:spPr>
        <p:txBody>
          <a:bodyPr/>
          <a:lstStyle/>
          <a:p>
            <a:endParaRPr lang="en-US"/>
          </a:p>
        </p:txBody>
      </p:sp>
      <p:sp>
        <p:nvSpPr>
          <p:cNvPr id="81973" name="Rectangle 76"/>
          <p:cNvSpPr>
            <a:spLocks noChangeArrowheads="1"/>
          </p:cNvSpPr>
          <p:nvPr/>
        </p:nvSpPr>
        <p:spPr bwMode="auto">
          <a:xfrm>
            <a:off x="5281613" y="3821113"/>
            <a:ext cx="6508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Kết thúc</a:t>
            </a:r>
            <a:endParaRPr lang="en-US" sz="1400"/>
          </a:p>
        </p:txBody>
      </p:sp>
      <p:sp>
        <p:nvSpPr>
          <p:cNvPr id="81974" name="Line 77"/>
          <p:cNvSpPr>
            <a:spLocks noChangeShapeType="1"/>
          </p:cNvSpPr>
          <p:nvPr/>
        </p:nvSpPr>
        <p:spPr bwMode="auto">
          <a:xfrm flipH="1">
            <a:off x="4556125" y="4414838"/>
            <a:ext cx="1971675" cy="0"/>
          </a:xfrm>
          <a:prstGeom prst="line">
            <a:avLst/>
          </a:prstGeom>
          <a:noFill/>
          <a:ln w="3175">
            <a:solidFill>
              <a:schemeClr val="tx1"/>
            </a:solidFill>
            <a:round/>
            <a:headEnd/>
            <a:tailEnd/>
          </a:ln>
        </p:spPr>
        <p:txBody>
          <a:bodyPr/>
          <a:lstStyle/>
          <a:p>
            <a:endParaRPr lang="en-US"/>
          </a:p>
        </p:txBody>
      </p:sp>
      <p:sp>
        <p:nvSpPr>
          <p:cNvPr id="81975" name="Line 78"/>
          <p:cNvSpPr>
            <a:spLocks noChangeShapeType="1"/>
          </p:cNvSpPr>
          <p:nvPr/>
        </p:nvSpPr>
        <p:spPr bwMode="auto">
          <a:xfrm>
            <a:off x="4556125" y="4414838"/>
            <a:ext cx="134938" cy="46037"/>
          </a:xfrm>
          <a:prstGeom prst="line">
            <a:avLst/>
          </a:prstGeom>
          <a:noFill/>
          <a:ln w="8890">
            <a:solidFill>
              <a:schemeClr val="tx1"/>
            </a:solidFill>
            <a:round/>
            <a:headEnd/>
            <a:tailEnd/>
          </a:ln>
        </p:spPr>
        <p:txBody>
          <a:bodyPr/>
          <a:lstStyle/>
          <a:p>
            <a:endParaRPr lang="en-US"/>
          </a:p>
        </p:txBody>
      </p:sp>
      <p:sp>
        <p:nvSpPr>
          <p:cNvPr id="81976" name="Line 79"/>
          <p:cNvSpPr>
            <a:spLocks noChangeShapeType="1"/>
          </p:cNvSpPr>
          <p:nvPr/>
        </p:nvSpPr>
        <p:spPr bwMode="auto">
          <a:xfrm flipV="1">
            <a:off x="4556125" y="4368800"/>
            <a:ext cx="134938" cy="46038"/>
          </a:xfrm>
          <a:prstGeom prst="line">
            <a:avLst/>
          </a:prstGeom>
          <a:noFill/>
          <a:ln w="8890">
            <a:solidFill>
              <a:schemeClr val="tx1"/>
            </a:solidFill>
            <a:round/>
            <a:headEnd/>
            <a:tailEnd/>
          </a:ln>
        </p:spPr>
        <p:txBody>
          <a:bodyPr/>
          <a:lstStyle/>
          <a:p>
            <a:endParaRPr lang="en-US"/>
          </a:p>
        </p:txBody>
      </p:sp>
      <p:sp>
        <p:nvSpPr>
          <p:cNvPr id="81977" name="Rectangle 80"/>
          <p:cNvSpPr>
            <a:spLocks noChangeArrowheads="1"/>
          </p:cNvSpPr>
          <p:nvPr/>
        </p:nvSpPr>
        <p:spPr bwMode="auto">
          <a:xfrm>
            <a:off x="5205413" y="4211638"/>
            <a:ext cx="8540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In hoá đơn</a:t>
            </a:r>
            <a:endParaRPr lang="en-US" sz="1400"/>
          </a:p>
        </p:txBody>
      </p:sp>
      <p:sp>
        <p:nvSpPr>
          <p:cNvPr id="76895" name="Oval 95"/>
          <p:cNvSpPr>
            <a:spLocks noChangeArrowheads="1"/>
          </p:cNvSpPr>
          <p:nvPr/>
        </p:nvSpPr>
        <p:spPr bwMode="auto">
          <a:xfrm>
            <a:off x="6553200" y="1970088"/>
            <a:ext cx="1981200" cy="1219200"/>
          </a:xfrm>
          <a:prstGeom prst="ellipse">
            <a:avLst/>
          </a:prstGeom>
          <a:noFill/>
          <a:ln w="9525">
            <a:solidFill>
              <a:srgbClr val="FF3300"/>
            </a:solidFill>
            <a:prstDash val="dash"/>
            <a:round/>
            <a:headEnd/>
            <a:tailEnd/>
          </a:ln>
        </p:spPr>
        <p:txBody>
          <a:bodyPr wrap="none" anchor="ctr"/>
          <a:lstStyle/>
          <a:p>
            <a:endParaRPr lang="fr-FR"/>
          </a:p>
        </p:txBody>
      </p:sp>
      <p:sp>
        <p:nvSpPr>
          <p:cNvPr id="81979" name="Rectangle 96"/>
          <p:cNvSpPr>
            <a:spLocks noChangeArrowheads="1"/>
          </p:cNvSpPr>
          <p:nvPr/>
        </p:nvSpPr>
        <p:spPr bwMode="auto">
          <a:xfrm>
            <a:off x="990600" y="4779963"/>
            <a:ext cx="1220788" cy="1544637"/>
          </a:xfrm>
          <a:prstGeom prst="rect">
            <a:avLst/>
          </a:prstGeom>
          <a:noFill/>
          <a:ln w="3175">
            <a:solidFill>
              <a:schemeClr val="tx1"/>
            </a:solidFill>
            <a:miter lim="800000"/>
            <a:headEnd/>
            <a:tailEnd/>
          </a:ln>
        </p:spPr>
        <p:txBody>
          <a:bodyPr/>
          <a:lstStyle/>
          <a:p>
            <a:endParaRPr lang="fr-FR"/>
          </a:p>
        </p:txBody>
      </p:sp>
      <p:sp>
        <p:nvSpPr>
          <p:cNvPr id="81980" name="Rectangle 97"/>
          <p:cNvSpPr>
            <a:spLocks noChangeArrowheads="1"/>
          </p:cNvSpPr>
          <p:nvPr/>
        </p:nvSpPr>
        <p:spPr bwMode="auto">
          <a:xfrm>
            <a:off x="1196975" y="4821238"/>
            <a:ext cx="806450"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TàiKhoản</a:t>
            </a:r>
            <a:endParaRPr lang="en-US" sz="1400" b="1"/>
          </a:p>
        </p:txBody>
      </p:sp>
      <p:sp>
        <p:nvSpPr>
          <p:cNvPr id="81981" name="Rectangle 98"/>
          <p:cNvSpPr>
            <a:spLocks noChangeArrowheads="1"/>
          </p:cNvSpPr>
          <p:nvPr/>
        </p:nvSpPr>
        <p:spPr bwMode="auto">
          <a:xfrm>
            <a:off x="990600" y="5014913"/>
            <a:ext cx="1220788" cy="1309687"/>
          </a:xfrm>
          <a:prstGeom prst="rect">
            <a:avLst/>
          </a:prstGeom>
          <a:noFill/>
          <a:ln w="3175">
            <a:solidFill>
              <a:schemeClr val="tx1"/>
            </a:solidFill>
            <a:miter lim="800000"/>
            <a:headEnd/>
            <a:tailEnd/>
          </a:ln>
        </p:spPr>
        <p:txBody>
          <a:bodyPr/>
          <a:lstStyle/>
          <a:p>
            <a:endParaRPr lang="fr-FR"/>
          </a:p>
        </p:txBody>
      </p:sp>
      <p:sp>
        <p:nvSpPr>
          <p:cNvPr id="81982" name="Rectangle 99"/>
          <p:cNvSpPr>
            <a:spLocks noChangeArrowheads="1"/>
          </p:cNvSpPr>
          <p:nvPr/>
        </p:nvSpPr>
        <p:spPr bwMode="auto">
          <a:xfrm>
            <a:off x="990600" y="5627688"/>
            <a:ext cx="1220788" cy="696912"/>
          </a:xfrm>
          <a:prstGeom prst="rect">
            <a:avLst/>
          </a:prstGeom>
          <a:noFill/>
          <a:ln w="3175">
            <a:solidFill>
              <a:schemeClr val="tx1"/>
            </a:solidFill>
            <a:miter lim="800000"/>
            <a:headEnd/>
            <a:tailEnd/>
          </a:ln>
        </p:spPr>
        <p:txBody>
          <a:bodyPr/>
          <a:lstStyle/>
          <a:p>
            <a:endParaRPr lang="fr-FR"/>
          </a:p>
        </p:txBody>
      </p:sp>
      <p:sp>
        <p:nvSpPr>
          <p:cNvPr id="81983" name="Rectangle 100"/>
          <p:cNvSpPr>
            <a:spLocks noChangeArrowheads="1"/>
          </p:cNvSpPr>
          <p:nvPr/>
        </p:nvSpPr>
        <p:spPr bwMode="auto">
          <a:xfrm>
            <a:off x="1033463" y="5035550"/>
            <a:ext cx="946150" cy="212725"/>
          </a:xfrm>
          <a:prstGeom prst="rect">
            <a:avLst/>
          </a:prstGeom>
          <a:noFill/>
          <a:ln w="9525">
            <a:noFill/>
            <a:miter lim="800000"/>
            <a:headEnd/>
            <a:tailEnd/>
          </a:ln>
        </p:spPr>
        <p:txBody>
          <a:bodyPr wrap="none" lIns="0" tIns="0" rIns="0" bIns="0">
            <a:spAutoFit/>
          </a:bodyPr>
          <a:lstStyle/>
          <a:p>
            <a:r>
              <a:rPr lang="en-US" sz="1400">
                <a:latin typeface="Arial" pitchFamily="34" charset="0"/>
              </a:rPr>
              <a:t>sốTàiKhoản</a:t>
            </a:r>
            <a:endParaRPr lang="en-US" sz="1400"/>
          </a:p>
        </p:txBody>
      </p:sp>
      <p:sp>
        <p:nvSpPr>
          <p:cNvPr id="81984" name="Rectangle 101"/>
          <p:cNvSpPr>
            <a:spLocks noChangeArrowheads="1"/>
          </p:cNvSpPr>
          <p:nvPr/>
        </p:nvSpPr>
        <p:spPr bwMode="auto">
          <a:xfrm>
            <a:off x="1033463" y="5213350"/>
            <a:ext cx="1035050" cy="212725"/>
          </a:xfrm>
          <a:prstGeom prst="rect">
            <a:avLst/>
          </a:prstGeom>
          <a:noFill/>
          <a:ln w="9525">
            <a:noFill/>
            <a:miter lim="800000"/>
            <a:headEnd/>
            <a:tailEnd/>
          </a:ln>
        </p:spPr>
        <p:txBody>
          <a:bodyPr wrap="none" lIns="0" tIns="0" rIns="0" bIns="0">
            <a:spAutoFit/>
          </a:bodyPr>
          <a:lstStyle/>
          <a:p>
            <a:r>
              <a:rPr lang="en-US" sz="1400">
                <a:latin typeface="Arial" pitchFamily="34" charset="0"/>
              </a:rPr>
              <a:t>loạiTàiKhoản</a:t>
            </a:r>
            <a:endParaRPr lang="en-US" sz="1400"/>
          </a:p>
        </p:txBody>
      </p:sp>
      <p:sp>
        <p:nvSpPr>
          <p:cNvPr id="81985" name="Rectangle 102"/>
          <p:cNvSpPr>
            <a:spLocks noChangeArrowheads="1"/>
          </p:cNvSpPr>
          <p:nvPr/>
        </p:nvSpPr>
        <p:spPr bwMode="auto">
          <a:xfrm>
            <a:off x="1033463" y="5389563"/>
            <a:ext cx="4349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sốDư</a:t>
            </a:r>
            <a:endParaRPr lang="en-US" sz="1400"/>
          </a:p>
        </p:txBody>
      </p:sp>
      <p:sp>
        <p:nvSpPr>
          <p:cNvPr id="76904" name="Rectangle 104"/>
          <p:cNvSpPr>
            <a:spLocks noChangeArrowheads="1"/>
          </p:cNvSpPr>
          <p:nvPr/>
        </p:nvSpPr>
        <p:spPr bwMode="auto">
          <a:xfrm>
            <a:off x="1066800" y="5694363"/>
            <a:ext cx="717550"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rútTiền()</a:t>
            </a:r>
            <a:endParaRPr lang="en-US" sz="1400" b="1"/>
          </a:p>
        </p:txBody>
      </p:sp>
      <p:sp>
        <p:nvSpPr>
          <p:cNvPr id="76905" name="Line 105"/>
          <p:cNvSpPr>
            <a:spLocks noChangeShapeType="1"/>
          </p:cNvSpPr>
          <p:nvPr/>
        </p:nvSpPr>
        <p:spPr bwMode="auto">
          <a:xfrm flipH="1">
            <a:off x="1981200" y="3048000"/>
            <a:ext cx="5029200" cy="2743200"/>
          </a:xfrm>
          <a:prstGeom prst="line">
            <a:avLst/>
          </a:prstGeom>
          <a:noFill/>
          <a:ln w="9525">
            <a:solidFill>
              <a:srgbClr val="FF3300"/>
            </a:solidFill>
            <a:prstDash val="dash"/>
            <a:round/>
            <a:headEnd/>
            <a:tailEnd type="triangle" w="med" len="med"/>
          </a:ln>
        </p:spPr>
        <p:txBody>
          <a:bodyPr/>
          <a:lstStyle/>
          <a:p>
            <a:endParaRPr lang="en-US"/>
          </a:p>
        </p:txBody>
      </p:sp>
      <p:sp>
        <p:nvSpPr>
          <p:cNvPr id="81988" name="Text Box 106"/>
          <p:cNvSpPr txBox="1">
            <a:spLocks noChangeArrowheads="1"/>
          </p:cNvSpPr>
          <p:nvPr/>
        </p:nvSpPr>
        <p:spPr bwMode="auto">
          <a:xfrm>
            <a:off x="4648200" y="6235700"/>
            <a:ext cx="2152650" cy="366713"/>
          </a:xfrm>
          <a:prstGeom prst="rect">
            <a:avLst/>
          </a:prstGeom>
          <a:noFill/>
          <a:ln w="9525">
            <a:noFill/>
            <a:miter lim="800000"/>
            <a:headEnd/>
            <a:tailEnd/>
          </a:ln>
        </p:spPr>
        <p:txBody>
          <a:bodyPr wrap="none">
            <a:spAutoFit/>
          </a:bodyPr>
          <a:lstStyle/>
          <a:p>
            <a:r>
              <a:rPr lang="en-US" b="1">
                <a:solidFill>
                  <a:srgbClr val="33CCFF"/>
                </a:solidFill>
                <a:latin typeface="Arial" pitchFamily="34" charset="0"/>
              </a:rPr>
              <a:t>Use case Rút Tiền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95"/>
                                        </p:tgtEl>
                                        <p:attrNameLst>
                                          <p:attrName>style.visibility</p:attrName>
                                        </p:attrNameLst>
                                      </p:cBhvr>
                                      <p:to>
                                        <p:strVal val="visible"/>
                                      </p:to>
                                    </p:set>
                                    <p:animEffect transition="in" filter="dissolve">
                                      <p:cBhvr>
                                        <p:cTn id="7" dur="500"/>
                                        <p:tgtEl>
                                          <p:spTgt spid="7689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905"/>
                                        </p:tgtEl>
                                        <p:attrNameLst>
                                          <p:attrName>style.visibility</p:attrName>
                                        </p:attrNameLst>
                                      </p:cBhvr>
                                      <p:to>
                                        <p:strVal val="visible"/>
                                      </p:to>
                                    </p:set>
                                    <p:animEffect transition="in" filter="dissolve">
                                      <p:cBhvr>
                                        <p:cTn id="10" dur="500"/>
                                        <p:tgtEl>
                                          <p:spTgt spid="7690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904"/>
                                        </p:tgtEl>
                                        <p:attrNameLst>
                                          <p:attrName>style.visibility</p:attrName>
                                        </p:attrNameLst>
                                      </p:cBhvr>
                                      <p:to>
                                        <p:strVal val="visible"/>
                                      </p:to>
                                    </p:set>
                                    <p:animEffect transition="in" filter="dissolve">
                                      <p:cBhvr>
                                        <p:cTn id="13" dur="500"/>
                                        <p:tgtEl>
                                          <p:spTgt spid="76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95" grpId="0" animBg="1"/>
      <p:bldP spid="76904" grpId="0"/>
      <p:bldP spid="7690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457200" y="-304800"/>
            <a:ext cx="8229600" cy="1371600"/>
          </a:xfrm>
        </p:spPr>
        <p:txBody>
          <a:bodyPr/>
          <a:lstStyle/>
          <a:p>
            <a:pPr eaLnBrk="1" hangingPunct="1"/>
            <a:r>
              <a:rPr lang="en-US" smtClean="0"/>
              <a:t>Xác định method</a:t>
            </a:r>
          </a:p>
        </p:txBody>
      </p:sp>
      <p:sp>
        <p:nvSpPr>
          <p:cNvPr id="82947" name="Rectangle 3"/>
          <p:cNvSpPr>
            <a:spLocks noGrp="1" noChangeArrowheads="1"/>
          </p:cNvSpPr>
          <p:nvPr>
            <p:ph idx="1"/>
          </p:nvPr>
        </p:nvSpPr>
        <p:spPr>
          <a:xfrm>
            <a:off x="457200" y="1219200"/>
            <a:ext cx="4038600" cy="3276600"/>
          </a:xfrm>
        </p:spPr>
        <p:txBody>
          <a:bodyPr/>
          <a:lstStyle/>
          <a:p>
            <a:pPr eaLnBrk="1" hangingPunct="1">
              <a:lnSpc>
                <a:spcPct val="90000"/>
              </a:lnSpc>
            </a:pPr>
            <a:r>
              <a:rPr lang="en-US" sz="2800" smtClean="0"/>
              <a:t>Xác định method qua phân tích hoạt động use case:</a:t>
            </a:r>
          </a:p>
          <a:p>
            <a:pPr eaLnBrk="1" hangingPunct="1">
              <a:lnSpc>
                <a:spcPct val="90000"/>
              </a:lnSpc>
            </a:pPr>
            <a:r>
              <a:rPr lang="en-US" sz="2800" smtClean="0"/>
              <a:t>Ví dụ: lớp TàiKhoản</a:t>
            </a:r>
          </a:p>
          <a:p>
            <a:pPr lvl="1" eaLnBrk="1" hangingPunct="1">
              <a:lnSpc>
                <a:spcPct val="90000"/>
              </a:lnSpc>
            </a:pPr>
            <a:r>
              <a:rPr lang="en-US" sz="2400" smtClean="0"/>
              <a:t>Rút Tiền</a:t>
            </a:r>
          </a:p>
          <a:p>
            <a:pPr lvl="1" eaLnBrk="1" hangingPunct="1">
              <a:lnSpc>
                <a:spcPct val="90000"/>
              </a:lnSpc>
            </a:pPr>
            <a:r>
              <a:rPr lang="en-US" sz="2400" smtClean="0"/>
              <a:t>Gửi Tiền</a:t>
            </a:r>
          </a:p>
          <a:p>
            <a:pPr lvl="1" eaLnBrk="1" hangingPunct="1">
              <a:lnSpc>
                <a:spcPct val="90000"/>
              </a:lnSpc>
            </a:pPr>
            <a:r>
              <a:rPr lang="en-US" sz="2400" smtClean="0"/>
              <a:t>Xem thông Tin Tài Khoản</a:t>
            </a:r>
          </a:p>
          <a:p>
            <a:pPr lvl="1" eaLnBrk="1" hangingPunct="1">
              <a:lnSpc>
                <a:spcPct val="90000"/>
              </a:lnSpc>
            </a:pPr>
            <a:endParaRPr lang="en-US" sz="2400" smtClean="0"/>
          </a:p>
        </p:txBody>
      </p:sp>
      <p:sp>
        <p:nvSpPr>
          <p:cNvPr id="82948" name="Slide Number Placeholder 4"/>
          <p:cNvSpPr>
            <a:spLocks noGrp="1"/>
          </p:cNvSpPr>
          <p:nvPr>
            <p:ph type="sldNum" sz="quarter" idx="11"/>
          </p:nvPr>
        </p:nvSpPr>
        <p:spPr>
          <a:noFill/>
        </p:spPr>
        <p:txBody>
          <a:bodyPr/>
          <a:lstStyle/>
          <a:p>
            <a:fld id="{7831A10F-07BE-4521-B10E-BEEC4CB1887E}" type="slidenum">
              <a:rPr lang="en-US" smtClean="0"/>
              <a:pPr/>
              <a:t>67</a:t>
            </a:fld>
            <a:endParaRPr lang="en-US" smtClean="0"/>
          </a:p>
        </p:txBody>
      </p:sp>
      <p:sp>
        <p:nvSpPr>
          <p:cNvPr id="82949" name="Rectangle 4"/>
          <p:cNvSpPr>
            <a:spLocks noChangeArrowheads="1"/>
          </p:cNvSpPr>
          <p:nvPr/>
        </p:nvSpPr>
        <p:spPr bwMode="auto">
          <a:xfrm>
            <a:off x="3541713" y="984250"/>
            <a:ext cx="1903412" cy="331788"/>
          </a:xfrm>
          <a:prstGeom prst="rect">
            <a:avLst/>
          </a:prstGeom>
          <a:noFill/>
          <a:ln w="3175">
            <a:solidFill>
              <a:schemeClr val="tx1"/>
            </a:solidFill>
            <a:miter lim="800000"/>
            <a:headEnd/>
            <a:tailEnd/>
          </a:ln>
        </p:spPr>
        <p:txBody>
          <a:bodyPr/>
          <a:lstStyle/>
          <a:p>
            <a:endParaRPr lang="fr-FR"/>
          </a:p>
        </p:txBody>
      </p:sp>
      <p:sp>
        <p:nvSpPr>
          <p:cNvPr id="82950" name="Rectangle 5"/>
          <p:cNvSpPr>
            <a:spLocks noChangeArrowheads="1"/>
          </p:cNvSpPr>
          <p:nvPr/>
        </p:nvSpPr>
        <p:spPr bwMode="auto">
          <a:xfrm>
            <a:off x="3716338" y="1011238"/>
            <a:ext cx="1074737"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KháchHàng</a:t>
            </a:r>
            <a:endParaRPr lang="en-US" sz="1400"/>
          </a:p>
        </p:txBody>
      </p:sp>
      <p:sp>
        <p:nvSpPr>
          <p:cNvPr id="82951" name="Line 6"/>
          <p:cNvSpPr>
            <a:spLocks noChangeShapeType="1"/>
          </p:cNvSpPr>
          <p:nvPr/>
        </p:nvSpPr>
        <p:spPr bwMode="auto">
          <a:xfrm>
            <a:off x="4497388" y="1328738"/>
            <a:ext cx="0" cy="5668962"/>
          </a:xfrm>
          <a:prstGeom prst="line">
            <a:avLst/>
          </a:prstGeom>
          <a:noFill/>
          <a:ln w="0">
            <a:solidFill>
              <a:schemeClr val="tx1"/>
            </a:solidFill>
            <a:prstDash val="sysDash"/>
            <a:round/>
            <a:headEnd/>
            <a:tailEnd/>
          </a:ln>
        </p:spPr>
        <p:txBody>
          <a:bodyPr/>
          <a:lstStyle/>
          <a:p>
            <a:endParaRPr lang="en-US"/>
          </a:p>
        </p:txBody>
      </p:sp>
      <p:sp>
        <p:nvSpPr>
          <p:cNvPr id="82952" name="Rectangle 7"/>
          <p:cNvSpPr>
            <a:spLocks noChangeArrowheads="1"/>
          </p:cNvSpPr>
          <p:nvPr/>
        </p:nvSpPr>
        <p:spPr bwMode="auto">
          <a:xfrm>
            <a:off x="4440238" y="1544638"/>
            <a:ext cx="101600" cy="4872037"/>
          </a:xfrm>
          <a:prstGeom prst="rect">
            <a:avLst/>
          </a:prstGeom>
          <a:noFill/>
          <a:ln w="3175">
            <a:solidFill>
              <a:schemeClr val="tx1"/>
            </a:solidFill>
            <a:miter lim="800000"/>
            <a:headEnd/>
            <a:tailEnd/>
          </a:ln>
        </p:spPr>
        <p:txBody>
          <a:bodyPr/>
          <a:lstStyle/>
          <a:p>
            <a:endParaRPr lang="fr-FR"/>
          </a:p>
        </p:txBody>
      </p:sp>
      <p:sp>
        <p:nvSpPr>
          <p:cNvPr id="82953" name="Rectangle 8"/>
          <p:cNvSpPr>
            <a:spLocks noChangeArrowheads="1"/>
          </p:cNvSpPr>
          <p:nvPr/>
        </p:nvSpPr>
        <p:spPr bwMode="auto">
          <a:xfrm>
            <a:off x="6027738" y="984250"/>
            <a:ext cx="1108075" cy="331788"/>
          </a:xfrm>
          <a:prstGeom prst="rect">
            <a:avLst/>
          </a:prstGeom>
          <a:noFill/>
          <a:ln w="3175">
            <a:solidFill>
              <a:schemeClr val="tx1"/>
            </a:solidFill>
            <a:miter lim="800000"/>
            <a:headEnd/>
            <a:tailEnd/>
          </a:ln>
        </p:spPr>
        <p:txBody>
          <a:bodyPr/>
          <a:lstStyle/>
          <a:p>
            <a:endParaRPr lang="fr-FR"/>
          </a:p>
        </p:txBody>
      </p:sp>
      <p:sp>
        <p:nvSpPr>
          <p:cNvPr id="82954" name="Rectangle 9"/>
          <p:cNvSpPr>
            <a:spLocks noChangeArrowheads="1"/>
          </p:cNvSpPr>
          <p:nvPr/>
        </p:nvSpPr>
        <p:spPr bwMode="auto">
          <a:xfrm>
            <a:off x="6278563" y="1011238"/>
            <a:ext cx="857250"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MáyATM</a:t>
            </a:r>
            <a:endParaRPr lang="en-US" sz="1400"/>
          </a:p>
        </p:txBody>
      </p:sp>
      <p:sp>
        <p:nvSpPr>
          <p:cNvPr id="82955" name="Line 10"/>
          <p:cNvSpPr>
            <a:spLocks noChangeShapeType="1"/>
          </p:cNvSpPr>
          <p:nvPr/>
        </p:nvSpPr>
        <p:spPr bwMode="auto">
          <a:xfrm>
            <a:off x="6586538" y="1328738"/>
            <a:ext cx="1587" cy="5668962"/>
          </a:xfrm>
          <a:prstGeom prst="line">
            <a:avLst/>
          </a:prstGeom>
          <a:noFill/>
          <a:ln w="0">
            <a:solidFill>
              <a:schemeClr val="tx1"/>
            </a:solidFill>
            <a:prstDash val="sysDash"/>
            <a:round/>
            <a:headEnd/>
            <a:tailEnd/>
          </a:ln>
        </p:spPr>
        <p:txBody>
          <a:bodyPr/>
          <a:lstStyle/>
          <a:p>
            <a:endParaRPr lang="en-US"/>
          </a:p>
        </p:txBody>
      </p:sp>
      <p:sp>
        <p:nvSpPr>
          <p:cNvPr id="82956" name="Rectangle 11"/>
          <p:cNvSpPr>
            <a:spLocks noChangeArrowheads="1"/>
          </p:cNvSpPr>
          <p:nvPr/>
        </p:nvSpPr>
        <p:spPr bwMode="auto">
          <a:xfrm>
            <a:off x="6530975" y="1524000"/>
            <a:ext cx="101600" cy="4140200"/>
          </a:xfrm>
          <a:prstGeom prst="rect">
            <a:avLst/>
          </a:prstGeom>
          <a:noFill/>
          <a:ln w="3175">
            <a:solidFill>
              <a:schemeClr val="tx1"/>
            </a:solidFill>
            <a:miter lim="800000"/>
            <a:headEnd/>
            <a:tailEnd/>
          </a:ln>
        </p:spPr>
        <p:txBody>
          <a:bodyPr/>
          <a:lstStyle/>
          <a:p>
            <a:endParaRPr lang="fr-FR"/>
          </a:p>
        </p:txBody>
      </p:sp>
      <p:sp>
        <p:nvSpPr>
          <p:cNvPr id="82957" name="Rectangle 12"/>
          <p:cNvSpPr>
            <a:spLocks noChangeArrowheads="1"/>
          </p:cNvSpPr>
          <p:nvPr/>
        </p:nvSpPr>
        <p:spPr bwMode="auto">
          <a:xfrm>
            <a:off x="6530975" y="2173288"/>
            <a:ext cx="101600" cy="2963862"/>
          </a:xfrm>
          <a:prstGeom prst="rect">
            <a:avLst/>
          </a:prstGeom>
          <a:noFill/>
          <a:ln w="3175">
            <a:solidFill>
              <a:schemeClr val="tx1"/>
            </a:solidFill>
            <a:miter lim="800000"/>
            <a:headEnd/>
            <a:tailEnd/>
          </a:ln>
        </p:spPr>
        <p:txBody>
          <a:bodyPr/>
          <a:lstStyle/>
          <a:p>
            <a:endParaRPr lang="fr-FR"/>
          </a:p>
        </p:txBody>
      </p:sp>
      <p:sp>
        <p:nvSpPr>
          <p:cNvPr id="82958" name="Rectangle 13"/>
          <p:cNvSpPr>
            <a:spLocks noChangeArrowheads="1"/>
          </p:cNvSpPr>
          <p:nvPr/>
        </p:nvSpPr>
        <p:spPr bwMode="auto">
          <a:xfrm>
            <a:off x="7759700" y="984250"/>
            <a:ext cx="1108075" cy="331788"/>
          </a:xfrm>
          <a:prstGeom prst="rect">
            <a:avLst/>
          </a:prstGeom>
          <a:noFill/>
          <a:ln w="3175">
            <a:solidFill>
              <a:schemeClr val="tx1"/>
            </a:solidFill>
            <a:miter lim="800000"/>
            <a:headEnd/>
            <a:tailEnd/>
          </a:ln>
        </p:spPr>
        <p:txBody>
          <a:bodyPr/>
          <a:lstStyle/>
          <a:p>
            <a:endParaRPr lang="fr-FR"/>
          </a:p>
        </p:txBody>
      </p:sp>
      <p:sp>
        <p:nvSpPr>
          <p:cNvPr id="82959" name="Rectangle 14"/>
          <p:cNvSpPr>
            <a:spLocks noChangeArrowheads="1"/>
          </p:cNvSpPr>
          <p:nvPr/>
        </p:nvSpPr>
        <p:spPr bwMode="auto">
          <a:xfrm>
            <a:off x="7958138" y="1011238"/>
            <a:ext cx="906462" cy="212725"/>
          </a:xfrm>
          <a:prstGeom prst="rect">
            <a:avLst/>
          </a:prstGeom>
          <a:noFill/>
          <a:ln w="9525">
            <a:noFill/>
            <a:miter lim="800000"/>
            <a:headEnd/>
            <a:tailEnd/>
          </a:ln>
        </p:spPr>
        <p:txBody>
          <a:bodyPr wrap="none" lIns="0" tIns="0" rIns="0" bIns="0">
            <a:spAutoFit/>
          </a:bodyPr>
          <a:lstStyle/>
          <a:p>
            <a:r>
              <a:rPr lang="en-US" sz="1400" u="sng">
                <a:latin typeface="Arial" pitchFamily="34" charset="0"/>
              </a:rPr>
              <a:t> : TàiKhoản</a:t>
            </a:r>
            <a:endParaRPr lang="en-US" sz="1400"/>
          </a:p>
        </p:txBody>
      </p:sp>
      <p:sp>
        <p:nvSpPr>
          <p:cNvPr id="82960" name="Line 15"/>
          <p:cNvSpPr>
            <a:spLocks noChangeShapeType="1"/>
          </p:cNvSpPr>
          <p:nvPr/>
        </p:nvSpPr>
        <p:spPr bwMode="auto">
          <a:xfrm>
            <a:off x="8318500" y="1328738"/>
            <a:ext cx="1588" cy="5668962"/>
          </a:xfrm>
          <a:prstGeom prst="line">
            <a:avLst/>
          </a:prstGeom>
          <a:noFill/>
          <a:ln w="0">
            <a:solidFill>
              <a:schemeClr val="tx1"/>
            </a:solidFill>
            <a:prstDash val="sysDash"/>
            <a:round/>
            <a:headEnd/>
            <a:tailEnd/>
          </a:ln>
        </p:spPr>
        <p:txBody>
          <a:bodyPr/>
          <a:lstStyle/>
          <a:p>
            <a:endParaRPr lang="en-US"/>
          </a:p>
        </p:txBody>
      </p:sp>
      <p:sp>
        <p:nvSpPr>
          <p:cNvPr id="82961" name="Rectangle 16"/>
          <p:cNvSpPr>
            <a:spLocks noChangeArrowheads="1"/>
          </p:cNvSpPr>
          <p:nvPr/>
        </p:nvSpPr>
        <p:spPr bwMode="auto">
          <a:xfrm>
            <a:off x="8262938" y="2465388"/>
            <a:ext cx="101600" cy="2489200"/>
          </a:xfrm>
          <a:prstGeom prst="rect">
            <a:avLst/>
          </a:prstGeom>
          <a:noFill/>
          <a:ln w="3175">
            <a:solidFill>
              <a:schemeClr val="tx1"/>
            </a:solidFill>
            <a:miter lim="800000"/>
            <a:headEnd/>
            <a:tailEnd/>
          </a:ln>
        </p:spPr>
        <p:txBody>
          <a:bodyPr/>
          <a:lstStyle/>
          <a:p>
            <a:endParaRPr lang="fr-FR"/>
          </a:p>
        </p:txBody>
      </p:sp>
      <p:sp>
        <p:nvSpPr>
          <p:cNvPr id="82962" name="Line 17"/>
          <p:cNvSpPr>
            <a:spLocks noChangeShapeType="1"/>
          </p:cNvSpPr>
          <p:nvPr/>
        </p:nvSpPr>
        <p:spPr bwMode="auto">
          <a:xfrm flipH="1">
            <a:off x="4556125" y="1881188"/>
            <a:ext cx="1971675" cy="0"/>
          </a:xfrm>
          <a:prstGeom prst="line">
            <a:avLst/>
          </a:prstGeom>
          <a:noFill/>
          <a:ln w="3175">
            <a:solidFill>
              <a:schemeClr val="tx1"/>
            </a:solidFill>
            <a:round/>
            <a:headEnd/>
            <a:tailEnd/>
          </a:ln>
        </p:spPr>
        <p:txBody>
          <a:bodyPr/>
          <a:lstStyle/>
          <a:p>
            <a:endParaRPr lang="en-US"/>
          </a:p>
        </p:txBody>
      </p:sp>
      <p:sp>
        <p:nvSpPr>
          <p:cNvPr id="82963" name="Line 18"/>
          <p:cNvSpPr>
            <a:spLocks noChangeShapeType="1"/>
          </p:cNvSpPr>
          <p:nvPr/>
        </p:nvSpPr>
        <p:spPr bwMode="auto">
          <a:xfrm>
            <a:off x="4556125" y="1881188"/>
            <a:ext cx="134938" cy="44450"/>
          </a:xfrm>
          <a:prstGeom prst="line">
            <a:avLst/>
          </a:prstGeom>
          <a:noFill/>
          <a:ln w="8890">
            <a:solidFill>
              <a:schemeClr val="tx1"/>
            </a:solidFill>
            <a:round/>
            <a:headEnd/>
            <a:tailEnd/>
          </a:ln>
        </p:spPr>
        <p:txBody>
          <a:bodyPr/>
          <a:lstStyle/>
          <a:p>
            <a:endParaRPr lang="en-US"/>
          </a:p>
        </p:txBody>
      </p:sp>
      <p:sp>
        <p:nvSpPr>
          <p:cNvPr id="82964" name="Line 19"/>
          <p:cNvSpPr>
            <a:spLocks noChangeShapeType="1"/>
          </p:cNvSpPr>
          <p:nvPr/>
        </p:nvSpPr>
        <p:spPr bwMode="auto">
          <a:xfrm flipV="1">
            <a:off x="4556125" y="1835150"/>
            <a:ext cx="134938" cy="46038"/>
          </a:xfrm>
          <a:prstGeom prst="line">
            <a:avLst/>
          </a:prstGeom>
          <a:noFill/>
          <a:ln w="8890">
            <a:solidFill>
              <a:schemeClr val="tx1"/>
            </a:solidFill>
            <a:round/>
            <a:headEnd/>
            <a:tailEnd/>
          </a:ln>
        </p:spPr>
        <p:txBody>
          <a:bodyPr/>
          <a:lstStyle/>
          <a:p>
            <a:endParaRPr lang="en-US"/>
          </a:p>
        </p:txBody>
      </p:sp>
      <p:sp>
        <p:nvSpPr>
          <p:cNvPr id="82965" name="Rectangle 20"/>
          <p:cNvSpPr>
            <a:spLocks noChangeArrowheads="1"/>
          </p:cNvSpPr>
          <p:nvPr/>
        </p:nvSpPr>
        <p:spPr bwMode="auto">
          <a:xfrm>
            <a:off x="5053013" y="1676400"/>
            <a:ext cx="12223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số tiền</a:t>
            </a:r>
            <a:endParaRPr lang="en-US" sz="1400"/>
          </a:p>
        </p:txBody>
      </p:sp>
      <p:sp>
        <p:nvSpPr>
          <p:cNvPr id="82966" name="Line 21"/>
          <p:cNvSpPr>
            <a:spLocks noChangeShapeType="1"/>
          </p:cNvSpPr>
          <p:nvPr/>
        </p:nvSpPr>
        <p:spPr bwMode="auto">
          <a:xfrm>
            <a:off x="4552950" y="2173288"/>
            <a:ext cx="1974850" cy="0"/>
          </a:xfrm>
          <a:prstGeom prst="line">
            <a:avLst/>
          </a:prstGeom>
          <a:noFill/>
          <a:ln w="3175">
            <a:solidFill>
              <a:schemeClr val="tx1"/>
            </a:solidFill>
            <a:round/>
            <a:headEnd/>
            <a:tailEnd/>
          </a:ln>
        </p:spPr>
        <p:txBody>
          <a:bodyPr/>
          <a:lstStyle/>
          <a:p>
            <a:endParaRPr lang="en-US"/>
          </a:p>
        </p:txBody>
      </p:sp>
      <p:sp>
        <p:nvSpPr>
          <p:cNvPr id="82967" name="Line 22"/>
          <p:cNvSpPr>
            <a:spLocks noChangeShapeType="1"/>
          </p:cNvSpPr>
          <p:nvPr/>
        </p:nvSpPr>
        <p:spPr bwMode="auto">
          <a:xfrm flipH="1">
            <a:off x="6392863" y="2173288"/>
            <a:ext cx="134937" cy="44450"/>
          </a:xfrm>
          <a:prstGeom prst="line">
            <a:avLst/>
          </a:prstGeom>
          <a:noFill/>
          <a:ln w="8890">
            <a:solidFill>
              <a:schemeClr val="tx1"/>
            </a:solidFill>
            <a:round/>
            <a:headEnd/>
            <a:tailEnd/>
          </a:ln>
        </p:spPr>
        <p:txBody>
          <a:bodyPr/>
          <a:lstStyle/>
          <a:p>
            <a:endParaRPr lang="en-US"/>
          </a:p>
        </p:txBody>
      </p:sp>
      <p:sp>
        <p:nvSpPr>
          <p:cNvPr id="82968" name="Line 23"/>
          <p:cNvSpPr>
            <a:spLocks noChangeShapeType="1"/>
          </p:cNvSpPr>
          <p:nvPr/>
        </p:nvSpPr>
        <p:spPr bwMode="auto">
          <a:xfrm flipH="1" flipV="1">
            <a:off x="6392863" y="2127250"/>
            <a:ext cx="134937" cy="46038"/>
          </a:xfrm>
          <a:prstGeom prst="line">
            <a:avLst/>
          </a:prstGeom>
          <a:noFill/>
          <a:ln w="8890">
            <a:solidFill>
              <a:schemeClr val="tx1"/>
            </a:solidFill>
            <a:round/>
            <a:headEnd/>
            <a:tailEnd/>
          </a:ln>
        </p:spPr>
        <p:txBody>
          <a:bodyPr/>
          <a:lstStyle/>
          <a:p>
            <a:endParaRPr lang="en-US"/>
          </a:p>
        </p:txBody>
      </p:sp>
      <p:sp>
        <p:nvSpPr>
          <p:cNvPr id="82969" name="Rectangle 24"/>
          <p:cNvSpPr>
            <a:spLocks noChangeArrowheads="1"/>
          </p:cNvSpPr>
          <p:nvPr/>
        </p:nvSpPr>
        <p:spPr bwMode="auto">
          <a:xfrm>
            <a:off x="5130800" y="1968500"/>
            <a:ext cx="995363" cy="212725"/>
          </a:xfrm>
          <a:prstGeom prst="rect">
            <a:avLst/>
          </a:prstGeom>
          <a:noFill/>
          <a:ln w="9525">
            <a:noFill/>
            <a:miter lim="800000"/>
            <a:headEnd/>
            <a:tailEnd/>
          </a:ln>
        </p:spPr>
        <p:txBody>
          <a:bodyPr wrap="none" lIns="0" tIns="0" rIns="0" bIns="0">
            <a:spAutoFit/>
          </a:bodyPr>
          <a:lstStyle/>
          <a:p>
            <a:r>
              <a:rPr lang="en-US" sz="1400">
                <a:latin typeface="Arial" pitchFamily="34" charset="0"/>
              </a:rPr>
              <a:t>Nhập số tiền</a:t>
            </a:r>
            <a:endParaRPr lang="en-US" sz="1400"/>
          </a:p>
        </p:txBody>
      </p:sp>
      <p:sp>
        <p:nvSpPr>
          <p:cNvPr id="82970" name="Line 25"/>
          <p:cNvSpPr>
            <a:spLocks noChangeShapeType="1"/>
          </p:cNvSpPr>
          <p:nvPr/>
        </p:nvSpPr>
        <p:spPr bwMode="auto">
          <a:xfrm>
            <a:off x="6643688" y="2465388"/>
            <a:ext cx="1616075" cy="0"/>
          </a:xfrm>
          <a:prstGeom prst="line">
            <a:avLst/>
          </a:prstGeom>
          <a:noFill/>
          <a:ln w="3175">
            <a:solidFill>
              <a:schemeClr val="tx1"/>
            </a:solidFill>
            <a:round/>
            <a:headEnd/>
            <a:tailEnd/>
          </a:ln>
        </p:spPr>
        <p:txBody>
          <a:bodyPr/>
          <a:lstStyle/>
          <a:p>
            <a:endParaRPr lang="en-US"/>
          </a:p>
        </p:txBody>
      </p:sp>
      <p:sp>
        <p:nvSpPr>
          <p:cNvPr id="82971" name="Line 26"/>
          <p:cNvSpPr>
            <a:spLocks noChangeShapeType="1"/>
          </p:cNvSpPr>
          <p:nvPr/>
        </p:nvSpPr>
        <p:spPr bwMode="auto">
          <a:xfrm flipH="1">
            <a:off x="8124825" y="2465388"/>
            <a:ext cx="134938" cy="46037"/>
          </a:xfrm>
          <a:prstGeom prst="line">
            <a:avLst/>
          </a:prstGeom>
          <a:noFill/>
          <a:ln w="8890">
            <a:solidFill>
              <a:schemeClr val="tx1"/>
            </a:solidFill>
            <a:round/>
            <a:headEnd/>
            <a:tailEnd/>
          </a:ln>
        </p:spPr>
        <p:txBody>
          <a:bodyPr/>
          <a:lstStyle/>
          <a:p>
            <a:endParaRPr lang="en-US"/>
          </a:p>
        </p:txBody>
      </p:sp>
      <p:sp>
        <p:nvSpPr>
          <p:cNvPr id="82972" name="Line 27"/>
          <p:cNvSpPr>
            <a:spLocks noChangeShapeType="1"/>
          </p:cNvSpPr>
          <p:nvPr/>
        </p:nvSpPr>
        <p:spPr bwMode="auto">
          <a:xfrm flipH="1" flipV="1">
            <a:off x="8124825" y="2419350"/>
            <a:ext cx="134938" cy="46038"/>
          </a:xfrm>
          <a:prstGeom prst="line">
            <a:avLst/>
          </a:prstGeom>
          <a:noFill/>
          <a:ln w="8890">
            <a:solidFill>
              <a:schemeClr val="tx1"/>
            </a:solidFill>
            <a:round/>
            <a:headEnd/>
            <a:tailEnd/>
          </a:ln>
        </p:spPr>
        <p:txBody>
          <a:bodyPr/>
          <a:lstStyle/>
          <a:p>
            <a:endParaRPr lang="en-US"/>
          </a:p>
        </p:txBody>
      </p:sp>
      <p:sp>
        <p:nvSpPr>
          <p:cNvPr id="82973" name="Rectangle 28"/>
          <p:cNvSpPr>
            <a:spLocks noChangeArrowheads="1"/>
          </p:cNvSpPr>
          <p:nvPr/>
        </p:nvSpPr>
        <p:spPr bwMode="auto">
          <a:xfrm>
            <a:off x="6937375" y="2260600"/>
            <a:ext cx="1392238" cy="212725"/>
          </a:xfrm>
          <a:prstGeom prst="rect">
            <a:avLst/>
          </a:prstGeom>
          <a:noFill/>
          <a:ln w="9525">
            <a:noFill/>
            <a:miter lim="800000"/>
            <a:headEnd/>
            <a:tailEnd/>
          </a:ln>
        </p:spPr>
        <p:txBody>
          <a:bodyPr wrap="none" lIns="0" tIns="0" rIns="0" bIns="0">
            <a:spAutoFit/>
          </a:bodyPr>
          <a:lstStyle/>
          <a:p>
            <a:r>
              <a:rPr lang="en-US" sz="1400">
                <a:latin typeface="Arial" pitchFamily="34" charset="0"/>
              </a:rPr>
              <a:t>Xử lý giao tác gửi</a:t>
            </a:r>
            <a:endParaRPr lang="en-US" sz="1400"/>
          </a:p>
        </p:txBody>
      </p:sp>
      <p:sp>
        <p:nvSpPr>
          <p:cNvPr id="82974" name="Line 29"/>
          <p:cNvSpPr>
            <a:spLocks noChangeShapeType="1"/>
          </p:cNvSpPr>
          <p:nvPr/>
        </p:nvSpPr>
        <p:spPr bwMode="auto">
          <a:xfrm flipH="1">
            <a:off x="6646863" y="2806700"/>
            <a:ext cx="1612900" cy="0"/>
          </a:xfrm>
          <a:prstGeom prst="line">
            <a:avLst/>
          </a:prstGeom>
          <a:noFill/>
          <a:ln w="0">
            <a:solidFill>
              <a:schemeClr val="tx1"/>
            </a:solidFill>
            <a:prstDash val="sysDash"/>
            <a:round/>
            <a:headEnd/>
            <a:tailEnd/>
          </a:ln>
        </p:spPr>
        <p:txBody>
          <a:bodyPr/>
          <a:lstStyle/>
          <a:p>
            <a:endParaRPr lang="en-US"/>
          </a:p>
        </p:txBody>
      </p:sp>
      <p:sp>
        <p:nvSpPr>
          <p:cNvPr id="82975" name="Line 30"/>
          <p:cNvSpPr>
            <a:spLocks noChangeShapeType="1"/>
          </p:cNvSpPr>
          <p:nvPr/>
        </p:nvSpPr>
        <p:spPr bwMode="auto">
          <a:xfrm>
            <a:off x="6646863" y="2806700"/>
            <a:ext cx="134937" cy="46038"/>
          </a:xfrm>
          <a:prstGeom prst="line">
            <a:avLst/>
          </a:prstGeom>
          <a:noFill/>
          <a:ln w="8890">
            <a:solidFill>
              <a:schemeClr val="tx1"/>
            </a:solidFill>
            <a:round/>
            <a:headEnd/>
            <a:tailEnd/>
          </a:ln>
        </p:spPr>
        <p:txBody>
          <a:bodyPr/>
          <a:lstStyle/>
          <a:p>
            <a:endParaRPr lang="en-US"/>
          </a:p>
        </p:txBody>
      </p:sp>
      <p:sp>
        <p:nvSpPr>
          <p:cNvPr id="82976" name="Line 31"/>
          <p:cNvSpPr>
            <a:spLocks noChangeShapeType="1"/>
          </p:cNvSpPr>
          <p:nvPr/>
        </p:nvSpPr>
        <p:spPr bwMode="auto">
          <a:xfrm flipV="1">
            <a:off x="6646863" y="2760663"/>
            <a:ext cx="134937" cy="46037"/>
          </a:xfrm>
          <a:prstGeom prst="line">
            <a:avLst/>
          </a:prstGeom>
          <a:noFill/>
          <a:ln w="8890">
            <a:solidFill>
              <a:schemeClr val="tx1"/>
            </a:solidFill>
            <a:round/>
            <a:headEnd/>
            <a:tailEnd/>
          </a:ln>
        </p:spPr>
        <p:txBody>
          <a:bodyPr/>
          <a:lstStyle/>
          <a:p>
            <a:endParaRPr lang="en-US"/>
          </a:p>
        </p:txBody>
      </p:sp>
      <p:sp>
        <p:nvSpPr>
          <p:cNvPr id="82977" name="Rectangle 32"/>
          <p:cNvSpPr>
            <a:spLocks noChangeArrowheads="1"/>
          </p:cNvSpPr>
          <p:nvPr/>
        </p:nvSpPr>
        <p:spPr bwMode="auto">
          <a:xfrm>
            <a:off x="6818313" y="2601913"/>
            <a:ext cx="1585912" cy="212725"/>
          </a:xfrm>
          <a:prstGeom prst="rect">
            <a:avLst/>
          </a:prstGeom>
          <a:noFill/>
          <a:ln w="9525">
            <a:noFill/>
            <a:miter lim="800000"/>
            <a:headEnd/>
            <a:tailEnd/>
          </a:ln>
        </p:spPr>
        <p:txBody>
          <a:bodyPr wrap="none" lIns="0" tIns="0" rIns="0" bIns="0">
            <a:spAutoFit/>
          </a:bodyPr>
          <a:lstStyle/>
          <a:p>
            <a:r>
              <a:rPr lang="en-US" sz="1400">
                <a:latin typeface="Arial" pitchFamily="34" charset="0"/>
              </a:rPr>
              <a:t>Giao tác thành công</a:t>
            </a:r>
            <a:endParaRPr lang="en-US" sz="1400"/>
          </a:p>
        </p:txBody>
      </p:sp>
      <p:sp>
        <p:nvSpPr>
          <p:cNvPr id="82978" name="Line 37"/>
          <p:cNvSpPr>
            <a:spLocks noChangeShapeType="1"/>
          </p:cNvSpPr>
          <p:nvPr/>
        </p:nvSpPr>
        <p:spPr bwMode="auto">
          <a:xfrm flipH="1">
            <a:off x="4556125" y="3244850"/>
            <a:ext cx="1971675" cy="1588"/>
          </a:xfrm>
          <a:prstGeom prst="line">
            <a:avLst/>
          </a:prstGeom>
          <a:noFill/>
          <a:ln w="3175">
            <a:solidFill>
              <a:schemeClr val="tx1"/>
            </a:solidFill>
            <a:round/>
            <a:headEnd/>
            <a:tailEnd/>
          </a:ln>
        </p:spPr>
        <p:txBody>
          <a:bodyPr/>
          <a:lstStyle/>
          <a:p>
            <a:endParaRPr lang="en-US"/>
          </a:p>
        </p:txBody>
      </p:sp>
      <p:sp>
        <p:nvSpPr>
          <p:cNvPr id="82979" name="Line 38"/>
          <p:cNvSpPr>
            <a:spLocks noChangeShapeType="1"/>
          </p:cNvSpPr>
          <p:nvPr/>
        </p:nvSpPr>
        <p:spPr bwMode="auto">
          <a:xfrm>
            <a:off x="4556125" y="3244850"/>
            <a:ext cx="134938" cy="46038"/>
          </a:xfrm>
          <a:prstGeom prst="line">
            <a:avLst/>
          </a:prstGeom>
          <a:noFill/>
          <a:ln w="8890">
            <a:solidFill>
              <a:schemeClr val="tx1"/>
            </a:solidFill>
            <a:round/>
            <a:headEnd/>
            <a:tailEnd/>
          </a:ln>
        </p:spPr>
        <p:txBody>
          <a:bodyPr/>
          <a:lstStyle/>
          <a:p>
            <a:endParaRPr lang="en-US"/>
          </a:p>
        </p:txBody>
      </p:sp>
      <p:sp>
        <p:nvSpPr>
          <p:cNvPr id="82980" name="Line 39"/>
          <p:cNvSpPr>
            <a:spLocks noChangeShapeType="1"/>
          </p:cNvSpPr>
          <p:nvPr/>
        </p:nvSpPr>
        <p:spPr bwMode="auto">
          <a:xfrm flipV="1">
            <a:off x="4556125" y="3198813"/>
            <a:ext cx="134938" cy="46037"/>
          </a:xfrm>
          <a:prstGeom prst="line">
            <a:avLst/>
          </a:prstGeom>
          <a:noFill/>
          <a:ln w="8890">
            <a:solidFill>
              <a:schemeClr val="tx1"/>
            </a:solidFill>
            <a:round/>
            <a:headEnd/>
            <a:tailEnd/>
          </a:ln>
        </p:spPr>
        <p:txBody>
          <a:bodyPr/>
          <a:lstStyle/>
          <a:p>
            <a:endParaRPr lang="en-US"/>
          </a:p>
        </p:txBody>
      </p:sp>
      <p:sp>
        <p:nvSpPr>
          <p:cNvPr id="82981" name="Rectangle 40"/>
          <p:cNvSpPr>
            <a:spLocks noChangeArrowheads="1"/>
          </p:cNvSpPr>
          <p:nvPr/>
        </p:nvSpPr>
        <p:spPr bwMode="auto">
          <a:xfrm>
            <a:off x="5065713" y="3040063"/>
            <a:ext cx="12223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lấy thẻ</a:t>
            </a:r>
            <a:endParaRPr lang="en-US" sz="1400"/>
          </a:p>
        </p:txBody>
      </p:sp>
      <p:sp>
        <p:nvSpPr>
          <p:cNvPr id="82982" name="Line 41"/>
          <p:cNvSpPr>
            <a:spLocks noChangeShapeType="1"/>
          </p:cNvSpPr>
          <p:nvPr/>
        </p:nvSpPr>
        <p:spPr bwMode="auto">
          <a:xfrm>
            <a:off x="4552950" y="3536950"/>
            <a:ext cx="1974850" cy="1588"/>
          </a:xfrm>
          <a:prstGeom prst="line">
            <a:avLst/>
          </a:prstGeom>
          <a:noFill/>
          <a:ln w="3175">
            <a:solidFill>
              <a:schemeClr val="tx1"/>
            </a:solidFill>
            <a:round/>
            <a:headEnd/>
            <a:tailEnd/>
          </a:ln>
        </p:spPr>
        <p:txBody>
          <a:bodyPr/>
          <a:lstStyle/>
          <a:p>
            <a:endParaRPr lang="en-US"/>
          </a:p>
        </p:txBody>
      </p:sp>
      <p:sp>
        <p:nvSpPr>
          <p:cNvPr id="82983" name="Line 42"/>
          <p:cNvSpPr>
            <a:spLocks noChangeShapeType="1"/>
          </p:cNvSpPr>
          <p:nvPr/>
        </p:nvSpPr>
        <p:spPr bwMode="auto">
          <a:xfrm flipH="1">
            <a:off x="6392863" y="3536950"/>
            <a:ext cx="134937" cy="46038"/>
          </a:xfrm>
          <a:prstGeom prst="line">
            <a:avLst/>
          </a:prstGeom>
          <a:noFill/>
          <a:ln w="8890">
            <a:solidFill>
              <a:schemeClr val="tx1"/>
            </a:solidFill>
            <a:round/>
            <a:headEnd/>
            <a:tailEnd/>
          </a:ln>
        </p:spPr>
        <p:txBody>
          <a:bodyPr/>
          <a:lstStyle/>
          <a:p>
            <a:endParaRPr lang="en-US"/>
          </a:p>
        </p:txBody>
      </p:sp>
      <p:sp>
        <p:nvSpPr>
          <p:cNvPr id="82984" name="Line 43"/>
          <p:cNvSpPr>
            <a:spLocks noChangeShapeType="1"/>
          </p:cNvSpPr>
          <p:nvPr/>
        </p:nvSpPr>
        <p:spPr bwMode="auto">
          <a:xfrm flipH="1" flipV="1">
            <a:off x="6392863" y="3490913"/>
            <a:ext cx="134937" cy="46037"/>
          </a:xfrm>
          <a:prstGeom prst="line">
            <a:avLst/>
          </a:prstGeom>
          <a:noFill/>
          <a:ln w="8890">
            <a:solidFill>
              <a:schemeClr val="tx1"/>
            </a:solidFill>
            <a:round/>
            <a:headEnd/>
            <a:tailEnd/>
          </a:ln>
        </p:spPr>
        <p:txBody>
          <a:bodyPr/>
          <a:lstStyle/>
          <a:p>
            <a:endParaRPr lang="en-US"/>
          </a:p>
        </p:txBody>
      </p:sp>
      <p:sp>
        <p:nvSpPr>
          <p:cNvPr id="82985" name="Rectangle 44"/>
          <p:cNvSpPr>
            <a:spLocks noChangeArrowheads="1"/>
          </p:cNvSpPr>
          <p:nvPr/>
        </p:nvSpPr>
        <p:spPr bwMode="auto">
          <a:xfrm>
            <a:off x="5310188" y="3333750"/>
            <a:ext cx="58102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Lấy thẻ</a:t>
            </a:r>
            <a:endParaRPr lang="en-US" sz="1400"/>
          </a:p>
        </p:txBody>
      </p:sp>
      <p:sp>
        <p:nvSpPr>
          <p:cNvPr id="82986" name="Line 45"/>
          <p:cNvSpPr>
            <a:spLocks noChangeShapeType="1"/>
          </p:cNvSpPr>
          <p:nvPr/>
        </p:nvSpPr>
        <p:spPr bwMode="auto">
          <a:xfrm flipH="1">
            <a:off x="4556125" y="3732213"/>
            <a:ext cx="1971675" cy="0"/>
          </a:xfrm>
          <a:prstGeom prst="line">
            <a:avLst/>
          </a:prstGeom>
          <a:noFill/>
          <a:ln w="3175">
            <a:solidFill>
              <a:schemeClr val="tx1"/>
            </a:solidFill>
            <a:round/>
            <a:headEnd/>
            <a:tailEnd/>
          </a:ln>
        </p:spPr>
        <p:txBody>
          <a:bodyPr/>
          <a:lstStyle/>
          <a:p>
            <a:endParaRPr lang="en-US"/>
          </a:p>
        </p:txBody>
      </p:sp>
      <p:sp>
        <p:nvSpPr>
          <p:cNvPr id="82987" name="Line 46"/>
          <p:cNvSpPr>
            <a:spLocks noChangeShapeType="1"/>
          </p:cNvSpPr>
          <p:nvPr/>
        </p:nvSpPr>
        <p:spPr bwMode="auto">
          <a:xfrm>
            <a:off x="4556125" y="3732213"/>
            <a:ext cx="134938" cy="46037"/>
          </a:xfrm>
          <a:prstGeom prst="line">
            <a:avLst/>
          </a:prstGeom>
          <a:noFill/>
          <a:ln w="8890">
            <a:solidFill>
              <a:schemeClr val="tx1"/>
            </a:solidFill>
            <a:round/>
            <a:headEnd/>
            <a:tailEnd/>
          </a:ln>
        </p:spPr>
        <p:txBody>
          <a:bodyPr/>
          <a:lstStyle/>
          <a:p>
            <a:endParaRPr lang="en-US"/>
          </a:p>
        </p:txBody>
      </p:sp>
      <p:sp>
        <p:nvSpPr>
          <p:cNvPr id="82988" name="Line 47"/>
          <p:cNvSpPr>
            <a:spLocks noChangeShapeType="1"/>
          </p:cNvSpPr>
          <p:nvPr/>
        </p:nvSpPr>
        <p:spPr bwMode="auto">
          <a:xfrm flipV="1">
            <a:off x="4556125" y="3686175"/>
            <a:ext cx="134938" cy="46038"/>
          </a:xfrm>
          <a:prstGeom prst="line">
            <a:avLst/>
          </a:prstGeom>
          <a:noFill/>
          <a:ln w="8890">
            <a:solidFill>
              <a:schemeClr val="tx1"/>
            </a:solidFill>
            <a:round/>
            <a:headEnd/>
            <a:tailEnd/>
          </a:ln>
        </p:spPr>
        <p:txBody>
          <a:bodyPr/>
          <a:lstStyle/>
          <a:p>
            <a:endParaRPr lang="en-US"/>
          </a:p>
        </p:txBody>
      </p:sp>
      <p:sp>
        <p:nvSpPr>
          <p:cNvPr id="82989" name="Rectangle 48"/>
          <p:cNvSpPr>
            <a:spLocks noChangeArrowheads="1"/>
          </p:cNvSpPr>
          <p:nvPr/>
        </p:nvSpPr>
        <p:spPr bwMode="auto">
          <a:xfrm>
            <a:off x="5041900" y="3529013"/>
            <a:ext cx="1271588" cy="212725"/>
          </a:xfrm>
          <a:prstGeom prst="rect">
            <a:avLst/>
          </a:prstGeom>
          <a:noFill/>
          <a:ln w="9525">
            <a:noFill/>
            <a:miter lim="800000"/>
            <a:headEnd/>
            <a:tailEnd/>
          </a:ln>
        </p:spPr>
        <p:txBody>
          <a:bodyPr wrap="none" lIns="0" tIns="0" rIns="0" bIns="0">
            <a:spAutoFit/>
          </a:bodyPr>
          <a:lstStyle/>
          <a:p>
            <a:r>
              <a:rPr lang="en-US" sz="1400">
                <a:latin typeface="Arial" pitchFamily="34" charset="0"/>
              </a:rPr>
              <a:t>Yêu cầu tiếp tục</a:t>
            </a:r>
            <a:endParaRPr lang="en-US" sz="1400"/>
          </a:p>
        </p:txBody>
      </p:sp>
      <p:sp>
        <p:nvSpPr>
          <p:cNvPr id="82990" name="Line 49"/>
          <p:cNvSpPr>
            <a:spLocks noChangeShapeType="1"/>
          </p:cNvSpPr>
          <p:nvPr/>
        </p:nvSpPr>
        <p:spPr bwMode="auto">
          <a:xfrm>
            <a:off x="4552950" y="4024313"/>
            <a:ext cx="1974850" cy="1587"/>
          </a:xfrm>
          <a:prstGeom prst="line">
            <a:avLst/>
          </a:prstGeom>
          <a:noFill/>
          <a:ln w="3175">
            <a:solidFill>
              <a:schemeClr val="tx1"/>
            </a:solidFill>
            <a:round/>
            <a:headEnd/>
            <a:tailEnd/>
          </a:ln>
        </p:spPr>
        <p:txBody>
          <a:bodyPr/>
          <a:lstStyle/>
          <a:p>
            <a:endParaRPr lang="en-US"/>
          </a:p>
        </p:txBody>
      </p:sp>
      <p:sp>
        <p:nvSpPr>
          <p:cNvPr id="82991" name="Line 50"/>
          <p:cNvSpPr>
            <a:spLocks noChangeShapeType="1"/>
          </p:cNvSpPr>
          <p:nvPr/>
        </p:nvSpPr>
        <p:spPr bwMode="auto">
          <a:xfrm flipH="1">
            <a:off x="6392863" y="4024313"/>
            <a:ext cx="134937" cy="46037"/>
          </a:xfrm>
          <a:prstGeom prst="line">
            <a:avLst/>
          </a:prstGeom>
          <a:noFill/>
          <a:ln w="8890">
            <a:solidFill>
              <a:schemeClr val="tx1"/>
            </a:solidFill>
            <a:round/>
            <a:headEnd/>
            <a:tailEnd/>
          </a:ln>
        </p:spPr>
        <p:txBody>
          <a:bodyPr/>
          <a:lstStyle/>
          <a:p>
            <a:endParaRPr lang="en-US"/>
          </a:p>
        </p:txBody>
      </p:sp>
      <p:sp>
        <p:nvSpPr>
          <p:cNvPr id="82992" name="Line 51"/>
          <p:cNvSpPr>
            <a:spLocks noChangeShapeType="1"/>
          </p:cNvSpPr>
          <p:nvPr/>
        </p:nvSpPr>
        <p:spPr bwMode="auto">
          <a:xfrm flipH="1" flipV="1">
            <a:off x="6392863" y="3979863"/>
            <a:ext cx="134937" cy="44450"/>
          </a:xfrm>
          <a:prstGeom prst="line">
            <a:avLst/>
          </a:prstGeom>
          <a:noFill/>
          <a:ln w="8890">
            <a:solidFill>
              <a:schemeClr val="tx1"/>
            </a:solidFill>
            <a:round/>
            <a:headEnd/>
            <a:tailEnd/>
          </a:ln>
        </p:spPr>
        <p:txBody>
          <a:bodyPr/>
          <a:lstStyle/>
          <a:p>
            <a:endParaRPr lang="en-US"/>
          </a:p>
        </p:txBody>
      </p:sp>
      <p:sp>
        <p:nvSpPr>
          <p:cNvPr id="82993" name="Rectangle 52"/>
          <p:cNvSpPr>
            <a:spLocks noChangeArrowheads="1"/>
          </p:cNvSpPr>
          <p:nvPr/>
        </p:nvSpPr>
        <p:spPr bwMode="auto">
          <a:xfrm>
            <a:off x="5281613" y="3821113"/>
            <a:ext cx="6508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Kết thúc</a:t>
            </a:r>
            <a:endParaRPr lang="en-US" sz="1400"/>
          </a:p>
        </p:txBody>
      </p:sp>
      <p:sp>
        <p:nvSpPr>
          <p:cNvPr id="82994" name="Line 53"/>
          <p:cNvSpPr>
            <a:spLocks noChangeShapeType="1"/>
          </p:cNvSpPr>
          <p:nvPr/>
        </p:nvSpPr>
        <p:spPr bwMode="auto">
          <a:xfrm flipH="1">
            <a:off x="4556125" y="4414838"/>
            <a:ext cx="1971675" cy="0"/>
          </a:xfrm>
          <a:prstGeom prst="line">
            <a:avLst/>
          </a:prstGeom>
          <a:noFill/>
          <a:ln w="3175">
            <a:solidFill>
              <a:schemeClr val="tx1"/>
            </a:solidFill>
            <a:round/>
            <a:headEnd/>
            <a:tailEnd/>
          </a:ln>
        </p:spPr>
        <p:txBody>
          <a:bodyPr/>
          <a:lstStyle/>
          <a:p>
            <a:endParaRPr lang="en-US"/>
          </a:p>
        </p:txBody>
      </p:sp>
      <p:sp>
        <p:nvSpPr>
          <p:cNvPr id="82995" name="Line 54"/>
          <p:cNvSpPr>
            <a:spLocks noChangeShapeType="1"/>
          </p:cNvSpPr>
          <p:nvPr/>
        </p:nvSpPr>
        <p:spPr bwMode="auto">
          <a:xfrm>
            <a:off x="4556125" y="4414838"/>
            <a:ext cx="134938" cy="46037"/>
          </a:xfrm>
          <a:prstGeom prst="line">
            <a:avLst/>
          </a:prstGeom>
          <a:noFill/>
          <a:ln w="8890">
            <a:solidFill>
              <a:schemeClr val="tx1"/>
            </a:solidFill>
            <a:round/>
            <a:headEnd/>
            <a:tailEnd/>
          </a:ln>
        </p:spPr>
        <p:txBody>
          <a:bodyPr/>
          <a:lstStyle/>
          <a:p>
            <a:endParaRPr lang="en-US"/>
          </a:p>
        </p:txBody>
      </p:sp>
      <p:sp>
        <p:nvSpPr>
          <p:cNvPr id="82996" name="Line 55"/>
          <p:cNvSpPr>
            <a:spLocks noChangeShapeType="1"/>
          </p:cNvSpPr>
          <p:nvPr/>
        </p:nvSpPr>
        <p:spPr bwMode="auto">
          <a:xfrm flipV="1">
            <a:off x="4556125" y="4368800"/>
            <a:ext cx="134938" cy="46038"/>
          </a:xfrm>
          <a:prstGeom prst="line">
            <a:avLst/>
          </a:prstGeom>
          <a:noFill/>
          <a:ln w="8890">
            <a:solidFill>
              <a:schemeClr val="tx1"/>
            </a:solidFill>
            <a:round/>
            <a:headEnd/>
            <a:tailEnd/>
          </a:ln>
        </p:spPr>
        <p:txBody>
          <a:bodyPr/>
          <a:lstStyle/>
          <a:p>
            <a:endParaRPr lang="en-US"/>
          </a:p>
        </p:txBody>
      </p:sp>
      <p:sp>
        <p:nvSpPr>
          <p:cNvPr id="82997" name="Rectangle 56"/>
          <p:cNvSpPr>
            <a:spLocks noChangeArrowheads="1"/>
          </p:cNvSpPr>
          <p:nvPr/>
        </p:nvSpPr>
        <p:spPr bwMode="auto">
          <a:xfrm>
            <a:off x="5205413" y="4211638"/>
            <a:ext cx="8540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In hoá đơn</a:t>
            </a:r>
            <a:endParaRPr lang="en-US" sz="1400"/>
          </a:p>
        </p:txBody>
      </p:sp>
      <p:sp>
        <p:nvSpPr>
          <p:cNvPr id="77881" name="Oval 57"/>
          <p:cNvSpPr>
            <a:spLocks noChangeArrowheads="1"/>
          </p:cNvSpPr>
          <p:nvPr/>
        </p:nvSpPr>
        <p:spPr bwMode="auto">
          <a:xfrm>
            <a:off x="6553200" y="1970088"/>
            <a:ext cx="1981200" cy="1219200"/>
          </a:xfrm>
          <a:prstGeom prst="ellipse">
            <a:avLst/>
          </a:prstGeom>
          <a:noFill/>
          <a:ln w="9525">
            <a:solidFill>
              <a:srgbClr val="FF3300"/>
            </a:solidFill>
            <a:prstDash val="dash"/>
            <a:round/>
            <a:headEnd/>
            <a:tailEnd/>
          </a:ln>
        </p:spPr>
        <p:txBody>
          <a:bodyPr wrap="none" anchor="ctr"/>
          <a:lstStyle/>
          <a:p>
            <a:endParaRPr lang="fr-FR"/>
          </a:p>
        </p:txBody>
      </p:sp>
      <p:sp>
        <p:nvSpPr>
          <p:cNvPr id="82999" name="Rectangle 58"/>
          <p:cNvSpPr>
            <a:spLocks noChangeArrowheads="1"/>
          </p:cNvSpPr>
          <p:nvPr/>
        </p:nvSpPr>
        <p:spPr bwMode="auto">
          <a:xfrm>
            <a:off x="990600" y="4779963"/>
            <a:ext cx="1371600" cy="1773237"/>
          </a:xfrm>
          <a:prstGeom prst="rect">
            <a:avLst/>
          </a:prstGeom>
          <a:noFill/>
          <a:ln w="3175">
            <a:solidFill>
              <a:schemeClr val="tx1"/>
            </a:solidFill>
            <a:miter lim="800000"/>
            <a:headEnd/>
            <a:tailEnd/>
          </a:ln>
        </p:spPr>
        <p:txBody>
          <a:bodyPr/>
          <a:lstStyle/>
          <a:p>
            <a:endParaRPr lang="fr-FR"/>
          </a:p>
        </p:txBody>
      </p:sp>
      <p:sp>
        <p:nvSpPr>
          <p:cNvPr id="83000" name="Rectangle 59"/>
          <p:cNvSpPr>
            <a:spLocks noChangeArrowheads="1"/>
          </p:cNvSpPr>
          <p:nvPr/>
        </p:nvSpPr>
        <p:spPr bwMode="auto">
          <a:xfrm>
            <a:off x="1196975" y="4821238"/>
            <a:ext cx="806450"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TàiKhoản</a:t>
            </a:r>
            <a:endParaRPr lang="en-US" sz="1400" b="1"/>
          </a:p>
        </p:txBody>
      </p:sp>
      <p:sp>
        <p:nvSpPr>
          <p:cNvPr id="83001" name="Rectangle 60"/>
          <p:cNvSpPr>
            <a:spLocks noChangeArrowheads="1"/>
          </p:cNvSpPr>
          <p:nvPr/>
        </p:nvSpPr>
        <p:spPr bwMode="auto">
          <a:xfrm>
            <a:off x="990600" y="5014913"/>
            <a:ext cx="1371600" cy="1538287"/>
          </a:xfrm>
          <a:prstGeom prst="rect">
            <a:avLst/>
          </a:prstGeom>
          <a:noFill/>
          <a:ln w="3175">
            <a:solidFill>
              <a:schemeClr val="tx1"/>
            </a:solidFill>
            <a:miter lim="800000"/>
            <a:headEnd/>
            <a:tailEnd/>
          </a:ln>
        </p:spPr>
        <p:txBody>
          <a:bodyPr/>
          <a:lstStyle/>
          <a:p>
            <a:endParaRPr lang="fr-FR"/>
          </a:p>
        </p:txBody>
      </p:sp>
      <p:sp>
        <p:nvSpPr>
          <p:cNvPr id="83002" name="Rectangle 61"/>
          <p:cNvSpPr>
            <a:spLocks noChangeArrowheads="1"/>
          </p:cNvSpPr>
          <p:nvPr/>
        </p:nvSpPr>
        <p:spPr bwMode="auto">
          <a:xfrm>
            <a:off x="990600" y="5627688"/>
            <a:ext cx="1371600" cy="925512"/>
          </a:xfrm>
          <a:prstGeom prst="rect">
            <a:avLst/>
          </a:prstGeom>
          <a:noFill/>
          <a:ln w="3175">
            <a:solidFill>
              <a:schemeClr val="tx1"/>
            </a:solidFill>
            <a:miter lim="800000"/>
            <a:headEnd/>
            <a:tailEnd/>
          </a:ln>
        </p:spPr>
        <p:txBody>
          <a:bodyPr/>
          <a:lstStyle/>
          <a:p>
            <a:endParaRPr lang="fr-FR"/>
          </a:p>
        </p:txBody>
      </p:sp>
      <p:sp>
        <p:nvSpPr>
          <p:cNvPr id="83003" name="Rectangle 62"/>
          <p:cNvSpPr>
            <a:spLocks noChangeArrowheads="1"/>
          </p:cNvSpPr>
          <p:nvPr/>
        </p:nvSpPr>
        <p:spPr bwMode="auto">
          <a:xfrm>
            <a:off x="1033463" y="5035550"/>
            <a:ext cx="946150" cy="212725"/>
          </a:xfrm>
          <a:prstGeom prst="rect">
            <a:avLst/>
          </a:prstGeom>
          <a:noFill/>
          <a:ln w="9525">
            <a:noFill/>
            <a:miter lim="800000"/>
            <a:headEnd/>
            <a:tailEnd/>
          </a:ln>
        </p:spPr>
        <p:txBody>
          <a:bodyPr wrap="none" lIns="0" tIns="0" rIns="0" bIns="0">
            <a:spAutoFit/>
          </a:bodyPr>
          <a:lstStyle/>
          <a:p>
            <a:r>
              <a:rPr lang="en-US" sz="1400">
                <a:latin typeface="Arial" pitchFamily="34" charset="0"/>
              </a:rPr>
              <a:t>sốTàiKhoản</a:t>
            </a:r>
            <a:endParaRPr lang="en-US" sz="1400"/>
          </a:p>
        </p:txBody>
      </p:sp>
      <p:sp>
        <p:nvSpPr>
          <p:cNvPr id="83004" name="Rectangle 63"/>
          <p:cNvSpPr>
            <a:spLocks noChangeArrowheads="1"/>
          </p:cNvSpPr>
          <p:nvPr/>
        </p:nvSpPr>
        <p:spPr bwMode="auto">
          <a:xfrm>
            <a:off x="1033463" y="5213350"/>
            <a:ext cx="1035050" cy="212725"/>
          </a:xfrm>
          <a:prstGeom prst="rect">
            <a:avLst/>
          </a:prstGeom>
          <a:noFill/>
          <a:ln w="9525">
            <a:noFill/>
            <a:miter lim="800000"/>
            <a:headEnd/>
            <a:tailEnd/>
          </a:ln>
        </p:spPr>
        <p:txBody>
          <a:bodyPr wrap="none" lIns="0" tIns="0" rIns="0" bIns="0">
            <a:spAutoFit/>
          </a:bodyPr>
          <a:lstStyle/>
          <a:p>
            <a:r>
              <a:rPr lang="en-US" sz="1400">
                <a:latin typeface="Arial" pitchFamily="34" charset="0"/>
              </a:rPr>
              <a:t>loạiTàiKhoản</a:t>
            </a:r>
            <a:endParaRPr lang="en-US" sz="1400"/>
          </a:p>
        </p:txBody>
      </p:sp>
      <p:sp>
        <p:nvSpPr>
          <p:cNvPr id="83005" name="Rectangle 64"/>
          <p:cNvSpPr>
            <a:spLocks noChangeArrowheads="1"/>
          </p:cNvSpPr>
          <p:nvPr/>
        </p:nvSpPr>
        <p:spPr bwMode="auto">
          <a:xfrm>
            <a:off x="1033463" y="5389563"/>
            <a:ext cx="434975" cy="212725"/>
          </a:xfrm>
          <a:prstGeom prst="rect">
            <a:avLst/>
          </a:prstGeom>
          <a:noFill/>
          <a:ln w="9525">
            <a:noFill/>
            <a:miter lim="800000"/>
            <a:headEnd/>
            <a:tailEnd/>
          </a:ln>
        </p:spPr>
        <p:txBody>
          <a:bodyPr wrap="none" lIns="0" tIns="0" rIns="0" bIns="0">
            <a:spAutoFit/>
          </a:bodyPr>
          <a:lstStyle/>
          <a:p>
            <a:r>
              <a:rPr lang="en-US" sz="1400">
                <a:latin typeface="Arial" pitchFamily="34" charset="0"/>
              </a:rPr>
              <a:t>sốDư</a:t>
            </a:r>
            <a:endParaRPr lang="en-US" sz="1400"/>
          </a:p>
        </p:txBody>
      </p:sp>
      <p:sp>
        <p:nvSpPr>
          <p:cNvPr id="83006" name="Rectangle 65"/>
          <p:cNvSpPr>
            <a:spLocks noChangeArrowheads="1"/>
          </p:cNvSpPr>
          <p:nvPr/>
        </p:nvSpPr>
        <p:spPr bwMode="auto">
          <a:xfrm>
            <a:off x="1066800" y="5694363"/>
            <a:ext cx="717550"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rútTiền()</a:t>
            </a:r>
            <a:endParaRPr lang="en-US" sz="1400" b="1"/>
          </a:p>
        </p:txBody>
      </p:sp>
      <p:sp>
        <p:nvSpPr>
          <p:cNvPr id="77890" name="Line 66"/>
          <p:cNvSpPr>
            <a:spLocks noChangeShapeType="1"/>
          </p:cNvSpPr>
          <p:nvPr/>
        </p:nvSpPr>
        <p:spPr bwMode="auto">
          <a:xfrm flipH="1">
            <a:off x="1981200" y="3048000"/>
            <a:ext cx="5029200" cy="2971800"/>
          </a:xfrm>
          <a:prstGeom prst="line">
            <a:avLst/>
          </a:prstGeom>
          <a:noFill/>
          <a:ln w="9525">
            <a:solidFill>
              <a:srgbClr val="FF3300"/>
            </a:solidFill>
            <a:prstDash val="dash"/>
            <a:round/>
            <a:headEnd/>
            <a:tailEnd type="triangle" w="med" len="med"/>
          </a:ln>
        </p:spPr>
        <p:txBody>
          <a:bodyPr/>
          <a:lstStyle/>
          <a:p>
            <a:endParaRPr lang="en-US"/>
          </a:p>
        </p:txBody>
      </p:sp>
      <p:sp>
        <p:nvSpPr>
          <p:cNvPr id="83008" name="Text Box 67"/>
          <p:cNvSpPr txBox="1">
            <a:spLocks noChangeArrowheads="1"/>
          </p:cNvSpPr>
          <p:nvPr/>
        </p:nvSpPr>
        <p:spPr bwMode="auto">
          <a:xfrm>
            <a:off x="4648200" y="6235700"/>
            <a:ext cx="2152650" cy="366713"/>
          </a:xfrm>
          <a:prstGeom prst="rect">
            <a:avLst/>
          </a:prstGeom>
          <a:noFill/>
          <a:ln w="9525">
            <a:noFill/>
            <a:miter lim="800000"/>
            <a:headEnd/>
            <a:tailEnd/>
          </a:ln>
        </p:spPr>
        <p:txBody>
          <a:bodyPr wrap="none">
            <a:spAutoFit/>
          </a:bodyPr>
          <a:lstStyle/>
          <a:p>
            <a:r>
              <a:rPr lang="en-US" b="1">
                <a:solidFill>
                  <a:srgbClr val="33CCFF"/>
                </a:solidFill>
                <a:latin typeface="Arial" pitchFamily="34" charset="0"/>
              </a:rPr>
              <a:t>Use case Rút Tiền</a:t>
            </a:r>
          </a:p>
        </p:txBody>
      </p:sp>
      <p:sp>
        <p:nvSpPr>
          <p:cNvPr id="77892" name="Rectangle 68"/>
          <p:cNvSpPr>
            <a:spLocks noChangeArrowheads="1"/>
          </p:cNvSpPr>
          <p:nvPr/>
        </p:nvSpPr>
        <p:spPr bwMode="auto">
          <a:xfrm>
            <a:off x="1066800" y="5943600"/>
            <a:ext cx="766763"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gửiTiền()</a:t>
            </a:r>
            <a:endParaRPr lang="en-US" sz="1400" b="1"/>
          </a:p>
        </p:txBody>
      </p:sp>
      <p:sp>
        <p:nvSpPr>
          <p:cNvPr id="77893" name="Rectangle 69"/>
          <p:cNvSpPr>
            <a:spLocks noChangeArrowheads="1"/>
          </p:cNvSpPr>
          <p:nvPr/>
        </p:nvSpPr>
        <p:spPr bwMode="auto">
          <a:xfrm>
            <a:off x="1066800" y="6172200"/>
            <a:ext cx="1279525" cy="212725"/>
          </a:xfrm>
          <a:prstGeom prst="rect">
            <a:avLst/>
          </a:prstGeom>
          <a:noFill/>
          <a:ln w="9525">
            <a:noFill/>
            <a:miter lim="800000"/>
            <a:headEnd/>
            <a:tailEnd/>
          </a:ln>
        </p:spPr>
        <p:txBody>
          <a:bodyPr wrap="none" lIns="0" tIns="0" rIns="0" bIns="0">
            <a:spAutoFit/>
          </a:bodyPr>
          <a:lstStyle/>
          <a:p>
            <a:r>
              <a:rPr lang="en-US" sz="1400" b="1">
                <a:latin typeface="Arial" pitchFamily="34" charset="0"/>
              </a:rPr>
              <a:t>xemTàiKhoản()</a:t>
            </a:r>
            <a:endParaRPr 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81"/>
                                        </p:tgtEl>
                                        <p:attrNameLst>
                                          <p:attrName>style.visibility</p:attrName>
                                        </p:attrNameLst>
                                      </p:cBhvr>
                                      <p:to>
                                        <p:strVal val="visible"/>
                                      </p:to>
                                    </p:set>
                                    <p:animEffect transition="in" filter="dissolve">
                                      <p:cBhvr>
                                        <p:cTn id="7" dur="500"/>
                                        <p:tgtEl>
                                          <p:spTgt spid="7788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7890"/>
                                        </p:tgtEl>
                                        <p:attrNameLst>
                                          <p:attrName>style.visibility</p:attrName>
                                        </p:attrNameLst>
                                      </p:cBhvr>
                                      <p:to>
                                        <p:strVal val="visible"/>
                                      </p:to>
                                    </p:set>
                                    <p:animEffect transition="in" filter="dissolve">
                                      <p:cBhvr>
                                        <p:cTn id="10" dur="500"/>
                                        <p:tgtEl>
                                          <p:spTgt spid="778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892"/>
                                        </p:tgtEl>
                                        <p:attrNameLst>
                                          <p:attrName>style.visibility</p:attrName>
                                        </p:attrNameLst>
                                      </p:cBhvr>
                                      <p:to>
                                        <p:strVal val="visible"/>
                                      </p:to>
                                    </p:set>
                                    <p:animEffect transition="in" filter="dissolve">
                                      <p:cBhvr>
                                        <p:cTn id="13" dur="500"/>
                                        <p:tgtEl>
                                          <p:spTgt spid="7789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7893"/>
                                        </p:tgtEl>
                                        <p:attrNameLst>
                                          <p:attrName>style.visibility</p:attrName>
                                        </p:attrNameLst>
                                      </p:cBhvr>
                                      <p:to>
                                        <p:strVal val="visible"/>
                                      </p:to>
                                    </p:set>
                                    <p:animEffect transition="in" filter="dissolve">
                                      <p:cBhvr>
                                        <p:cTn id="18" dur="500"/>
                                        <p:tgtEl>
                                          <p:spTgt spid="7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1" grpId="0" animBg="1"/>
      <p:bldP spid="77890" grpId="0" animBg="1"/>
      <p:bldP spid="77892" grpId="0"/>
      <p:bldP spid="77893"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457200" y="-228600"/>
            <a:ext cx="8229600" cy="1371600"/>
          </a:xfrm>
        </p:spPr>
        <p:txBody>
          <a:bodyPr/>
          <a:lstStyle/>
          <a:p>
            <a:pPr eaLnBrk="1" hangingPunct="1"/>
            <a:r>
              <a:rPr lang="en-US" smtClean="0"/>
              <a:t>Xác định method</a:t>
            </a:r>
          </a:p>
        </p:txBody>
      </p:sp>
      <p:sp>
        <p:nvSpPr>
          <p:cNvPr id="83971" name="Rectangle 3"/>
          <p:cNvSpPr>
            <a:spLocks noGrp="1" noChangeArrowheads="1"/>
          </p:cNvSpPr>
          <p:nvPr>
            <p:ph idx="1"/>
          </p:nvPr>
        </p:nvSpPr>
        <p:spPr>
          <a:xfrm>
            <a:off x="0" y="1143000"/>
            <a:ext cx="3048000" cy="4525963"/>
          </a:xfrm>
        </p:spPr>
        <p:txBody>
          <a:bodyPr/>
          <a:lstStyle/>
          <a:p>
            <a:pPr eaLnBrk="1" hangingPunct="1"/>
            <a:r>
              <a:rPr lang="en-US" smtClean="0"/>
              <a:t>Ví dụ: hệ thống ATM</a:t>
            </a:r>
          </a:p>
        </p:txBody>
      </p:sp>
      <p:sp>
        <p:nvSpPr>
          <p:cNvPr id="83972" name="Slide Number Placeholder 4"/>
          <p:cNvSpPr>
            <a:spLocks noGrp="1"/>
          </p:cNvSpPr>
          <p:nvPr>
            <p:ph type="sldNum" sz="quarter" idx="11"/>
          </p:nvPr>
        </p:nvSpPr>
        <p:spPr>
          <a:noFill/>
        </p:spPr>
        <p:txBody>
          <a:bodyPr/>
          <a:lstStyle/>
          <a:p>
            <a:fld id="{F69F316D-7904-4196-BBBF-4E54A667CD2D}" type="slidenum">
              <a:rPr lang="en-US" smtClean="0"/>
              <a:pPr/>
              <a:t>68</a:t>
            </a:fld>
            <a:endParaRPr lang="en-US" smtClean="0"/>
          </a:p>
        </p:txBody>
      </p:sp>
      <p:grpSp>
        <p:nvGrpSpPr>
          <p:cNvPr id="83973" name="Group 305"/>
          <p:cNvGrpSpPr>
            <a:grpSpLocks/>
          </p:cNvGrpSpPr>
          <p:nvPr/>
        </p:nvGrpSpPr>
        <p:grpSpPr bwMode="auto">
          <a:xfrm>
            <a:off x="2438400" y="1179513"/>
            <a:ext cx="6705600" cy="5281612"/>
            <a:chOff x="1305" y="743"/>
            <a:chExt cx="4224" cy="3327"/>
          </a:xfrm>
        </p:grpSpPr>
        <p:sp>
          <p:nvSpPr>
            <p:cNvPr id="83975" name="Rectangle 6"/>
            <p:cNvSpPr>
              <a:spLocks noChangeArrowheads="1"/>
            </p:cNvSpPr>
            <p:nvPr/>
          </p:nvSpPr>
          <p:spPr bwMode="auto">
            <a:xfrm>
              <a:off x="3481" y="3793"/>
              <a:ext cx="789" cy="277"/>
            </a:xfrm>
            <a:prstGeom prst="rect">
              <a:avLst/>
            </a:prstGeom>
            <a:noFill/>
            <a:ln w="3175">
              <a:solidFill>
                <a:schemeClr val="tx1"/>
              </a:solidFill>
              <a:miter lim="800000"/>
              <a:headEnd/>
              <a:tailEnd/>
            </a:ln>
          </p:spPr>
          <p:txBody>
            <a:bodyPr/>
            <a:lstStyle/>
            <a:p>
              <a:endParaRPr lang="fr-FR"/>
            </a:p>
          </p:txBody>
        </p:sp>
        <p:sp>
          <p:nvSpPr>
            <p:cNvPr id="83976" name="Rectangle 7"/>
            <p:cNvSpPr>
              <a:spLocks noChangeArrowheads="1"/>
            </p:cNvSpPr>
            <p:nvPr/>
          </p:nvSpPr>
          <p:spPr bwMode="auto">
            <a:xfrm>
              <a:off x="3547" y="3819"/>
              <a:ext cx="634"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GiaoDịchRút</a:t>
              </a:r>
              <a:endParaRPr lang="en-US" sz="1400"/>
            </a:p>
          </p:txBody>
        </p:sp>
        <p:sp>
          <p:nvSpPr>
            <p:cNvPr id="83977" name="Rectangle 8"/>
            <p:cNvSpPr>
              <a:spLocks noChangeArrowheads="1"/>
            </p:cNvSpPr>
            <p:nvPr/>
          </p:nvSpPr>
          <p:spPr bwMode="auto">
            <a:xfrm>
              <a:off x="3481" y="3945"/>
              <a:ext cx="789" cy="125"/>
            </a:xfrm>
            <a:prstGeom prst="rect">
              <a:avLst/>
            </a:prstGeom>
            <a:noFill/>
            <a:ln w="3175">
              <a:solidFill>
                <a:schemeClr val="tx1"/>
              </a:solidFill>
              <a:miter lim="800000"/>
              <a:headEnd/>
              <a:tailEnd/>
            </a:ln>
          </p:spPr>
          <p:txBody>
            <a:bodyPr/>
            <a:lstStyle/>
            <a:p>
              <a:endParaRPr lang="fr-FR"/>
            </a:p>
          </p:txBody>
        </p:sp>
        <p:sp>
          <p:nvSpPr>
            <p:cNvPr id="83978" name="Rectangle 9"/>
            <p:cNvSpPr>
              <a:spLocks noChangeArrowheads="1"/>
            </p:cNvSpPr>
            <p:nvPr/>
          </p:nvSpPr>
          <p:spPr bwMode="auto">
            <a:xfrm>
              <a:off x="3481" y="4000"/>
              <a:ext cx="789" cy="70"/>
            </a:xfrm>
            <a:prstGeom prst="rect">
              <a:avLst/>
            </a:prstGeom>
            <a:noFill/>
            <a:ln w="3175">
              <a:solidFill>
                <a:schemeClr val="tx1"/>
              </a:solidFill>
              <a:miter lim="800000"/>
              <a:headEnd/>
              <a:tailEnd/>
            </a:ln>
          </p:spPr>
          <p:txBody>
            <a:bodyPr/>
            <a:lstStyle/>
            <a:p>
              <a:endParaRPr lang="fr-FR"/>
            </a:p>
          </p:txBody>
        </p:sp>
        <p:sp>
          <p:nvSpPr>
            <p:cNvPr id="83979" name="Rectangle 10"/>
            <p:cNvSpPr>
              <a:spLocks noChangeArrowheads="1"/>
            </p:cNvSpPr>
            <p:nvPr/>
          </p:nvSpPr>
          <p:spPr bwMode="auto">
            <a:xfrm>
              <a:off x="4739" y="3793"/>
              <a:ext cx="790" cy="277"/>
            </a:xfrm>
            <a:prstGeom prst="rect">
              <a:avLst/>
            </a:prstGeom>
            <a:noFill/>
            <a:ln w="3175">
              <a:solidFill>
                <a:schemeClr val="tx1"/>
              </a:solidFill>
              <a:miter lim="800000"/>
              <a:headEnd/>
              <a:tailEnd/>
            </a:ln>
          </p:spPr>
          <p:txBody>
            <a:bodyPr/>
            <a:lstStyle/>
            <a:p>
              <a:endParaRPr lang="fr-FR"/>
            </a:p>
          </p:txBody>
        </p:sp>
        <p:sp>
          <p:nvSpPr>
            <p:cNvPr id="83980" name="Rectangle 11"/>
            <p:cNvSpPr>
              <a:spLocks noChangeArrowheads="1"/>
            </p:cNvSpPr>
            <p:nvPr/>
          </p:nvSpPr>
          <p:spPr bwMode="auto">
            <a:xfrm>
              <a:off x="4807" y="3819"/>
              <a:ext cx="645"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GiaoDịchGởi</a:t>
              </a:r>
              <a:endParaRPr lang="en-US" sz="1400"/>
            </a:p>
          </p:txBody>
        </p:sp>
        <p:sp>
          <p:nvSpPr>
            <p:cNvPr id="83981" name="Rectangle 12"/>
            <p:cNvSpPr>
              <a:spLocks noChangeArrowheads="1"/>
            </p:cNvSpPr>
            <p:nvPr/>
          </p:nvSpPr>
          <p:spPr bwMode="auto">
            <a:xfrm>
              <a:off x="4739" y="3945"/>
              <a:ext cx="790" cy="125"/>
            </a:xfrm>
            <a:prstGeom prst="rect">
              <a:avLst/>
            </a:prstGeom>
            <a:noFill/>
            <a:ln w="3175">
              <a:solidFill>
                <a:schemeClr val="tx1"/>
              </a:solidFill>
              <a:miter lim="800000"/>
              <a:headEnd/>
              <a:tailEnd/>
            </a:ln>
          </p:spPr>
          <p:txBody>
            <a:bodyPr/>
            <a:lstStyle/>
            <a:p>
              <a:endParaRPr lang="fr-FR"/>
            </a:p>
          </p:txBody>
        </p:sp>
        <p:sp>
          <p:nvSpPr>
            <p:cNvPr id="83982" name="Rectangle 13"/>
            <p:cNvSpPr>
              <a:spLocks noChangeArrowheads="1"/>
            </p:cNvSpPr>
            <p:nvPr/>
          </p:nvSpPr>
          <p:spPr bwMode="auto">
            <a:xfrm>
              <a:off x="4739" y="4000"/>
              <a:ext cx="790" cy="70"/>
            </a:xfrm>
            <a:prstGeom prst="rect">
              <a:avLst/>
            </a:prstGeom>
            <a:noFill/>
            <a:ln w="3175">
              <a:solidFill>
                <a:schemeClr val="tx1"/>
              </a:solidFill>
              <a:miter lim="800000"/>
              <a:headEnd/>
              <a:tailEnd/>
            </a:ln>
          </p:spPr>
          <p:txBody>
            <a:bodyPr/>
            <a:lstStyle/>
            <a:p>
              <a:endParaRPr lang="fr-FR"/>
            </a:p>
          </p:txBody>
        </p:sp>
        <p:sp>
          <p:nvSpPr>
            <p:cNvPr id="83983" name="Rectangle 14"/>
            <p:cNvSpPr>
              <a:spLocks noChangeArrowheads="1"/>
            </p:cNvSpPr>
            <p:nvPr/>
          </p:nvSpPr>
          <p:spPr bwMode="auto">
            <a:xfrm>
              <a:off x="1483" y="1105"/>
              <a:ext cx="1008" cy="866"/>
            </a:xfrm>
            <a:prstGeom prst="rect">
              <a:avLst/>
            </a:prstGeom>
            <a:noFill/>
            <a:ln w="3175">
              <a:solidFill>
                <a:schemeClr val="tx1"/>
              </a:solidFill>
              <a:miter lim="800000"/>
              <a:headEnd/>
              <a:tailEnd/>
            </a:ln>
          </p:spPr>
          <p:txBody>
            <a:bodyPr/>
            <a:lstStyle/>
            <a:p>
              <a:endParaRPr lang="fr-FR"/>
            </a:p>
          </p:txBody>
        </p:sp>
        <p:sp>
          <p:nvSpPr>
            <p:cNvPr id="83984" name="Rectangle 15"/>
            <p:cNvSpPr>
              <a:spLocks noChangeArrowheads="1"/>
            </p:cNvSpPr>
            <p:nvPr/>
          </p:nvSpPr>
          <p:spPr bwMode="auto">
            <a:xfrm>
              <a:off x="1683" y="1131"/>
              <a:ext cx="584" cy="134"/>
            </a:xfrm>
            <a:prstGeom prst="rect">
              <a:avLst/>
            </a:prstGeom>
            <a:noFill/>
            <a:ln w="9525">
              <a:noFill/>
              <a:miter lim="800000"/>
              <a:headEnd/>
              <a:tailEnd/>
            </a:ln>
          </p:spPr>
          <p:txBody>
            <a:bodyPr wrap="none" lIns="0" tIns="0" rIns="0" bIns="0">
              <a:spAutoFit/>
            </a:bodyPr>
            <a:lstStyle/>
            <a:p>
              <a:r>
                <a:rPr lang="en-US" sz="1400">
                  <a:latin typeface="Arial" pitchFamily="34" charset="0"/>
                </a:rPr>
                <a:t>KháchHàng</a:t>
              </a:r>
              <a:endParaRPr lang="en-US" sz="1400"/>
            </a:p>
          </p:txBody>
        </p:sp>
        <p:sp>
          <p:nvSpPr>
            <p:cNvPr id="83985" name="Rectangle 16"/>
            <p:cNvSpPr>
              <a:spLocks noChangeArrowheads="1"/>
            </p:cNvSpPr>
            <p:nvPr/>
          </p:nvSpPr>
          <p:spPr bwMode="auto">
            <a:xfrm>
              <a:off x="1483" y="1256"/>
              <a:ext cx="1008" cy="715"/>
            </a:xfrm>
            <a:prstGeom prst="rect">
              <a:avLst/>
            </a:prstGeom>
            <a:noFill/>
            <a:ln w="3175">
              <a:solidFill>
                <a:schemeClr val="tx1"/>
              </a:solidFill>
              <a:miter lim="800000"/>
              <a:headEnd/>
              <a:tailEnd/>
            </a:ln>
          </p:spPr>
          <p:txBody>
            <a:bodyPr/>
            <a:lstStyle/>
            <a:p>
              <a:endParaRPr lang="fr-FR"/>
            </a:p>
          </p:txBody>
        </p:sp>
        <p:sp>
          <p:nvSpPr>
            <p:cNvPr id="83986" name="Rectangle 17"/>
            <p:cNvSpPr>
              <a:spLocks noChangeArrowheads="1"/>
            </p:cNvSpPr>
            <p:nvPr/>
          </p:nvSpPr>
          <p:spPr bwMode="auto">
            <a:xfrm>
              <a:off x="1483" y="1766"/>
              <a:ext cx="1008" cy="205"/>
            </a:xfrm>
            <a:prstGeom prst="rect">
              <a:avLst/>
            </a:prstGeom>
            <a:noFill/>
            <a:ln w="3175">
              <a:solidFill>
                <a:schemeClr val="tx1"/>
              </a:solidFill>
              <a:miter lim="800000"/>
              <a:headEnd/>
              <a:tailEnd/>
            </a:ln>
          </p:spPr>
          <p:txBody>
            <a:bodyPr/>
            <a:lstStyle/>
            <a:p>
              <a:endParaRPr lang="fr-FR"/>
            </a:p>
          </p:txBody>
        </p:sp>
        <p:sp>
          <p:nvSpPr>
            <p:cNvPr id="83987" name="Rectangle 18"/>
            <p:cNvSpPr>
              <a:spLocks noChangeArrowheads="1"/>
            </p:cNvSpPr>
            <p:nvPr/>
          </p:nvSpPr>
          <p:spPr bwMode="auto">
            <a:xfrm>
              <a:off x="1509" y="1271"/>
              <a:ext cx="739" cy="134"/>
            </a:xfrm>
            <a:prstGeom prst="rect">
              <a:avLst/>
            </a:prstGeom>
            <a:noFill/>
            <a:ln w="9525">
              <a:noFill/>
              <a:miter lim="800000"/>
              <a:headEnd/>
              <a:tailEnd/>
            </a:ln>
          </p:spPr>
          <p:txBody>
            <a:bodyPr wrap="none" lIns="0" tIns="0" rIns="0" bIns="0">
              <a:spAutoFit/>
            </a:bodyPr>
            <a:lstStyle/>
            <a:p>
              <a:r>
                <a:rPr lang="en-US" sz="1400">
                  <a:latin typeface="Arial" pitchFamily="34" charset="0"/>
                </a:rPr>
                <a:t>tênKháchHàng</a:t>
              </a:r>
              <a:endParaRPr lang="en-US" sz="1400"/>
            </a:p>
          </p:txBody>
        </p:sp>
        <p:sp>
          <p:nvSpPr>
            <p:cNvPr id="83988" name="Rectangle 19"/>
            <p:cNvSpPr>
              <a:spLocks noChangeArrowheads="1"/>
            </p:cNvSpPr>
            <p:nvPr/>
          </p:nvSpPr>
          <p:spPr bwMode="auto">
            <a:xfrm>
              <a:off x="1509" y="1384"/>
              <a:ext cx="708" cy="134"/>
            </a:xfrm>
            <a:prstGeom prst="rect">
              <a:avLst/>
            </a:prstGeom>
            <a:noFill/>
            <a:ln w="9525">
              <a:noFill/>
              <a:miter lim="800000"/>
              <a:headEnd/>
              <a:tailEnd/>
            </a:ln>
          </p:spPr>
          <p:txBody>
            <a:bodyPr wrap="none" lIns="0" tIns="0" rIns="0" bIns="0">
              <a:spAutoFit/>
            </a:bodyPr>
            <a:lstStyle/>
            <a:p>
              <a:r>
                <a:rPr lang="en-US" sz="1400">
                  <a:latin typeface="Arial" pitchFamily="34" charset="0"/>
                </a:rPr>
                <a:t>họKháchHàng</a:t>
              </a:r>
              <a:endParaRPr lang="en-US" sz="1400"/>
            </a:p>
          </p:txBody>
        </p:sp>
        <p:sp>
          <p:nvSpPr>
            <p:cNvPr id="83989" name="Rectangle 20"/>
            <p:cNvSpPr>
              <a:spLocks noChangeArrowheads="1"/>
            </p:cNvSpPr>
            <p:nvPr/>
          </p:nvSpPr>
          <p:spPr bwMode="auto">
            <a:xfrm>
              <a:off x="1509" y="1498"/>
              <a:ext cx="342" cy="134"/>
            </a:xfrm>
            <a:prstGeom prst="rect">
              <a:avLst/>
            </a:prstGeom>
            <a:noFill/>
            <a:ln w="9525">
              <a:noFill/>
              <a:miter lim="800000"/>
              <a:headEnd/>
              <a:tailEnd/>
            </a:ln>
          </p:spPr>
          <p:txBody>
            <a:bodyPr wrap="none" lIns="0" tIns="0" rIns="0" bIns="0">
              <a:spAutoFit/>
            </a:bodyPr>
            <a:lstStyle/>
            <a:p>
              <a:r>
                <a:rPr lang="en-US" sz="1400">
                  <a:latin typeface="Arial" pitchFamily="34" charset="0"/>
                </a:rPr>
                <a:t>mãPIN</a:t>
              </a:r>
              <a:endParaRPr lang="en-US" sz="1400"/>
            </a:p>
          </p:txBody>
        </p:sp>
        <p:sp>
          <p:nvSpPr>
            <p:cNvPr id="83990" name="Rectangle 21"/>
            <p:cNvSpPr>
              <a:spLocks noChangeArrowheads="1"/>
            </p:cNvSpPr>
            <p:nvPr/>
          </p:nvSpPr>
          <p:spPr bwMode="auto">
            <a:xfrm>
              <a:off x="1509" y="1611"/>
              <a:ext cx="310"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sốThẻ</a:t>
              </a:r>
              <a:endParaRPr lang="en-US" sz="1400"/>
            </a:p>
          </p:txBody>
        </p:sp>
        <p:sp>
          <p:nvSpPr>
            <p:cNvPr id="83991" name="Rectangle 22"/>
            <p:cNvSpPr>
              <a:spLocks noChangeArrowheads="1"/>
            </p:cNvSpPr>
            <p:nvPr/>
          </p:nvSpPr>
          <p:spPr bwMode="auto">
            <a:xfrm>
              <a:off x="1509" y="1837"/>
              <a:ext cx="924" cy="134"/>
            </a:xfrm>
            <a:prstGeom prst="rect">
              <a:avLst/>
            </a:prstGeom>
            <a:noFill/>
            <a:ln w="9525">
              <a:noFill/>
              <a:miter lim="800000"/>
              <a:headEnd/>
              <a:tailEnd/>
            </a:ln>
          </p:spPr>
          <p:txBody>
            <a:bodyPr wrap="none" lIns="0" tIns="0" rIns="0" bIns="0">
              <a:spAutoFit/>
            </a:bodyPr>
            <a:lstStyle/>
            <a:p>
              <a:r>
                <a:rPr lang="en-US" sz="1400">
                  <a:solidFill>
                    <a:srgbClr val="33CCFF"/>
                  </a:solidFill>
                  <a:latin typeface="Arial" pitchFamily="34" charset="0"/>
                </a:rPr>
                <a:t>kiểmTraMậtKhẩu()</a:t>
              </a:r>
              <a:endParaRPr lang="en-US" sz="1400">
                <a:solidFill>
                  <a:srgbClr val="33CCFF"/>
                </a:solidFill>
              </a:endParaRPr>
            </a:p>
          </p:txBody>
        </p:sp>
        <p:sp>
          <p:nvSpPr>
            <p:cNvPr id="83992" name="Rectangle 23"/>
            <p:cNvSpPr>
              <a:spLocks noChangeArrowheads="1"/>
            </p:cNvSpPr>
            <p:nvPr/>
          </p:nvSpPr>
          <p:spPr bwMode="auto">
            <a:xfrm>
              <a:off x="3946" y="2360"/>
              <a:ext cx="1020" cy="982"/>
            </a:xfrm>
            <a:prstGeom prst="rect">
              <a:avLst/>
            </a:prstGeom>
            <a:noFill/>
            <a:ln w="3175">
              <a:solidFill>
                <a:schemeClr val="tx1"/>
              </a:solidFill>
              <a:miter lim="800000"/>
              <a:headEnd/>
              <a:tailEnd/>
            </a:ln>
          </p:spPr>
          <p:txBody>
            <a:bodyPr/>
            <a:lstStyle/>
            <a:p>
              <a:endParaRPr lang="fr-FR"/>
            </a:p>
          </p:txBody>
        </p:sp>
        <p:sp>
          <p:nvSpPr>
            <p:cNvPr id="83993" name="Rectangle 24"/>
            <p:cNvSpPr>
              <a:spLocks noChangeArrowheads="1"/>
            </p:cNvSpPr>
            <p:nvPr/>
          </p:nvSpPr>
          <p:spPr bwMode="auto">
            <a:xfrm>
              <a:off x="4219" y="2386"/>
              <a:ext cx="460"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a:t>
              </a:r>
              <a:endParaRPr lang="en-US" sz="1400"/>
            </a:p>
          </p:txBody>
        </p:sp>
        <p:sp>
          <p:nvSpPr>
            <p:cNvPr id="83994" name="Rectangle 25"/>
            <p:cNvSpPr>
              <a:spLocks noChangeArrowheads="1"/>
            </p:cNvSpPr>
            <p:nvPr/>
          </p:nvSpPr>
          <p:spPr bwMode="auto">
            <a:xfrm>
              <a:off x="3946" y="2511"/>
              <a:ext cx="1020" cy="831"/>
            </a:xfrm>
            <a:prstGeom prst="rect">
              <a:avLst/>
            </a:prstGeom>
            <a:noFill/>
            <a:ln w="3175">
              <a:solidFill>
                <a:schemeClr val="tx1"/>
              </a:solidFill>
              <a:miter lim="800000"/>
              <a:headEnd/>
              <a:tailEnd/>
            </a:ln>
          </p:spPr>
          <p:txBody>
            <a:bodyPr/>
            <a:lstStyle/>
            <a:p>
              <a:endParaRPr lang="fr-FR"/>
            </a:p>
          </p:txBody>
        </p:sp>
        <p:sp>
          <p:nvSpPr>
            <p:cNvPr id="83995" name="Rectangle 26"/>
            <p:cNvSpPr>
              <a:spLocks noChangeArrowheads="1"/>
            </p:cNvSpPr>
            <p:nvPr/>
          </p:nvSpPr>
          <p:spPr bwMode="auto">
            <a:xfrm>
              <a:off x="3946" y="3247"/>
              <a:ext cx="1020" cy="95"/>
            </a:xfrm>
            <a:prstGeom prst="rect">
              <a:avLst/>
            </a:prstGeom>
            <a:noFill/>
            <a:ln w="3175">
              <a:solidFill>
                <a:schemeClr val="tx1"/>
              </a:solidFill>
              <a:miter lim="800000"/>
              <a:headEnd/>
              <a:tailEnd/>
            </a:ln>
          </p:spPr>
          <p:txBody>
            <a:bodyPr/>
            <a:lstStyle/>
            <a:p>
              <a:endParaRPr lang="fr-FR"/>
            </a:p>
          </p:txBody>
        </p:sp>
        <p:sp>
          <p:nvSpPr>
            <p:cNvPr id="83996" name="Rectangle 27"/>
            <p:cNvSpPr>
              <a:spLocks noChangeArrowheads="1"/>
            </p:cNvSpPr>
            <p:nvPr/>
          </p:nvSpPr>
          <p:spPr bwMode="auto">
            <a:xfrm>
              <a:off x="3974" y="2526"/>
              <a:ext cx="547" cy="134"/>
            </a:xfrm>
            <a:prstGeom prst="rect">
              <a:avLst/>
            </a:prstGeom>
            <a:noFill/>
            <a:ln w="9525">
              <a:noFill/>
              <a:miter lim="800000"/>
              <a:headEnd/>
              <a:tailEnd/>
            </a:ln>
          </p:spPr>
          <p:txBody>
            <a:bodyPr wrap="none" lIns="0" tIns="0" rIns="0" bIns="0">
              <a:spAutoFit/>
            </a:bodyPr>
            <a:lstStyle/>
            <a:p>
              <a:r>
                <a:rPr lang="en-US" sz="1400">
                  <a:latin typeface="Arial" pitchFamily="34" charset="0"/>
                </a:rPr>
                <a:t>giaoDịchID</a:t>
              </a:r>
              <a:endParaRPr lang="en-US" sz="1400"/>
            </a:p>
          </p:txBody>
        </p:sp>
        <p:sp>
          <p:nvSpPr>
            <p:cNvPr id="83997" name="Rectangle 28"/>
            <p:cNvSpPr>
              <a:spLocks noChangeArrowheads="1"/>
            </p:cNvSpPr>
            <p:nvPr/>
          </p:nvSpPr>
          <p:spPr bwMode="auto">
            <a:xfrm>
              <a:off x="3974" y="2640"/>
              <a:ext cx="702" cy="134"/>
            </a:xfrm>
            <a:prstGeom prst="rect">
              <a:avLst/>
            </a:prstGeom>
            <a:noFill/>
            <a:ln w="9525">
              <a:noFill/>
              <a:miter lim="800000"/>
              <a:headEnd/>
              <a:tailEnd/>
            </a:ln>
          </p:spPr>
          <p:txBody>
            <a:bodyPr wrap="none" lIns="0" tIns="0" rIns="0" bIns="0">
              <a:spAutoFit/>
            </a:bodyPr>
            <a:lstStyle/>
            <a:p>
              <a:r>
                <a:rPr lang="en-US" sz="1400">
                  <a:latin typeface="Arial" pitchFamily="34" charset="0"/>
                </a:rPr>
                <a:t>ngàyGiaoDịch</a:t>
              </a:r>
              <a:endParaRPr lang="en-US" sz="1400"/>
            </a:p>
          </p:txBody>
        </p:sp>
        <p:sp>
          <p:nvSpPr>
            <p:cNvPr id="83998" name="Rectangle 29"/>
            <p:cNvSpPr>
              <a:spLocks noChangeArrowheads="1"/>
            </p:cNvSpPr>
            <p:nvPr/>
          </p:nvSpPr>
          <p:spPr bwMode="auto">
            <a:xfrm>
              <a:off x="3974" y="2753"/>
              <a:ext cx="887" cy="134"/>
            </a:xfrm>
            <a:prstGeom prst="rect">
              <a:avLst/>
            </a:prstGeom>
            <a:noFill/>
            <a:ln w="9525">
              <a:noFill/>
              <a:miter lim="800000"/>
              <a:headEnd/>
              <a:tailEnd/>
            </a:ln>
          </p:spPr>
          <p:txBody>
            <a:bodyPr wrap="none" lIns="0" tIns="0" rIns="0" bIns="0">
              <a:spAutoFit/>
            </a:bodyPr>
            <a:lstStyle/>
            <a:p>
              <a:r>
                <a:rPr lang="en-US" sz="1400">
                  <a:latin typeface="Arial" pitchFamily="34" charset="0"/>
                </a:rPr>
                <a:t>thờiGianGiaoDịch</a:t>
              </a:r>
              <a:endParaRPr lang="en-US" sz="1400"/>
            </a:p>
          </p:txBody>
        </p:sp>
        <p:sp>
          <p:nvSpPr>
            <p:cNvPr id="83999" name="Rectangle 30"/>
            <p:cNvSpPr>
              <a:spLocks noChangeArrowheads="1"/>
            </p:cNvSpPr>
            <p:nvPr/>
          </p:nvSpPr>
          <p:spPr bwMode="auto">
            <a:xfrm>
              <a:off x="3974" y="2866"/>
              <a:ext cx="634" cy="134"/>
            </a:xfrm>
            <a:prstGeom prst="rect">
              <a:avLst/>
            </a:prstGeom>
            <a:noFill/>
            <a:ln w="9525">
              <a:noFill/>
              <a:miter lim="800000"/>
              <a:headEnd/>
              <a:tailEnd/>
            </a:ln>
          </p:spPr>
          <p:txBody>
            <a:bodyPr wrap="none" lIns="0" tIns="0" rIns="0" bIns="0">
              <a:spAutoFit/>
            </a:bodyPr>
            <a:lstStyle/>
            <a:p>
              <a:r>
                <a:rPr lang="en-US" sz="1400">
                  <a:latin typeface="Arial" pitchFamily="34" charset="0"/>
                </a:rPr>
                <a:t>loạiGiaoDịch</a:t>
              </a:r>
              <a:endParaRPr lang="en-US" sz="1400"/>
            </a:p>
          </p:txBody>
        </p:sp>
        <p:sp>
          <p:nvSpPr>
            <p:cNvPr id="84000" name="Rectangle 31"/>
            <p:cNvSpPr>
              <a:spLocks noChangeArrowheads="1"/>
            </p:cNvSpPr>
            <p:nvPr/>
          </p:nvSpPr>
          <p:spPr bwMode="auto">
            <a:xfrm>
              <a:off x="3974" y="2980"/>
              <a:ext cx="335"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sốTiền</a:t>
              </a:r>
              <a:endParaRPr lang="en-US" sz="1400"/>
            </a:p>
          </p:txBody>
        </p:sp>
        <p:sp>
          <p:nvSpPr>
            <p:cNvPr id="84001" name="Rectangle 32"/>
            <p:cNvSpPr>
              <a:spLocks noChangeArrowheads="1"/>
            </p:cNvSpPr>
            <p:nvPr/>
          </p:nvSpPr>
          <p:spPr bwMode="auto">
            <a:xfrm>
              <a:off x="3974" y="3093"/>
              <a:ext cx="274"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sốDư</a:t>
              </a:r>
              <a:endParaRPr lang="en-US" sz="1400"/>
            </a:p>
          </p:txBody>
        </p:sp>
        <p:sp>
          <p:nvSpPr>
            <p:cNvPr id="84002" name="Line 33"/>
            <p:cNvSpPr>
              <a:spLocks noChangeShapeType="1"/>
            </p:cNvSpPr>
            <p:nvPr/>
          </p:nvSpPr>
          <p:spPr bwMode="auto">
            <a:xfrm flipV="1">
              <a:off x="4464" y="3349"/>
              <a:ext cx="0" cy="266"/>
            </a:xfrm>
            <a:prstGeom prst="line">
              <a:avLst/>
            </a:prstGeom>
            <a:noFill/>
            <a:ln w="3175">
              <a:solidFill>
                <a:schemeClr val="tx1"/>
              </a:solidFill>
              <a:round/>
              <a:headEnd/>
              <a:tailEnd/>
            </a:ln>
          </p:spPr>
          <p:txBody>
            <a:bodyPr/>
            <a:lstStyle/>
            <a:p>
              <a:endParaRPr lang="en-US"/>
            </a:p>
          </p:txBody>
        </p:sp>
        <p:sp>
          <p:nvSpPr>
            <p:cNvPr id="84003" name="Line 34"/>
            <p:cNvSpPr>
              <a:spLocks noChangeShapeType="1"/>
            </p:cNvSpPr>
            <p:nvPr/>
          </p:nvSpPr>
          <p:spPr bwMode="auto">
            <a:xfrm>
              <a:off x="4004" y="3615"/>
              <a:ext cx="1116" cy="0"/>
            </a:xfrm>
            <a:prstGeom prst="line">
              <a:avLst/>
            </a:prstGeom>
            <a:noFill/>
            <a:ln w="3175">
              <a:solidFill>
                <a:schemeClr val="tx1"/>
              </a:solidFill>
              <a:round/>
              <a:headEnd/>
              <a:tailEnd/>
            </a:ln>
          </p:spPr>
          <p:txBody>
            <a:bodyPr/>
            <a:lstStyle/>
            <a:p>
              <a:endParaRPr lang="en-US"/>
            </a:p>
          </p:txBody>
        </p:sp>
        <p:sp>
          <p:nvSpPr>
            <p:cNvPr id="84004" name="Freeform 35"/>
            <p:cNvSpPr>
              <a:spLocks/>
            </p:cNvSpPr>
            <p:nvPr/>
          </p:nvSpPr>
          <p:spPr bwMode="auto">
            <a:xfrm>
              <a:off x="4397" y="3349"/>
              <a:ext cx="133" cy="145"/>
            </a:xfrm>
            <a:custGeom>
              <a:avLst/>
              <a:gdLst>
                <a:gd name="T0" fmla="*/ 6 w 211"/>
                <a:gd name="T1" fmla="*/ 0 h 288"/>
                <a:gd name="T2" fmla="*/ 13 w 211"/>
                <a:gd name="T3" fmla="*/ 5 h 288"/>
                <a:gd name="T4" fmla="*/ 0 w 211"/>
                <a:gd name="T5" fmla="*/ 5 h 288"/>
                <a:gd name="T6" fmla="*/ 6 w 211"/>
                <a:gd name="T7" fmla="*/ 0 h 288"/>
                <a:gd name="T8" fmla="*/ 0 60000 65536"/>
                <a:gd name="T9" fmla="*/ 0 60000 65536"/>
                <a:gd name="T10" fmla="*/ 0 60000 65536"/>
                <a:gd name="T11" fmla="*/ 0 60000 65536"/>
                <a:gd name="T12" fmla="*/ 0 w 211"/>
                <a:gd name="T13" fmla="*/ 0 h 288"/>
                <a:gd name="T14" fmla="*/ 211 w 211"/>
                <a:gd name="T15" fmla="*/ 288 h 288"/>
              </a:gdLst>
              <a:ahLst/>
              <a:cxnLst>
                <a:cxn ang="T8">
                  <a:pos x="T0" y="T1"/>
                </a:cxn>
                <a:cxn ang="T9">
                  <a:pos x="T2" y="T3"/>
                </a:cxn>
                <a:cxn ang="T10">
                  <a:pos x="T4" y="T5"/>
                </a:cxn>
                <a:cxn ang="T11">
                  <a:pos x="T6" y="T7"/>
                </a:cxn>
              </a:cxnLst>
              <a:rect l="T12" t="T13" r="T14" b="T15"/>
              <a:pathLst>
                <a:path w="211" h="288">
                  <a:moveTo>
                    <a:pt x="106" y="0"/>
                  </a:moveTo>
                  <a:lnTo>
                    <a:pt x="211" y="288"/>
                  </a:lnTo>
                  <a:lnTo>
                    <a:pt x="0" y="288"/>
                  </a:lnTo>
                  <a:lnTo>
                    <a:pt x="106" y="0"/>
                  </a:lnTo>
                  <a:close/>
                </a:path>
              </a:pathLst>
            </a:custGeom>
            <a:solidFill>
              <a:schemeClr val="bg1"/>
            </a:solidFill>
            <a:ln w="3175">
              <a:solidFill>
                <a:schemeClr val="tx1"/>
              </a:solidFill>
              <a:round/>
              <a:headEnd/>
              <a:tailEnd/>
            </a:ln>
          </p:spPr>
          <p:txBody>
            <a:bodyPr/>
            <a:lstStyle/>
            <a:p>
              <a:endParaRPr lang="en-US"/>
            </a:p>
          </p:txBody>
        </p:sp>
        <p:sp>
          <p:nvSpPr>
            <p:cNvPr id="84005" name="Line 36"/>
            <p:cNvSpPr>
              <a:spLocks noChangeShapeType="1"/>
            </p:cNvSpPr>
            <p:nvPr/>
          </p:nvSpPr>
          <p:spPr bwMode="auto">
            <a:xfrm flipV="1">
              <a:off x="4004" y="3615"/>
              <a:ext cx="0" cy="175"/>
            </a:xfrm>
            <a:prstGeom prst="line">
              <a:avLst/>
            </a:prstGeom>
            <a:noFill/>
            <a:ln w="3175">
              <a:solidFill>
                <a:schemeClr val="tx1"/>
              </a:solidFill>
              <a:round/>
              <a:headEnd/>
              <a:tailEnd/>
            </a:ln>
          </p:spPr>
          <p:txBody>
            <a:bodyPr/>
            <a:lstStyle/>
            <a:p>
              <a:endParaRPr lang="en-US"/>
            </a:p>
          </p:txBody>
        </p:sp>
        <p:sp>
          <p:nvSpPr>
            <p:cNvPr id="84006" name="Line 37"/>
            <p:cNvSpPr>
              <a:spLocks noChangeShapeType="1"/>
            </p:cNvSpPr>
            <p:nvPr/>
          </p:nvSpPr>
          <p:spPr bwMode="auto">
            <a:xfrm flipV="1">
              <a:off x="5120" y="3615"/>
              <a:ext cx="1" cy="178"/>
            </a:xfrm>
            <a:prstGeom prst="line">
              <a:avLst/>
            </a:prstGeom>
            <a:noFill/>
            <a:ln w="3175">
              <a:solidFill>
                <a:schemeClr val="tx1"/>
              </a:solidFill>
              <a:round/>
              <a:headEnd/>
              <a:tailEnd/>
            </a:ln>
          </p:spPr>
          <p:txBody>
            <a:bodyPr/>
            <a:lstStyle/>
            <a:p>
              <a:endParaRPr lang="en-US"/>
            </a:p>
          </p:txBody>
        </p:sp>
        <p:sp>
          <p:nvSpPr>
            <p:cNvPr id="84007" name="Rectangle 38"/>
            <p:cNvSpPr>
              <a:spLocks noChangeArrowheads="1"/>
            </p:cNvSpPr>
            <p:nvPr/>
          </p:nvSpPr>
          <p:spPr bwMode="auto">
            <a:xfrm>
              <a:off x="1613" y="2418"/>
              <a:ext cx="834" cy="968"/>
            </a:xfrm>
            <a:prstGeom prst="rect">
              <a:avLst/>
            </a:prstGeom>
            <a:noFill/>
            <a:ln w="3175">
              <a:solidFill>
                <a:schemeClr val="tx1"/>
              </a:solidFill>
              <a:miter lim="800000"/>
              <a:headEnd/>
              <a:tailEnd/>
            </a:ln>
          </p:spPr>
          <p:txBody>
            <a:bodyPr/>
            <a:lstStyle/>
            <a:p>
              <a:endParaRPr lang="fr-FR"/>
            </a:p>
          </p:txBody>
        </p:sp>
        <p:sp>
          <p:nvSpPr>
            <p:cNvPr id="84008" name="Rectangle 39"/>
            <p:cNvSpPr>
              <a:spLocks noChangeArrowheads="1"/>
            </p:cNvSpPr>
            <p:nvPr/>
          </p:nvSpPr>
          <p:spPr bwMode="auto">
            <a:xfrm>
              <a:off x="1739" y="2444"/>
              <a:ext cx="478" cy="134"/>
            </a:xfrm>
            <a:prstGeom prst="rect">
              <a:avLst/>
            </a:prstGeom>
            <a:noFill/>
            <a:ln w="9525">
              <a:noFill/>
              <a:miter lim="800000"/>
              <a:headEnd/>
              <a:tailEnd/>
            </a:ln>
          </p:spPr>
          <p:txBody>
            <a:bodyPr wrap="none" lIns="0" tIns="0" rIns="0" bIns="0">
              <a:spAutoFit/>
            </a:bodyPr>
            <a:lstStyle/>
            <a:p>
              <a:r>
                <a:rPr lang="en-US" sz="1400">
                  <a:latin typeface="Arial" pitchFamily="34" charset="0"/>
                </a:rPr>
                <a:t>TàiKhoản</a:t>
              </a:r>
              <a:endParaRPr lang="en-US" sz="1400"/>
            </a:p>
          </p:txBody>
        </p:sp>
        <p:sp>
          <p:nvSpPr>
            <p:cNvPr id="84009" name="Rectangle 40"/>
            <p:cNvSpPr>
              <a:spLocks noChangeArrowheads="1"/>
            </p:cNvSpPr>
            <p:nvPr/>
          </p:nvSpPr>
          <p:spPr bwMode="auto">
            <a:xfrm>
              <a:off x="1613" y="2569"/>
              <a:ext cx="834" cy="817"/>
            </a:xfrm>
            <a:prstGeom prst="rect">
              <a:avLst/>
            </a:prstGeom>
            <a:noFill/>
            <a:ln w="3175">
              <a:solidFill>
                <a:schemeClr val="tx1"/>
              </a:solidFill>
              <a:miter lim="800000"/>
              <a:headEnd/>
              <a:tailEnd/>
            </a:ln>
          </p:spPr>
          <p:txBody>
            <a:bodyPr/>
            <a:lstStyle/>
            <a:p>
              <a:endParaRPr lang="fr-FR"/>
            </a:p>
          </p:txBody>
        </p:sp>
        <p:sp>
          <p:nvSpPr>
            <p:cNvPr id="84010" name="Rectangle 41"/>
            <p:cNvSpPr>
              <a:spLocks noChangeArrowheads="1"/>
            </p:cNvSpPr>
            <p:nvPr/>
          </p:nvSpPr>
          <p:spPr bwMode="auto">
            <a:xfrm>
              <a:off x="1613" y="2965"/>
              <a:ext cx="834" cy="421"/>
            </a:xfrm>
            <a:prstGeom prst="rect">
              <a:avLst/>
            </a:prstGeom>
            <a:noFill/>
            <a:ln w="3175">
              <a:solidFill>
                <a:schemeClr val="tx1"/>
              </a:solidFill>
              <a:miter lim="800000"/>
              <a:headEnd/>
              <a:tailEnd/>
            </a:ln>
          </p:spPr>
          <p:txBody>
            <a:bodyPr/>
            <a:lstStyle/>
            <a:p>
              <a:endParaRPr lang="fr-FR"/>
            </a:p>
          </p:txBody>
        </p:sp>
        <p:sp>
          <p:nvSpPr>
            <p:cNvPr id="84011" name="Rectangle 42"/>
            <p:cNvSpPr>
              <a:spLocks noChangeArrowheads="1"/>
            </p:cNvSpPr>
            <p:nvPr/>
          </p:nvSpPr>
          <p:spPr bwMode="auto">
            <a:xfrm>
              <a:off x="1640" y="2584"/>
              <a:ext cx="596" cy="134"/>
            </a:xfrm>
            <a:prstGeom prst="rect">
              <a:avLst/>
            </a:prstGeom>
            <a:noFill/>
            <a:ln w="9525">
              <a:noFill/>
              <a:miter lim="800000"/>
              <a:headEnd/>
              <a:tailEnd/>
            </a:ln>
          </p:spPr>
          <p:txBody>
            <a:bodyPr wrap="none" lIns="0" tIns="0" rIns="0" bIns="0">
              <a:spAutoFit/>
            </a:bodyPr>
            <a:lstStyle/>
            <a:p>
              <a:r>
                <a:rPr lang="en-US" sz="1400">
                  <a:latin typeface="Arial" pitchFamily="34" charset="0"/>
                </a:rPr>
                <a:t>sốTàiKhoản</a:t>
              </a:r>
              <a:endParaRPr lang="en-US" sz="1400"/>
            </a:p>
          </p:txBody>
        </p:sp>
        <p:sp>
          <p:nvSpPr>
            <p:cNvPr id="84012" name="Rectangle 43"/>
            <p:cNvSpPr>
              <a:spLocks noChangeArrowheads="1"/>
            </p:cNvSpPr>
            <p:nvPr/>
          </p:nvSpPr>
          <p:spPr bwMode="auto">
            <a:xfrm>
              <a:off x="1640" y="2698"/>
              <a:ext cx="652" cy="134"/>
            </a:xfrm>
            <a:prstGeom prst="rect">
              <a:avLst/>
            </a:prstGeom>
            <a:noFill/>
            <a:ln w="9525">
              <a:noFill/>
              <a:miter lim="800000"/>
              <a:headEnd/>
              <a:tailEnd/>
            </a:ln>
          </p:spPr>
          <p:txBody>
            <a:bodyPr wrap="none" lIns="0" tIns="0" rIns="0" bIns="0">
              <a:spAutoFit/>
            </a:bodyPr>
            <a:lstStyle/>
            <a:p>
              <a:r>
                <a:rPr lang="en-US" sz="1400">
                  <a:latin typeface="Arial" pitchFamily="34" charset="0"/>
                </a:rPr>
                <a:t>loạiTàiKhoản</a:t>
              </a:r>
              <a:endParaRPr lang="en-US" sz="1400"/>
            </a:p>
          </p:txBody>
        </p:sp>
        <p:sp>
          <p:nvSpPr>
            <p:cNvPr id="84013" name="Rectangle 44"/>
            <p:cNvSpPr>
              <a:spLocks noChangeArrowheads="1"/>
            </p:cNvSpPr>
            <p:nvPr/>
          </p:nvSpPr>
          <p:spPr bwMode="auto">
            <a:xfrm>
              <a:off x="1641" y="2811"/>
              <a:ext cx="351" cy="134"/>
            </a:xfrm>
            <a:prstGeom prst="rect">
              <a:avLst/>
            </a:prstGeom>
            <a:noFill/>
            <a:ln w="9525">
              <a:noFill/>
              <a:miter lim="800000"/>
              <a:headEnd/>
              <a:tailEnd/>
            </a:ln>
          </p:spPr>
          <p:txBody>
            <a:bodyPr lIns="0" tIns="0" rIns="0" bIns="0">
              <a:spAutoFit/>
            </a:bodyPr>
            <a:lstStyle/>
            <a:p>
              <a:r>
                <a:rPr lang="en-US" sz="1400">
                  <a:latin typeface="Arial" pitchFamily="34" charset="0"/>
                </a:rPr>
                <a:t>sốDư</a:t>
              </a:r>
              <a:endParaRPr lang="en-US" sz="1400"/>
            </a:p>
          </p:txBody>
        </p:sp>
        <p:sp>
          <p:nvSpPr>
            <p:cNvPr id="84014" name="Rectangle 45"/>
            <p:cNvSpPr>
              <a:spLocks noChangeArrowheads="1"/>
            </p:cNvSpPr>
            <p:nvPr/>
          </p:nvSpPr>
          <p:spPr bwMode="auto">
            <a:xfrm>
              <a:off x="1640" y="3037"/>
              <a:ext cx="421" cy="134"/>
            </a:xfrm>
            <a:prstGeom prst="rect">
              <a:avLst/>
            </a:prstGeom>
            <a:noFill/>
            <a:ln w="9525">
              <a:noFill/>
              <a:miter lim="800000"/>
              <a:headEnd/>
              <a:tailEnd/>
            </a:ln>
          </p:spPr>
          <p:txBody>
            <a:bodyPr wrap="none" lIns="0" tIns="0" rIns="0" bIns="0">
              <a:spAutoFit/>
            </a:bodyPr>
            <a:lstStyle/>
            <a:p>
              <a:r>
                <a:rPr lang="en-US" sz="1400">
                  <a:solidFill>
                    <a:srgbClr val="33CCFF"/>
                  </a:solidFill>
                  <a:latin typeface="Arial" pitchFamily="34" charset="0"/>
                </a:rPr>
                <a:t>rútTiền()</a:t>
              </a:r>
              <a:endParaRPr lang="en-US" sz="1400">
                <a:solidFill>
                  <a:srgbClr val="33CCFF"/>
                </a:solidFill>
              </a:endParaRPr>
            </a:p>
          </p:txBody>
        </p:sp>
        <p:sp>
          <p:nvSpPr>
            <p:cNvPr id="84015" name="Rectangle 46"/>
            <p:cNvSpPr>
              <a:spLocks noChangeArrowheads="1"/>
            </p:cNvSpPr>
            <p:nvPr/>
          </p:nvSpPr>
          <p:spPr bwMode="auto">
            <a:xfrm>
              <a:off x="1640" y="3151"/>
              <a:ext cx="503" cy="134"/>
            </a:xfrm>
            <a:prstGeom prst="rect">
              <a:avLst/>
            </a:prstGeom>
            <a:noFill/>
            <a:ln w="9525">
              <a:noFill/>
              <a:miter lim="800000"/>
              <a:headEnd/>
              <a:tailEnd/>
            </a:ln>
          </p:spPr>
          <p:txBody>
            <a:bodyPr lIns="0" tIns="0" rIns="0" bIns="0">
              <a:spAutoFit/>
            </a:bodyPr>
            <a:lstStyle/>
            <a:p>
              <a:r>
                <a:rPr lang="en-US" sz="1400">
                  <a:solidFill>
                    <a:srgbClr val="33CCFF"/>
                  </a:solidFill>
                  <a:latin typeface="Arial" pitchFamily="34" charset="0"/>
                </a:rPr>
                <a:t>gởiTiền()</a:t>
              </a:r>
              <a:endParaRPr lang="en-US" sz="1400">
                <a:solidFill>
                  <a:srgbClr val="33CCFF"/>
                </a:solidFill>
              </a:endParaRPr>
            </a:p>
          </p:txBody>
        </p:sp>
        <p:sp>
          <p:nvSpPr>
            <p:cNvPr id="84016" name="Line 47"/>
            <p:cNvSpPr>
              <a:spLocks noChangeShapeType="1"/>
            </p:cNvSpPr>
            <p:nvPr/>
          </p:nvSpPr>
          <p:spPr bwMode="auto">
            <a:xfrm>
              <a:off x="1991" y="2195"/>
              <a:ext cx="1" cy="220"/>
            </a:xfrm>
            <a:prstGeom prst="line">
              <a:avLst/>
            </a:prstGeom>
            <a:noFill/>
            <a:ln w="3175">
              <a:solidFill>
                <a:schemeClr val="tx1"/>
              </a:solidFill>
              <a:round/>
              <a:headEnd/>
              <a:tailEnd/>
            </a:ln>
          </p:spPr>
          <p:txBody>
            <a:bodyPr/>
            <a:lstStyle/>
            <a:p>
              <a:endParaRPr lang="en-US"/>
            </a:p>
          </p:txBody>
        </p:sp>
        <p:sp>
          <p:nvSpPr>
            <p:cNvPr id="84017" name="Line 49"/>
            <p:cNvSpPr>
              <a:spLocks noChangeShapeType="1"/>
            </p:cNvSpPr>
            <p:nvPr/>
          </p:nvSpPr>
          <p:spPr bwMode="auto">
            <a:xfrm flipV="1">
              <a:off x="1991" y="1978"/>
              <a:ext cx="1" cy="217"/>
            </a:xfrm>
            <a:prstGeom prst="line">
              <a:avLst/>
            </a:prstGeom>
            <a:noFill/>
            <a:ln w="3175">
              <a:solidFill>
                <a:schemeClr val="tx1"/>
              </a:solidFill>
              <a:round/>
              <a:headEnd/>
              <a:tailEnd/>
            </a:ln>
          </p:spPr>
          <p:txBody>
            <a:bodyPr/>
            <a:lstStyle/>
            <a:p>
              <a:endParaRPr lang="en-US"/>
            </a:p>
          </p:txBody>
        </p:sp>
        <p:sp>
          <p:nvSpPr>
            <p:cNvPr id="84018" name="Rectangle 50"/>
            <p:cNvSpPr>
              <a:spLocks noChangeArrowheads="1"/>
            </p:cNvSpPr>
            <p:nvPr/>
          </p:nvSpPr>
          <p:spPr bwMode="auto">
            <a:xfrm>
              <a:off x="2122" y="1947"/>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84019" name="Rectangle 52"/>
            <p:cNvSpPr>
              <a:spLocks noChangeArrowheads="1"/>
            </p:cNvSpPr>
            <p:nvPr/>
          </p:nvSpPr>
          <p:spPr bwMode="auto">
            <a:xfrm>
              <a:off x="2122" y="1947"/>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84020" name="Rectangle 53"/>
            <p:cNvSpPr>
              <a:spLocks noChangeArrowheads="1"/>
            </p:cNvSpPr>
            <p:nvPr/>
          </p:nvSpPr>
          <p:spPr bwMode="auto">
            <a:xfrm>
              <a:off x="2030" y="2157"/>
              <a:ext cx="180" cy="134"/>
            </a:xfrm>
            <a:prstGeom prst="rect">
              <a:avLst/>
            </a:prstGeom>
            <a:noFill/>
            <a:ln w="9525">
              <a:noFill/>
              <a:miter lim="800000"/>
              <a:headEnd/>
              <a:tailEnd/>
            </a:ln>
          </p:spPr>
          <p:txBody>
            <a:bodyPr wrap="none" lIns="0" tIns="0" rIns="0" bIns="0">
              <a:spAutoFit/>
            </a:bodyPr>
            <a:lstStyle/>
            <a:p>
              <a:r>
                <a:rPr lang="en-US" sz="1400" i="1">
                  <a:latin typeface="Arial" pitchFamily="34" charset="0"/>
                </a:rPr>
                <a:t>của</a:t>
              </a:r>
              <a:endParaRPr lang="en-US" sz="1400"/>
            </a:p>
          </p:txBody>
        </p:sp>
        <p:sp>
          <p:nvSpPr>
            <p:cNvPr id="84021" name="Line 54"/>
            <p:cNvSpPr>
              <a:spLocks noChangeShapeType="1"/>
            </p:cNvSpPr>
            <p:nvPr/>
          </p:nvSpPr>
          <p:spPr bwMode="auto">
            <a:xfrm>
              <a:off x="2447" y="2842"/>
              <a:ext cx="1514" cy="1"/>
            </a:xfrm>
            <a:prstGeom prst="line">
              <a:avLst/>
            </a:prstGeom>
            <a:noFill/>
            <a:ln w="3175">
              <a:solidFill>
                <a:schemeClr val="tx1"/>
              </a:solidFill>
              <a:round/>
              <a:headEnd/>
              <a:tailEnd/>
            </a:ln>
          </p:spPr>
          <p:txBody>
            <a:bodyPr/>
            <a:lstStyle/>
            <a:p>
              <a:endParaRPr lang="en-US"/>
            </a:p>
          </p:txBody>
        </p:sp>
        <p:sp>
          <p:nvSpPr>
            <p:cNvPr id="84022" name="Rectangle 56"/>
            <p:cNvSpPr>
              <a:spLocks noChangeArrowheads="1"/>
            </p:cNvSpPr>
            <p:nvPr/>
          </p:nvSpPr>
          <p:spPr bwMode="auto">
            <a:xfrm>
              <a:off x="3696" y="2976"/>
              <a:ext cx="186" cy="134"/>
            </a:xfrm>
            <a:prstGeom prst="rect">
              <a:avLst/>
            </a:prstGeom>
            <a:noFill/>
            <a:ln w="9525">
              <a:noFill/>
              <a:miter lim="800000"/>
              <a:headEnd/>
              <a:tailEnd/>
            </a:ln>
          </p:spPr>
          <p:txBody>
            <a:bodyPr wrap="none" lIns="0" tIns="0" rIns="0" bIns="0">
              <a:spAutoFit/>
            </a:bodyPr>
            <a:lstStyle/>
            <a:p>
              <a:r>
                <a:rPr lang="en-US" sz="1400">
                  <a:latin typeface="Arial" pitchFamily="34" charset="0"/>
                </a:rPr>
                <a:t>0..n</a:t>
              </a:r>
              <a:endParaRPr lang="en-US" sz="1400"/>
            </a:p>
          </p:txBody>
        </p:sp>
        <p:sp>
          <p:nvSpPr>
            <p:cNvPr id="84023" name="Rectangle 57"/>
            <p:cNvSpPr>
              <a:spLocks noChangeArrowheads="1"/>
            </p:cNvSpPr>
            <p:nvPr/>
          </p:nvSpPr>
          <p:spPr bwMode="auto">
            <a:xfrm>
              <a:off x="2523" y="2933"/>
              <a:ext cx="62" cy="134"/>
            </a:xfrm>
            <a:prstGeom prst="rect">
              <a:avLst/>
            </a:prstGeom>
            <a:noFill/>
            <a:ln w="9525">
              <a:noFill/>
              <a:miter lim="800000"/>
              <a:headEnd/>
              <a:tailEnd/>
            </a:ln>
          </p:spPr>
          <p:txBody>
            <a:bodyPr wrap="none" lIns="0" tIns="0" rIns="0" bIns="0">
              <a:spAutoFit/>
            </a:bodyPr>
            <a:lstStyle/>
            <a:p>
              <a:r>
                <a:rPr lang="en-US" sz="1400">
                  <a:latin typeface="Arial" pitchFamily="34" charset="0"/>
                </a:rPr>
                <a:t>1</a:t>
              </a:r>
              <a:endParaRPr lang="en-US" sz="1400"/>
            </a:p>
          </p:txBody>
        </p:sp>
        <p:sp>
          <p:nvSpPr>
            <p:cNvPr id="84024" name="Rectangle 58"/>
            <p:cNvSpPr>
              <a:spLocks noChangeArrowheads="1"/>
            </p:cNvSpPr>
            <p:nvPr/>
          </p:nvSpPr>
          <p:spPr bwMode="auto">
            <a:xfrm>
              <a:off x="3648" y="1296"/>
              <a:ext cx="275" cy="134"/>
            </a:xfrm>
            <a:prstGeom prst="rect">
              <a:avLst/>
            </a:prstGeom>
            <a:noFill/>
            <a:ln w="9525">
              <a:noFill/>
              <a:miter lim="800000"/>
              <a:headEnd/>
              <a:tailEnd/>
            </a:ln>
          </p:spPr>
          <p:txBody>
            <a:bodyPr lIns="0" tIns="0" rIns="0" bIns="0">
              <a:spAutoFit/>
            </a:bodyPr>
            <a:lstStyle/>
            <a:p>
              <a:r>
                <a:rPr lang="en-US" sz="1400" i="1">
                  <a:latin typeface="Arial" pitchFamily="34" charset="0"/>
                </a:rPr>
                <a:t>có</a:t>
              </a:r>
              <a:endParaRPr lang="en-US" sz="1400"/>
            </a:p>
          </p:txBody>
        </p:sp>
        <p:sp>
          <p:nvSpPr>
            <p:cNvPr id="84025" name="Rectangle 59"/>
            <p:cNvSpPr>
              <a:spLocks noChangeArrowheads="1"/>
            </p:cNvSpPr>
            <p:nvPr/>
          </p:nvSpPr>
          <p:spPr bwMode="auto">
            <a:xfrm>
              <a:off x="2772" y="743"/>
              <a:ext cx="753" cy="277"/>
            </a:xfrm>
            <a:prstGeom prst="rect">
              <a:avLst/>
            </a:prstGeom>
            <a:noFill/>
            <a:ln w="3175">
              <a:solidFill>
                <a:schemeClr val="tx1"/>
              </a:solidFill>
              <a:miter lim="800000"/>
              <a:headEnd/>
              <a:tailEnd/>
            </a:ln>
          </p:spPr>
          <p:txBody>
            <a:bodyPr/>
            <a:lstStyle/>
            <a:p>
              <a:endParaRPr lang="fr-FR"/>
            </a:p>
          </p:txBody>
        </p:sp>
        <p:sp>
          <p:nvSpPr>
            <p:cNvPr id="84026" name="Rectangle 60"/>
            <p:cNvSpPr>
              <a:spLocks noChangeArrowheads="1"/>
            </p:cNvSpPr>
            <p:nvPr/>
          </p:nvSpPr>
          <p:spPr bwMode="auto">
            <a:xfrm>
              <a:off x="2870" y="769"/>
              <a:ext cx="534" cy="134"/>
            </a:xfrm>
            <a:prstGeom prst="rect">
              <a:avLst/>
            </a:prstGeom>
            <a:noFill/>
            <a:ln w="9525">
              <a:noFill/>
              <a:miter lim="800000"/>
              <a:headEnd/>
              <a:tailEnd/>
            </a:ln>
          </p:spPr>
          <p:txBody>
            <a:bodyPr wrap="none" lIns="0" tIns="0" rIns="0" bIns="0">
              <a:spAutoFit/>
            </a:bodyPr>
            <a:lstStyle/>
            <a:p>
              <a:r>
                <a:rPr lang="en-US" sz="1400">
                  <a:latin typeface="Arial" pitchFamily="34" charset="0"/>
                </a:rPr>
                <a:t>NgânHàng</a:t>
              </a:r>
              <a:endParaRPr lang="en-US" sz="1400"/>
            </a:p>
          </p:txBody>
        </p:sp>
        <p:sp>
          <p:nvSpPr>
            <p:cNvPr id="84027" name="Rectangle 61"/>
            <p:cNvSpPr>
              <a:spLocks noChangeArrowheads="1"/>
            </p:cNvSpPr>
            <p:nvPr/>
          </p:nvSpPr>
          <p:spPr bwMode="auto">
            <a:xfrm>
              <a:off x="2772" y="895"/>
              <a:ext cx="753" cy="125"/>
            </a:xfrm>
            <a:prstGeom prst="rect">
              <a:avLst/>
            </a:prstGeom>
            <a:noFill/>
            <a:ln w="3175">
              <a:solidFill>
                <a:schemeClr val="tx1"/>
              </a:solidFill>
              <a:miter lim="800000"/>
              <a:headEnd/>
              <a:tailEnd/>
            </a:ln>
          </p:spPr>
          <p:txBody>
            <a:bodyPr/>
            <a:lstStyle/>
            <a:p>
              <a:endParaRPr lang="fr-FR"/>
            </a:p>
          </p:txBody>
        </p:sp>
        <p:sp>
          <p:nvSpPr>
            <p:cNvPr id="84028" name="Rectangle 62"/>
            <p:cNvSpPr>
              <a:spLocks noChangeArrowheads="1"/>
            </p:cNvSpPr>
            <p:nvPr/>
          </p:nvSpPr>
          <p:spPr bwMode="auto">
            <a:xfrm>
              <a:off x="2772" y="950"/>
              <a:ext cx="753" cy="70"/>
            </a:xfrm>
            <a:prstGeom prst="rect">
              <a:avLst/>
            </a:prstGeom>
            <a:noFill/>
            <a:ln w="3175">
              <a:solidFill>
                <a:schemeClr val="tx1"/>
              </a:solidFill>
              <a:miter lim="800000"/>
              <a:headEnd/>
              <a:tailEnd/>
            </a:ln>
          </p:spPr>
          <p:txBody>
            <a:bodyPr/>
            <a:lstStyle/>
            <a:p>
              <a:endParaRPr lang="fr-FR"/>
            </a:p>
          </p:txBody>
        </p:sp>
        <p:sp>
          <p:nvSpPr>
            <p:cNvPr id="84029" name="Line 63"/>
            <p:cNvSpPr>
              <a:spLocks noChangeShapeType="1"/>
            </p:cNvSpPr>
            <p:nvPr/>
          </p:nvSpPr>
          <p:spPr bwMode="auto">
            <a:xfrm>
              <a:off x="3774" y="1208"/>
              <a:ext cx="345" cy="181"/>
            </a:xfrm>
            <a:prstGeom prst="line">
              <a:avLst/>
            </a:prstGeom>
            <a:noFill/>
            <a:ln w="3175">
              <a:solidFill>
                <a:schemeClr val="tx1"/>
              </a:solidFill>
              <a:round/>
              <a:headEnd/>
              <a:tailEnd/>
            </a:ln>
          </p:spPr>
          <p:txBody>
            <a:bodyPr/>
            <a:lstStyle/>
            <a:p>
              <a:endParaRPr lang="en-US"/>
            </a:p>
          </p:txBody>
        </p:sp>
        <p:sp>
          <p:nvSpPr>
            <p:cNvPr id="84030" name="Line 64"/>
            <p:cNvSpPr>
              <a:spLocks noChangeShapeType="1"/>
            </p:cNvSpPr>
            <p:nvPr/>
          </p:nvSpPr>
          <p:spPr bwMode="auto">
            <a:xfrm flipH="1" flipV="1">
              <a:off x="3429" y="1027"/>
              <a:ext cx="345" cy="181"/>
            </a:xfrm>
            <a:prstGeom prst="line">
              <a:avLst/>
            </a:prstGeom>
            <a:noFill/>
            <a:ln w="3175">
              <a:solidFill>
                <a:schemeClr val="tx1"/>
              </a:solidFill>
              <a:round/>
              <a:headEnd/>
              <a:tailEnd/>
            </a:ln>
          </p:spPr>
          <p:txBody>
            <a:bodyPr/>
            <a:lstStyle/>
            <a:p>
              <a:endParaRPr lang="en-US"/>
            </a:p>
          </p:txBody>
        </p:sp>
        <p:sp>
          <p:nvSpPr>
            <p:cNvPr id="84031" name="Freeform 65"/>
            <p:cNvSpPr>
              <a:spLocks/>
            </p:cNvSpPr>
            <p:nvPr/>
          </p:nvSpPr>
          <p:spPr bwMode="auto">
            <a:xfrm>
              <a:off x="3429" y="1027"/>
              <a:ext cx="136" cy="73"/>
            </a:xfrm>
            <a:custGeom>
              <a:avLst/>
              <a:gdLst>
                <a:gd name="T0" fmla="*/ 0 w 216"/>
                <a:gd name="T1" fmla="*/ 0 h 144"/>
                <a:gd name="T2" fmla="*/ 9 w 216"/>
                <a:gd name="T3" fmla="*/ 1 h 144"/>
                <a:gd name="T4" fmla="*/ 13 w 216"/>
                <a:gd name="T5" fmla="*/ 3 h 144"/>
                <a:gd name="T6" fmla="*/ 4 w 216"/>
                <a:gd name="T7" fmla="*/ 3 h 144"/>
                <a:gd name="T8" fmla="*/ 0 w 216"/>
                <a:gd name="T9" fmla="*/ 0 h 144"/>
                <a:gd name="T10" fmla="*/ 0 60000 65536"/>
                <a:gd name="T11" fmla="*/ 0 60000 65536"/>
                <a:gd name="T12" fmla="*/ 0 60000 65536"/>
                <a:gd name="T13" fmla="*/ 0 60000 65536"/>
                <a:gd name="T14" fmla="*/ 0 60000 65536"/>
                <a:gd name="T15" fmla="*/ 0 w 216"/>
                <a:gd name="T16" fmla="*/ 0 h 144"/>
                <a:gd name="T17" fmla="*/ 216 w 216"/>
                <a:gd name="T18" fmla="*/ 144 h 144"/>
              </a:gdLst>
              <a:ahLst/>
              <a:cxnLst>
                <a:cxn ang="T10">
                  <a:pos x="T0" y="T1"/>
                </a:cxn>
                <a:cxn ang="T11">
                  <a:pos x="T2" y="T3"/>
                </a:cxn>
                <a:cxn ang="T12">
                  <a:pos x="T4" y="T5"/>
                </a:cxn>
                <a:cxn ang="T13">
                  <a:pos x="T6" y="T7"/>
                </a:cxn>
                <a:cxn ang="T14">
                  <a:pos x="T8" y="T9"/>
                </a:cxn>
              </a:cxnLst>
              <a:rect l="T15" t="T16" r="T17" b="T18"/>
              <a:pathLst>
                <a:path w="216" h="144">
                  <a:moveTo>
                    <a:pt x="0" y="0"/>
                  </a:moveTo>
                  <a:lnTo>
                    <a:pt x="149" y="10"/>
                  </a:lnTo>
                  <a:lnTo>
                    <a:pt x="216" y="144"/>
                  </a:lnTo>
                  <a:lnTo>
                    <a:pt x="72" y="134"/>
                  </a:lnTo>
                  <a:lnTo>
                    <a:pt x="0" y="0"/>
                  </a:lnTo>
                  <a:close/>
                </a:path>
              </a:pathLst>
            </a:custGeom>
            <a:solidFill>
              <a:schemeClr val="bg1"/>
            </a:solidFill>
            <a:ln w="3175">
              <a:solidFill>
                <a:schemeClr val="tx1"/>
              </a:solidFill>
              <a:round/>
              <a:headEnd/>
              <a:tailEnd/>
            </a:ln>
          </p:spPr>
          <p:txBody>
            <a:bodyPr/>
            <a:lstStyle/>
            <a:p>
              <a:endParaRPr lang="en-US"/>
            </a:p>
          </p:txBody>
        </p:sp>
        <p:sp>
          <p:nvSpPr>
            <p:cNvPr id="84032" name="Freeform 66"/>
            <p:cNvSpPr>
              <a:spLocks/>
            </p:cNvSpPr>
            <p:nvPr/>
          </p:nvSpPr>
          <p:spPr bwMode="auto">
            <a:xfrm>
              <a:off x="1305" y="1401"/>
              <a:ext cx="305" cy="1446"/>
            </a:xfrm>
            <a:custGeom>
              <a:avLst/>
              <a:gdLst>
                <a:gd name="T0" fmla="*/ 0 w 101"/>
                <a:gd name="T1" fmla="*/ 0 h 599"/>
                <a:gd name="T2" fmla="*/ 0 w 101"/>
                <a:gd name="T3" fmla="*/ 118548 h 599"/>
                <a:gd name="T4" fmla="*/ 76582 w 101"/>
                <a:gd name="T5" fmla="*/ 118548 h 599"/>
                <a:gd name="T6" fmla="*/ 0 60000 65536"/>
                <a:gd name="T7" fmla="*/ 0 60000 65536"/>
                <a:gd name="T8" fmla="*/ 0 60000 65536"/>
                <a:gd name="T9" fmla="*/ 0 w 101"/>
                <a:gd name="T10" fmla="*/ 0 h 599"/>
                <a:gd name="T11" fmla="*/ 101 w 101"/>
                <a:gd name="T12" fmla="*/ 599 h 599"/>
              </a:gdLst>
              <a:ahLst/>
              <a:cxnLst>
                <a:cxn ang="T6">
                  <a:pos x="T0" y="T1"/>
                </a:cxn>
                <a:cxn ang="T7">
                  <a:pos x="T2" y="T3"/>
                </a:cxn>
                <a:cxn ang="T8">
                  <a:pos x="T4" y="T5"/>
                </a:cxn>
              </a:cxnLst>
              <a:rect l="T9" t="T10" r="T11" b="T12"/>
              <a:pathLst>
                <a:path w="101" h="599">
                  <a:moveTo>
                    <a:pt x="0" y="0"/>
                  </a:moveTo>
                  <a:lnTo>
                    <a:pt x="0" y="599"/>
                  </a:lnTo>
                  <a:lnTo>
                    <a:pt x="101" y="599"/>
                  </a:lnTo>
                </a:path>
              </a:pathLst>
            </a:custGeom>
            <a:noFill/>
            <a:ln w="3175">
              <a:solidFill>
                <a:schemeClr val="tx1"/>
              </a:solidFill>
              <a:round/>
              <a:headEnd/>
              <a:tailEnd/>
            </a:ln>
          </p:spPr>
          <p:txBody>
            <a:bodyPr/>
            <a:lstStyle/>
            <a:p>
              <a:endParaRPr lang="en-US"/>
            </a:p>
          </p:txBody>
        </p:sp>
        <p:sp>
          <p:nvSpPr>
            <p:cNvPr id="84033" name="Freeform 67"/>
            <p:cNvSpPr>
              <a:spLocks/>
            </p:cNvSpPr>
            <p:nvPr/>
          </p:nvSpPr>
          <p:spPr bwMode="auto">
            <a:xfrm>
              <a:off x="1305" y="880"/>
              <a:ext cx="1464" cy="521"/>
            </a:xfrm>
            <a:custGeom>
              <a:avLst/>
              <a:gdLst>
                <a:gd name="T0" fmla="*/ 0 w 484"/>
                <a:gd name="T1" fmla="*/ 42546 h 216"/>
                <a:gd name="T2" fmla="*/ 0 w 484"/>
                <a:gd name="T3" fmla="*/ 0 h 216"/>
                <a:gd name="T4" fmla="*/ 370676 w 484"/>
                <a:gd name="T5" fmla="*/ 169 h 216"/>
                <a:gd name="T6" fmla="*/ 0 60000 65536"/>
                <a:gd name="T7" fmla="*/ 0 60000 65536"/>
                <a:gd name="T8" fmla="*/ 0 60000 65536"/>
                <a:gd name="T9" fmla="*/ 0 w 484"/>
                <a:gd name="T10" fmla="*/ 0 h 216"/>
                <a:gd name="T11" fmla="*/ 484 w 484"/>
                <a:gd name="T12" fmla="*/ 216 h 216"/>
              </a:gdLst>
              <a:ahLst/>
              <a:cxnLst>
                <a:cxn ang="T6">
                  <a:pos x="T0" y="T1"/>
                </a:cxn>
                <a:cxn ang="T7">
                  <a:pos x="T2" y="T3"/>
                </a:cxn>
                <a:cxn ang="T8">
                  <a:pos x="T4" y="T5"/>
                </a:cxn>
              </a:cxnLst>
              <a:rect l="T9" t="T10" r="T11" b="T12"/>
              <a:pathLst>
                <a:path w="484" h="216">
                  <a:moveTo>
                    <a:pt x="0" y="216"/>
                  </a:moveTo>
                  <a:lnTo>
                    <a:pt x="0" y="0"/>
                  </a:lnTo>
                  <a:lnTo>
                    <a:pt x="484" y="1"/>
                  </a:lnTo>
                </a:path>
              </a:pathLst>
            </a:custGeom>
            <a:noFill/>
            <a:ln w="3175">
              <a:solidFill>
                <a:schemeClr val="tx1"/>
              </a:solidFill>
              <a:round/>
              <a:headEnd/>
              <a:tailEnd/>
            </a:ln>
          </p:spPr>
          <p:txBody>
            <a:bodyPr/>
            <a:lstStyle/>
            <a:p>
              <a:endParaRPr lang="en-US"/>
            </a:p>
          </p:txBody>
        </p:sp>
        <p:sp>
          <p:nvSpPr>
            <p:cNvPr id="84034" name="Freeform 68"/>
            <p:cNvSpPr>
              <a:spLocks/>
            </p:cNvSpPr>
            <p:nvPr/>
          </p:nvSpPr>
          <p:spPr bwMode="auto">
            <a:xfrm>
              <a:off x="2606" y="846"/>
              <a:ext cx="163" cy="73"/>
            </a:xfrm>
            <a:custGeom>
              <a:avLst/>
              <a:gdLst>
                <a:gd name="T0" fmla="*/ 16 w 259"/>
                <a:gd name="T1" fmla="*/ 2 h 144"/>
                <a:gd name="T2" fmla="*/ 8 w 259"/>
                <a:gd name="T3" fmla="*/ 0 h 144"/>
                <a:gd name="T4" fmla="*/ 0 w 259"/>
                <a:gd name="T5" fmla="*/ 2 h 144"/>
                <a:gd name="T6" fmla="*/ 8 w 259"/>
                <a:gd name="T7" fmla="*/ 3 h 144"/>
                <a:gd name="T8" fmla="*/ 16 w 259"/>
                <a:gd name="T9" fmla="*/ 2 h 144"/>
                <a:gd name="T10" fmla="*/ 0 60000 65536"/>
                <a:gd name="T11" fmla="*/ 0 60000 65536"/>
                <a:gd name="T12" fmla="*/ 0 60000 65536"/>
                <a:gd name="T13" fmla="*/ 0 60000 65536"/>
                <a:gd name="T14" fmla="*/ 0 60000 65536"/>
                <a:gd name="T15" fmla="*/ 0 w 259"/>
                <a:gd name="T16" fmla="*/ 0 h 144"/>
                <a:gd name="T17" fmla="*/ 259 w 259"/>
                <a:gd name="T18" fmla="*/ 144 h 144"/>
              </a:gdLst>
              <a:ahLst/>
              <a:cxnLst>
                <a:cxn ang="T10">
                  <a:pos x="T0" y="T1"/>
                </a:cxn>
                <a:cxn ang="T11">
                  <a:pos x="T2" y="T3"/>
                </a:cxn>
                <a:cxn ang="T12">
                  <a:pos x="T4" y="T5"/>
                </a:cxn>
                <a:cxn ang="T13">
                  <a:pos x="T6" y="T7"/>
                </a:cxn>
                <a:cxn ang="T14">
                  <a:pos x="T8" y="T9"/>
                </a:cxn>
              </a:cxnLst>
              <a:rect l="T15" t="T16" r="T17" b="T18"/>
              <a:pathLst>
                <a:path w="259" h="144">
                  <a:moveTo>
                    <a:pt x="259" y="72"/>
                  </a:moveTo>
                  <a:lnTo>
                    <a:pt x="129" y="0"/>
                  </a:lnTo>
                  <a:lnTo>
                    <a:pt x="0" y="72"/>
                  </a:lnTo>
                  <a:lnTo>
                    <a:pt x="129" y="144"/>
                  </a:lnTo>
                  <a:lnTo>
                    <a:pt x="259" y="72"/>
                  </a:lnTo>
                  <a:close/>
                </a:path>
              </a:pathLst>
            </a:custGeom>
            <a:solidFill>
              <a:schemeClr val="bg1"/>
            </a:solidFill>
            <a:ln w="3175">
              <a:solidFill>
                <a:schemeClr val="tx1"/>
              </a:solidFill>
              <a:round/>
              <a:headEnd/>
              <a:tailEnd/>
            </a:ln>
          </p:spPr>
          <p:txBody>
            <a:bodyPr/>
            <a:lstStyle/>
            <a:p>
              <a:endParaRPr lang="en-US"/>
            </a:p>
          </p:txBody>
        </p:sp>
        <p:sp>
          <p:nvSpPr>
            <p:cNvPr id="84035" name="Rectangle 69"/>
            <p:cNvSpPr>
              <a:spLocks noChangeArrowheads="1"/>
            </p:cNvSpPr>
            <p:nvPr/>
          </p:nvSpPr>
          <p:spPr bwMode="auto">
            <a:xfrm>
              <a:off x="4113" y="1080"/>
              <a:ext cx="760" cy="856"/>
            </a:xfrm>
            <a:prstGeom prst="rect">
              <a:avLst/>
            </a:prstGeom>
            <a:noFill/>
            <a:ln w="3175">
              <a:solidFill>
                <a:schemeClr val="tx1"/>
              </a:solidFill>
              <a:miter lim="800000"/>
              <a:headEnd/>
              <a:tailEnd/>
            </a:ln>
          </p:spPr>
          <p:txBody>
            <a:bodyPr/>
            <a:lstStyle/>
            <a:p>
              <a:endParaRPr lang="fr-FR"/>
            </a:p>
          </p:txBody>
        </p:sp>
        <p:sp>
          <p:nvSpPr>
            <p:cNvPr id="84036" name="Rectangle 70"/>
            <p:cNvSpPr>
              <a:spLocks noChangeArrowheads="1"/>
            </p:cNvSpPr>
            <p:nvPr/>
          </p:nvSpPr>
          <p:spPr bwMode="auto">
            <a:xfrm>
              <a:off x="4209" y="1106"/>
              <a:ext cx="447" cy="134"/>
            </a:xfrm>
            <a:prstGeom prst="rect">
              <a:avLst/>
            </a:prstGeom>
            <a:noFill/>
            <a:ln w="9525">
              <a:noFill/>
              <a:miter lim="800000"/>
              <a:headEnd/>
              <a:tailEnd/>
            </a:ln>
          </p:spPr>
          <p:txBody>
            <a:bodyPr wrap="none" lIns="0" tIns="0" rIns="0" bIns="0">
              <a:spAutoFit/>
            </a:bodyPr>
            <a:lstStyle/>
            <a:p>
              <a:r>
                <a:rPr lang="en-US" sz="1400">
                  <a:latin typeface="Arial" pitchFamily="34" charset="0"/>
                </a:rPr>
                <a:t>MáyATM</a:t>
              </a:r>
              <a:endParaRPr lang="en-US" sz="1400"/>
            </a:p>
          </p:txBody>
        </p:sp>
        <p:sp>
          <p:nvSpPr>
            <p:cNvPr id="84037" name="Rectangle 71"/>
            <p:cNvSpPr>
              <a:spLocks noChangeArrowheads="1"/>
            </p:cNvSpPr>
            <p:nvPr/>
          </p:nvSpPr>
          <p:spPr bwMode="auto">
            <a:xfrm>
              <a:off x="4113" y="1232"/>
              <a:ext cx="760" cy="704"/>
            </a:xfrm>
            <a:prstGeom prst="rect">
              <a:avLst/>
            </a:prstGeom>
            <a:noFill/>
            <a:ln w="3175">
              <a:solidFill>
                <a:schemeClr val="tx1"/>
              </a:solidFill>
              <a:miter lim="800000"/>
              <a:headEnd/>
              <a:tailEnd/>
            </a:ln>
          </p:spPr>
          <p:txBody>
            <a:bodyPr/>
            <a:lstStyle/>
            <a:p>
              <a:endParaRPr lang="fr-FR"/>
            </a:p>
          </p:txBody>
        </p:sp>
        <p:sp>
          <p:nvSpPr>
            <p:cNvPr id="84038" name="Rectangle 72"/>
            <p:cNvSpPr>
              <a:spLocks noChangeArrowheads="1"/>
            </p:cNvSpPr>
            <p:nvPr/>
          </p:nvSpPr>
          <p:spPr bwMode="auto">
            <a:xfrm>
              <a:off x="4113" y="1664"/>
              <a:ext cx="760" cy="272"/>
            </a:xfrm>
            <a:prstGeom prst="rect">
              <a:avLst/>
            </a:prstGeom>
            <a:noFill/>
            <a:ln w="3175">
              <a:solidFill>
                <a:schemeClr val="tx1"/>
              </a:solidFill>
              <a:miter lim="800000"/>
              <a:headEnd/>
              <a:tailEnd/>
            </a:ln>
          </p:spPr>
          <p:txBody>
            <a:bodyPr/>
            <a:lstStyle/>
            <a:p>
              <a:endParaRPr lang="fr-FR"/>
            </a:p>
          </p:txBody>
        </p:sp>
        <p:sp>
          <p:nvSpPr>
            <p:cNvPr id="84039" name="Rectangle 73"/>
            <p:cNvSpPr>
              <a:spLocks noChangeArrowheads="1"/>
            </p:cNvSpPr>
            <p:nvPr/>
          </p:nvSpPr>
          <p:spPr bwMode="auto">
            <a:xfrm>
              <a:off x="4139" y="1246"/>
              <a:ext cx="317" cy="134"/>
            </a:xfrm>
            <a:prstGeom prst="rect">
              <a:avLst/>
            </a:prstGeom>
            <a:noFill/>
            <a:ln w="9525">
              <a:noFill/>
              <a:miter lim="800000"/>
              <a:headEnd/>
              <a:tailEnd/>
            </a:ln>
          </p:spPr>
          <p:txBody>
            <a:bodyPr wrap="none" lIns="0" tIns="0" rIns="0" bIns="0">
              <a:spAutoFit/>
            </a:bodyPr>
            <a:lstStyle/>
            <a:p>
              <a:r>
                <a:rPr lang="en-US" sz="1400">
                  <a:latin typeface="Arial" pitchFamily="34" charset="0"/>
                </a:rPr>
                <a:t>địaChỉ</a:t>
              </a:r>
              <a:endParaRPr lang="en-US" sz="1400"/>
            </a:p>
          </p:txBody>
        </p:sp>
        <p:sp>
          <p:nvSpPr>
            <p:cNvPr id="84040" name="Rectangle 74"/>
            <p:cNvSpPr>
              <a:spLocks noChangeArrowheads="1"/>
            </p:cNvSpPr>
            <p:nvPr/>
          </p:nvSpPr>
          <p:spPr bwMode="auto">
            <a:xfrm>
              <a:off x="4140" y="1360"/>
              <a:ext cx="480" cy="122"/>
            </a:xfrm>
            <a:prstGeom prst="rect">
              <a:avLst/>
            </a:prstGeom>
            <a:noFill/>
            <a:ln w="9525">
              <a:noFill/>
              <a:miter lim="800000"/>
              <a:headEnd/>
              <a:tailEnd/>
            </a:ln>
          </p:spPr>
          <p:txBody>
            <a:bodyPr wrap="none" lIns="0" tIns="0" rIns="0" bIns="0"/>
            <a:lstStyle/>
            <a:p>
              <a:r>
                <a:rPr lang="en-US" sz="1400">
                  <a:latin typeface="Arial" pitchFamily="34" charset="0"/>
                </a:rPr>
                <a:t>trạngThái</a:t>
              </a:r>
              <a:endParaRPr lang="en-US" sz="1400"/>
            </a:p>
          </p:txBody>
        </p:sp>
        <p:sp>
          <p:nvSpPr>
            <p:cNvPr id="84041" name="Rectangle 75"/>
            <p:cNvSpPr>
              <a:spLocks noChangeArrowheads="1"/>
            </p:cNvSpPr>
            <p:nvPr/>
          </p:nvSpPr>
          <p:spPr bwMode="auto">
            <a:xfrm>
              <a:off x="4116" y="1482"/>
              <a:ext cx="733" cy="123"/>
            </a:xfrm>
            <a:prstGeom prst="rect">
              <a:avLst/>
            </a:prstGeom>
            <a:noFill/>
            <a:ln w="9525">
              <a:noFill/>
              <a:miter lim="800000"/>
              <a:headEnd/>
              <a:tailEnd/>
            </a:ln>
          </p:spPr>
          <p:txBody>
            <a:bodyPr wrap="none" lIns="0" tIns="0" rIns="0" bIns="0"/>
            <a:lstStyle/>
            <a:p>
              <a:r>
                <a:rPr lang="en-US" sz="1400">
                  <a:latin typeface="Arial" pitchFamily="34" charset="0"/>
                </a:rPr>
                <a:t>sốTiềnHiệnTại</a:t>
              </a:r>
              <a:endParaRPr lang="en-US" sz="1400"/>
            </a:p>
          </p:txBody>
        </p:sp>
        <p:sp>
          <p:nvSpPr>
            <p:cNvPr id="84042" name="Rectangle 76"/>
            <p:cNvSpPr>
              <a:spLocks noChangeArrowheads="1"/>
            </p:cNvSpPr>
            <p:nvPr/>
          </p:nvSpPr>
          <p:spPr bwMode="auto">
            <a:xfrm>
              <a:off x="4116" y="1680"/>
              <a:ext cx="782" cy="181"/>
            </a:xfrm>
            <a:prstGeom prst="rect">
              <a:avLst/>
            </a:prstGeom>
            <a:noFill/>
            <a:ln w="9525">
              <a:noFill/>
              <a:miter lim="800000"/>
              <a:headEnd/>
              <a:tailEnd/>
            </a:ln>
          </p:spPr>
          <p:txBody>
            <a:bodyPr wrap="none" lIns="0" tIns="0" rIns="0" bIns="0"/>
            <a:lstStyle/>
            <a:p>
              <a:r>
                <a:rPr lang="en-US" sz="1400">
                  <a:solidFill>
                    <a:srgbClr val="33CCFF"/>
                  </a:solidFill>
                  <a:latin typeface="Arial" pitchFamily="34" charset="0"/>
                </a:rPr>
                <a:t>khởiĐộngMáy()</a:t>
              </a:r>
              <a:endParaRPr lang="en-US" sz="1400">
                <a:solidFill>
                  <a:srgbClr val="33CCFF"/>
                </a:solidFill>
              </a:endParaRPr>
            </a:p>
          </p:txBody>
        </p:sp>
        <p:sp>
          <p:nvSpPr>
            <p:cNvPr id="84043" name="Rectangle 77"/>
            <p:cNvSpPr>
              <a:spLocks noChangeArrowheads="1"/>
            </p:cNvSpPr>
            <p:nvPr/>
          </p:nvSpPr>
          <p:spPr bwMode="auto">
            <a:xfrm>
              <a:off x="4113" y="1792"/>
              <a:ext cx="543" cy="181"/>
            </a:xfrm>
            <a:prstGeom prst="rect">
              <a:avLst/>
            </a:prstGeom>
            <a:noFill/>
            <a:ln w="9525">
              <a:noFill/>
              <a:miter lim="800000"/>
              <a:headEnd/>
              <a:tailEnd/>
            </a:ln>
          </p:spPr>
          <p:txBody>
            <a:bodyPr wrap="none" lIns="0" tIns="0" rIns="0" bIns="0"/>
            <a:lstStyle/>
            <a:p>
              <a:r>
                <a:rPr lang="en-US" sz="1400">
                  <a:solidFill>
                    <a:srgbClr val="33CCFF"/>
                  </a:solidFill>
                  <a:latin typeface="Arial" pitchFamily="34" charset="0"/>
                </a:rPr>
                <a:t>đóngMáy()</a:t>
              </a:r>
              <a:endParaRPr lang="en-US" sz="1400">
                <a:solidFill>
                  <a:srgbClr val="33CCFF"/>
                </a:solidFill>
              </a:endParaRPr>
            </a:p>
          </p:txBody>
        </p:sp>
        <p:sp>
          <p:nvSpPr>
            <p:cNvPr id="84044" name="Rectangle 78"/>
            <p:cNvSpPr>
              <a:spLocks noChangeArrowheads="1"/>
            </p:cNvSpPr>
            <p:nvPr/>
          </p:nvSpPr>
          <p:spPr bwMode="auto">
            <a:xfrm>
              <a:off x="1642" y="3257"/>
              <a:ext cx="805" cy="134"/>
            </a:xfrm>
            <a:prstGeom prst="rect">
              <a:avLst/>
            </a:prstGeom>
            <a:noFill/>
            <a:ln w="9525">
              <a:noFill/>
              <a:miter lim="800000"/>
              <a:headEnd/>
              <a:tailEnd/>
            </a:ln>
          </p:spPr>
          <p:txBody>
            <a:bodyPr lIns="0" tIns="0" rIns="0" bIns="0">
              <a:spAutoFit/>
            </a:bodyPr>
            <a:lstStyle/>
            <a:p>
              <a:r>
                <a:rPr lang="en-US" sz="1400">
                  <a:solidFill>
                    <a:srgbClr val="33CCFF"/>
                  </a:solidFill>
                  <a:latin typeface="Arial" pitchFamily="34" charset="0"/>
                </a:rPr>
                <a:t>xemTàiKhoản()</a:t>
              </a:r>
              <a:endParaRPr lang="en-US" sz="1400">
                <a:solidFill>
                  <a:srgbClr val="33CCFF"/>
                </a:solidFill>
              </a:endParaRPr>
            </a:p>
          </p:txBody>
        </p:sp>
        <p:sp>
          <p:nvSpPr>
            <p:cNvPr id="84045" name="Rectangle 304"/>
            <p:cNvSpPr>
              <a:spLocks noChangeArrowheads="1"/>
            </p:cNvSpPr>
            <p:nvPr/>
          </p:nvSpPr>
          <p:spPr bwMode="auto">
            <a:xfrm>
              <a:off x="2016" y="2256"/>
              <a:ext cx="184" cy="231"/>
            </a:xfrm>
            <a:prstGeom prst="rect">
              <a:avLst/>
            </a:prstGeom>
            <a:noFill/>
            <a:ln w="9525">
              <a:noFill/>
              <a:miter lim="800000"/>
              <a:headEnd/>
              <a:tailEnd/>
            </a:ln>
          </p:spPr>
          <p:txBody>
            <a:bodyPr wrap="none">
              <a:spAutoFit/>
            </a:bodyPr>
            <a:lstStyle/>
            <a:p>
              <a:r>
                <a:rPr lang="en-US"/>
                <a:t>1</a:t>
              </a:r>
            </a:p>
          </p:txBody>
        </p:sp>
      </p:grpSp>
      <p:sp>
        <p:nvSpPr>
          <p:cNvPr id="83974" name="Text Box 306"/>
          <p:cNvSpPr txBox="1">
            <a:spLocks noChangeArrowheads="1"/>
          </p:cNvSpPr>
          <p:nvPr/>
        </p:nvSpPr>
        <p:spPr bwMode="auto">
          <a:xfrm>
            <a:off x="365125" y="5688013"/>
            <a:ext cx="5121275" cy="641350"/>
          </a:xfrm>
          <a:prstGeom prst="rect">
            <a:avLst/>
          </a:prstGeom>
          <a:noFill/>
          <a:ln w="9525">
            <a:noFill/>
            <a:miter lim="800000"/>
            <a:headEnd/>
            <a:tailEnd/>
          </a:ln>
        </p:spPr>
        <p:txBody>
          <a:bodyPr>
            <a:spAutoFit/>
          </a:bodyPr>
          <a:lstStyle/>
          <a:p>
            <a:r>
              <a:rPr lang="en-US" u="sng">
                <a:solidFill>
                  <a:srgbClr val="FF0066"/>
                </a:solidFill>
              </a:rPr>
              <a:t>Ghi chú</a:t>
            </a:r>
            <a:r>
              <a:rPr lang="en-US">
                <a:solidFill>
                  <a:srgbClr val="FF0066"/>
                </a:solidFill>
              </a:rPr>
              <a:t>: các method được phát hiện trong giai đoạn này thường đại diện xử lý cho một use case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57200" y="0"/>
            <a:ext cx="8229600" cy="1371600"/>
          </a:xfrm>
        </p:spPr>
        <p:txBody>
          <a:bodyPr/>
          <a:lstStyle/>
          <a:p>
            <a:pPr eaLnBrk="1" hangingPunct="1"/>
            <a:r>
              <a:rPr lang="en-US" smtClean="0"/>
              <a:t>Các cách tiếp cận xác định lớp</a:t>
            </a:r>
          </a:p>
        </p:txBody>
      </p:sp>
      <p:sp>
        <p:nvSpPr>
          <p:cNvPr id="21507" name="Rectangle 3"/>
          <p:cNvSpPr>
            <a:spLocks noGrp="1" noChangeArrowheads="1"/>
          </p:cNvSpPr>
          <p:nvPr>
            <p:ph idx="1"/>
          </p:nvPr>
        </p:nvSpPr>
        <p:spPr>
          <a:xfrm>
            <a:off x="457200" y="1143000"/>
            <a:ext cx="8229600" cy="3886200"/>
          </a:xfrm>
        </p:spPr>
        <p:txBody>
          <a:bodyPr/>
          <a:lstStyle/>
          <a:p>
            <a:pPr eaLnBrk="1" hangingPunct="1"/>
            <a:r>
              <a:rPr lang="en-US" smtClean="0"/>
              <a:t>Tiếp cận theo thực thể nghiệp vụ</a:t>
            </a:r>
          </a:p>
          <a:p>
            <a:pPr lvl="1" eaLnBrk="1" hangingPunct="1"/>
            <a:r>
              <a:rPr lang="en-US" smtClean="0"/>
              <a:t>Đối với thực thể thông tin:</a:t>
            </a:r>
          </a:p>
          <a:p>
            <a:pPr lvl="1" eaLnBrk="1" hangingPunct="1"/>
            <a:r>
              <a:rPr lang="en-US" smtClean="0"/>
              <a:t>Ví dụ:</a:t>
            </a:r>
          </a:p>
        </p:txBody>
      </p:sp>
      <p:sp>
        <p:nvSpPr>
          <p:cNvPr id="21508" name="Slide Number Placeholder 4"/>
          <p:cNvSpPr>
            <a:spLocks noGrp="1"/>
          </p:cNvSpPr>
          <p:nvPr>
            <p:ph type="sldNum" sz="quarter" idx="11"/>
          </p:nvPr>
        </p:nvSpPr>
        <p:spPr>
          <a:noFill/>
        </p:spPr>
        <p:txBody>
          <a:bodyPr/>
          <a:lstStyle/>
          <a:p>
            <a:fld id="{B8D2B707-662C-4BFA-BF65-132C17E946FA}" type="slidenum">
              <a:rPr lang="en-US" smtClean="0"/>
              <a:pPr/>
              <a:t>7</a:t>
            </a:fld>
            <a:endParaRPr lang="en-US" smtClean="0"/>
          </a:p>
        </p:txBody>
      </p:sp>
      <p:sp>
        <p:nvSpPr>
          <p:cNvPr id="16398" name="AutoShape 14"/>
          <p:cNvSpPr>
            <a:spLocks noChangeArrowheads="1"/>
          </p:cNvSpPr>
          <p:nvPr/>
        </p:nvSpPr>
        <p:spPr bwMode="auto">
          <a:xfrm>
            <a:off x="381000" y="2895600"/>
            <a:ext cx="3581400" cy="3962400"/>
          </a:xfrm>
          <a:prstGeom prst="flowChartDocument">
            <a:avLst/>
          </a:prstGeom>
          <a:solidFill>
            <a:schemeClr val="accent1"/>
          </a:solidFill>
          <a:ln w="9525">
            <a:solidFill>
              <a:srgbClr val="33CCFF"/>
            </a:solidFill>
            <a:miter lim="800000"/>
            <a:headEnd/>
            <a:tailEnd/>
          </a:ln>
          <a:effectLst>
            <a:outerShdw dist="35921" dir="2700000" algn="ctr" rotWithShape="0">
              <a:schemeClr val="bg2"/>
            </a:outerShdw>
          </a:effectLst>
        </p:spPr>
        <p:txBody>
          <a:bodyPr wrap="none" anchor="ctr"/>
          <a:lstStyle/>
          <a:p>
            <a:pPr algn="ctr">
              <a:defRPr/>
            </a:pPr>
            <a:endParaRPr lang="fr-FR"/>
          </a:p>
        </p:txBody>
      </p:sp>
      <p:sp>
        <p:nvSpPr>
          <p:cNvPr id="16399" name="Text Box 15"/>
          <p:cNvSpPr txBox="1">
            <a:spLocks noChangeArrowheads="1"/>
          </p:cNvSpPr>
          <p:nvPr/>
        </p:nvSpPr>
        <p:spPr bwMode="auto">
          <a:xfrm>
            <a:off x="517525" y="2944813"/>
            <a:ext cx="3317875" cy="1465262"/>
          </a:xfrm>
          <a:prstGeom prst="rect">
            <a:avLst/>
          </a:prstGeom>
          <a:noFill/>
          <a:ln w="9525">
            <a:noFill/>
            <a:miter lim="800000"/>
            <a:headEnd/>
            <a:tailEnd/>
          </a:ln>
          <a:effectLst/>
        </p:spPr>
        <p:txBody>
          <a:bodyPr wrap="none">
            <a:spAutoFit/>
          </a:bodyPr>
          <a:lstStyle/>
          <a:p>
            <a:pPr algn="ctr">
              <a:defRPr/>
            </a:pPr>
            <a:r>
              <a:rPr lang="en-US" b="1">
                <a:effectLst>
                  <a:outerShdw blurRad="38100" dist="38100" dir="2700000" algn="tl">
                    <a:srgbClr val="000000"/>
                  </a:outerShdw>
                </a:effectLst>
              </a:rPr>
              <a:t>HOÁ ĐƠN</a:t>
            </a:r>
          </a:p>
          <a:p>
            <a:pPr algn="ctr">
              <a:defRPr/>
            </a:pPr>
            <a:r>
              <a:rPr lang="en-US"/>
              <a:t>Số HĐ:……	Ngày:../…/…</a:t>
            </a:r>
          </a:p>
          <a:p>
            <a:pPr algn="ctr">
              <a:defRPr/>
            </a:pPr>
            <a:r>
              <a:rPr lang="en-US"/>
              <a:t>Khách hàng: ……………………..</a:t>
            </a:r>
          </a:p>
          <a:p>
            <a:pPr algn="ctr">
              <a:defRPr/>
            </a:pPr>
            <a:r>
              <a:rPr lang="en-US"/>
              <a:t>Địa chỉ:…………………………..</a:t>
            </a:r>
          </a:p>
          <a:p>
            <a:pPr algn="ctr">
              <a:defRPr/>
            </a:pPr>
            <a:r>
              <a:rPr lang="en-US"/>
              <a:t>Người lập:………………………..</a:t>
            </a:r>
          </a:p>
        </p:txBody>
      </p:sp>
      <p:graphicFrame>
        <p:nvGraphicFramePr>
          <p:cNvPr id="16441" name="Group 57"/>
          <p:cNvGraphicFramePr>
            <a:graphicFrameLocks noGrp="1"/>
          </p:cNvGraphicFramePr>
          <p:nvPr/>
        </p:nvGraphicFramePr>
        <p:xfrm>
          <a:off x="609600" y="4343400"/>
          <a:ext cx="3200400" cy="1335024"/>
        </p:xfrm>
        <a:graphic>
          <a:graphicData uri="http://schemas.openxmlformats.org/drawingml/2006/table">
            <a:tbl>
              <a:tblPr/>
              <a:tblGrid>
                <a:gridCol w="457200"/>
                <a:gridCol w="609600"/>
                <a:gridCol w="609600"/>
                <a:gridCol w="838200"/>
                <a:gridCol w="685800"/>
              </a:tblGrid>
              <a:tr h="228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Mã số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Tên hàng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ĐVT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Số lượng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Đơn giá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004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H1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H7</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Cái</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Kg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100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1000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2000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3000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400" b="0" i="0" u="none" strike="noStrike" cap="none" normalizeH="0" baseline="0" smtClean="0">
                          <a:ln>
                            <a:noFill/>
                          </a:ln>
                          <a:solidFill>
                            <a:srgbClr val="FF99FF"/>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1" name="Text Box 58"/>
          <p:cNvSpPr txBox="1">
            <a:spLocks noChangeArrowheads="1"/>
          </p:cNvSpPr>
          <p:nvPr/>
        </p:nvSpPr>
        <p:spPr bwMode="auto">
          <a:xfrm>
            <a:off x="1812925" y="5776913"/>
            <a:ext cx="1863725" cy="336550"/>
          </a:xfrm>
          <a:prstGeom prst="rect">
            <a:avLst/>
          </a:prstGeom>
          <a:noFill/>
          <a:ln w="9525">
            <a:noFill/>
            <a:miter lim="800000"/>
            <a:headEnd/>
            <a:tailEnd/>
          </a:ln>
        </p:spPr>
        <p:txBody>
          <a:bodyPr wrap="none">
            <a:spAutoFit/>
          </a:bodyPr>
          <a:lstStyle/>
          <a:p>
            <a:r>
              <a:rPr lang="en-US" sz="1600">
                <a:latin typeface="Times New Roman" pitchFamily="18" charset="0"/>
              </a:rPr>
              <a:t>Tổng trị giá: ………</a:t>
            </a:r>
          </a:p>
        </p:txBody>
      </p:sp>
      <p:grpSp>
        <p:nvGrpSpPr>
          <p:cNvPr id="2" name="Group 59"/>
          <p:cNvGrpSpPr>
            <a:grpSpLocks/>
          </p:cNvGrpSpPr>
          <p:nvPr/>
        </p:nvGrpSpPr>
        <p:grpSpPr bwMode="auto">
          <a:xfrm>
            <a:off x="6400800" y="2590800"/>
            <a:ext cx="1676400" cy="762000"/>
            <a:chOff x="7162" y="838"/>
            <a:chExt cx="1440" cy="576"/>
          </a:xfrm>
        </p:grpSpPr>
        <p:sp>
          <p:nvSpPr>
            <p:cNvPr id="21557" name="Rectangle 60"/>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Hoá đơn</a:t>
              </a:r>
              <a:endParaRPr lang="en-US" sz="1400"/>
            </a:p>
          </p:txBody>
        </p:sp>
        <p:sp>
          <p:nvSpPr>
            <p:cNvPr id="21558" name="Line 61"/>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1559" name="Line 62"/>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16447" name="Freeform 63"/>
          <p:cNvSpPr>
            <a:spLocks/>
          </p:cNvSpPr>
          <p:nvPr/>
        </p:nvSpPr>
        <p:spPr bwMode="auto">
          <a:xfrm>
            <a:off x="2895600" y="2451100"/>
            <a:ext cx="3352800" cy="596900"/>
          </a:xfrm>
          <a:custGeom>
            <a:avLst/>
            <a:gdLst>
              <a:gd name="T0" fmla="*/ 0 w 2112"/>
              <a:gd name="T1" fmla="*/ 2147483647 h 376"/>
              <a:gd name="T2" fmla="*/ 2147483647 w 2112"/>
              <a:gd name="T3" fmla="*/ 2147483647 h 376"/>
              <a:gd name="T4" fmla="*/ 2147483647 w 2112"/>
              <a:gd name="T5" fmla="*/ 2147483647 h 376"/>
              <a:gd name="T6" fmla="*/ 0 60000 65536"/>
              <a:gd name="T7" fmla="*/ 0 60000 65536"/>
              <a:gd name="T8" fmla="*/ 0 60000 65536"/>
              <a:gd name="T9" fmla="*/ 0 w 2112"/>
              <a:gd name="T10" fmla="*/ 0 h 376"/>
              <a:gd name="T11" fmla="*/ 2112 w 2112"/>
              <a:gd name="T12" fmla="*/ 376 h 376"/>
            </a:gdLst>
            <a:ahLst/>
            <a:cxnLst>
              <a:cxn ang="T6">
                <a:pos x="T0" y="T1"/>
              </a:cxn>
              <a:cxn ang="T7">
                <a:pos x="T2" y="T3"/>
              </a:cxn>
              <a:cxn ang="T8">
                <a:pos x="T4" y="T5"/>
              </a:cxn>
            </a:cxnLst>
            <a:rect l="T9" t="T10" r="T11" b="T12"/>
            <a:pathLst>
              <a:path w="2112" h="376">
                <a:moveTo>
                  <a:pt x="0" y="376"/>
                </a:moveTo>
                <a:cubicBezTo>
                  <a:pt x="304" y="228"/>
                  <a:pt x="608" y="80"/>
                  <a:pt x="960" y="40"/>
                </a:cubicBezTo>
                <a:cubicBezTo>
                  <a:pt x="1312" y="0"/>
                  <a:pt x="1712" y="68"/>
                  <a:pt x="2112" y="136"/>
                </a:cubicBezTo>
              </a:path>
            </a:pathLst>
          </a:custGeom>
          <a:noFill/>
          <a:ln w="28575">
            <a:solidFill>
              <a:srgbClr val="FF0066"/>
            </a:solidFill>
            <a:prstDash val="dash"/>
            <a:round/>
            <a:headEnd/>
            <a:tailEnd type="arrow" w="med" len="med"/>
          </a:ln>
        </p:spPr>
        <p:txBody>
          <a:bodyPr/>
          <a:lstStyle/>
          <a:p>
            <a:endParaRPr lang="en-US"/>
          </a:p>
        </p:txBody>
      </p:sp>
      <p:sp>
        <p:nvSpPr>
          <p:cNvPr id="16448" name="Oval 64"/>
          <p:cNvSpPr>
            <a:spLocks noChangeArrowheads="1"/>
          </p:cNvSpPr>
          <p:nvPr/>
        </p:nvSpPr>
        <p:spPr bwMode="auto">
          <a:xfrm>
            <a:off x="457200" y="3505200"/>
            <a:ext cx="3276600" cy="609600"/>
          </a:xfrm>
          <a:prstGeom prst="ellipse">
            <a:avLst/>
          </a:prstGeom>
          <a:noFill/>
          <a:ln w="9525">
            <a:solidFill>
              <a:srgbClr val="FF0066"/>
            </a:solidFill>
            <a:prstDash val="dashDot"/>
            <a:round/>
            <a:headEnd/>
            <a:tailEnd/>
          </a:ln>
        </p:spPr>
        <p:txBody>
          <a:bodyPr wrap="none" anchor="ctr"/>
          <a:lstStyle/>
          <a:p>
            <a:endParaRPr lang="fr-FR"/>
          </a:p>
        </p:txBody>
      </p:sp>
      <p:grpSp>
        <p:nvGrpSpPr>
          <p:cNvPr id="3" name="Group 65"/>
          <p:cNvGrpSpPr>
            <a:grpSpLocks/>
          </p:cNvGrpSpPr>
          <p:nvPr/>
        </p:nvGrpSpPr>
        <p:grpSpPr bwMode="auto">
          <a:xfrm>
            <a:off x="6400800" y="3962400"/>
            <a:ext cx="1676400" cy="762000"/>
            <a:chOff x="7162" y="838"/>
            <a:chExt cx="1440" cy="576"/>
          </a:xfrm>
        </p:grpSpPr>
        <p:sp>
          <p:nvSpPr>
            <p:cNvPr id="21554" name="Rectangle 66"/>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Khách hàng</a:t>
              </a:r>
              <a:endParaRPr lang="en-US" sz="1400"/>
            </a:p>
          </p:txBody>
        </p:sp>
        <p:sp>
          <p:nvSpPr>
            <p:cNvPr id="21555" name="Line 67"/>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1556" name="Line 68"/>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16453" name="Freeform 69"/>
          <p:cNvSpPr>
            <a:spLocks/>
          </p:cNvSpPr>
          <p:nvPr/>
        </p:nvSpPr>
        <p:spPr bwMode="auto">
          <a:xfrm>
            <a:off x="3276600" y="3886200"/>
            <a:ext cx="2895600" cy="457200"/>
          </a:xfrm>
          <a:custGeom>
            <a:avLst/>
            <a:gdLst>
              <a:gd name="T0" fmla="*/ 0 w 1824"/>
              <a:gd name="T1" fmla="*/ 0 h 288"/>
              <a:gd name="T2" fmla="*/ 2147483647 w 1824"/>
              <a:gd name="T3" fmla="*/ 2147483647 h 288"/>
              <a:gd name="T4" fmla="*/ 2147483647 w 1824"/>
              <a:gd name="T5" fmla="*/ 2147483647 h 288"/>
              <a:gd name="T6" fmla="*/ 0 60000 65536"/>
              <a:gd name="T7" fmla="*/ 0 60000 65536"/>
              <a:gd name="T8" fmla="*/ 0 60000 65536"/>
              <a:gd name="T9" fmla="*/ 0 w 1824"/>
              <a:gd name="T10" fmla="*/ 0 h 288"/>
              <a:gd name="T11" fmla="*/ 1824 w 1824"/>
              <a:gd name="T12" fmla="*/ 288 h 288"/>
            </a:gdLst>
            <a:ahLst/>
            <a:cxnLst>
              <a:cxn ang="T6">
                <a:pos x="T0" y="T1"/>
              </a:cxn>
              <a:cxn ang="T7">
                <a:pos x="T2" y="T3"/>
              </a:cxn>
              <a:cxn ang="T8">
                <a:pos x="T4" y="T5"/>
              </a:cxn>
            </a:cxnLst>
            <a:rect l="T9" t="T10" r="T11" b="T12"/>
            <a:pathLst>
              <a:path w="1824" h="288">
                <a:moveTo>
                  <a:pt x="0" y="0"/>
                </a:moveTo>
                <a:cubicBezTo>
                  <a:pt x="232" y="96"/>
                  <a:pt x="464" y="192"/>
                  <a:pt x="768" y="240"/>
                </a:cubicBezTo>
                <a:cubicBezTo>
                  <a:pt x="1072" y="288"/>
                  <a:pt x="1448" y="288"/>
                  <a:pt x="1824" y="288"/>
                </a:cubicBezTo>
              </a:path>
            </a:pathLst>
          </a:custGeom>
          <a:noFill/>
          <a:ln w="28575">
            <a:solidFill>
              <a:srgbClr val="FF0066"/>
            </a:solidFill>
            <a:prstDash val="dash"/>
            <a:round/>
            <a:headEnd/>
            <a:tailEnd type="arrow" w="med" len="med"/>
          </a:ln>
        </p:spPr>
        <p:txBody>
          <a:bodyPr/>
          <a:lstStyle/>
          <a:p>
            <a:endParaRPr lang="en-US"/>
          </a:p>
        </p:txBody>
      </p:sp>
      <p:grpSp>
        <p:nvGrpSpPr>
          <p:cNvPr id="4" name="Group 70"/>
          <p:cNvGrpSpPr>
            <a:grpSpLocks/>
          </p:cNvGrpSpPr>
          <p:nvPr/>
        </p:nvGrpSpPr>
        <p:grpSpPr bwMode="auto">
          <a:xfrm>
            <a:off x="6400800" y="5562600"/>
            <a:ext cx="1676400" cy="762000"/>
            <a:chOff x="7162" y="838"/>
            <a:chExt cx="1440" cy="576"/>
          </a:xfrm>
        </p:grpSpPr>
        <p:sp>
          <p:nvSpPr>
            <p:cNvPr id="21551" name="Rectangle 71"/>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Hàng</a:t>
              </a:r>
              <a:endParaRPr lang="en-US" sz="1400"/>
            </a:p>
          </p:txBody>
        </p:sp>
        <p:sp>
          <p:nvSpPr>
            <p:cNvPr id="21552" name="Line 72"/>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1553" name="Line 73"/>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16458" name="Oval 74"/>
          <p:cNvSpPr>
            <a:spLocks noChangeArrowheads="1"/>
          </p:cNvSpPr>
          <p:nvPr/>
        </p:nvSpPr>
        <p:spPr bwMode="auto">
          <a:xfrm>
            <a:off x="533400" y="4267200"/>
            <a:ext cx="1752600" cy="1600200"/>
          </a:xfrm>
          <a:prstGeom prst="ellipse">
            <a:avLst/>
          </a:prstGeom>
          <a:noFill/>
          <a:ln w="9525">
            <a:solidFill>
              <a:srgbClr val="FF0066"/>
            </a:solidFill>
            <a:prstDash val="dash"/>
            <a:round/>
            <a:headEnd/>
            <a:tailEnd/>
          </a:ln>
        </p:spPr>
        <p:txBody>
          <a:bodyPr wrap="none" anchor="ctr"/>
          <a:lstStyle/>
          <a:p>
            <a:endParaRPr lang="fr-FR"/>
          </a:p>
        </p:txBody>
      </p:sp>
      <p:sp>
        <p:nvSpPr>
          <p:cNvPr id="16459" name="Freeform 75"/>
          <p:cNvSpPr>
            <a:spLocks/>
          </p:cNvSpPr>
          <p:nvPr/>
        </p:nvSpPr>
        <p:spPr bwMode="auto">
          <a:xfrm>
            <a:off x="2057400" y="5410200"/>
            <a:ext cx="4191000" cy="723900"/>
          </a:xfrm>
          <a:custGeom>
            <a:avLst/>
            <a:gdLst>
              <a:gd name="T0" fmla="*/ 0 w 2640"/>
              <a:gd name="T1" fmla="*/ 0 h 456"/>
              <a:gd name="T2" fmla="*/ 2147483647 w 2640"/>
              <a:gd name="T3" fmla="*/ 2147483647 h 456"/>
              <a:gd name="T4" fmla="*/ 2147483647 w 2640"/>
              <a:gd name="T5" fmla="*/ 2147483647 h 456"/>
              <a:gd name="T6" fmla="*/ 0 60000 65536"/>
              <a:gd name="T7" fmla="*/ 0 60000 65536"/>
              <a:gd name="T8" fmla="*/ 0 60000 65536"/>
              <a:gd name="T9" fmla="*/ 0 w 2640"/>
              <a:gd name="T10" fmla="*/ 0 h 456"/>
              <a:gd name="T11" fmla="*/ 2640 w 2640"/>
              <a:gd name="T12" fmla="*/ 456 h 456"/>
            </a:gdLst>
            <a:ahLst/>
            <a:cxnLst>
              <a:cxn ang="T6">
                <a:pos x="T0" y="T1"/>
              </a:cxn>
              <a:cxn ang="T7">
                <a:pos x="T2" y="T3"/>
              </a:cxn>
              <a:cxn ang="T8">
                <a:pos x="T4" y="T5"/>
              </a:cxn>
            </a:cxnLst>
            <a:rect l="T9" t="T10" r="T11" b="T12"/>
            <a:pathLst>
              <a:path w="2640" h="456">
                <a:moveTo>
                  <a:pt x="0" y="0"/>
                </a:moveTo>
                <a:cubicBezTo>
                  <a:pt x="476" y="156"/>
                  <a:pt x="952" y="312"/>
                  <a:pt x="1392" y="384"/>
                </a:cubicBezTo>
                <a:cubicBezTo>
                  <a:pt x="1832" y="456"/>
                  <a:pt x="2236" y="444"/>
                  <a:pt x="2640" y="432"/>
                </a:cubicBezTo>
              </a:path>
            </a:pathLst>
          </a:custGeom>
          <a:noFill/>
          <a:ln w="28575">
            <a:solidFill>
              <a:srgbClr val="FF0066"/>
            </a:solidFill>
            <a:prstDash val="dash"/>
            <a:round/>
            <a:headEnd/>
            <a:tailEnd type="arrow" w="med" len="med"/>
          </a:ln>
        </p:spPr>
        <p:txBody>
          <a:bodyPr/>
          <a:lstStyle/>
          <a:p>
            <a:endParaRPr lang="en-US"/>
          </a:p>
        </p:txBody>
      </p:sp>
      <p:grpSp>
        <p:nvGrpSpPr>
          <p:cNvPr id="5" name="Group 76"/>
          <p:cNvGrpSpPr>
            <a:grpSpLocks/>
          </p:cNvGrpSpPr>
          <p:nvPr/>
        </p:nvGrpSpPr>
        <p:grpSpPr bwMode="auto">
          <a:xfrm>
            <a:off x="4191000" y="4648200"/>
            <a:ext cx="1676400" cy="762000"/>
            <a:chOff x="7162" y="838"/>
            <a:chExt cx="1440" cy="576"/>
          </a:xfrm>
        </p:grpSpPr>
        <p:sp>
          <p:nvSpPr>
            <p:cNvPr id="21548" name="Rectangle 77"/>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Chi tiết HĐ</a:t>
              </a:r>
              <a:endParaRPr lang="en-US" sz="1400"/>
            </a:p>
          </p:txBody>
        </p:sp>
        <p:sp>
          <p:nvSpPr>
            <p:cNvPr id="21549" name="Line 78"/>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1550" name="Line 79"/>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16464" name="Oval 80"/>
          <p:cNvSpPr>
            <a:spLocks noChangeArrowheads="1"/>
          </p:cNvSpPr>
          <p:nvPr/>
        </p:nvSpPr>
        <p:spPr bwMode="auto">
          <a:xfrm>
            <a:off x="2209800" y="4419600"/>
            <a:ext cx="1371600" cy="1219200"/>
          </a:xfrm>
          <a:prstGeom prst="ellipse">
            <a:avLst/>
          </a:prstGeom>
          <a:noFill/>
          <a:ln w="9525">
            <a:solidFill>
              <a:srgbClr val="FF0066"/>
            </a:solidFill>
            <a:prstDash val="dash"/>
            <a:round/>
            <a:headEnd/>
            <a:tailEnd/>
          </a:ln>
        </p:spPr>
        <p:txBody>
          <a:bodyPr wrap="none" anchor="ctr"/>
          <a:lstStyle/>
          <a:p>
            <a:endParaRPr lang="fr-FR"/>
          </a:p>
        </p:txBody>
      </p:sp>
      <p:sp>
        <p:nvSpPr>
          <p:cNvPr id="16465" name="Line 81"/>
          <p:cNvSpPr>
            <a:spLocks noChangeShapeType="1"/>
          </p:cNvSpPr>
          <p:nvPr/>
        </p:nvSpPr>
        <p:spPr bwMode="auto">
          <a:xfrm flipV="1">
            <a:off x="3581400" y="4953000"/>
            <a:ext cx="533400" cy="152400"/>
          </a:xfrm>
          <a:prstGeom prst="line">
            <a:avLst/>
          </a:prstGeom>
          <a:noFill/>
          <a:ln w="9525">
            <a:solidFill>
              <a:srgbClr val="FF0066"/>
            </a:solidFill>
            <a:prstDash val="dash"/>
            <a:round/>
            <a:headEnd/>
            <a:tailEnd type="triangle" w="med" len="med"/>
          </a:ln>
        </p:spPr>
        <p:txBody>
          <a:bodyPr/>
          <a:lstStyle/>
          <a:p>
            <a:endParaRPr lang="en-US"/>
          </a:p>
        </p:txBody>
      </p:sp>
      <p:sp>
        <p:nvSpPr>
          <p:cNvPr id="16466" name="Line 82"/>
          <p:cNvSpPr>
            <a:spLocks noChangeShapeType="1"/>
          </p:cNvSpPr>
          <p:nvPr/>
        </p:nvSpPr>
        <p:spPr bwMode="auto">
          <a:xfrm>
            <a:off x="7239000" y="3352800"/>
            <a:ext cx="0" cy="609600"/>
          </a:xfrm>
          <a:prstGeom prst="line">
            <a:avLst/>
          </a:prstGeom>
          <a:noFill/>
          <a:ln w="9525">
            <a:solidFill>
              <a:schemeClr val="tx1"/>
            </a:solidFill>
            <a:round/>
            <a:headEnd/>
            <a:tailEnd/>
          </a:ln>
        </p:spPr>
        <p:txBody>
          <a:bodyPr/>
          <a:lstStyle/>
          <a:p>
            <a:endParaRPr lang="en-US"/>
          </a:p>
        </p:txBody>
      </p:sp>
      <p:sp>
        <p:nvSpPr>
          <p:cNvPr id="16467" name="Line 83"/>
          <p:cNvSpPr>
            <a:spLocks noChangeShapeType="1"/>
          </p:cNvSpPr>
          <p:nvPr/>
        </p:nvSpPr>
        <p:spPr bwMode="auto">
          <a:xfrm>
            <a:off x="4953000" y="3048000"/>
            <a:ext cx="0" cy="1600200"/>
          </a:xfrm>
          <a:prstGeom prst="line">
            <a:avLst/>
          </a:prstGeom>
          <a:noFill/>
          <a:ln w="9525">
            <a:solidFill>
              <a:schemeClr val="tx1"/>
            </a:solidFill>
            <a:round/>
            <a:headEnd/>
            <a:tailEnd/>
          </a:ln>
        </p:spPr>
        <p:txBody>
          <a:bodyPr/>
          <a:lstStyle/>
          <a:p>
            <a:endParaRPr lang="en-US"/>
          </a:p>
        </p:txBody>
      </p:sp>
      <p:sp>
        <p:nvSpPr>
          <p:cNvPr id="16468" name="Line 84"/>
          <p:cNvSpPr>
            <a:spLocks noChangeShapeType="1"/>
          </p:cNvSpPr>
          <p:nvPr/>
        </p:nvSpPr>
        <p:spPr bwMode="auto">
          <a:xfrm>
            <a:off x="4953000" y="3048000"/>
            <a:ext cx="1447800" cy="0"/>
          </a:xfrm>
          <a:prstGeom prst="line">
            <a:avLst/>
          </a:prstGeom>
          <a:noFill/>
          <a:ln w="9525">
            <a:solidFill>
              <a:schemeClr val="tx1"/>
            </a:solidFill>
            <a:round/>
            <a:headEnd/>
            <a:tailEnd/>
          </a:ln>
        </p:spPr>
        <p:txBody>
          <a:bodyPr/>
          <a:lstStyle/>
          <a:p>
            <a:endParaRPr lang="en-US"/>
          </a:p>
        </p:txBody>
      </p:sp>
      <p:sp>
        <p:nvSpPr>
          <p:cNvPr id="16469" name="Line 85"/>
          <p:cNvSpPr>
            <a:spLocks noChangeShapeType="1"/>
          </p:cNvSpPr>
          <p:nvPr/>
        </p:nvSpPr>
        <p:spPr bwMode="auto">
          <a:xfrm>
            <a:off x="4953000" y="5410200"/>
            <a:ext cx="0" cy="533400"/>
          </a:xfrm>
          <a:prstGeom prst="line">
            <a:avLst/>
          </a:prstGeom>
          <a:noFill/>
          <a:ln w="9525">
            <a:solidFill>
              <a:schemeClr val="tx1"/>
            </a:solidFill>
            <a:round/>
            <a:headEnd/>
            <a:tailEnd/>
          </a:ln>
        </p:spPr>
        <p:txBody>
          <a:bodyPr/>
          <a:lstStyle/>
          <a:p>
            <a:endParaRPr lang="en-US"/>
          </a:p>
        </p:txBody>
      </p:sp>
      <p:sp>
        <p:nvSpPr>
          <p:cNvPr id="16470" name="Line 86"/>
          <p:cNvSpPr>
            <a:spLocks noChangeShapeType="1"/>
          </p:cNvSpPr>
          <p:nvPr/>
        </p:nvSpPr>
        <p:spPr bwMode="auto">
          <a:xfrm>
            <a:off x="4953000" y="5943600"/>
            <a:ext cx="1447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47"/>
                                        </p:tgtEl>
                                        <p:attrNameLst>
                                          <p:attrName>style.visibility</p:attrName>
                                        </p:attrNameLst>
                                      </p:cBhvr>
                                      <p:to>
                                        <p:strVal val="visible"/>
                                      </p:to>
                                    </p:set>
                                    <p:animEffect transition="in" filter="dissolve">
                                      <p:cBhvr>
                                        <p:cTn id="7" dur="500"/>
                                        <p:tgtEl>
                                          <p:spTgt spid="16447"/>
                                        </p:tgtEl>
                                      </p:cBhvr>
                                    </p:animEffect>
                                  </p:childTnLst>
                                  <p:subTnLst>
                                    <p:set>
                                      <p:cBhvr override="childStyle">
                                        <p:cTn dur="1" fill="hold" display="0" masterRel="nextClick" afterEffect="1"/>
                                        <p:tgtEl>
                                          <p:spTgt spid="164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grpId="0" nodeType="clickEffect">
                                  <p:stCondLst>
                                    <p:cond delay="0"/>
                                  </p:stCondLst>
                                  <p:childTnLst>
                                    <p:set>
                                      <p:cBhvr>
                                        <p:cTn id="16" dur="1" fill="hold">
                                          <p:stCondLst>
                                            <p:cond delay="0"/>
                                          </p:stCondLst>
                                        </p:cTn>
                                        <p:tgtEl>
                                          <p:spTgt spid="16448"/>
                                        </p:tgtEl>
                                        <p:attrNameLst>
                                          <p:attrName>style.visibility</p:attrName>
                                        </p:attrNameLst>
                                      </p:cBhvr>
                                      <p:to>
                                        <p:strVal val="visible"/>
                                      </p:to>
                                    </p:set>
                                    <p:anim calcmode="lin" valueType="num">
                                      <p:cBhvr>
                                        <p:cTn id="17" dur="500" fill="hold"/>
                                        <p:tgtEl>
                                          <p:spTgt spid="16448"/>
                                        </p:tgtEl>
                                        <p:attrNameLst>
                                          <p:attrName>ppt_w</p:attrName>
                                        </p:attrNameLst>
                                      </p:cBhvr>
                                      <p:tavLst>
                                        <p:tav tm="0">
                                          <p:val>
                                            <p:strVal val="#ppt_w*0.05"/>
                                          </p:val>
                                        </p:tav>
                                        <p:tav tm="100000">
                                          <p:val>
                                            <p:strVal val="#ppt_w"/>
                                          </p:val>
                                        </p:tav>
                                      </p:tavLst>
                                    </p:anim>
                                    <p:anim calcmode="lin" valueType="num">
                                      <p:cBhvr>
                                        <p:cTn id="18" dur="500" fill="hold"/>
                                        <p:tgtEl>
                                          <p:spTgt spid="16448"/>
                                        </p:tgtEl>
                                        <p:attrNameLst>
                                          <p:attrName>ppt_h</p:attrName>
                                        </p:attrNameLst>
                                      </p:cBhvr>
                                      <p:tavLst>
                                        <p:tav tm="0">
                                          <p:val>
                                            <p:strVal val="#ppt_h"/>
                                          </p:val>
                                        </p:tav>
                                        <p:tav tm="100000">
                                          <p:val>
                                            <p:strVal val="#ppt_h"/>
                                          </p:val>
                                        </p:tav>
                                      </p:tavLst>
                                    </p:anim>
                                    <p:anim calcmode="lin" valueType="num">
                                      <p:cBhvr>
                                        <p:cTn id="19" dur="500" fill="hold"/>
                                        <p:tgtEl>
                                          <p:spTgt spid="16448"/>
                                        </p:tgtEl>
                                        <p:attrNameLst>
                                          <p:attrName>ppt_x</p:attrName>
                                        </p:attrNameLst>
                                      </p:cBhvr>
                                      <p:tavLst>
                                        <p:tav tm="0">
                                          <p:val>
                                            <p:strVal val="#ppt_x-.2"/>
                                          </p:val>
                                        </p:tav>
                                        <p:tav tm="100000">
                                          <p:val>
                                            <p:strVal val="#ppt_x"/>
                                          </p:val>
                                        </p:tav>
                                      </p:tavLst>
                                    </p:anim>
                                    <p:anim calcmode="lin" valueType="num">
                                      <p:cBhvr>
                                        <p:cTn id="20" dur="500" fill="hold"/>
                                        <p:tgtEl>
                                          <p:spTgt spid="16448"/>
                                        </p:tgtEl>
                                        <p:attrNameLst>
                                          <p:attrName>ppt_y</p:attrName>
                                        </p:attrNameLst>
                                      </p:cBhvr>
                                      <p:tavLst>
                                        <p:tav tm="0">
                                          <p:val>
                                            <p:strVal val="#ppt_y"/>
                                          </p:val>
                                        </p:tav>
                                        <p:tav tm="100000">
                                          <p:val>
                                            <p:strVal val="#ppt_y"/>
                                          </p:val>
                                        </p:tav>
                                      </p:tavLst>
                                    </p:anim>
                                    <p:animEffect transition="in" filter="fade">
                                      <p:cBhvr>
                                        <p:cTn id="21" dur="500"/>
                                        <p:tgtEl>
                                          <p:spTgt spid="16448"/>
                                        </p:tgtEl>
                                      </p:cBhvr>
                                    </p:animEffect>
                                  </p:childTnLst>
                                  <p:subTnLst>
                                    <p:set>
                                      <p:cBhvr override="childStyle">
                                        <p:cTn dur="1" fill="hold" display="0" masterRel="nextClick" afterEffect="1"/>
                                        <p:tgtEl>
                                          <p:spTgt spid="16448"/>
                                        </p:tgtEl>
                                        <p:attrNameLst>
                                          <p:attrName>style.visibility</p:attrName>
                                        </p:attrNameLst>
                                      </p:cBhvr>
                                      <p:to>
                                        <p:strVal val="hidden"/>
                                      </p:to>
                                    </p:set>
                                  </p:subTnLst>
                                </p:cTn>
                              </p:par>
                              <p:par>
                                <p:cTn id="22" presetID="54" presetClass="entr" presetSubtype="0" accel="100000" fill="hold" grpId="0" nodeType="withEffect">
                                  <p:stCondLst>
                                    <p:cond delay="0"/>
                                  </p:stCondLst>
                                  <p:childTnLst>
                                    <p:set>
                                      <p:cBhvr>
                                        <p:cTn id="23" dur="1" fill="hold">
                                          <p:stCondLst>
                                            <p:cond delay="0"/>
                                          </p:stCondLst>
                                        </p:cTn>
                                        <p:tgtEl>
                                          <p:spTgt spid="16453"/>
                                        </p:tgtEl>
                                        <p:attrNameLst>
                                          <p:attrName>style.visibility</p:attrName>
                                        </p:attrNameLst>
                                      </p:cBhvr>
                                      <p:to>
                                        <p:strVal val="visible"/>
                                      </p:to>
                                    </p:set>
                                    <p:anim calcmode="lin" valueType="num">
                                      <p:cBhvr>
                                        <p:cTn id="24" dur="500" fill="hold"/>
                                        <p:tgtEl>
                                          <p:spTgt spid="16453"/>
                                        </p:tgtEl>
                                        <p:attrNameLst>
                                          <p:attrName>ppt_w</p:attrName>
                                        </p:attrNameLst>
                                      </p:cBhvr>
                                      <p:tavLst>
                                        <p:tav tm="0">
                                          <p:val>
                                            <p:strVal val="#ppt_w*0.05"/>
                                          </p:val>
                                        </p:tav>
                                        <p:tav tm="100000">
                                          <p:val>
                                            <p:strVal val="#ppt_w"/>
                                          </p:val>
                                        </p:tav>
                                      </p:tavLst>
                                    </p:anim>
                                    <p:anim calcmode="lin" valueType="num">
                                      <p:cBhvr>
                                        <p:cTn id="25" dur="500" fill="hold"/>
                                        <p:tgtEl>
                                          <p:spTgt spid="16453"/>
                                        </p:tgtEl>
                                        <p:attrNameLst>
                                          <p:attrName>ppt_h</p:attrName>
                                        </p:attrNameLst>
                                      </p:cBhvr>
                                      <p:tavLst>
                                        <p:tav tm="0">
                                          <p:val>
                                            <p:strVal val="#ppt_h"/>
                                          </p:val>
                                        </p:tav>
                                        <p:tav tm="100000">
                                          <p:val>
                                            <p:strVal val="#ppt_h"/>
                                          </p:val>
                                        </p:tav>
                                      </p:tavLst>
                                    </p:anim>
                                    <p:anim calcmode="lin" valueType="num">
                                      <p:cBhvr>
                                        <p:cTn id="26" dur="500" fill="hold"/>
                                        <p:tgtEl>
                                          <p:spTgt spid="16453"/>
                                        </p:tgtEl>
                                        <p:attrNameLst>
                                          <p:attrName>ppt_x</p:attrName>
                                        </p:attrNameLst>
                                      </p:cBhvr>
                                      <p:tavLst>
                                        <p:tav tm="0">
                                          <p:val>
                                            <p:strVal val="#ppt_x-.2"/>
                                          </p:val>
                                        </p:tav>
                                        <p:tav tm="100000">
                                          <p:val>
                                            <p:strVal val="#ppt_x"/>
                                          </p:val>
                                        </p:tav>
                                      </p:tavLst>
                                    </p:anim>
                                    <p:anim calcmode="lin" valueType="num">
                                      <p:cBhvr>
                                        <p:cTn id="27" dur="500" fill="hold"/>
                                        <p:tgtEl>
                                          <p:spTgt spid="16453"/>
                                        </p:tgtEl>
                                        <p:attrNameLst>
                                          <p:attrName>ppt_y</p:attrName>
                                        </p:attrNameLst>
                                      </p:cBhvr>
                                      <p:tavLst>
                                        <p:tav tm="0">
                                          <p:val>
                                            <p:strVal val="#ppt_y"/>
                                          </p:val>
                                        </p:tav>
                                        <p:tav tm="100000">
                                          <p:val>
                                            <p:strVal val="#ppt_y"/>
                                          </p:val>
                                        </p:tav>
                                      </p:tavLst>
                                    </p:anim>
                                    <p:animEffect transition="in" filter="fade">
                                      <p:cBhvr>
                                        <p:cTn id="28" dur="500"/>
                                        <p:tgtEl>
                                          <p:spTgt spid="16453"/>
                                        </p:tgtEl>
                                      </p:cBhvr>
                                    </p:animEffect>
                                  </p:childTnLst>
                                  <p:subTnLst>
                                    <p:set>
                                      <p:cBhvr override="childStyle">
                                        <p:cTn dur="1" fill="hold" display="0" masterRel="nextClick" afterEffect="1"/>
                                        <p:tgtEl>
                                          <p:spTgt spid="1645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458"/>
                                        </p:tgtEl>
                                        <p:attrNameLst>
                                          <p:attrName>style.visibility</p:attrName>
                                        </p:attrNameLst>
                                      </p:cBhvr>
                                      <p:to>
                                        <p:strVal val="visible"/>
                                      </p:to>
                                    </p:set>
                                    <p:animEffect transition="in" filter="dissolve">
                                      <p:cBhvr>
                                        <p:cTn id="38" dur="500"/>
                                        <p:tgtEl>
                                          <p:spTgt spid="16458"/>
                                        </p:tgtEl>
                                      </p:cBhvr>
                                    </p:animEffect>
                                  </p:childTnLst>
                                  <p:subTnLst>
                                    <p:set>
                                      <p:cBhvr override="childStyle">
                                        <p:cTn dur="1" fill="hold" display="0" masterRel="nextClick" afterEffect="1"/>
                                        <p:tgtEl>
                                          <p:spTgt spid="16458"/>
                                        </p:tgtEl>
                                        <p:attrNameLst>
                                          <p:attrName>style.visibility</p:attrName>
                                        </p:attrNameLst>
                                      </p:cBhvr>
                                      <p:to>
                                        <p:strVal val="hidden"/>
                                      </p:to>
                                    </p:set>
                                  </p:subTnLst>
                                </p:cTn>
                              </p:par>
                              <p:par>
                                <p:cTn id="39" presetID="9" presetClass="entr" presetSubtype="0" fill="hold" grpId="0" nodeType="withEffect">
                                  <p:stCondLst>
                                    <p:cond delay="0"/>
                                  </p:stCondLst>
                                  <p:childTnLst>
                                    <p:set>
                                      <p:cBhvr>
                                        <p:cTn id="40" dur="1" fill="hold">
                                          <p:stCondLst>
                                            <p:cond delay="0"/>
                                          </p:stCondLst>
                                        </p:cTn>
                                        <p:tgtEl>
                                          <p:spTgt spid="16459"/>
                                        </p:tgtEl>
                                        <p:attrNameLst>
                                          <p:attrName>style.visibility</p:attrName>
                                        </p:attrNameLst>
                                      </p:cBhvr>
                                      <p:to>
                                        <p:strVal val="visible"/>
                                      </p:to>
                                    </p:set>
                                    <p:animEffect transition="in" filter="dissolve">
                                      <p:cBhvr>
                                        <p:cTn id="41" dur="500"/>
                                        <p:tgtEl>
                                          <p:spTgt spid="16459"/>
                                        </p:tgtEl>
                                      </p:cBhvr>
                                    </p:animEffect>
                                  </p:childTnLst>
                                  <p:subTnLst>
                                    <p:set>
                                      <p:cBhvr override="childStyle">
                                        <p:cTn dur="1" fill="hold" display="0" masterRel="nextClick" afterEffect="1"/>
                                        <p:tgtEl>
                                          <p:spTgt spid="1645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54" presetClass="entr" presetSubtype="0" accel="10000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strVal val="#ppt_w*0.05"/>
                                          </p:val>
                                        </p:tav>
                                        <p:tav tm="100000">
                                          <p:val>
                                            <p:strVal val="#ppt_w"/>
                                          </p:val>
                                        </p:tav>
                                      </p:tavLst>
                                    </p:anim>
                                    <p:anim calcmode="lin" valueType="num">
                                      <p:cBhvr>
                                        <p:cTn id="47" dur="500" fill="hold"/>
                                        <p:tgtEl>
                                          <p:spTgt spid="4"/>
                                        </p:tgtEl>
                                        <p:attrNameLst>
                                          <p:attrName>ppt_h</p:attrName>
                                        </p:attrNameLst>
                                      </p:cBhvr>
                                      <p:tavLst>
                                        <p:tav tm="0">
                                          <p:val>
                                            <p:strVal val="#ppt_h"/>
                                          </p:val>
                                        </p:tav>
                                        <p:tav tm="100000">
                                          <p:val>
                                            <p:strVal val="#ppt_h"/>
                                          </p:val>
                                        </p:tav>
                                      </p:tavLst>
                                    </p:anim>
                                    <p:anim calcmode="lin" valueType="num">
                                      <p:cBhvr>
                                        <p:cTn id="48" dur="500" fill="hold"/>
                                        <p:tgtEl>
                                          <p:spTgt spid="4"/>
                                        </p:tgtEl>
                                        <p:attrNameLst>
                                          <p:attrName>ppt_x</p:attrName>
                                        </p:attrNameLst>
                                      </p:cBhvr>
                                      <p:tavLst>
                                        <p:tav tm="0">
                                          <p:val>
                                            <p:strVal val="#ppt_x-.2"/>
                                          </p:val>
                                        </p:tav>
                                        <p:tav tm="100000">
                                          <p:val>
                                            <p:strVal val="#ppt_x"/>
                                          </p:val>
                                        </p:tav>
                                      </p:tavLst>
                                    </p:anim>
                                    <p:anim calcmode="lin" valueType="num">
                                      <p:cBhvr>
                                        <p:cTn id="49" dur="500" fill="hold"/>
                                        <p:tgtEl>
                                          <p:spTgt spid="4"/>
                                        </p:tgtEl>
                                        <p:attrNameLst>
                                          <p:attrName>ppt_y</p:attrName>
                                        </p:attrNameLst>
                                      </p:cBhvr>
                                      <p:tavLst>
                                        <p:tav tm="0">
                                          <p:val>
                                            <p:strVal val="#ppt_y"/>
                                          </p:val>
                                        </p:tav>
                                        <p:tav tm="100000">
                                          <p:val>
                                            <p:strVal val="#ppt_y"/>
                                          </p:val>
                                        </p:tav>
                                      </p:tavLst>
                                    </p:anim>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16464"/>
                                        </p:tgtEl>
                                        <p:attrNameLst>
                                          <p:attrName>style.visibility</p:attrName>
                                        </p:attrNameLst>
                                      </p:cBhvr>
                                      <p:to>
                                        <p:strVal val="visible"/>
                                      </p:to>
                                    </p:set>
                                    <p:animEffect transition="in" filter="diamond(in)">
                                      <p:cBhvr>
                                        <p:cTn id="55" dur="2000"/>
                                        <p:tgtEl>
                                          <p:spTgt spid="16464"/>
                                        </p:tgtEl>
                                      </p:cBhvr>
                                    </p:animEffect>
                                  </p:childTnLst>
                                  <p:subTnLst>
                                    <p:set>
                                      <p:cBhvr override="childStyle">
                                        <p:cTn dur="1" fill="hold" display="0" masterRel="nextClick" afterEffect="1"/>
                                        <p:tgtEl>
                                          <p:spTgt spid="16464"/>
                                        </p:tgtEl>
                                        <p:attrNameLst>
                                          <p:attrName>style.visibility</p:attrName>
                                        </p:attrNameLst>
                                      </p:cBhvr>
                                      <p:to>
                                        <p:strVal val="hidden"/>
                                      </p:to>
                                    </p:set>
                                  </p:subTnLst>
                                </p:cTn>
                              </p:par>
                              <p:par>
                                <p:cTn id="56" presetID="8" presetClass="entr" presetSubtype="16" fill="hold" grpId="0" nodeType="withEffect">
                                  <p:stCondLst>
                                    <p:cond delay="0"/>
                                  </p:stCondLst>
                                  <p:childTnLst>
                                    <p:set>
                                      <p:cBhvr>
                                        <p:cTn id="57" dur="1" fill="hold">
                                          <p:stCondLst>
                                            <p:cond delay="0"/>
                                          </p:stCondLst>
                                        </p:cTn>
                                        <p:tgtEl>
                                          <p:spTgt spid="16465"/>
                                        </p:tgtEl>
                                        <p:attrNameLst>
                                          <p:attrName>style.visibility</p:attrName>
                                        </p:attrNameLst>
                                      </p:cBhvr>
                                      <p:to>
                                        <p:strVal val="visible"/>
                                      </p:to>
                                    </p:set>
                                    <p:animEffect transition="in" filter="diamond(in)">
                                      <p:cBhvr>
                                        <p:cTn id="58" dur="2000"/>
                                        <p:tgtEl>
                                          <p:spTgt spid="16465"/>
                                        </p:tgtEl>
                                      </p:cBhvr>
                                    </p:animEffect>
                                  </p:childTnLst>
                                  <p:subTnLst>
                                    <p:set>
                                      <p:cBhvr override="childStyle">
                                        <p:cTn dur="1" fill="hold" display="0" masterRel="nextClick" afterEffect="1"/>
                                        <p:tgtEl>
                                          <p:spTgt spid="16465"/>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dissolv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54" presetClass="entr" presetSubtype="0" accel="100000" fill="hold" grpId="0" nodeType="clickEffect">
                                  <p:stCondLst>
                                    <p:cond delay="0"/>
                                  </p:stCondLst>
                                  <p:childTnLst>
                                    <p:set>
                                      <p:cBhvr>
                                        <p:cTn id="67" dur="1" fill="hold">
                                          <p:stCondLst>
                                            <p:cond delay="0"/>
                                          </p:stCondLst>
                                        </p:cTn>
                                        <p:tgtEl>
                                          <p:spTgt spid="16466"/>
                                        </p:tgtEl>
                                        <p:attrNameLst>
                                          <p:attrName>style.visibility</p:attrName>
                                        </p:attrNameLst>
                                      </p:cBhvr>
                                      <p:to>
                                        <p:strVal val="visible"/>
                                      </p:to>
                                    </p:set>
                                    <p:anim calcmode="lin" valueType="num">
                                      <p:cBhvr>
                                        <p:cTn id="68" dur="500" fill="hold"/>
                                        <p:tgtEl>
                                          <p:spTgt spid="16466"/>
                                        </p:tgtEl>
                                        <p:attrNameLst>
                                          <p:attrName>ppt_w</p:attrName>
                                        </p:attrNameLst>
                                      </p:cBhvr>
                                      <p:tavLst>
                                        <p:tav tm="0">
                                          <p:val>
                                            <p:strVal val="#ppt_w*0.05"/>
                                          </p:val>
                                        </p:tav>
                                        <p:tav tm="100000">
                                          <p:val>
                                            <p:strVal val="#ppt_w"/>
                                          </p:val>
                                        </p:tav>
                                      </p:tavLst>
                                    </p:anim>
                                    <p:anim calcmode="lin" valueType="num">
                                      <p:cBhvr>
                                        <p:cTn id="69" dur="500" fill="hold"/>
                                        <p:tgtEl>
                                          <p:spTgt spid="16466"/>
                                        </p:tgtEl>
                                        <p:attrNameLst>
                                          <p:attrName>ppt_h</p:attrName>
                                        </p:attrNameLst>
                                      </p:cBhvr>
                                      <p:tavLst>
                                        <p:tav tm="0">
                                          <p:val>
                                            <p:strVal val="#ppt_h"/>
                                          </p:val>
                                        </p:tav>
                                        <p:tav tm="100000">
                                          <p:val>
                                            <p:strVal val="#ppt_h"/>
                                          </p:val>
                                        </p:tav>
                                      </p:tavLst>
                                    </p:anim>
                                    <p:anim calcmode="lin" valueType="num">
                                      <p:cBhvr>
                                        <p:cTn id="70" dur="500" fill="hold"/>
                                        <p:tgtEl>
                                          <p:spTgt spid="16466"/>
                                        </p:tgtEl>
                                        <p:attrNameLst>
                                          <p:attrName>ppt_x</p:attrName>
                                        </p:attrNameLst>
                                      </p:cBhvr>
                                      <p:tavLst>
                                        <p:tav tm="0">
                                          <p:val>
                                            <p:strVal val="#ppt_x-.2"/>
                                          </p:val>
                                        </p:tav>
                                        <p:tav tm="100000">
                                          <p:val>
                                            <p:strVal val="#ppt_x"/>
                                          </p:val>
                                        </p:tav>
                                      </p:tavLst>
                                    </p:anim>
                                    <p:anim calcmode="lin" valueType="num">
                                      <p:cBhvr>
                                        <p:cTn id="71" dur="500" fill="hold"/>
                                        <p:tgtEl>
                                          <p:spTgt spid="16466"/>
                                        </p:tgtEl>
                                        <p:attrNameLst>
                                          <p:attrName>ppt_y</p:attrName>
                                        </p:attrNameLst>
                                      </p:cBhvr>
                                      <p:tavLst>
                                        <p:tav tm="0">
                                          <p:val>
                                            <p:strVal val="#ppt_y"/>
                                          </p:val>
                                        </p:tav>
                                        <p:tav tm="100000">
                                          <p:val>
                                            <p:strVal val="#ppt_y"/>
                                          </p:val>
                                        </p:tav>
                                      </p:tavLst>
                                    </p:anim>
                                    <p:animEffect transition="in" filter="fade">
                                      <p:cBhvr>
                                        <p:cTn id="72" dur="500"/>
                                        <p:tgtEl>
                                          <p:spTgt spid="16466"/>
                                        </p:tgtEl>
                                      </p:cBhvr>
                                    </p:animEffect>
                                  </p:childTnLst>
                                </p:cTn>
                              </p:par>
                              <p:par>
                                <p:cTn id="73" presetID="54" presetClass="entr" presetSubtype="0" accel="100000" fill="hold" grpId="0" nodeType="withEffect">
                                  <p:stCondLst>
                                    <p:cond delay="0"/>
                                  </p:stCondLst>
                                  <p:childTnLst>
                                    <p:set>
                                      <p:cBhvr>
                                        <p:cTn id="74" dur="1" fill="hold">
                                          <p:stCondLst>
                                            <p:cond delay="0"/>
                                          </p:stCondLst>
                                        </p:cTn>
                                        <p:tgtEl>
                                          <p:spTgt spid="16468"/>
                                        </p:tgtEl>
                                        <p:attrNameLst>
                                          <p:attrName>style.visibility</p:attrName>
                                        </p:attrNameLst>
                                      </p:cBhvr>
                                      <p:to>
                                        <p:strVal val="visible"/>
                                      </p:to>
                                    </p:set>
                                    <p:anim calcmode="lin" valueType="num">
                                      <p:cBhvr>
                                        <p:cTn id="75" dur="500" fill="hold"/>
                                        <p:tgtEl>
                                          <p:spTgt spid="16468"/>
                                        </p:tgtEl>
                                        <p:attrNameLst>
                                          <p:attrName>ppt_w</p:attrName>
                                        </p:attrNameLst>
                                      </p:cBhvr>
                                      <p:tavLst>
                                        <p:tav tm="0">
                                          <p:val>
                                            <p:strVal val="#ppt_w*0.05"/>
                                          </p:val>
                                        </p:tav>
                                        <p:tav tm="100000">
                                          <p:val>
                                            <p:strVal val="#ppt_w"/>
                                          </p:val>
                                        </p:tav>
                                      </p:tavLst>
                                    </p:anim>
                                    <p:anim calcmode="lin" valueType="num">
                                      <p:cBhvr>
                                        <p:cTn id="76" dur="500" fill="hold"/>
                                        <p:tgtEl>
                                          <p:spTgt spid="16468"/>
                                        </p:tgtEl>
                                        <p:attrNameLst>
                                          <p:attrName>ppt_h</p:attrName>
                                        </p:attrNameLst>
                                      </p:cBhvr>
                                      <p:tavLst>
                                        <p:tav tm="0">
                                          <p:val>
                                            <p:strVal val="#ppt_h"/>
                                          </p:val>
                                        </p:tav>
                                        <p:tav tm="100000">
                                          <p:val>
                                            <p:strVal val="#ppt_h"/>
                                          </p:val>
                                        </p:tav>
                                      </p:tavLst>
                                    </p:anim>
                                    <p:anim calcmode="lin" valueType="num">
                                      <p:cBhvr>
                                        <p:cTn id="77" dur="500" fill="hold"/>
                                        <p:tgtEl>
                                          <p:spTgt spid="16468"/>
                                        </p:tgtEl>
                                        <p:attrNameLst>
                                          <p:attrName>ppt_x</p:attrName>
                                        </p:attrNameLst>
                                      </p:cBhvr>
                                      <p:tavLst>
                                        <p:tav tm="0">
                                          <p:val>
                                            <p:strVal val="#ppt_x-.2"/>
                                          </p:val>
                                        </p:tav>
                                        <p:tav tm="100000">
                                          <p:val>
                                            <p:strVal val="#ppt_x"/>
                                          </p:val>
                                        </p:tav>
                                      </p:tavLst>
                                    </p:anim>
                                    <p:anim calcmode="lin" valueType="num">
                                      <p:cBhvr>
                                        <p:cTn id="78" dur="500" fill="hold"/>
                                        <p:tgtEl>
                                          <p:spTgt spid="16468"/>
                                        </p:tgtEl>
                                        <p:attrNameLst>
                                          <p:attrName>ppt_y</p:attrName>
                                        </p:attrNameLst>
                                      </p:cBhvr>
                                      <p:tavLst>
                                        <p:tav tm="0">
                                          <p:val>
                                            <p:strVal val="#ppt_y"/>
                                          </p:val>
                                        </p:tav>
                                        <p:tav tm="100000">
                                          <p:val>
                                            <p:strVal val="#ppt_y"/>
                                          </p:val>
                                        </p:tav>
                                      </p:tavLst>
                                    </p:anim>
                                    <p:animEffect transition="in" filter="fade">
                                      <p:cBhvr>
                                        <p:cTn id="79" dur="500"/>
                                        <p:tgtEl>
                                          <p:spTgt spid="16468"/>
                                        </p:tgtEl>
                                      </p:cBhvr>
                                    </p:animEffect>
                                  </p:childTnLst>
                                </p:cTn>
                              </p:par>
                              <p:par>
                                <p:cTn id="80" presetID="54" presetClass="entr" presetSubtype="0" accel="100000" fill="hold" grpId="0" nodeType="withEffect">
                                  <p:stCondLst>
                                    <p:cond delay="0"/>
                                  </p:stCondLst>
                                  <p:childTnLst>
                                    <p:set>
                                      <p:cBhvr>
                                        <p:cTn id="81" dur="1" fill="hold">
                                          <p:stCondLst>
                                            <p:cond delay="0"/>
                                          </p:stCondLst>
                                        </p:cTn>
                                        <p:tgtEl>
                                          <p:spTgt spid="16467"/>
                                        </p:tgtEl>
                                        <p:attrNameLst>
                                          <p:attrName>style.visibility</p:attrName>
                                        </p:attrNameLst>
                                      </p:cBhvr>
                                      <p:to>
                                        <p:strVal val="visible"/>
                                      </p:to>
                                    </p:set>
                                    <p:anim calcmode="lin" valueType="num">
                                      <p:cBhvr>
                                        <p:cTn id="82" dur="500" fill="hold"/>
                                        <p:tgtEl>
                                          <p:spTgt spid="16467"/>
                                        </p:tgtEl>
                                        <p:attrNameLst>
                                          <p:attrName>ppt_w</p:attrName>
                                        </p:attrNameLst>
                                      </p:cBhvr>
                                      <p:tavLst>
                                        <p:tav tm="0">
                                          <p:val>
                                            <p:strVal val="#ppt_w*0.05"/>
                                          </p:val>
                                        </p:tav>
                                        <p:tav tm="100000">
                                          <p:val>
                                            <p:strVal val="#ppt_w"/>
                                          </p:val>
                                        </p:tav>
                                      </p:tavLst>
                                    </p:anim>
                                    <p:anim calcmode="lin" valueType="num">
                                      <p:cBhvr>
                                        <p:cTn id="83" dur="500" fill="hold"/>
                                        <p:tgtEl>
                                          <p:spTgt spid="16467"/>
                                        </p:tgtEl>
                                        <p:attrNameLst>
                                          <p:attrName>ppt_h</p:attrName>
                                        </p:attrNameLst>
                                      </p:cBhvr>
                                      <p:tavLst>
                                        <p:tav tm="0">
                                          <p:val>
                                            <p:strVal val="#ppt_h"/>
                                          </p:val>
                                        </p:tav>
                                        <p:tav tm="100000">
                                          <p:val>
                                            <p:strVal val="#ppt_h"/>
                                          </p:val>
                                        </p:tav>
                                      </p:tavLst>
                                    </p:anim>
                                    <p:anim calcmode="lin" valueType="num">
                                      <p:cBhvr>
                                        <p:cTn id="84" dur="500" fill="hold"/>
                                        <p:tgtEl>
                                          <p:spTgt spid="16467"/>
                                        </p:tgtEl>
                                        <p:attrNameLst>
                                          <p:attrName>ppt_x</p:attrName>
                                        </p:attrNameLst>
                                      </p:cBhvr>
                                      <p:tavLst>
                                        <p:tav tm="0">
                                          <p:val>
                                            <p:strVal val="#ppt_x-.2"/>
                                          </p:val>
                                        </p:tav>
                                        <p:tav tm="100000">
                                          <p:val>
                                            <p:strVal val="#ppt_x"/>
                                          </p:val>
                                        </p:tav>
                                      </p:tavLst>
                                    </p:anim>
                                    <p:anim calcmode="lin" valueType="num">
                                      <p:cBhvr>
                                        <p:cTn id="85" dur="500" fill="hold"/>
                                        <p:tgtEl>
                                          <p:spTgt spid="16467"/>
                                        </p:tgtEl>
                                        <p:attrNameLst>
                                          <p:attrName>ppt_y</p:attrName>
                                        </p:attrNameLst>
                                      </p:cBhvr>
                                      <p:tavLst>
                                        <p:tav tm="0">
                                          <p:val>
                                            <p:strVal val="#ppt_y"/>
                                          </p:val>
                                        </p:tav>
                                        <p:tav tm="100000">
                                          <p:val>
                                            <p:strVal val="#ppt_y"/>
                                          </p:val>
                                        </p:tav>
                                      </p:tavLst>
                                    </p:anim>
                                    <p:animEffect transition="in" filter="fade">
                                      <p:cBhvr>
                                        <p:cTn id="86" dur="500"/>
                                        <p:tgtEl>
                                          <p:spTgt spid="16467"/>
                                        </p:tgtEl>
                                      </p:cBhvr>
                                    </p:animEffect>
                                  </p:childTnLst>
                                </p:cTn>
                              </p:par>
                              <p:par>
                                <p:cTn id="87" presetID="54" presetClass="entr" presetSubtype="0" accel="100000" fill="hold" grpId="0" nodeType="withEffect">
                                  <p:stCondLst>
                                    <p:cond delay="0"/>
                                  </p:stCondLst>
                                  <p:childTnLst>
                                    <p:set>
                                      <p:cBhvr>
                                        <p:cTn id="88" dur="1" fill="hold">
                                          <p:stCondLst>
                                            <p:cond delay="0"/>
                                          </p:stCondLst>
                                        </p:cTn>
                                        <p:tgtEl>
                                          <p:spTgt spid="16469"/>
                                        </p:tgtEl>
                                        <p:attrNameLst>
                                          <p:attrName>style.visibility</p:attrName>
                                        </p:attrNameLst>
                                      </p:cBhvr>
                                      <p:to>
                                        <p:strVal val="visible"/>
                                      </p:to>
                                    </p:set>
                                    <p:anim calcmode="lin" valueType="num">
                                      <p:cBhvr>
                                        <p:cTn id="89" dur="500" fill="hold"/>
                                        <p:tgtEl>
                                          <p:spTgt spid="16469"/>
                                        </p:tgtEl>
                                        <p:attrNameLst>
                                          <p:attrName>ppt_w</p:attrName>
                                        </p:attrNameLst>
                                      </p:cBhvr>
                                      <p:tavLst>
                                        <p:tav tm="0">
                                          <p:val>
                                            <p:strVal val="#ppt_w*0.05"/>
                                          </p:val>
                                        </p:tav>
                                        <p:tav tm="100000">
                                          <p:val>
                                            <p:strVal val="#ppt_w"/>
                                          </p:val>
                                        </p:tav>
                                      </p:tavLst>
                                    </p:anim>
                                    <p:anim calcmode="lin" valueType="num">
                                      <p:cBhvr>
                                        <p:cTn id="90" dur="500" fill="hold"/>
                                        <p:tgtEl>
                                          <p:spTgt spid="16469"/>
                                        </p:tgtEl>
                                        <p:attrNameLst>
                                          <p:attrName>ppt_h</p:attrName>
                                        </p:attrNameLst>
                                      </p:cBhvr>
                                      <p:tavLst>
                                        <p:tav tm="0">
                                          <p:val>
                                            <p:strVal val="#ppt_h"/>
                                          </p:val>
                                        </p:tav>
                                        <p:tav tm="100000">
                                          <p:val>
                                            <p:strVal val="#ppt_h"/>
                                          </p:val>
                                        </p:tav>
                                      </p:tavLst>
                                    </p:anim>
                                    <p:anim calcmode="lin" valueType="num">
                                      <p:cBhvr>
                                        <p:cTn id="91" dur="500" fill="hold"/>
                                        <p:tgtEl>
                                          <p:spTgt spid="16469"/>
                                        </p:tgtEl>
                                        <p:attrNameLst>
                                          <p:attrName>ppt_x</p:attrName>
                                        </p:attrNameLst>
                                      </p:cBhvr>
                                      <p:tavLst>
                                        <p:tav tm="0">
                                          <p:val>
                                            <p:strVal val="#ppt_x-.2"/>
                                          </p:val>
                                        </p:tav>
                                        <p:tav tm="100000">
                                          <p:val>
                                            <p:strVal val="#ppt_x"/>
                                          </p:val>
                                        </p:tav>
                                      </p:tavLst>
                                    </p:anim>
                                    <p:anim calcmode="lin" valueType="num">
                                      <p:cBhvr>
                                        <p:cTn id="92" dur="500" fill="hold"/>
                                        <p:tgtEl>
                                          <p:spTgt spid="16469"/>
                                        </p:tgtEl>
                                        <p:attrNameLst>
                                          <p:attrName>ppt_y</p:attrName>
                                        </p:attrNameLst>
                                      </p:cBhvr>
                                      <p:tavLst>
                                        <p:tav tm="0">
                                          <p:val>
                                            <p:strVal val="#ppt_y"/>
                                          </p:val>
                                        </p:tav>
                                        <p:tav tm="100000">
                                          <p:val>
                                            <p:strVal val="#ppt_y"/>
                                          </p:val>
                                        </p:tav>
                                      </p:tavLst>
                                    </p:anim>
                                    <p:animEffect transition="in" filter="fade">
                                      <p:cBhvr>
                                        <p:cTn id="93" dur="500"/>
                                        <p:tgtEl>
                                          <p:spTgt spid="16469"/>
                                        </p:tgtEl>
                                      </p:cBhvr>
                                    </p:animEffect>
                                  </p:childTnLst>
                                </p:cTn>
                              </p:par>
                              <p:par>
                                <p:cTn id="94" presetID="54" presetClass="entr" presetSubtype="0" accel="100000" fill="hold" grpId="0" nodeType="withEffect">
                                  <p:stCondLst>
                                    <p:cond delay="0"/>
                                  </p:stCondLst>
                                  <p:childTnLst>
                                    <p:set>
                                      <p:cBhvr>
                                        <p:cTn id="95" dur="1" fill="hold">
                                          <p:stCondLst>
                                            <p:cond delay="0"/>
                                          </p:stCondLst>
                                        </p:cTn>
                                        <p:tgtEl>
                                          <p:spTgt spid="16470"/>
                                        </p:tgtEl>
                                        <p:attrNameLst>
                                          <p:attrName>style.visibility</p:attrName>
                                        </p:attrNameLst>
                                      </p:cBhvr>
                                      <p:to>
                                        <p:strVal val="visible"/>
                                      </p:to>
                                    </p:set>
                                    <p:anim calcmode="lin" valueType="num">
                                      <p:cBhvr>
                                        <p:cTn id="96" dur="500" fill="hold"/>
                                        <p:tgtEl>
                                          <p:spTgt spid="16470"/>
                                        </p:tgtEl>
                                        <p:attrNameLst>
                                          <p:attrName>ppt_w</p:attrName>
                                        </p:attrNameLst>
                                      </p:cBhvr>
                                      <p:tavLst>
                                        <p:tav tm="0">
                                          <p:val>
                                            <p:strVal val="#ppt_w*0.05"/>
                                          </p:val>
                                        </p:tav>
                                        <p:tav tm="100000">
                                          <p:val>
                                            <p:strVal val="#ppt_w"/>
                                          </p:val>
                                        </p:tav>
                                      </p:tavLst>
                                    </p:anim>
                                    <p:anim calcmode="lin" valueType="num">
                                      <p:cBhvr>
                                        <p:cTn id="97" dur="500" fill="hold"/>
                                        <p:tgtEl>
                                          <p:spTgt spid="16470"/>
                                        </p:tgtEl>
                                        <p:attrNameLst>
                                          <p:attrName>ppt_h</p:attrName>
                                        </p:attrNameLst>
                                      </p:cBhvr>
                                      <p:tavLst>
                                        <p:tav tm="0">
                                          <p:val>
                                            <p:strVal val="#ppt_h"/>
                                          </p:val>
                                        </p:tav>
                                        <p:tav tm="100000">
                                          <p:val>
                                            <p:strVal val="#ppt_h"/>
                                          </p:val>
                                        </p:tav>
                                      </p:tavLst>
                                    </p:anim>
                                    <p:anim calcmode="lin" valueType="num">
                                      <p:cBhvr>
                                        <p:cTn id="98" dur="500" fill="hold"/>
                                        <p:tgtEl>
                                          <p:spTgt spid="16470"/>
                                        </p:tgtEl>
                                        <p:attrNameLst>
                                          <p:attrName>ppt_x</p:attrName>
                                        </p:attrNameLst>
                                      </p:cBhvr>
                                      <p:tavLst>
                                        <p:tav tm="0">
                                          <p:val>
                                            <p:strVal val="#ppt_x-.2"/>
                                          </p:val>
                                        </p:tav>
                                        <p:tav tm="100000">
                                          <p:val>
                                            <p:strVal val="#ppt_x"/>
                                          </p:val>
                                        </p:tav>
                                      </p:tavLst>
                                    </p:anim>
                                    <p:anim calcmode="lin" valueType="num">
                                      <p:cBhvr>
                                        <p:cTn id="99" dur="500" fill="hold"/>
                                        <p:tgtEl>
                                          <p:spTgt spid="16470"/>
                                        </p:tgtEl>
                                        <p:attrNameLst>
                                          <p:attrName>ppt_y</p:attrName>
                                        </p:attrNameLst>
                                      </p:cBhvr>
                                      <p:tavLst>
                                        <p:tav tm="0">
                                          <p:val>
                                            <p:strVal val="#ppt_y"/>
                                          </p:val>
                                        </p:tav>
                                        <p:tav tm="100000">
                                          <p:val>
                                            <p:strVal val="#ppt_y"/>
                                          </p:val>
                                        </p:tav>
                                      </p:tavLst>
                                    </p:anim>
                                    <p:animEffect transition="in" filter="fade">
                                      <p:cBhvr>
                                        <p:cTn id="100" dur="500"/>
                                        <p:tgtEl>
                                          <p:spTgt spid="1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7" grpId="0" animBg="1"/>
      <p:bldP spid="16448" grpId="0" animBg="1"/>
      <p:bldP spid="16453" grpId="0" animBg="1"/>
      <p:bldP spid="16458" grpId="0" animBg="1"/>
      <p:bldP spid="16459" grpId="0" animBg="1"/>
      <p:bldP spid="16464" grpId="0" animBg="1"/>
      <p:bldP spid="16465" grpId="0" animBg="1"/>
      <p:bldP spid="16466" grpId="0" animBg="1"/>
      <p:bldP spid="16467" grpId="0" animBg="1"/>
      <p:bldP spid="16468" grpId="0" animBg="1"/>
      <p:bldP spid="16469" grpId="0" animBg="1"/>
      <p:bldP spid="1647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457200" y="0"/>
            <a:ext cx="8229600" cy="1371600"/>
          </a:xfrm>
        </p:spPr>
        <p:txBody>
          <a:bodyPr/>
          <a:lstStyle/>
          <a:p>
            <a:pPr eaLnBrk="1" hangingPunct="1"/>
            <a:r>
              <a:rPr lang="en-US" smtClean="0"/>
              <a:t>Các cách tiếp cận xác định lớp</a:t>
            </a:r>
          </a:p>
        </p:txBody>
      </p:sp>
      <p:sp>
        <p:nvSpPr>
          <p:cNvPr id="22531" name="Rectangle 3"/>
          <p:cNvSpPr>
            <a:spLocks noGrp="1" noChangeArrowheads="1"/>
          </p:cNvSpPr>
          <p:nvPr>
            <p:ph idx="1"/>
          </p:nvPr>
        </p:nvSpPr>
        <p:spPr>
          <a:xfrm>
            <a:off x="457200" y="1447800"/>
            <a:ext cx="8229600" cy="3886200"/>
          </a:xfrm>
        </p:spPr>
        <p:txBody>
          <a:bodyPr/>
          <a:lstStyle/>
          <a:p>
            <a:pPr eaLnBrk="1" hangingPunct="1"/>
            <a:r>
              <a:rPr lang="en-US" smtClean="0"/>
              <a:t>Tiếp cận theo thực thể nghiệp vụ</a:t>
            </a:r>
          </a:p>
          <a:p>
            <a:pPr lvl="1" eaLnBrk="1" hangingPunct="1"/>
            <a:r>
              <a:rPr lang="en-US" smtClean="0"/>
              <a:t>Đối với thực thể thừa tác viên và các thực thể tổ chức khác</a:t>
            </a:r>
          </a:p>
        </p:txBody>
      </p:sp>
      <p:sp>
        <p:nvSpPr>
          <p:cNvPr id="22532" name="Slide Number Placeholder 4"/>
          <p:cNvSpPr>
            <a:spLocks noGrp="1"/>
          </p:cNvSpPr>
          <p:nvPr>
            <p:ph type="sldNum" sz="quarter" idx="11"/>
          </p:nvPr>
        </p:nvSpPr>
        <p:spPr>
          <a:noFill/>
        </p:spPr>
        <p:txBody>
          <a:bodyPr/>
          <a:lstStyle/>
          <a:p>
            <a:fld id="{4608F76B-6B1A-482D-9A65-FDA5289F585C}" type="slidenum">
              <a:rPr lang="en-US" smtClean="0"/>
              <a:pPr/>
              <a:t>8</a:t>
            </a:fld>
            <a:endParaRPr lang="en-US" smtClean="0"/>
          </a:p>
        </p:txBody>
      </p:sp>
      <p:grpSp>
        <p:nvGrpSpPr>
          <p:cNvPr id="22533" name="Group 4"/>
          <p:cNvGrpSpPr>
            <a:grpSpLocks/>
          </p:cNvGrpSpPr>
          <p:nvPr/>
        </p:nvGrpSpPr>
        <p:grpSpPr bwMode="auto">
          <a:xfrm>
            <a:off x="790575" y="3200400"/>
            <a:ext cx="762000" cy="838200"/>
            <a:chOff x="2256" y="2352"/>
            <a:chExt cx="480" cy="528"/>
          </a:xfrm>
        </p:grpSpPr>
        <p:sp>
          <p:nvSpPr>
            <p:cNvPr id="22593" name="Oval 5"/>
            <p:cNvSpPr>
              <a:spLocks noChangeArrowheads="1"/>
            </p:cNvSpPr>
            <p:nvPr/>
          </p:nvSpPr>
          <p:spPr bwMode="auto">
            <a:xfrm>
              <a:off x="2256" y="2400"/>
              <a:ext cx="480" cy="480"/>
            </a:xfrm>
            <a:prstGeom prst="ellipse">
              <a:avLst/>
            </a:prstGeom>
            <a:noFill/>
            <a:ln w="9525">
              <a:solidFill>
                <a:schemeClr val="tx1"/>
              </a:solidFill>
              <a:round/>
              <a:headEnd/>
              <a:tailEnd/>
            </a:ln>
          </p:spPr>
          <p:txBody>
            <a:bodyPr wrap="none" anchor="ctr"/>
            <a:lstStyle/>
            <a:p>
              <a:endParaRPr lang="fr-FR"/>
            </a:p>
          </p:txBody>
        </p:sp>
        <p:sp>
          <p:nvSpPr>
            <p:cNvPr id="22594" name="Line 6"/>
            <p:cNvSpPr>
              <a:spLocks noChangeShapeType="1"/>
            </p:cNvSpPr>
            <p:nvPr/>
          </p:nvSpPr>
          <p:spPr bwMode="auto">
            <a:xfrm flipH="1">
              <a:off x="2496" y="2352"/>
              <a:ext cx="48" cy="48"/>
            </a:xfrm>
            <a:prstGeom prst="line">
              <a:avLst/>
            </a:prstGeom>
            <a:noFill/>
            <a:ln w="9525">
              <a:solidFill>
                <a:schemeClr val="tx1"/>
              </a:solidFill>
              <a:round/>
              <a:headEnd/>
              <a:tailEnd/>
            </a:ln>
          </p:spPr>
          <p:txBody>
            <a:bodyPr/>
            <a:lstStyle/>
            <a:p>
              <a:endParaRPr lang="en-US"/>
            </a:p>
          </p:txBody>
        </p:sp>
        <p:sp>
          <p:nvSpPr>
            <p:cNvPr id="22595" name="Line 7"/>
            <p:cNvSpPr>
              <a:spLocks noChangeShapeType="1"/>
            </p:cNvSpPr>
            <p:nvPr/>
          </p:nvSpPr>
          <p:spPr bwMode="auto">
            <a:xfrm>
              <a:off x="2496" y="2400"/>
              <a:ext cx="48" cy="48"/>
            </a:xfrm>
            <a:prstGeom prst="line">
              <a:avLst/>
            </a:prstGeom>
            <a:noFill/>
            <a:ln w="9525">
              <a:solidFill>
                <a:schemeClr val="tx1"/>
              </a:solidFill>
              <a:round/>
              <a:headEnd/>
              <a:tailEnd/>
            </a:ln>
          </p:spPr>
          <p:txBody>
            <a:bodyPr/>
            <a:lstStyle/>
            <a:p>
              <a:endParaRPr lang="en-US"/>
            </a:p>
          </p:txBody>
        </p:sp>
        <p:grpSp>
          <p:nvGrpSpPr>
            <p:cNvPr id="22596" name="Group 8"/>
            <p:cNvGrpSpPr>
              <a:grpSpLocks/>
            </p:cNvGrpSpPr>
            <p:nvPr/>
          </p:nvGrpSpPr>
          <p:grpSpPr bwMode="auto">
            <a:xfrm>
              <a:off x="2400" y="2496"/>
              <a:ext cx="192" cy="288"/>
              <a:chOff x="2304" y="3696"/>
              <a:chExt cx="192" cy="288"/>
            </a:xfrm>
          </p:grpSpPr>
          <p:sp>
            <p:nvSpPr>
              <p:cNvPr id="22597" name="Oval 9"/>
              <p:cNvSpPr>
                <a:spLocks noChangeArrowheads="1"/>
              </p:cNvSpPr>
              <p:nvPr/>
            </p:nvSpPr>
            <p:spPr bwMode="auto">
              <a:xfrm>
                <a:off x="2352" y="3696"/>
                <a:ext cx="96" cy="96"/>
              </a:xfrm>
              <a:prstGeom prst="ellipse">
                <a:avLst/>
              </a:prstGeom>
              <a:noFill/>
              <a:ln w="9525">
                <a:solidFill>
                  <a:schemeClr val="tx1"/>
                </a:solidFill>
                <a:round/>
                <a:headEnd/>
                <a:tailEnd/>
              </a:ln>
            </p:spPr>
            <p:txBody>
              <a:bodyPr wrap="none" anchor="ctr"/>
              <a:lstStyle/>
              <a:p>
                <a:endParaRPr lang="fr-FR"/>
              </a:p>
            </p:txBody>
          </p:sp>
          <p:sp>
            <p:nvSpPr>
              <p:cNvPr id="22598" name="Line 10"/>
              <p:cNvSpPr>
                <a:spLocks noChangeShapeType="1"/>
              </p:cNvSpPr>
              <p:nvPr/>
            </p:nvSpPr>
            <p:spPr bwMode="auto">
              <a:xfrm>
                <a:off x="2400" y="3792"/>
                <a:ext cx="0" cy="96"/>
              </a:xfrm>
              <a:prstGeom prst="line">
                <a:avLst/>
              </a:prstGeom>
              <a:noFill/>
              <a:ln w="9525">
                <a:solidFill>
                  <a:schemeClr val="tx1"/>
                </a:solidFill>
                <a:round/>
                <a:headEnd/>
                <a:tailEnd/>
              </a:ln>
            </p:spPr>
            <p:txBody>
              <a:bodyPr/>
              <a:lstStyle/>
              <a:p>
                <a:endParaRPr lang="en-US"/>
              </a:p>
            </p:txBody>
          </p:sp>
          <p:sp>
            <p:nvSpPr>
              <p:cNvPr id="22599" name="Line 11"/>
              <p:cNvSpPr>
                <a:spLocks noChangeShapeType="1"/>
              </p:cNvSpPr>
              <p:nvPr/>
            </p:nvSpPr>
            <p:spPr bwMode="auto">
              <a:xfrm flipH="1">
                <a:off x="2304" y="3888"/>
                <a:ext cx="96" cy="96"/>
              </a:xfrm>
              <a:prstGeom prst="line">
                <a:avLst/>
              </a:prstGeom>
              <a:noFill/>
              <a:ln w="9525">
                <a:solidFill>
                  <a:schemeClr val="tx1"/>
                </a:solidFill>
                <a:round/>
                <a:headEnd/>
                <a:tailEnd/>
              </a:ln>
            </p:spPr>
            <p:txBody>
              <a:bodyPr/>
              <a:lstStyle/>
              <a:p>
                <a:endParaRPr lang="en-US"/>
              </a:p>
            </p:txBody>
          </p:sp>
          <p:sp>
            <p:nvSpPr>
              <p:cNvPr id="22600" name="Line 12"/>
              <p:cNvSpPr>
                <a:spLocks noChangeShapeType="1"/>
              </p:cNvSpPr>
              <p:nvPr/>
            </p:nvSpPr>
            <p:spPr bwMode="auto">
              <a:xfrm>
                <a:off x="2400" y="3888"/>
                <a:ext cx="96" cy="96"/>
              </a:xfrm>
              <a:prstGeom prst="line">
                <a:avLst/>
              </a:prstGeom>
              <a:noFill/>
              <a:ln w="9525">
                <a:solidFill>
                  <a:schemeClr val="tx1"/>
                </a:solidFill>
                <a:round/>
                <a:headEnd/>
                <a:tailEnd/>
              </a:ln>
            </p:spPr>
            <p:txBody>
              <a:bodyPr/>
              <a:lstStyle/>
              <a:p>
                <a:endParaRPr lang="en-US"/>
              </a:p>
            </p:txBody>
          </p:sp>
          <p:sp>
            <p:nvSpPr>
              <p:cNvPr id="22601" name="Line 13"/>
              <p:cNvSpPr>
                <a:spLocks noChangeShapeType="1"/>
              </p:cNvSpPr>
              <p:nvPr/>
            </p:nvSpPr>
            <p:spPr bwMode="auto">
              <a:xfrm>
                <a:off x="2352" y="3840"/>
                <a:ext cx="96" cy="0"/>
              </a:xfrm>
              <a:prstGeom prst="line">
                <a:avLst/>
              </a:prstGeom>
              <a:noFill/>
              <a:ln w="9525">
                <a:solidFill>
                  <a:schemeClr val="tx1"/>
                </a:solidFill>
                <a:round/>
                <a:headEnd/>
                <a:tailEnd/>
              </a:ln>
            </p:spPr>
            <p:txBody>
              <a:bodyPr/>
              <a:lstStyle/>
              <a:p>
                <a:endParaRPr lang="en-US"/>
              </a:p>
            </p:txBody>
          </p:sp>
        </p:grpSp>
      </p:grpSp>
      <p:sp>
        <p:nvSpPr>
          <p:cNvPr id="22534" name="Line 14"/>
          <p:cNvSpPr>
            <a:spLocks noChangeShapeType="1"/>
          </p:cNvSpPr>
          <p:nvPr/>
        </p:nvSpPr>
        <p:spPr bwMode="auto">
          <a:xfrm flipH="1">
            <a:off x="1247775" y="3733800"/>
            <a:ext cx="304800" cy="304800"/>
          </a:xfrm>
          <a:prstGeom prst="line">
            <a:avLst/>
          </a:prstGeom>
          <a:noFill/>
          <a:ln w="9525">
            <a:solidFill>
              <a:schemeClr val="tx1"/>
            </a:solidFill>
            <a:round/>
            <a:headEnd/>
            <a:tailEnd/>
          </a:ln>
        </p:spPr>
        <p:txBody>
          <a:bodyPr/>
          <a:lstStyle/>
          <a:p>
            <a:endParaRPr lang="en-US"/>
          </a:p>
        </p:txBody>
      </p:sp>
      <p:sp>
        <p:nvSpPr>
          <p:cNvPr id="22535" name="Text Box 15"/>
          <p:cNvSpPr txBox="1">
            <a:spLocks noChangeArrowheads="1"/>
          </p:cNvSpPr>
          <p:nvPr/>
        </p:nvSpPr>
        <p:spPr bwMode="auto">
          <a:xfrm>
            <a:off x="393700" y="4164013"/>
            <a:ext cx="1981200" cy="366712"/>
          </a:xfrm>
          <a:prstGeom prst="rect">
            <a:avLst/>
          </a:prstGeom>
          <a:noFill/>
          <a:ln w="9525">
            <a:noFill/>
            <a:miter lim="800000"/>
            <a:headEnd/>
            <a:tailEnd/>
          </a:ln>
        </p:spPr>
        <p:txBody>
          <a:bodyPr wrap="none">
            <a:spAutoFit/>
          </a:bodyPr>
          <a:lstStyle/>
          <a:p>
            <a:r>
              <a:rPr lang="en-US"/>
              <a:t>Nhân viên bán hàng</a:t>
            </a:r>
          </a:p>
        </p:txBody>
      </p:sp>
      <p:grpSp>
        <p:nvGrpSpPr>
          <p:cNvPr id="22536" name="Group 16"/>
          <p:cNvGrpSpPr>
            <a:grpSpLocks/>
          </p:cNvGrpSpPr>
          <p:nvPr/>
        </p:nvGrpSpPr>
        <p:grpSpPr bwMode="auto">
          <a:xfrm>
            <a:off x="2911475" y="3227388"/>
            <a:ext cx="762000" cy="838200"/>
            <a:chOff x="2256" y="2352"/>
            <a:chExt cx="480" cy="528"/>
          </a:xfrm>
        </p:grpSpPr>
        <p:sp>
          <p:nvSpPr>
            <p:cNvPr id="22584" name="Oval 17"/>
            <p:cNvSpPr>
              <a:spLocks noChangeArrowheads="1"/>
            </p:cNvSpPr>
            <p:nvPr/>
          </p:nvSpPr>
          <p:spPr bwMode="auto">
            <a:xfrm>
              <a:off x="2256" y="2400"/>
              <a:ext cx="480" cy="480"/>
            </a:xfrm>
            <a:prstGeom prst="ellipse">
              <a:avLst/>
            </a:prstGeom>
            <a:noFill/>
            <a:ln w="9525">
              <a:solidFill>
                <a:schemeClr val="tx1"/>
              </a:solidFill>
              <a:round/>
              <a:headEnd/>
              <a:tailEnd/>
            </a:ln>
          </p:spPr>
          <p:txBody>
            <a:bodyPr wrap="none" anchor="ctr"/>
            <a:lstStyle/>
            <a:p>
              <a:endParaRPr lang="fr-FR"/>
            </a:p>
          </p:txBody>
        </p:sp>
        <p:sp>
          <p:nvSpPr>
            <p:cNvPr id="22585" name="Line 18"/>
            <p:cNvSpPr>
              <a:spLocks noChangeShapeType="1"/>
            </p:cNvSpPr>
            <p:nvPr/>
          </p:nvSpPr>
          <p:spPr bwMode="auto">
            <a:xfrm flipH="1">
              <a:off x="2496" y="2352"/>
              <a:ext cx="48" cy="48"/>
            </a:xfrm>
            <a:prstGeom prst="line">
              <a:avLst/>
            </a:prstGeom>
            <a:noFill/>
            <a:ln w="9525">
              <a:solidFill>
                <a:schemeClr val="tx1"/>
              </a:solidFill>
              <a:round/>
              <a:headEnd/>
              <a:tailEnd/>
            </a:ln>
          </p:spPr>
          <p:txBody>
            <a:bodyPr/>
            <a:lstStyle/>
            <a:p>
              <a:endParaRPr lang="en-US"/>
            </a:p>
          </p:txBody>
        </p:sp>
        <p:sp>
          <p:nvSpPr>
            <p:cNvPr id="22586" name="Line 19"/>
            <p:cNvSpPr>
              <a:spLocks noChangeShapeType="1"/>
            </p:cNvSpPr>
            <p:nvPr/>
          </p:nvSpPr>
          <p:spPr bwMode="auto">
            <a:xfrm>
              <a:off x="2496" y="2400"/>
              <a:ext cx="48" cy="48"/>
            </a:xfrm>
            <a:prstGeom prst="line">
              <a:avLst/>
            </a:prstGeom>
            <a:noFill/>
            <a:ln w="9525">
              <a:solidFill>
                <a:schemeClr val="tx1"/>
              </a:solidFill>
              <a:round/>
              <a:headEnd/>
              <a:tailEnd/>
            </a:ln>
          </p:spPr>
          <p:txBody>
            <a:bodyPr/>
            <a:lstStyle/>
            <a:p>
              <a:endParaRPr lang="en-US"/>
            </a:p>
          </p:txBody>
        </p:sp>
        <p:grpSp>
          <p:nvGrpSpPr>
            <p:cNvPr id="22587" name="Group 20"/>
            <p:cNvGrpSpPr>
              <a:grpSpLocks/>
            </p:cNvGrpSpPr>
            <p:nvPr/>
          </p:nvGrpSpPr>
          <p:grpSpPr bwMode="auto">
            <a:xfrm>
              <a:off x="2400" y="2496"/>
              <a:ext cx="192" cy="288"/>
              <a:chOff x="2304" y="3696"/>
              <a:chExt cx="192" cy="288"/>
            </a:xfrm>
          </p:grpSpPr>
          <p:sp>
            <p:nvSpPr>
              <p:cNvPr id="22588" name="Oval 21"/>
              <p:cNvSpPr>
                <a:spLocks noChangeArrowheads="1"/>
              </p:cNvSpPr>
              <p:nvPr/>
            </p:nvSpPr>
            <p:spPr bwMode="auto">
              <a:xfrm>
                <a:off x="2352" y="3696"/>
                <a:ext cx="96" cy="96"/>
              </a:xfrm>
              <a:prstGeom prst="ellipse">
                <a:avLst/>
              </a:prstGeom>
              <a:noFill/>
              <a:ln w="9525">
                <a:solidFill>
                  <a:schemeClr val="tx1"/>
                </a:solidFill>
                <a:round/>
                <a:headEnd/>
                <a:tailEnd/>
              </a:ln>
            </p:spPr>
            <p:txBody>
              <a:bodyPr wrap="none" anchor="ctr"/>
              <a:lstStyle/>
              <a:p>
                <a:endParaRPr lang="fr-FR"/>
              </a:p>
            </p:txBody>
          </p:sp>
          <p:sp>
            <p:nvSpPr>
              <p:cNvPr id="22589" name="Line 22"/>
              <p:cNvSpPr>
                <a:spLocks noChangeShapeType="1"/>
              </p:cNvSpPr>
              <p:nvPr/>
            </p:nvSpPr>
            <p:spPr bwMode="auto">
              <a:xfrm>
                <a:off x="2400" y="3792"/>
                <a:ext cx="0" cy="96"/>
              </a:xfrm>
              <a:prstGeom prst="line">
                <a:avLst/>
              </a:prstGeom>
              <a:noFill/>
              <a:ln w="9525">
                <a:solidFill>
                  <a:schemeClr val="tx1"/>
                </a:solidFill>
                <a:round/>
                <a:headEnd/>
                <a:tailEnd/>
              </a:ln>
            </p:spPr>
            <p:txBody>
              <a:bodyPr/>
              <a:lstStyle/>
              <a:p>
                <a:endParaRPr lang="en-US"/>
              </a:p>
            </p:txBody>
          </p:sp>
          <p:sp>
            <p:nvSpPr>
              <p:cNvPr id="22590" name="Line 23"/>
              <p:cNvSpPr>
                <a:spLocks noChangeShapeType="1"/>
              </p:cNvSpPr>
              <p:nvPr/>
            </p:nvSpPr>
            <p:spPr bwMode="auto">
              <a:xfrm flipH="1">
                <a:off x="2304" y="3888"/>
                <a:ext cx="96" cy="96"/>
              </a:xfrm>
              <a:prstGeom prst="line">
                <a:avLst/>
              </a:prstGeom>
              <a:noFill/>
              <a:ln w="9525">
                <a:solidFill>
                  <a:schemeClr val="tx1"/>
                </a:solidFill>
                <a:round/>
                <a:headEnd/>
                <a:tailEnd/>
              </a:ln>
            </p:spPr>
            <p:txBody>
              <a:bodyPr/>
              <a:lstStyle/>
              <a:p>
                <a:endParaRPr lang="en-US"/>
              </a:p>
            </p:txBody>
          </p:sp>
          <p:sp>
            <p:nvSpPr>
              <p:cNvPr id="22591" name="Line 24"/>
              <p:cNvSpPr>
                <a:spLocks noChangeShapeType="1"/>
              </p:cNvSpPr>
              <p:nvPr/>
            </p:nvSpPr>
            <p:spPr bwMode="auto">
              <a:xfrm>
                <a:off x="2400" y="3888"/>
                <a:ext cx="96" cy="96"/>
              </a:xfrm>
              <a:prstGeom prst="line">
                <a:avLst/>
              </a:prstGeom>
              <a:noFill/>
              <a:ln w="9525">
                <a:solidFill>
                  <a:schemeClr val="tx1"/>
                </a:solidFill>
                <a:round/>
                <a:headEnd/>
                <a:tailEnd/>
              </a:ln>
            </p:spPr>
            <p:txBody>
              <a:bodyPr/>
              <a:lstStyle/>
              <a:p>
                <a:endParaRPr lang="en-US"/>
              </a:p>
            </p:txBody>
          </p:sp>
          <p:sp>
            <p:nvSpPr>
              <p:cNvPr id="22592" name="Line 25"/>
              <p:cNvSpPr>
                <a:spLocks noChangeShapeType="1"/>
              </p:cNvSpPr>
              <p:nvPr/>
            </p:nvSpPr>
            <p:spPr bwMode="auto">
              <a:xfrm>
                <a:off x="2352" y="3840"/>
                <a:ext cx="96" cy="0"/>
              </a:xfrm>
              <a:prstGeom prst="line">
                <a:avLst/>
              </a:prstGeom>
              <a:noFill/>
              <a:ln w="9525">
                <a:solidFill>
                  <a:schemeClr val="tx1"/>
                </a:solidFill>
                <a:round/>
                <a:headEnd/>
                <a:tailEnd/>
              </a:ln>
            </p:spPr>
            <p:txBody>
              <a:bodyPr/>
              <a:lstStyle/>
              <a:p>
                <a:endParaRPr lang="en-US"/>
              </a:p>
            </p:txBody>
          </p:sp>
        </p:grpSp>
      </p:grpSp>
      <p:sp>
        <p:nvSpPr>
          <p:cNvPr id="22537" name="Line 26"/>
          <p:cNvSpPr>
            <a:spLocks noChangeShapeType="1"/>
          </p:cNvSpPr>
          <p:nvPr/>
        </p:nvSpPr>
        <p:spPr bwMode="auto">
          <a:xfrm flipH="1">
            <a:off x="3368675" y="3760788"/>
            <a:ext cx="304800" cy="304800"/>
          </a:xfrm>
          <a:prstGeom prst="line">
            <a:avLst/>
          </a:prstGeom>
          <a:noFill/>
          <a:ln w="9525">
            <a:solidFill>
              <a:schemeClr val="tx1"/>
            </a:solidFill>
            <a:round/>
            <a:headEnd/>
            <a:tailEnd/>
          </a:ln>
        </p:spPr>
        <p:txBody>
          <a:bodyPr/>
          <a:lstStyle/>
          <a:p>
            <a:endParaRPr lang="en-US"/>
          </a:p>
        </p:txBody>
      </p:sp>
      <p:sp>
        <p:nvSpPr>
          <p:cNvPr id="22538" name="Text Box 27"/>
          <p:cNvSpPr txBox="1">
            <a:spLocks noChangeArrowheads="1"/>
          </p:cNvSpPr>
          <p:nvPr/>
        </p:nvSpPr>
        <p:spPr bwMode="auto">
          <a:xfrm>
            <a:off x="2514600" y="4191000"/>
            <a:ext cx="1819275" cy="366713"/>
          </a:xfrm>
          <a:prstGeom prst="rect">
            <a:avLst/>
          </a:prstGeom>
          <a:noFill/>
          <a:ln w="9525">
            <a:noFill/>
            <a:miter lim="800000"/>
            <a:headEnd/>
            <a:tailEnd/>
          </a:ln>
        </p:spPr>
        <p:txBody>
          <a:bodyPr wrap="none">
            <a:spAutoFit/>
          </a:bodyPr>
          <a:lstStyle/>
          <a:p>
            <a:r>
              <a:rPr lang="en-US"/>
              <a:t>Nhân viên quản lý</a:t>
            </a:r>
          </a:p>
        </p:txBody>
      </p:sp>
      <p:grpSp>
        <p:nvGrpSpPr>
          <p:cNvPr id="22539" name="Group 28"/>
          <p:cNvGrpSpPr>
            <a:grpSpLocks/>
          </p:cNvGrpSpPr>
          <p:nvPr/>
        </p:nvGrpSpPr>
        <p:grpSpPr bwMode="auto">
          <a:xfrm>
            <a:off x="4902200" y="3214688"/>
            <a:ext cx="762000" cy="838200"/>
            <a:chOff x="2256" y="2352"/>
            <a:chExt cx="480" cy="528"/>
          </a:xfrm>
        </p:grpSpPr>
        <p:sp>
          <p:nvSpPr>
            <p:cNvPr id="22575" name="Oval 29"/>
            <p:cNvSpPr>
              <a:spLocks noChangeArrowheads="1"/>
            </p:cNvSpPr>
            <p:nvPr/>
          </p:nvSpPr>
          <p:spPr bwMode="auto">
            <a:xfrm>
              <a:off x="2256" y="2400"/>
              <a:ext cx="480" cy="480"/>
            </a:xfrm>
            <a:prstGeom prst="ellipse">
              <a:avLst/>
            </a:prstGeom>
            <a:noFill/>
            <a:ln w="9525">
              <a:solidFill>
                <a:schemeClr val="tx1"/>
              </a:solidFill>
              <a:round/>
              <a:headEnd/>
              <a:tailEnd/>
            </a:ln>
          </p:spPr>
          <p:txBody>
            <a:bodyPr wrap="none" anchor="ctr"/>
            <a:lstStyle/>
            <a:p>
              <a:endParaRPr lang="fr-FR"/>
            </a:p>
          </p:txBody>
        </p:sp>
        <p:sp>
          <p:nvSpPr>
            <p:cNvPr id="22576" name="Line 30"/>
            <p:cNvSpPr>
              <a:spLocks noChangeShapeType="1"/>
            </p:cNvSpPr>
            <p:nvPr/>
          </p:nvSpPr>
          <p:spPr bwMode="auto">
            <a:xfrm flipH="1">
              <a:off x="2496" y="2352"/>
              <a:ext cx="48" cy="48"/>
            </a:xfrm>
            <a:prstGeom prst="line">
              <a:avLst/>
            </a:prstGeom>
            <a:noFill/>
            <a:ln w="9525">
              <a:solidFill>
                <a:schemeClr val="tx1"/>
              </a:solidFill>
              <a:round/>
              <a:headEnd/>
              <a:tailEnd/>
            </a:ln>
          </p:spPr>
          <p:txBody>
            <a:bodyPr/>
            <a:lstStyle/>
            <a:p>
              <a:endParaRPr lang="en-US"/>
            </a:p>
          </p:txBody>
        </p:sp>
        <p:sp>
          <p:nvSpPr>
            <p:cNvPr id="22577" name="Line 31"/>
            <p:cNvSpPr>
              <a:spLocks noChangeShapeType="1"/>
            </p:cNvSpPr>
            <p:nvPr/>
          </p:nvSpPr>
          <p:spPr bwMode="auto">
            <a:xfrm>
              <a:off x="2496" y="2400"/>
              <a:ext cx="48" cy="48"/>
            </a:xfrm>
            <a:prstGeom prst="line">
              <a:avLst/>
            </a:prstGeom>
            <a:noFill/>
            <a:ln w="9525">
              <a:solidFill>
                <a:schemeClr val="tx1"/>
              </a:solidFill>
              <a:round/>
              <a:headEnd/>
              <a:tailEnd/>
            </a:ln>
          </p:spPr>
          <p:txBody>
            <a:bodyPr/>
            <a:lstStyle/>
            <a:p>
              <a:endParaRPr lang="en-US"/>
            </a:p>
          </p:txBody>
        </p:sp>
        <p:grpSp>
          <p:nvGrpSpPr>
            <p:cNvPr id="22578" name="Group 32"/>
            <p:cNvGrpSpPr>
              <a:grpSpLocks/>
            </p:cNvGrpSpPr>
            <p:nvPr/>
          </p:nvGrpSpPr>
          <p:grpSpPr bwMode="auto">
            <a:xfrm>
              <a:off x="2400" y="2496"/>
              <a:ext cx="192" cy="288"/>
              <a:chOff x="2304" y="3696"/>
              <a:chExt cx="192" cy="288"/>
            </a:xfrm>
          </p:grpSpPr>
          <p:sp>
            <p:nvSpPr>
              <p:cNvPr id="22579" name="Oval 33"/>
              <p:cNvSpPr>
                <a:spLocks noChangeArrowheads="1"/>
              </p:cNvSpPr>
              <p:nvPr/>
            </p:nvSpPr>
            <p:spPr bwMode="auto">
              <a:xfrm>
                <a:off x="2352" y="3696"/>
                <a:ext cx="96" cy="96"/>
              </a:xfrm>
              <a:prstGeom prst="ellipse">
                <a:avLst/>
              </a:prstGeom>
              <a:noFill/>
              <a:ln w="9525">
                <a:solidFill>
                  <a:schemeClr val="tx1"/>
                </a:solidFill>
                <a:round/>
                <a:headEnd/>
                <a:tailEnd/>
              </a:ln>
            </p:spPr>
            <p:txBody>
              <a:bodyPr wrap="none" anchor="ctr"/>
              <a:lstStyle/>
              <a:p>
                <a:endParaRPr lang="fr-FR"/>
              </a:p>
            </p:txBody>
          </p:sp>
          <p:sp>
            <p:nvSpPr>
              <p:cNvPr id="22580" name="Line 34"/>
              <p:cNvSpPr>
                <a:spLocks noChangeShapeType="1"/>
              </p:cNvSpPr>
              <p:nvPr/>
            </p:nvSpPr>
            <p:spPr bwMode="auto">
              <a:xfrm>
                <a:off x="2400" y="3792"/>
                <a:ext cx="0" cy="96"/>
              </a:xfrm>
              <a:prstGeom prst="line">
                <a:avLst/>
              </a:prstGeom>
              <a:noFill/>
              <a:ln w="9525">
                <a:solidFill>
                  <a:schemeClr val="tx1"/>
                </a:solidFill>
                <a:round/>
                <a:headEnd/>
                <a:tailEnd/>
              </a:ln>
            </p:spPr>
            <p:txBody>
              <a:bodyPr/>
              <a:lstStyle/>
              <a:p>
                <a:endParaRPr lang="en-US"/>
              </a:p>
            </p:txBody>
          </p:sp>
          <p:sp>
            <p:nvSpPr>
              <p:cNvPr id="22581" name="Line 35"/>
              <p:cNvSpPr>
                <a:spLocks noChangeShapeType="1"/>
              </p:cNvSpPr>
              <p:nvPr/>
            </p:nvSpPr>
            <p:spPr bwMode="auto">
              <a:xfrm flipH="1">
                <a:off x="2304" y="3888"/>
                <a:ext cx="96" cy="96"/>
              </a:xfrm>
              <a:prstGeom prst="line">
                <a:avLst/>
              </a:prstGeom>
              <a:noFill/>
              <a:ln w="9525">
                <a:solidFill>
                  <a:schemeClr val="tx1"/>
                </a:solidFill>
                <a:round/>
                <a:headEnd/>
                <a:tailEnd/>
              </a:ln>
            </p:spPr>
            <p:txBody>
              <a:bodyPr/>
              <a:lstStyle/>
              <a:p>
                <a:endParaRPr lang="en-US"/>
              </a:p>
            </p:txBody>
          </p:sp>
          <p:sp>
            <p:nvSpPr>
              <p:cNvPr id="22582" name="Line 36"/>
              <p:cNvSpPr>
                <a:spLocks noChangeShapeType="1"/>
              </p:cNvSpPr>
              <p:nvPr/>
            </p:nvSpPr>
            <p:spPr bwMode="auto">
              <a:xfrm>
                <a:off x="2400" y="3888"/>
                <a:ext cx="96" cy="96"/>
              </a:xfrm>
              <a:prstGeom prst="line">
                <a:avLst/>
              </a:prstGeom>
              <a:noFill/>
              <a:ln w="9525">
                <a:solidFill>
                  <a:schemeClr val="tx1"/>
                </a:solidFill>
                <a:round/>
                <a:headEnd/>
                <a:tailEnd/>
              </a:ln>
            </p:spPr>
            <p:txBody>
              <a:bodyPr/>
              <a:lstStyle/>
              <a:p>
                <a:endParaRPr lang="en-US"/>
              </a:p>
            </p:txBody>
          </p:sp>
          <p:sp>
            <p:nvSpPr>
              <p:cNvPr id="22583" name="Line 37"/>
              <p:cNvSpPr>
                <a:spLocks noChangeShapeType="1"/>
              </p:cNvSpPr>
              <p:nvPr/>
            </p:nvSpPr>
            <p:spPr bwMode="auto">
              <a:xfrm>
                <a:off x="2352" y="3840"/>
                <a:ext cx="96" cy="0"/>
              </a:xfrm>
              <a:prstGeom prst="line">
                <a:avLst/>
              </a:prstGeom>
              <a:noFill/>
              <a:ln w="9525">
                <a:solidFill>
                  <a:schemeClr val="tx1"/>
                </a:solidFill>
                <a:round/>
                <a:headEnd/>
                <a:tailEnd/>
              </a:ln>
            </p:spPr>
            <p:txBody>
              <a:bodyPr/>
              <a:lstStyle/>
              <a:p>
                <a:endParaRPr lang="en-US"/>
              </a:p>
            </p:txBody>
          </p:sp>
        </p:grpSp>
      </p:grpSp>
      <p:sp>
        <p:nvSpPr>
          <p:cNvPr id="22540" name="Line 38"/>
          <p:cNvSpPr>
            <a:spLocks noChangeShapeType="1"/>
          </p:cNvSpPr>
          <p:nvPr/>
        </p:nvSpPr>
        <p:spPr bwMode="auto">
          <a:xfrm flipH="1">
            <a:off x="5359400" y="3748088"/>
            <a:ext cx="304800" cy="304800"/>
          </a:xfrm>
          <a:prstGeom prst="line">
            <a:avLst/>
          </a:prstGeom>
          <a:noFill/>
          <a:ln w="9525">
            <a:solidFill>
              <a:schemeClr val="tx1"/>
            </a:solidFill>
            <a:round/>
            <a:headEnd/>
            <a:tailEnd/>
          </a:ln>
        </p:spPr>
        <p:txBody>
          <a:bodyPr/>
          <a:lstStyle/>
          <a:p>
            <a:endParaRPr lang="en-US"/>
          </a:p>
        </p:txBody>
      </p:sp>
      <p:sp>
        <p:nvSpPr>
          <p:cNvPr id="22541" name="Text Box 39"/>
          <p:cNvSpPr txBox="1">
            <a:spLocks noChangeArrowheads="1"/>
          </p:cNvSpPr>
          <p:nvPr/>
        </p:nvSpPr>
        <p:spPr bwMode="auto">
          <a:xfrm>
            <a:off x="4838700" y="4205288"/>
            <a:ext cx="952500" cy="366712"/>
          </a:xfrm>
          <a:prstGeom prst="rect">
            <a:avLst/>
          </a:prstGeom>
          <a:noFill/>
          <a:ln w="9525">
            <a:noFill/>
            <a:miter lim="800000"/>
            <a:headEnd/>
            <a:tailEnd/>
          </a:ln>
        </p:spPr>
        <p:txBody>
          <a:bodyPr wrap="none">
            <a:spAutoFit/>
          </a:bodyPr>
          <a:lstStyle/>
          <a:p>
            <a:r>
              <a:rPr lang="en-US"/>
              <a:t>Thủ kho</a:t>
            </a:r>
          </a:p>
        </p:txBody>
      </p:sp>
      <p:sp>
        <p:nvSpPr>
          <p:cNvPr id="22542" name="AutoShape 40"/>
          <p:cNvSpPr>
            <a:spLocks/>
          </p:cNvSpPr>
          <p:nvPr/>
        </p:nvSpPr>
        <p:spPr bwMode="auto">
          <a:xfrm rot="-5400000">
            <a:off x="2971800" y="1981200"/>
            <a:ext cx="304800" cy="5486400"/>
          </a:xfrm>
          <a:prstGeom prst="leftBrace">
            <a:avLst>
              <a:gd name="adj1" fmla="val 150000"/>
              <a:gd name="adj2" fmla="val 50000"/>
            </a:avLst>
          </a:prstGeom>
          <a:noFill/>
          <a:ln w="9525">
            <a:solidFill>
              <a:schemeClr val="tx1"/>
            </a:solidFill>
            <a:round/>
            <a:headEnd/>
            <a:tailEnd/>
          </a:ln>
        </p:spPr>
        <p:txBody>
          <a:bodyPr wrap="none" anchor="ctr"/>
          <a:lstStyle/>
          <a:p>
            <a:endParaRPr lang="fr-FR"/>
          </a:p>
        </p:txBody>
      </p:sp>
      <p:grpSp>
        <p:nvGrpSpPr>
          <p:cNvPr id="8" name="Group 41"/>
          <p:cNvGrpSpPr>
            <a:grpSpLocks/>
          </p:cNvGrpSpPr>
          <p:nvPr/>
        </p:nvGrpSpPr>
        <p:grpSpPr bwMode="auto">
          <a:xfrm>
            <a:off x="2438400" y="5410200"/>
            <a:ext cx="1676400" cy="762000"/>
            <a:chOff x="7162" y="838"/>
            <a:chExt cx="1440" cy="576"/>
          </a:xfrm>
        </p:grpSpPr>
        <p:sp>
          <p:nvSpPr>
            <p:cNvPr id="22572" name="Rectangle 42"/>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Nhân viên</a:t>
              </a:r>
              <a:endParaRPr lang="en-US" sz="1400"/>
            </a:p>
          </p:txBody>
        </p:sp>
        <p:sp>
          <p:nvSpPr>
            <p:cNvPr id="22573" name="Line 43"/>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2574" name="Line 44"/>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22544" name="Text Box 45"/>
          <p:cNvSpPr txBox="1">
            <a:spLocks noChangeArrowheads="1"/>
          </p:cNvSpPr>
          <p:nvPr/>
        </p:nvSpPr>
        <p:spPr bwMode="auto">
          <a:xfrm>
            <a:off x="6248400" y="4267200"/>
            <a:ext cx="882650" cy="366713"/>
          </a:xfrm>
          <a:prstGeom prst="rect">
            <a:avLst/>
          </a:prstGeom>
          <a:noFill/>
          <a:ln w="9525">
            <a:noFill/>
            <a:miter lim="800000"/>
            <a:headEnd/>
            <a:tailEnd/>
          </a:ln>
        </p:spPr>
        <p:txBody>
          <a:bodyPr wrap="none">
            <a:spAutoFit/>
          </a:bodyPr>
          <a:lstStyle/>
          <a:p>
            <a:r>
              <a:rPr lang="en-US"/>
              <a:t>Độc giả</a:t>
            </a:r>
          </a:p>
        </p:txBody>
      </p:sp>
      <p:grpSp>
        <p:nvGrpSpPr>
          <p:cNvPr id="22545" name="Group 53"/>
          <p:cNvGrpSpPr>
            <a:grpSpLocks/>
          </p:cNvGrpSpPr>
          <p:nvPr/>
        </p:nvGrpSpPr>
        <p:grpSpPr bwMode="auto">
          <a:xfrm>
            <a:off x="6477000" y="3352800"/>
            <a:ext cx="457200" cy="762000"/>
            <a:chOff x="4896" y="1968"/>
            <a:chExt cx="288" cy="480"/>
          </a:xfrm>
        </p:grpSpPr>
        <p:grpSp>
          <p:nvGrpSpPr>
            <p:cNvPr id="22565" name="Group 46"/>
            <p:cNvGrpSpPr>
              <a:grpSpLocks/>
            </p:cNvGrpSpPr>
            <p:nvPr/>
          </p:nvGrpSpPr>
          <p:grpSpPr bwMode="auto">
            <a:xfrm>
              <a:off x="4896" y="1968"/>
              <a:ext cx="288" cy="480"/>
              <a:chOff x="4368" y="1584"/>
              <a:chExt cx="288" cy="480"/>
            </a:xfrm>
          </p:grpSpPr>
          <p:sp>
            <p:nvSpPr>
              <p:cNvPr id="22567" name="Oval 47"/>
              <p:cNvSpPr>
                <a:spLocks noChangeArrowheads="1"/>
              </p:cNvSpPr>
              <p:nvPr/>
            </p:nvSpPr>
            <p:spPr bwMode="auto">
              <a:xfrm>
                <a:off x="4416" y="1584"/>
                <a:ext cx="192" cy="192"/>
              </a:xfrm>
              <a:prstGeom prst="ellipse">
                <a:avLst/>
              </a:prstGeom>
              <a:noFill/>
              <a:ln w="9525">
                <a:solidFill>
                  <a:schemeClr val="tx1"/>
                </a:solidFill>
                <a:round/>
                <a:headEnd/>
                <a:tailEnd/>
              </a:ln>
            </p:spPr>
            <p:txBody>
              <a:bodyPr wrap="none" anchor="ctr"/>
              <a:lstStyle/>
              <a:p>
                <a:endParaRPr lang="fr-FR"/>
              </a:p>
            </p:txBody>
          </p:sp>
          <p:sp>
            <p:nvSpPr>
              <p:cNvPr id="22568" name="Line 48"/>
              <p:cNvSpPr>
                <a:spLocks noChangeShapeType="1"/>
              </p:cNvSpPr>
              <p:nvPr/>
            </p:nvSpPr>
            <p:spPr bwMode="auto">
              <a:xfrm flipH="1">
                <a:off x="4530" y="1632"/>
                <a:ext cx="48" cy="144"/>
              </a:xfrm>
              <a:prstGeom prst="line">
                <a:avLst/>
              </a:prstGeom>
              <a:noFill/>
              <a:ln w="9525">
                <a:solidFill>
                  <a:schemeClr val="tx1"/>
                </a:solidFill>
                <a:round/>
                <a:headEnd/>
                <a:tailEnd/>
              </a:ln>
            </p:spPr>
            <p:txBody>
              <a:bodyPr/>
              <a:lstStyle/>
              <a:p>
                <a:endParaRPr lang="en-US"/>
              </a:p>
            </p:txBody>
          </p:sp>
          <p:sp>
            <p:nvSpPr>
              <p:cNvPr id="22569" name="Line 49"/>
              <p:cNvSpPr>
                <a:spLocks noChangeShapeType="1"/>
              </p:cNvSpPr>
              <p:nvPr/>
            </p:nvSpPr>
            <p:spPr bwMode="auto">
              <a:xfrm>
                <a:off x="4512" y="1776"/>
                <a:ext cx="0" cy="144"/>
              </a:xfrm>
              <a:prstGeom prst="line">
                <a:avLst/>
              </a:prstGeom>
              <a:noFill/>
              <a:ln w="9525">
                <a:solidFill>
                  <a:schemeClr val="tx1"/>
                </a:solidFill>
                <a:round/>
                <a:headEnd/>
                <a:tailEnd/>
              </a:ln>
            </p:spPr>
            <p:txBody>
              <a:bodyPr/>
              <a:lstStyle/>
              <a:p>
                <a:endParaRPr lang="en-US"/>
              </a:p>
            </p:txBody>
          </p:sp>
          <p:sp>
            <p:nvSpPr>
              <p:cNvPr id="22570" name="Line 50"/>
              <p:cNvSpPr>
                <a:spLocks noChangeShapeType="1"/>
              </p:cNvSpPr>
              <p:nvPr/>
            </p:nvSpPr>
            <p:spPr bwMode="auto">
              <a:xfrm flipH="1">
                <a:off x="4368" y="1920"/>
                <a:ext cx="144" cy="144"/>
              </a:xfrm>
              <a:prstGeom prst="line">
                <a:avLst/>
              </a:prstGeom>
              <a:noFill/>
              <a:ln w="9525">
                <a:solidFill>
                  <a:schemeClr val="tx1"/>
                </a:solidFill>
                <a:round/>
                <a:headEnd/>
                <a:tailEnd/>
              </a:ln>
            </p:spPr>
            <p:txBody>
              <a:bodyPr/>
              <a:lstStyle/>
              <a:p>
                <a:endParaRPr lang="en-US"/>
              </a:p>
            </p:txBody>
          </p:sp>
          <p:sp>
            <p:nvSpPr>
              <p:cNvPr id="22571" name="Line 51"/>
              <p:cNvSpPr>
                <a:spLocks noChangeShapeType="1"/>
              </p:cNvSpPr>
              <p:nvPr/>
            </p:nvSpPr>
            <p:spPr bwMode="auto">
              <a:xfrm>
                <a:off x="4512" y="1920"/>
                <a:ext cx="144" cy="144"/>
              </a:xfrm>
              <a:prstGeom prst="line">
                <a:avLst/>
              </a:prstGeom>
              <a:noFill/>
              <a:ln w="9525">
                <a:solidFill>
                  <a:schemeClr val="tx1"/>
                </a:solidFill>
                <a:round/>
                <a:headEnd/>
                <a:tailEnd/>
              </a:ln>
            </p:spPr>
            <p:txBody>
              <a:bodyPr/>
              <a:lstStyle/>
              <a:p>
                <a:endParaRPr lang="en-US"/>
              </a:p>
            </p:txBody>
          </p:sp>
        </p:grpSp>
        <p:sp>
          <p:nvSpPr>
            <p:cNvPr id="22566" name="Line 52"/>
            <p:cNvSpPr>
              <a:spLocks noChangeShapeType="1"/>
            </p:cNvSpPr>
            <p:nvPr/>
          </p:nvSpPr>
          <p:spPr bwMode="auto">
            <a:xfrm>
              <a:off x="4962" y="2208"/>
              <a:ext cx="144" cy="0"/>
            </a:xfrm>
            <a:prstGeom prst="line">
              <a:avLst/>
            </a:prstGeom>
            <a:noFill/>
            <a:ln w="9525">
              <a:solidFill>
                <a:schemeClr val="tx1"/>
              </a:solidFill>
              <a:round/>
              <a:headEnd/>
              <a:tailEnd/>
            </a:ln>
          </p:spPr>
          <p:txBody>
            <a:bodyPr/>
            <a:lstStyle/>
            <a:p>
              <a:endParaRPr lang="en-US"/>
            </a:p>
          </p:txBody>
        </p:sp>
      </p:grpSp>
      <p:grpSp>
        <p:nvGrpSpPr>
          <p:cNvPr id="11" name="Group 54"/>
          <p:cNvGrpSpPr>
            <a:grpSpLocks/>
          </p:cNvGrpSpPr>
          <p:nvPr/>
        </p:nvGrpSpPr>
        <p:grpSpPr bwMode="auto">
          <a:xfrm>
            <a:off x="6172200" y="5410200"/>
            <a:ext cx="1143000" cy="762000"/>
            <a:chOff x="7162" y="838"/>
            <a:chExt cx="1440" cy="576"/>
          </a:xfrm>
        </p:grpSpPr>
        <p:sp>
          <p:nvSpPr>
            <p:cNvPr id="22562" name="Rectangle 55"/>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Đọc giả</a:t>
              </a:r>
              <a:endParaRPr lang="en-US" sz="1400"/>
            </a:p>
          </p:txBody>
        </p:sp>
        <p:sp>
          <p:nvSpPr>
            <p:cNvPr id="22563" name="Line 56"/>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2564" name="Line 57"/>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22547" name="Text Box 58"/>
          <p:cNvSpPr txBox="1">
            <a:spLocks noChangeArrowheads="1"/>
          </p:cNvSpPr>
          <p:nvPr/>
        </p:nvSpPr>
        <p:spPr bwMode="auto">
          <a:xfrm>
            <a:off x="7772400" y="4267200"/>
            <a:ext cx="915988" cy="366713"/>
          </a:xfrm>
          <a:prstGeom prst="rect">
            <a:avLst/>
          </a:prstGeom>
          <a:noFill/>
          <a:ln w="9525">
            <a:noFill/>
            <a:miter lim="800000"/>
            <a:headEnd/>
            <a:tailEnd/>
          </a:ln>
        </p:spPr>
        <p:txBody>
          <a:bodyPr wrap="none">
            <a:spAutoFit/>
          </a:bodyPr>
          <a:lstStyle/>
          <a:p>
            <a:r>
              <a:rPr lang="en-US"/>
              <a:t>Nhà CC</a:t>
            </a:r>
          </a:p>
        </p:txBody>
      </p:sp>
      <p:grpSp>
        <p:nvGrpSpPr>
          <p:cNvPr id="22548" name="Group 59"/>
          <p:cNvGrpSpPr>
            <a:grpSpLocks/>
          </p:cNvGrpSpPr>
          <p:nvPr/>
        </p:nvGrpSpPr>
        <p:grpSpPr bwMode="auto">
          <a:xfrm>
            <a:off x="8001000" y="3352800"/>
            <a:ext cx="457200" cy="762000"/>
            <a:chOff x="4896" y="1968"/>
            <a:chExt cx="288" cy="480"/>
          </a:xfrm>
        </p:grpSpPr>
        <p:grpSp>
          <p:nvGrpSpPr>
            <p:cNvPr id="22555" name="Group 60"/>
            <p:cNvGrpSpPr>
              <a:grpSpLocks/>
            </p:cNvGrpSpPr>
            <p:nvPr/>
          </p:nvGrpSpPr>
          <p:grpSpPr bwMode="auto">
            <a:xfrm>
              <a:off x="4896" y="1968"/>
              <a:ext cx="288" cy="480"/>
              <a:chOff x="4368" y="1584"/>
              <a:chExt cx="288" cy="480"/>
            </a:xfrm>
          </p:grpSpPr>
          <p:sp>
            <p:nvSpPr>
              <p:cNvPr id="22557" name="Oval 61"/>
              <p:cNvSpPr>
                <a:spLocks noChangeArrowheads="1"/>
              </p:cNvSpPr>
              <p:nvPr/>
            </p:nvSpPr>
            <p:spPr bwMode="auto">
              <a:xfrm>
                <a:off x="4416" y="1584"/>
                <a:ext cx="192" cy="192"/>
              </a:xfrm>
              <a:prstGeom prst="ellipse">
                <a:avLst/>
              </a:prstGeom>
              <a:noFill/>
              <a:ln w="9525">
                <a:solidFill>
                  <a:schemeClr val="tx1"/>
                </a:solidFill>
                <a:round/>
                <a:headEnd/>
                <a:tailEnd/>
              </a:ln>
            </p:spPr>
            <p:txBody>
              <a:bodyPr wrap="none" anchor="ctr"/>
              <a:lstStyle/>
              <a:p>
                <a:endParaRPr lang="fr-FR"/>
              </a:p>
            </p:txBody>
          </p:sp>
          <p:sp>
            <p:nvSpPr>
              <p:cNvPr id="22558" name="Line 62"/>
              <p:cNvSpPr>
                <a:spLocks noChangeShapeType="1"/>
              </p:cNvSpPr>
              <p:nvPr/>
            </p:nvSpPr>
            <p:spPr bwMode="auto">
              <a:xfrm flipH="1">
                <a:off x="4530" y="1632"/>
                <a:ext cx="48" cy="144"/>
              </a:xfrm>
              <a:prstGeom prst="line">
                <a:avLst/>
              </a:prstGeom>
              <a:noFill/>
              <a:ln w="9525">
                <a:solidFill>
                  <a:schemeClr val="tx1"/>
                </a:solidFill>
                <a:round/>
                <a:headEnd/>
                <a:tailEnd/>
              </a:ln>
            </p:spPr>
            <p:txBody>
              <a:bodyPr/>
              <a:lstStyle/>
              <a:p>
                <a:endParaRPr lang="en-US"/>
              </a:p>
            </p:txBody>
          </p:sp>
          <p:sp>
            <p:nvSpPr>
              <p:cNvPr id="22559" name="Line 63"/>
              <p:cNvSpPr>
                <a:spLocks noChangeShapeType="1"/>
              </p:cNvSpPr>
              <p:nvPr/>
            </p:nvSpPr>
            <p:spPr bwMode="auto">
              <a:xfrm>
                <a:off x="4512" y="1776"/>
                <a:ext cx="0" cy="144"/>
              </a:xfrm>
              <a:prstGeom prst="line">
                <a:avLst/>
              </a:prstGeom>
              <a:noFill/>
              <a:ln w="9525">
                <a:solidFill>
                  <a:schemeClr val="tx1"/>
                </a:solidFill>
                <a:round/>
                <a:headEnd/>
                <a:tailEnd/>
              </a:ln>
            </p:spPr>
            <p:txBody>
              <a:bodyPr/>
              <a:lstStyle/>
              <a:p>
                <a:endParaRPr lang="en-US"/>
              </a:p>
            </p:txBody>
          </p:sp>
          <p:sp>
            <p:nvSpPr>
              <p:cNvPr id="22560" name="Line 64"/>
              <p:cNvSpPr>
                <a:spLocks noChangeShapeType="1"/>
              </p:cNvSpPr>
              <p:nvPr/>
            </p:nvSpPr>
            <p:spPr bwMode="auto">
              <a:xfrm flipH="1">
                <a:off x="4368" y="1920"/>
                <a:ext cx="144" cy="144"/>
              </a:xfrm>
              <a:prstGeom prst="line">
                <a:avLst/>
              </a:prstGeom>
              <a:noFill/>
              <a:ln w="9525">
                <a:solidFill>
                  <a:schemeClr val="tx1"/>
                </a:solidFill>
                <a:round/>
                <a:headEnd/>
                <a:tailEnd/>
              </a:ln>
            </p:spPr>
            <p:txBody>
              <a:bodyPr/>
              <a:lstStyle/>
              <a:p>
                <a:endParaRPr lang="en-US"/>
              </a:p>
            </p:txBody>
          </p:sp>
          <p:sp>
            <p:nvSpPr>
              <p:cNvPr id="22561" name="Line 65"/>
              <p:cNvSpPr>
                <a:spLocks noChangeShapeType="1"/>
              </p:cNvSpPr>
              <p:nvPr/>
            </p:nvSpPr>
            <p:spPr bwMode="auto">
              <a:xfrm>
                <a:off x="4512" y="1920"/>
                <a:ext cx="144" cy="144"/>
              </a:xfrm>
              <a:prstGeom prst="line">
                <a:avLst/>
              </a:prstGeom>
              <a:noFill/>
              <a:ln w="9525">
                <a:solidFill>
                  <a:schemeClr val="tx1"/>
                </a:solidFill>
                <a:round/>
                <a:headEnd/>
                <a:tailEnd/>
              </a:ln>
            </p:spPr>
            <p:txBody>
              <a:bodyPr/>
              <a:lstStyle/>
              <a:p>
                <a:endParaRPr lang="en-US"/>
              </a:p>
            </p:txBody>
          </p:sp>
        </p:grpSp>
        <p:sp>
          <p:nvSpPr>
            <p:cNvPr id="22556" name="Line 66"/>
            <p:cNvSpPr>
              <a:spLocks noChangeShapeType="1"/>
            </p:cNvSpPr>
            <p:nvPr/>
          </p:nvSpPr>
          <p:spPr bwMode="auto">
            <a:xfrm>
              <a:off x="4962" y="2208"/>
              <a:ext cx="144" cy="0"/>
            </a:xfrm>
            <a:prstGeom prst="line">
              <a:avLst/>
            </a:prstGeom>
            <a:noFill/>
            <a:ln w="9525">
              <a:solidFill>
                <a:schemeClr val="tx1"/>
              </a:solidFill>
              <a:round/>
              <a:headEnd/>
              <a:tailEnd/>
            </a:ln>
          </p:spPr>
          <p:txBody>
            <a:bodyPr/>
            <a:lstStyle/>
            <a:p>
              <a:endParaRPr lang="en-US"/>
            </a:p>
          </p:txBody>
        </p:sp>
      </p:grpSp>
      <p:grpSp>
        <p:nvGrpSpPr>
          <p:cNvPr id="14" name="Group 67"/>
          <p:cNvGrpSpPr>
            <a:grpSpLocks/>
          </p:cNvGrpSpPr>
          <p:nvPr/>
        </p:nvGrpSpPr>
        <p:grpSpPr bwMode="auto">
          <a:xfrm>
            <a:off x="7620000" y="5410200"/>
            <a:ext cx="1143000" cy="762000"/>
            <a:chOff x="7162" y="838"/>
            <a:chExt cx="1440" cy="576"/>
          </a:xfrm>
        </p:grpSpPr>
        <p:sp>
          <p:nvSpPr>
            <p:cNvPr id="22552" name="Rectangle 68"/>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Nhà CCấp</a:t>
              </a:r>
              <a:endParaRPr lang="en-US" sz="1400"/>
            </a:p>
          </p:txBody>
        </p:sp>
        <p:sp>
          <p:nvSpPr>
            <p:cNvPr id="22553" name="Line 69"/>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2554" name="Line 70"/>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22550" name="AutoShape 71"/>
          <p:cNvSpPr>
            <a:spLocks/>
          </p:cNvSpPr>
          <p:nvPr/>
        </p:nvSpPr>
        <p:spPr bwMode="auto">
          <a:xfrm rot="-5400000">
            <a:off x="6515100" y="4152900"/>
            <a:ext cx="304800" cy="1143000"/>
          </a:xfrm>
          <a:prstGeom prst="leftBrace">
            <a:avLst>
              <a:gd name="adj1" fmla="val 31250"/>
              <a:gd name="adj2" fmla="val 50000"/>
            </a:avLst>
          </a:prstGeom>
          <a:noFill/>
          <a:ln w="9525">
            <a:solidFill>
              <a:schemeClr val="tx1"/>
            </a:solidFill>
            <a:round/>
            <a:headEnd/>
            <a:tailEnd/>
          </a:ln>
        </p:spPr>
        <p:txBody>
          <a:bodyPr wrap="none" anchor="ctr"/>
          <a:lstStyle/>
          <a:p>
            <a:endParaRPr lang="fr-FR"/>
          </a:p>
        </p:txBody>
      </p:sp>
      <p:sp>
        <p:nvSpPr>
          <p:cNvPr id="22551" name="AutoShape 72"/>
          <p:cNvSpPr>
            <a:spLocks/>
          </p:cNvSpPr>
          <p:nvPr/>
        </p:nvSpPr>
        <p:spPr bwMode="auto">
          <a:xfrm rot="-5400000">
            <a:off x="8039100" y="4076700"/>
            <a:ext cx="304800" cy="1143000"/>
          </a:xfrm>
          <a:prstGeom prst="leftBrace">
            <a:avLst>
              <a:gd name="adj1" fmla="val 31250"/>
              <a:gd name="adj2" fmla="val 50000"/>
            </a:avLst>
          </a:prstGeom>
          <a:noFill/>
          <a:ln w="9525">
            <a:solidFill>
              <a:schemeClr val="tx1"/>
            </a:solidFill>
            <a:round/>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57200" y="-76200"/>
            <a:ext cx="8229600" cy="1371600"/>
          </a:xfrm>
        </p:spPr>
        <p:txBody>
          <a:bodyPr/>
          <a:lstStyle/>
          <a:p>
            <a:pPr eaLnBrk="1" hangingPunct="1"/>
            <a:r>
              <a:rPr lang="en-US" smtClean="0"/>
              <a:t>Các cách tiếp cận xác định lớp</a:t>
            </a:r>
          </a:p>
        </p:txBody>
      </p:sp>
      <p:sp>
        <p:nvSpPr>
          <p:cNvPr id="23555" name="Rectangle 3"/>
          <p:cNvSpPr>
            <a:spLocks noGrp="1" noChangeArrowheads="1"/>
          </p:cNvSpPr>
          <p:nvPr>
            <p:ph idx="1"/>
          </p:nvPr>
        </p:nvSpPr>
        <p:spPr>
          <a:xfrm>
            <a:off x="381000" y="1143000"/>
            <a:ext cx="8229600" cy="4525963"/>
          </a:xfrm>
        </p:spPr>
        <p:txBody>
          <a:bodyPr/>
          <a:lstStyle/>
          <a:p>
            <a:pPr eaLnBrk="1" hangingPunct="1"/>
            <a:r>
              <a:rPr lang="en-US" smtClean="0"/>
              <a:t>Tiếp cận theo thực thể nghiệp vụ</a:t>
            </a:r>
          </a:p>
          <a:p>
            <a:pPr lvl="1" eaLnBrk="1" hangingPunct="1"/>
            <a:r>
              <a:rPr lang="en-US" smtClean="0"/>
              <a:t>Ví dụ:</a:t>
            </a:r>
          </a:p>
        </p:txBody>
      </p:sp>
      <p:sp>
        <p:nvSpPr>
          <p:cNvPr id="23556" name="Slide Number Placeholder 4"/>
          <p:cNvSpPr>
            <a:spLocks noGrp="1"/>
          </p:cNvSpPr>
          <p:nvPr>
            <p:ph type="sldNum" sz="quarter" idx="11"/>
          </p:nvPr>
        </p:nvSpPr>
        <p:spPr>
          <a:noFill/>
        </p:spPr>
        <p:txBody>
          <a:bodyPr/>
          <a:lstStyle/>
          <a:p>
            <a:fld id="{B782A95D-D330-45F3-A776-1570D0B0F196}" type="slidenum">
              <a:rPr lang="en-US" smtClean="0"/>
              <a:pPr/>
              <a:t>9</a:t>
            </a:fld>
            <a:endParaRPr lang="en-US" smtClean="0"/>
          </a:p>
        </p:txBody>
      </p:sp>
      <p:grpSp>
        <p:nvGrpSpPr>
          <p:cNvPr id="23557" name="Group 73"/>
          <p:cNvGrpSpPr>
            <a:grpSpLocks noChangeAspect="1"/>
          </p:cNvGrpSpPr>
          <p:nvPr/>
        </p:nvGrpSpPr>
        <p:grpSpPr bwMode="auto">
          <a:xfrm>
            <a:off x="2438400" y="1981200"/>
            <a:ext cx="5181600" cy="2286000"/>
            <a:chOff x="1800" y="4908"/>
            <a:chExt cx="8160" cy="3600"/>
          </a:xfrm>
        </p:grpSpPr>
        <p:sp>
          <p:nvSpPr>
            <p:cNvPr id="23580" name="AutoShape 74"/>
            <p:cNvSpPr>
              <a:spLocks noChangeAspect="1" noChangeArrowheads="1"/>
            </p:cNvSpPr>
            <p:nvPr/>
          </p:nvSpPr>
          <p:spPr bwMode="auto">
            <a:xfrm>
              <a:off x="1800" y="4908"/>
              <a:ext cx="8160" cy="3600"/>
            </a:xfrm>
            <a:prstGeom prst="rect">
              <a:avLst/>
            </a:prstGeom>
            <a:noFill/>
            <a:ln w="9525">
              <a:noFill/>
              <a:miter lim="800000"/>
              <a:headEnd/>
              <a:tailEnd/>
            </a:ln>
          </p:spPr>
          <p:txBody>
            <a:bodyPr/>
            <a:lstStyle/>
            <a:p>
              <a:endParaRPr lang="fr-FR"/>
            </a:p>
          </p:txBody>
        </p:sp>
        <p:grpSp>
          <p:nvGrpSpPr>
            <p:cNvPr id="23581" name="Group 75"/>
            <p:cNvGrpSpPr>
              <a:grpSpLocks/>
            </p:cNvGrpSpPr>
            <p:nvPr/>
          </p:nvGrpSpPr>
          <p:grpSpPr bwMode="auto">
            <a:xfrm>
              <a:off x="2280" y="5088"/>
              <a:ext cx="558" cy="749"/>
              <a:chOff x="2709" y="113"/>
              <a:chExt cx="557" cy="749"/>
            </a:xfrm>
          </p:grpSpPr>
          <p:sp>
            <p:nvSpPr>
              <p:cNvPr id="23618" name="Oval 76"/>
              <p:cNvSpPr>
                <a:spLocks noChangeArrowheads="1"/>
              </p:cNvSpPr>
              <p:nvPr/>
            </p:nvSpPr>
            <p:spPr bwMode="auto">
              <a:xfrm>
                <a:off x="2867" y="113"/>
                <a:ext cx="252" cy="247"/>
              </a:xfrm>
              <a:prstGeom prst="ellipse">
                <a:avLst/>
              </a:prstGeom>
              <a:noFill/>
              <a:ln w="3810">
                <a:solidFill>
                  <a:schemeClr val="tx1"/>
                </a:solidFill>
                <a:round/>
                <a:headEnd/>
                <a:tailEnd/>
              </a:ln>
            </p:spPr>
            <p:txBody>
              <a:bodyPr/>
              <a:lstStyle/>
              <a:p>
                <a:endParaRPr lang="fr-FR"/>
              </a:p>
            </p:txBody>
          </p:sp>
          <p:sp>
            <p:nvSpPr>
              <p:cNvPr id="23619" name="Line 77"/>
              <p:cNvSpPr>
                <a:spLocks noChangeShapeType="1"/>
              </p:cNvSpPr>
              <p:nvPr/>
            </p:nvSpPr>
            <p:spPr bwMode="auto">
              <a:xfrm>
                <a:off x="2988" y="358"/>
                <a:ext cx="1" cy="232"/>
              </a:xfrm>
              <a:prstGeom prst="line">
                <a:avLst/>
              </a:prstGeom>
              <a:noFill/>
              <a:ln w="3810">
                <a:solidFill>
                  <a:schemeClr val="tx1"/>
                </a:solidFill>
                <a:round/>
                <a:headEnd/>
                <a:tailEnd/>
              </a:ln>
            </p:spPr>
            <p:txBody>
              <a:bodyPr/>
              <a:lstStyle/>
              <a:p>
                <a:endParaRPr lang="en-US"/>
              </a:p>
            </p:txBody>
          </p:sp>
          <p:sp>
            <p:nvSpPr>
              <p:cNvPr id="23620" name="Line 78"/>
              <p:cNvSpPr>
                <a:spLocks noChangeShapeType="1"/>
              </p:cNvSpPr>
              <p:nvPr/>
            </p:nvSpPr>
            <p:spPr bwMode="auto">
              <a:xfrm>
                <a:off x="2787" y="423"/>
                <a:ext cx="401" cy="1"/>
              </a:xfrm>
              <a:prstGeom prst="line">
                <a:avLst/>
              </a:prstGeom>
              <a:noFill/>
              <a:ln w="3810">
                <a:solidFill>
                  <a:schemeClr val="tx1"/>
                </a:solidFill>
                <a:round/>
                <a:headEnd/>
                <a:tailEnd/>
              </a:ln>
            </p:spPr>
            <p:txBody>
              <a:bodyPr/>
              <a:lstStyle/>
              <a:p>
                <a:endParaRPr lang="en-US"/>
              </a:p>
            </p:txBody>
          </p:sp>
          <p:sp>
            <p:nvSpPr>
              <p:cNvPr id="23621" name="Freeform 79"/>
              <p:cNvSpPr>
                <a:spLocks/>
              </p:cNvSpPr>
              <p:nvPr/>
            </p:nvSpPr>
            <p:spPr bwMode="auto">
              <a:xfrm>
                <a:off x="2709" y="590"/>
                <a:ext cx="557" cy="272"/>
              </a:xfrm>
              <a:custGeom>
                <a:avLst/>
                <a:gdLst>
                  <a:gd name="T0" fmla="*/ 0 w 108"/>
                  <a:gd name="T1" fmla="*/ 881945 h 54"/>
                  <a:gd name="T2" fmla="*/ 1018150 w 108"/>
                  <a:gd name="T3" fmla="*/ 0 h 54"/>
                  <a:gd name="T4" fmla="*/ 2032607 w 108"/>
                  <a:gd name="T5" fmla="*/ 881945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810">
                <a:solidFill>
                  <a:schemeClr val="tx1"/>
                </a:solidFill>
                <a:round/>
                <a:headEnd/>
                <a:tailEnd/>
              </a:ln>
            </p:spPr>
            <p:txBody>
              <a:bodyPr/>
              <a:lstStyle/>
              <a:p>
                <a:endParaRPr lang="en-US"/>
              </a:p>
            </p:txBody>
          </p:sp>
        </p:grpSp>
        <p:sp>
          <p:nvSpPr>
            <p:cNvPr id="23582" name="Rectangle 80"/>
            <p:cNvSpPr>
              <a:spLocks noChangeArrowheads="1"/>
            </p:cNvSpPr>
            <p:nvPr/>
          </p:nvSpPr>
          <p:spPr bwMode="auto">
            <a:xfrm>
              <a:off x="2253" y="6001"/>
              <a:ext cx="1068" cy="415"/>
            </a:xfrm>
            <a:prstGeom prst="rect">
              <a:avLst/>
            </a:prstGeom>
            <a:noFill/>
            <a:ln w="9525">
              <a:noFill/>
              <a:miter lim="800000"/>
              <a:headEnd/>
              <a:tailEnd/>
            </a:ln>
          </p:spPr>
          <p:txBody>
            <a:bodyPr wrap="none" lIns="0" tIns="0" rIns="0" bIns="0"/>
            <a:lstStyle/>
            <a:p>
              <a:r>
                <a:rPr lang="en-US" sz="1200">
                  <a:latin typeface="Arial" pitchFamily="34" charset="0"/>
                </a:rPr>
                <a:t>Khách hàng</a:t>
              </a:r>
              <a:endParaRPr lang="en-US" sz="1200"/>
            </a:p>
          </p:txBody>
        </p:sp>
        <p:grpSp>
          <p:nvGrpSpPr>
            <p:cNvPr id="23583" name="Group 81"/>
            <p:cNvGrpSpPr>
              <a:grpSpLocks/>
            </p:cNvGrpSpPr>
            <p:nvPr/>
          </p:nvGrpSpPr>
          <p:grpSpPr bwMode="auto">
            <a:xfrm>
              <a:off x="5520" y="5088"/>
              <a:ext cx="738" cy="765"/>
              <a:chOff x="1020" y="110"/>
              <a:chExt cx="738" cy="765"/>
            </a:xfrm>
          </p:grpSpPr>
          <p:sp>
            <p:nvSpPr>
              <p:cNvPr id="23609" name="Oval 82"/>
              <p:cNvSpPr>
                <a:spLocks noChangeArrowheads="1"/>
              </p:cNvSpPr>
              <p:nvPr/>
            </p:nvSpPr>
            <p:spPr bwMode="auto">
              <a:xfrm>
                <a:off x="1020" y="169"/>
                <a:ext cx="738" cy="705"/>
              </a:xfrm>
              <a:prstGeom prst="ellipse">
                <a:avLst/>
              </a:prstGeom>
              <a:noFill/>
              <a:ln w="635">
                <a:solidFill>
                  <a:schemeClr val="tx1"/>
                </a:solidFill>
                <a:round/>
                <a:headEnd/>
                <a:tailEnd/>
              </a:ln>
            </p:spPr>
            <p:txBody>
              <a:bodyPr/>
              <a:lstStyle/>
              <a:p>
                <a:endParaRPr lang="fr-FR"/>
              </a:p>
            </p:txBody>
          </p:sp>
          <p:sp>
            <p:nvSpPr>
              <p:cNvPr id="23610" name="Line 83"/>
              <p:cNvSpPr>
                <a:spLocks noChangeShapeType="1"/>
              </p:cNvSpPr>
              <p:nvPr/>
            </p:nvSpPr>
            <p:spPr bwMode="auto">
              <a:xfrm flipH="1">
                <a:off x="1391" y="514"/>
                <a:ext cx="366" cy="361"/>
              </a:xfrm>
              <a:prstGeom prst="line">
                <a:avLst/>
              </a:prstGeom>
              <a:noFill/>
              <a:ln w="635">
                <a:solidFill>
                  <a:schemeClr val="tx1"/>
                </a:solidFill>
                <a:round/>
                <a:headEnd/>
                <a:tailEnd/>
              </a:ln>
            </p:spPr>
            <p:txBody>
              <a:bodyPr/>
              <a:lstStyle/>
              <a:p>
                <a:endParaRPr lang="en-US"/>
              </a:p>
            </p:txBody>
          </p:sp>
          <p:sp>
            <p:nvSpPr>
              <p:cNvPr id="23611" name="Line 84"/>
              <p:cNvSpPr>
                <a:spLocks noChangeShapeType="1"/>
              </p:cNvSpPr>
              <p:nvPr/>
            </p:nvSpPr>
            <p:spPr bwMode="auto">
              <a:xfrm flipH="1">
                <a:off x="1314" y="110"/>
                <a:ext cx="160" cy="67"/>
              </a:xfrm>
              <a:prstGeom prst="line">
                <a:avLst/>
              </a:prstGeom>
              <a:noFill/>
              <a:ln w="635">
                <a:solidFill>
                  <a:schemeClr val="tx1"/>
                </a:solidFill>
                <a:round/>
                <a:headEnd/>
                <a:tailEnd/>
              </a:ln>
            </p:spPr>
            <p:txBody>
              <a:bodyPr/>
              <a:lstStyle/>
              <a:p>
                <a:endParaRPr lang="en-US"/>
              </a:p>
            </p:txBody>
          </p:sp>
          <p:sp>
            <p:nvSpPr>
              <p:cNvPr id="23612" name="Line 85"/>
              <p:cNvSpPr>
                <a:spLocks noChangeShapeType="1"/>
              </p:cNvSpPr>
              <p:nvPr/>
            </p:nvSpPr>
            <p:spPr bwMode="auto">
              <a:xfrm flipH="1" flipV="1">
                <a:off x="1315" y="176"/>
                <a:ext cx="160" cy="67"/>
              </a:xfrm>
              <a:prstGeom prst="line">
                <a:avLst/>
              </a:prstGeom>
              <a:noFill/>
              <a:ln w="635">
                <a:solidFill>
                  <a:schemeClr val="tx1"/>
                </a:solidFill>
                <a:round/>
                <a:headEnd/>
                <a:tailEnd/>
              </a:ln>
            </p:spPr>
            <p:txBody>
              <a:bodyPr/>
              <a:lstStyle/>
              <a:p>
                <a:endParaRPr lang="en-US"/>
              </a:p>
            </p:txBody>
          </p:sp>
          <p:sp>
            <p:nvSpPr>
              <p:cNvPr id="23613" name="Line 86"/>
              <p:cNvSpPr>
                <a:spLocks noChangeShapeType="1"/>
              </p:cNvSpPr>
              <p:nvPr/>
            </p:nvSpPr>
            <p:spPr bwMode="auto">
              <a:xfrm flipH="1" flipV="1">
                <a:off x="1388" y="599"/>
                <a:ext cx="112" cy="112"/>
              </a:xfrm>
              <a:prstGeom prst="line">
                <a:avLst/>
              </a:prstGeom>
              <a:noFill/>
              <a:ln w="635">
                <a:solidFill>
                  <a:schemeClr val="tx1"/>
                </a:solidFill>
                <a:round/>
                <a:headEnd/>
                <a:tailEnd/>
              </a:ln>
            </p:spPr>
            <p:txBody>
              <a:bodyPr/>
              <a:lstStyle/>
              <a:p>
                <a:endParaRPr lang="en-US"/>
              </a:p>
            </p:txBody>
          </p:sp>
          <p:sp>
            <p:nvSpPr>
              <p:cNvPr id="23614" name="Line 87"/>
              <p:cNvSpPr>
                <a:spLocks noChangeShapeType="1"/>
              </p:cNvSpPr>
              <p:nvPr/>
            </p:nvSpPr>
            <p:spPr bwMode="auto">
              <a:xfrm flipV="1">
                <a:off x="1277" y="599"/>
                <a:ext cx="112" cy="112"/>
              </a:xfrm>
              <a:prstGeom prst="line">
                <a:avLst/>
              </a:prstGeom>
              <a:noFill/>
              <a:ln w="635">
                <a:solidFill>
                  <a:schemeClr val="tx1"/>
                </a:solidFill>
                <a:round/>
                <a:headEnd/>
                <a:tailEnd/>
              </a:ln>
            </p:spPr>
            <p:txBody>
              <a:bodyPr/>
              <a:lstStyle/>
              <a:p>
                <a:endParaRPr lang="en-US"/>
              </a:p>
            </p:txBody>
          </p:sp>
          <p:sp>
            <p:nvSpPr>
              <p:cNvPr id="23615" name="Line 88"/>
              <p:cNvSpPr>
                <a:spLocks noChangeShapeType="1"/>
              </p:cNvSpPr>
              <p:nvPr/>
            </p:nvSpPr>
            <p:spPr bwMode="auto">
              <a:xfrm>
                <a:off x="1388" y="451"/>
                <a:ext cx="1" cy="151"/>
              </a:xfrm>
              <a:prstGeom prst="line">
                <a:avLst/>
              </a:prstGeom>
              <a:noFill/>
              <a:ln w="635">
                <a:solidFill>
                  <a:schemeClr val="tx1"/>
                </a:solidFill>
                <a:round/>
                <a:headEnd/>
                <a:tailEnd/>
              </a:ln>
            </p:spPr>
            <p:txBody>
              <a:bodyPr/>
              <a:lstStyle/>
              <a:p>
                <a:endParaRPr lang="en-US"/>
              </a:p>
            </p:txBody>
          </p:sp>
          <p:sp>
            <p:nvSpPr>
              <p:cNvPr id="23616" name="Line 89"/>
              <p:cNvSpPr>
                <a:spLocks noChangeShapeType="1"/>
              </p:cNvSpPr>
              <p:nvPr/>
            </p:nvSpPr>
            <p:spPr bwMode="auto">
              <a:xfrm>
                <a:off x="1287" y="482"/>
                <a:ext cx="201" cy="1"/>
              </a:xfrm>
              <a:prstGeom prst="line">
                <a:avLst/>
              </a:prstGeom>
              <a:noFill/>
              <a:ln w="635">
                <a:solidFill>
                  <a:schemeClr val="tx1"/>
                </a:solidFill>
                <a:round/>
                <a:headEnd/>
                <a:tailEnd/>
              </a:ln>
            </p:spPr>
            <p:txBody>
              <a:bodyPr/>
              <a:lstStyle/>
              <a:p>
                <a:endParaRPr lang="en-US"/>
              </a:p>
            </p:txBody>
          </p:sp>
          <p:sp>
            <p:nvSpPr>
              <p:cNvPr id="23617" name="Oval 90"/>
              <p:cNvSpPr>
                <a:spLocks noChangeArrowheads="1"/>
              </p:cNvSpPr>
              <p:nvPr/>
            </p:nvSpPr>
            <p:spPr bwMode="auto">
              <a:xfrm>
                <a:off x="1331" y="337"/>
                <a:ext cx="116" cy="114"/>
              </a:xfrm>
              <a:prstGeom prst="ellipse">
                <a:avLst/>
              </a:prstGeom>
              <a:noFill/>
              <a:ln w="635">
                <a:solidFill>
                  <a:schemeClr val="tx1"/>
                </a:solidFill>
                <a:round/>
                <a:headEnd/>
                <a:tailEnd/>
              </a:ln>
            </p:spPr>
            <p:txBody>
              <a:bodyPr/>
              <a:lstStyle/>
              <a:p>
                <a:endParaRPr lang="fr-FR"/>
              </a:p>
            </p:txBody>
          </p:sp>
        </p:grpSp>
        <p:sp>
          <p:nvSpPr>
            <p:cNvPr id="23584" name="Rectangle 91"/>
            <p:cNvSpPr>
              <a:spLocks noChangeArrowheads="1"/>
            </p:cNvSpPr>
            <p:nvPr/>
          </p:nvSpPr>
          <p:spPr bwMode="auto">
            <a:xfrm>
              <a:off x="5280" y="5988"/>
              <a:ext cx="1277" cy="265"/>
            </a:xfrm>
            <a:prstGeom prst="rect">
              <a:avLst/>
            </a:prstGeom>
            <a:noFill/>
            <a:ln w="9525">
              <a:noFill/>
              <a:miter lim="800000"/>
              <a:headEnd/>
              <a:tailEnd/>
            </a:ln>
          </p:spPr>
          <p:txBody>
            <a:bodyPr wrap="none" lIns="0" tIns="0" rIns="0" bIns="0"/>
            <a:lstStyle/>
            <a:p>
              <a:r>
                <a:rPr lang="en-US" sz="1200">
                  <a:latin typeface="Arial" pitchFamily="34" charset="0"/>
                </a:rPr>
                <a:t>NgườI quản lý</a:t>
              </a:r>
              <a:endParaRPr lang="en-US" sz="1200"/>
            </a:p>
          </p:txBody>
        </p:sp>
        <p:grpSp>
          <p:nvGrpSpPr>
            <p:cNvPr id="23585" name="Group 92"/>
            <p:cNvGrpSpPr>
              <a:grpSpLocks/>
            </p:cNvGrpSpPr>
            <p:nvPr/>
          </p:nvGrpSpPr>
          <p:grpSpPr bwMode="auto">
            <a:xfrm>
              <a:off x="3240" y="7248"/>
              <a:ext cx="719" cy="720"/>
              <a:chOff x="969" y="105"/>
              <a:chExt cx="718" cy="720"/>
            </a:xfrm>
          </p:grpSpPr>
          <p:sp>
            <p:nvSpPr>
              <p:cNvPr id="23607" name="Oval 93"/>
              <p:cNvSpPr>
                <a:spLocks noChangeArrowheads="1"/>
              </p:cNvSpPr>
              <p:nvPr/>
            </p:nvSpPr>
            <p:spPr bwMode="auto">
              <a:xfrm>
                <a:off x="969" y="105"/>
                <a:ext cx="717" cy="719"/>
              </a:xfrm>
              <a:prstGeom prst="ellipse">
                <a:avLst/>
              </a:prstGeom>
              <a:noFill/>
              <a:ln w="635">
                <a:solidFill>
                  <a:schemeClr val="tx1"/>
                </a:solidFill>
                <a:round/>
                <a:headEnd/>
                <a:tailEnd/>
              </a:ln>
            </p:spPr>
            <p:txBody>
              <a:bodyPr/>
              <a:lstStyle/>
              <a:p>
                <a:endParaRPr lang="fr-FR"/>
              </a:p>
            </p:txBody>
          </p:sp>
          <p:sp>
            <p:nvSpPr>
              <p:cNvPr id="23608" name="Line 94"/>
              <p:cNvSpPr>
                <a:spLocks noChangeShapeType="1"/>
              </p:cNvSpPr>
              <p:nvPr/>
            </p:nvSpPr>
            <p:spPr bwMode="auto">
              <a:xfrm>
                <a:off x="969" y="824"/>
                <a:ext cx="718" cy="1"/>
              </a:xfrm>
              <a:prstGeom prst="line">
                <a:avLst/>
              </a:prstGeom>
              <a:noFill/>
              <a:ln w="635">
                <a:solidFill>
                  <a:schemeClr val="tx1"/>
                </a:solidFill>
                <a:round/>
                <a:headEnd/>
                <a:tailEnd/>
              </a:ln>
            </p:spPr>
            <p:txBody>
              <a:bodyPr/>
              <a:lstStyle/>
              <a:p>
                <a:endParaRPr lang="en-US"/>
              </a:p>
            </p:txBody>
          </p:sp>
        </p:grpSp>
        <p:sp>
          <p:nvSpPr>
            <p:cNvPr id="23586" name="Rectangle 95"/>
            <p:cNvSpPr>
              <a:spLocks noChangeArrowheads="1"/>
            </p:cNvSpPr>
            <p:nvPr/>
          </p:nvSpPr>
          <p:spPr bwMode="auto">
            <a:xfrm>
              <a:off x="2760" y="8148"/>
              <a:ext cx="1633" cy="273"/>
            </a:xfrm>
            <a:prstGeom prst="rect">
              <a:avLst/>
            </a:prstGeom>
            <a:noFill/>
            <a:ln w="9525">
              <a:noFill/>
              <a:miter lim="800000"/>
              <a:headEnd/>
              <a:tailEnd/>
            </a:ln>
          </p:spPr>
          <p:txBody>
            <a:bodyPr wrap="none" lIns="0" tIns="0" rIns="0" bIns="0"/>
            <a:lstStyle/>
            <a:p>
              <a:r>
                <a:rPr lang="en-US" sz="1200">
                  <a:latin typeface="Arial" pitchFamily="34" charset="0"/>
                </a:rPr>
                <a:t>Hồ sơ khách hàng</a:t>
              </a:r>
              <a:endParaRPr lang="en-US" sz="1200"/>
            </a:p>
          </p:txBody>
        </p:sp>
        <p:grpSp>
          <p:nvGrpSpPr>
            <p:cNvPr id="23587" name="Group 96"/>
            <p:cNvGrpSpPr>
              <a:grpSpLocks/>
            </p:cNvGrpSpPr>
            <p:nvPr/>
          </p:nvGrpSpPr>
          <p:grpSpPr bwMode="auto">
            <a:xfrm>
              <a:off x="5520" y="7248"/>
              <a:ext cx="719" cy="720"/>
              <a:chOff x="969" y="105"/>
              <a:chExt cx="718" cy="720"/>
            </a:xfrm>
          </p:grpSpPr>
          <p:sp>
            <p:nvSpPr>
              <p:cNvPr id="23605" name="Oval 97"/>
              <p:cNvSpPr>
                <a:spLocks noChangeArrowheads="1"/>
              </p:cNvSpPr>
              <p:nvPr/>
            </p:nvSpPr>
            <p:spPr bwMode="auto">
              <a:xfrm>
                <a:off x="969" y="105"/>
                <a:ext cx="717" cy="719"/>
              </a:xfrm>
              <a:prstGeom prst="ellipse">
                <a:avLst/>
              </a:prstGeom>
              <a:noFill/>
              <a:ln w="635">
                <a:solidFill>
                  <a:schemeClr val="tx1"/>
                </a:solidFill>
                <a:round/>
                <a:headEnd/>
                <a:tailEnd/>
              </a:ln>
            </p:spPr>
            <p:txBody>
              <a:bodyPr/>
              <a:lstStyle/>
              <a:p>
                <a:endParaRPr lang="fr-FR"/>
              </a:p>
            </p:txBody>
          </p:sp>
          <p:sp>
            <p:nvSpPr>
              <p:cNvPr id="23606" name="Line 98"/>
              <p:cNvSpPr>
                <a:spLocks noChangeShapeType="1"/>
              </p:cNvSpPr>
              <p:nvPr/>
            </p:nvSpPr>
            <p:spPr bwMode="auto">
              <a:xfrm>
                <a:off x="969" y="824"/>
                <a:ext cx="718" cy="1"/>
              </a:xfrm>
              <a:prstGeom prst="line">
                <a:avLst/>
              </a:prstGeom>
              <a:noFill/>
              <a:ln w="635">
                <a:solidFill>
                  <a:schemeClr val="tx1"/>
                </a:solidFill>
                <a:round/>
                <a:headEnd/>
                <a:tailEnd/>
              </a:ln>
            </p:spPr>
            <p:txBody>
              <a:bodyPr/>
              <a:lstStyle/>
              <a:p>
                <a:endParaRPr lang="en-US"/>
              </a:p>
            </p:txBody>
          </p:sp>
        </p:grpSp>
        <p:sp>
          <p:nvSpPr>
            <p:cNvPr id="23588" name="Rectangle 99"/>
            <p:cNvSpPr>
              <a:spLocks noChangeArrowheads="1"/>
            </p:cNvSpPr>
            <p:nvPr/>
          </p:nvSpPr>
          <p:spPr bwMode="auto">
            <a:xfrm>
              <a:off x="5481" y="8131"/>
              <a:ext cx="777" cy="272"/>
            </a:xfrm>
            <a:prstGeom prst="rect">
              <a:avLst/>
            </a:prstGeom>
            <a:noFill/>
            <a:ln w="9525">
              <a:noFill/>
              <a:miter lim="800000"/>
              <a:headEnd/>
              <a:tailEnd/>
            </a:ln>
          </p:spPr>
          <p:txBody>
            <a:bodyPr wrap="none" lIns="0" tIns="0" rIns="0" bIns="0"/>
            <a:lstStyle/>
            <a:p>
              <a:r>
                <a:rPr lang="en-US" sz="1200">
                  <a:latin typeface="Arial" pitchFamily="34" charset="0"/>
                </a:rPr>
                <a:t>Hoá đơn</a:t>
              </a:r>
              <a:endParaRPr lang="en-US" sz="1200"/>
            </a:p>
          </p:txBody>
        </p:sp>
        <p:grpSp>
          <p:nvGrpSpPr>
            <p:cNvPr id="23589" name="Group 100"/>
            <p:cNvGrpSpPr>
              <a:grpSpLocks/>
            </p:cNvGrpSpPr>
            <p:nvPr/>
          </p:nvGrpSpPr>
          <p:grpSpPr bwMode="auto">
            <a:xfrm>
              <a:off x="7920" y="7248"/>
              <a:ext cx="719" cy="720"/>
              <a:chOff x="969" y="105"/>
              <a:chExt cx="718" cy="720"/>
            </a:xfrm>
          </p:grpSpPr>
          <p:sp>
            <p:nvSpPr>
              <p:cNvPr id="23603" name="Oval 101"/>
              <p:cNvSpPr>
                <a:spLocks noChangeArrowheads="1"/>
              </p:cNvSpPr>
              <p:nvPr/>
            </p:nvSpPr>
            <p:spPr bwMode="auto">
              <a:xfrm>
                <a:off x="969" y="105"/>
                <a:ext cx="717" cy="719"/>
              </a:xfrm>
              <a:prstGeom prst="ellipse">
                <a:avLst/>
              </a:prstGeom>
              <a:noFill/>
              <a:ln w="635">
                <a:solidFill>
                  <a:schemeClr val="tx1"/>
                </a:solidFill>
                <a:round/>
                <a:headEnd/>
                <a:tailEnd/>
              </a:ln>
            </p:spPr>
            <p:txBody>
              <a:bodyPr/>
              <a:lstStyle/>
              <a:p>
                <a:endParaRPr lang="fr-FR"/>
              </a:p>
            </p:txBody>
          </p:sp>
          <p:sp>
            <p:nvSpPr>
              <p:cNvPr id="23604" name="Line 102"/>
              <p:cNvSpPr>
                <a:spLocks noChangeShapeType="1"/>
              </p:cNvSpPr>
              <p:nvPr/>
            </p:nvSpPr>
            <p:spPr bwMode="auto">
              <a:xfrm>
                <a:off x="969" y="824"/>
                <a:ext cx="718" cy="1"/>
              </a:xfrm>
              <a:prstGeom prst="line">
                <a:avLst/>
              </a:prstGeom>
              <a:noFill/>
              <a:ln w="635">
                <a:solidFill>
                  <a:schemeClr val="tx1"/>
                </a:solidFill>
                <a:round/>
                <a:headEnd/>
                <a:tailEnd/>
              </a:ln>
            </p:spPr>
            <p:txBody>
              <a:bodyPr/>
              <a:lstStyle/>
              <a:p>
                <a:endParaRPr lang="en-US"/>
              </a:p>
            </p:txBody>
          </p:sp>
        </p:grpSp>
        <p:sp>
          <p:nvSpPr>
            <p:cNvPr id="23590" name="Rectangle 103"/>
            <p:cNvSpPr>
              <a:spLocks noChangeArrowheads="1"/>
            </p:cNvSpPr>
            <p:nvPr/>
          </p:nvSpPr>
          <p:spPr bwMode="auto">
            <a:xfrm>
              <a:off x="7320" y="8148"/>
              <a:ext cx="2313" cy="273"/>
            </a:xfrm>
            <a:prstGeom prst="rect">
              <a:avLst/>
            </a:prstGeom>
            <a:noFill/>
            <a:ln w="9525">
              <a:noFill/>
              <a:miter lim="800000"/>
              <a:headEnd/>
              <a:tailEnd/>
            </a:ln>
          </p:spPr>
          <p:txBody>
            <a:bodyPr wrap="none" lIns="0" tIns="0" rIns="0" bIns="0"/>
            <a:lstStyle/>
            <a:p>
              <a:r>
                <a:rPr lang="en-US" sz="1200">
                  <a:latin typeface="Arial" pitchFamily="34" charset="0"/>
                </a:rPr>
                <a:t>Thẻ khách hàng thân thiết</a:t>
              </a:r>
              <a:endParaRPr lang="en-US" sz="1200"/>
            </a:p>
          </p:txBody>
        </p:sp>
        <p:sp>
          <p:nvSpPr>
            <p:cNvPr id="23591" name="Line 104"/>
            <p:cNvSpPr>
              <a:spLocks noChangeShapeType="1"/>
            </p:cNvSpPr>
            <p:nvPr/>
          </p:nvSpPr>
          <p:spPr bwMode="auto">
            <a:xfrm>
              <a:off x="2880" y="5448"/>
              <a:ext cx="2640" cy="0"/>
            </a:xfrm>
            <a:prstGeom prst="line">
              <a:avLst/>
            </a:prstGeom>
            <a:noFill/>
            <a:ln w="9525">
              <a:solidFill>
                <a:schemeClr val="tx1"/>
              </a:solidFill>
              <a:round/>
              <a:headEnd/>
              <a:tailEnd/>
            </a:ln>
          </p:spPr>
          <p:txBody>
            <a:bodyPr/>
            <a:lstStyle/>
            <a:p>
              <a:endParaRPr lang="en-US"/>
            </a:p>
          </p:txBody>
        </p:sp>
        <p:sp>
          <p:nvSpPr>
            <p:cNvPr id="23592" name="Line 105"/>
            <p:cNvSpPr>
              <a:spLocks noChangeShapeType="1"/>
            </p:cNvSpPr>
            <p:nvPr/>
          </p:nvSpPr>
          <p:spPr bwMode="auto">
            <a:xfrm flipH="1">
              <a:off x="3840" y="5808"/>
              <a:ext cx="1680" cy="1440"/>
            </a:xfrm>
            <a:prstGeom prst="line">
              <a:avLst/>
            </a:prstGeom>
            <a:noFill/>
            <a:ln w="9525">
              <a:solidFill>
                <a:schemeClr val="tx1"/>
              </a:solidFill>
              <a:round/>
              <a:headEnd/>
              <a:tailEnd/>
            </a:ln>
          </p:spPr>
          <p:txBody>
            <a:bodyPr/>
            <a:lstStyle/>
            <a:p>
              <a:endParaRPr lang="en-US"/>
            </a:p>
          </p:txBody>
        </p:sp>
        <p:sp>
          <p:nvSpPr>
            <p:cNvPr id="23593" name="Line 106"/>
            <p:cNvSpPr>
              <a:spLocks noChangeShapeType="1"/>
            </p:cNvSpPr>
            <p:nvPr/>
          </p:nvSpPr>
          <p:spPr bwMode="auto">
            <a:xfrm>
              <a:off x="5880" y="6348"/>
              <a:ext cx="0" cy="900"/>
            </a:xfrm>
            <a:prstGeom prst="line">
              <a:avLst/>
            </a:prstGeom>
            <a:noFill/>
            <a:ln w="9525">
              <a:solidFill>
                <a:schemeClr val="tx1"/>
              </a:solidFill>
              <a:round/>
              <a:headEnd/>
              <a:tailEnd/>
            </a:ln>
          </p:spPr>
          <p:txBody>
            <a:bodyPr/>
            <a:lstStyle/>
            <a:p>
              <a:endParaRPr lang="en-US"/>
            </a:p>
          </p:txBody>
        </p:sp>
        <p:sp>
          <p:nvSpPr>
            <p:cNvPr id="23594" name="Line 107"/>
            <p:cNvSpPr>
              <a:spLocks noChangeShapeType="1"/>
            </p:cNvSpPr>
            <p:nvPr/>
          </p:nvSpPr>
          <p:spPr bwMode="auto">
            <a:xfrm>
              <a:off x="6600" y="5808"/>
              <a:ext cx="1320" cy="1620"/>
            </a:xfrm>
            <a:prstGeom prst="line">
              <a:avLst/>
            </a:prstGeom>
            <a:noFill/>
            <a:ln w="9525">
              <a:solidFill>
                <a:schemeClr val="tx1"/>
              </a:solidFill>
              <a:round/>
              <a:headEnd/>
              <a:tailEnd/>
            </a:ln>
          </p:spPr>
          <p:txBody>
            <a:bodyPr/>
            <a:lstStyle/>
            <a:p>
              <a:endParaRPr lang="en-US"/>
            </a:p>
          </p:txBody>
        </p:sp>
        <p:sp>
          <p:nvSpPr>
            <p:cNvPr id="23595" name="Text Box 108"/>
            <p:cNvSpPr txBox="1">
              <a:spLocks noChangeArrowheads="1"/>
            </p:cNvSpPr>
            <p:nvPr/>
          </p:nvSpPr>
          <p:spPr bwMode="auto">
            <a:xfrm>
              <a:off x="3000" y="5448"/>
              <a:ext cx="600" cy="360"/>
            </a:xfrm>
            <a:prstGeom prst="rect">
              <a:avLst/>
            </a:prstGeom>
            <a:noFill/>
            <a:ln w="9525">
              <a:noFill/>
              <a:miter lim="800000"/>
              <a:headEnd/>
              <a:tailEnd/>
            </a:ln>
          </p:spPr>
          <p:txBody>
            <a:bodyPr lIns="0" rIns="0"/>
            <a:lstStyle/>
            <a:p>
              <a:r>
                <a:rPr lang="en-US" sz="1200">
                  <a:latin typeface="Arial" pitchFamily="34" charset="0"/>
                </a:rPr>
                <a:t>0..n</a:t>
              </a:r>
              <a:endParaRPr lang="en-US" sz="1200"/>
            </a:p>
          </p:txBody>
        </p:sp>
        <p:sp>
          <p:nvSpPr>
            <p:cNvPr id="23596" name="Text Box 109"/>
            <p:cNvSpPr txBox="1">
              <a:spLocks noChangeArrowheads="1"/>
            </p:cNvSpPr>
            <p:nvPr/>
          </p:nvSpPr>
          <p:spPr bwMode="auto">
            <a:xfrm>
              <a:off x="4800" y="5448"/>
              <a:ext cx="600" cy="360"/>
            </a:xfrm>
            <a:prstGeom prst="rect">
              <a:avLst/>
            </a:prstGeom>
            <a:noFill/>
            <a:ln w="9525">
              <a:noFill/>
              <a:miter lim="800000"/>
              <a:headEnd/>
              <a:tailEnd/>
            </a:ln>
          </p:spPr>
          <p:txBody>
            <a:bodyPr lIns="0" rIns="0"/>
            <a:lstStyle/>
            <a:p>
              <a:r>
                <a:rPr lang="en-US" sz="1200">
                  <a:latin typeface="Arial" pitchFamily="34" charset="0"/>
                </a:rPr>
                <a:t>1</a:t>
              </a:r>
              <a:endParaRPr lang="en-US" sz="1200"/>
            </a:p>
          </p:txBody>
        </p:sp>
        <p:sp>
          <p:nvSpPr>
            <p:cNvPr id="23597" name="Text Box 110"/>
            <p:cNvSpPr txBox="1">
              <a:spLocks noChangeArrowheads="1"/>
            </p:cNvSpPr>
            <p:nvPr/>
          </p:nvSpPr>
          <p:spPr bwMode="auto">
            <a:xfrm>
              <a:off x="4920" y="6348"/>
              <a:ext cx="360" cy="360"/>
            </a:xfrm>
            <a:prstGeom prst="rect">
              <a:avLst/>
            </a:prstGeom>
            <a:noFill/>
            <a:ln w="9525">
              <a:noFill/>
              <a:miter lim="800000"/>
              <a:headEnd/>
              <a:tailEnd/>
            </a:ln>
          </p:spPr>
          <p:txBody>
            <a:bodyPr lIns="0" rIns="0"/>
            <a:lstStyle/>
            <a:p>
              <a:r>
                <a:rPr lang="en-US" sz="1200">
                  <a:latin typeface="Arial" pitchFamily="34" charset="0"/>
                </a:rPr>
                <a:t>1</a:t>
              </a:r>
              <a:endParaRPr lang="en-US" sz="1200"/>
            </a:p>
          </p:txBody>
        </p:sp>
        <p:sp>
          <p:nvSpPr>
            <p:cNvPr id="23598" name="Text Box 111"/>
            <p:cNvSpPr txBox="1">
              <a:spLocks noChangeArrowheads="1"/>
            </p:cNvSpPr>
            <p:nvPr/>
          </p:nvSpPr>
          <p:spPr bwMode="auto">
            <a:xfrm>
              <a:off x="3480" y="6888"/>
              <a:ext cx="600" cy="360"/>
            </a:xfrm>
            <a:prstGeom prst="rect">
              <a:avLst/>
            </a:prstGeom>
            <a:noFill/>
            <a:ln w="9525">
              <a:noFill/>
              <a:miter lim="800000"/>
              <a:headEnd/>
              <a:tailEnd/>
            </a:ln>
          </p:spPr>
          <p:txBody>
            <a:bodyPr lIns="0" rIns="0"/>
            <a:lstStyle/>
            <a:p>
              <a:r>
                <a:rPr lang="en-US" sz="1200">
                  <a:latin typeface="Arial" pitchFamily="34" charset="0"/>
                </a:rPr>
                <a:t>0..n</a:t>
              </a:r>
              <a:endParaRPr lang="en-US" sz="1200"/>
            </a:p>
          </p:txBody>
        </p:sp>
        <p:sp>
          <p:nvSpPr>
            <p:cNvPr id="23599" name="Text Box 112"/>
            <p:cNvSpPr txBox="1">
              <a:spLocks noChangeArrowheads="1"/>
            </p:cNvSpPr>
            <p:nvPr/>
          </p:nvSpPr>
          <p:spPr bwMode="auto">
            <a:xfrm>
              <a:off x="5880" y="6888"/>
              <a:ext cx="600" cy="360"/>
            </a:xfrm>
            <a:prstGeom prst="rect">
              <a:avLst/>
            </a:prstGeom>
            <a:noFill/>
            <a:ln w="9525">
              <a:noFill/>
              <a:miter lim="800000"/>
              <a:headEnd/>
              <a:tailEnd/>
            </a:ln>
          </p:spPr>
          <p:txBody>
            <a:bodyPr lIns="0" rIns="0"/>
            <a:lstStyle/>
            <a:p>
              <a:r>
                <a:rPr lang="en-US" sz="1200">
                  <a:latin typeface="Arial" pitchFamily="34" charset="0"/>
                </a:rPr>
                <a:t>0..n</a:t>
              </a:r>
              <a:endParaRPr lang="en-US" sz="1200"/>
            </a:p>
          </p:txBody>
        </p:sp>
        <p:sp>
          <p:nvSpPr>
            <p:cNvPr id="23600" name="Text Box 113"/>
            <p:cNvSpPr txBox="1">
              <a:spLocks noChangeArrowheads="1"/>
            </p:cNvSpPr>
            <p:nvPr/>
          </p:nvSpPr>
          <p:spPr bwMode="auto">
            <a:xfrm>
              <a:off x="7800" y="6888"/>
              <a:ext cx="600" cy="360"/>
            </a:xfrm>
            <a:prstGeom prst="rect">
              <a:avLst/>
            </a:prstGeom>
            <a:noFill/>
            <a:ln w="9525">
              <a:noFill/>
              <a:miter lim="800000"/>
              <a:headEnd/>
              <a:tailEnd/>
            </a:ln>
          </p:spPr>
          <p:txBody>
            <a:bodyPr lIns="0" rIns="0"/>
            <a:lstStyle/>
            <a:p>
              <a:r>
                <a:rPr lang="en-US" sz="1200">
                  <a:latin typeface="Arial" pitchFamily="34" charset="0"/>
                </a:rPr>
                <a:t>0..n</a:t>
              </a:r>
              <a:endParaRPr lang="en-US" sz="1200"/>
            </a:p>
          </p:txBody>
        </p:sp>
        <p:sp>
          <p:nvSpPr>
            <p:cNvPr id="23601" name="Text Box 114"/>
            <p:cNvSpPr txBox="1">
              <a:spLocks noChangeArrowheads="1"/>
            </p:cNvSpPr>
            <p:nvPr/>
          </p:nvSpPr>
          <p:spPr bwMode="auto">
            <a:xfrm>
              <a:off x="5880" y="6348"/>
              <a:ext cx="360" cy="360"/>
            </a:xfrm>
            <a:prstGeom prst="rect">
              <a:avLst/>
            </a:prstGeom>
            <a:noFill/>
            <a:ln w="9525">
              <a:noFill/>
              <a:miter lim="800000"/>
              <a:headEnd/>
              <a:tailEnd/>
            </a:ln>
          </p:spPr>
          <p:txBody>
            <a:bodyPr lIns="0" rIns="0"/>
            <a:lstStyle/>
            <a:p>
              <a:r>
                <a:rPr lang="en-US" sz="1200">
                  <a:latin typeface="Arial" pitchFamily="34" charset="0"/>
                </a:rPr>
                <a:t>1</a:t>
              </a:r>
              <a:endParaRPr lang="en-US" sz="1200"/>
            </a:p>
          </p:txBody>
        </p:sp>
        <p:sp>
          <p:nvSpPr>
            <p:cNvPr id="23602" name="Text Box 115"/>
            <p:cNvSpPr txBox="1">
              <a:spLocks noChangeArrowheads="1"/>
            </p:cNvSpPr>
            <p:nvPr/>
          </p:nvSpPr>
          <p:spPr bwMode="auto">
            <a:xfrm>
              <a:off x="6720" y="5628"/>
              <a:ext cx="360" cy="360"/>
            </a:xfrm>
            <a:prstGeom prst="rect">
              <a:avLst/>
            </a:prstGeom>
            <a:noFill/>
            <a:ln w="9525">
              <a:noFill/>
              <a:miter lim="800000"/>
              <a:headEnd/>
              <a:tailEnd/>
            </a:ln>
          </p:spPr>
          <p:txBody>
            <a:bodyPr lIns="0" rIns="0"/>
            <a:lstStyle/>
            <a:p>
              <a:r>
                <a:rPr lang="en-US" sz="1200">
                  <a:latin typeface="Arial" pitchFamily="34" charset="0"/>
                </a:rPr>
                <a:t>1</a:t>
              </a:r>
              <a:endParaRPr lang="en-US" sz="1200"/>
            </a:p>
          </p:txBody>
        </p:sp>
      </p:grpSp>
      <p:grpSp>
        <p:nvGrpSpPr>
          <p:cNvPr id="23558" name="Group 116"/>
          <p:cNvGrpSpPr>
            <a:grpSpLocks/>
          </p:cNvGrpSpPr>
          <p:nvPr/>
        </p:nvGrpSpPr>
        <p:grpSpPr bwMode="auto">
          <a:xfrm>
            <a:off x="3048000" y="4572000"/>
            <a:ext cx="1219200" cy="762000"/>
            <a:chOff x="7162" y="838"/>
            <a:chExt cx="1440" cy="576"/>
          </a:xfrm>
        </p:grpSpPr>
        <p:sp>
          <p:nvSpPr>
            <p:cNvPr id="23577" name="Rectangle 117"/>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Khách hàng</a:t>
              </a:r>
              <a:endParaRPr lang="en-US" sz="1400"/>
            </a:p>
          </p:txBody>
        </p:sp>
        <p:sp>
          <p:nvSpPr>
            <p:cNvPr id="23578" name="Line 118"/>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3579" name="Line 119"/>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grpSp>
        <p:nvGrpSpPr>
          <p:cNvPr id="23559" name="Group 120"/>
          <p:cNvGrpSpPr>
            <a:grpSpLocks/>
          </p:cNvGrpSpPr>
          <p:nvPr/>
        </p:nvGrpSpPr>
        <p:grpSpPr bwMode="auto">
          <a:xfrm>
            <a:off x="3048000" y="5867400"/>
            <a:ext cx="1219200" cy="762000"/>
            <a:chOff x="7162" y="838"/>
            <a:chExt cx="1440" cy="576"/>
          </a:xfrm>
        </p:grpSpPr>
        <p:sp>
          <p:nvSpPr>
            <p:cNvPr id="23574" name="Rectangle 121"/>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Hoá đơn</a:t>
              </a:r>
              <a:endParaRPr lang="en-US" sz="1400"/>
            </a:p>
          </p:txBody>
        </p:sp>
        <p:sp>
          <p:nvSpPr>
            <p:cNvPr id="23575" name="Line 122"/>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3576" name="Line 123"/>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grpSp>
        <p:nvGrpSpPr>
          <p:cNvPr id="23560" name="Group 124"/>
          <p:cNvGrpSpPr>
            <a:grpSpLocks/>
          </p:cNvGrpSpPr>
          <p:nvPr/>
        </p:nvGrpSpPr>
        <p:grpSpPr bwMode="auto">
          <a:xfrm>
            <a:off x="5715000" y="4572000"/>
            <a:ext cx="1219200" cy="762000"/>
            <a:chOff x="7162" y="838"/>
            <a:chExt cx="1440" cy="576"/>
          </a:xfrm>
        </p:grpSpPr>
        <p:sp>
          <p:nvSpPr>
            <p:cNvPr id="23571" name="Rectangle 125"/>
            <p:cNvSpPr>
              <a:spLocks noChangeArrowheads="1"/>
            </p:cNvSpPr>
            <p:nvPr/>
          </p:nvSpPr>
          <p:spPr bwMode="auto">
            <a:xfrm>
              <a:off x="7162" y="838"/>
              <a:ext cx="1440" cy="576"/>
            </a:xfrm>
            <a:prstGeom prst="rect">
              <a:avLst/>
            </a:prstGeom>
            <a:noFill/>
            <a:ln w="9525">
              <a:solidFill>
                <a:schemeClr val="tx1"/>
              </a:solidFill>
              <a:miter lim="800000"/>
              <a:headEnd/>
              <a:tailEnd/>
            </a:ln>
          </p:spPr>
          <p:txBody>
            <a:bodyPr/>
            <a:lstStyle/>
            <a:p>
              <a:pPr algn="ctr"/>
              <a:r>
                <a:rPr lang="en-US" sz="1400">
                  <a:latin typeface="Arial" pitchFamily="34" charset="0"/>
                </a:rPr>
                <a:t>Thẻ KHTT</a:t>
              </a:r>
              <a:endParaRPr lang="en-US" sz="1400"/>
            </a:p>
          </p:txBody>
        </p:sp>
        <p:sp>
          <p:nvSpPr>
            <p:cNvPr id="23572" name="Line 126"/>
            <p:cNvSpPr>
              <a:spLocks noChangeShapeType="1"/>
            </p:cNvSpPr>
            <p:nvPr/>
          </p:nvSpPr>
          <p:spPr bwMode="auto">
            <a:xfrm>
              <a:off x="7162" y="1126"/>
              <a:ext cx="1440" cy="0"/>
            </a:xfrm>
            <a:prstGeom prst="line">
              <a:avLst/>
            </a:prstGeom>
            <a:noFill/>
            <a:ln w="9525">
              <a:solidFill>
                <a:schemeClr val="tx1"/>
              </a:solidFill>
              <a:round/>
              <a:headEnd/>
              <a:tailEnd/>
            </a:ln>
          </p:spPr>
          <p:txBody>
            <a:bodyPr/>
            <a:lstStyle/>
            <a:p>
              <a:endParaRPr lang="en-US"/>
            </a:p>
          </p:txBody>
        </p:sp>
        <p:sp>
          <p:nvSpPr>
            <p:cNvPr id="23573" name="Line 127"/>
            <p:cNvSpPr>
              <a:spLocks noChangeShapeType="1"/>
            </p:cNvSpPr>
            <p:nvPr/>
          </p:nvSpPr>
          <p:spPr bwMode="auto">
            <a:xfrm>
              <a:off x="7162" y="1270"/>
              <a:ext cx="1440" cy="0"/>
            </a:xfrm>
            <a:prstGeom prst="line">
              <a:avLst/>
            </a:prstGeom>
            <a:noFill/>
            <a:ln w="9525">
              <a:solidFill>
                <a:schemeClr val="tx1"/>
              </a:solidFill>
              <a:round/>
              <a:headEnd/>
              <a:tailEnd/>
            </a:ln>
          </p:spPr>
          <p:txBody>
            <a:bodyPr/>
            <a:lstStyle/>
            <a:p>
              <a:endParaRPr lang="en-US"/>
            </a:p>
          </p:txBody>
        </p:sp>
      </p:grpSp>
      <p:sp>
        <p:nvSpPr>
          <p:cNvPr id="23561" name="Line 128"/>
          <p:cNvSpPr>
            <a:spLocks noChangeShapeType="1"/>
          </p:cNvSpPr>
          <p:nvPr/>
        </p:nvSpPr>
        <p:spPr bwMode="auto">
          <a:xfrm>
            <a:off x="4267200" y="4953000"/>
            <a:ext cx="1447800" cy="0"/>
          </a:xfrm>
          <a:prstGeom prst="line">
            <a:avLst/>
          </a:prstGeom>
          <a:noFill/>
          <a:ln w="9525">
            <a:solidFill>
              <a:schemeClr val="tx1"/>
            </a:solidFill>
            <a:round/>
            <a:headEnd/>
            <a:tailEnd/>
          </a:ln>
        </p:spPr>
        <p:txBody>
          <a:bodyPr/>
          <a:lstStyle/>
          <a:p>
            <a:endParaRPr lang="en-US"/>
          </a:p>
        </p:txBody>
      </p:sp>
      <p:sp>
        <p:nvSpPr>
          <p:cNvPr id="23562" name="Line 129"/>
          <p:cNvSpPr>
            <a:spLocks noChangeShapeType="1"/>
          </p:cNvSpPr>
          <p:nvPr/>
        </p:nvSpPr>
        <p:spPr bwMode="auto">
          <a:xfrm>
            <a:off x="3657600" y="5334000"/>
            <a:ext cx="0" cy="533400"/>
          </a:xfrm>
          <a:prstGeom prst="line">
            <a:avLst/>
          </a:prstGeom>
          <a:noFill/>
          <a:ln w="9525">
            <a:solidFill>
              <a:schemeClr val="tx1"/>
            </a:solidFill>
            <a:round/>
            <a:headEnd/>
            <a:tailEnd/>
          </a:ln>
        </p:spPr>
        <p:txBody>
          <a:bodyPr/>
          <a:lstStyle/>
          <a:p>
            <a:endParaRPr lang="en-US"/>
          </a:p>
        </p:txBody>
      </p:sp>
      <p:sp>
        <p:nvSpPr>
          <p:cNvPr id="23563" name="Freeform 130"/>
          <p:cNvSpPr>
            <a:spLocks/>
          </p:cNvSpPr>
          <p:nvPr/>
        </p:nvSpPr>
        <p:spPr bwMode="auto">
          <a:xfrm>
            <a:off x="2641600" y="2971800"/>
            <a:ext cx="330200" cy="1905000"/>
          </a:xfrm>
          <a:custGeom>
            <a:avLst/>
            <a:gdLst>
              <a:gd name="T0" fmla="*/ 2147483647 w 208"/>
              <a:gd name="T1" fmla="*/ 0 h 1200"/>
              <a:gd name="T2" fmla="*/ 2147483647 w 208"/>
              <a:gd name="T3" fmla="*/ 2147483647 h 1200"/>
              <a:gd name="T4" fmla="*/ 2147483647 w 208"/>
              <a:gd name="T5" fmla="*/ 2147483647 h 1200"/>
              <a:gd name="T6" fmla="*/ 0 60000 65536"/>
              <a:gd name="T7" fmla="*/ 0 60000 65536"/>
              <a:gd name="T8" fmla="*/ 0 60000 65536"/>
              <a:gd name="T9" fmla="*/ 0 w 208"/>
              <a:gd name="T10" fmla="*/ 0 h 1200"/>
              <a:gd name="T11" fmla="*/ 208 w 208"/>
              <a:gd name="T12" fmla="*/ 1200 h 1200"/>
            </a:gdLst>
            <a:ahLst/>
            <a:cxnLst>
              <a:cxn ang="T6">
                <a:pos x="T0" y="T1"/>
              </a:cxn>
              <a:cxn ang="T7">
                <a:pos x="T2" y="T3"/>
              </a:cxn>
              <a:cxn ang="T8">
                <a:pos x="T4" y="T5"/>
              </a:cxn>
            </a:cxnLst>
            <a:rect l="T9" t="T10" r="T11" b="T12"/>
            <a:pathLst>
              <a:path w="208" h="1200">
                <a:moveTo>
                  <a:pt x="112" y="0"/>
                </a:moveTo>
                <a:cubicBezTo>
                  <a:pt x="56" y="188"/>
                  <a:pt x="0" y="376"/>
                  <a:pt x="16" y="576"/>
                </a:cubicBezTo>
                <a:cubicBezTo>
                  <a:pt x="32" y="776"/>
                  <a:pt x="120" y="988"/>
                  <a:pt x="208" y="1200"/>
                </a:cubicBezTo>
              </a:path>
            </a:pathLst>
          </a:custGeom>
          <a:noFill/>
          <a:ln w="28575">
            <a:solidFill>
              <a:srgbClr val="FF0066"/>
            </a:solidFill>
            <a:prstDash val="dash"/>
            <a:round/>
            <a:headEnd/>
            <a:tailEnd type="arrow" w="med" len="med"/>
          </a:ln>
        </p:spPr>
        <p:txBody>
          <a:bodyPr/>
          <a:lstStyle/>
          <a:p>
            <a:endParaRPr lang="en-US"/>
          </a:p>
        </p:txBody>
      </p:sp>
      <p:sp>
        <p:nvSpPr>
          <p:cNvPr id="23564" name="Line 131"/>
          <p:cNvSpPr>
            <a:spLocks noChangeShapeType="1"/>
          </p:cNvSpPr>
          <p:nvPr/>
        </p:nvSpPr>
        <p:spPr bwMode="auto">
          <a:xfrm>
            <a:off x="3581400" y="4267200"/>
            <a:ext cx="0" cy="228600"/>
          </a:xfrm>
          <a:prstGeom prst="line">
            <a:avLst/>
          </a:prstGeom>
          <a:noFill/>
          <a:ln w="28575">
            <a:solidFill>
              <a:srgbClr val="FF0066"/>
            </a:solidFill>
            <a:prstDash val="dash"/>
            <a:round/>
            <a:headEnd/>
            <a:tailEnd type="arrow" w="med" len="med"/>
          </a:ln>
        </p:spPr>
        <p:txBody>
          <a:bodyPr/>
          <a:lstStyle/>
          <a:p>
            <a:endParaRPr lang="en-US"/>
          </a:p>
        </p:txBody>
      </p:sp>
      <p:sp>
        <p:nvSpPr>
          <p:cNvPr id="23565" name="Line 132"/>
          <p:cNvSpPr>
            <a:spLocks noChangeShapeType="1"/>
          </p:cNvSpPr>
          <p:nvPr/>
        </p:nvSpPr>
        <p:spPr bwMode="auto">
          <a:xfrm>
            <a:off x="6553200" y="4267200"/>
            <a:ext cx="0" cy="228600"/>
          </a:xfrm>
          <a:prstGeom prst="line">
            <a:avLst/>
          </a:prstGeom>
          <a:noFill/>
          <a:ln w="28575">
            <a:solidFill>
              <a:srgbClr val="FF0066"/>
            </a:solidFill>
            <a:prstDash val="dash"/>
            <a:round/>
            <a:headEnd/>
            <a:tailEnd type="arrow" w="med" len="med"/>
          </a:ln>
        </p:spPr>
        <p:txBody>
          <a:bodyPr/>
          <a:lstStyle/>
          <a:p>
            <a:endParaRPr lang="en-US"/>
          </a:p>
        </p:txBody>
      </p:sp>
      <p:sp>
        <p:nvSpPr>
          <p:cNvPr id="23566" name="Freeform 133"/>
          <p:cNvSpPr>
            <a:spLocks/>
          </p:cNvSpPr>
          <p:nvPr/>
        </p:nvSpPr>
        <p:spPr bwMode="auto">
          <a:xfrm>
            <a:off x="4343400" y="4343400"/>
            <a:ext cx="685800" cy="1676400"/>
          </a:xfrm>
          <a:custGeom>
            <a:avLst/>
            <a:gdLst>
              <a:gd name="T0" fmla="*/ 2147483647 w 432"/>
              <a:gd name="T1" fmla="*/ 0 h 1056"/>
              <a:gd name="T2" fmla="*/ 2147483647 w 432"/>
              <a:gd name="T3" fmla="*/ 2147483647 h 1056"/>
              <a:gd name="T4" fmla="*/ 0 w 432"/>
              <a:gd name="T5" fmla="*/ 2147483647 h 1056"/>
              <a:gd name="T6" fmla="*/ 0 60000 65536"/>
              <a:gd name="T7" fmla="*/ 0 60000 65536"/>
              <a:gd name="T8" fmla="*/ 0 60000 65536"/>
              <a:gd name="T9" fmla="*/ 0 w 432"/>
              <a:gd name="T10" fmla="*/ 0 h 1056"/>
              <a:gd name="T11" fmla="*/ 432 w 432"/>
              <a:gd name="T12" fmla="*/ 1056 h 1056"/>
            </a:gdLst>
            <a:ahLst/>
            <a:cxnLst>
              <a:cxn ang="T6">
                <a:pos x="T0" y="T1"/>
              </a:cxn>
              <a:cxn ang="T7">
                <a:pos x="T2" y="T3"/>
              </a:cxn>
              <a:cxn ang="T8">
                <a:pos x="T4" y="T5"/>
              </a:cxn>
            </a:cxnLst>
            <a:rect l="T9" t="T10" r="T11" b="T12"/>
            <a:pathLst>
              <a:path w="432" h="1056">
                <a:moveTo>
                  <a:pt x="432" y="0"/>
                </a:moveTo>
                <a:cubicBezTo>
                  <a:pt x="372" y="224"/>
                  <a:pt x="312" y="448"/>
                  <a:pt x="240" y="624"/>
                </a:cubicBezTo>
                <a:cubicBezTo>
                  <a:pt x="168" y="800"/>
                  <a:pt x="84" y="928"/>
                  <a:pt x="0" y="1056"/>
                </a:cubicBezTo>
              </a:path>
            </a:pathLst>
          </a:custGeom>
          <a:noFill/>
          <a:ln w="28575">
            <a:solidFill>
              <a:srgbClr val="FF0066"/>
            </a:solidFill>
            <a:prstDash val="dash"/>
            <a:round/>
            <a:headEnd/>
            <a:tailEnd type="arrow" w="med" len="med"/>
          </a:ln>
        </p:spPr>
        <p:txBody>
          <a:bodyPr/>
          <a:lstStyle/>
          <a:p>
            <a:endParaRPr lang="en-US"/>
          </a:p>
        </p:txBody>
      </p:sp>
      <p:sp>
        <p:nvSpPr>
          <p:cNvPr id="23567" name="Text Box 134"/>
          <p:cNvSpPr txBox="1">
            <a:spLocks noChangeArrowheads="1"/>
          </p:cNvSpPr>
          <p:nvPr/>
        </p:nvSpPr>
        <p:spPr bwMode="auto">
          <a:xfrm>
            <a:off x="5257800" y="4648200"/>
            <a:ext cx="431800" cy="304800"/>
          </a:xfrm>
          <a:prstGeom prst="rect">
            <a:avLst/>
          </a:prstGeom>
          <a:noFill/>
          <a:ln w="9525">
            <a:noFill/>
            <a:miter lim="800000"/>
            <a:headEnd/>
            <a:tailEnd/>
          </a:ln>
        </p:spPr>
        <p:txBody>
          <a:bodyPr wrap="none">
            <a:spAutoFit/>
          </a:bodyPr>
          <a:lstStyle/>
          <a:p>
            <a:r>
              <a:rPr lang="en-US" sz="1400"/>
              <a:t>0..1</a:t>
            </a:r>
          </a:p>
        </p:txBody>
      </p:sp>
      <p:sp>
        <p:nvSpPr>
          <p:cNvPr id="23568" name="Text Box 135"/>
          <p:cNvSpPr txBox="1">
            <a:spLocks noChangeArrowheads="1"/>
          </p:cNvSpPr>
          <p:nvPr/>
        </p:nvSpPr>
        <p:spPr bwMode="auto">
          <a:xfrm>
            <a:off x="4267200" y="4876800"/>
            <a:ext cx="268288" cy="304800"/>
          </a:xfrm>
          <a:prstGeom prst="rect">
            <a:avLst/>
          </a:prstGeom>
          <a:noFill/>
          <a:ln w="9525">
            <a:noFill/>
            <a:miter lim="800000"/>
            <a:headEnd/>
            <a:tailEnd/>
          </a:ln>
        </p:spPr>
        <p:txBody>
          <a:bodyPr wrap="none">
            <a:spAutoFit/>
          </a:bodyPr>
          <a:lstStyle/>
          <a:p>
            <a:r>
              <a:rPr lang="en-US" sz="1400"/>
              <a:t>1</a:t>
            </a:r>
          </a:p>
        </p:txBody>
      </p:sp>
      <p:sp>
        <p:nvSpPr>
          <p:cNvPr id="23569" name="Text Box 136"/>
          <p:cNvSpPr txBox="1">
            <a:spLocks noChangeArrowheads="1"/>
          </p:cNvSpPr>
          <p:nvPr/>
        </p:nvSpPr>
        <p:spPr bwMode="auto">
          <a:xfrm>
            <a:off x="3657600" y="5303838"/>
            <a:ext cx="268288" cy="304800"/>
          </a:xfrm>
          <a:prstGeom prst="rect">
            <a:avLst/>
          </a:prstGeom>
          <a:noFill/>
          <a:ln w="9525">
            <a:noFill/>
            <a:miter lim="800000"/>
            <a:headEnd/>
            <a:tailEnd/>
          </a:ln>
        </p:spPr>
        <p:txBody>
          <a:bodyPr wrap="none">
            <a:spAutoFit/>
          </a:bodyPr>
          <a:lstStyle/>
          <a:p>
            <a:r>
              <a:rPr lang="en-US" sz="1400"/>
              <a:t>1</a:t>
            </a:r>
          </a:p>
        </p:txBody>
      </p:sp>
      <p:sp>
        <p:nvSpPr>
          <p:cNvPr id="23570" name="Text Box 137"/>
          <p:cNvSpPr txBox="1">
            <a:spLocks noChangeArrowheads="1"/>
          </p:cNvSpPr>
          <p:nvPr/>
        </p:nvSpPr>
        <p:spPr bwMode="auto">
          <a:xfrm>
            <a:off x="3200400" y="5608638"/>
            <a:ext cx="438150" cy="304800"/>
          </a:xfrm>
          <a:prstGeom prst="rect">
            <a:avLst/>
          </a:prstGeom>
          <a:noFill/>
          <a:ln w="9525">
            <a:noFill/>
            <a:miter lim="800000"/>
            <a:headEnd/>
            <a:tailEnd/>
          </a:ln>
        </p:spPr>
        <p:txBody>
          <a:bodyPr wrap="none">
            <a:spAutoFit/>
          </a:bodyPr>
          <a:lstStyle/>
          <a:p>
            <a:r>
              <a:rPr lang="en-US" sz="1400"/>
              <a:t>1..n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1541</TotalTime>
  <Words>4785</Words>
  <Application>Microsoft Office PowerPoint</Application>
  <PresentationFormat>On-screen Show (4:3)</PresentationFormat>
  <Paragraphs>1015</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Garamond</vt:lpstr>
      <vt:lpstr>Arial</vt:lpstr>
      <vt:lpstr>Wingdings</vt:lpstr>
      <vt:lpstr>Arial Black</vt:lpstr>
      <vt:lpstr>Times New Roman</vt:lpstr>
      <vt:lpstr>Pixel</vt:lpstr>
      <vt:lpstr>Chương 4 - Mô hình hoá đối tượng – thành phần tĩnh</vt:lpstr>
      <vt:lpstr>Phân tích đối tượng hệ thống</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Các cách tiếp cận xác định lớp</vt:lpstr>
      <vt:lpstr>Slide 31</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kết hợp</vt:lpstr>
      <vt:lpstr>Xác định mối kết hợp</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Xác định mối quan hệ</vt:lpstr>
      <vt:lpstr>Slide 60</vt:lpstr>
      <vt:lpstr>Xác định thuộc tính</vt:lpstr>
      <vt:lpstr>Xác định thuộc tính</vt:lpstr>
      <vt:lpstr>Xác định thuộc tính</vt:lpstr>
      <vt:lpstr>Xác định method</vt:lpstr>
      <vt:lpstr>Xác định method</vt:lpstr>
      <vt:lpstr>Xác định method</vt:lpstr>
      <vt:lpstr>Xác định method</vt:lpstr>
      <vt:lpstr>Xác định 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&amp; THIẾT KẾ HỆ THỐNG HƯỚNG ĐỐI TƯỢNG</dc:title>
  <dc:creator>Owner</dc:creator>
  <cp:lastModifiedBy>MayTinhDucDung</cp:lastModifiedBy>
  <cp:revision>95</cp:revision>
  <dcterms:created xsi:type="dcterms:W3CDTF">2005-10-01T08:29:53Z</dcterms:created>
  <dcterms:modified xsi:type="dcterms:W3CDTF">2007-06-28T20:04:24Z</dcterms:modified>
</cp:coreProperties>
</file>