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42d485b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e42d485b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f4a627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f4a627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df4a627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df4a627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f4a6276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f4a6276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df4a627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df4a627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f4a627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f4a627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f4a627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f4a627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Clustering Spotify Songs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62075"/>
            <a:ext cx="8655000" cy="10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97"/>
              <a:t>Group 1</a:t>
            </a:r>
            <a:endParaRPr sz="15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97"/>
              <a:t>Zhanna Borodaeva</a:t>
            </a:r>
            <a:endParaRPr b="0" i="1" sz="15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97"/>
              <a:t>Chen Zheng</a:t>
            </a:r>
            <a:endParaRPr sz="15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97"/>
              <a:t>Fiorella Carbone </a:t>
            </a:r>
            <a:endParaRPr b="0" sz="15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 to ANSWER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45250" y="1243650"/>
            <a:ext cx="77994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C5D"/>
              </a:buClr>
              <a:buSzPts val="2350"/>
              <a:buFont typeface="Roboto"/>
              <a:buAutoNum type="arabicPeriod"/>
            </a:pPr>
            <a:r>
              <a:rPr lang="ru" sz="2350">
                <a:solidFill>
                  <a:srgbClr val="595C5D"/>
                </a:solidFill>
                <a:latin typeface="Roboto"/>
                <a:ea typeface="Roboto"/>
                <a:cs typeface="Roboto"/>
                <a:sym typeface="Roboto"/>
              </a:rPr>
              <a:t>Are Spotify’s audio features able to identify “similar songs”, as defined by humanly detectable criteria?</a:t>
            </a:r>
            <a:endParaRPr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C5D"/>
              </a:buClr>
              <a:buSzPts val="2350"/>
              <a:buFont typeface="Roboto"/>
              <a:buAutoNum type="arabicPeriod"/>
            </a:pPr>
            <a:r>
              <a:rPr lang="ru" sz="2350">
                <a:solidFill>
                  <a:srgbClr val="595C5D"/>
                </a:solidFill>
                <a:latin typeface="Roboto"/>
                <a:ea typeface="Roboto"/>
                <a:cs typeface="Roboto"/>
                <a:sym typeface="Roboto"/>
              </a:rPr>
              <a:t> Is K-Means a good method to create playlists?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Number of clusters: 20-100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77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 flipH="1">
            <a:off x="5619650" y="2356800"/>
            <a:ext cx="2778900" cy="8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Number of clusters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20 - 100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28800" y="2987400"/>
            <a:ext cx="2103600" cy="83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NUMBER OF SONGS/CLUSTER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50 - 250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339499" y="2557500"/>
            <a:ext cx="1965300" cy="42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928800" y="1732825"/>
            <a:ext cx="2103600" cy="615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DATABASE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5000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673550" y="2445575"/>
            <a:ext cx="614100" cy="3543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 clusters: Inflection point at 10 clusters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22" y="1228675"/>
            <a:ext cx="6300628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704275" y="3654200"/>
            <a:ext cx="337800" cy="59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 clusters: Dots far away from center, Clusters overlap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244575"/>
            <a:ext cx="2630207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300" y="1244563"/>
            <a:ext cx="3408950" cy="17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125" y="3024875"/>
            <a:ext cx="3027125" cy="13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75" y="3029850"/>
            <a:ext cx="2333100" cy="15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669550" y="1688900"/>
            <a:ext cx="1351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KMeans = 510.19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Silhouette = 0.14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 Clusters: DISTANCE thrice as much, Clusters may OVERLAp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600" y="1027701"/>
            <a:ext cx="2998600" cy="1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349" y="2702048"/>
            <a:ext cx="2901124" cy="216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25" y="2702050"/>
            <a:ext cx="2901124" cy="20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225" y="974375"/>
            <a:ext cx="2901125" cy="1697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812677" y="2118825"/>
            <a:ext cx="176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KMeans = 1283.7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Silhouette = 0.26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292850"/>
            <a:ext cx="88323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 Clusters,Deleted: DISTANCE thrice as less, Clusters May OVERLAP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203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/>
              <a:t>Excluded:</a:t>
            </a:r>
            <a:endParaRPr i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ru" sz="1400"/>
              <a:t>Duration_ms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ru" sz="1400"/>
              <a:t>Time_signature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ru" sz="1400"/>
              <a:t>Acousticness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ru" sz="1400"/>
              <a:t>Instrumentalness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ru" sz="1400"/>
              <a:t>Key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ru" sz="1400"/>
              <a:t>Loundness</a:t>
            </a:r>
            <a:endParaRPr i="1"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239625" y="1878475"/>
            <a:ext cx="214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Results: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KMeans = 474.5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Source Code Pro"/>
                <a:ea typeface="Source Code Pro"/>
                <a:cs typeface="Source Code Pro"/>
                <a:sym typeface="Source Code Pro"/>
              </a:rPr>
              <a:t>Silhouette = 0.28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613" y="1362100"/>
            <a:ext cx="3206850" cy="18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9775" y="3173475"/>
            <a:ext cx="2982526" cy="19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7825" lvl="0" marL="457200" rtl="0" algn="just">
              <a:spcBef>
                <a:spcPts val="0"/>
              </a:spcBef>
              <a:spcAft>
                <a:spcPts val="0"/>
              </a:spcAft>
              <a:buClr>
                <a:srgbClr val="595C5D"/>
              </a:buClr>
              <a:buSzPts val="2350"/>
              <a:buFont typeface="Roboto"/>
              <a:buAutoNum type="arabicPeriod"/>
            </a:pPr>
            <a:r>
              <a:rPr b="1" lang="ru" sz="2350">
                <a:solidFill>
                  <a:srgbClr val="595C5D"/>
                </a:solidFill>
                <a:latin typeface="Roboto"/>
                <a:ea typeface="Roboto"/>
                <a:cs typeface="Roboto"/>
                <a:sym typeface="Roboto"/>
              </a:rPr>
              <a:t>Is K-Means a good method to create playlists? </a:t>
            </a:r>
            <a:endParaRPr i="1"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2350">
                <a:solidFill>
                  <a:srgbClr val="595C5D"/>
                </a:solidFill>
                <a:latin typeface="Roboto"/>
                <a:ea typeface="Roboto"/>
                <a:cs typeface="Roboto"/>
                <a:sym typeface="Roboto"/>
              </a:rPr>
              <a:t>→ Clusters intersect with each other (Silhouette = 0.3) and inertia is too big (474)</a:t>
            </a:r>
            <a:endParaRPr i="1"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2350">
                <a:solidFill>
                  <a:srgbClr val="595C5D"/>
                </a:solidFill>
                <a:latin typeface="Roboto"/>
                <a:ea typeface="Roboto"/>
                <a:cs typeface="Roboto"/>
                <a:sym typeface="Roboto"/>
              </a:rPr>
              <a:t>→ No evident differences between the songs per each cluster</a:t>
            </a:r>
            <a:endParaRPr i="1"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350">
                <a:solidFill>
                  <a:srgbClr val="595C5D"/>
                </a:solidFill>
                <a:latin typeface="Roboto"/>
                <a:ea typeface="Roboto"/>
                <a:cs typeface="Roboto"/>
                <a:sym typeface="Roboto"/>
              </a:rPr>
              <a:t>K-Means is NOT an appropriate method</a:t>
            </a:r>
            <a:endParaRPr b="1"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350">
              <a:solidFill>
                <a:srgbClr val="595C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