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1" r:id="rId1"/>
  </p:sldMasterIdLst>
  <p:sldIdLst>
    <p:sldId id="256" r:id="rId2"/>
    <p:sldId id="257" r:id="rId3"/>
    <p:sldId id="258" r:id="rId4"/>
    <p:sldId id="279" r:id="rId5"/>
    <p:sldId id="281" r:id="rId6"/>
    <p:sldId id="280" r:id="rId7"/>
    <p:sldId id="282" r:id="rId8"/>
    <p:sldId id="283"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885D"/>
    <a:srgbClr val="A9A57C"/>
    <a:srgbClr val="A95C3D"/>
    <a:srgbClr val="DAE0DE"/>
    <a:srgbClr val="BFCAC5"/>
    <a:srgbClr val="9FAFA8"/>
    <a:srgbClr val="CBC355"/>
    <a:srgbClr val="BBDDB2"/>
    <a:srgbClr val="B4DAAA"/>
    <a:srgbClr val="7BC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77"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8.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DE55F-0FAC-4789-A944-80EFD1B13130}" type="doc">
      <dgm:prSet loTypeId="urn:microsoft.com/office/officeart/2011/layout/TabList" loCatId="list" qsTypeId="urn:microsoft.com/office/officeart/2005/8/quickstyle/simple5" qsCatId="simple" csTypeId="urn:microsoft.com/office/officeart/2005/8/colors/accent1_2" csCatId="accent1" phldr="1"/>
      <dgm:spPr/>
      <dgm:t>
        <a:bodyPr/>
        <a:lstStyle/>
        <a:p>
          <a:endParaRPr lang="en-ID"/>
        </a:p>
      </dgm:t>
    </dgm:pt>
    <dgm:pt modelId="{FB2FD887-3BEC-496B-9C40-3A4A2508C6CB}">
      <dgm:prSet custT="1"/>
      <dgm:spPr/>
      <dgm:t>
        <a:bodyPr/>
        <a:lstStyle/>
        <a:p>
          <a:pPr>
            <a:lnSpc>
              <a:spcPct val="100000"/>
            </a:lnSpc>
            <a:spcAft>
              <a:spcPts val="600"/>
            </a:spcAft>
          </a:pPr>
          <a:r>
            <a:rPr lang="en-US" sz="2000" b="1" dirty="0">
              <a:latin typeface="+mj-lt"/>
            </a:rPr>
            <a:t>Dataset</a:t>
          </a:r>
          <a:endParaRPr lang="en-ID" sz="2000" b="1" dirty="0">
            <a:latin typeface="+mj-lt"/>
          </a:endParaRPr>
        </a:p>
      </dgm:t>
    </dgm:pt>
    <dgm:pt modelId="{E8302F92-60FF-4A6F-B7CA-E13E323294EE}" type="parTrans" cxnId="{BD6F74E4-9762-4605-8D64-C62B6424019F}">
      <dgm:prSet/>
      <dgm:spPr/>
      <dgm:t>
        <a:bodyPr/>
        <a:lstStyle/>
        <a:p>
          <a:pPr>
            <a:lnSpc>
              <a:spcPct val="70000"/>
            </a:lnSpc>
            <a:spcAft>
              <a:spcPts val="600"/>
            </a:spcAft>
          </a:pPr>
          <a:endParaRPr lang="en-ID" sz="1800">
            <a:latin typeface="+mj-lt"/>
          </a:endParaRPr>
        </a:p>
      </dgm:t>
    </dgm:pt>
    <dgm:pt modelId="{235A4308-DB97-4D58-97F1-3C4000A103DE}" type="sibTrans" cxnId="{BD6F74E4-9762-4605-8D64-C62B6424019F}">
      <dgm:prSet/>
      <dgm:spPr/>
      <dgm:t>
        <a:bodyPr/>
        <a:lstStyle/>
        <a:p>
          <a:pPr>
            <a:lnSpc>
              <a:spcPct val="70000"/>
            </a:lnSpc>
            <a:spcAft>
              <a:spcPts val="600"/>
            </a:spcAft>
          </a:pPr>
          <a:endParaRPr lang="en-ID" sz="1800">
            <a:latin typeface="+mj-lt"/>
          </a:endParaRPr>
        </a:p>
      </dgm:t>
    </dgm:pt>
    <dgm:pt modelId="{27B8B775-1E17-481A-9D3C-50F483116ECB}">
      <dgm:prSet custT="1"/>
      <dgm:spPr/>
      <dgm:t>
        <a:bodyPr/>
        <a:lstStyle/>
        <a:p>
          <a:pPr>
            <a:lnSpc>
              <a:spcPct val="70000"/>
            </a:lnSpc>
            <a:spcAft>
              <a:spcPts val="600"/>
            </a:spcAft>
          </a:pPr>
          <a:r>
            <a:rPr lang="it-IT" sz="1800" b="0" dirty="0">
              <a:solidFill>
                <a:srgbClr val="A95C3D"/>
              </a:solidFill>
              <a:latin typeface="+mj-lt"/>
            </a:rPr>
            <a:t>UAS_PCA dan Multi Linear Regression.xlsx</a:t>
          </a:r>
          <a:endParaRPr lang="en-ID" sz="1800" dirty="0">
            <a:solidFill>
              <a:srgbClr val="A95C3D"/>
            </a:solidFill>
            <a:latin typeface="+mj-lt"/>
          </a:endParaRPr>
        </a:p>
      </dgm:t>
    </dgm:pt>
    <dgm:pt modelId="{95C567A8-37F1-4570-9094-C5B71CEEF4FC}" type="parTrans" cxnId="{EAAFE784-9FC2-4AD8-8BB1-D2D93CA569F4}">
      <dgm:prSet/>
      <dgm:spPr/>
      <dgm:t>
        <a:bodyPr/>
        <a:lstStyle/>
        <a:p>
          <a:pPr>
            <a:lnSpc>
              <a:spcPct val="70000"/>
            </a:lnSpc>
            <a:spcAft>
              <a:spcPts val="600"/>
            </a:spcAft>
          </a:pPr>
          <a:endParaRPr lang="en-ID" sz="1800">
            <a:latin typeface="+mj-lt"/>
          </a:endParaRPr>
        </a:p>
      </dgm:t>
    </dgm:pt>
    <dgm:pt modelId="{D623AA30-72C7-4523-8BE4-56AE28BB1F55}" type="sibTrans" cxnId="{EAAFE784-9FC2-4AD8-8BB1-D2D93CA569F4}">
      <dgm:prSet/>
      <dgm:spPr/>
      <dgm:t>
        <a:bodyPr/>
        <a:lstStyle/>
        <a:p>
          <a:pPr>
            <a:lnSpc>
              <a:spcPct val="70000"/>
            </a:lnSpc>
            <a:spcAft>
              <a:spcPts val="600"/>
            </a:spcAft>
          </a:pPr>
          <a:endParaRPr lang="en-ID" sz="1800">
            <a:latin typeface="+mj-lt"/>
          </a:endParaRPr>
        </a:p>
      </dgm:t>
    </dgm:pt>
    <dgm:pt modelId="{40D3104C-33EB-433E-9A54-30D53CB92934}">
      <dgm:prSet custT="1"/>
      <dgm:spPr/>
      <dgm:t>
        <a:bodyPr/>
        <a:lstStyle/>
        <a:p>
          <a:pPr>
            <a:lnSpc>
              <a:spcPct val="100000"/>
            </a:lnSpc>
            <a:spcAft>
              <a:spcPts val="600"/>
            </a:spcAft>
          </a:pPr>
          <a:r>
            <a:rPr lang="en-US" sz="1800" dirty="0">
              <a:latin typeface="+mj-lt"/>
            </a:rPr>
            <a:t>Data contains </a:t>
          </a:r>
          <a:r>
            <a:rPr lang="en-US" sz="1800" dirty="0">
              <a:solidFill>
                <a:srgbClr val="A95C3D"/>
              </a:solidFill>
              <a:latin typeface="+mj-lt"/>
            </a:rPr>
            <a:t>999</a:t>
          </a:r>
          <a:r>
            <a:rPr lang="en-US" sz="1800" dirty="0">
              <a:latin typeface="+mj-lt"/>
            </a:rPr>
            <a:t> entries across </a:t>
          </a:r>
          <a:r>
            <a:rPr lang="en-US" sz="1800" dirty="0">
              <a:solidFill>
                <a:srgbClr val="A95C3D"/>
              </a:solidFill>
              <a:latin typeface="+mj-lt"/>
            </a:rPr>
            <a:t>13</a:t>
          </a:r>
          <a:r>
            <a:rPr lang="en-US" sz="1800" dirty="0">
              <a:latin typeface="+mj-lt"/>
            </a:rPr>
            <a:t> columns.</a:t>
          </a:r>
          <a:endParaRPr lang="en-ID" sz="1800" dirty="0">
            <a:latin typeface="+mj-lt"/>
          </a:endParaRPr>
        </a:p>
      </dgm:t>
    </dgm:pt>
    <dgm:pt modelId="{B81C53A2-AEA5-4A57-B7FB-14758A899669}" type="parTrans" cxnId="{3D5658C7-98BC-4AB6-95AB-36FC648EFB9F}">
      <dgm:prSet/>
      <dgm:spPr/>
      <dgm:t>
        <a:bodyPr/>
        <a:lstStyle/>
        <a:p>
          <a:pPr>
            <a:lnSpc>
              <a:spcPct val="70000"/>
            </a:lnSpc>
            <a:spcAft>
              <a:spcPts val="600"/>
            </a:spcAft>
          </a:pPr>
          <a:endParaRPr lang="en-ID" sz="1800">
            <a:latin typeface="+mj-lt"/>
          </a:endParaRPr>
        </a:p>
      </dgm:t>
    </dgm:pt>
    <dgm:pt modelId="{8DA2DEF3-A8BF-4C16-A9EA-CC4763B87D14}" type="sibTrans" cxnId="{3D5658C7-98BC-4AB6-95AB-36FC648EFB9F}">
      <dgm:prSet/>
      <dgm:spPr/>
      <dgm:t>
        <a:bodyPr/>
        <a:lstStyle/>
        <a:p>
          <a:pPr>
            <a:lnSpc>
              <a:spcPct val="70000"/>
            </a:lnSpc>
            <a:spcAft>
              <a:spcPts val="600"/>
            </a:spcAft>
          </a:pPr>
          <a:endParaRPr lang="en-ID" sz="1800">
            <a:latin typeface="+mj-lt"/>
          </a:endParaRPr>
        </a:p>
      </dgm:t>
    </dgm:pt>
    <dgm:pt modelId="{4FA049A0-5737-4908-93A2-62E492649453}">
      <dgm:prSet custT="1"/>
      <dgm:spPr/>
      <dgm:t>
        <a:bodyPr/>
        <a:lstStyle/>
        <a:p>
          <a:pPr>
            <a:lnSpc>
              <a:spcPct val="100000"/>
            </a:lnSpc>
            <a:spcAft>
              <a:spcPts val="600"/>
            </a:spcAft>
          </a:pPr>
          <a:r>
            <a:rPr lang="en-US" sz="2000" b="1" dirty="0">
              <a:latin typeface="+mj-lt"/>
            </a:rPr>
            <a:t>Columns</a:t>
          </a:r>
          <a:endParaRPr lang="en-ID" sz="2000" b="1" dirty="0">
            <a:latin typeface="+mj-lt"/>
          </a:endParaRPr>
        </a:p>
      </dgm:t>
    </dgm:pt>
    <dgm:pt modelId="{13051050-2DB7-4F2C-B29F-60C31877956A}" type="parTrans" cxnId="{A0DD13C3-ABD7-4969-AA56-6CC1304D1E27}">
      <dgm:prSet/>
      <dgm:spPr/>
      <dgm:t>
        <a:bodyPr/>
        <a:lstStyle/>
        <a:p>
          <a:pPr>
            <a:lnSpc>
              <a:spcPct val="70000"/>
            </a:lnSpc>
            <a:spcAft>
              <a:spcPts val="600"/>
            </a:spcAft>
          </a:pPr>
          <a:endParaRPr lang="en-ID" sz="1800">
            <a:latin typeface="+mj-lt"/>
          </a:endParaRPr>
        </a:p>
      </dgm:t>
    </dgm:pt>
    <dgm:pt modelId="{C7D652D5-2AD5-42BF-8B0A-5E76F824050B}" type="sibTrans" cxnId="{A0DD13C3-ABD7-4969-AA56-6CC1304D1E27}">
      <dgm:prSet/>
      <dgm:spPr/>
      <dgm:t>
        <a:bodyPr/>
        <a:lstStyle/>
        <a:p>
          <a:pPr>
            <a:lnSpc>
              <a:spcPct val="70000"/>
            </a:lnSpc>
            <a:spcAft>
              <a:spcPts val="600"/>
            </a:spcAft>
          </a:pPr>
          <a:endParaRPr lang="en-ID" sz="1800">
            <a:latin typeface="+mj-lt"/>
          </a:endParaRPr>
        </a:p>
      </dgm:t>
    </dgm:pt>
    <dgm:pt modelId="{6D7FCDE3-ACF5-44F9-BB56-C099E577560C}">
      <dgm:prSet custT="1"/>
      <dgm:spPr/>
      <dgm:t>
        <a:bodyPr/>
        <a:lstStyle/>
        <a:p>
          <a:pPr>
            <a:lnSpc>
              <a:spcPct val="100000"/>
            </a:lnSpc>
            <a:spcAft>
              <a:spcPts val="600"/>
            </a:spcAft>
          </a:pPr>
          <a:r>
            <a:rPr lang="en-US" sz="2000" b="1" dirty="0">
              <a:latin typeface="+mj-lt"/>
            </a:rPr>
            <a:t>Unnamed </a:t>
          </a:r>
          <a:endParaRPr lang="en-ID" sz="2000" b="1" dirty="0">
            <a:latin typeface="+mj-lt"/>
          </a:endParaRPr>
        </a:p>
      </dgm:t>
    </dgm:pt>
    <dgm:pt modelId="{05EB8464-0AC8-49DF-A13D-3776C1EA21C6}" type="parTrans" cxnId="{CE5352E5-9829-47B0-9E5E-B99418F6BBA4}">
      <dgm:prSet/>
      <dgm:spPr/>
      <dgm:t>
        <a:bodyPr/>
        <a:lstStyle/>
        <a:p>
          <a:pPr>
            <a:lnSpc>
              <a:spcPct val="70000"/>
            </a:lnSpc>
            <a:spcAft>
              <a:spcPts val="600"/>
            </a:spcAft>
          </a:pPr>
          <a:endParaRPr lang="en-ID" sz="1800">
            <a:latin typeface="+mj-lt"/>
          </a:endParaRPr>
        </a:p>
      </dgm:t>
    </dgm:pt>
    <dgm:pt modelId="{BBDDCD2E-695D-4C9E-87A5-C3C71A6C4D7B}" type="sibTrans" cxnId="{CE5352E5-9829-47B0-9E5E-B99418F6BBA4}">
      <dgm:prSet/>
      <dgm:spPr/>
      <dgm:t>
        <a:bodyPr/>
        <a:lstStyle/>
        <a:p>
          <a:pPr>
            <a:lnSpc>
              <a:spcPct val="70000"/>
            </a:lnSpc>
            <a:spcAft>
              <a:spcPts val="600"/>
            </a:spcAft>
          </a:pPr>
          <a:endParaRPr lang="en-ID" sz="1800">
            <a:latin typeface="+mj-lt"/>
          </a:endParaRPr>
        </a:p>
      </dgm:t>
    </dgm:pt>
    <dgm:pt modelId="{5C7E5F89-A9C5-4998-9BDD-AE35D612D887}">
      <dgm:prSet custT="1"/>
      <dgm:spPr/>
      <dgm:t>
        <a:bodyPr/>
        <a:lstStyle/>
        <a:p>
          <a:pPr algn="l">
            <a:lnSpc>
              <a:spcPct val="100000"/>
            </a:lnSpc>
            <a:spcAft>
              <a:spcPts val="600"/>
            </a:spcAft>
          </a:pPr>
          <a:r>
            <a:rPr lang="en-US" sz="1800" dirty="0">
              <a:latin typeface="+mj-lt"/>
            </a:rPr>
            <a:t>The curious things is the unnamed columns and what their meant to.</a:t>
          </a:r>
          <a:endParaRPr lang="en-ID" sz="1800" dirty="0">
            <a:latin typeface="+mj-lt"/>
          </a:endParaRPr>
        </a:p>
      </dgm:t>
    </dgm:pt>
    <dgm:pt modelId="{B60E3BD3-4614-48B1-BE1B-7D26FC6EB7D8}" type="parTrans" cxnId="{3B2A49E6-6136-4E3E-9932-8469A57551C7}">
      <dgm:prSet/>
      <dgm:spPr/>
      <dgm:t>
        <a:bodyPr/>
        <a:lstStyle/>
        <a:p>
          <a:pPr>
            <a:lnSpc>
              <a:spcPct val="70000"/>
            </a:lnSpc>
            <a:spcAft>
              <a:spcPts val="600"/>
            </a:spcAft>
          </a:pPr>
          <a:endParaRPr lang="en-ID" sz="1800">
            <a:latin typeface="+mj-lt"/>
          </a:endParaRPr>
        </a:p>
      </dgm:t>
    </dgm:pt>
    <dgm:pt modelId="{CF3811F4-1DCB-465A-BB0F-A368421DE832}" type="sibTrans" cxnId="{3B2A49E6-6136-4E3E-9932-8469A57551C7}">
      <dgm:prSet/>
      <dgm:spPr/>
      <dgm:t>
        <a:bodyPr/>
        <a:lstStyle/>
        <a:p>
          <a:pPr>
            <a:lnSpc>
              <a:spcPct val="70000"/>
            </a:lnSpc>
            <a:spcAft>
              <a:spcPts val="600"/>
            </a:spcAft>
          </a:pPr>
          <a:endParaRPr lang="en-ID" sz="1800">
            <a:latin typeface="+mj-lt"/>
          </a:endParaRPr>
        </a:p>
      </dgm:t>
    </dgm:pt>
    <dgm:pt modelId="{C1ED9DBD-F808-493C-ADBA-DE22E6EFB456}">
      <dgm:prSet custT="1"/>
      <dgm:spPr/>
      <dgm:t>
        <a:bodyPr/>
        <a:lstStyle/>
        <a:p>
          <a:pPr algn="l">
            <a:lnSpc>
              <a:spcPct val="70000"/>
            </a:lnSpc>
            <a:spcAft>
              <a:spcPts val="600"/>
            </a:spcAft>
          </a:pPr>
          <a:r>
            <a:rPr lang="en-US" sz="1800" dirty="0">
              <a:latin typeface="+mj-lt"/>
            </a:rPr>
            <a:t>We need to investigate how they correlate with the other known columns.</a:t>
          </a:r>
          <a:endParaRPr lang="en-ID" sz="1800" dirty="0">
            <a:latin typeface="+mj-lt"/>
          </a:endParaRPr>
        </a:p>
      </dgm:t>
    </dgm:pt>
    <dgm:pt modelId="{FD4D0E36-9748-48FC-9E30-6366D3817677}" type="parTrans" cxnId="{2644BC02-B200-43B6-A67F-3FBB908A3676}">
      <dgm:prSet/>
      <dgm:spPr/>
      <dgm:t>
        <a:bodyPr/>
        <a:lstStyle/>
        <a:p>
          <a:pPr>
            <a:lnSpc>
              <a:spcPct val="70000"/>
            </a:lnSpc>
            <a:spcAft>
              <a:spcPts val="600"/>
            </a:spcAft>
          </a:pPr>
          <a:endParaRPr lang="en-ID" sz="1800">
            <a:latin typeface="+mj-lt"/>
          </a:endParaRPr>
        </a:p>
      </dgm:t>
    </dgm:pt>
    <dgm:pt modelId="{043AD2CA-99B1-4B09-872C-DF5B1ABD5C8B}" type="sibTrans" cxnId="{2644BC02-B200-43B6-A67F-3FBB908A3676}">
      <dgm:prSet/>
      <dgm:spPr/>
      <dgm:t>
        <a:bodyPr/>
        <a:lstStyle/>
        <a:p>
          <a:pPr>
            <a:lnSpc>
              <a:spcPct val="70000"/>
            </a:lnSpc>
            <a:spcAft>
              <a:spcPts val="600"/>
            </a:spcAft>
          </a:pPr>
          <a:endParaRPr lang="en-ID" sz="1800">
            <a:latin typeface="+mj-lt"/>
          </a:endParaRPr>
        </a:p>
      </dgm:t>
    </dgm:pt>
    <dgm:pt modelId="{8B2186FD-2361-488C-A4FD-3AD4B65F28E1}">
      <dgm:prSet custT="1"/>
      <dgm:spPr/>
      <dgm:t>
        <a:bodyPr/>
        <a:lstStyle/>
        <a:p>
          <a:pPr>
            <a:lnSpc>
              <a:spcPct val="70000"/>
            </a:lnSpc>
            <a:spcAft>
              <a:spcPts val="600"/>
            </a:spcAft>
          </a:pPr>
          <a:r>
            <a:rPr lang="en-ID" sz="1800" dirty="0">
              <a:latin typeface="+mj-lt"/>
            </a:rPr>
            <a:t>Its stores </a:t>
          </a:r>
          <a:r>
            <a:rPr lang="en-ID" sz="1800" dirty="0">
              <a:solidFill>
                <a:srgbClr val="A95C3D"/>
              </a:solidFill>
              <a:latin typeface="+mj-lt"/>
            </a:rPr>
            <a:t>645</a:t>
          </a:r>
          <a:r>
            <a:rPr lang="en-ID" sz="1800" dirty="0">
              <a:latin typeface="+mj-lt"/>
            </a:rPr>
            <a:t> customers records.</a:t>
          </a:r>
        </a:p>
      </dgm:t>
    </dgm:pt>
    <dgm:pt modelId="{99B2C100-23D8-4366-9740-05B3CE1EFF38}" type="parTrans" cxnId="{73978EBA-5677-4869-8C9E-B986D6521C06}">
      <dgm:prSet/>
      <dgm:spPr/>
      <dgm:t>
        <a:bodyPr/>
        <a:lstStyle/>
        <a:p>
          <a:pPr>
            <a:lnSpc>
              <a:spcPct val="70000"/>
            </a:lnSpc>
            <a:spcAft>
              <a:spcPts val="600"/>
            </a:spcAft>
          </a:pPr>
          <a:endParaRPr lang="en-ID" sz="1800">
            <a:latin typeface="+mj-lt"/>
          </a:endParaRPr>
        </a:p>
      </dgm:t>
    </dgm:pt>
    <dgm:pt modelId="{4E7A35B6-08D9-4FAB-8CAA-45EA771421DC}" type="sibTrans" cxnId="{73978EBA-5677-4869-8C9E-B986D6521C06}">
      <dgm:prSet/>
      <dgm:spPr/>
      <dgm:t>
        <a:bodyPr/>
        <a:lstStyle/>
        <a:p>
          <a:pPr>
            <a:lnSpc>
              <a:spcPct val="70000"/>
            </a:lnSpc>
            <a:spcAft>
              <a:spcPts val="600"/>
            </a:spcAft>
          </a:pPr>
          <a:endParaRPr lang="en-ID" sz="1800">
            <a:latin typeface="+mj-lt"/>
          </a:endParaRPr>
        </a:p>
      </dgm:t>
    </dgm:pt>
    <dgm:pt modelId="{BBF2768F-703E-45F6-A855-32CEF3173FAE}">
      <dgm:prSet custT="1"/>
      <dgm:spPr/>
      <dgm:t>
        <a:bodyPr/>
        <a:lstStyle/>
        <a:p>
          <a:pPr algn="l">
            <a:lnSpc>
              <a:spcPct val="70000"/>
            </a:lnSpc>
            <a:spcAft>
              <a:spcPts val="600"/>
            </a:spcAft>
          </a:pPr>
          <a:r>
            <a:rPr lang="en-US" sz="1800" dirty="0">
              <a:latin typeface="+mj-lt"/>
            </a:rPr>
            <a:t>The </a:t>
          </a:r>
          <a:r>
            <a:rPr lang="en-US" sz="1800" dirty="0">
              <a:solidFill>
                <a:srgbClr val="A95C3D"/>
              </a:solidFill>
              <a:latin typeface="+mj-lt"/>
            </a:rPr>
            <a:t>Unnamed: 9 </a:t>
          </a:r>
          <a:r>
            <a:rPr lang="en-US" sz="1800" dirty="0">
              <a:latin typeface="+mj-lt"/>
            </a:rPr>
            <a:t>seem to just held a single value of </a:t>
          </a:r>
          <a:r>
            <a:rPr lang="en-US" sz="1800" dirty="0">
              <a:solidFill>
                <a:srgbClr val="A95C3D"/>
              </a:solidFill>
              <a:latin typeface="+mj-lt"/>
            </a:rPr>
            <a:t>1</a:t>
          </a:r>
          <a:r>
            <a:rPr lang="en-US" sz="1800" dirty="0">
              <a:latin typeface="+mj-lt"/>
            </a:rPr>
            <a:t> across it’s rows. </a:t>
          </a:r>
          <a:endParaRPr lang="en-ID" sz="1800" dirty="0">
            <a:latin typeface="+mj-lt"/>
          </a:endParaRPr>
        </a:p>
      </dgm:t>
    </dgm:pt>
    <dgm:pt modelId="{DAD26A51-79D9-4F06-9DE9-19E0D5865165}" type="parTrans" cxnId="{5086CDD7-81E6-445A-9471-9AD37403DFBE}">
      <dgm:prSet/>
      <dgm:spPr/>
      <dgm:t>
        <a:bodyPr/>
        <a:lstStyle/>
        <a:p>
          <a:pPr>
            <a:lnSpc>
              <a:spcPct val="70000"/>
            </a:lnSpc>
            <a:spcAft>
              <a:spcPts val="600"/>
            </a:spcAft>
          </a:pPr>
          <a:endParaRPr lang="en-ID" sz="1800">
            <a:latin typeface="+mj-lt"/>
          </a:endParaRPr>
        </a:p>
      </dgm:t>
    </dgm:pt>
    <dgm:pt modelId="{960D79CB-CA71-4C19-9055-F24D7052A008}" type="sibTrans" cxnId="{5086CDD7-81E6-445A-9471-9AD37403DFBE}">
      <dgm:prSet/>
      <dgm:spPr/>
      <dgm:t>
        <a:bodyPr/>
        <a:lstStyle/>
        <a:p>
          <a:pPr>
            <a:lnSpc>
              <a:spcPct val="70000"/>
            </a:lnSpc>
            <a:spcAft>
              <a:spcPts val="600"/>
            </a:spcAft>
          </a:pPr>
          <a:endParaRPr lang="en-ID" sz="1800">
            <a:latin typeface="+mj-lt"/>
          </a:endParaRPr>
        </a:p>
      </dgm:t>
    </dgm:pt>
    <dgm:pt modelId="{8A9BBCC1-6C4B-45AA-9B88-E6BF541975E8}">
      <dgm:prSet custT="1"/>
      <dgm:spPr/>
      <dgm:t>
        <a:bodyPr/>
        <a:lstStyle/>
        <a:p>
          <a:pPr algn="l">
            <a:lnSpc>
              <a:spcPct val="70000"/>
            </a:lnSpc>
            <a:spcAft>
              <a:spcPts val="600"/>
            </a:spcAft>
          </a:pPr>
          <a:r>
            <a:rPr lang="en-US" sz="1800" dirty="0">
              <a:latin typeface="+mj-lt"/>
            </a:rPr>
            <a:t>Datatype </a:t>
          </a:r>
          <a:r>
            <a:rPr lang="en-US" sz="1800" dirty="0">
              <a:solidFill>
                <a:srgbClr val="A95C3D"/>
              </a:solidFill>
              <a:latin typeface="+mj-lt"/>
            </a:rPr>
            <a:t>integer</a:t>
          </a:r>
          <a:r>
            <a:rPr lang="en-US" sz="1800" dirty="0">
              <a:latin typeface="+mj-lt"/>
            </a:rPr>
            <a:t> (</a:t>
          </a:r>
          <a:r>
            <a:rPr lang="en-US" sz="1800" dirty="0">
              <a:solidFill>
                <a:srgbClr val="A95C3D"/>
              </a:solidFill>
              <a:latin typeface="+mj-lt"/>
            </a:rPr>
            <a:t>int64</a:t>
          </a:r>
          <a:r>
            <a:rPr lang="en-US" sz="1800" dirty="0">
              <a:latin typeface="+mj-lt"/>
            </a:rPr>
            <a:t>).</a:t>
          </a:r>
          <a:endParaRPr lang="en-ID" sz="1800" dirty="0">
            <a:solidFill>
              <a:schemeClr val="tx1"/>
            </a:solidFill>
            <a:latin typeface="+mj-lt"/>
          </a:endParaRPr>
        </a:p>
      </dgm:t>
    </dgm:pt>
    <dgm:pt modelId="{C340EC33-D1A2-42BC-B384-59BFF8EEA6D4}" type="parTrans" cxnId="{CD42D99F-5C23-474D-B76F-B6BD08A1F51B}">
      <dgm:prSet/>
      <dgm:spPr/>
      <dgm:t>
        <a:bodyPr/>
        <a:lstStyle/>
        <a:p>
          <a:pPr>
            <a:lnSpc>
              <a:spcPct val="70000"/>
            </a:lnSpc>
            <a:spcAft>
              <a:spcPts val="600"/>
            </a:spcAft>
          </a:pPr>
          <a:endParaRPr lang="en-ID" sz="1800">
            <a:latin typeface="+mj-lt"/>
          </a:endParaRPr>
        </a:p>
      </dgm:t>
    </dgm:pt>
    <dgm:pt modelId="{0F0A08CC-4BF5-445F-908A-4502C949E3B2}" type="sibTrans" cxnId="{CD42D99F-5C23-474D-B76F-B6BD08A1F51B}">
      <dgm:prSet/>
      <dgm:spPr/>
      <dgm:t>
        <a:bodyPr/>
        <a:lstStyle/>
        <a:p>
          <a:pPr>
            <a:lnSpc>
              <a:spcPct val="70000"/>
            </a:lnSpc>
            <a:spcAft>
              <a:spcPts val="600"/>
            </a:spcAft>
          </a:pPr>
          <a:endParaRPr lang="en-ID" sz="1800">
            <a:latin typeface="+mj-lt"/>
          </a:endParaRPr>
        </a:p>
      </dgm:t>
    </dgm:pt>
    <dgm:pt modelId="{5F585F53-B2CB-4B44-B8E2-E10872F1CFCD}">
      <dgm:prSet custT="1"/>
      <dgm:spPr/>
      <dgm:t>
        <a:bodyPr/>
        <a:lstStyle/>
        <a:p>
          <a:pPr algn="l">
            <a:lnSpc>
              <a:spcPct val="70000"/>
            </a:lnSpc>
            <a:spcAft>
              <a:spcPts val="600"/>
            </a:spcAft>
          </a:pPr>
          <a:r>
            <a:rPr lang="en-ID" sz="1800" dirty="0">
              <a:solidFill>
                <a:srgbClr val="A95C3D"/>
              </a:solidFill>
              <a:latin typeface="+mj-lt"/>
            </a:rPr>
            <a:t>Unnamed:9</a:t>
          </a:r>
          <a:r>
            <a:rPr lang="en-ID" sz="1800" dirty="0">
              <a:latin typeface="+mj-lt"/>
            </a:rPr>
            <a:t>, </a:t>
          </a:r>
          <a:r>
            <a:rPr lang="en-ID" sz="1800" dirty="0">
              <a:solidFill>
                <a:srgbClr val="A95C3D"/>
              </a:solidFill>
              <a:latin typeface="+mj-lt"/>
            </a:rPr>
            <a:t>Unnamed:10</a:t>
          </a:r>
          <a:r>
            <a:rPr lang="en-ID" sz="1800" dirty="0">
              <a:latin typeface="+mj-lt"/>
            </a:rPr>
            <a:t>, </a:t>
          </a:r>
          <a:r>
            <a:rPr lang="en-ID" sz="1800" dirty="0">
              <a:solidFill>
                <a:srgbClr val="A95C3D"/>
              </a:solidFill>
              <a:latin typeface="+mj-lt"/>
            </a:rPr>
            <a:t>Unnamed:11</a:t>
          </a:r>
          <a:r>
            <a:rPr lang="en-ID" sz="1800" dirty="0">
              <a:latin typeface="+mj-lt"/>
            </a:rPr>
            <a:t>, </a:t>
          </a:r>
          <a:r>
            <a:rPr lang="en-ID" sz="1800" dirty="0">
              <a:solidFill>
                <a:srgbClr val="A95C3D"/>
              </a:solidFill>
              <a:latin typeface="+mj-lt"/>
            </a:rPr>
            <a:t>Unnamed:12</a:t>
          </a:r>
        </a:p>
      </dgm:t>
    </dgm:pt>
    <dgm:pt modelId="{32860C2F-B1FC-4C9D-BEF1-DAE38A8FCBD4}" type="parTrans" cxnId="{6E4A4C96-087C-43E1-982D-E8E9CC231943}">
      <dgm:prSet/>
      <dgm:spPr/>
      <dgm:t>
        <a:bodyPr/>
        <a:lstStyle/>
        <a:p>
          <a:pPr>
            <a:lnSpc>
              <a:spcPct val="70000"/>
            </a:lnSpc>
            <a:spcAft>
              <a:spcPts val="600"/>
            </a:spcAft>
          </a:pPr>
          <a:endParaRPr lang="en-ID" sz="1800">
            <a:latin typeface="+mj-lt"/>
          </a:endParaRPr>
        </a:p>
      </dgm:t>
    </dgm:pt>
    <dgm:pt modelId="{84B8CA4A-18FA-43E0-8B2B-215C8CB2C30A}" type="sibTrans" cxnId="{6E4A4C96-087C-43E1-982D-E8E9CC231943}">
      <dgm:prSet/>
      <dgm:spPr/>
      <dgm:t>
        <a:bodyPr/>
        <a:lstStyle/>
        <a:p>
          <a:pPr>
            <a:lnSpc>
              <a:spcPct val="70000"/>
            </a:lnSpc>
            <a:spcAft>
              <a:spcPts val="600"/>
            </a:spcAft>
          </a:pPr>
          <a:endParaRPr lang="en-ID" sz="1800">
            <a:latin typeface="+mj-lt"/>
          </a:endParaRPr>
        </a:p>
      </dgm:t>
    </dgm:pt>
    <dgm:pt modelId="{E8801501-3F83-45A2-BECF-543CE4BF2BB2}">
      <dgm:prSet custT="1"/>
      <dgm:spPr/>
      <dgm:t>
        <a:bodyPr/>
        <a:lstStyle/>
        <a:p>
          <a:pPr algn="l">
            <a:lnSpc>
              <a:spcPct val="100000"/>
            </a:lnSpc>
            <a:spcBef>
              <a:spcPts val="600"/>
            </a:spcBef>
            <a:spcAft>
              <a:spcPts val="600"/>
            </a:spcAft>
          </a:pPr>
          <a:r>
            <a:rPr lang="en-US" sz="1800" dirty="0">
              <a:solidFill>
                <a:schemeClr val="tx1"/>
              </a:solidFill>
              <a:latin typeface="+mj-lt"/>
            </a:rPr>
            <a:t> </a:t>
          </a:r>
          <a:r>
            <a:rPr lang="en-US" sz="1800" dirty="0">
              <a:solidFill>
                <a:srgbClr val="A95C3D"/>
              </a:solidFill>
              <a:latin typeface="+mj-lt"/>
            </a:rPr>
            <a:t>Customer</a:t>
          </a:r>
          <a:r>
            <a:rPr lang="en-US" sz="1800" dirty="0">
              <a:latin typeface="+mj-lt"/>
            </a:rPr>
            <a:t> </a:t>
          </a:r>
          <a:r>
            <a:rPr lang="en-US" sz="1800" dirty="0">
              <a:solidFill>
                <a:srgbClr val="A95C3D"/>
              </a:solidFill>
              <a:latin typeface="+mj-lt"/>
            </a:rPr>
            <a:t>ID</a:t>
          </a:r>
          <a:r>
            <a:rPr lang="en-US" sz="1800" dirty="0">
              <a:latin typeface="+mj-lt"/>
            </a:rPr>
            <a:t>, </a:t>
          </a:r>
          <a:r>
            <a:rPr lang="en-US" sz="1800" dirty="0" err="1">
              <a:solidFill>
                <a:srgbClr val="A95C3D"/>
              </a:solidFill>
              <a:latin typeface="+mj-lt"/>
            </a:rPr>
            <a:t>Umur</a:t>
          </a:r>
          <a:r>
            <a:rPr lang="en-US" sz="1800" dirty="0">
              <a:latin typeface="+mj-lt"/>
            </a:rPr>
            <a:t> (age), </a:t>
          </a:r>
          <a:r>
            <a:rPr lang="en-US" sz="1800" dirty="0">
              <a:solidFill>
                <a:srgbClr val="A95C3D"/>
              </a:solidFill>
              <a:latin typeface="+mj-lt"/>
            </a:rPr>
            <a:t>Income</a:t>
          </a:r>
          <a:r>
            <a:rPr lang="en-US" sz="1800" dirty="0">
              <a:latin typeface="+mj-lt"/>
            </a:rPr>
            <a:t>, </a:t>
          </a:r>
          <a:r>
            <a:rPr lang="en-US" sz="1800" dirty="0" err="1">
              <a:solidFill>
                <a:srgbClr val="A95C3D"/>
              </a:solidFill>
              <a:latin typeface="+mj-lt"/>
            </a:rPr>
            <a:t>Product_Holding</a:t>
          </a:r>
          <a:r>
            <a:rPr lang="en-US" sz="1800" dirty="0">
              <a:latin typeface="+mj-lt"/>
            </a:rPr>
            <a:t>, </a:t>
          </a:r>
          <a:endParaRPr lang="en-ID" sz="1800" dirty="0">
            <a:latin typeface="+mj-lt"/>
          </a:endParaRPr>
        </a:p>
      </dgm:t>
    </dgm:pt>
    <dgm:pt modelId="{92113B40-A855-44CE-9A76-16F424D52D83}" type="parTrans" cxnId="{0D6E20FF-68FC-48C4-97C3-4AA925718804}">
      <dgm:prSet/>
      <dgm:spPr/>
      <dgm:t>
        <a:bodyPr/>
        <a:lstStyle/>
        <a:p>
          <a:pPr>
            <a:lnSpc>
              <a:spcPct val="70000"/>
            </a:lnSpc>
            <a:spcAft>
              <a:spcPts val="600"/>
            </a:spcAft>
          </a:pPr>
          <a:endParaRPr lang="en-ID" sz="1800">
            <a:latin typeface="+mj-lt"/>
          </a:endParaRPr>
        </a:p>
      </dgm:t>
    </dgm:pt>
    <dgm:pt modelId="{20C70100-5DEE-4DCF-8285-C229671E47C7}" type="sibTrans" cxnId="{0D6E20FF-68FC-48C4-97C3-4AA925718804}">
      <dgm:prSet/>
      <dgm:spPr/>
      <dgm:t>
        <a:bodyPr/>
        <a:lstStyle/>
        <a:p>
          <a:pPr>
            <a:lnSpc>
              <a:spcPct val="70000"/>
            </a:lnSpc>
            <a:spcAft>
              <a:spcPts val="600"/>
            </a:spcAft>
          </a:pPr>
          <a:endParaRPr lang="en-ID" sz="1800">
            <a:latin typeface="+mj-lt"/>
          </a:endParaRPr>
        </a:p>
      </dgm:t>
    </dgm:pt>
    <dgm:pt modelId="{38937927-2541-47AB-B259-1F31CC514D4D}">
      <dgm:prSet custT="1"/>
      <dgm:spPr/>
      <dgm:t>
        <a:bodyPr/>
        <a:lstStyle/>
        <a:p>
          <a:pPr algn="l">
            <a:lnSpc>
              <a:spcPct val="70000"/>
            </a:lnSpc>
            <a:spcBef>
              <a:spcPts val="0"/>
            </a:spcBef>
            <a:spcAft>
              <a:spcPts val="600"/>
            </a:spcAft>
          </a:pPr>
          <a:r>
            <a:rPr lang="en-US" sz="1800" dirty="0">
              <a:solidFill>
                <a:schemeClr val="tx1"/>
              </a:solidFill>
              <a:latin typeface="+mj-lt"/>
            </a:rPr>
            <a:t> </a:t>
          </a:r>
          <a:r>
            <a:rPr lang="en-US" sz="1800" dirty="0">
              <a:solidFill>
                <a:srgbClr val="A95C3D"/>
              </a:solidFill>
              <a:latin typeface="+mj-lt"/>
            </a:rPr>
            <a:t>Saving</a:t>
          </a:r>
          <a:r>
            <a:rPr lang="en-US" sz="1800" dirty="0">
              <a:latin typeface="+mj-lt"/>
            </a:rPr>
            <a:t>, </a:t>
          </a:r>
          <a:r>
            <a:rPr lang="en-US" sz="1800" dirty="0">
              <a:solidFill>
                <a:srgbClr val="A95C3D"/>
              </a:solidFill>
              <a:latin typeface="+mj-lt"/>
            </a:rPr>
            <a:t>Deposit</a:t>
          </a:r>
          <a:r>
            <a:rPr lang="en-US" sz="1800" dirty="0">
              <a:latin typeface="+mj-lt"/>
            </a:rPr>
            <a:t>, </a:t>
          </a:r>
          <a:r>
            <a:rPr lang="en-US" sz="1800" dirty="0">
              <a:solidFill>
                <a:srgbClr val="A95C3D"/>
              </a:solidFill>
              <a:latin typeface="+mj-lt"/>
            </a:rPr>
            <a:t>KK</a:t>
          </a:r>
          <a:r>
            <a:rPr lang="en-US" sz="1800" dirty="0">
              <a:latin typeface="+mj-lt"/>
            </a:rPr>
            <a:t> (credit card !?), </a:t>
          </a:r>
          <a:r>
            <a:rPr lang="en-US" sz="1800" dirty="0">
              <a:solidFill>
                <a:srgbClr val="A95C3D"/>
              </a:solidFill>
              <a:latin typeface="+mj-lt"/>
            </a:rPr>
            <a:t>Tab</a:t>
          </a:r>
          <a:r>
            <a:rPr lang="en-US" sz="1800" dirty="0">
              <a:latin typeface="+mj-lt"/>
            </a:rPr>
            <a:t> </a:t>
          </a:r>
          <a:r>
            <a:rPr lang="en-US" sz="1800" dirty="0" err="1">
              <a:solidFill>
                <a:srgbClr val="A95C3D"/>
              </a:solidFill>
              <a:latin typeface="+mj-lt"/>
            </a:rPr>
            <a:t>Bisnis</a:t>
          </a:r>
          <a:r>
            <a:rPr lang="en-US" sz="1800" dirty="0">
              <a:latin typeface="+mj-lt"/>
            </a:rPr>
            <a:t> (busines saving !?), </a:t>
          </a:r>
          <a:endParaRPr lang="en-ID" sz="1800" dirty="0">
            <a:latin typeface="+mj-lt"/>
          </a:endParaRPr>
        </a:p>
      </dgm:t>
    </dgm:pt>
    <dgm:pt modelId="{C510D415-D1F9-4F28-B4B6-D596BD5C314B}" type="parTrans" cxnId="{1BBFF534-77F6-409D-BC5A-B1CF02D2C14A}">
      <dgm:prSet/>
      <dgm:spPr/>
      <dgm:t>
        <a:bodyPr/>
        <a:lstStyle/>
        <a:p>
          <a:pPr>
            <a:lnSpc>
              <a:spcPct val="70000"/>
            </a:lnSpc>
            <a:spcAft>
              <a:spcPts val="600"/>
            </a:spcAft>
          </a:pPr>
          <a:endParaRPr lang="en-ID" sz="1800">
            <a:latin typeface="+mj-lt"/>
          </a:endParaRPr>
        </a:p>
      </dgm:t>
    </dgm:pt>
    <dgm:pt modelId="{FB6E3192-07BA-4805-9014-63FE76B48524}" type="sibTrans" cxnId="{1BBFF534-77F6-409D-BC5A-B1CF02D2C14A}">
      <dgm:prSet/>
      <dgm:spPr/>
      <dgm:t>
        <a:bodyPr/>
        <a:lstStyle/>
        <a:p>
          <a:pPr>
            <a:lnSpc>
              <a:spcPct val="70000"/>
            </a:lnSpc>
            <a:spcAft>
              <a:spcPts val="600"/>
            </a:spcAft>
          </a:pPr>
          <a:endParaRPr lang="en-ID" sz="1800">
            <a:latin typeface="+mj-lt"/>
          </a:endParaRPr>
        </a:p>
      </dgm:t>
    </dgm:pt>
    <dgm:pt modelId="{CC146094-A87B-4590-ACE7-2D4AE79C13D9}">
      <dgm:prSet custT="1"/>
      <dgm:spPr/>
      <dgm:t>
        <a:bodyPr/>
        <a:lstStyle/>
        <a:p>
          <a:pPr algn="l">
            <a:lnSpc>
              <a:spcPct val="70000"/>
            </a:lnSpc>
            <a:spcBef>
              <a:spcPts val="0"/>
            </a:spcBef>
            <a:spcAft>
              <a:spcPts val="600"/>
            </a:spcAft>
          </a:pPr>
          <a:r>
            <a:rPr lang="en-US" sz="1800" dirty="0">
              <a:solidFill>
                <a:schemeClr val="tx1"/>
              </a:solidFill>
              <a:latin typeface="+mj-lt"/>
            </a:rPr>
            <a:t> </a:t>
          </a:r>
          <a:r>
            <a:rPr lang="en-US" sz="1800" dirty="0">
              <a:solidFill>
                <a:srgbClr val="A95C3D"/>
              </a:solidFill>
              <a:latin typeface="+mj-lt"/>
            </a:rPr>
            <a:t>Limit</a:t>
          </a:r>
          <a:r>
            <a:rPr lang="en-US" sz="1800" dirty="0">
              <a:latin typeface="+mj-lt"/>
            </a:rPr>
            <a:t> </a:t>
          </a:r>
          <a:r>
            <a:rPr lang="en-US" sz="1800" dirty="0" err="1">
              <a:solidFill>
                <a:srgbClr val="A95C3D"/>
              </a:solidFill>
              <a:latin typeface="+mj-lt"/>
            </a:rPr>
            <a:t>kredit</a:t>
          </a:r>
          <a:r>
            <a:rPr lang="en-US" sz="1800" dirty="0">
              <a:latin typeface="+mj-lt"/>
            </a:rPr>
            <a:t> </a:t>
          </a:r>
          <a:r>
            <a:rPr lang="en-US" sz="1800" dirty="0">
              <a:solidFill>
                <a:srgbClr val="A95C3D"/>
              </a:solidFill>
              <a:latin typeface="+mj-lt"/>
            </a:rPr>
            <a:t>Mortgage</a:t>
          </a:r>
          <a:r>
            <a:rPr lang="en-US" sz="1800" dirty="0">
              <a:latin typeface="+mj-lt"/>
            </a:rPr>
            <a:t> (conforming loan limit), </a:t>
          </a:r>
          <a:endParaRPr lang="en-ID" sz="1800" dirty="0">
            <a:latin typeface="+mj-lt"/>
          </a:endParaRPr>
        </a:p>
      </dgm:t>
    </dgm:pt>
    <dgm:pt modelId="{C3A89705-4D2F-47E6-B5BD-2677EC0ECC9E}" type="parTrans" cxnId="{926646D4-BD54-4FDC-96F7-2244E8229556}">
      <dgm:prSet/>
      <dgm:spPr/>
      <dgm:t>
        <a:bodyPr/>
        <a:lstStyle/>
        <a:p>
          <a:pPr>
            <a:lnSpc>
              <a:spcPct val="70000"/>
            </a:lnSpc>
            <a:spcAft>
              <a:spcPts val="600"/>
            </a:spcAft>
          </a:pPr>
          <a:endParaRPr lang="en-ID" sz="1800">
            <a:latin typeface="+mj-lt"/>
          </a:endParaRPr>
        </a:p>
      </dgm:t>
    </dgm:pt>
    <dgm:pt modelId="{46BA2C9C-E39F-4BFB-8139-56B423C2D0D2}" type="sibTrans" cxnId="{926646D4-BD54-4FDC-96F7-2244E8229556}">
      <dgm:prSet/>
      <dgm:spPr/>
      <dgm:t>
        <a:bodyPr/>
        <a:lstStyle/>
        <a:p>
          <a:pPr>
            <a:lnSpc>
              <a:spcPct val="70000"/>
            </a:lnSpc>
            <a:spcAft>
              <a:spcPts val="600"/>
            </a:spcAft>
          </a:pPr>
          <a:endParaRPr lang="en-ID" sz="1800">
            <a:latin typeface="+mj-lt"/>
          </a:endParaRPr>
        </a:p>
      </dgm:t>
    </dgm:pt>
    <dgm:pt modelId="{AA4331E6-4D05-4FF9-B8F6-2A6A0B4B62F3}">
      <dgm:prSet custT="1"/>
      <dgm:spPr/>
      <dgm:t>
        <a:bodyPr/>
        <a:lstStyle/>
        <a:p>
          <a:pPr algn="l">
            <a:lnSpc>
              <a:spcPct val="70000"/>
            </a:lnSpc>
            <a:spcBef>
              <a:spcPts val="0"/>
            </a:spcBef>
            <a:spcAft>
              <a:spcPts val="600"/>
            </a:spcAft>
          </a:pPr>
          <a:r>
            <a:rPr lang="en-US" sz="1800" b="0" dirty="0">
              <a:latin typeface="+mj-lt"/>
            </a:rPr>
            <a:t> and</a:t>
          </a:r>
          <a:r>
            <a:rPr lang="en-US" sz="1800" dirty="0">
              <a:latin typeface="+mj-lt"/>
            </a:rPr>
            <a:t> four </a:t>
          </a:r>
          <a:r>
            <a:rPr lang="en-US" sz="1800" dirty="0">
              <a:solidFill>
                <a:srgbClr val="A95C3D"/>
              </a:solidFill>
              <a:latin typeface="+mj-lt"/>
            </a:rPr>
            <a:t>Unnamed</a:t>
          </a:r>
          <a:r>
            <a:rPr lang="en-US" sz="1800" dirty="0">
              <a:latin typeface="+mj-lt"/>
            </a:rPr>
            <a:t> </a:t>
          </a:r>
          <a:r>
            <a:rPr lang="en-US" sz="1800" dirty="0" err="1">
              <a:latin typeface="+mj-lt"/>
            </a:rPr>
            <a:t>cloumns</a:t>
          </a:r>
          <a:r>
            <a:rPr lang="en-US" sz="1800" dirty="0">
              <a:latin typeface="+mj-lt"/>
            </a:rPr>
            <a:t>.</a:t>
          </a:r>
          <a:endParaRPr lang="en-ID" sz="1800" dirty="0">
            <a:latin typeface="+mj-lt"/>
          </a:endParaRPr>
        </a:p>
      </dgm:t>
    </dgm:pt>
    <dgm:pt modelId="{C2CE7938-F8AD-4077-85CE-C3FA9E7B35C6}" type="parTrans" cxnId="{2FB9DCB6-3DF5-4783-8FED-DC84AB64D879}">
      <dgm:prSet/>
      <dgm:spPr/>
      <dgm:t>
        <a:bodyPr/>
        <a:lstStyle/>
        <a:p>
          <a:pPr>
            <a:lnSpc>
              <a:spcPct val="70000"/>
            </a:lnSpc>
            <a:spcAft>
              <a:spcPts val="600"/>
            </a:spcAft>
          </a:pPr>
          <a:endParaRPr lang="en-ID" sz="1800">
            <a:latin typeface="+mj-lt"/>
          </a:endParaRPr>
        </a:p>
      </dgm:t>
    </dgm:pt>
    <dgm:pt modelId="{8F5759CC-957F-4087-9407-D0632CAF29CC}" type="sibTrans" cxnId="{2FB9DCB6-3DF5-4783-8FED-DC84AB64D879}">
      <dgm:prSet/>
      <dgm:spPr/>
      <dgm:t>
        <a:bodyPr/>
        <a:lstStyle/>
        <a:p>
          <a:pPr>
            <a:lnSpc>
              <a:spcPct val="70000"/>
            </a:lnSpc>
            <a:spcAft>
              <a:spcPts val="600"/>
            </a:spcAft>
          </a:pPr>
          <a:endParaRPr lang="en-ID" sz="1800">
            <a:latin typeface="+mj-lt"/>
          </a:endParaRPr>
        </a:p>
      </dgm:t>
    </dgm:pt>
    <dgm:pt modelId="{400CE9E5-7D39-4427-8928-FF9BCC9E732C}" type="pres">
      <dgm:prSet presAssocID="{A85DE55F-0FAC-4789-A944-80EFD1B13130}" presName="Name0" presStyleCnt="0">
        <dgm:presLayoutVars>
          <dgm:chMax/>
          <dgm:chPref val="3"/>
          <dgm:dir/>
          <dgm:animOne val="branch"/>
          <dgm:animLvl val="lvl"/>
        </dgm:presLayoutVars>
      </dgm:prSet>
      <dgm:spPr/>
    </dgm:pt>
    <dgm:pt modelId="{D5F945CA-62E5-48C4-AFAF-24BEC2EE2564}" type="pres">
      <dgm:prSet presAssocID="{FB2FD887-3BEC-496B-9C40-3A4A2508C6CB}" presName="composite" presStyleCnt="0"/>
      <dgm:spPr/>
    </dgm:pt>
    <dgm:pt modelId="{A98E304F-EFF0-402B-9696-414B1B9D4BBA}" type="pres">
      <dgm:prSet presAssocID="{FB2FD887-3BEC-496B-9C40-3A4A2508C6CB}" presName="FirstChild" presStyleLbl="revTx" presStyleIdx="0" presStyleCnt="6" custScaleX="100041">
        <dgm:presLayoutVars>
          <dgm:chMax val="0"/>
          <dgm:chPref val="0"/>
          <dgm:bulletEnabled val="1"/>
        </dgm:presLayoutVars>
      </dgm:prSet>
      <dgm:spPr/>
    </dgm:pt>
    <dgm:pt modelId="{4EA54C4A-7A94-4EBC-A68E-5F6F923B1BA4}" type="pres">
      <dgm:prSet presAssocID="{FB2FD887-3BEC-496B-9C40-3A4A2508C6CB}" presName="Parent" presStyleLbl="alignNode1" presStyleIdx="0" presStyleCnt="3" custScaleX="84381">
        <dgm:presLayoutVars>
          <dgm:chMax val="3"/>
          <dgm:chPref val="3"/>
          <dgm:bulletEnabled val="1"/>
        </dgm:presLayoutVars>
      </dgm:prSet>
      <dgm:spPr/>
    </dgm:pt>
    <dgm:pt modelId="{3D7A6F4F-C089-4252-887A-A45ADFD30606}" type="pres">
      <dgm:prSet presAssocID="{FB2FD887-3BEC-496B-9C40-3A4A2508C6CB}" presName="Accent" presStyleLbl="parChTrans1D1" presStyleIdx="0" presStyleCnt="3"/>
      <dgm:spPr/>
    </dgm:pt>
    <dgm:pt modelId="{12C756AF-DB6B-4589-B4C8-BAC4DAEC57D3}" type="pres">
      <dgm:prSet presAssocID="{FB2FD887-3BEC-496B-9C40-3A4A2508C6CB}" presName="Child" presStyleLbl="revTx" presStyleIdx="1" presStyleCnt="6" custScaleY="93663">
        <dgm:presLayoutVars>
          <dgm:chMax val="0"/>
          <dgm:chPref val="0"/>
          <dgm:bulletEnabled val="1"/>
        </dgm:presLayoutVars>
      </dgm:prSet>
      <dgm:spPr/>
    </dgm:pt>
    <dgm:pt modelId="{C38B67E5-A555-420C-9716-9C8FE9F86C75}" type="pres">
      <dgm:prSet presAssocID="{235A4308-DB97-4D58-97F1-3C4000A103DE}" presName="sibTrans" presStyleCnt="0"/>
      <dgm:spPr/>
    </dgm:pt>
    <dgm:pt modelId="{7F372F82-68CD-4C58-9E4E-4D580B14E4D5}" type="pres">
      <dgm:prSet presAssocID="{4FA049A0-5737-4908-93A2-62E492649453}" presName="composite" presStyleCnt="0"/>
      <dgm:spPr/>
    </dgm:pt>
    <dgm:pt modelId="{74204885-D142-47C6-ACD0-27F4C3494CDB}" type="pres">
      <dgm:prSet presAssocID="{4FA049A0-5737-4908-93A2-62E492649453}" presName="FirstChild" presStyleLbl="revTx" presStyleIdx="2" presStyleCnt="6" custScaleX="100041">
        <dgm:presLayoutVars>
          <dgm:chMax val="0"/>
          <dgm:chPref val="0"/>
          <dgm:bulletEnabled val="1"/>
        </dgm:presLayoutVars>
      </dgm:prSet>
      <dgm:spPr/>
    </dgm:pt>
    <dgm:pt modelId="{B5FF2AD2-952F-4251-B30A-440BBF6861FA}" type="pres">
      <dgm:prSet presAssocID="{4FA049A0-5737-4908-93A2-62E492649453}" presName="Parent" presStyleLbl="alignNode1" presStyleIdx="1" presStyleCnt="3" custScaleX="84381">
        <dgm:presLayoutVars>
          <dgm:chMax val="3"/>
          <dgm:chPref val="3"/>
          <dgm:bulletEnabled val="1"/>
        </dgm:presLayoutVars>
      </dgm:prSet>
      <dgm:spPr/>
    </dgm:pt>
    <dgm:pt modelId="{63E4D1A7-0D2A-4ED9-AF65-FE2FE5F82518}" type="pres">
      <dgm:prSet presAssocID="{4FA049A0-5737-4908-93A2-62E492649453}" presName="Accent" presStyleLbl="parChTrans1D1" presStyleIdx="1" presStyleCnt="3"/>
      <dgm:spPr/>
    </dgm:pt>
    <dgm:pt modelId="{1D0E5FC7-BD5D-42AB-B555-6F6796BA8BFD}" type="pres">
      <dgm:prSet presAssocID="{4FA049A0-5737-4908-93A2-62E492649453}" presName="Child" presStyleLbl="revTx" presStyleIdx="3" presStyleCnt="6" custScaleY="163123">
        <dgm:presLayoutVars>
          <dgm:chMax val="0"/>
          <dgm:chPref val="0"/>
          <dgm:bulletEnabled val="1"/>
        </dgm:presLayoutVars>
      </dgm:prSet>
      <dgm:spPr/>
    </dgm:pt>
    <dgm:pt modelId="{56064F9A-D6FD-4D41-987D-554AF42A97BF}" type="pres">
      <dgm:prSet presAssocID="{C7D652D5-2AD5-42BF-8B0A-5E76F824050B}" presName="sibTrans" presStyleCnt="0"/>
      <dgm:spPr/>
    </dgm:pt>
    <dgm:pt modelId="{DEE6B1F3-7B76-4149-AB82-C338901EA8C2}" type="pres">
      <dgm:prSet presAssocID="{6D7FCDE3-ACF5-44F9-BB56-C099E577560C}" presName="composite" presStyleCnt="0"/>
      <dgm:spPr/>
    </dgm:pt>
    <dgm:pt modelId="{82378250-94D6-413A-B3E2-BE142B0B7837}" type="pres">
      <dgm:prSet presAssocID="{6D7FCDE3-ACF5-44F9-BB56-C099E577560C}" presName="FirstChild" presStyleLbl="revTx" presStyleIdx="4" presStyleCnt="6" custScaleX="101031">
        <dgm:presLayoutVars>
          <dgm:chMax val="0"/>
          <dgm:chPref val="0"/>
          <dgm:bulletEnabled val="1"/>
        </dgm:presLayoutVars>
      </dgm:prSet>
      <dgm:spPr/>
    </dgm:pt>
    <dgm:pt modelId="{903A4615-8A77-4C18-ACC3-9A2E606FE3F7}" type="pres">
      <dgm:prSet presAssocID="{6D7FCDE3-ACF5-44F9-BB56-C099E577560C}" presName="Parent" presStyleLbl="alignNode1" presStyleIdx="2" presStyleCnt="3" custScaleX="84381">
        <dgm:presLayoutVars>
          <dgm:chMax val="3"/>
          <dgm:chPref val="3"/>
          <dgm:bulletEnabled val="1"/>
        </dgm:presLayoutVars>
      </dgm:prSet>
      <dgm:spPr/>
    </dgm:pt>
    <dgm:pt modelId="{F71CC83C-8ED8-4DDD-8E25-B9D342D503BE}" type="pres">
      <dgm:prSet presAssocID="{6D7FCDE3-ACF5-44F9-BB56-C099E577560C}" presName="Accent" presStyleLbl="parChTrans1D1" presStyleIdx="2" presStyleCnt="3"/>
      <dgm:spPr/>
    </dgm:pt>
    <dgm:pt modelId="{6D5A432E-6239-4F89-9803-31C201AF780F}" type="pres">
      <dgm:prSet presAssocID="{6D7FCDE3-ACF5-44F9-BB56-C099E577560C}" presName="Child" presStyleLbl="revTx" presStyleIdx="5" presStyleCnt="6" custScaleY="112971">
        <dgm:presLayoutVars>
          <dgm:chMax val="0"/>
          <dgm:chPref val="0"/>
          <dgm:bulletEnabled val="1"/>
        </dgm:presLayoutVars>
      </dgm:prSet>
      <dgm:spPr/>
    </dgm:pt>
  </dgm:ptLst>
  <dgm:cxnLst>
    <dgm:cxn modelId="{2644BC02-B200-43B6-A67F-3FBB908A3676}" srcId="{6D7FCDE3-ACF5-44F9-BB56-C099E577560C}" destId="{C1ED9DBD-F808-493C-ADBA-DE22E6EFB456}" srcOrd="3" destOrd="0" parTransId="{FD4D0E36-9748-48FC-9E30-6366D3817677}" sibTransId="{043AD2CA-99B1-4B09-872C-DF5B1ABD5C8B}"/>
    <dgm:cxn modelId="{DAA4B10F-7912-4276-88BF-B2F87D10D8F5}" type="presOf" srcId="{5C7E5F89-A9C5-4998-9BDD-AE35D612D887}" destId="{6D5A432E-6239-4F89-9803-31C201AF780F}" srcOrd="0" destOrd="0" presId="urn:microsoft.com/office/officeart/2011/layout/TabList"/>
    <dgm:cxn modelId="{1BBFF534-77F6-409D-BC5A-B1CF02D2C14A}" srcId="{4FA049A0-5737-4908-93A2-62E492649453}" destId="{38937927-2541-47AB-B259-1F31CC514D4D}" srcOrd="2" destOrd="0" parTransId="{C510D415-D1F9-4F28-B4B6-D596BD5C314B}" sibTransId="{FB6E3192-07BA-4805-9014-63FE76B48524}"/>
    <dgm:cxn modelId="{EE171042-CC5C-4415-8DA8-8F905517622E}" type="presOf" srcId="{6D7FCDE3-ACF5-44F9-BB56-C099E577560C}" destId="{903A4615-8A77-4C18-ACC3-9A2E606FE3F7}" srcOrd="0" destOrd="0" presId="urn:microsoft.com/office/officeart/2011/layout/TabList"/>
    <dgm:cxn modelId="{30B8C567-A505-4380-A9BE-315D1A16AA10}" type="presOf" srcId="{38937927-2541-47AB-B259-1F31CC514D4D}" destId="{1D0E5FC7-BD5D-42AB-B555-6F6796BA8BFD}" srcOrd="0" destOrd="1" presId="urn:microsoft.com/office/officeart/2011/layout/TabList"/>
    <dgm:cxn modelId="{0358FC49-76C1-4FDC-9622-7821F9C4D63E}" type="presOf" srcId="{5F585F53-B2CB-4B44-B8E2-E10872F1CFCD}" destId="{82378250-94D6-413A-B3E2-BE142B0B7837}" srcOrd="0" destOrd="0" presId="urn:microsoft.com/office/officeart/2011/layout/TabList"/>
    <dgm:cxn modelId="{7A0CF67B-24CF-4D64-A725-F4D6C3664742}" type="presOf" srcId="{AA4331E6-4D05-4FF9-B8F6-2A6A0B4B62F3}" destId="{1D0E5FC7-BD5D-42AB-B555-6F6796BA8BFD}" srcOrd="0" destOrd="3" presId="urn:microsoft.com/office/officeart/2011/layout/TabList"/>
    <dgm:cxn modelId="{EAAFE784-9FC2-4AD8-8BB1-D2D93CA569F4}" srcId="{FB2FD887-3BEC-496B-9C40-3A4A2508C6CB}" destId="{27B8B775-1E17-481A-9D3C-50F483116ECB}" srcOrd="0" destOrd="0" parTransId="{95C567A8-37F1-4570-9094-C5B71CEEF4FC}" sibTransId="{D623AA30-72C7-4523-8BE4-56AE28BB1F55}"/>
    <dgm:cxn modelId="{6E4A4C96-087C-43E1-982D-E8E9CC231943}" srcId="{6D7FCDE3-ACF5-44F9-BB56-C099E577560C}" destId="{5F585F53-B2CB-4B44-B8E2-E10872F1CFCD}" srcOrd="0" destOrd="0" parTransId="{32860C2F-B1FC-4C9D-BEF1-DAE38A8FCBD4}" sibTransId="{84B8CA4A-18FA-43E0-8B2B-215C8CB2C30A}"/>
    <dgm:cxn modelId="{CD42D99F-5C23-474D-B76F-B6BD08A1F51B}" srcId="{4FA049A0-5737-4908-93A2-62E492649453}" destId="{8A9BBCC1-6C4B-45AA-9B88-E6BF541975E8}" srcOrd="0" destOrd="0" parTransId="{C340EC33-D1A2-42BC-B384-59BFF8EEA6D4}" sibTransId="{0F0A08CC-4BF5-445F-908A-4502C949E3B2}"/>
    <dgm:cxn modelId="{AB74D1A2-B9B5-4C43-A901-DACED4A2E2DB}" type="presOf" srcId="{40D3104C-33EB-433E-9A54-30D53CB92934}" destId="{12C756AF-DB6B-4589-B4C8-BAC4DAEC57D3}" srcOrd="0" destOrd="0" presId="urn:microsoft.com/office/officeart/2011/layout/TabList"/>
    <dgm:cxn modelId="{DBA5ABAD-4A95-44EE-B338-482713B372DE}" type="presOf" srcId="{FB2FD887-3BEC-496B-9C40-3A4A2508C6CB}" destId="{4EA54C4A-7A94-4EBC-A68E-5F6F923B1BA4}" srcOrd="0" destOrd="0" presId="urn:microsoft.com/office/officeart/2011/layout/TabList"/>
    <dgm:cxn modelId="{2FB9DCB6-3DF5-4783-8FED-DC84AB64D879}" srcId="{4FA049A0-5737-4908-93A2-62E492649453}" destId="{AA4331E6-4D05-4FF9-B8F6-2A6A0B4B62F3}" srcOrd="4" destOrd="0" parTransId="{C2CE7938-F8AD-4077-85CE-C3FA9E7B35C6}" sibTransId="{8F5759CC-957F-4087-9407-D0632CAF29CC}"/>
    <dgm:cxn modelId="{73978EBA-5677-4869-8C9E-B986D6521C06}" srcId="{FB2FD887-3BEC-496B-9C40-3A4A2508C6CB}" destId="{8B2186FD-2361-488C-A4FD-3AD4B65F28E1}" srcOrd="2" destOrd="0" parTransId="{99B2C100-23D8-4366-9740-05B3CE1EFF38}" sibTransId="{4E7A35B6-08D9-4FAB-8CAA-45EA771421DC}"/>
    <dgm:cxn modelId="{71D88CC0-B343-4107-ADFE-ED59F754DB40}" type="presOf" srcId="{C1ED9DBD-F808-493C-ADBA-DE22E6EFB456}" destId="{6D5A432E-6239-4F89-9803-31C201AF780F}" srcOrd="0" destOrd="2" presId="urn:microsoft.com/office/officeart/2011/layout/TabList"/>
    <dgm:cxn modelId="{A0DD13C3-ABD7-4969-AA56-6CC1304D1E27}" srcId="{A85DE55F-0FAC-4789-A944-80EFD1B13130}" destId="{4FA049A0-5737-4908-93A2-62E492649453}" srcOrd="1" destOrd="0" parTransId="{13051050-2DB7-4F2C-B29F-60C31877956A}" sibTransId="{C7D652D5-2AD5-42BF-8B0A-5E76F824050B}"/>
    <dgm:cxn modelId="{3D5658C7-98BC-4AB6-95AB-36FC648EFB9F}" srcId="{FB2FD887-3BEC-496B-9C40-3A4A2508C6CB}" destId="{40D3104C-33EB-433E-9A54-30D53CB92934}" srcOrd="1" destOrd="0" parTransId="{B81C53A2-AEA5-4A57-B7FB-14758A899669}" sibTransId="{8DA2DEF3-A8BF-4C16-A9EA-CC4763B87D14}"/>
    <dgm:cxn modelId="{7C97A7C9-2ECD-4B75-B3D7-316AA32D637D}" type="presOf" srcId="{27B8B775-1E17-481A-9D3C-50F483116ECB}" destId="{A98E304F-EFF0-402B-9696-414B1B9D4BBA}" srcOrd="0" destOrd="0" presId="urn:microsoft.com/office/officeart/2011/layout/TabList"/>
    <dgm:cxn modelId="{EA3057D1-3151-4B0B-A152-C256CE9BE209}" type="presOf" srcId="{8B2186FD-2361-488C-A4FD-3AD4B65F28E1}" destId="{12C756AF-DB6B-4589-B4C8-BAC4DAEC57D3}" srcOrd="0" destOrd="1" presId="urn:microsoft.com/office/officeart/2011/layout/TabList"/>
    <dgm:cxn modelId="{5A55C1D1-49B8-40C8-81D3-21F542B3F5B0}" type="presOf" srcId="{A85DE55F-0FAC-4789-A944-80EFD1B13130}" destId="{400CE9E5-7D39-4427-8928-FF9BCC9E732C}" srcOrd="0" destOrd="0" presId="urn:microsoft.com/office/officeart/2011/layout/TabList"/>
    <dgm:cxn modelId="{926646D4-BD54-4FDC-96F7-2244E8229556}" srcId="{4FA049A0-5737-4908-93A2-62E492649453}" destId="{CC146094-A87B-4590-ACE7-2D4AE79C13D9}" srcOrd="3" destOrd="0" parTransId="{C3A89705-4D2F-47E6-B5BD-2677EC0ECC9E}" sibTransId="{46BA2C9C-E39F-4BFB-8139-56B423C2D0D2}"/>
    <dgm:cxn modelId="{5086CDD7-81E6-445A-9471-9AD37403DFBE}" srcId="{6D7FCDE3-ACF5-44F9-BB56-C099E577560C}" destId="{BBF2768F-703E-45F6-A855-32CEF3173FAE}" srcOrd="2" destOrd="0" parTransId="{DAD26A51-79D9-4F06-9DE9-19E0D5865165}" sibTransId="{960D79CB-CA71-4C19-9055-F24D7052A008}"/>
    <dgm:cxn modelId="{059F0FDC-CF79-495D-8D31-7F47A40320E4}" type="presOf" srcId="{BBF2768F-703E-45F6-A855-32CEF3173FAE}" destId="{6D5A432E-6239-4F89-9803-31C201AF780F}" srcOrd="0" destOrd="1" presId="urn:microsoft.com/office/officeart/2011/layout/TabList"/>
    <dgm:cxn modelId="{D6C589DE-DAD1-4325-B5D0-88DA209BC5A8}" type="presOf" srcId="{4FA049A0-5737-4908-93A2-62E492649453}" destId="{B5FF2AD2-952F-4251-B30A-440BBF6861FA}" srcOrd="0" destOrd="0" presId="urn:microsoft.com/office/officeart/2011/layout/TabList"/>
    <dgm:cxn modelId="{0A8032E1-637C-4DFA-8562-13A890DBF0B6}" type="presOf" srcId="{E8801501-3F83-45A2-BECF-543CE4BF2BB2}" destId="{1D0E5FC7-BD5D-42AB-B555-6F6796BA8BFD}" srcOrd="0" destOrd="0" presId="urn:microsoft.com/office/officeart/2011/layout/TabList"/>
    <dgm:cxn modelId="{BD6F74E4-9762-4605-8D64-C62B6424019F}" srcId="{A85DE55F-0FAC-4789-A944-80EFD1B13130}" destId="{FB2FD887-3BEC-496B-9C40-3A4A2508C6CB}" srcOrd="0" destOrd="0" parTransId="{E8302F92-60FF-4A6F-B7CA-E13E323294EE}" sibTransId="{235A4308-DB97-4D58-97F1-3C4000A103DE}"/>
    <dgm:cxn modelId="{D789CDE4-33AE-4BF3-84FF-A40CA5607E0D}" type="presOf" srcId="{CC146094-A87B-4590-ACE7-2D4AE79C13D9}" destId="{1D0E5FC7-BD5D-42AB-B555-6F6796BA8BFD}" srcOrd="0" destOrd="2" presId="urn:microsoft.com/office/officeart/2011/layout/TabList"/>
    <dgm:cxn modelId="{CE5352E5-9829-47B0-9E5E-B99418F6BBA4}" srcId="{A85DE55F-0FAC-4789-A944-80EFD1B13130}" destId="{6D7FCDE3-ACF5-44F9-BB56-C099E577560C}" srcOrd="2" destOrd="0" parTransId="{05EB8464-0AC8-49DF-A13D-3776C1EA21C6}" sibTransId="{BBDDCD2E-695D-4C9E-87A5-C3C71A6C4D7B}"/>
    <dgm:cxn modelId="{3B2A49E6-6136-4E3E-9932-8469A57551C7}" srcId="{6D7FCDE3-ACF5-44F9-BB56-C099E577560C}" destId="{5C7E5F89-A9C5-4998-9BDD-AE35D612D887}" srcOrd="1" destOrd="0" parTransId="{B60E3BD3-4614-48B1-BE1B-7D26FC6EB7D8}" sibTransId="{CF3811F4-1DCB-465A-BB0F-A368421DE832}"/>
    <dgm:cxn modelId="{DF1C51FA-1B8D-4A7E-814C-A41F442A3E4A}" type="presOf" srcId="{8A9BBCC1-6C4B-45AA-9B88-E6BF541975E8}" destId="{74204885-D142-47C6-ACD0-27F4C3494CDB}" srcOrd="0" destOrd="0" presId="urn:microsoft.com/office/officeart/2011/layout/TabList"/>
    <dgm:cxn modelId="{0D6E20FF-68FC-48C4-97C3-4AA925718804}" srcId="{4FA049A0-5737-4908-93A2-62E492649453}" destId="{E8801501-3F83-45A2-BECF-543CE4BF2BB2}" srcOrd="1" destOrd="0" parTransId="{92113B40-A855-44CE-9A76-16F424D52D83}" sibTransId="{20C70100-5DEE-4DCF-8285-C229671E47C7}"/>
    <dgm:cxn modelId="{E1ACFABC-B9D0-49E1-B549-B8993C110F5A}" type="presParOf" srcId="{400CE9E5-7D39-4427-8928-FF9BCC9E732C}" destId="{D5F945CA-62E5-48C4-AFAF-24BEC2EE2564}" srcOrd="0" destOrd="0" presId="urn:microsoft.com/office/officeart/2011/layout/TabList"/>
    <dgm:cxn modelId="{3E90DA2E-06B1-4542-9A28-E6501D781825}" type="presParOf" srcId="{D5F945CA-62E5-48C4-AFAF-24BEC2EE2564}" destId="{A98E304F-EFF0-402B-9696-414B1B9D4BBA}" srcOrd="0" destOrd="0" presId="urn:microsoft.com/office/officeart/2011/layout/TabList"/>
    <dgm:cxn modelId="{67FA2F92-7EC4-41CE-9B4C-4D0040D9DA2A}" type="presParOf" srcId="{D5F945CA-62E5-48C4-AFAF-24BEC2EE2564}" destId="{4EA54C4A-7A94-4EBC-A68E-5F6F923B1BA4}" srcOrd="1" destOrd="0" presId="urn:microsoft.com/office/officeart/2011/layout/TabList"/>
    <dgm:cxn modelId="{D7AB2204-4E17-4195-877E-08D4B25F40E2}" type="presParOf" srcId="{D5F945CA-62E5-48C4-AFAF-24BEC2EE2564}" destId="{3D7A6F4F-C089-4252-887A-A45ADFD30606}" srcOrd="2" destOrd="0" presId="urn:microsoft.com/office/officeart/2011/layout/TabList"/>
    <dgm:cxn modelId="{8CE97DFA-DBCA-4036-81F2-55936B26EEE3}" type="presParOf" srcId="{400CE9E5-7D39-4427-8928-FF9BCC9E732C}" destId="{12C756AF-DB6B-4589-B4C8-BAC4DAEC57D3}" srcOrd="1" destOrd="0" presId="urn:microsoft.com/office/officeart/2011/layout/TabList"/>
    <dgm:cxn modelId="{695AE514-529C-422C-9BE5-E6375D10B5B1}" type="presParOf" srcId="{400CE9E5-7D39-4427-8928-FF9BCC9E732C}" destId="{C38B67E5-A555-420C-9716-9C8FE9F86C75}" srcOrd="2" destOrd="0" presId="urn:microsoft.com/office/officeart/2011/layout/TabList"/>
    <dgm:cxn modelId="{418E5553-C9B7-4BA2-BE2B-3530D618E079}" type="presParOf" srcId="{400CE9E5-7D39-4427-8928-FF9BCC9E732C}" destId="{7F372F82-68CD-4C58-9E4E-4D580B14E4D5}" srcOrd="3" destOrd="0" presId="urn:microsoft.com/office/officeart/2011/layout/TabList"/>
    <dgm:cxn modelId="{17D84C7E-F19D-4A5B-8ADD-211078391D0D}" type="presParOf" srcId="{7F372F82-68CD-4C58-9E4E-4D580B14E4D5}" destId="{74204885-D142-47C6-ACD0-27F4C3494CDB}" srcOrd="0" destOrd="0" presId="urn:microsoft.com/office/officeart/2011/layout/TabList"/>
    <dgm:cxn modelId="{E6D732D2-E659-4E27-8EFA-869796DE5418}" type="presParOf" srcId="{7F372F82-68CD-4C58-9E4E-4D580B14E4D5}" destId="{B5FF2AD2-952F-4251-B30A-440BBF6861FA}" srcOrd="1" destOrd="0" presId="urn:microsoft.com/office/officeart/2011/layout/TabList"/>
    <dgm:cxn modelId="{9EDF4B86-DB50-406F-BE1D-9CAD298C9264}" type="presParOf" srcId="{7F372F82-68CD-4C58-9E4E-4D580B14E4D5}" destId="{63E4D1A7-0D2A-4ED9-AF65-FE2FE5F82518}" srcOrd="2" destOrd="0" presId="urn:microsoft.com/office/officeart/2011/layout/TabList"/>
    <dgm:cxn modelId="{4F08CE84-0A46-4FA2-B71A-D4535EA8CAB1}" type="presParOf" srcId="{400CE9E5-7D39-4427-8928-FF9BCC9E732C}" destId="{1D0E5FC7-BD5D-42AB-B555-6F6796BA8BFD}" srcOrd="4" destOrd="0" presId="urn:microsoft.com/office/officeart/2011/layout/TabList"/>
    <dgm:cxn modelId="{915CDDC2-4FBE-45D8-A67C-55B84A12A5C5}" type="presParOf" srcId="{400CE9E5-7D39-4427-8928-FF9BCC9E732C}" destId="{56064F9A-D6FD-4D41-987D-554AF42A97BF}" srcOrd="5" destOrd="0" presId="urn:microsoft.com/office/officeart/2011/layout/TabList"/>
    <dgm:cxn modelId="{677155FB-201E-4595-BFBB-2BA7A3099A31}" type="presParOf" srcId="{400CE9E5-7D39-4427-8928-FF9BCC9E732C}" destId="{DEE6B1F3-7B76-4149-AB82-C338901EA8C2}" srcOrd="6" destOrd="0" presId="urn:microsoft.com/office/officeart/2011/layout/TabList"/>
    <dgm:cxn modelId="{AB73C0F2-1D46-46E5-94CD-171D5D60A65A}" type="presParOf" srcId="{DEE6B1F3-7B76-4149-AB82-C338901EA8C2}" destId="{82378250-94D6-413A-B3E2-BE142B0B7837}" srcOrd="0" destOrd="0" presId="urn:microsoft.com/office/officeart/2011/layout/TabList"/>
    <dgm:cxn modelId="{F71453C0-7690-4BCB-8261-5A2FCCC00299}" type="presParOf" srcId="{DEE6B1F3-7B76-4149-AB82-C338901EA8C2}" destId="{903A4615-8A77-4C18-ACC3-9A2E606FE3F7}" srcOrd="1" destOrd="0" presId="urn:microsoft.com/office/officeart/2011/layout/TabList"/>
    <dgm:cxn modelId="{C1E1E055-65F8-43B0-A620-33BA8AEF5C40}" type="presParOf" srcId="{DEE6B1F3-7B76-4149-AB82-C338901EA8C2}" destId="{F71CC83C-8ED8-4DDD-8E25-B9D342D503BE}" srcOrd="2" destOrd="0" presId="urn:microsoft.com/office/officeart/2011/layout/TabList"/>
    <dgm:cxn modelId="{B46A0F81-30A6-4904-9780-839C0FD166AE}" type="presParOf" srcId="{400CE9E5-7D39-4427-8928-FF9BCC9E732C}" destId="{6D5A432E-6239-4F89-9803-31C201AF780F}"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400" dirty="0"/>
            <a:t>The evaluation for the prediction model with error terms and R2 Squared as well as adjusted R2 scores.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953F6-40DA-44C1-A4A5-819476EA193D}"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en-ID"/>
        </a:p>
      </dgm:t>
    </dgm:pt>
    <dgm:pt modelId="{6F2E2D55-6E0B-4A83-8773-D99B785A22FA}">
      <dgm:prSet custT="1"/>
      <dgm:spPr/>
      <dgm:t>
        <a:bodyPr/>
        <a:lstStyle/>
        <a:p>
          <a:pPr algn="l">
            <a:lnSpc>
              <a:spcPct val="100000"/>
            </a:lnSpc>
            <a:spcAft>
              <a:spcPts val="1800"/>
            </a:spcAft>
          </a:pPr>
          <a:r>
            <a:rPr lang="en-US" sz="2000" dirty="0">
              <a:latin typeface="+mj-lt"/>
            </a:rPr>
            <a:t>As expected, we can see </a:t>
          </a:r>
          <a:r>
            <a:rPr lang="en-US" sz="2000" dirty="0" err="1">
              <a:latin typeface="+mj-lt"/>
            </a:rPr>
            <a:t>taht</a:t>
          </a:r>
          <a:r>
            <a:rPr lang="en-US" sz="2000" dirty="0">
              <a:latin typeface="+mj-lt"/>
            </a:rPr>
            <a:t> the column </a:t>
          </a:r>
          <a:r>
            <a:rPr lang="en-US" sz="2000" dirty="0">
              <a:solidFill>
                <a:srgbClr val="A95C3D"/>
              </a:solidFill>
              <a:latin typeface="+mj-lt"/>
            </a:rPr>
            <a:t>Unnamed: 9</a:t>
          </a:r>
          <a:r>
            <a:rPr lang="en-US" sz="2000" dirty="0">
              <a:latin typeface="+mj-lt"/>
            </a:rPr>
            <a:t> doesn't have a linear correlation with other columns, not even with it self.</a:t>
          </a:r>
          <a:endParaRPr lang="en-ID" sz="2000" dirty="0">
            <a:latin typeface="+mj-lt"/>
          </a:endParaRPr>
        </a:p>
      </dgm:t>
    </dgm:pt>
    <dgm:pt modelId="{A82EA46F-F5A4-4B38-93C0-C4C2620242AA}" type="parTrans" cxnId="{FF85EC53-8E65-43F0-9ED6-1F86B5CBF9E0}">
      <dgm:prSet/>
      <dgm:spPr/>
      <dgm:t>
        <a:bodyPr/>
        <a:lstStyle/>
        <a:p>
          <a:endParaRPr lang="en-ID"/>
        </a:p>
      </dgm:t>
    </dgm:pt>
    <dgm:pt modelId="{A20E9691-9A13-40DA-99BA-45C8CC34AAF1}" type="sibTrans" cxnId="{FF85EC53-8E65-43F0-9ED6-1F86B5CBF9E0}">
      <dgm:prSet/>
      <dgm:spPr/>
      <dgm:t>
        <a:bodyPr/>
        <a:lstStyle/>
        <a:p>
          <a:endParaRPr lang="en-ID"/>
        </a:p>
      </dgm:t>
    </dgm:pt>
    <dgm:pt modelId="{CCEA03DC-D408-4D75-884A-66E19B5D2507}">
      <dgm:prSet custT="1"/>
      <dgm:spPr/>
      <dgm:t>
        <a:bodyPr/>
        <a:lstStyle/>
        <a:p>
          <a:pPr algn="l">
            <a:lnSpc>
              <a:spcPct val="100000"/>
            </a:lnSpc>
            <a:spcAft>
              <a:spcPts val="1800"/>
            </a:spcAft>
          </a:pPr>
          <a:r>
            <a:rPr lang="en-US" sz="2000" dirty="0">
              <a:latin typeface="+mj-lt"/>
            </a:rPr>
            <a:t>The other three unnamed column have high positive linear correlation with each </a:t>
          </a:r>
          <a:r>
            <a:rPr lang="en-US" sz="2000" dirty="0">
              <a:solidFill>
                <a:srgbClr val="A95C3D"/>
              </a:solidFill>
              <a:latin typeface="+mj-lt"/>
            </a:rPr>
            <a:t>Deposit</a:t>
          </a:r>
          <a:r>
            <a:rPr lang="en-US" sz="2000" dirty="0">
              <a:latin typeface="+mj-lt"/>
            </a:rPr>
            <a:t>, </a:t>
          </a:r>
          <a:r>
            <a:rPr lang="en-US" sz="2000" dirty="0">
              <a:solidFill>
                <a:srgbClr val="A95C3D"/>
              </a:solidFill>
              <a:latin typeface="+mj-lt"/>
            </a:rPr>
            <a:t>KK</a:t>
          </a:r>
          <a:r>
            <a:rPr lang="en-US" sz="2000" dirty="0">
              <a:latin typeface="+mj-lt"/>
            </a:rPr>
            <a:t>, and </a:t>
          </a:r>
          <a:r>
            <a:rPr lang="en-US" sz="2000" dirty="0">
              <a:solidFill>
                <a:srgbClr val="A95C3D"/>
              </a:solidFill>
              <a:latin typeface="+mj-lt"/>
            </a:rPr>
            <a:t>Tab</a:t>
          </a:r>
          <a:r>
            <a:rPr lang="en-US" sz="2000" dirty="0">
              <a:latin typeface="+mj-lt"/>
            </a:rPr>
            <a:t> </a:t>
          </a:r>
          <a:r>
            <a:rPr lang="en-US" sz="2000" dirty="0" err="1">
              <a:solidFill>
                <a:srgbClr val="A95C3D"/>
              </a:solidFill>
              <a:latin typeface="+mj-lt"/>
            </a:rPr>
            <a:t>Bisnis</a:t>
          </a:r>
          <a:r>
            <a:rPr lang="en-US" sz="2000" dirty="0">
              <a:latin typeface="+mj-lt"/>
            </a:rPr>
            <a:t> columns respectively. </a:t>
          </a:r>
          <a:endParaRPr lang="en-ID" sz="2000" dirty="0">
            <a:latin typeface="+mj-lt"/>
          </a:endParaRPr>
        </a:p>
      </dgm:t>
    </dgm:pt>
    <dgm:pt modelId="{F19BEFD6-3478-4702-97E1-31DCC693A372}" type="parTrans" cxnId="{3193B2CD-F9B0-4485-B23E-3758B351E5C3}">
      <dgm:prSet/>
      <dgm:spPr/>
      <dgm:t>
        <a:bodyPr/>
        <a:lstStyle/>
        <a:p>
          <a:endParaRPr lang="en-ID"/>
        </a:p>
      </dgm:t>
    </dgm:pt>
    <dgm:pt modelId="{42BBA9E8-BC55-4793-B79E-11CEB529956D}" type="sibTrans" cxnId="{3193B2CD-F9B0-4485-B23E-3758B351E5C3}">
      <dgm:prSet/>
      <dgm:spPr/>
      <dgm:t>
        <a:bodyPr/>
        <a:lstStyle/>
        <a:p>
          <a:endParaRPr lang="en-ID"/>
        </a:p>
      </dgm:t>
    </dgm:pt>
    <dgm:pt modelId="{9FDFCC21-EE21-4FCC-A0A3-CABF61AC0188}">
      <dgm:prSet custT="1"/>
      <dgm:spPr/>
      <dgm:t>
        <a:bodyPr/>
        <a:lstStyle/>
        <a:p>
          <a:pPr algn="l">
            <a:lnSpc>
              <a:spcPct val="100000"/>
            </a:lnSpc>
            <a:spcAft>
              <a:spcPts val="1800"/>
            </a:spcAft>
          </a:pPr>
          <a:r>
            <a:rPr lang="en-US" sz="2000" dirty="0">
              <a:latin typeface="+mj-lt"/>
            </a:rPr>
            <a:t>It might be that those column is an indication whether the customers own those products or not. </a:t>
          </a:r>
          <a:endParaRPr lang="en-ID" sz="2000" dirty="0">
            <a:latin typeface="+mj-lt"/>
          </a:endParaRPr>
        </a:p>
      </dgm:t>
    </dgm:pt>
    <dgm:pt modelId="{9F242FDF-40DD-4AF0-ADA2-2E6B57956CDB}" type="parTrans" cxnId="{B20FEF55-FA8D-48A2-B4F3-6A568B694DCD}">
      <dgm:prSet/>
      <dgm:spPr/>
      <dgm:t>
        <a:bodyPr/>
        <a:lstStyle/>
        <a:p>
          <a:endParaRPr lang="en-ID"/>
        </a:p>
      </dgm:t>
    </dgm:pt>
    <dgm:pt modelId="{801EF3B6-638F-4BE8-AB27-9F050FA1CC58}" type="sibTrans" cxnId="{B20FEF55-FA8D-48A2-B4F3-6A568B694DCD}">
      <dgm:prSet/>
      <dgm:spPr/>
      <dgm:t>
        <a:bodyPr/>
        <a:lstStyle/>
        <a:p>
          <a:endParaRPr lang="en-ID"/>
        </a:p>
      </dgm:t>
    </dgm:pt>
    <dgm:pt modelId="{7ACACDB0-8F8C-4CE8-8859-83C0056AB0CC}">
      <dgm:prSet custT="1"/>
      <dgm:spPr/>
      <dgm:t>
        <a:bodyPr/>
        <a:lstStyle/>
        <a:p>
          <a:pPr algn="l">
            <a:lnSpc>
              <a:spcPct val="100000"/>
            </a:lnSpc>
            <a:spcAft>
              <a:spcPts val="1800"/>
            </a:spcAft>
          </a:pPr>
          <a:r>
            <a:rPr lang="en-US" sz="2000" dirty="0">
              <a:latin typeface="+mj-lt"/>
            </a:rPr>
            <a:t>Accordingly, each rows in the </a:t>
          </a:r>
          <a:r>
            <a:rPr lang="en-US" sz="2000" dirty="0">
              <a:solidFill>
                <a:srgbClr val="A95C3D"/>
              </a:solidFill>
              <a:latin typeface="+mj-lt"/>
            </a:rPr>
            <a:t>Saving</a:t>
          </a:r>
          <a:r>
            <a:rPr lang="en-US" sz="2000" dirty="0">
              <a:latin typeface="+mj-lt"/>
            </a:rPr>
            <a:t> </a:t>
          </a:r>
          <a:r>
            <a:rPr lang="en-ID" sz="2000" dirty="0">
              <a:latin typeface="+mj-lt"/>
            </a:rPr>
            <a:t>column </a:t>
          </a:r>
          <a:r>
            <a:rPr lang="en-US" sz="2000" dirty="0">
              <a:latin typeface="+mj-lt"/>
            </a:rPr>
            <a:t>also has non-zero and non-null records, which might be the reason why the </a:t>
          </a:r>
          <a:r>
            <a:rPr lang="en-US" sz="2000" dirty="0">
              <a:solidFill>
                <a:srgbClr val="A95C3D"/>
              </a:solidFill>
              <a:latin typeface="+mj-lt"/>
            </a:rPr>
            <a:t>Unnamed: 9</a:t>
          </a:r>
          <a:r>
            <a:rPr lang="en-US" sz="2000" dirty="0">
              <a:latin typeface="+mj-lt"/>
            </a:rPr>
            <a:t> has a single value.</a:t>
          </a:r>
          <a:endParaRPr lang="en-ID" sz="2000" dirty="0">
            <a:latin typeface="+mj-lt"/>
          </a:endParaRPr>
        </a:p>
      </dgm:t>
    </dgm:pt>
    <dgm:pt modelId="{8A353B84-DCA5-425E-B912-B2E767711B3A}" type="parTrans" cxnId="{F59E5ED9-6E44-4987-A9C3-E524721C2854}">
      <dgm:prSet/>
      <dgm:spPr/>
      <dgm:t>
        <a:bodyPr/>
        <a:lstStyle/>
        <a:p>
          <a:endParaRPr lang="en-ID"/>
        </a:p>
      </dgm:t>
    </dgm:pt>
    <dgm:pt modelId="{3F190CDC-FCD1-493E-96FC-ABC38BDC5873}" type="sibTrans" cxnId="{F59E5ED9-6E44-4987-A9C3-E524721C2854}">
      <dgm:prSet/>
      <dgm:spPr/>
      <dgm:t>
        <a:bodyPr/>
        <a:lstStyle/>
        <a:p>
          <a:endParaRPr lang="en-ID"/>
        </a:p>
      </dgm:t>
    </dgm:pt>
    <dgm:pt modelId="{E263457C-A17F-47BC-81F1-14298BC8F6F4}">
      <dgm:prSet custT="1"/>
      <dgm:spPr/>
      <dgm:t>
        <a:bodyPr/>
        <a:lstStyle/>
        <a:p>
          <a:r>
            <a:rPr lang="en-US" sz="3200" b="1" dirty="0">
              <a:latin typeface="Arial Rounded MT Bold" panose="020F0704030504030204" pitchFamily="34" charset="0"/>
              <a:ea typeface="Tahoma" panose="020B0604030504040204" pitchFamily="34" charset="0"/>
              <a:cs typeface="Tahoma" panose="020B0604030504040204" pitchFamily="34" charset="0"/>
            </a:rPr>
            <a:t>Interpreting the matrix</a:t>
          </a:r>
          <a:endParaRPr lang="en-ID" sz="3200" b="1" dirty="0"/>
        </a:p>
      </dgm:t>
    </dgm:pt>
    <dgm:pt modelId="{5F9AB42B-0C9A-4ED7-A3D5-F61210615270}" type="parTrans" cxnId="{DBC2082E-BFFE-4297-BFB8-62D05B27EBB6}">
      <dgm:prSet/>
      <dgm:spPr/>
      <dgm:t>
        <a:bodyPr/>
        <a:lstStyle/>
        <a:p>
          <a:endParaRPr lang="en-ID"/>
        </a:p>
      </dgm:t>
    </dgm:pt>
    <dgm:pt modelId="{11596FD6-CA5C-48BC-BBC8-D0F947430AA8}" type="sibTrans" cxnId="{DBC2082E-BFFE-4297-BFB8-62D05B27EBB6}">
      <dgm:prSet/>
      <dgm:spPr/>
      <dgm:t>
        <a:bodyPr/>
        <a:lstStyle/>
        <a:p>
          <a:endParaRPr lang="en-ID"/>
        </a:p>
      </dgm:t>
    </dgm:pt>
    <dgm:pt modelId="{15FE8B8B-1D61-4CE4-B95E-6AC9AE32193B}" type="pres">
      <dgm:prSet presAssocID="{0C0953F6-40DA-44C1-A4A5-819476EA193D}" presName="Name0" presStyleCnt="0">
        <dgm:presLayoutVars>
          <dgm:dir/>
          <dgm:animLvl val="lvl"/>
          <dgm:resizeHandles val="exact"/>
        </dgm:presLayoutVars>
      </dgm:prSet>
      <dgm:spPr/>
    </dgm:pt>
    <dgm:pt modelId="{0F107032-FB47-460B-B548-E63C7813A693}" type="pres">
      <dgm:prSet presAssocID="{E263457C-A17F-47BC-81F1-14298BC8F6F4}" presName="compositeNode" presStyleCnt="0">
        <dgm:presLayoutVars>
          <dgm:bulletEnabled val="1"/>
        </dgm:presLayoutVars>
      </dgm:prSet>
      <dgm:spPr/>
    </dgm:pt>
    <dgm:pt modelId="{3BBEEC21-8FFA-44E3-B1EA-EE6374A4213C}" type="pres">
      <dgm:prSet presAssocID="{E263457C-A17F-47BC-81F1-14298BC8F6F4}" presName="bgRect" presStyleLbl="node1" presStyleIdx="0" presStyleCnt="1"/>
      <dgm:spPr/>
    </dgm:pt>
    <dgm:pt modelId="{058F7631-1F8A-4504-BBAB-701F19C4F5EE}" type="pres">
      <dgm:prSet presAssocID="{E263457C-A17F-47BC-81F1-14298BC8F6F4}" presName="parentNode" presStyleLbl="node1" presStyleIdx="0" presStyleCnt="1">
        <dgm:presLayoutVars>
          <dgm:chMax val="0"/>
          <dgm:bulletEnabled val="1"/>
        </dgm:presLayoutVars>
      </dgm:prSet>
      <dgm:spPr/>
    </dgm:pt>
    <dgm:pt modelId="{FEB2D919-9C8B-4292-85A3-BB77D6F55B8E}" type="pres">
      <dgm:prSet presAssocID="{E263457C-A17F-47BC-81F1-14298BC8F6F4}" presName="childNode" presStyleLbl="node1" presStyleIdx="0" presStyleCnt="1">
        <dgm:presLayoutVars>
          <dgm:bulletEnabled val="1"/>
        </dgm:presLayoutVars>
      </dgm:prSet>
      <dgm:spPr/>
    </dgm:pt>
  </dgm:ptLst>
  <dgm:cxnLst>
    <dgm:cxn modelId="{DBC2082E-BFFE-4297-BFB8-62D05B27EBB6}" srcId="{0C0953F6-40DA-44C1-A4A5-819476EA193D}" destId="{E263457C-A17F-47BC-81F1-14298BC8F6F4}" srcOrd="0" destOrd="0" parTransId="{5F9AB42B-0C9A-4ED7-A3D5-F61210615270}" sibTransId="{11596FD6-CA5C-48BC-BBC8-D0F947430AA8}"/>
    <dgm:cxn modelId="{4357503B-D5A0-46F3-99AF-71EAB9711018}" type="presOf" srcId="{6F2E2D55-6E0B-4A83-8773-D99B785A22FA}" destId="{FEB2D919-9C8B-4292-85A3-BB77D6F55B8E}" srcOrd="0" destOrd="0" presId="urn:microsoft.com/office/officeart/2005/8/layout/hProcess7"/>
    <dgm:cxn modelId="{65F0B23D-FCB1-4A1F-BF76-BD1E58EC31DF}" type="presOf" srcId="{E263457C-A17F-47BC-81F1-14298BC8F6F4}" destId="{058F7631-1F8A-4504-BBAB-701F19C4F5EE}" srcOrd="1" destOrd="0" presId="urn:microsoft.com/office/officeart/2005/8/layout/hProcess7"/>
    <dgm:cxn modelId="{FF85EC53-8E65-43F0-9ED6-1F86B5CBF9E0}" srcId="{E263457C-A17F-47BC-81F1-14298BC8F6F4}" destId="{6F2E2D55-6E0B-4A83-8773-D99B785A22FA}" srcOrd="0" destOrd="0" parTransId="{A82EA46F-F5A4-4B38-93C0-C4C2620242AA}" sibTransId="{A20E9691-9A13-40DA-99BA-45C8CC34AAF1}"/>
    <dgm:cxn modelId="{B20FEF55-FA8D-48A2-B4F3-6A568B694DCD}" srcId="{E263457C-A17F-47BC-81F1-14298BC8F6F4}" destId="{9FDFCC21-EE21-4FCC-A0A3-CABF61AC0188}" srcOrd="2" destOrd="0" parTransId="{9F242FDF-40DD-4AF0-ADA2-2E6B57956CDB}" sibTransId="{801EF3B6-638F-4BE8-AB27-9F050FA1CC58}"/>
    <dgm:cxn modelId="{90931F97-831A-4732-939D-A113F15B4813}" type="presOf" srcId="{E263457C-A17F-47BC-81F1-14298BC8F6F4}" destId="{3BBEEC21-8FFA-44E3-B1EA-EE6374A4213C}" srcOrd="0" destOrd="0" presId="urn:microsoft.com/office/officeart/2005/8/layout/hProcess7"/>
    <dgm:cxn modelId="{595277B3-DBD3-4A10-8222-A571D2415DD4}" type="presOf" srcId="{7ACACDB0-8F8C-4CE8-8859-83C0056AB0CC}" destId="{FEB2D919-9C8B-4292-85A3-BB77D6F55B8E}" srcOrd="0" destOrd="3" presId="urn:microsoft.com/office/officeart/2005/8/layout/hProcess7"/>
    <dgm:cxn modelId="{DB63E8B5-7973-4E83-8C30-E3BF417C0986}" type="presOf" srcId="{CCEA03DC-D408-4D75-884A-66E19B5D2507}" destId="{FEB2D919-9C8B-4292-85A3-BB77D6F55B8E}" srcOrd="0" destOrd="1" presId="urn:microsoft.com/office/officeart/2005/8/layout/hProcess7"/>
    <dgm:cxn modelId="{3193B2CD-F9B0-4485-B23E-3758B351E5C3}" srcId="{E263457C-A17F-47BC-81F1-14298BC8F6F4}" destId="{CCEA03DC-D408-4D75-884A-66E19B5D2507}" srcOrd="1" destOrd="0" parTransId="{F19BEFD6-3478-4702-97E1-31DCC693A372}" sibTransId="{42BBA9E8-BC55-4793-B79E-11CEB529956D}"/>
    <dgm:cxn modelId="{31DB5ECF-B75E-4E63-A438-7EAFE85319D4}" type="presOf" srcId="{0C0953F6-40DA-44C1-A4A5-819476EA193D}" destId="{15FE8B8B-1D61-4CE4-B95E-6AC9AE32193B}" srcOrd="0" destOrd="0" presId="urn:microsoft.com/office/officeart/2005/8/layout/hProcess7"/>
    <dgm:cxn modelId="{F59E5ED9-6E44-4987-A9C3-E524721C2854}" srcId="{E263457C-A17F-47BC-81F1-14298BC8F6F4}" destId="{7ACACDB0-8F8C-4CE8-8859-83C0056AB0CC}" srcOrd="3" destOrd="0" parTransId="{8A353B84-DCA5-425E-B912-B2E767711B3A}" sibTransId="{3F190CDC-FCD1-493E-96FC-ABC38BDC5873}"/>
    <dgm:cxn modelId="{A8BF1BF8-51F3-45F3-8E42-2AD8888826CC}" type="presOf" srcId="{9FDFCC21-EE21-4FCC-A0A3-CABF61AC0188}" destId="{FEB2D919-9C8B-4292-85A3-BB77D6F55B8E}" srcOrd="0" destOrd="2" presId="urn:microsoft.com/office/officeart/2005/8/layout/hProcess7"/>
    <dgm:cxn modelId="{EF1AED18-8FAE-4955-8AE9-A1F926DD8FB4}" type="presParOf" srcId="{15FE8B8B-1D61-4CE4-B95E-6AC9AE32193B}" destId="{0F107032-FB47-460B-B548-E63C7813A693}" srcOrd="0" destOrd="0" presId="urn:microsoft.com/office/officeart/2005/8/layout/hProcess7"/>
    <dgm:cxn modelId="{1477E59B-2607-480A-97BC-05BB5FB742EA}" type="presParOf" srcId="{0F107032-FB47-460B-B548-E63C7813A693}" destId="{3BBEEC21-8FFA-44E3-B1EA-EE6374A4213C}" srcOrd="0" destOrd="0" presId="urn:microsoft.com/office/officeart/2005/8/layout/hProcess7"/>
    <dgm:cxn modelId="{9E2696CB-FD57-4278-8AE7-6A000331A95D}" type="presParOf" srcId="{0F107032-FB47-460B-B548-E63C7813A693}" destId="{058F7631-1F8A-4504-BBAB-701F19C4F5EE}" srcOrd="1" destOrd="0" presId="urn:microsoft.com/office/officeart/2005/8/layout/hProcess7"/>
    <dgm:cxn modelId="{7F9E6D97-7118-4CAD-A3E3-ACBF252AB902}" type="presParOf" srcId="{0F107032-FB47-460B-B548-E63C7813A693}" destId="{FEB2D919-9C8B-4292-85A3-BB77D6F55B8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4BE595-35DD-4941-B272-CE910371B28D}" type="doc">
      <dgm:prSet loTypeId="urn:microsoft.com/office/officeart/2005/8/layout/hProcess7" loCatId="list" qsTypeId="urn:microsoft.com/office/officeart/2005/8/quickstyle/simple2" qsCatId="simple" csTypeId="urn:microsoft.com/office/officeart/2005/8/colors/colorful3" csCatId="colorful" phldr="1"/>
      <dgm:spPr/>
      <dgm:t>
        <a:bodyPr/>
        <a:lstStyle/>
        <a:p>
          <a:endParaRPr lang="en-ID"/>
        </a:p>
      </dgm:t>
    </dgm:pt>
    <dgm:pt modelId="{4DA8FF6F-D2D5-4333-AD5C-526681F174B0}">
      <dgm:prSet/>
      <dgm:spPr>
        <a:gradFill flip="none" rotWithShape="1">
          <a:gsLst>
            <a:gs pos="0">
              <a:srgbClr val="E2DFA3"/>
            </a:gs>
            <a:gs pos="35000">
              <a:srgbClr val="E7E4B2"/>
            </a:gs>
            <a:gs pos="94000">
              <a:srgbClr val="CBC355"/>
            </a:gs>
          </a:gsLst>
          <a:lin ang="10800000" scaled="1"/>
          <a:tileRect/>
        </a:gradFill>
      </dgm:spPr>
      <dgm:t>
        <a:bodyPr/>
        <a:lstStyle/>
        <a:p>
          <a:r>
            <a:rPr lang="en-ID" b="1" dirty="0">
              <a:latin typeface="+mj-lt"/>
            </a:rPr>
            <a:t>Assign target feature</a:t>
          </a:r>
        </a:p>
      </dgm:t>
    </dgm:pt>
    <dgm:pt modelId="{1C992A61-74D0-4F24-AC0F-18AAADAC6323}" type="parTrans" cxnId="{16E0654C-3810-48DD-88B7-9850FC190123}">
      <dgm:prSet/>
      <dgm:spPr/>
      <dgm:t>
        <a:bodyPr/>
        <a:lstStyle/>
        <a:p>
          <a:endParaRPr lang="en-ID">
            <a:latin typeface="+mj-lt"/>
          </a:endParaRPr>
        </a:p>
      </dgm:t>
    </dgm:pt>
    <dgm:pt modelId="{873CFB3F-69DE-496C-BB2C-29A3F7A738F5}" type="sibTrans" cxnId="{16E0654C-3810-48DD-88B7-9850FC190123}">
      <dgm:prSet/>
      <dgm:spPr/>
      <dgm:t>
        <a:bodyPr/>
        <a:lstStyle/>
        <a:p>
          <a:endParaRPr lang="en-ID">
            <a:latin typeface="+mj-lt"/>
          </a:endParaRPr>
        </a:p>
      </dgm:t>
    </dgm:pt>
    <dgm:pt modelId="{E5C9DDAD-6844-453A-8BA9-DC6EE2B94C73}">
      <dgm:prSet custT="1"/>
      <dgm:spPr/>
      <dgm:t>
        <a:bodyPr/>
        <a:lstStyle/>
        <a:p>
          <a:pPr>
            <a:spcAft>
              <a:spcPts val="600"/>
            </a:spcAft>
          </a:pPr>
          <a:r>
            <a:rPr lang="en-ID" sz="2200" b="1" dirty="0">
              <a:solidFill>
                <a:schemeClr val="tx1"/>
              </a:solidFill>
              <a:latin typeface="+mj-lt"/>
            </a:rPr>
            <a:t>Lets pick the </a:t>
          </a:r>
          <a:r>
            <a:rPr lang="en-ID" sz="2200" b="1" dirty="0">
              <a:solidFill>
                <a:srgbClr val="A95C3D"/>
              </a:solidFill>
              <a:latin typeface="+mj-lt"/>
            </a:rPr>
            <a:t>Unnamed: 12</a:t>
          </a:r>
          <a:r>
            <a:rPr lang="en-ID" sz="2200" b="1" dirty="0">
              <a:solidFill>
                <a:schemeClr val="tx1"/>
              </a:solidFill>
              <a:latin typeface="+mj-lt"/>
            </a:rPr>
            <a:t> as our target feature (</a:t>
          </a:r>
          <a:r>
            <a:rPr lang="en-ID" sz="2200" b="1" dirty="0">
              <a:solidFill>
                <a:srgbClr val="A95C3D"/>
              </a:solidFill>
              <a:latin typeface="+mj-lt"/>
            </a:rPr>
            <a:t>y</a:t>
          </a:r>
          <a:r>
            <a:rPr lang="en-ID" sz="2200" b="1" dirty="0">
              <a:solidFill>
                <a:schemeClr val="tx1"/>
              </a:solidFill>
              <a:latin typeface="+mj-lt"/>
            </a:rPr>
            <a:t>) for the regression and drops the other two.</a:t>
          </a:r>
        </a:p>
      </dgm:t>
    </dgm:pt>
    <dgm:pt modelId="{8EA13028-1A35-46FE-8321-4E5DFC85C62A}" type="parTrans" cxnId="{8D44A870-EEB0-412F-83A9-613E723D2372}">
      <dgm:prSet/>
      <dgm:spPr/>
      <dgm:t>
        <a:bodyPr/>
        <a:lstStyle/>
        <a:p>
          <a:endParaRPr lang="en-ID">
            <a:latin typeface="+mj-lt"/>
          </a:endParaRPr>
        </a:p>
      </dgm:t>
    </dgm:pt>
    <dgm:pt modelId="{E73E5F20-870E-4AA5-9B4C-565A3BE02BCB}" type="sibTrans" cxnId="{8D44A870-EEB0-412F-83A9-613E723D2372}">
      <dgm:prSet/>
      <dgm:spPr/>
      <dgm:t>
        <a:bodyPr/>
        <a:lstStyle/>
        <a:p>
          <a:endParaRPr lang="en-ID">
            <a:latin typeface="+mj-lt"/>
          </a:endParaRPr>
        </a:p>
      </dgm:t>
    </dgm:pt>
    <dgm:pt modelId="{ECEDA2C6-09E7-45A6-8519-D5F3B758CC57}">
      <dgm:prSet custT="1"/>
      <dgm:spPr/>
      <dgm:t>
        <a:bodyPr/>
        <a:lstStyle/>
        <a:p>
          <a:pPr>
            <a:spcAft>
              <a:spcPts val="600"/>
            </a:spcAft>
          </a:pPr>
          <a:r>
            <a:rPr lang="en-ID" sz="2200" b="0" dirty="0">
              <a:solidFill>
                <a:schemeClr val="tx1"/>
              </a:solidFill>
              <a:latin typeface="+mj-lt"/>
            </a:rPr>
            <a:t>For convenience, we can rename it to </a:t>
          </a:r>
          <a:r>
            <a:rPr lang="en-ID" sz="2200" b="0" dirty="0">
              <a:solidFill>
                <a:srgbClr val="A95C3D"/>
              </a:solidFill>
              <a:latin typeface="+mj-lt"/>
            </a:rPr>
            <a:t>Approved</a:t>
          </a:r>
          <a:r>
            <a:rPr lang="en-ID" sz="2200" b="0" dirty="0">
              <a:solidFill>
                <a:schemeClr val="tx1"/>
              </a:solidFill>
              <a:latin typeface="+mj-lt"/>
            </a:rPr>
            <a:t> and replaces any whitespace in the other column’s names with underscore too.</a:t>
          </a:r>
        </a:p>
      </dgm:t>
    </dgm:pt>
    <dgm:pt modelId="{ECF5662C-AA21-499C-AC69-7B247785D5FA}" type="parTrans" cxnId="{7A74725F-13EE-4B5D-B714-475C470E7471}">
      <dgm:prSet/>
      <dgm:spPr/>
      <dgm:t>
        <a:bodyPr/>
        <a:lstStyle/>
        <a:p>
          <a:endParaRPr lang="en-ID">
            <a:latin typeface="+mj-lt"/>
          </a:endParaRPr>
        </a:p>
      </dgm:t>
    </dgm:pt>
    <dgm:pt modelId="{1487062C-3DDA-4ED2-95C4-91F861D14767}" type="sibTrans" cxnId="{7A74725F-13EE-4B5D-B714-475C470E7471}">
      <dgm:prSet/>
      <dgm:spPr/>
      <dgm:t>
        <a:bodyPr/>
        <a:lstStyle/>
        <a:p>
          <a:endParaRPr lang="en-ID">
            <a:latin typeface="+mj-lt"/>
          </a:endParaRPr>
        </a:p>
      </dgm:t>
    </dgm:pt>
    <dgm:pt modelId="{CEB2A453-1C77-4875-8CD9-F13C85940DE8}">
      <dgm:prSet/>
      <dgm:spPr>
        <a:gradFill flip="none" rotWithShape="1">
          <a:gsLst>
            <a:gs pos="0">
              <a:srgbClr val="7BC068"/>
            </a:gs>
            <a:gs pos="50000">
              <a:srgbClr val="B4DAAA"/>
            </a:gs>
            <a:gs pos="100000">
              <a:srgbClr val="BBDDB2"/>
            </a:gs>
          </a:gsLst>
          <a:lin ang="0" scaled="1"/>
          <a:tileRect/>
        </a:gradFill>
      </dgm:spPr>
      <dgm:t>
        <a:bodyPr/>
        <a:lstStyle/>
        <a:p>
          <a:r>
            <a:rPr lang="en-ID" b="1" dirty="0">
              <a:latin typeface="+mj-lt"/>
            </a:rPr>
            <a:t>Splitting the data</a:t>
          </a:r>
        </a:p>
      </dgm:t>
    </dgm:pt>
    <dgm:pt modelId="{A596B9DC-18E5-43B7-8794-189FE371505A}" type="parTrans" cxnId="{3D366CC2-C6C0-4976-A5E7-967C590429CF}">
      <dgm:prSet/>
      <dgm:spPr/>
      <dgm:t>
        <a:bodyPr/>
        <a:lstStyle/>
        <a:p>
          <a:endParaRPr lang="en-ID">
            <a:latin typeface="+mj-lt"/>
          </a:endParaRPr>
        </a:p>
      </dgm:t>
    </dgm:pt>
    <dgm:pt modelId="{E0A12AC5-4F05-4698-80B1-E01FD1055280}" type="sibTrans" cxnId="{3D366CC2-C6C0-4976-A5E7-967C590429CF}">
      <dgm:prSet/>
      <dgm:spPr/>
      <dgm:t>
        <a:bodyPr/>
        <a:lstStyle/>
        <a:p>
          <a:endParaRPr lang="en-ID">
            <a:latin typeface="+mj-lt"/>
          </a:endParaRPr>
        </a:p>
      </dgm:t>
    </dgm:pt>
    <dgm:pt modelId="{E801B05E-BCFC-42B5-813D-C5EE33048CCE}">
      <dgm:prSet custT="1"/>
      <dgm:spPr/>
      <dgm:t>
        <a:bodyPr/>
        <a:lstStyle/>
        <a:p>
          <a:pPr>
            <a:spcAft>
              <a:spcPts val="1800"/>
            </a:spcAft>
          </a:pPr>
          <a:r>
            <a:rPr lang="en-ID" sz="2200" b="1" dirty="0">
              <a:solidFill>
                <a:schemeClr val="tx1"/>
              </a:solidFill>
              <a:latin typeface="+mj-lt"/>
            </a:rPr>
            <a:t>Next we divides the data into training (70%) and testing (30%) datasets.</a:t>
          </a:r>
        </a:p>
      </dgm:t>
    </dgm:pt>
    <dgm:pt modelId="{70598820-FDD6-4135-BAA4-E87BA348EADC}" type="parTrans" cxnId="{BD76B58E-B67A-4DAD-AE09-D188C39F503C}">
      <dgm:prSet/>
      <dgm:spPr/>
      <dgm:t>
        <a:bodyPr/>
        <a:lstStyle/>
        <a:p>
          <a:endParaRPr lang="en-ID">
            <a:latin typeface="+mj-lt"/>
          </a:endParaRPr>
        </a:p>
      </dgm:t>
    </dgm:pt>
    <dgm:pt modelId="{FC58C9E2-DA76-403B-AF54-5F2FF0FA7159}" type="sibTrans" cxnId="{BD76B58E-B67A-4DAD-AE09-D188C39F503C}">
      <dgm:prSet/>
      <dgm:spPr/>
      <dgm:t>
        <a:bodyPr/>
        <a:lstStyle/>
        <a:p>
          <a:endParaRPr lang="en-ID">
            <a:latin typeface="+mj-lt"/>
          </a:endParaRPr>
        </a:p>
      </dgm:t>
    </dgm:pt>
    <dgm:pt modelId="{4919DC3E-B3BE-4751-9BFF-6936189E9576}">
      <dgm:prSet custT="1"/>
      <dgm:spPr/>
      <dgm:t>
        <a:bodyPr/>
        <a:lstStyle/>
        <a:p>
          <a:pPr>
            <a:spcAft>
              <a:spcPts val="1800"/>
            </a:spcAft>
          </a:pPr>
          <a:r>
            <a:rPr lang="en-ID" sz="2200" b="0" dirty="0">
              <a:solidFill>
                <a:schemeClr val="tx1"/>
              </a:solidFill>
              <a:latin typeface="+mj-lt"/>
            </a:rPr>
            <a:t>To do this, we will import and utilize </a:t>
          </a:r>
          <a:r>
            <a:rPr lang="en-ID" sz="2200" b="0" dirty="0" err="1">
              <a:solidFill>
                <a:srgbClr val="A95C3D"/>
              </a:solidFill>
              <a:latin typeface="+mj-lt"/>
            </a:rPr>
            <a:t>train_test_split</a:t>
          </a:r>
          <a:r>
            <a:rPr lang="en-ID" sz="2200" b="0" dirty="0">
              <a:solidFill>
                <a:schemeClr val="tx1"/>
              </a:solidFill>
              <a:latin typeface="+mj-lt"/>
            </a:rPr>
            <a:t> function from the Scikit-Learn model selection library.</a:t>
          </a:r>
        </a:p>
      </dgm:t>
    </dgm:pt>
    <dgm:pt modelId="{F1CAF9A9-B7BB-4CF6-A791-7DF8E456F2C3}" type="parTrans" cxnId="{F647CF5F-3D77-4783-AFDB-6C99DD894936}">
      <dgm:prSet/>
      <dgm:spPr/>
      <dgm:t>
        <a:bodyPr/>
        <a:lstStyle/>
        <a:p>
          <a:endParaRPr lang="en-ID">
            <a:latin typeface="+mj-lt"/>
          </a:endParaRPr>
        </a:p>
      </dgm:t>
    </dgm:pt>
    <dgm:pt modelId="{D169C102-6FAB-4E8A-936C-1DF1BFFD7720}" type="sibTrans" cxnId="{F647CF5F-3D77-4783-AFDB-6C99DD894936}">
      <dgm:prSet/>
      <dgm:spPr/>
      <dgm:t>
        <a:bodyPr/>
        <a:lstStyle/>
        <a:p>
          <a:endParaRPr lang="en-ID">
            <a:latin typeface="+mj-lt"/>
          </a:endParaRPr>
        </a:p>
      </dgm:t>
    </dgm:pt>
    <dgm:pt modelId="{4288B60D-E155-49C0-A228-515247E09F70}">
      <dgm:prSet/>
      <dgm:spPr>
        <a:gradFill flip="none" rotWithShape="0">
          <a:gsLst>
            <a:gs pos="0">
              <a:srgbClr val="9FAFA8"/>
            </a:gs>
            <a:gs pos="50000">
              <a:srgbClr val="BFCAC5"/>
            </a:gs>
            <a:gs pos="100000">
              <a:srgbClr val="DAE0DE"/>
            </a:gs>
          </a:gsLst>
          <a:lin ang="0" scaled="1"/>
          <a:tileRect/>
        </a:gradFill>
      </dgm:spPr>
      <dgm:t>
        <a:bodyPr/>
        <a:lstStyle/>
        <a:p>
          <a:r>
            <a:rPr lang="en-ID" b="1" dirty="0">
              <a:latin typeface="+mj-lt"/>
            </a:rPr>
            <a:t>Scaling the data</a:t>
          </a:r>
        </a:p>
      </dgm:t>
    </dgm:pt>
    <dgm:pt modelId="{5FD5E0CA-F020-4251-B67C-8D1DFC23F566}" type="parTrans" cxnId="{299BB19E-D563-4C78-92E6-A7DA48768635}">
      <dgm:prSet/>
      <dgm:spPr/>
      <dgm:t>
        <a:bodyPr/>
        <a:lstStyle/>
        <a:p>
          <a:endParaRPr lang="en-ID">
            <a:latin typeface="+mj-lt"/>
          </a:endParaRPr>
        </a:p>
      </dgm:t>
    </dgm:pt>
    <dgm:pt modelId="{66132785-5D50-45ED-8496-73202D44B376}" type="sibTrans" cxnId="{299BB19E-D563-4C78-92E6-A7DA48768635}">
      <dgm:prSet/>
      <dgm:spPr/>
      <dgm:t>
        <a:bodyPr/>
        <a:lstStyle/>
        <a:p>
          <a:endParaRPr lang="en-ID">
            <a:latin typeface="+mj-lt"/>
          </a:endParaRPr>
        </a:p>
      </dgm:t>
    </dgm:pt>
    <dgm:pt modelId="{765012D5-3ABF-4823-BB2A-F8B5AE32AFA9}">
      <dgm:prSet custT="1"/>
      <dgm:spPr/>
      <dgm:t>
        <a:bodyPr/>
        <a:lstStyle/>
        <a:p>
          <a:pPr>
            <a:spcAft>
              <a:spcPts val="1800"/>
            </a:spcAft>
          </a:pPr>
          <a:r>
            <a:rPr lang="en-ID" sz="2200" b="1" dirty="0">
              <a:solidFill>
                <a:schemeClr val="tx1"/>
              </a:solidFill>
              <a:latin typeface="+mj-lt"/>
            </a:rPr>
            <a:t>Lastly, standardizes the features for our PCA process.</a:t>
          </a:r>
        </a:p>
      </dgm:t>
    </dgm:pt>
    <dgm:pt modelId="{7507C9D1-3855-4B4F-B240-F3AB5B9354A9}" type="parTrans" cxnId="{A1D5FAB3-CECC-4942-97A6-65E777D60DF5}">
      <dgm:prSet/>
      <dgm:spPr/>
      <dgm:t>
        <a:bodyPr/>
        <a:lstStyle/>
        <a:p>
          <a:endParaRPr lang="en-ID">
            <a:latin typeface="+mj-lt"/>
          </a:endParaRPr>
        </a:p>
      </dgm:t>
    </dgm:pt>
    <dgm:pt modelId="{AA682E08-4AAF-4B09-B657-EBF520307A3B}" type="sibTrans" cxnId="{A1D5FAB3-CECC-4942-97A6-65E777D60DF5}">
      <dgm:prSet/>
      <dgm:spPr/>
      <dgm:t>
        <a:bodyPr/>
        <a:lstStyle/>
        <a:p>
          <a:endParaRPr lang="en-ID">
            <a:latin typeface="+mj-lt"/>
          </a:endParaRPr>
        </a:p>
      </dgm:t>
    </dgm:pt>
    <dgm:pt modelId="{3527627D-BDDB-4230-9ACA-14F8FC53B9E7}">
      <dgm:prSet custT="1"/>
      <dgm:spPr/>
      <dgm:t>
        <a:bodyPr/>
        <a:lstStyle/>
        <a:p>
          <a:pPr>
            <a:spcAft>
              <a:spcPts val="1800"/>
            </a:spcAft>
          </a:pPr>
          <a:r>
            <a:rPr lang="en-ID" sz="2200" b="0" dirty="0">
              <a:solidFill>
                <a:schemeClr val="tx1"/>
              </a:solidFill>
              <a:latin typeface="+mj-lt"/>
            </a:rPr>
            <a:t>We will use the </a:t>
          </a:r>
          <a:r>
            <a:rPr lang="en-ID" sz="2200" b="0" dirty="0" err="1">
              <a:solidFill>
                <a:srgbClr val="A95C3D"/>
              </a:solidFill>
              <a:latin typeface="+mj-lt"/>
            </a:rPr>
            <a:t>StandardScaler</a:t>
          </a:r>
          <a:r>
            <a:rPr lang="en-ID" sz="2200" b="0" dirty="0">
              <a:solidFill>
                <a:schemeClr val="tx1"/>
              </a:solidFill>
              <a:latin typeface="+mj-lt"/>
            </a:rPr>
            <a:t> function from Scikit-Learn </a:t>
          </a:r>
          <a:r>
            <a:rPr lang="en-ID" sz="2200" b="0" dirty="0" err="1">
              <a:solidFill>
                <a:schemeClr val="tx1"/>
              </a:solidFill>
              <a:latin typeface="+mj-lt"/>
            </a:rPr>
            <a:t>preprocessing</a:t>
          </a:r>
          <a:r>
            <a:rPr lang="en-ID" sz="2200" b="0" dirty="0">
              <a:solidFill>
                <a:schemeClr val="tx1"/>
              </a:solidFill>
              <a:latin typeface="+mj-lt"/>
            </a:rPr>
            <a:t> library to do this.</a:t>
          </a:r>
        </a:p>
      </dgm:t>
    </dgm:pt>
    <dgm:pt modelId="{96A3541B-C3AC-48A2-A51F-110767B59273}" type="parTrans" cxnId="{E370E4DB-C976-4764-AE27-3D824A1027D7}">
      <dgm:prSet/>
      <dgm:spPr/>
      <dgm:t>
        <a:bodyPr/>
        <a:lstStyle/>
        <a:p>
          <a:endParaRPr lang="en-ID">
            <a:latin typeface="+mj-lt"/>
          </a:endParaRPr>
        </a:p>
      </dgm:t>
    </dgm:pt>
    <dgm:pt modelId="{E3423D51-5683-4B22-B393-B9E5DECCBC07}" type="sibTrans" cxnId="{E370E4DB-C976-4764-AE27-3D824A1027D7}">
      <dgm:prSet/>
      <dgm:spPr/>
      <dgm:t>
        <a:bodyPr/>
        <a:lstStyle/>
        <a:p>
          <a:endParaRPr lang="en-ID">
            <a:latin typeface="+mj-lt"/>
          </a:endParaRPr>
        </a:p>
      </dgm:t>
    </dgm:pt>
    <dgm:pt modelId="{A6CBE4DB-E28A-4C46-B25A-CDB5F9614A4E}" type="pres">
      <dgm:prSet presAssocID="{174BE595-35DD-4941-B272-CE910371B28D}" presName="Name0" presStyleCnt="0">
        <dgm:presLayoutVars>
          <dgm:dir/>
          <dgm:animLvl val="lvl"/>
          <dgm:resizeHandles val="exact"/>
        </dgm:presLayoutVars>
      </dgm:prSet>
      <dgm:spPr/>
    </dgm:pt>
    <dgm:pt modelId="{978B000C-16B5-460F-B86C-6D0E94088F7A}" type="pres">
      <dgm:prSet presAssocID="{4DA8FF6F-D2D5-4333-AD5C-526681F174B0}" presName="compositeNode" presStyleCnt="0">
        <dgm:presLayoutVars>
          <dgm:bulletEnabled val="1"/>
        </dgm:presLayoutVars>
      </dgm:prSet>
      <dgm:spPr/>
    </dgm:pt>
    <dgm:pt modelId="{4D20034D-B620-4CFF-B3D6-5C3A7027FBEE}" type="pres">
      <dgm:prSet presAssocID="{4DA8FF6F-D2D5-4333-AD5C-526681F174B0}" presName="bgRect" presStyleLbl="node1" presStyleIdx="0" presStyleCnt="3"/>
      <dgm:spPr/>
    </dgm:pt>
    <dgm:pt modelId="{8D134ECA-1736-4ADB-BF6F-DA0B2A6E01CA}" type="pres">
      <dgm:prSet presAssocID="{4DA8FF6F-D2D5-4333-AD5C-526681F174B0}" presName="parentNode" presStyleLbl="node1" presStyleIdx="0" presStyleCnt="3">
        <dgm:presLayoutVars>
          <dgm:chMax val="0"/>
          <dgm:bulletEnabled val="1"/>
        </dgm:presLayoutVars>
      </dgm:prSet>
      <dgm:spPr/>
    </dgm:pt>
    <dgm:pt modelId="{A5D25CC9-A6F0-42C0-AA9C-6A463A543F09}" type="pres">
      <dgm:prSet presAssocID="{4DA8FF6F-D2D5-4333-AD5C-526681F174B0}" presName="childNode" presStyleLbl="node1" presStyleIdx="0" presStyleCnt="3">
        <dgm:presLayoutVars>
          <dgm:bulletEnabled val="1"/>
        </dgm:presLayoutVars>
      </dgm:prSet>
      <dgm:spPr/>
    </dgm:pt>
    <dgm:pt modelId="{DF34F730-9119-441E-9D39-EE18C4367547}" type="pres">
      <dgm:prSet presAssocID="{873CFB3F-69DE-496C-BB2C-29A3F7A738F5}" presName="hSp" presStyleCnt="0"/>
      <dgm:spPr/>
    </dgm:pt>
    <dgm:pt modelId="{3AD87921-0161-4B38-8861-7E11EB042143}" type="pres">
      <dgm:prSet presAssocID="{873CFB3F-69DE-496C-BB2C-29A3F7A738F5}" presName="vProcSp" presStyleCnt="0"/>
      <dgm:spPr/>
    </dgm:pt>
    <dgm:pt modelId="{0E23FCAB-38ED-414A-9388-D9704B11EBDD}" type="pres">
      <dgm:prSet presAssocID="{873CFB3F-69DE-496C-BB2C-29A3F7A738F5}" presName="vSp1" presStyleCnt="0"/>
      <dgm:spPr/>
    </dgm:pt>
    <dgm:pt modelId="{C7F4038B-EC92-4A4C-A2A0-DDB63430A197}" type="pres">
      <dgm:prSet presAssocID="{873CFB3F-69DE-496C-BB2C-29A3F7A738F5}" presName="simulatedConn" presStyleLbl="solidFgAcc1" presStyleIdx="0" presStyleCnt="2"/>
      <dgm:spPr/>
    </dgm:pt>
    <dgm:pt modelId="{48588C19-4888-47EF-A778-809174AF4F6B}" type="pres">
      <dgm:prSet presAssocID="{873CFB3F-69DE-496C-BB2C-29A3F7A738F5}" presName="vSp2" presStyleCnt="0"/>
      <dgm:spPr/>
    </dgm:pt>
    <dgm:pt modelId="{BC663C5D-3447-4B29-AAD2-95FC5E8D47EC}" type="pres">
      <dgm:prSet presAssocID="{873CFB3F-69DE-496C-BB2C-29A3F7A738F5}" presName="sibTrans" presStyleCnt="0"/>
      <dgm:spPr/>
    </dgm:pt>
    <dgm:pt modelId="{A934CEE1-157B-409C-B92A-67F39F16B86C}" type="pres">
      <dgm:prSet presAssocID="{CEB2A453-1C77-4875-8CD9-F13C85940DE8}" presName="compositeNode" presStyleCnt="0">
        <dgm:presLayoutVars>
          <dgm:bulletEnabled val="1"/>
        </dgm:presLayoutVars>
      </dgm:prSet>
      <dgm:spPr/>
    </dgm:pt>
    <dgm:pt modelId="{5EE80E4B-4CD5-4C0C-B66D-1118CB21196F}" type="pres">
      <dgm:prSet presAssocID="{CEB2A453-1C77-4875-8CD9-F13C85940DE8}" presName="bgRect" presStyleLbl="node1" presStyleIdx="1" presStyleCnt="3"/>
      <dgm:spPr/>
    </dgm:pt>
    <dgm:pt modelId="{98C9A40E-825F-4014-B46B-E2607B68BCE1}" type="pres">
      <dgm:prSet presAssocID="{CEB2A453-1C77-4875-8CD9-F13C85940DE8}" presName="parentNode" presStyleLbl="node1" presStyleIdx="1" presStyleCnt="3">
        <dgm:presLayoutVars>
          <dgm:chMax val="0"/>
          <dgm:bulletEnabled val="1"/>
        </dgm:presLayoutVars>
      </dgm:prSet>
      <dgm:spPr/>
    </dgm:pt>
    <dgm:pt modelId="{992FE410-2F75-41E8-AFBC-F896FF005AE5}" type="pres">
      <dgm:prSet presAssocID="{CEB2A453-1C77-4875-8CD9-F13C85940DE8}" presName="childNode" presStyleLbl="node1" presStyleIdx="1" presStyleCnt="3">
        <dgm:presLayoutVars>
          <dgm:bulletEnabled val="1"/>
        </dgm:presLayoutVars>
      </dgm:prSet>
      <dgm:spPr/>
    </dgm:pt>
    <dgm:pt modelId="{92DAA40D-31C7-461C-988E-E4EED9C285DD}" type="pres">
      <dgm:prSet presAssocID="{E0A12AC5-4F05-4698-80B1-E01FD1055280}" presName="hSp" presStyleCnt="0"/>
      <dgm:spPr/>
    </dgm:pt>
    <dgm:pt modelId="{2517018E-2EDD-4B43-B646-FF4284F60F34}" type="pres">
      <dgm:prSet presAssocID="{E0A12AC5-4F05-4698-80B1-E01FD1055280}" presName="vProcSp" presStyleCnt="0"/>
      <dgm:spPr/>
    </dgm:pt>
    <dgm:pt modelId="{E07BA7BA-7DB0-44A4-BE77-C8ED005261F5}" type="pres">
      <dgm:prSet presAssocID="{E0A12AC5-4F05-4698-80B1-E01FD1055280}" presName="vSp1" presStyleCnt="0"/>
      <dgm:spPr/>
    </dgm:pt>
    <dgm:pt modelId="{D91A3A70-B090-4B51-BFB4-706FAA7C1504}" type="pres">
      <dgm:prSet presAssocID="{E0A12AC5-4F05-4698-80B1-E01FD1055280}" presName="simulatedConn" presStyleLbl="solidFgAcc1" presStyleIdx="1" presStyleCnt="2"/>
      <dgm:spPr/>
    </dgm:pt>
    <dgm:pt modelId="{C1E9CBCA-389E-4288-BCB7-CF7CB6AD0B2C}" type="pres">
      <dgm:prSet presAssocID="{E0A12AC5-4F05-4698-80B1-E01FD1055280}" presName="vSp2" presStyleCnt="0"/>
      <dgm:spPr/>
    </dgm:pt>
    <dgm:pt modelId="{F734C5E1-4A59-4FCA-BF84-A9264FF7CFD2}" type="pres">
      <dgm:prSet presAssocID="{E0A12AC5-4F05-4698-80B1-E01FD1055280}" presName="sibTrans" presStyleCnt="0"/>
      <dgm:spPr/>
    </dgm:pt>
    <dgm:pt modelId="{4B1ED75D-1A4C-4444-AA85-6E3E67AD3030}" type="pres">
      <dgm:prSet presAssocID="{4288B60D-E155-49C0-A228-515247E09F70}" presName="compositeNode" presStyleCnt="0">
        <dgm:presLayoutVars>
          <dgm:bulletEnabled val="1"/>
        </dgm:presLayoutVars>
      </dgm:prSet>
      <dgm:spPr/>
    </dgm:pt>
    <dgm:pt modelId="{8286EBA8-0D0E-4191-B402-F56E60D493D7}" type="pres">
      <dgm:prSet presAssocID="{4288B60D-E155-49C0-A228-515247E09F70}" presName="bgRect" presStyleLbl="node1" presStyleIdx="2" presStyleCnt="3"/>
      <dgm:spPr/>
    </dgm:pt>
    <dgm:pt modelId="{1CA9B6FE-4B41-4383-B730-4A5E31B3A5CB}" type="pres">
      <dgm:prSet presAssocID="{4288B60D-E155-49C0-A228-515247E09F70}" presName="parentNode" presStyleLbl="node1" presStyleIdx="2" presStyleCnt="3">
        <dgm:presLayoutVars>
          <dgm:chMax val="0"/>
          <dgm:bulletEnabled val="1"/>
        </dgm:presLayoutVars>
      </dgm:prSet>
      <dgm:spPr/>
    </dgm:pt>
    <dgm:pt modelId="{0F1EAAA9-B3ED-4464-8BC9-FF31DD114F50}" type="pres">
      <dgm:prSet presAssocID="{4288B60D-E155-49C0-A228-515247E09F70}" presName="childNode" presStyleLbl="node1" presStyleIdx="2" presStyleCnt="3">
        <dgm:presLayoutVars>
          <dgm:bulletEnabled val="1"/>
        </dgm:presLayoutVars>
      </dgm:prSet>
      <dgm:spPr/>
    </dgm:pt>
  </dgm:ptLst>
  <dgm:cxnLst>
    <dgm:cxn modelId="{60793000-7A30-4919-94A6-32082BD7D3D7}" type="presOf" srcId="{ECEDA2C6-09E7-45A6-8519-D5F3B758CC57}" destId="{A5D25CC9-A6F0-42C0-AA9C-6A463A543F09}" srcOrd="0" destOrd="1" presId="urn:microsoft.com/office/officeart/2005/8/layout/hProcess7"/>
    <dgm:cxn modelId="{53CF9B04-F4D3-40ED-8FED-FC8D9A962F4B}" type="presOf" srcId="{CEB2A453-1C77-4875-8CD9-F13C85940DE8}" destId="{5EE80E4B-4CD5-4C0C-B66D-1118CB21196F}" srcOrd="0" destOrd="0" presId="urn:microsoft.com/office/officeart/2005/8/layout/hProcess7"/>
    <dgm:cxn modelId="{280B171E-418B-411A-B68A-B5EAA7184CF3}" type="presOf" srcId="{4919DC3E-B3BE-4751-9BFF-6936189E9576}" destId="{992FE410-2F75-41E8-AFBC-F896FF005AE5}" srcOrd="0" destOrd="1" presId="urn:microsoft.com/office/officeart/2005/8/layout/hProcess7"/>
    <dgm:cxn modelId="{BF579C3A-A2B0-45FC-82ED-A398BD1098AC}" type="presOf" srcId="{3527627D-BDDB-4230-9ACA-14F8FC53B9E7}" destId="{0F1EAAA9-B3ED-4464-8BC9-FF31DD114F50}" srcOrd="0" destOrd="1" presId="urn:microsoft.com/office/officeart/2005/8/layout/hProcess7"/>
    <dgm:cxn modelId="{7A74725F-13EE-4B5D-B714-475C470E7471}" srcId="{4DA8FF6F-D2D5-4333-AD5C-526681F174B0}" destId="{ECEDA2C6-09E7-45A6-8519-D5F3B758CC57}" srcOrd="1" destOrd="0" parTransId="{ECF5662C-AA21-499C-AC69-7B247785D5FA}" sibTransId="{1487062C-3DDA-4ED2-95C4-91F861D14767}"/>
    <dgm:cxn modelId="{F647CF5F-3D77-4783-AFDB-6C99DD894936}" srcId="{CEB2A453-1C77-4875-8CD9-F13C85940DE8}" destId="{4919DC3E-B3BE-4751-9BFF-6936189E9576}" srcOrd="1" destOrd="0" parTransId="{F1CAF9A9-B7BB-4CF6-A791-7DF8E456F2C3}" sibTransId="{D169C102-6FAB-4E8A-936C-1DF1BFFD7720}"/>
    <dgm:cxn modelId="{7BB73D47-DE7E-4911-871E-B39046B923F0}" type="presOf" srcId="{CEB2A453-1C77-4875-8CD9-F13C85940DE8}" destId="{98C9A40E-825F-4014-B46B-E2607B68BCE1}" srcOrd="1" destOrd="0" presId="urn:microsoft.com/office/officeart/2005/8/layout/hProcess7"/>
    <dgm:cxn modelId="{B3319C4A-BF02-42E3-B003-9AE7C1FDAE65}" type="presOf" srcId="{4288B60D-E155-49C0-A228-515247E09F70}" destId="{8286EBA8-0D0E-4191-B402-F56E60D493D7}" srcOrd="0" destOrd="0" presId="urn:microsoft.com/office/officeart/2005/8/layout/hProcess7"/>
    <dgm:cxn modelId="{16E0654C-3810-48DD-88B7-9850FC190123}" srcId="{174BE595-35DD-4941-B272-CE910371B28D}" destId="{4DA8FF6F-D2D5-4333-AD5C-526681F174B0}" srcOrd="0" destOrd="0" parTransId="{1C992A61-74D0-4F24-AC0F-18AAADAC6323}" sibTransId="{873CFB3F-69DE-496C-BB2C-29A3F7A738F5}"/>
    <dgm:cxn modelId="{8D44A870-EEB0-412F-83A9-613E723D2372}" srcId="{4DA8FF6F-D2D5-4333-AD5C-526681F174B0}" destId="{E5C9DDAD-6844-453A-8BA9-DC6EE2B94C73}" srcOrd="0" destOrd="0" parTransId="{8EA13028-1A35-46FE-8321-4E5DFC85C62A}" sibTransId="{E73E5F20-870E-4AA5-9B4C-565A3BE02BCB}"/>
    <dgm:cxn modelId="{42806859-A200-42B3-BBF8-26079DDFDB9F}" type="presOf" srcId="{765012D5-3ABF-4823-BB2A-F8B5AE32AFA9}" destId="{0F1EAAA9-B3ED-4464-8BC9-FF31DD114F50}" srcOrd="0" destOrd="0" presId="urn:microsoft.com/office/officeart/2005/8/layout/hProcess7"/>
    <dgm:cxn modelId="{BD76B58E-B67A-4DAD-AE09-D188C39F503C}" srcId="{CEB2A453-1C77-4875-8CD9-F13C85940DE8}" destId="{E801B05E-BCFC-42B5-813D-C5EE33048CCE}" srcOrd="0" destOrd="0" parTransId="{70598820-FDD6-4135-BAA4-E87BA348EADC}" sibTransId="{FC58C9E2-DA76-403B-AF54-5F2FF0FA7159}"/>
    <dgm:cxn modelId="{A7D13692-860D-4819-A2F2-E3BDA750FFA8}" type="presOf" srcId="{E801B05E-BCFC-42B5-813D-C5EE33048CCE}" destId="{992FE410-2F75-41E8-AFBC-F896FF005AE5}" srcOrd="0" destOrd="0" presId="urn:microsoft.com/office/officeart/2005/8/layout/hProcess7"/>
    <dgm:cxn modelId="{299BB19E-D563-4C78-92E6-A7DA48768635}" srcId="{174BE595-35DD-4941-B272-CE910371B28D}" destId="{4288B60D-E155-49C0-A228-515247E09F70}" srcOrd="2" destOrd="0" parTransId="{5FD5E0CA-F020-4251-B67C-8D1DFC23F566}" sibTransId="{66132785-5D50-45ED-8496-73202D44B376}"/>
    <dgm:cxn modelId="{57B123A8-D665-48B8-BD7F-B950799B5F0D}" type="presOf" srcId="{4288B60D-E155-49C0-A228-515247E09F70}" destId="{1CA9B6FE-4B41-4383-B730-4A5E31B3A5CB}" srcOrd="1" destOrd="0" presId="urn:microsoft.com/office/officeart/2005/8/layout/hProcess7"/>
    <dgm:cxn modelId="{A1D5FAB3-CECC-4942-97A6-65E777D60DF5}" srcId="{4288B60D-E155-49C0-A228-515247E09F70}" destId="{765012D5-3ABF-4823-BB2A-F8B5AE32AFA9}" srcOrd="0" destOrd="0" parTransId="{7507C9D1-3855-4B4F-B240-F3AB5B9354A9}" sibTransId="{AA682E08-4AAF-4B09-B657-EBF520307A3B}"/>
    <dgm:cxn modelId="{BBA581C1-F63D-446B-8144-C03F3AADFF06}" type="presOf" srcId="{E5C9DDAD-6844-453A-8BA9-DC6EE2B94C73}" destId="{A5D25CC9-A6F0-42C0-AA9C-6A463A543F09}" srcOrd="0" destOrd="0" presId="urn:microsoft.com/office/officeart/2005/8/layout/hProcess7"/>
    <dgm:cxn modelId="{3D366CC2-C6C0-4976-A5E7-967C590429CF}" srcId="{174BE595-35DD-4941-B272-CE910371B28D}" destId="{CEB2A453-1C77-4875-8CD9-F13C85940DE8}" srcOrd="1" destOrd="0" parTransId="{A596B9DC-18E5-43B7-8794-189FE371505A}" sibTransId="{E0A12AC5-4F05-4698-80B1-E01FD1055280}"/>
    <dgm:cxn modelId="{2CD63FCB-1C18-4BEA-B157-F928205F7C78}" type="presOf" srcId="{174BE595-35DD-4941-B272-CE910371B28D}" destId="{A6CBE4DB-E28A-4C46-B25A-CDB5F9614A4E}" srcOrd="0" destOrd="0" presId="urn:microsoft.com/office/officeart/2005/8/layout/hProcess7"/>
    <dgm:cxn modelId="{E370E4DB-C976-4764-AE27-3D824A1027D7}" srcId="{4288B60D-E155-49C0-A228-515247E09F70}" destId="{3527627D-BDDB-4230-9ACA-14F8FC53B9E7}" srcOrd="1" destOrd="0" parTransId="{96A3541B-C3AC-48A2-A51F-110767B59273}" sibTransId="{E3423D51-5683-4B22-B393-B9E5DECCBC07}"/>
    <dgm:cxn modelId="{15C302DC-5172-4F32-976E-6FD30484A62E}" type="presOf" srcId="{4DA8FF6F-D2D5-4333-AD5C-526681F174B0}" destId="{4D20034D-B620-4CFF-B3D6-5C3A7027FBEE}" srcOrd="0" destOrd="0" presId="urn:microsoft.com/office/officeart/2005/8/layout/hProcess7"/>
    <dgm:cxn modelId="{8D5CC2F8-6C7A-48D7-869D-094C92A9748A}" type="presOf" srcId="{4DA8FF6F-D2D5-4333-AD5C-526681F174B0}" destId="{8D134ECA-1736-4ADB-BF6F-DA0B2A6E01CA}" srcOrd="1" destOrd="0" presId="urn:microsoft.com/office/officeart/2005/8/layout/hProcess7"/>
    <dgm:cxn modelId="{A9AF64FC-57E5-49CF-8EA9-E2D542FD3607}" type="presParOf" srcId="{A6CBE4DB-E28A-4C46-B25A-CDB5F9614A4E}" destId="{978B000C-16B5-460F-B86C-6D0E94088F7A}" srcOrd="0" destOrd="0" presId="urn:microsoft.com/office/officeart/2005/8/layout/hProcess7"/>
    <dgm:cxn modelId="{05EDBE4E-08D1-4783-B015-EC7DD4A545F7}" type="presParOf" srcId="{978B000C-16B5-460F-B86C-6D0E94088F7A}" destId="{4D20034D-B620-4CFF-B3D6-5C3A7027FBEE}" srcOrd="0" destOrd="0" presId="urn:microsoft.com/office/officeart/2005/8/layout/hProcess7"/>
    <dgm:cxn modelId="{27CBD3F1-8B97-40A6-97A5-6A360DF4EDA9}" type="presParOf" srcId="{978B000C-16B5-460F-B86C-6D0E94088F7A}" destId="{8D134ECA-1736-4ADB-BF6F-DA0B2A6E01CA}" srcOrd="1" destOrd="0" presId="urn:microsoft.com/office/officeart/2005/8/layout/hProcess7"/>
    <dgm:cxn modelId="{B82202D6-1F0A-454C-9A57-7D0E51E39FE5}" type="presParOf" srcId="{978B000C-16B5-460F-B86C-6D0E94088F7A}" destId="{A5D25CC9-A6F0-42C0-AA9C-6A463A543F09}" srcOrd="2" destOrd="0" presId="urn:microsoft.com/office/officeart/2005/8/layout/hProcess7"/>
    <dgm:cxn modelId="{BA3B2954-9F76-4D25-9416-22014EAE3861}" type="presParOf" srcId="{A6CBE4DB-E28A-4C46-B25A-CDB5F9614A4E}" destId="{DF34F730-9119-441E-9D39-EE18C4367547}" srcOrd="1" destOrd="0" presId="urn:microsoft.com/office/officeart/2005/8/layout/hProcess7"/>
    <dgm:cxn modelId="{30DAD7B2-C339-4730-B5F2-B53BC2D11EDE}" type="presParOf" srcId="{A6CBE4DB-E28A-4C46-B25A-CDB5F9614A4E}" destId="{3AD87921-0161-4B38-8861-7E11EB042143}" srcOrd="2" destOrd="0" presId="urn:microsoft.com/office/officeart/2005/8/layout/hProcess7"/>
    <dgm:cxn modelId="{BB421292-CF2A-46B7-91D0-76267DE22347}" type="presParOf" srcId="{3AD87921-0161-4B38-8861-7E11EB042143}" destId="{0E23FCAB-38ED-414A-9388-D9704B11EBDD}" srcOrd="0" destOrd="0" presId="urn:microsoft.com/office/officeart/2005/8/layout/hProcess7"/>
    <dgm:cxn modelId="{8BC63F3B-C674-46C1-AD66-1CB2C8070D11}" type="presParOf" srcId="{3AD87921-0161-4B38-8861-7E11EB042143}" destId="{C7F4038B-EC92-4A4C-A2A0-DDB63430A197}" srcOrd="1" destOrd="0" presId="urn:microsoft.com/office/officeart/2005/8/layout/hProcess7"/>
    <dgm:cxn modelId="{3B721958-0C97-45E6-9732-713A6AD8E5EA}" type="presParOf" srcId="{3AD87921-0161-4B38-8861-7E11EB042143}" destId="{48588C19-4888-47EF-A778-809174AF4F6B}" srcOrd="2" destOrd="0" presId="urn:microsoft.com/office/officeart/2005/8/layout/hProcess7"/>
    <dgm:cxn modelId="{4C6257C2-6C4C-4149-8267-17AECA5F141A}" type="presParOf" srcId="{A6CBE4DB-E28A-4C46-B25A-CDB5F9614A4E}" destId="{BC663C5D-3447-4B29-AAD2-95FC5E8D47EC}" srcOrd="3" destOrd="0" presId="urn:microsoft.com/office/officeart/2005/8/layout/hProcess7"/>
    <dgm:cxn modelId="{B8C98223-BA36-4A5A-832B-6B02B9CDF87B}" type="presParOf" srcId="{A6CBE4DB-E28A-4C46-B25A-CDB5F9614A4E}" destId="{A934CEE1-157B-409C-B92A-67F39F16B86C}" srcOrd="4" destOrd="0" presId="urn:microsoft.com/office/officeart/2005/8/layout/hProcess7"/>
    <dgm:cxn modelId="{D7336300-1443-4EE1-BD20-4B2178987011}" type="presParOf" srcId="{A934CEE1-157B-409C-B92A-67F39F16B86C}" destId="{5EE80E4B-4CD5-4C0C-B66D-1118CB21196F}" srcOrd="0" destOrd="0" presId="urn:microsoft.com/office/officeart/2005/8/layout/hProcess7"/>
    <dgm:cxn modelId="{5F9A111F-FB4B-4E26-AC6F-86595AF2F409}" type="presParOf" srcId="{A934CEE1-157B-409C-B92A-67F39F16B86C}" destId="{98C9A40E-825F-4014-B46B-E2607B68BCE1}" srcOrd="1" destOrd="0" presId="urn:microsoft.com/office/officeart/2005/8/layout/hProcess7"/>
    <dgm:cxn modelId="{2769C2F1-25EB-4C18-A574-260184C3A99A}" type="presParOf" srcId="{A934CEE1-157B-409C-B92A-67F39F16B86C}" destId="{992FE410-2F75-41E8-AFBC-F896FF005AE5}" srcOrd="2" destOrd="0" presId="urn:microsoft.com/office/officeart/2005/8/layout/hProcess7"/>
    <dgm:cxn modelId="{6B559036-9814-428F-9A28-0D9352EB5EB4}" type="presParOf" srcId="{A6CBE4DB-E28A-4C46-B25A-CDB5F9614A4E}" destId="{92DAA40D-31C7-461C-988E-E4EED9C285DD}" srcOrd="5" destOrd="0" presId="urn:microsoft.com/office/officeart/2005/8/layout/hProcess7"/>
    <dgm:cxn modelId="{5C5B9FF0-CA10-4763-8DAB-E28114C52E7B}" type="presParOf" srcId="{A6CBE4DB-E28A-4C46-B25A-CDB5F9614A4E}" destId="{2517018E-2EDD-4B43-B646-FF4284F60F34}" srcOrd="6" destOrd="0" presId="urn:microsoft.com/office/officeart/2005/8/layout/hProcess7"/>
    <dgm:cxn modelId="{751D156A-01A0-4403-AC71-314A93B82D1C}" type="presParOf" srcId="{2517018E-2EDD-4B43-B646-FF4284F60F34}" destId="{E07BA7BA-7DB0-44A4-BE77-C8ED005261F5}" srcOrd="0" destOrd="0" presId="urn:microsoft.com/office/officeart/2005/8/layout/hProcess7"/>
    <dgm:cxn modelId="{DA022AF0-0060-4B3D-A919-C0D3BC833E2D}" type="presParOf" srcId="{2517018E-2EDD-4B43-B646-FF4284F60F34}" destId="{D91A3A70-B090-4B51-BFB4-706FAA7C1504}" srcOrd="1" destOrd="0" presId="urn:microsoft.com/office/officeart/2005/8/layout/hProcess7"/>
    <dgm:cxn modelId="{5780E840-EF37-49B4-A0C3-8B15CE6A3C1E}" type="presParOf" srcId="{2517018E-2EDD-4B43-B646-FF4284F60F34}" destId="{C1E9CBCA-389E-4288-BCB7-CF7CB6AD0B2C}" srcOrd="2" destOrd="0" presId="urn:microsoft.com/office/officeart/2005/8/layout/hProcess7"/>
    <dgm:cxn modelId="{2564A233-A9E6-4F5F-8E58-DD5FC79DCB7B}" type="presParOf" srcId="{A6CBE4DB-E28A-4C46-B25A-CDB5F9614A4E}" destId="{F734C5E1-4A59-4FCA-BF84-A9264FF7CFD2}" srcOrd="7" destOrd="0" presId="urn:microsoft.com/office/officeart/2005/8/layout/hProcess7"/>
    <dgm:cxn modelId="{8784756D-4707-49F1-A4D5-76BF9681CC09}" type="presParOf" srcId="{A6CBE4DB-E28A-4C46-B25A-CDB5F9614A4E}" destId="{4B1ED75D-1A4C-4444-AA85-6E3E67AD3030}" srcOrd="8" destOrd="0" presId="urn:microsoft.com/office/officeart/2005/8/layout/hProcess7"/>
    <dgm:cxn modelId="{4633FE8F-B34A-4E1A-96EF-0EE8DA60986E}" type="presParOf" srcId="{4B1ED75D-1A4C-4444-AA85-6E3E67AD3030}" destId="{8286EBA8-0D0E-4191-B402-F56E60D493D7}" srcOrd="0" destOrd="0" presId="urn:microsoft.com/office/officeart/2005/8/layout/hProcess7"/>
    <dgm:cxn modelId="{879AFB87-9889-4344-BCC6-63127FD293C8}" type="presParOf" srcId="{4B1ED75D-1A4C-4444-AA85-6E3E67AD3030}" destId="{1CA9B6FE-4B41-4383-B730-4A5E31B3A5CB}" srcOrd="1" destOrd="0" presId="urn:microsoft.com/office/officeart/2005/8/layout/hProcess7"/>
    <dgm:cxn modelId="{F73889EE-666E-4954-888D-FD6FB0764F81}" type="presParOf" srcId="{4B1ED75D-1A4C-4444-AA85-6E3E67AD3030}" destId="{0F1EAAA9-B3ED-4464-8BC9-FF31DD114F5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The preparation done, we can now apply PCA modelling to our data, the result:</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09659">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The Visualization of PCA Cumulative &amp; Individual Explained Variance Ratio</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solidFill>
                <a:schemeClr val="bg1"/>
              </a:solidFill>
            </a:rPr>
            <a:t>The scatter map visualization of the first two PCA components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First few subset of training X features, PCA Variance Ratio, and Cumulative eigenvalues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7458CA-FFCE-4348-8DEE-F2F7AE1CBB35}"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D"/>
        </a:p>
      </dgm:t>
    </dgm:pt>
    <dgm:pt modelId="{9959A9F0-6E88-4C35-8622-7659A209F09C}">
      <dgm:prSet custT="1"/>
      <dgm:spPr/>
      <dgm:t>
        <a:bodyPr/>
        <a:lstStyle/>
        <a:p>
          <a:r>
            <a:rPr lang="en-ID" sz="2400" b="1" u="sng" dirty="0"/>
            <a:t>Multi-linear Regression</a:t>
          </a:r>
        </a:p>
      </dgm:t>
    </dgm:pt>
    <dgm:pt modelId="{49E40533-975F-47B2-B03F-51E625723574}" type="parTrans" cxnId="{C56D9D8D-D235-43F1-9E83-2510A11DC829}">
      <dgm:prSet/>
      <dgm:spPr/>
      <dgm:t>
        <a:bodyPr/>
        <a:lstStyle/>
        <a:p>
          <a:endParaRPr lang="en-ID"/>
        </a:p>
      </dgm:t>
    </dgm:pt>
    <dgm:pt modelId="{908C91B9-0E30-469A-ADB9-6F68BC246278}" type="sibTrans" cxnId="{C56D9D8D-D235-43F1-9E83-2510A11DC829}">
      <dgm:prSet/>
      <dgm:spPr/>
      <dgm:t>
        <a:bodyPr/>
        <a:lstStyle/>
        <a:p>
          <a:endParaRPr lang="en-ID"/>
        </a:p>
      </dgm:t>
    </dgm:pt>
    <dgm:pt modelId="{F8622D0A-3C29-4C47-B6C3-37D9EF974417}">
      <dgm:prSet custT="1"/>
      <dgm:spPr/>
      <dgm:t>
        <a:bodyPr/>
        <a:lstStyle/>
        <a:p>
          <a:r>
            <a:rPr lang="en-ID" sz="2400" dirty="0"/>
            <a:t>Applying multi-linear regression to later make a prediction.</a:t>
          </a:r>
        </a:p>
        <a:p>
          <a:r>
            <a:rPr lang="en-ID" sz="2400" dirty="0"/>
            <a:t>The regression model’s intercept and coefficient are shown here.</a:t>
          </a:r>
        </a:p>
        <a:p>
          <a:r>
            <a:rPr lang="en-ID" sz="2400" dirty="0"/>
            <a:t>The result also shows a promising accuracy score</a:t>
          </a:r>
        </a:p>
      </dgm:t>
    </dgm:pt>
    <dgm:pt modelId="{5A5B27B7-7BB3-40F8-8406-BA32F12A518B}" type="parTrans" cxnId="{6E1883A0-C5F3-4985-B96D-CB63FBCE297E}">
      <dgm:prSet/>
      <dgm:spPr/>
      <dgm:t>
        <a:bodyPr/>
        <a:lstStyle/>
        <a:p>
          <a:endParaRPr lang="en-ID"/>
        </a:p>
      </dgm:t>
    </dgm:pt>
    <dgm:pt modelId="{7142837D-341A-4441-A923-9B72944A4CC0}" type="sibTrans" cxnId="{6E1883A0-C5F3-4985-B96D-CB63FBCE297E}">
      <dgm:prSet/>
      <dgm:spPr/>
      <dgm:t>
        <a:bodyPr/>
        <a:lstStyle/>
        <a:p>
          <a:endParaRPr lang="en-ID"/>
        </a:p>
      </dgm:t>
    </dgm:pt>
    <dgm:pt modelId="{455FDF11-8482-4854-8983-B608EAD3963C}">
      <dgm:prSet/>
      <dgm:spPr/>
      <dgm:t>
        <a:bodyPr/>
        <a:lstStyle/>
        <a:p>
          <a:endParaRPr lang="en-ID" dirty="0"/>
        </a:p>
      </dgm:t>
    </dgm:pt>
    <dgm:pt modelId="{4A550E6B-6F5F-468A-B9B1-D3E55F642EA3}" type="parTrans" cxnId="{F0A8F023-4102-4EC6-ADF7-D2B1DA8D0B8F}">
      <dgm:prSet/>
      <dgm:spPr/>
      <dgm:t>
        <a:bodyPr/>
        <a:lstStyle/>
        <a:p>
          <a:endParaRPr lang="en-ID"/>
        </a:p>
      </dgm:t>
    </dgm:pt>
    <dgm:pt modelId="{38D636F5-018C-46A8-A2D6-6AE2AB33661A}" type="sibTrans" cxnId="{F0A8F023-4102-4EC6-ADF7-D2B1DA8D0B8F}">
      <dgm:prSet/>
      <dgm:spPr/>
      <dgm:t>
        <a:bodyPr/>
        <a:lstStyle/>
        <a:p>
          <a:endParaRPr lang="en-ID"/>
        </a:p>
      </dgm:t>
    </dgm:pt>
    <dgm:pt modelId="{9CF0D60A-1261-4AD7-A38A-A70EBF4FC1BD}">
      <dgm:prSet/>
      <dgm:spPr>
        <a:blipFill rotWithShape="0">
          <a:blip xmlns:r="http://schemas.openxmlformats.org/officeDocument/2006/relationships" r:embed="rId1"/>
          <a:stretch>
            <a:fillRect/>
          </a:stretch>
        </a:blipFill>
        <a:ln>
          <a:solidFill>
            <a:srgbClr val="8D885D"/>
          </a:solidFill>
        </a:ln>
      </dgm:spPr>
      <dgm:t>
        <a:bodyPr/>
        <a:lstStyle/>
        <a:p>
          <a:endParaRPr lang="en-ID" dirty="0"/>
        </a:p>
      </dgm:t>
    </dgm:pt>
    <dgm:pt modelId="{3D45B534-F46A-49D0-87FE-A32380A8D3D6}" type="parTrans" cxnId="{BB831F85-C836-4A0A-8ED6-C3BE6DEAF0EF}">
      <dgm:prSet/>
      <dgm:spPr/>
      <dgm:t>
        <a:bodyPr/>
        <a:lstStyle/>
        <a:p>
          <a:endParaRPr lang="en-ID"/>
        </a:p>
      </dgm:t>
    </dgm:pt>
    <dgm:pt modelId="{2C304095-2AA8-42EC-9013-B6723E7D2F59}" type="sibTrans" cxnId="{BB831F85-C836-4A0A-8ED6-C3BE6DEAF0EF}">
      <dgm:prSet/>
      <dgm:spPr/>
      <dgm:t>
        <a:bodyPr/>
        <a:lstStyle/>
        <a:p>
          <a:endParaRPr lang="en-ID"/>
        </a:p>
      </dgm:t>
    </dgm:pt>
    <dgm:pt modelId="{C69A8136-A649-4A7D-838B-EDD4FF6450A9}" type="pres">
      <dgm:prSet presAssocID="{AB7458CA-FFCE-4348-8DEE-F2F7AE1CBB35}" presName="Name0" presStyleCnt="0">
        <dgm:presLayoutVars>
          <dgm:dir/>
          <dgm:animLvl val="lvl"/>
          <dgm:resizeHandles val="exact"/>
        </dgm:presLayoutVars>
      </dgm:prSet>
      <dgm:spPr/>
    </dgm:pt>
    <dgm:pt modelId="{A6D29632-1EF8-478F-8653-1EA9CE05F414}" type="pres">
      <dgm:prSet presAssocID="{9959A9F0-6E88-4C35-8622-7659A209F09C}" presName="compositeNode" presStyleCnt="0">
        <dgm:presLayoutVars>
          <dgm:bulletEnabled val="1"/>
        </dgm:presLayoutVars>
      </dgm:prSet>
      <dgm:spPr/>
    </dgm:pt>
    <dgm:pt modelId="{1E7F82AA-656E-42EA-AFBF-61BB526AD4F9}" type="pres">
      <dgm:prSet presAssocID="{9959A9F0-6E88-4C35-8622-7659A209F09C}" presName="bgRect" presStyleLbl="node1" presStyleIdx="0" presStyleCnt="2" custScaleX="250390" custScaleY="232581"/>
      <dgm:spPr/>
    </dgm:pt>
    <dgm:pt modelId="{FC41B7A3-8FA2-4B27-9090-29C40B74B3A1}" type="pres">
      <dgm:prSet presAssocID="{9959A9F0-6E88-4C35-8622-7659A209F09C}" presName="parentNode" presStyleLbl="node1" presStyleIdx="0" presStyleCnt="2">
        <dgm:presLayoutVars>
          <dgm:chMax val="0"/>
          <dgm:bulletEnabled val="1"/>
        </dgm:presLayoutVars>
      </dgm:prSet>
      <dgm:spPr/>
    </dgm:pt>
    <dgm:pt modelId="{DF1C616C-CECD-4E6B-8A0A-40C03948E7D1}" type="pres">
      <dgm:prSet presAssocID="{9959A9F0-6E88-4C35-8622-7659A209F09C}" presName="childNode" presStyleLbl="node1" presStyleIdx="0" presStyleCnt="2">
        <dgm:presLayoutVars>
          <dgm:bulletEnabled val="1"/>
        </dgm:presLayoutVars>
      </dgm:prSet>
      <dgm:spPr/>
    </dgm:pt>
    <dgm:pt modelId="{63AE3B87-972D-40D8-8833-62C6EEC02764}" type="pres">
      <dgm:prSet presAssocID="{908C91B9-0E30-469A-ADB9-6F68BC246278}" presName="hSp" presStyleCnt="0"/>
      <dgm:spPr/>
    </dgm:pt>
    <dgm:pt modelId="{508744CE-EF62-4AE9-8C36-2C66E0E48ABF}" type="pres">
      <dgm:prSet presAssocID="{908C91B9-0E30-469A-ADB9-6F68BC246278}" presName="vProcSp" presStyleCnt="0"/>
      <dgm:spPr/>
    </dgm:pt>
    <dgm:pt modelId="{6E038517-8382-4C78-BCCC-26BD5DB9911C}" type="pres">
      <dgm:prSet presAssocID="{908C91B9-0E30-469A-ADB9-6F68BC246278}" presName="vSp1" presStyleCnt="0"/>
      <dgm:spPr/>
    </dgm:pt>
    <dgm:pt modelId="{E6C690CB-9C51-43C2-A446-D082B076D49E}" type="pres">
      <dgm:prSet presAssocID="{908C91B9-0E30-469A-ADB9-6F68BC246278}" presName="simulatedConn" presStyleLbl="solidFgAcc1" presStyleIdx="0" presStyleCnt="1" custScaleX="137070" custScaleY="116542" custLinFactY="562292" custLinFactNeighborY="600000"/>
      <dgm:spPr/>
    </dgm:pt>
    <dgm:pt modelId="{FF273CF9-94E1-4DA4-ADA7-B6DB9E665785}" type="pres">
      <dgm:prSet presAssocID="{908C91B9-0E30-469A-ADB9-6F68BC246278}" presName="vSp2" presStyleCnt="0"/>
      <dgm:spPr/>
    </dgm:pt>
    <dgm:pt modelId="{126B0002-46A0-4F7D-94F3-1CA24B48A547}" type="pres">
      <dgm:prSet presAssocID="{908C91B9-0E30-469A-ADB9-6F68BC246278}" presName="sibTrans" presStyleCnt="0"/>
      <dgm:spPr/>
    </dgm:pt>
    <dgm:pt modelId="{53FA0691-DD7B-4F65-898D-08257BCB1803}" type="pres">
      <dgm:prSet presAssocID="{9CF0D60A-1261-4AD7-A38A-A70EBF4FC1BD}" presName="compositeNode" presStyleCnt="0">
        <dgm:presLayoutVars>
          <dgm:bulletEnabled val="1"/>
        </dgm:presLayoutVars>
      </dgm:prSet>
      <dgm:spPr/>
    </dgm:pt>
    <dgm:pt modelId="{FB3A7EDE-DB9A-4F01-94A2-8912FFD1789E}" type="pres">
      <dgm:prSet presAssocID="{9CF0D60A-1261-4AD7-A38A-A70EBF4FC1BD}" presName="bgRect" presStyleLbl="node1" presStyleIdx="1" presStyleCnt="2" custScaleX="525537" custScaleY="232252"/>
      <dgm:spPr/>
    </dgm:pt>
    <dgm:pt modelId="{FFACA82D-35B9-4F04-AAD0-BF8D707D33E6}" type="pres">
      <dgm:prSet presAssocID="{9CF0D60A-1261-4AD7-A38A-A70EBF4FC1BD}" presName="parentNode" presStyleLbl="node1" presStyleIdx="1" presStyleCnt="2">
        <dgm:presLayoutVars>
          <dgm:chMax val="0"/>
          <dgm:bulletEnabled val="1"/>
        </dgm:presLayoutVars>
      </dgm:prSet>
      <dgm:spPr/>
    </dgm:pt>
    <dgm:pt modelId="{CEB611EA-70DF-4A17-8FA3-FA4999311BAD}" type="pres">
      <dgm:prSet presAssocID="{9CF0D60A-1261-4AD7-A38A-A70EBF4FC1BD}" presName="childNode" presStyleLbl="node1" presStyleIdx="1" presStyleCnt="2">
        <dgm:presLayoutVars>
          <dgm:bulletEnabled val="1"/>
        </dgm:presLayoutVars>
      </dgm:prSet>
      <dgm:spPr/>
    </dgm:pt>
  </dgm:ptLst>
  <dgm:cxnLst>
    <dgm:cxn modelId="{F0A8F023-4102-4EC6-ADF7-D2B1DA8D0B8F}" srcId="{9CF0D60A-1261-4AD7-A38A-A70EBF4FC1BD}" destId="{455FDF11-8482-4854-8983-B608EAD3963C}" srcOrd="0" destOrd="0" parTransId="{4A550E6B-6F5F-468A-B9B1-D3E55F642EA3}" sibTransId="{38D636F5-018C-46A8-A2D6-6AE2AB33661A}"/>
    <dgm:cxn modelId="{D6706028-C11D-43AC-BFB6-5B6C2C3F9D41}" type="presOf" srcId="{9CF0D60A-1261-4AD7-A38A-A70EBF4FC1BD}" destId="{FB3A7EDE-DB9A-4F01-94A2-8912FFD1789E}" srcOrd="0" destOrd="0" presId="urn:microsoft.com/office/officeart/2005/8/layout/hProcess7"/>
    <dgm:cxn modelId="{DB6E0C5D-18F0-4425-954F-01D6D14A9076}" type="presOf" srcId="{F8622D0A-3C29-4C47-B6C3-37D9EF974417}" destId="{DF1C616C-CECD-4E6B-8A0A-40C03948E7D1}" srcOrd="0" destOrd="0" presId="urn:microsoft.com/office/officeart/2005/8/layout/hProcess7"/>
    <dgm:cxn modelId="{59D29441-2ABF-4560-8C97-EBCD3944128E}" type="presOf" srcId="{AB7458CA-FFCE-4348-8DEE-F2F7AE1CBB35}" destId="{C69A8136-A649-4A7D-838B-EDD4FF6450A9}" srcOrd="0" destOrd="0" presId="urn:microsoft.com/office/officeart/2005/8/layout/hProcess7"/>
    <dgm:cxn modelId="{13689B45-1CC8-4973-A752-40B3ACF824AB}" type="presOf" srcId="{455FDF11-8482-4854-8983-B608EAD3963C}" destId="{CEB611EA-70DF-4A17-8FA3-FA4999311BAD}" srcOrd="0" destOrd="0" presId="urn:microsoft.com/office/officeart/2005/8/layout/hProcess7"/>
    <dgm:cxn modelId="{B28BC654-2909-41FD-BC40-47C22152788D}" type="presOf" srcId="{9959A9F0-6E88-4C35-8622-7659A209F09C}" destId="{1E7F82AA-656E-42EA-AFBF-61BB526AD4F9}" srcOrd="0" destOrd="0" presId="urn:microsoft.com/office/officeart/2005/8/layout/hProcess7"/>
    <dgm:cxn modelId="{BB831F85-C836-4A0A-8ED6-C3BE6DEAF0EF}" srcId="{AB7458CA-FFCE-4348-8DEE-F2F7AE1CBB35}" destId="{9CF0D60A-1261-4AD7-A38A-A70EBF4FC1BD}" srcOrd="1" destOrd="0" parTransId="{3D45B534-F46A-49D0-87FE-A32380A8D3D6}" sibTransId="{2C304095-2AA8-42EC-9013-B6723E7D2F59}"/>
    <dgm:cxn modelId="{C56D9D8D-D235-43F1-9E83-2510A11DC829}" srcId="{AB7458CA-FFCE-4348-8DEE-F2F7AE1CBB35}" destId="{9959A9F0-6E88-4C35-8622-7659A209F09C}" srcOrd="0" destOrd="0" parTransId="{49E40533-975F-47B2-B03F-51E625723574}" sibTransId="{908C91B9-0E30-469A-ADB9-6F68BC246278}"/>
    <dgm:cxn modelId="{CB13BB91-10BC-457D-A944-391399630EE7}" type="presOf" srcId="{9959A9F0-6E88-4C35-8622-7659A209F09C}" destId="{FC41B7A3-8FA2-4B27-9090-29C40B74B3A1}" srcOrd="1" destOrd="0" presId="urn:microsoft.com/office/officeart/2005/8/layout/hProcess7"/>
    <dgm:cxn modelId="{6E1883A0-C5F3-4985-B96D-CB63FBCE297E}" srcId="{9959A9F0-6E88-4C35-8622-7659A209F09C}" destId="{F8622D0A-3C29-4C47-B6C3-37D9EF974417}" srcOrd="0" destOrd="0" parTransId="{5A5B27B7-7BB3-40F8-8406-BA32F12A518B}" sibTransId="{7142837D-341A-4441-A923-9B72944A4CC0}"/>
    <dgm:cxn modelId="{ED61A4D3-3578-49A9-998E-900A6DA1CA24}" type="presOf" srcId="{9CF0D60A-1261-4AD7-A38A-A70EBF4FC1BD}" destId="{FFACA82D-35B9-4F04-AAD0-BF8D707D33E6}" srcOrd="1" destOrd="0" presId="urn:microsoft.com/office/officeart/2005/8/layout/hProcess7"/>
    <dgm:cxn modelId="{919238CE-05B5-465B-A66A-02B1E82159DD}" type="presParOf" srcId="{C69A8136-A649-4A7D-838B-EDD4FF6450A9}" destId="{A6D29632-1EF8-478F-8653-1EA9CE05F414}" srcOrd="0" destOrd="0" presId="urn:microsoft.com/office/officeart/2005/8/layout/hProcess7"/>
    <dgm:cxn modelId="{D9596BAF-D336-45E5-9992-5B197CA23BD7}" type="presParOf" srcId="{A6D29632-1EF8-478F-8653-1EA9CE05F414}" destId="{1E7F82AA-656E-42EA-AFBF-61BB526AD4F9}" srcOrd="0" destOrd="0" presId="urn:microsoft.com/office/officeart/2005/8/layout/hProcess7"/>
    <dgm:cxn modelId="{00C7F481-6ADD-4BBD-A728-4508D02C85C3}" type="presParOf" srcId="{A6D29632-1EF8-478F-8653-1EA9CE05F414}" destId="{FC41B7A3-8FA2-4B27-9090-29C40B74B3A1}" srcOrd="1" destOrd="0" presId="urn:microsoft.com/office/officeart/2005/8/layout/hProcess7"/>
    <dgm:cxn modelId="{3823A2A5-2993-4BB2-8870-3CE5B5A3E674}" type="presParOf" srcId="{A6D29632-1EF8-478F-8653-1EA9CE05F414}" destId="{DF1C616C-CECD-4E6B-8A0A-40C03948E7D1}" srcOrd="2" destOrd="0" presId="urn:microsoft.com/office/officeart/2005/8/layout/hProcess7"/>
    <dgm:cxn modelId="{7289A14D-45D7-41E5-A401-ADF6E22A3032}" type="presParOf" srcId="{C69A8136-A649-4A7D-838B-EDD4FF6450A9}" destId="{63AE3B87-972D-40D8-8833-62C6EEC02764}" srcOrd="1" destOrd="0" presId="urn:microsoft.com/office/officeart/2005/8/layout/hProcess7"/>
    <dgm:cxn modelId="{C8492CB3-1B6E-4B7D-9836-E9DD099EEEFE}" type="presParOf" srcId="{C69A8136-A649-4A7D-838B-EDD4FF6450A9}" destId="{508744CE-EF62-4AE9-8C36-2C66E0E48ABF}" srcOrd="2" destOrd="0" presId="urn:microsoft.com/office/officeart/2005/8/layout/hProcess7"/>
    <dgm:cxn modelId="{6EBDE3A4-403F-43D6-8026-3541EE9C4DC5}" type="presParOf" srcId="{508744CE-EF62-4AE9-8C36-2C66E0E48ABF}" destId="{6E038517-8382-4C78-BCCC-26BD5DB9911C}" srcOrd="0" destOrd="0" presId="urn:microsoft.com/office/officeart/2005/8/layout/hProcess7"/>
    <dgm:cxn modelId="{BEF3E5C4-6F56-4959-8978-887755E55361}" type="presParOf" srcId="{508744CE-EF62-4AE9-8C36-2C66E0E48ABF}" destId="{E6C690CB-9C51-43C2-A446-D082B076D49E}" srcOrd="1" destOrd="0" presId="urn:microsoft.com/office/officeart/2005/8/layout/hProcess7"/>
    <dgm:cxn modelId="{2298E115-5626-4C77-A1A4-AD878D938529}" type="presParOf" srcId="{508744CE-EF62-4AE9-8C36-2C66E0E48ABF}" destId="{FF273CF9-94E1-4DA4-ADA7-B6DB9E665785}" srcOrd="2" destOrd="0" presId="urn:microsoft.com/office/officeart/2005/8/layout/hProcess7"/>
    <dgm:cxn modelId="{C71596DB-40B5-47B4-99F0-E087F8A41FDF}" type="presParOf" srcId="{C69A8136-A649-4A7D-838B-EDD4FF6450A9}" destId="{126B0002-46A0-4F7D-94F3-1CA24B48A547}" srcOrd="3" destOrd="0" presId="urn:microsoft.com/office/officeart/2005/8/layout/hProcess7"/>
    <dgm:cxn modelId="{F1684CB9-D378-4E55-AD6E-D4B8046E4CD3}" type="presParOf" srcId="{C69A8136-A649-4A7D-838B-EDD4FF6450A9}" destId="{53FA0691-DD7B-4F65-898D-08257BCB1803}" srcOrd="4" destOrd="0" presId="urn:microsoft.com/office/officeart/2005/8/layout/hProcess7"/>
    <dgm:cxn modelId="{9A4DE833-4361-41E1-8535-054966F16071}" type="presParOf" srcId="{53FA0691-DD7B-4F65-898D-08257BCB1803}" destId="{FB3A7EDE-DB9A-4F01-94A2-8912FFD1789E}" srcOrd="0" destOrd="0" presId="urn:microsoft.com/office/officeart/2005/8/layout/hProcess7"/>
    <dgm:cxn modelId="{9ED58C3C-CEAB-4C47-99A2-3CDDEC0AAF33}" type="presParOf" srcId="{53FA0691-DD7B-4F65-898D-08257BCB1803}" destId="{FFACA82D-35B9-4F04-AAD0-BF8D707D33E6}" srcOrd="1" destOrd="0" presId="urn:microsoft.com/office/officeart/2005/8/layout/hProcess7"/>
    <dgm:cxn modelId="{26A4FE42-2ED7-422A-8564-2931EBAF44EE}" type="presParOf" srcId="{53FA0691-DD7B-4F65-898D-08257BCB1803}" destId="{CEB611EA-70DF-4A17-8FA3-FA4999311BAD}"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8460D7-68DD-4FA0-8C95-ECEB6B8D924B}"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D"/>
        </a:p>
      </dgm:t>
    </dgm:pt>
    <dgm:pt modelId="{27E78D70-4C01-4C20-8753-D9B50747E648}">
      <dgm:prSet custT="1"/>
      <dgm:spPr/>
      <dgm:t>
        <a:bodyPr/>
        <a:lstStyle/>
        <a:p>
          <a:r>
            <a:rPr lang="en-ID" sz="1500" dirty="0"/>
            <a:t>Prediction result compared to the actual value given in the testing sets.</a:t>
          </a:r>
        </a:p>
      </dgm:t>
    </dgm:pt>
    <dgm:pt modelId="{D238DE20-15FE-4A53-88A1-980DC7AD12C1}" type="parTrans" cxnId="{78B6A4DD-6E93-49F6-A5DE-EFD595F8AE5D}">
      <dgm:prSet/>
      <dgm:spPr/>
      <dgm:t>
        <a:bodyPr/>
        <a:lstStyle/>
        <a:p>
          <a:endParaRPr lang="en-ID"/>
        </a:p>
      </dgm:t>
    </dgm:pt>
    <dgm:pt modelId="{BC55BFB7-BFE7-4D3A-95E0-470943A13534}" type="sibTrans" cxnId="{78B6A4DD-6E93-49F6-A5DE-EFD595F8AE5D}">
      <dgm:prSet/>
      <dgm:spPr/>
      <dgm:t>
        <a:bodyPr/>
        <a:lstStyle/>
        <a:p>
          <a:endParaRPr lang="en-ID"/>
        </a:p>
      </dgm:t>
    </dgm:pt>
    <dgm:pt modelId="{FEC0A498-69F0-481A-BC70-BCF6FA74DE96}" type="pres">
      <dgm:prSet presAssocID="{308460D7-68DD-4FA0-8C95-ECEB6B8D924B}" presName="CompostProcess" presStyleCnt="0">
        <dgm:presLayoutVars>
          <dgm:dir val="rev"/>
          <dgm:resizeHandles val="exact"/>
        </dgm:presLayoutVars>
      </dgm:prSet>
      <dgm:spPr/>
    </dgm:pt>
    <dgm:pt modelId="{6349DFAA-1251-4CCE-8CB9-EBEA71942C31}" type="pres">
      <dgm:prSet presAssocID="{308460D7-68DD-4FA0-8C95-ECEB6B8D924B}" presName="arrow" presStyleLbl="bgShp" presStyleIdx="0" presStyleCnt="1" custScaleX="117647"/>
      <dgm:spPr/>
    </dgm:pt>
    <dgm:pt modelId="{2F989728-8BC8-4A70-A864-FEB32BAD07ED}" type="pres">
      <dgm:prSet presAssocID="{308460D7-68DD-4FA0-8C95-ECEB6B8D924B}" presName="linearProcess" presStyleCnt="0"/>
      <dgm:spPr/>
    </dgm:pt>
    <dgm:pt modelId="{966BBEDA-7D3D-4843-BBED-A7E778DF533A}" type="pres">
      <dgm:prSet presAssocID="{27E78D70-4C01-4C20-8753-D9B50747E648}" presName="textNode" presStyleLbl="node1" presStyleIdx="0" presStyleCnt="1" custScaleX="113631">
        <dgm:presLayoutVars>
          <dgm:bulletEnabled val="1"/>
        </dgm:presLayoutVars>
      </dgm:prSet>
      <dgm:spPr/>
    </dgm:pt>
  </dgm:ptLst>
  <dgm:cxnLst>
    <dgm:cxn modelId="{F1DB8722-7FD9-4C57-BA3F-D32756578473}" type="presOf" srcId="{27E78D70-4C01-4C20-8753-D9B50747E648}" destId="{966BBEDA-7D3D-4843-BBED-A7E778DF533A}" srcOrd="0" destOrd="0" presId="urn:microsoft.com/office/officeart/2005/8/layout/hProcess9"/>
    <dgm:cxn modelId="{BCCFD13B-EE66-4CCF-AB6F-2B3B047F7500}" type="presOf" srcId="{308460D7-68DD-4FA0-8C95-ECEB6B8D924B}" destId="{FEC0A498-69F0-481A-BC70-BCF6FA74DE96}" srcOrd="0" destOrd="0" presId="urn:microsoft.com/office/officeart/2005/8/layout/hProcess9"/>
    <dgm:cxn modelId="{78B6A4DD-6E93-49F6-A5DE-EFD595F8AE5D}" srcId="{308460D7-68DD-4FA0-8C95-ECEB6B8D924B}" destId="{27E78D70-4C01-4C20-8753-D9B50747E648}" srcOrd="0" destOrd="0" parTransId="{D238DE20-15FE-4A53-88A1-980DC7AD12C1}" sibTransId="{BC55BFB7-BFE7-4D3A-95E0-470943A13534}"/>
    <dgm:cxn modelId="{004086BA-BE4F-4F5B-B48F-9D3C2E82D35D}" type="presParOf" srcId="{FEC0A498-69F0-481A-BC70-BCF6FA74DE96}" destId="{6349DFAA-1251-4CCE-8CB9-EBEA71942C31}" srcOrd="0" destOrd="0" presId="urn:microsoft.com/office/officeart/2005/8/layout/hProcess9"/>
    <dgm:cxn modelId="{B5E27767-3F23-4230-AB1D-F3A265B679ED}" type="presParOf" srcId="{FEC0A498-69F0-481A-BC70-BCF6FA74DE96}" destId="{2F989728-8BC8-4A70-A864-FEB32BAD07ED}" srcOrd="1" destOrd="0" presId="urn:microsoft.com/office/officeart/2005/8/layout/hProcess9"/>
    <dgm:cxn modelId="{FB562119-1684-462D-9AE9-B6F102740F16}" type="presParOf" srcId="{2F989728-8BC8-4A70-A864-FEB32BAD07ED}" destId="{966BBEDA-7D3D-4843-BBED-A7E778DF533A}" srcOrd="0"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CC83C-8ED8-4DDD-8E25-B9D342D503BE}">
      <dsp:nvSpPr>
        <dsp:cNvPr id="0" name=""/>
        <dsp:cNvSpPr/>
      </dsp:nvSpPr>
      <dsp:spPr>
        <a:xfrm>
          <a:off x="-10121" y="2959086"/>
          <a:ext cx="5306568"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4D1A7-0D2A-4ED9-AF65-FE2FE5F82518}">
      <dsp:nvSpPr>
        <dsp:cNvPr id="0" name=""/>
        <dsp:cNvSpPr/>
      </dsp:nvSpPr>
      <dsp:spPr>
        <a:xfrm>
          <a:off x="-402" y="1410285"/>
          <a:ext cx="5306568"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A6F4F-C089-4252-887A-A45ADFD30606}">
      <dsp:nvSpPr>
        <dsp:cNvPr id="0" name=""/>
        <dsp:cNvSpPr/>
      </dsp:nvSpPr>
      <dsp:spPr>
        <a:xfrm>
          <a:off x="-402" y="360427"/>
          <a:ext cx="5306568"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8E304F-EFF0-402B-9696-414B1B9D4BBA}">
      <dsp:nvSpPr>
        <dsp:cNvPr id="0" name=""/>
        <dsp:cNvSpPr/>
      </dsp:nvSpPr>
      <dsp:spPr>
        <a:xfrm>
          <a:off x="1378500" y="1322"/>
          <a:ext cx="3928470" cy="35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70000"/>
            </a:lnSpc>
            <a:spcBef>
              <a:spcPct val="0"/>
            </a:spcBef>
            <a:spcAft>
              <a:spcPts val="600"/>
            </a:spcAft>
            <a:buNone/>
          </a:pPr>
          <a:r>
            <a:rPr lang="it-IT" sz="1800" b="0" kern="1200" dirty="0">
              <a:solidFill>
                <a:srgbClr val="A95C3D"/>
              </a:solidFill>
              <a:latin typeface="+mj-lt"/>
            </a:rPr>
            <a:t>UAS_PCA dan Multi Linear Regression.xlsx</a:t>
          </a:r>
          <a:endParaRPr lang="en-ID" sz="1800" kern="1200" dirty="0">
            <a:solidFill>
              <a:srgbClr val="A95C3D"/>
            </a:solidFill>
            <a:latin typeface="+mj-lt"/>
          </a:endParaRPr>
        </a:p>
      </dsp:txBody>
      <dsp:txXfrm>
        <a:off x="1378500" y="1322"/>
        <a:ext cx="3928470" cy="359104"/>
      </dsp:txXfrm>
    </dsp:sp>
    <dsp:sp modelId="{4EA54C4A-7A94-4EBC-A68E-5F6F923B1BA4}">
      <dsp:nvSpPr>
        <dsp:cNvPr id="0" name=""/>
        <dsp:cNvSpPr/>
      </dsp:nvSpPr>
      <dsp:spPr>
        <a:xfrm>
          <a:off x="107345" y="1322"/>
          <a:ext cx="1164211" cy="359104"/>
        </a:xfrm>
        <a:prstGeom prst="round2SameRect">
          <a:avLst>
            <a:gd name="adj1" fmla="val 16670"/>
            <a:gd name="adj2" fmla="val 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ts val="600"/>
            </a:spcAft>
            <a:buNone/>
          </a:pPr>
          <a:r>
            <a:rPr lang="en-US" sz="2000" b="1" kern="1200" dirty="0">
              <a:latin typeface="+mj-lt"/>
            </a:rPr>
            <a:t>Dataset</a:t>
          </a:r>
          <a:endParaRPr lang="en-ID" sz="2000" b="1" kern="1200" dirty="0">
            <a:latin typeface="+mj-lt"/>
          </a:endParaRPr>
        </a:p>
      </dsp:txBody>
      <dsp:txXfrm>
        <a:off x="124878" y="18855"/>
        <a:ext cx="1129145" cy="341571"/>
      </dsp:txXfrm>
    </dsp:sp>
    <dsp:sp modelId="{12C756AF-DB6B-4589-B4C8-BAC4DAEC57D3}">
      <dsp:nvSpPr>
        <dsp:cNvPr id="0" name=""/>
        <dsp:cNvSpPr/>
      </dsp:nvSpPr>
      <dsp:spPr>
        <a:xfrm>
          <a:off x="0" y="360427"/>
          <a:ext cx="5306568" cy="67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100000"/>
            </a:lnSpc>
            <a:spcBef>
              <a:spcPct val="0"/>
            </a:spcBef>
            <a:spcAft>
              <a:spcPts val="600"/>
            </a:spcAft>
            <a:buChar char="•"/>
          </a:pPr>
          <a:r>
            <a:rPr lang="en-US" sz="1800" kern="1200" dirty="0">
              <a:latin typeface="+mj-lt"/>
            </a:rPr>
            <a:t>Data contains </a:t>
          </a:r>
          <a:r>
            <a:rPr lang="en-US" sz="1800" kern="1200" dirty="0">
              <a:solidFill>
                <a:srgbClr val="A95C3D"/>
              </a:solidFill>
              <a:latin typeface="+mj-lt"/>
            </a:rPr>
            <a:t>999</a:t>
          </a:r>
          <a:r>
            <a:rPr lang="en-US" sz="1800" kern="1200" dirty="0">
              <a:latin typeface="+mj-lt"/>
            </a:rPr>
            <a:t> entries across </a:t>
          </a:r>
          <a:r>
            <a:rPr lang="en-US" sz="1800" kern="1200" dirty="0">
              <a:solidFill>
                <a:srgbClr val="A95C3D"/>
              </a:solidFill>
              <a:latin typeface="+mj-lt"/>
            </a:rPr>
            <a:t>13</a:t>
          </a:r>
          <a:r>
            <a:rPr lang="en-US" sz="1800" kern="1200" dirty="0">
              <a:latin typeface="+mj-lt"/>
            </a:rPr>
            <a:t> columns.</a:t>
          </a:r>
          <a:endParaRPr lang="en-ID" sz="1800" kern="1200" dirty="0">
            <a:latin typeface="+mj-lt"/>
          </a:endParaRPr>
        </a:p>
        <a:p>
          <a:pPr marL="171450" lvl="1" indent="-171450" algn="l" defTabSz="800100">
            <a:lnSpc>
              <a:spcPct val="70000"/>
            </a:lnSpc>
            <a:spcBef>
              <a:spcPct val="0"/>
            </a:spcBef>
            <a:spcAft>
              <a:spcPts val="600"/>
            </a:spcAft>
            <a:buChar char="•"/>
          </a:pPr>
          <a:r>
            <a:rPr lang="en-ID" sz="1800" kern="1200" dirty="0">
              <a:latin typeface="+mj-lt"/>
            </a:rPr>
            <a:t>Its stores </a:t>
          </a:r>
          <a:r>
            <a:rPr lang="en-ID" sz="1800" kern="1200" dirty="0">
              <a:solidFill>
                <a:srgbClr val="A95C3D"/>
              </a:solidFill>
              <a:latin typeface="+mj-lt"/>
            </a:rPr>
            <a:t>645</a:t>
          </a:r>
          <a:r>
            <a:rPr lang="en-ID" sz="1800" kern="1200" dirty="0">
              <a:latin typeface="+mj-lt"/>
            </a:rPr>
            <a:t> customers records.</a:t>
          </a:r>
        </a:p>
      </dsp:txBody>
      <dsp:txXfrm>
        <a:off x="0" y="360427"/>
        <a:ext cx="5306568" cy="672797"/>
      </dsp:txXfrm>
    </dsp:sp>
    <dsp:sp modelId="{74204885-D142-47C6-ACD0-27F4C3494CDB}">
      <dsp:nvSpPr>
        <dsp:cNvPr id="0" name=""/>
        <dsp:cNvSpPr/>
      </dsp:nvSpPr>
      <dsp:spPr>
        <a:xfrm>
          <a:off x="1378500" y="1051180"/>
          <a:ext cx="3928470" cy="35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70000"/>
            </a:lnSpc>
            <a:spcBef>
              <a:spcPct val="0"/>
            </a:spcBef>
            <a:spcAft>
              <a:spcPts val="600"/>
            </a:spcAft>
            <a:buNone/>
          </a:pPr>
          <a:r>
            <a:rPr lang="en-US" sz="1800" kern="1200" dirty="0">
              <a:latin typeface="+mj-lt"/>
            </a:rPr>
            <a:t>Datatype </a:t>
          </a:r>
          <a:r>
            <a:rPr lang="en-US" sz="1800" kern="1200" dirty="0">
              <a:solidFill>
                <a:srgbClr val="A95C3D"/>
              </a:solidFill>
              <a:latin typeface="+mj-lt"/>
            </a:rPr>
            <a:t>integer</a:t>
          </a:r>
          <a:r>
            <a:rPr lang="en-US" sz="1800" kern="1200" dirty="0">
              <a:latin typeface="+mj-lt"/>
            </a:rPr>
            <a:t> (</a:t>
          </a:r>
          <a:r>
            <a:rPr lang="en-US" sz="1800" kern="1200" dirty="0">
              <a:solidFill>
                <a:srgbClr val="A95C3D"/>
              </a:solidFill>
              <a:latin typeface="+mj-lt"/>
            </a:rPr>
            <a:t>int64</a:t>
          </a:r>
          <a:r>
            <a:rPr lang="en-US" sz="1800" kern="1200" dirty="0">
              <a:latin typeface="+mj-lt"/>
            </a:rPr>
            <a:t>).</a:t>
          </a:r>
          <a:endParaRPr lang="en-ID" sz="1800" kern="1200" dirty="0">
            <a:solidFill>
              <a:schemeClr val="tx1"/>
            </a:solidFill>
            <a:latin typeface="+mj-lt"/>
          </a:endParaRPr>
        </a:p>
      </dsp:txBody>
      <dsp:txXfrm>
        <a:off x="1378500" y="1051180"/>
        <a:ext cx="3928470" cy="359104"/>
      </dsp:txXfrm>
    </dsp:sp>
    <dsp:sp modelId="{B5FF2AD2-952F-4251-B30A-440BBF6861FA}">
      <dsp:nvSpPr>
        <dsp:cNvPr id="0" name=""/>
        <dsp:cNvSpPr/>
      </dsp:nvSpPr>
      <dsp:spPr>
        <a:xfrm>
          <a:off x="107345" y="1051180"/>
          <a:ext cx="1164211" cy="359104"/>
        </a:xfrm>
        <a:prstGeom prst="round2SameRect">
          <a:avLst>
            <a:gd name="adj1" fmla="val 16670"/>
            <a:gd name="adj2" fmla="val 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ts val="600"/>
            </a:spcAft>
            <a:buNone/>
          </a:pPr>
          <a:r>
            <a:rPr lang="en-US" sz="2000" b="1" kern="1200" dirty="0">
              <a:latin typeface="+mj-lt"/>
            </a:rPr>
            <a:t>Columns</a:t>
          </a:r>
          <a:endParaRPr lang="en-ID" sz="2000" b="1" kern="1200" dirty="0">
            <a:latin typeface="+mj-lt"/>
          </a:endParaRPr>
        </a:p>
      </dsp:txBody>
      <dsp:txXfrm>
        <a:off x="124878" y="1068713"/>
        <a:ext cx="1129145" cy="341571"/>
      </dsp:txXfrm>
    </dsp:sp>
    <dsp:sp modelId="{1D0E5FC7-BD5D-42AB-B555-6F6796BA8BFD}">
      <dsp:nvSpPr>
        <dsp:cNvPr id="0" name=""/>
        <dsp:cNvSpPr/>
      </dsp:nvSpPr>
      <dsp:spPr>
        <a:xfrm>
          <a:off x="0" y="1410285"/>
          <a:ext cx="5306568" cy="117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100000"/>
            </a:lnSpc>
            <a:spcBef>
              <a:spcPct val="0"/>
            </a:spcBef>
            <a:spcAft>
              <a:spcPts val="600"/>
            </a:spcAft>
            <a:buChar char="•"/>
          </a:pPr>
          <a:r>
            <a:rPr lang="en-US" sz="1800" kern="1200" dirty="0">
              <a:solidFill>
                <a:schemeClr val="tx1"/>
              </a:solidFill>
              <a:latin typeface="+mj-lt"/>
            </a:rPr>
            <a:t> </a:t>
          </a:r>
          <a:r>
            <a:rPr lang="en-US" sz="1800" kern="1200" dirty="0">
              <a:solidFill>
                <a:srgbClr val="A95C3D"/>
              </a:solidFill>
              <a:latin typeface="+mj-lt"/>
            </a:rPr>
            <a:t>Customer</a:t>
          </a:r>
          <a:r>
            <a:rPr lang="en-US" sz="1800" kern="1200" dirty="0">
              <a:latin typeface="+mj-lt"/>
            </a:rPr>
            <a:t> </a:t>
          </a:r>
          <a:r>
            <a:rPr lang="en-US" sz="1800" kern="1200" dirty="0">
              <a:solidFill>
                <a:srgbClr val="A95C3D"/>
              </a:solidFill>
              <a:latin typeface="+mj-lt"/>
            </a:rPr>
            <a:t>ID</a:t>
          </a:r>
          <a:r>
            <a:rPr lang="en-US" sz="1800" kern="1200" dirty="0">
              <a:latin typeface="+mj-lt"/>
            </a:rPr>
            <a:t>, </a:t>
          </a:r>
          <a:r>
            <a:rPr lang="en-US" sz="1800" kern="1200" dirty="0" err="1">
              <a:solidFill>
                <a:srgbClr val="A95C3D"/>
              </a:solidFill>
              <a:latin typeface="+mj-lt"/>
            </a:rPr>
            <a:t>Umur</a:t>
          </a:r>
          <a:r>
            <a:rPr lang="en-US" sz="1800" kern="1200" dirty="0">
              <a:latin typeface="+mj-lt"/>
            </a:rPr>
            <a:t> (age), </a:t>
          </a:r>
          <a:r>
            <a:rPr lang="en-US" sz="1800" kern="1200" dirty="0">
              <a:solidFill>
                <a:srgbClr val="A95C3D"/>
              </a:solidFill>
              <a:latin typeface="+mj-lt"/>
            </a:rPr>
            <a:t>Income</a:t>
          </a:r>
          <a:r>
            <a:rPr lang="en-US" sz="1800" kern="1200" dirty="0">
              <a:latin typeface="+mj-lt"/>
            </a:rPr>
            <a:t>, </a:t>
          </a:r>
          <a:r>
            <a:rPr lang="en-US" sz="1800" kern="1200" dirty="0" err="1">
              <a:solidFill>
                <a:srgbClr val="A95C3D"/>
              </a:solidFill>
              <a:latin typeface="+mj-lt"/>
            </a:rPr>
            <a:t>Product_Holding</a:t>
          </a:r>
          <a:r>
            <a:rPr lang="en-US" sz="1800" kern="1200" dirty="0">
              <a:latin typeface="+mj-lt"/>
            </a:rPr>
            <a:t>, </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solidFill>
                <a:schemeClr val="tx1"/>
              </a:solidFill>
              <a:latin typeface="+mj-lt"/>
            </a:rPr>
            <a:t> </a:t>
          </a:r>
          <a:r>
            <a:rPr lang="en-US" sz="1800" kern="1200" dirty="0">
              <a:solidFill>
                <a:srgbClr val="A95C3D"/>
              </a:solidFill>
              <a:latin typeface="+mj-lt"/>
            </a:rPr>
            <a:t>Saving</a:t>
          </a:r>
          <a:r>
            <a:rPr lang="en-US" sz="1800" kern="1200" dirty="0">
              <a:latin typeface="+mj-lt"/>
            </a:rPr>
            <a:t>, </a:t>
          </a:r>
          <a:r>
            <a:rPr lang="en-US" sz="1800" kern="1200" dirty="0">
              <a:solidFill>
                <a:srgbClr val="A95C3D"/>
              </a:solidFill>
              <a:latin typeface="+mj-lt"/>
            </a:rPr>
            <a:t>Deposit</a:t>
          </a:r>
          <a:r>
            <a:rPr lang="en-US" sz="1800" kern="1200" dirty="0">
              <a:latin typeface="+mj-lt"/>
            </a:rPr>
            <a:t>, </a:t>
          </a:r>
          <a:r>
            <a:rPr lang="en-US" sz="1800" kern="1200" dirty="0">
              <a:solidFill>
                <a:srgbClr val="A95C3D"/>
              </a:solidFill>
              <a:latin typeface="+mj-lt"/>
            </a:rPr>
            <a:t>KK</a:t>
          </a:r>
          <a:r>
            <a:rPr lang="en-US" sz="1800" kern="1200" dirty="0">
              <a:latin typeface="+mj-lt"/>
            </a:rPr>
            <a:t> (credit card !?), </a:t>
          </a:r>
          <a:r>
            <a:rPr lang="en-US" sz="1800" kern="1200" dirty="0">
              <a:solidFill>
                <a:srgbClr val="A95C3D"/>
              </a:solidFill>
              <a:latin typeface="+mj-lt"/>
            </a:rPr>
            <a:t>Tab</a:t>
          </a:r>
          <a:r>
            <a:rPr lang="en-US" sz="1800" kern="1200" dirty="0">
              <a:latin typeface="+mj-lt"/>
            </a:rPr>
            <a:t> </a:t>
          </a:r>
          <a:r>
            <a:rPr lang="en-US" sz="1800" kern="1200" dirty="0" err="1">
              <a:solidFill>
                <a:srgbClr val="A95C3D"/>
              </a:solidFill>
              <a:latin typeface="+mj-lt"/>
            </a:rPr>
            <a:t>Bisnis</a:t>
          </a:r>
          <a:r>
            <a:rPr lang="en-US" sz="1800" kern="1200" dirty="0">
              <a:latin typeface="+mj-lt"/>
            </a:rPr>
            <a:t> (busines saving !?), </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solidFill>
                <a:schemeClr val="tx1"/>
              </a:solidFill>
              <a:latin typeface="+mj-lt"/>
            </a:rPr>
            <a:t> </a:t>
          </a:r>
          <a:r>
            <a:rPr lang="en-US" sz="1800" kern="1200" dirty="0">
              <a:solidFill>
                <a:srgbClr val="A95C3D"/>
              </a:solidFill>
              <a:latin typeface="+mj-lt"/>
            </a:rPr>
            <a:t>Limit</a:t>
          </a:r>
          <a:r>
            <a:rPr lang="en-US" sz="1800" kern="1200" dirty="0">
              <a:latin typeface="+mj-lt"/>
            </a:rPr>
            <a:t> </a:t>
          </a:r>
          <a:r>
            <a:rPr lang="en-US" sz="1800" kern="1200" dirty="0" err="1">
              <a:solidFill>
                <a:srgbClr val="A95C3D"/>
              </a:solidFill>
              <a:latin typeface="+mj-lt"/>
            </a:rPr>
            <a:t>kredit</a:t>
          </a:r>
          <a:r>
            <a:rPr lang="en-US" sz="1800" kern="1200" dirty="0">
              <a:latin typeface="+mj-lt"/>
            </a:rPr>
            <a:t> </a:t>
          </a:r>
          <a:r>
            <a:rPr lang="en-US" sz="1800" kern="1200" dirty="0">
              <a:solidFill>
                <a:srgbClr val="A95C3D"/>
              </a:solidFill>
              <a:latin typeface="+mj-lt"/>
            </a:rPr>
            <a:t>Mortgage</a:t>
          </a:r>
          <a:r>
            <a:rPr lang="en-US" sz="1800" kern="1200" dirty="0">
              <a:latin typeface="+mj-lt"/>
            </a:rPr>
            <a:t> (conforming loan limit), </a:t>
          </a:r>
          <a:endParaRPr lang="en-ID" sz="1800" kern="1200" dirty="0">
            <a:latin typeface="+mj-lt"/>
          </a:endParaRPr>
        </a:p>
        <a:p>
          <a:pPr marL="171450" lvl="1" indent="-171450" algn="l" defTabSz="800100">
            <a:lnSpc>
              <a:spcPct val="70000"/>
            </a:lnSpc>
            <a:spcBef>
              <a:spcPct val="0"/>
            </a:spcBef>
            <a:spcAft>
              <a:spcPts val="600"/>
            </a:spcAft>
            <a:buChar char="•"/>
          </a:pPr>
          <a:r>
            <a:rPr lang="en-US" sz="1800" b="0" kern="1200" dirty="0">
              <a:latin typeface="+mj-lt"/>
            </a:rPr>
            <a:t> and</a:t>
          </a:r>
          <a:r>
            <a:rPr lang="en-US" sz="1800" kern="1200" dirty="0">
              <a:latin typeface="+mj-lt"/>
            </a:rPr>
            <a:t> four </a:t>
          </a:r>
          <a:r>
            <a:rPr lang="en-US" sz="1800" kern="1200" dirty="0">
              <a:solidFill>
                <a:srgbClr val="A95C3D"/>
              </a:solidFill>
              <a:latin typeface="+mj-lt"/>
            </a:rPr>
            <a:t>Unnamed</a:t>
          </a:r>
          <a:r>
            <a:rPr lang="en-US" sz="1800" kern="1200" dirty="0">
              <a:latin typeface="+mj-lt"/>
            </a:rPr>
            <a:t> </a:t>
          </a:r>
          <a:r>
            <a:rPr lang="en-US" sz="1800" kern="1200" dirty="0" err="1">
              <a:latin typeface="+mj-lt"/>
            </a:rPr>
            <a:t>cloumns</a:t>
          </a:r>
          <a:r>
            <a:rPr lang="en-US" sz="1800" kern="1200" dirty="0">
              <a:latin typeface="+mj-lt"/>
            </a:rPr>
            <a:t>.</a:t>
          </a:r>
          <a:endParaRPr lang="en-ID" sz="1800" kern="1200" dirty="0">
            <a:latin typeface="+mj-lt"/>
          </a:endParaRPr>
        </a:p>
      </dsp:txBody>
      <dsp:txXfrm>
        <a:off x="0" y="1410285"/>
        <a:ext cx="5306568" cy="1171741"/>
      </dsp:txXfrm>
    </dsp:sp>
    <dsp:sp modelId="{82378250-94D6-413A-B3E2-BE142B0B7837}">
      <dsp:nvSpPr>
        <dsp:cNvPr id="0" name=""/>
        <dsp:cNvSpPr/>
      </dsp:nvSpPr>
      <dsp:spPr>
        <a:xfrm>
          <a:off x="1349343" y="2599981"/>
          <a:ext cx="3967346" cy="35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marL="0" lvl="0" indent="0" algn="l" defTabSz="800100">
            <a:lnSpc>
              <a:spcPct val="70000"/>
            </a:lnSpc>
            <a:spcBef>
              <a:spcPct val="0"/>
            </a:spcBef>
            <a:spcAft>
              <a:spcPts val="600"/>
            </a:spcAft>
            <a:buNone/>
          </a:pPr>
          <a:r>
            <a:rPr lang="en-ID" sz="1800" kern="1200" dirty="0">
              <a:solidFill>
                <a:srgbClr val="A95C3D"/>
              </a:solidFill>
              <a:latin typeface="+mj-lt"/>
            </a:rPr>
            <a:t>Unnamed:9</a:t>
          </a:r>
          <a:r>
            <a:rPr lang="en-ID" sz="1800" kern="1200" dirty="0">
              <a:latin typeface="+mj-lt"/>
            </a:rPr>
            <a:t>, </a:t>
          </a:r>
          <a:r>
            <a:rPr lang="en-ID" sz="1800" kern="1200" dirty="0">
              <a:solidFill>
                <a:srgbClr val="A95C3D"/>
              </a:solidFill>
              <a:latin typeface="+mj-lt"/>
            </a:rPr>
            <a:t>Unnamed:10</a:t>
          </a:r>
          <a:r>
            <a:rPr lang="en-ID" sz="1800" kern="1200" dirty="0">
              <a:latin typeface="+mj-lt"/>
            </a:rPr>
            <a:t>, </a:t>
          </a:r>
          <a:r>
            <a:rPr lang="en-ID" sz="1800" kern="1200" dirty="0">
              <a:solidFill>
                <a:srgbClr val="A95C3D"/>
              </a:solidFill>
              <a:latin typeface="+mj-lt"/>
            </a:rPr>
            <a:t>Unnamed:11</a:t>
          </a:r>
          <a:r>
            <a:rPr lang="en-ID" sz="1800" kern="1200" dirty="0">
              <a:latin typeface="+mj-lt"/>
            </a:rPr>
            <a:t>, </a:t>
          </a:r>
          <a:r>
            <a:rPr lang="en-ID" sz="1800" kern="1200" dirty="0">
              <a:solidFill>
                <a:srgbClr val="A95C3D"/>
              </a:solidFill>
              <a:latin typeface="+mj-lt"/>
            </a:rPr>
            <a:t>Unnamed:12</a:t>
          </a:r>
        </a:p>
      </dsp:txBody>
      <dsp:txXfrm>
        <a:off x="1349343" y="2599981"/>
        <a:ext cx="3967346" cy="359104"/>
      </dsp:txXfrm>
    </dsp:sp>
    <dsp:sp modelId="{903A4615-8A77-4C18-ACC3-9A2E606FE3F7}">
      <dsp:nvSpPr>
        <dsp:cNvPr id="0" name=""/>
        <dsp:cNvSpPr/>
      </dsp:nvSpPr>
      <dsp:spPr>
        <a:xfrm>
          <a:off x="97626" y="2599981"/>
          <a:ext cx="1164211" cy="359104"/>
        </a:xfrm>
        <a:prstGeom prst="round2SameRect">
          <a:avLst>
            <a:gd name="adj1" fmla="val 16670"/>
            <a:gd name="adj2" fmla="val 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1">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100000"/>
            </a:lnSpc>
            <a:spcBef>
              <a:spcPct val="0"/>
            </a:spcBef>
            <a:spcAft>
              <a:spcPts val="600"/>
            </a:spcAft>
            <a:buNone/>
          </a:pPr>
          <a:r>
            <a:rPr lang="en-US" sz="2000" b="1" kern="1200" dirty="0">
              <a:latin typeface="+mj-lt"/>
            </a:rPr>
            <a:t>Unnamed </a:t>
          </a:r>
          <a:endParaRPr lang="en-ID" sz="2000" b="1" kern="1200" dirty="0">
            <a:latin typeface="+mj-lt"/>
          </a:endParaRPr>
        </a:p>
      </dsp:txBody>
      <dsp:txXfrm>
        <a:off x="115159" y="2617514"/>
        <a:ext cx="1129145" cy="341571"/>
      </dsp:txXfrm>
    </dsp:sp>
    <dsp:sp modelId="{6D5A432E-6239-4F89-9803-31C201AF780F}">
      <dsp:nvSpPr>
        <dsp:cNvPr id="0" name=""/>
        <dsp:cNvSpPr/>
      </dsp:nvSpPr>
      <dsp:spPr>
        <a:xfrm>
          <a:off x="0" y="2959086"/>
          <a:ext cx="5306568" cy="81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100000"/>
            </a:lnSpc>
            <a:spcBef>
              <a:spcPct val="0"/>
            </a:spcBef>
            <a:spcAft>
              <a:spcPts val="600"/>
            </a:spcAft>
            <a:buChar char="•"/>
          </a:pPr>
          <a:r>
            <a:rPr lang="en-US" sz="1800" kern="1200" dirty="0">
              <a:latin typeface="+mj-lt"/>
            </a:rPr>
            <a:t>The curious things is the unnamed columns and what their meant to.</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latin typeface="+mj-lt"/>
            </a:rPr>
            <a:t>The </a:t>
          </a:r>
          <a:r>
            <a:rPr lang="en-US" sz="1800" kern="1200" dirty="0">
              <a:solidFill>
                <a:srgbClr val="A95C3D"/>
              </a:solidFill>
              <a:latin typeface="+mj-lt"/>
            </a:rPr>
            <a:t>Unnamed: 9 </a:t>
          </a:r>
          <a:r>
            <a:rPr lang="en-US" sz="1800" kern="1200" dirty="0">
              <a:latin typeface="+mj-lt"/>
            </a:rPr>
            <a:t>seem to just held a single value of </a:t>
          </a:r>
          <a:r>
            <a:rPr lang="en-US" sz="1800" kern="1200" dirty="0">
              <a:solidFill>
                <a:srgbClr val="A95C3D"/>
              </a:solidFill>
              <a:latin typeface="+mj-lt"/>
            </a:rPr>
            <a:t>1</a:t>
          </a:r>
          <a:r>
            <a:rPr lang="en-US" sz="1800" kern="1200" dirty="0">
              <a:latin typeface="+mj-lt"/>
            </a:rPr>
            <a:t> across it’s rows. </a:t>
          </a:r>
          <a:endParaRPr lang="en-ID" sz="1800" kern="1200" dirty="0">
            <a:latin typeface="+mj-lt"/>
          </a:endParaRPr>
        </a:p>
        <a:p>
          <a:pPr marL="171450" lvl="1" indent="-171450" algn="l" defTabSz="800100">
            <a:lnSpc>
              <a:spcPct val="70000"/>
            </a:lnSpc>
            <a:spcBef>
              <a:spcPct val="0"/>
            </a:spcBef>
            <a:spcAft>
              <a:spcPts val="600"/>
            </a:spcAft>
            <a:buChar char="•"/>
          </a:pPr>
          <a:r>
            <a:rPr lang="en-US" sz="1800" kern="1200" dirty="0">
              <a:latin typeface="+mj-lt"/>
            </a:rPr>
            <a:t>We need to investigate how they correlate with the other known columns.</a:t>
          </a:r>
          <a:endParaRPr lang="en-ID" sz="1800" kern="1200" dirty="0">
            <a:latin typeface="+mj-lt"/>
          </a:endParaRPr>
        </a:p>
      </dsp:txBody>
      <dsp:txXfrm>
        <a:off x="0" y="2959086"/>
        <a:ext cx="5306568" cy="8114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3061643"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76" y="519736"/>
          <a:ext cx="3061092"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D" sz="1400" kern="1200" dirty="0"/>
            <a:t>The evaluation for the prediction model with error terms and R2 Squared as well as adjusted R2 scores.</a:t>
          </a:r>
        </a:p>
      </dsp:txBody>
      <dsp:txXfrm>
        <a:off x="34105" y="553565"/>
        <a:ext cx="2993434" cy="625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EEC21-8FFA-44E3-B1EA-EE6374A4213C}">
      <dsp:nvSpPr>
        <dsp:cNvPr id="0" name=""/>
        <dsp:cNvSpPr/>
      </dsp:nvSpPr>
      <dsp:spPr>
        <a:xfrm>
          <a:off x="0" y="0"/>
          <a:ext cx="5333999" cy="3910473"/>
        </a:xfrm>
        <a:prstGeom prst="roundRect">
          <a:avLst>
            <a:gd name="adj" fmla="val 500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sz="3200" b="1" kern="1200" dirty="0">
              <a:latin typeface="Arial Rounded MT Bold" panose="020F0704030504030204" pitchFamily="34" charset="0"/>
              <a:ea typeface="Tahoma" panose="020B0604030504040204" pitchFamily="34" charset="0"/>
              <a:cs typeface="Tahoma" panose="020B0604030504040204" pitchFamily="34" charset="0"/>
            </a:rPr>
            <a:t>Interpreting the matrix</a:t>
          </a:r>
          <a:endParaRPr lang="en-ID" sz="3200" b="1" kern="1200" dirty="0"/>
        </a:p>
      </dsp:txBody>
      <dsp:txXfrm rot="16200000">
        <a:off x="-1069894" y="1069894"/>
        <a:ext cx="3206587" cy="1066799"/>
      </dsp:txXfrm>
    </dsp:sp>
    <dsp:sp modelId="{FEB2D919-9C8B-4292-85A3-BB77D6F55B8E}">
      <dsp:nvSpPr>
        <dsp:cNvPr id="0" name=""/>
        <dsp:cNvSpPr/>
      </dsp:nvSpPr>
      <dsp:spPr>
        <a:xfrm>
          <a:off x="1066799" y="0"/>
          <a:ext cx="3973829" cy="3910473"/>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100000"/>
            </a:lnSpc>
            <a:spcBef>
              <a:spcPct val="0"/>
            </a:spcBef>
            <a:spcAft>
              <a:spcPts val="1800"/>
            </a:spcAft>
            <a:buNone/>
          </a:pPr>
          <a:r>
            <a:rPr lang="en-US" sz="2000" kern="1200" dirty="0">
              <a:latin typeface="+mj-lt"/>
            </a:rPr>
            <a:t>As expected, we can see </a:t>
          </a:r>
          <a:r>
            <a:rPr lang="en-US" sz="2000" kern="1200" dirty="0" err="1">
              <a:latin typeface="+mj-lt"/>
            </a:rPr>
            <a:t>taht</a:t>
          </a:r>
          <a:r>
            <a:rPr lang="en-US" sz="2000" kern="1200" dirty="0">
              <a:latin typeface="+mj-lt"/>
            </a:rPr>
            <a:t> the column </a:t>
          </a:r>
          <a:r>
            <a:rPr lang="en-US" sz="2000" kern="1200" dirty="0">
              <a:solidFill>
                <a:srgbClr val="A95C3D"/>
              </a:solidFill>
              <a:latin typeface="+mj-lt"/>
            </a:rPr>
            <a:t>Unnamed: 9</a:t>
          </a:r>
          <a:r>
            <a:rPr lang="en-US" sz="2000" kern="1200" dirty="0">
              <a:latin typeface="+mj-lt"/>
            </a:rPr>
            <a:t> doesn't have a linear correlation with other columns, not even with it self.</a:t>
          </a:r>
          <a:endParaRPr lang="en-ID" sz="2000" kern="1200" dirty="0">
            <a:latin typeface="+mj-lt"/>
          </a:endParaRPr>
        </a:p>
        <a:p>
          <a:pPr marL="0" lvl="0" indent="0" algn="l" defTabSz="889000">
            <a:lnSpc>
              <a:spcPct val="100000"/>
            </a:lnSpc>
            <a:spcBef>
              <a:spcPct val="0"/>
            </a:spcBef>
            <a:spcAft>
              <a:spcPts val="1800"/>
            </a:spcAft>
            <a:buNone/>
          </a:pPr>
          <a:r>
            <a:rPr lang="en-US" sz="2000" kern="1200" dirty="0">
              <a:latin typeface="+mj-lt"/>
            </a:rPr>
            <a:t>The other three unnamed column have high positive linear correlation with each </a:t>
          </a:r>
          <a:r>
            <a:rPr lang="en-US" sz="2000" kern="1200" dirty="0">
              <a:solidFill>
                <a:srgbClr val="A95C3D"/>
              </a:solidFill>
              <a:latin typeface="+mj-lt"/>
            </a:rPr>
            <a:t>Deposit</a:t>
          </a:r>
          <a:r>
            <a:rPr lang="en-US" sz="2000" kern="1200" dirty="0">
              <a:latin typeface="+mj-lt"/>
            </a:rPr>
            <a:t>, </a:t>
          </a:r>
          <a:r>
            <a:rPr lang="en-US" sz="2000" kern="1200" dirty="0">
              <a:solidFill>
                <a:srgbClr val="A95C3D"/>
              </a:solidFill>
              <a:latin typeface="+mj-lt"/>
            </a:rPr>
            <a:t>KK</a:t>
          </a:r>
          <a:r>
            <a:rPr lang="en-US" sz="2000" kern="1200" dirty="0">
              <a:latin typeface="+mj-lt"/>
            </a:rPr>
            <a:t>, and </a:t>
          </a:r>
          <a:r>
            <a:rPr lang="en-US" sz="2000" kern="1200" dirty="0">
              <a:solidFill>
                <a:srgbClr val="A95C3D"/>
              </a:solidFill>
              <a:latin typeface="+mj-lt"/>
            </a:rPr>
            <a:t>Tab</a:t>
          </a:r>
          <a:r>
            <a:rPr lang="en-US" sz="2000" kern="1200" dirty="0">
              <a:latin typeface="+mj-lt"/>
            </a:rPr>
            <a:t> </a:t>
          </a:r>
          <a:r>
            <a:rPr lang="en-US" sz="2000" kern="1200" dirty="0" err="1">
              <a:solidFill>
                <a:srgbClr val="A95C3D"/>
              </a:solidFill>
              <a:latin typeface="+mj-lt"/>
            </a:rPr>
            <a:t>Bisnis</a:t>
          </a:r>
          <a:r>
            <a:rPr lang="en-US" sz="2000" kern="1200" dirty="0">
              <a:latin typeface="+mj-lt"/>
            </a:rPr>
            <a:t> columns respectively. </a:t>
          </a:r>
          <a:endParaRPr lang="en-ID" sz="2000" kern="1200" dirty="0">
            <a:latin typeface="+mj-lt"/>
          </a:endParaRPr>
        </a:p>
        <a:p>
          <a:pPr marL="0" lvl="0" indent="0" algn="l" defTabSz="889000">
            <a:lnSpc>
              <a:spcPct val="100000"/>
            </a:lnSpc>
            <a:spcBef>
              <a:spcPct val="0"/>
            </a:spcBef>
            <a:spcAft>
              <a:spcPts val="1800"/>
            </a:spcAft>
            <a:buNone/>
          </a:pPr>
          <a:r>
            <a:rPr lang="en-US" sz="2000" kern="1200" dirty="0">
              <a:latin typeface="+mj-lt"/>
            </a:rPr>
            <a:t>It might be that those column is an indication whether the customers own those products or not. </a:t>
          </a:r>
          <a:endParaRPr lang="en-ID" sz="2000" kern="1200" dirty="0">
            <a:latin typeface="+mj-lt"/>
          </a:endParaRPr>
        </a:p>
        <a:p>
          <a:pPr marL="0" lvl="0" indent="0" algn="l" defTabSz="889000">
            <a:lnSpc>
              <a:spcPct val="100000"/>
            </a:lnSpc>
            <a:spcBef>
              <a:spcPct val="0"/>
            </a:spcBef>
            <a:spcAft>
              <a:spcPts val="1800"/>
            </a:spcAft>
            <a:buNone/>
          </a:pPr>
          <a:r>
            <a:rPr lang="en-US" sz="2000" kern="1200" dirty="0">
              <a:latin typeface="+mj-lt"/>
            </a:rPr>
            <a:t>Accordingly, each rows in the </a:t>
          </a:r>
          <a:r>
            <a:rPr lang="en-US" sz="2000" kern="1200" dirty="0">
              <a:solidFill>
                <a:srgbClr val="A95C3D"/>
              </a:solidFill>
              <a:latin typeface="+mj-lt"/>
            </a:rPr>
            <a:t>Saving</a:t>
          </a:r>
          <a:r>
            <a:rPr lang="en-US" sz="2000" kern="1200" dirty="0">
              <a:latin typeface="+mj-lt"/>
            </a:rPr>
            <a:t> </a:t>
          </a:r>
          <a:r>
            <a:rPr lang="en-ID" sz="2000" kern="1200" dirty="0">
              <a:latin typeface="+mj-lt"/>
            </a:rPr>
            <a:t>column </a:t>
          </a:r>
          <a:r>
            <a:rPr lang="en-US" sz="2000" kern="1200" dirty="0">
              <a:latin typeface="+mj-lt"/>
            </a:rPr>
            <a:t>also has non-zero and non-null records, which might be the reason why the </a:t>
          </a:r>
          <a:r>
            <a:rPr lang="en-US" sz="2000" kern="1200" dirty="0">
              <a:solidFill>
                <a:srgbClr val="A95C3D"/>
              </a:solidFill>
              <a:latin typeface="+mj-lt"/>
            </a:rPr>
            <a:t>Unnamed: 9</a:t>
          </a:r>
          <a:r>
            <a:rPr lang="en-US" sz="2000" kern="1200" dirty="0">
              <a:latin typeface="+mj-lt"/>
            </a:rPr>
            <a:t> has a single value.</a:t>
          </a:r>
          <a:endParaRPr lang="en-ID" sz="2000" kern="1200" dirty="0">
            <a:latin typeface="+mj-lt"/>
          </a:endParaRPr>
        </a:p>
      </dsp:txBody>
      <dsp:txXfrm>
        <a:off x="1066799" y="0"/>
        <a:ext cx="3973829" cy="3910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0034D-B620-4CFF-B3D6-5C3A7027FBEE}">
      <dsp:nvSpPr>
        <dsp:cNvPr id="0" name=""/>
        <dsp:cNvSpPr/>
      </dsp:nvSpPr>
      <dsp:spPr>
        <a:xfrm>
          <a:off x="675" y="0"/>
          <a:ext cx="2908279" cy="3416320"/>
        </a:xfrm>
        <a:prstGeom prst="roundRect">
          <a:avLst>
            <a:gd name="adj" fmla="val 5000"/>
          </a:avLst>
        </a:prstGeom>
        <a:gradFill flip="none" rotWithShape="1">
          <a:gsLst>
            <a:gs pos="0">
              <a:srgbClr val="E2DFA3"/>
            </a:gs>
            <a:gs pos="35000">
              <a:srgbClr val="E7E4B2"/>
            </a:gs>
            <a:gs pos="94000">
              <a:srgbClr val="CBC355"/>
            </a:gs>
          </a:gsLst>
          <a:lin ang="10800000" scaled="1"/>
          <a:tileRect/>
        </a:gra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D" sz="2800" b="1" kern="1200" dirty="0">
              <a:latin typeface="+mj-lt"/>
            </a:rPr>
            <a:t>Assign target feature</a:t>
          </a:r>
        </a:p>
      </dsp:txBody>
      <dsp:txXfrm rot="16200000">
        <a:off x="-1109187" y="1109863"/>
        <a:ext cx="2801382" cy="581655"/>
      </dsp:txXfrm>
    </dsp:sp>
    <dsp:sp modelId="{A5D25CC9-A6F0-42C0-AA9C-6A463A543F09}">
      <dsp:nvSpPr>
        <dsp:cNvPr id="0" name=""/>
        <dsp:cNvSpPr/>
      </dsp:nvSpPr>
      <dsp:spPr>
        <a:xfrm>
          <a:off x="582331" y="0"/>
          <a:ext cx="2166668" cy="3416320"/>
        </a:xfrm>
        <a:prstGeom prst="rect">
          <a:avLst/>
        </a:prstGeom>
        <a:noFill/>
        <a:ln w="190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ts val="600"/>
            </a:spcAft>
            <a:buNone/>
          </a:pPr>
          <a:r>
            <a:rPr lang="en-ID" sz="2200" b="1" kern="1200" dirty="0">
              <a:solidFill>
                <a:schemeClr val="tx1"/>
              </a:solidFill>
              <a:latin typeface="+mj-lt"/>
            </a:rPr>
            <a:t>Lets pick the </a:t>
          </a:r>
          <a:r>
            <a:rPr lang="en-ID" sz="2200" b="1" kern="1200" dirty="0">
              <a:solidFill>
                <a:srgbClr val="A95C3D"/>
              </a:solidFill>
              <a:latin typeface="+mj-lt"/>
            </a:rPr>
            <a:t>Unnamed: 12</a:t>
          </a:r>
          <a:r>
            <a:rPr lang="en-ID" sz="2200" b="1" kern="1200" dirty="0">
              <a:solidFill>
                <a:schemeClr val="tx1"/>
              </a:solidFill>
              <a:latin typeface="+mj-lt"/>
            </a:rPr>
            <a:t> as our target feature (</a:t>
          </a:r>
          <a:r>
            <a:rPr lang="en-ID" sz="2200" b="1" kern="1200" dirty="0">
              <a:solidFill>
                <a:srgbClr val="A95C3D"/>
              </a:solidFill>
              <a:latin typeface="+mj-lt"/>
            </a:rPr>
            <a:t>y</a:t>
          </a:r>
          <a:r>
            <a:rPr lang="en-ID" sz="2200" b="1" kern="1200" dirty="0">
              <a:solidFill>
                <a:schemeClr val="tx1"/>
              </a:solidFill>
              <a:latin typeface="+mj-lt"/>
            </a:rPr>
            <a:t>) for the regression and drops the other two.</a:t>
          </a:r>
        </a:p>
        <a:p>
          <a:pPr marL="0" lvl="0" indent="0" algn="l" defTabSz="977900">
            <a:lnSpc>
              <a:spcPct val="90000"/>
            </a:lnSpc>
            <a:spcBef>
              <a:spcPct val="0"/>
            </a:spcBef>
            <a:spcAft>
              <a:spcPts val="600"/>
            </a:spcAft>
            <a:buNone/>
          </a:pPr>
          <a:r>
            <a:rPr lang="en-ID" sz="2200" b="0" kern="1200" dirty="0">
              <a:solidFill>
                <a:schemeClr val="tx1"/>
              </a:solidFill>
              <a:latin typeface="+mj-lt"/>
            </a:rPr>
            <a:t>For convenience, we can rename it to </a:t>
          </a:r>
          <a:r>
            <a:rPr lang="en-ID" sz="2200" b="0" kern="1200" dirty="0">
              <a:solidFill>
                <a:srgbClr val="A95C3D"/>
              </a:solidFill>
              <a:latin typeface="+mj-lt"/>
            </a:rPr>
            <a:t>Approved</a:t>
          </a:r>
          <a:r>
            <a:rPr lang="en-ID" sz="2200" b="0" kern="1200" dirty="0">
              <a:solidFill>
                <a:schemeClr val="tx1"/>
              </a:solidFill>
              <a:latin typeface="+mj-lt"/>
            </a:rPr>
            <a:t> and replaces any whitespace in the other column’s names with underscore too.</a:t>
          </a:r>
        </a:p>
      </dsp:txBody>
      <dsp:txXfrm>
        <a:off x="582331" y="0"/>
        <a:ext cx="2166668" cy="3416320"/>
      </dsp:txXfrm>
    </dsp:sp>
    <dsp:sp modelId="{5EE80E4B-4CD5-4C0C-B66D-1118CB21196F}">
      <dsp:nvSpPr>
        <dsp:cNvPr id="0" name=""/>
        <dsp:cNvSpPr/>
      </dsp:nvSpPr>
      <dsp:spPr>
        <a:xfrm>
          <a:off x="3010744" y="0"/>
          <a:ext cx="2908279" cy="3416320"/>
        </a:xfrm>
        <a:prstGeom prst="roundRect">
          <a:avLst>
            <a:gd name="adj" fmla="val 5000"/>
          </a:avLst>
        </a:prstGeom>
        <a:gradFill flip="none" rotWithShape="1">
          <a:gsLst>
            <a:gs pos="0">
              <a:srgbClr val="7BC068"/>
            </a:gs>
            <a:gs pos="50000">
              <a:srgbClr val="B4DAAA"/>
            </a:gs>
            <a:gs pos="100000">
              <a:srgbClr val="BBDDB2"/>
            </a:gs>
          </a:gsLst>
          <a:lin ang="0" scaled="1"/>
          <a:tileRect/>
        </a:gra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D" sz="2800" b="1" kern="1200" dirty="0">
              <a:latin typeface="+mj-lt"/>
            </a:rPr>
            <a:t>Splitting the data</a:t>
          </a:r>
        </a:p>
      </dsp:txBody>
      <dsp:txXfrm rot="16200000">
        <a:off x="1900881" y="1109863"/>
        <a:ext cx="2801382" cy="581655"/>
      </dsp:txXfrm>
    </dsp:sp>
    <dsp:sp modelId="{C7F4038B-EC92-4A4C-A2A0-DDB63430A197}">
      <dsp:nvSpPr>
        <dsp:cNvPr id="0" name=""/>
        <dsp:cNvSpPr/>
      </dsp:nvSpPr>
      <dsp:spPr>
        <a:xfrm rot="5400000">
          <a:off x="2774136" y="2711959"/>
          <a:ext cx="502299" cy="436241"/>
        </a:xfrm>
        <a:prstGeom prst="flowChartExtract">
          <a:avLst/>
        </a:prstGeom>
        <a:solidFill>
          <a:schemeClr val="lt1">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2FE410-2F75-41E8-AFBC-F896FF005AE5}">
      <dsp:nvSpPr>
        <dsp:cNvPr id="0" name=""/>
        <dsp:cNvSpPr/>
      </dsp:nvSpPr>
      <dsp:spPr>
        <a:xfrm>
          <a:off x="3592400" y="0"/>
          <a:ext cx="2166668" cy="3416320"/>
        </a:xfrm>
        <a:prstGeom prst="rect">
          <a:avLst/>
        </a:prstGeom>
        <a:noFill/>
        <a:ln w="190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ts val="1800"/>
            </a:spcAft>
            <a:buNone/>
          </a:pPr>
          <a:r>
            <a:rPr lang="en-ID" sz="2200" b="1" kern="1200" dirty="0">
              <a:solidFill>
                <a:schemeClr val="tx1"/>
              </a:solidFill>
              <a:latin typeface="+mj-lt"/>
            </a:rPr>
            <a:t>Next we divides the data into training (70%) and testing (30%) datasets.</a:t>
          </a:r>
        </a:p>
        <a:p>
          <a:pPr marL="0" lvl="0" indent="0" algn="l" defTabSz="977900">
            <a:lnSpc>
              <a:spcPct val="90000"/>
            </a:lnSpc>
            <a:spcBef>
              <a:spcPct val="0"/>
            </a:spcBef>
            <a:spcAft>
              <a:spcPts val="1800"/>
            </a:spcAft>
            <a:buNone/>
          </a:pPr>
          <a:r>
            <a:rPr lang="en-ID" sz="2200" b="0" kern="1200" dirty="0">
              <a:solidFill>
                <a:schemeClr val="tx1"/>
              </a:solidFill>
              <a:latin typeface="+mj-lt"/>
            </a:rPr>
            <a:t>To do this, we will import and utilize </a:t>
          </a:r>
          <a:r>
            <a:rPr lang="en-ID" sz="2200" b="0" kern="1200" dirty="0" err="1">
              <a:solidFill>
                <a:srgbClr val="A95C3D"/>
              </a:solidFill>
              <a:latin typeface="+mj-lt"/>
            </a:rPr>
            <a:t>train_test_split</a:t>
          </a:r>
          <a:r>
            <a:rPr lang="en-ID" sz="2200" b="0" kern="1200" dirty="0">
              <a:solidFill>
                <a:schemeClr val="tx1"/>
              </a:solidFill>
              <a:latin typeface="+mj-lt"/>
            </a:rPr>
            <a:t> function from the Scikit-Learn model selection library.</a:t>
          </a:r>
        </a:p>
      </dsp:txBody>
      <dsp:txXfrm>
        <a:off x="3592400" y="0"/>
        <a:ext cx="2166668" cy="3416320"/>
      </dsp:txXfrm>
    </dsp:sp>
    <dsp:sp modelId="{8286EBA8-0D0E-4191-B402-F56E60D493D7}">
      <dsp:nvSpPr>
        <dsp:cNvPr id="0" name=""/>
        <dsp:cNvSpPr/>
      </dsp:nvSpPr>
      <dsp:spPr>
        <a:xfrm>
          <a:off x="6020813" y="0"/>
          <a:ext cx="2908279" cy="3416320"/>
        </a:xfrm>
        <a:prstGeom prst="roundRect">
          <a:avLst>
            <a:gd name="adj" fmla="val 5000"/>
          </a:avLst>
        </a:prstGeom>
        <a:gradFill flip="none" rotWithShape="0">
          <a:gsLst>
            <a:gs pos="0">
              <a:srgbClr val="9FAFA8"/>
            </a:gs>
            <a:gs pos="50000">
              <a:srgbClr val="BFCAC5"/>
            </a:gs>
            <a:gs pos="100000">
              <a:srgbClr val="DAE0DE"/>
            </a:gs>
          </a:gsLst>
          <a:lin ang="0" scaled="1"/>
          <a:tileRect/>
        </a:gra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ID" sz="2800" b="1" kern="1200" dirty="0">
              <a:latin typeface="+mj-lt"/>
            </a:rPr>
            <a:t>Scaling the data</a:t>
          </a:r>
        </a:p>
      </dsp:txBody>
      <dsp:txXfrm rot="16200000">
        <a:off x="4910950" y="1109863"/>
        <a:ext cx="2801382" cy="581655"/>
      </dsp:txXfrm>
    </dsp:sp>
    <dsp:sp modelId="{D91A3A70-B090-4B51-BFB4-706FAA7C1504}">
      <dsp:nvSpPr>
        <dsp:cNvPr id="0" name=""/>
        <dsp:cNvSpPr/>
      </dsp:nvSpPr>
      <dsp:spPr>
        <a:xfrm rot="5400000">
          <a:off x="5784205" y="2711959"/>
          <a:ext cx="502299" cy="436241"/>
        </a:xfrm>
        <a:prstGeom prst="flowChartExtract">
          <a:avLst/>
        </a:prstGeom>
        <a:solidFill>
          <a:schemeClr val="lt1">
            <a:hueOff val="0"/>
            <a:satOff val="0"/>
            <a:lumOff val="0"/>
            <a:alphaOff val="0"/>
          </a:schemeClr>
        </a:solidFill>
        <a:ln w="15875" cap="flat" cmpd="sng" algn="ctr">
          <a:solidFill>
            <a:schemeClr val="accent3">
              <a:hueOff val="5904187"/>
              <a:satOff val="-46054"/>
              <a:lumOff val="-1177"/>
              <a:alphaOff val="0"/>
            </a:schemeClr>
          </a:solidFill>
          <a:prstDash val="solid"/>
        </a:ln>
        <a:effectLst/>
      </dsp:spPr>
      <dsp:style>
        <a:lnRef idx="2">
          <a:scrgbClr r="0" g="0" b="0"/>
        </a:lnRef>
        <a:fillRef idx="1">
          <a:scrgbClr r="0" g="0" b="0"/>
        </a:fillRef>
        <a:effectRef idx="0">
          <a:scrgbClr r="0" g="0" b="0"/>
        </a:effectRef>
        <a:fontRef idx="minor"/>
      </dsp:style>
    </dsp:sp>
    <dsp:sp modelId="{0F1EAAA9-B3ED-4464-8BC9-FF31DD114F50}">
      <dsp:nvSpPr>
        <dsp:cNvPr id="0" name=""/>
        <dsp:cNvSpPr/>
      </dsp:nvSpPr>
      <dsp:spPr>
        <a:xfrm>
          <a:off x="6602469" y="0"/>
          <a:ext cx="2166668" cy="3416320"/>
        </a:xfrm>
        <a:prstGeom prst="rect">
          <a:avLst/>
        </a:prstGeom>
        <a:noFill/>
        <a:ln w="1905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75438" rIns="0" bIns="0" numCol="1" spcCol="1270" anchor="t" anchorCtr="0">
          <a:noAutofit/>
        </a:bodyPr>
        <a:lstStyle/>
        <a:p>
          <a:pPr marL="0" lvl="0" indent="0" algn="l" defTabSz="977900">
            <a:lnSpc>
              <a:spcPct val="90000"/>
            </a:lnSpc>
            <a:spcBef>
              <a:spcPct val="0"/>
            </a:spcBef>
            <a:spcAft>
              <a:spcPts val="1800"/>
            </a:spcAft>
            <a:buNone/>
          </a:pPr>
          <a:r>
            <a:rPr lang="en-ID" sz="2200" b="1" kern="1200" dirty="0">
              <a:solidFill>
                <a:schemeClr val="tx1"/>
              </a:solidFill>
              <a:latin typeface="+mj-lt"/>
            </a:rPr>
            <a:t>Lastly, standardizes the features for our PCA process.</a:t>
          </a:r>
        </a:p>
        <a:p>
          <a:pPr marL="0" lvl="0" indent="0" algn="l" defTabSz="977900">
            <a:lnSpc>
              <a:spcPct val="90000"/>
            </a:lnSpc>
            <a:spcBef>
              <a:spcPct val="0"/>
            </a:spcBef>
            <a:spcAft>
              <a:spcPts val="1800"/>
            </a:spcAft>
            <a:buNone/>
          </a:pPr>
          <a:r>
            <a:rPr lang="en-ID" sz="2200" b="0" kern="1200" dirty="0">
              <a:solidFill>
                <a:schemeClr val="tx1"/>
              </a:solidFill>
              <a:latin typeface="+mj-lt"/>
            </a:rPr>
            <a:t>We will use the </a:t>
          </a:r>
          <a:r>
            <a:rPr lang="en-ID" sz="2200" b="0" kern="1200" dirty="0" err="1">
              <a:solidFill>
                <a:srgbClr val="A95C3D"/>
              </a:solidFill>
              <a:latin typeface="+mj-lt"/>
            </a:rPr>
            <a:t>StandardScaler</a:t>
          </a:r>
          <a:r>
            <a:rPr lang="en-ID" sz="2200" b="0" kern="1200" dirty="0">
              <a:solidFill>
                <a:schemeClr val="tx1"/>
              </a:solidFill>
              <a:latin typeface="+mj-lt"/>
            </a:rPr>
            <a:t> function from Scikit-Learn </a:t>
          </a:r>
          <a:r>
            <a:rPr lang="en-ID" sz="2200" b="0" kern="1200" dirty="0" err="1">
              <a:solidFill>
                <a:schemeClr val="tx1"/>
              </a:solidFill>
              <a:latin typeface="+mj-lt"/>
            </a:rPr>
            <a:t>preprocessing</a:t>
          </a:r>
          <a:r>
            <a:rPr lang="en-ID" sz="2200" b="0" kern="1200" dirty="0">
              <a:solidFill>
                <a:schemeClr val="tx1"/>
              </a:solidFill>
              <a:latin typeface="+mj-lt"/>
            </a:rPr>
            <a:t> library to do this.</a:t>
          </a:r>
        </a:p>
      </dsp:txBody>
      <dsp:txXfrm>
        <a:off x="6602469" y="0"/>
        <a:ext cx="2166668" cy="3416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righ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1081" y="519736"/>
          <a:ext cx="2509991"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The preparation done, we can now apply PCA modelling to our data, the result:</a:t>
          </a:r>
        </a:p>
      </dsp:txBody>
      <dsp:txXfrm>
        <a:off x="34910" y="553565"/>
        <a:ext cx="2442333" cy="62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righ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26" y="519736"/>
          <a:ext cx="2511700"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The Visualization of PCA Cumulative &amp; Individual Explained Variance Ratio</a:t>
          </a:r>
        </a:p>
      </dsp:txBody>
      <dsp:txXfrm>
        <a:off x="34055" y="553565"/>
        <a:ext cx="2444042" cy="6253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26" y="519736"/>
          <a:ext cx="2511700"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solidFill>
                <a:schemeClr val="bg1"/>
              </a:solidFill>
            </a:rPr>
            <a:t>The scatter map visualization of the first two PCA components</a:t>
          </a:r>
        </a:p>
      </dsp:txBody>
      <dsp:txXfrm>
        <a:off x="34055" y="553565"/>
        <a:ext cx="2444042" cy="6253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2512152"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226" y="519736"/>
          <a:ext cx="2511700"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First few subset of training X features, PCA Variance Ratio, and Cumulative eigenvalues</a:t>
          </a:r>
        </a:p>
      </dsp:txBody>
      <dsp:txXfrm>
        <a:off x="34055" y="553565"/>
        <a:ext cx="2444042" cy="6253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F82AA-656E-42EA-AFBF-61BB526AD4F9}">
      <dsp:nvSpPr>
        <dsp:cNvPr id="0" name=""/>
        <dsp:cNvSpPr/>
      </dsp:nvSpPr>
      <dsp:spPr>
        <a:xfrm>
          <a:off x="7997" y="25138"/>
          <a:ext cx="3357374" cy="374229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ID" sz="2400" b="1" u="sng" kern="1200" dirty="0"/>
            <a:t>Multi-linear Regression</a:t>
          </a:r>
        </a:p>
      </dsp:txBody>
      <dsp:txXfrm rot="16200000">
        <a:off x="-1190606" y="1223742"/>
        <a:ext cx="3068683" cy="671474"/>
      </dsp:txXfrm>
    </dsp:sp>
    <dsp:sp modelId="{DF1C616C-CECD-4E6B-8A0A-40C03948E7D1}">
      <dsp:nvSpPr>
        <dsp:cNvPr id="0" name=""/>
        <dsp:cNvSpPr/>
      </dsp:nvSpPr>
      <dsp:spPr>
        <a:xfrm>
          <a:off x="533275" y="25138"/>
          <a:ext cx="2501243" cy="374229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ID" sz="2400" kern="1200" dirty="0"/>
            <a:t>Applying multi-linear regression to later make a prediction.</a:t>
          </a:r>
        </a:p>
        <a:p>
          <a:pPr marL="0" lvl="0" indent="0" algn="l" defTabSz="1066800">
            <a:lnSpc>
              <a:spcPct val="90000"/>
            </a:lnSpc>
            <a:spcBef>
              <a:spcPct val="0"/>
            </a:spcBef>
            <a:spcAft>
              <a:spcPct val="35000"/>
            </a:spcAft>
            <a:buNone/>
          </a:pPr>
          <a:r>
            <a:rPr lang="en-ID" sz="2400" kern="1200" dirty="0"/>
            <a:t>The regression model’s intercept and coefficient are shown here.</a:t>
          </a:r>
        </a:p>
        <a:p>
          <a:pPr marL="0" lvl="0" indent="0" algn="l" defTabSz="1066800">
            <a:lnSpc>
              <a:spcPct val="90000"/>
            </a:lnSpc>
            <a:spcBef>
              <a:spcPct val="0"/>
            </a:spcBef>
            <a:spcAft>
              <a:spcPct val="35000"/>
            </a:spcAft>
            <a:buNone/>
          </a:pPr>
          <a:r>
            <a:rPr lang="en-ID" sz="2400" kern="1200" dirty="0"/>
            <a:t>The result also shows a promising accuracy score</a:t>
          </a:r>
        </a:p>
      </dsp:txBody>
      <dsp:txXfrm>
        <a:off x="533275" y="25138"/>
        <a:ext cx="2501243" cy="3742297"/>
      </dsp:txXfrm>
    </dsp:sp>
    <dsp:sp modelId="{FB3A7EDE-DB9A-4F01-94A2-8912FFD1789E}">
      <dsp:nvSpPr>
        <dsp:cNvPr id="0" name=""/>
        <dsp:cNvSpPr/>
      </dsp:nvSpPr>
      <dsp:spPr>
        <a:xfrm>
          <a:off x="3486860" y="25138"/>
          <a:ext cx="7046704" cy="3737003"/>
        </a:xfrm>
        <a:prstGeom prst="roundRect">
          <a:avLst>
            <a:gd name="adj" fmla="val 5000"/>
          </a:avLst>
        </a:prstGeom>
        <a:blipFill rotWithShape="0">
          <a:blip xmlns:r="http://schemas.openxmlformats.org/officeDocument/2006/relationships" r:embed="rId1"/>
          <a:stretch>
            <a:fillRect/>
          </a:stretch>
        </a:blipFill>
        <a:ln w="15875" cap="flat" cmpd="sng" algn="ctr">
          <a:solidFill>
            <a:srgbClr val="8D885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9456" rIns="284480" bIns="0" numCol="1" spcCol="1270" anchor="t" anchorCtr="0">
          <a:noAutofit/>
        </a:bodyPr>
        <a:lstStyle/>
        <a:p>
          <a:pPr marL="0" lvl="0" indent="0" algn="r" defTabSz="2844800">
            <a:lnSpc>
              <a:spcPct val="90000"/>
            </a:lnSpc>
            <a:spcBef>
              <a:spcPct val="0"/>
            </a:spcBef>
            <a:spcAft>
              <a:spcPct val="35000"/>
            </a:spcAft>
            <a:buNone/>
          </a:pPr>
          <a:endParaRPr lang="en-ID" sz="6400" kern="1200" dirty="0"/>
        </a:p>
      </dsp:txBody>
      <dsp:txXfrm rot="16200000">
        <a:off x="2659359" y="852639"/>
        <a:ext cx="3064342" cy="1409340"/>
      </dsp:txXfrm>
    </dsp:sp>
    <dsp:sp modelId="{E6C690CB-9C51-43C2-A446-D082B076D49E}">
      <dsp:nvSpPr>
        <dsp:cNvPr id="0" name=""/>
        <dsp:cNvSpPr/>
      </dsp:nvSpPr>
      <dsp:spPr>
        <a:xfrm rot="5400000">
          <a:off x="3321700" y="3199086"/>
          <a:ext cx="269170" cy="275687"/>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B611EA-70DF-4A17-8FA3-FA4999311BAD}">
      <dsp:nvSpPr>
        <dsp:cNvPr id="0" name=""/>
        <dsp:cNvSpPr/>
      </dsp:nvSpPr>
      <dsp:spPr>
        <a:xfrm>
          <a:off x="4482527" y="25138"/>
          <a:ext cx="5249795" cy="3737003"/>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ID" sz="6500" kern="1200" dirty="0"/>
        </a:p>
      </dsp:txBody>
      <dsp:txXfrm>
        <a:off x="4482527" y="25138"/>
        <a:ext cx="5249795" cy="37370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DFAA-1251-4CCE-8CB9-EBEA71942C31}">
      <dsp:nvSpPr>
        <dsp:cNvPr id="0" name=""/>
        <dsp:cNvSpPr/>
      </dsp:nvSpPr>
      <dsp:spPr>
        <a:xfrm>
          <a:off x="0" y="0"/>
          <a:ext cx="3061644" cy="1732456"/>
        </a:xfrm>
        <a:prstGeom prst="leftArrow">
          <a:avLst/>
        </a:prstGeom>
        <a:solidFill>
          <a:schemeClr val="accent1">
            <a:tint val="40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966BBEDA-7D3D-4843-BBED-A7E778DF533A}">
      <dsp:nvSpPr>
        <dsp:cNvPr id="0" name=""/>
        <dsp:cNvSpPr/>
      </dsp:nvSpPr>
      <dsp:spPr>
        <a:xfrm>
          <a:off x="525" y="519736"/>
          <a:ext cx="3060594" cy="692982"/>
        </a:xfrm>
        <a:prstGeom prst="round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D" sz="1500" kern="1200" dirty="0"/>
            <a:t>Prediction result compared to the actual value given in the testing sets.</a:t>
          </a:r>
        </a:p>
      </dsp:txBody>
      <dsp:txXfrm>
        <a:off x="34354" y="553565"/>
        <a:ext cx="2992936" cy="62532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586B75A-687E-405C-8A0B-8D00578BA2C3}"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086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16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401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1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772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152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999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2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094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7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586B75A-687E-405C-8A0B-8D00578BA2C3}" type="datetimeFigureOut">
              <a:rPr lang="en-US" smtClean="0"/>
              <a:pPr/>
              <a:t>7/23/2021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651988"/>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github.com/nw-kusuma/Big-Data-Class/blob/main/BD00-UAS/UAS-PCA_MLR.ipynb"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nw-kusuma/Big-Data-Class/blob/main/BD00-UAS/UAS-PCA_MLR.ipynb" TargetMode="External"/><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nw-kusuma/Big-Data-Class/blob/main/BD00-UAS/UAS-PCA_MLR.ipynb" TargetMode="External"/><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diagramDrawing" Target="../diagrams/drawing4.xml"/><Relationship Id="rId18" Type="http://schemas.microsoft.com/office/2007/relationships/diagramDrawing" Target="../diagrams/drawing5.xml"/><Relationship Id="rId26" Type="http://schemas.openxmlformats.org/officeDocument/2006/relationships/diagramQuickStyle" Target="../diagrams/quickStyle7.xml"/><Relationship Id="rId3" Type="http://schemas.openxmlformats.org/officeDocument/2006/relationships/image" Target="../media/image7.png"/><Relationship Id="rId21" Type="http://schemas.openxmlformats.org/officeDocument/2006/relationships/diagramQuickStyle" Target="../diagrams/quickStyle6.xml"/><Relationship Id="rId7" Type="http://schemas.openxmlformats.org/officeDocument/2006/relationships/image" Target="../media/image9.png"/><Relationship Id="rId12" Type="http://schemas.openxmlformats.org/officeDocument/2006/relationships/diagramColors" Target="../diagrams/colors4.xml"/><Relationship Id="rId17" Type="http://schemas.openxmlformats.org/officeDocument/2006/relationships/diagramColors" Target="../diagrams/colors5.xml"/><Relationship Id="rId25" Type="http://schemas.openxmlformats.org/officeDocument/2006/relationships/diagramLayout" Target="../diagrams/layout7.xml"/><Relationship Id="rId2" Type="http://schemas.openxmlformats.org/officeDocument/2006/relationships/hyperlink" Target="https://github.com/nw-kusuma/Big-Data-Class/blob/main/BD00-UAS/UAS-PCA_MLR.ipynb" TargetMode="External"/><Relationship Id="rId16" Type="http://schemas.openxmlformats.org/officeDocument/2006/relationships/diagramQuickStyle" Target="../diagrams/quickStyle5.xml"/><Relationship Id="rId20" Type="http://schemas.openxmlformats.org/officeDocument/2006/relationships/diagramLayout" Target="../diagrams/layout6.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diagramQuickStyle" Target="../diagrams/quickStyle4.xml"/><Relationship Id="rId24" Type="http://schemas.openxmlformats.org/officeDocument/2006/relationships/diagramData" Target="../diagrams/data7.xml"/><Relationship Id="rId5" Type="http://schemas.openxmlformats.org/officeDocument/2006/relationships/image" Target="../media/image8.png"/><Relationship Id="rId15" Type="http://schemas.openxmlformats.org/officeDocument/2006/relationships/diagramLayout" Target="../diagrams/layout5.xml"/><Relationship Id="rId23" Type="http://schemas.microsoft.com/office/2007/relationships/diagramDrawing" Target="../diagrams/drawing6.xml"/><Relationship Id="rId28" Type="http://schemas.microsoft.com/office/2007/relationships/diagramDrawing" Target="../diagrams/drawing7.xml"/><Relationship Id="rId10" Type="http://schemas.openxmlformats.org/officeDocument/2006/relationships/diagramLayout" Target="../diagrams/layout4.xml"/><Relationship Id="rId19" Type="http://schemas.openxmlformats.org/officeDocument/2006/relationships/diagramData" Target="../diagrams/data6.xml"/><Relationship Id="rId4" Type="http://schemas.microsoft.com/office/2007/relationships/hdphoto" Target="../media/hdphoto2.wdp"/><Relationship Id="rId9" Type="http://schemas.openxmlformats.org/officeDocument/2006/relationships/diagramData" Target="../diagrams/data4.xml"/><Relationship Id="rId14" Type="http://schemas.openxmlformats.org/officeDocument/2006/relationships/diagramData" Target="../diagrams/data5.xml"/><Relationship Id="rId22" Type="http://schemas.openxmlformats.org/officeDocument/2006/relationships/diagramColors" Target="../diagrams/colors6.xml"/><Relationship Id="rId27" Type="http://schemas.openxmlformats.org/officeDocument/2006/relationships/diagramColors" Target="../diagrams/colors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9.xml"/><Relationship Id="rId13" Type="http://schemas.openxmlformats.org/officeDocument/2006/relationships/diagramColors" Target="../diagrams/colors10.xml"/><Relationship Id="rId3" Type="http://schemas.openxmlformats.org/officeDocument/2006/relationships/image" Target="../media/image11.png"/><Relationship Id="rId7" Type="http://schemas.openxmlformats.org/officeDocument/2006/relationships/diagramQuickStyle" Target="../diagrams/quickStyle9.xml"/><Relationship Id="rId12" Type="http://schemas.openxmlformats.org/officeDocument/2006/relationships/diagramQuickStyle" Target="../diagrams/quickStyle10.xml"/><Relationship Id="rId2" Type="http://schemas.openxmlformats.org/officeDocument/2006/relationships/hyperlink" Target="https://github.com/nw-kusuma/Big-Data-Class/blob/main/BD00-UAS/UAS-PCA_MLR.ipynb" TargetMode="External"/><Relationship Id="rId1" Type="http://schemas.openxmlformats.org/officeDocument/2006/relationships/slideLayout" Target="../slideLayouts/slideLayout2.xml"/><Relationship Id="rId6" Type="http://schemas.openxmlformats.org/officeDocument/2006/relationships/diagramLayout" Target="../diagrams/layout9.xml"/><Relationship Id="rId11" Type="http://schemas.openxmlformats.org/officeDocument/2006/relationships/diagramLayout" Target="../diagrams/layout10.xml"/><Relationship Id="rId5" Type="http://schemas.openxmlformats.org/officeDocument/2006/relationships/diagramData" Target="../diagrams/data9.xml"/><Relationship Id="rId10" Type="http://schemas.openxmlformats.org/officeDocument/2006/relationships/diagramData" Target="../diagrams/data10.xml"/><Relationship Id="rId4" Type="http://schemas.openxmlformats.org/officeDocument/2006/relationships/image" Target="../media/image12.png"/><Relationship Id="rId9" Type="http://schemas.microsoft.com/office/2007/relationships/diagramDrawing" Target="../diagrams/drawing9.xml"/><Relationship Id="rId14" Type="http://schemas.microsoft.com/office/2007/relationships/diagramDrawing" Target="../diagrams/drawing10.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027DEC-97BA-427C-99EE-E35FE7CFFE54}"/>
              </a:ext>
            </a:extLst>
          </p:cNvPr>
          <p:cNvSpPr>
            <a:spLocks noGrp="1"/>
          </p:cNvSpPr>
          <p:nvPr>
            <p:ph type="subTitle" idx="1"/>
          </p:nvPr>
        </p:nvSpPr>
        <p:spPr>
          <a:xfrm>
            <a:off x="8689258" y="5189984"/>
            <a:ext cx="2883310" cy="993059"/>
          </a:xfrm>
        </p:spPr>
        <p:txBody>
          <a:bodyPr>
            <a:normAutofit/>
          </a:bodyPr>
          <a:lstStyle/>
          <a:p>
            <a:r>
              <a:rPr lang="en-US" b="1" dirty="0" err="1"/>
              <a:t>Nanang</a:t>
            </a:r>
            <a:r>
              <a:rPr lang="en-US" b="1" dirty="0"/>
              <a:t> Wijaya Kusuma</a:t>
            </a:r>
          </a:p>
          <a:p>
            <a:r>
              <a:rPr lang="en-ID" b="1" dirty="0"/>
              <a:t>1202922001</a:t>
            </a:r>
            <a:endParaRPr lang="en-US" b="1" dirty="0"/>
          </a:p>
          <a:p>
            <a:r>
              <a:rPr lang="en-US" b="1" dirty="0"/>
              <a:t>UAS BIG DATA</a:t>
            </a:r>
            <a:endParaRPr lang="en-ID" b="1" dirty="0"/>
          </a:p>
        </p:txBody>
      </p:sp>
      <p:pic>
        <p:nvPicPr>
          <p:cNvPr id="5" name="Picture 4">
            <a:extLst>
              <a:ext uri="{FF2B5EF4-FFF2-40B4-BE49-F238E27FC236}">
                <a16:creationId xmlns:a16="http://schemas.microsoft.com/office/drawing/2014/main" id="{30C0D2F2-38B7-41F3-AF23-112E86F0A654}"/>
              </a:ext>
            </a:extLst>
          </p:cNvPr>
          <p:cNvPicPr>
            <a:picLocks noChangeAspect="1"/>
          </p:cNvPicPr>
          <p:nvPr/>
        </p:nvPicPr>
        <p:blipFill>
          <a:blip r:embed="rId2"/>
          <a:stretch>
            <a:fillRect/>
          </a:stretch>
        </p:blipFill>
        <p:spPr>
          <a:xfrm>
            <a:off x="2029439" y="5324563"/>
            <a:ext cx="5943600" cy="723900"/>
          </a:xfrm>
          <a:prstGeom prst="rect">
            <a:avLst/>
          </a:prstGeom>
        </p:spPr>
      </p:pic>
      <p:sp>
        <p:nvSpPr>
          <p:cNvPr id="18" name="TextBox 17">
            <a:extLst>
              <a:ext uri="{FF2B5EF4-FFF2-40B4-BE49-F238E27FC236}">
                <a16:creationId xmlns:a16="http://schemas.microsoft.com/office/drawing/2014/main" id="{11536CE0-E75C-4E30-8537-65F5816D98A0}"/>
              </a:ext>
            </a:extLst>
          </p:cNvPr>
          <p:cNvSpPr txBox="1"/>
          <p:nvPr/>
        </p:nvSpPr>
        <p:spPr>
          <a:xfrm>
            <a:off x="978310" y="383458"/>
            <a:ext cx="10235380" cy="3785652"/>
          </a:xfrm>
          <a:prstGeom prst="rect">
            <a:avLst/>
          </a:prstGeom>
          <a:noFill/>
        </p:spPr>
        <p:txBody>
          <a:bodyPr wrap="square">
            <a:spAutoFit/>
          </a:bodyPr>
          <a:lstStyle/>
          <a:p>
            <a:pPr algn="ctr"/>
            <a:r>
              <a:rPr kumimoji="0" lang="en-US" sz="6000" b="0" i="0" u="none" strike="noStrike" kern="1200" cap="all" spc="200" normalizeH="0" baseline="0" noProof="0" dirty="0">
                <a:ln>
                  <a:noFill/>
                </a:ln>
                <a:solidFill>
                  <a:srgbClr val="FF0000"/>
                </a:solidFill>
                <a:effectLst>
                  <a:innerShdw blurRad="63500" dist="50800" dir="10800000">
                    <a:prstClr val="black">
                      <a:alpha val="50000"/>
                    </a:prstClr>
                  </a:innerShdw>
                </a:effectLst>
                <a:uLnTx/>
                <a:uFillTx/>
                <a:latin typeface="Tw Cen MT Condensed Extra Bold" panose="020B0803020202020204" pitchFamily="34" charset="0"/>
                <a:ea typeface="+mj-ea"/>
                <a:cs typeface="+mj-cs"/>
              </a:rPr>
              <a:t>Principal </a:t>
            </a:r>
            <a:r>
              <a:rPr lang="en-US" sz="6000" cap="all" spc="200" dirty="0">
                <a:solidFill>
                  <a:srgbClr val="FF0000"/>
                </a:solidFill>
                <a:effectLst>
                  <a:innerShdw blurRad="63500" dist="50800" dir="10800000">
                    <a:prstClr val="black">
                      <a:alpha val="50000"/>
                    </a:prstClr>
                  </a:innerShdw>
                </a:effectLst>
                <a:latin typeface="Tw Cen MT Condensed Extra Bold" panose="020B0803020202020204" pitchFamily="34" charset="0"/>
                <a:ea typeface="+mj-ea"/>
                <a:cs typeface="+mj-cs"/>
              </a:rPr>
              <a:t>Component </a:t>
            </a:r>
            <a:r>
              <a:rPr kumimoji="0" lang="en-US" sz="6000" b="0" i="0" u="none" strike="noStrike" kern="1200" cap="all" spc="200" normalizeH="0" baseline="0" noProof="0" dirty="0">
                <a:ln>
                  <a:noFill/>
                </a:ln>
                <a:solidFill>
                  <a:srgbClr val="FF0000"/>
                </a:solidFill>
                <a:effectLst>
                  <a:innerShdw blurRad="63500" dist="50800" dir="10800000">
                    <a:prstClr val="black">
                      <a:alpha val="50000"/>
                    </a:prstClr>
                  </a:innerShdw>
                </a:effectLst>
                <a:uLnTx/>
                <a:uFillTx/>
                <a:latin typeface="Tw Cen MT Condensed Extra Bold" panose="020B0803020202020204" pitchFamily="34" charset="0"/>
                <a:ea typeface="+mj-ea"/>
                <a:cs typeface="+mj-cs"/>
              </a:rPr>
              <a:t>Analysis</a:t>
            </a:r>
          </a:p>
          <a:p>
            <a:pPr algn="ctr"/>
            <a:r>
              <a:rPr lang="en-US" sz="6000" cap="all" spc="200" dirty="0">
                <a:solidFill>
                  <a:schemeClr val="bg1"/>
                </a:solidFill>
                <a:effectLst>
                  <a:innerShdw blurRad="63500" dist="50800" dir="10800000">
                    <a:prstClr val="black">
                      <a:alpha val="50000"/>
                    </a:prstClr>
                  </a:innerShdw>
                </a:effectLst>
                <a:latin typeface="Tw Cen MT Condensed Extra Bold" panose="020B0803020202020204" pitchFamily="34" charset="0"/>
                <a:ea typeface="+mj-ea"/>
                <a:cs typeface="+mj-cs"/>
              </a:rPr>
              <a:t>&amp;</a:t>
            </a:r>
            <a:endParaRPr kumimoji="0" lang="en-US" sz="6000" b="0" i="0" u="none" strike="noStrike" kern="1200" cap="all" spc="200" normalizeH="0" baseline="0" noProof="0" dirty="0">
              <a:ln>
                <a:noFill/>
              </a:ln>
              <a:solidFill>
                <a:schemeClr val="bg1"/>
              </a:solidFill>
              <a:effectLst>
                <a:innerShdw blurRad="63500" dist="50800" dir="10800000">
                  <a:prstClr val="black">
                    <a:alpha val="50000"/>
                  </a:prstClr>
                </a:innerShdw>
              </a:effectLst>
              <a:uLnTx/>
              <a:uFillTx/>
              <a:latin typeface="Tw Cen MT Condensed Extra Bold" panose="020B0803020202020204" pitchFamily="34" charset="0"/>
              <a:ea typeface="+mj-ea"/>
              <a:cs typeface="+mj-cs"/>
            </a:endParaRPr>
          </a:p>
          <a:p>
            <a:pPr algn="ctr"/>
            <a:r>
              <a:rPr lang="en-US" sz="6000" cap="all" spc="200" dirty="0">
                <a:solidFill>
                  <a:schemeClr val="bg1"/>
                </a:solidFill>
                <a:effectLst>
                  <a:innerShdw blurRad="63500" dist="50800" dir="10800000">
                    <a:prstClr val="black">
                      <a:alpha val="50000"/>
                    </a:prstClr>
                  </a:innerShdw>
                </a:effectLst>
                <a:latin typeface="Tw Cen MT Condensed Extra Bold" panose="020B0803020202020204" pitchFamily="34" charset="0"/>
                <a:ea typeface="+mj-ea"/>
                <a:cs typeface="+mj-cs"/>
              </a:rPr>
              <a:t>Multi Linear Regression</a:t>
            </a:r>
            <a:endParaRPr lang="en-ID" sz="6000" dirty="0">
              <a:solidFill>
                <a:schemeClr val="bg1"/>
              </a:solidFill>
              <a:effectLst>
                <a:innerShdw blurRad="63500" dist="50800" dir="10800000">
                  <a:prstClr val="black">
                    <a:alpha val="50000"/>
                  </a:prstClr>
                </a:innerShdw>
              </a:effectLst>
              <a:latin typeface="Tw Cen MT Condensed Extra Bold" panose="020B0803020202020204" pitchFamily="34" charset="0"/>
            </a:endParaRPr>
          </a:p>
        </p:txBody>
      </p:sp>
    </p:spTree>
    <p:extLst>
      <p:ext uri="{BB962C8B-B14F-4D97-AF65-F5344CB8AC3E}">
        <p14:creationId xmlns:p14="http://schemas.microsoft.com/office/powerpoint/2010/main" val="143665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32E3-DD93-4A3B-8FC4-BD5B238E6AFB}"/>
              </a:ext>
            </a:extLst>
          </p:cNvPr>
          <p:cNvSpPr>
            <a:spLocks noGrp="1"/>
          </p:cNvSpPr>
          <p:nvPr>
            <p:ph type="title"/>
          </p:nvPr>
        </p:nvSpPr>
        <p:spPr>
          <a:xfrm>
            <a:off x="895351" y="600075"/>
            <a:ext cx="5105399" cy="1466852"/>
          </a:xfrm>
        </p:spPr>
        <p:txBody>
          <a:bodyPr>
            <a:noAutofit/>
          </a:bodyPr>
          <a:lstStyle/>
          <a:p>
            <a:r>
              <a:rPr lang="en-US" sz="4000" b="1" dirty="0">
                <a:latin typeface="Arial Rounded MT Bold" panose="020F0704030504030204" pitchFamily="34" charset="0"/>
              </a:rPr>
              <a:t>Business Understanding</a:t>
            </a:r>
            <a:endParaRPr lang="en-ID" sz="4000" b="1" dirty="0">
              <a:latin typeface="Arial Rounded MT Bold" panose="020F0704030504030204" pitchFamily="34" charset="0"/>
            </a:endParaRPr>
          </a:p>
        </p:txBody>
      </p:sp>
      <p:grpSp>
        <p:nvGrpSpPr>
          <p:cNvPr id="3" name="Group 2">
            <a:extLst>
              <a:ext uri="{FF2B5EF4-FFF2-40B4-BE49-F238E27FC236}">
                <a16:creationId xmlns:a16="http://schemas.microsoft.com/office/drawing/2014/main" id="{456D9280-2A3D-458F-8388-7599F2727099}"/>
              </a:ext>
            </a:extLst>
          </p:cNvPr>
          <p:cNvGrpSpPr/>
          <p:nvPr/>
        </p:nvGrpSpPr>
        <p:grpSpPr>
          <a:xfrm>
            <a:off x="796462" y="3027070"/>
            <a:ext cx="10599076" cy="3153658"/>
            <a:chOff x="783680" y="3288006"/>
            <a:chExt cx="10599076" cy="3153658"/>
          </a:xfrm>
        </p:grpSpPr>
        <p:sp>
          <p:nvSpPr>
            <p:cNvPr id="4" name="Freeform: Shape 3">
              <a:extLst>
                <a:ext uri="{FF2B5EF4-FFF2-40B4-BE49-F238E27FC236}">
                  <a16:creationId xmlns:a16="http://schemas.microsoft.com/office/drawing/2014/main" id="{AB403A8C-ECC3-443F-92F7-FE649C5B6ABE}"/>
                </a:ext>
              </a:extLst>
            </p:cNvPr>
            <p:cNvSpPr/>
            <p:nvPr/>
          </p:nvSpPr>
          <p:spPr>
            <a:xfrm>
              <a:off x="1491377" y="3288006"/>
              <a:ext cx="2480000" cy="2421328"/>
            </a:xfrm>
            <a:custGeom>
              <a:avLst/>
              <a:gdLst>
                <a:gd name="connsiteX0" fmla="*/ 0 w 2420478"/>
                <a:gd name="connsiteY0" fmla="*/ 0 h 2421328"/>
                <a:gd name="connsiteX1" fmla="*/ 2420478 w 2420478"/>
                <a:gd name="connsiteY1" fmla="*/ 0 h 2421328"/>
                <a:gd name="connsiteX2" fmla="*/ 2420478 w 2420478"/>
                <a:gd name="connsiteY2" fmla="*/ 2421328 h 2421328"/>
                <a:gd name="connsiteX3" fmla="*/ 0 w 2420478"/>
                <a:gd name="connsiteY3" fmla="*/ 2421328 h 2421328"/>
                <a:gd name="connsiteX4" fmla="*/ 0 w 2420478"/>
                <a:gd name="connsiteY4" fmla="*/ 0 h 2421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0478" h="2421328">
                  <a:moveTo>
                    <a:pt x="0" y="0"/>
                  </a:moveTo>
                  <a:lnTo>
                    <a:pt x="2420478" y="0"/>
                  </a:lnTo>
                  <a:lnTo>
                    <a:pt x="2420478" y="2421328"/>
                  </a:lnTo>
                  <a:lnTo>
                    <a:pt x="0" y="2421328"/>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87277" tIns="113792" rIns="113791" bIns="113792" numCol="1" spcCol="1270" anchor="t" anchorCtr="0">
              <a:noAutofit/>
            </a:bodyPr>
            <a:lstStyle/>
            <a:p>
              <a:pPr marL="0" lvl="0" indent="0" algn="r" defTabSz="711200">
                <a:lnSpc>
                  <a:spcPct val="90000"/>
                </a:lnSpc>
                <a:spcBef>
                  <a:spcPct val="0"/>
                </a:spcBef>
                <a:spcAft>
                  <a:spcPct val="35000"/>
                </a:spcAft>
                <a:buNone/>
              </a:pPr>
              <a:r>
                <a:rPr lang="en-US" sz="1600" kern="1200" dirty="0">
                  <a:latin typeface="+mj-lt"/>
                </a:rPr>
                <a:t>Bank BCA Syariah wants to create a </a:t>
              </a:r>
              <a:r>
                <a:rPr lang="en-ID" sz="1600" b="0" i="0" kern="1200" dirty="0">
                  <a:latin typeface="+mj-lt"/>
                </a:rPr>
                <a:t>Conforming Loan</a:t>
              </a:r>
              <a:r>
                <a:rPr lang="en-US" sz="1600" kern="1200" dirty="0">
                  <a:latin typeface="+mj-lt"/>
                </a:rPr>
                <a:t> Limit model for its mortgage products based on historical data from customers who apply for mortgages, some of which are accepted and some are rejected.</a:t>
              </a:r>
              <a:endParaRPr lang="en-ID" sz="1600" kern="1200" dirty="0">
                <a:latin typeface="+mj-lt"/>
              </a:endParaRPr>
            </a:p>
          </p:txBody>
        </p:sp>
        <p:sp>
          <p:nvSpPr>
            <p:cNvPr id="6" name="Freeform: Shape 5">
              <a:extLst>
                <a:ext uri="{FF2B5EF4-FFF2-40B4-BE49-F238E27FC236}">
                  <a16:creationId xmlns:a16="http://schemas.microsoft.com/office/drawing/2014/main" id="{56DB79D3-DB4A-4BF5-BD41-E8B8313A351F}"/>
                </a:ext>
              </a:extLst>
            </p:cNvPr>
            <p:cNvSpPr/>
            <p:nvPr/>
          </p:nvSpPr>
          <p:spPr>
            <a:xfrm>
              <a:off x="783680" y="4959548"/>
              <a:ext cx="1473408" cy="1473408"/>
            </a:xfrm>
            <a:custGeom>
              <a:avLst/>
              <a:gdLst>
                <a:gd name="connsiteX0" fmla="*/ 0 w 1473408"/>
                <a:gd name="connsiteY0" fmla="*/ 736704 h 1473408"/>
                <a:gd name="connsiteX1" fmla="*/ 736704 w 1473408"/>
                <a:gd name="connsiteY1" fmla="*/ 0 h 1473408"/>
                <a:gd name="connsiteX2" fmla="*/ 1473408 w 1473408"/>
                <a:gd name="connsiteY2" fmla="*/ 736704 h 1473408"/>
                <a:gd name="connsiteX3" fmla="*/ 736704 w 1473408"/>
                <a:gd name="connsiteY3" fmla="*/ 1473408 h 1473408"/>
                <a:gd name="connsiteX4" fmla="*/ 0 w 1473408"/>
                <a:gd name="connsiteY4" fmla="*/ 736704 h 147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1473408">
                  <a:moveTo>
                    <a:pt x="0" y="736704"/>
                  </a:moveTo>
                  <a:cubicBezTo>
                    <a:pt x="0" y="329834"/>
                    <a:pt x="329834" y="0"/>
                    <a:pt x="736704" y="0"/>
                  </a:cubicBezTo>
                  <a:cubicBezTo>
                    <a:pt x="1143574" y="0"/>
                    <a:pt x="1473408" y="329834"/>
                    <a:pt x="1473408" y="736704"/>
                  </a:cubicBezTo>
                  <a:cubicBezTo>
                    <a:pt x="1473408" y="1143574"/>
                    <a:pt x="1143574" y="1473408"/>
                    <a:pt x="736704" y="1473408"/>
                  </a:cubicBezTo>
                  <a:cubicBezTo>
                    <a:pt x="329834" y="1473408"/>
                    <a:pt x="0" y="1143574"/>
                    <a:pt x="0" y="736704"/>
                  </a:cubicBez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15776" tIns="215776" rIns="215776" bIns="215776"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Business Case</a:t>
              </a:r>
              <a:endParaRPr lang="en-ID" sz="2600" kern="1200" dirty="0">
                <a:solidFill>
                  <a:schemeClr val="tx1"/>
                </a:solidFill>
              </a:endParaRPr>
            </a:p>
          </p:txBody>
        </p:sp>
        <p:sp>
          <p:nvSpPr>
            <p:cNvPr id="7" name="Freeform: Shape 6">
              <a:extLst>
                <a:ext uri="{FF2B5EF4-FFF2-40B4-BE49-F238E27FC236}">
                  <a16:creationId xmlns:a16="http://schemas.microsoft.com/office/drawing/2014/main" id="{CF5FDFEB-352A-46DC-B6B4-A47241498668}"/>
                </a:ext>
              </a:extLst>
            </p:cNvPr>
            <p:cNvSpPr/>
            <p:nvPr/>
          </p:nvSpPr>
          <p:spPr>
            <a:xfrm>
              <a:off x="5225278" y="3324904"/>
              <a:ext cx="2709114" cy="1474145"/>
            </a:xfrm>
            <a:custGeom>
              <a:avLst/>
              <a:gdLst>
                <a:gd name="connsiteX0" fmla="*/ 0 w 2709114"/>
                <a:gd name="connsiteY0" fmla="*/ 0 h 1474145"/>
                <a:gd name="connsiteX1" fmla="*/ 2709114 w 2709114"/>
                <a:gd name="connsiteY1" fmla="*/ 0 h 1474145"/>
                <a:gd name="connsiteX2" fmla="*/ 2709114 w 2709114"/>
                <a:gd name="connsiteY2" fmla="*/ 1474145 h 1474145"/>
                <a:gd name="connsiteX3" fmla="*/ 0 w 2709114"/>
                <a:gd name="connsiteY3" fmla="*/ 1474145 h 1474145"/>
                <a:gd name="connsiteX4" fmla="*/ 0 w 2709114"/>
                <a:gd name="connsiteY4" fmla="*/ 0 h 147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114" h="1474145">
                  <a:moveTo>
                    <a:pt x="0" y="0"/>
                  </a:moveTo>
                  <a:lnTo>
                    <a:pt x="2709114" y="0"/>
                  </a:lnTo>
                  <a:lnTo>
                    <a:pt x="2709114" y="1474145"/>
                  </a:lnTo>
                  <a:lnTo>
                    <a:pt x="0" y="1474145"/>
                  </a:lnTo>
                  <a:lnTo>
                    <a:pt x="0" y="0"/>
                  </a:lnTo>
                  <a:close/>
                </a:path>
              </a:pathLst>
            </a:custGeom>
          </p:spPr>
          <p:style>
            <a:lnRef idx="1">
              <a:schemeClr val="accent3">
                <a:tint val="40000"/>
                <a:alpha val="90000"/>
                <a:hueOff val="1978801"/>
                <a:satOff val="-12844"/>
                <a:lumOff val="-380"/>
                <a:alphaOff val="0"/>
              </a:schemeClr>
            </a:lnRef>
            <a:fillRef idx="1">
              <a:schemeClr val="accent3">
                <a:tint val="40000"/>
                <a:alpha val="90000"/>
                <a:hueOff val="1978801"/>
                <a:satOff val="-12844"/>
                <a:lumOff val="-380"/>
                <a:alphaOff val="0"/>
              </a:schemeClr>
            </a:fillRef>
            <a:effectRef idx="0">
              <a:schemeClr val="accent3">
                <a:tint val="40000"/>
                <a:alpha val="90000"/>
                <a:hueOff val="1978801"/>
                <a:satOff val="-12844"/>
                <a:lumOff val="-380"/>
                <a:alphaOff val="0"/>
              </a:schemeClr>
            </a:effectRef>
            <a:fontRef idx="minor">
              <a:schemeClr val="dk1">
                <a:hueOff val="0"/>
                <a:satOff val="0"/>
                <a:lumOff val="0"/>
                <a:alphaOff val="0"/>
              </a:schemeClr>
            </a:fontRef>
          </p:style>
          <p:txBody>
            <a:bodyPr spcFirstLastPara="0" vert="horz" wrap="square" lIns="433458" tIns="113792" rIns="113792" bIns="113792" numCol="1" spcCol="1270" anchor="t" anchorCtr="0">
              <a:noAutofit/>
            </a:bodyPr>
            <a:lstStyle/>
            <a:p>
              <a:pPr marL="0" lvl="0" indent="0" algn="r" defTabSz="711200">
                <a:lnSpc>
                  <a:spcPct val="90000"/>
                </a:lnSpc>
                <a:spcBef>
                  <a:spcPct val="0"/>
                </a:spcBef>
                <a:spcAft>
                  <a:spcPct val="35000"/>
                </a:spcAft>
                <a:buNone/>
              </a:pPr>
              <a:r>
                <a:rPr lang="en-US" sz="1600" kern="1200" dirty="0">
                  <a:latin typeface="+mj-lt"/>
                </a:rPr>
                <a:t>Perform modeling using Principal Component Analysis and Multi Linear Regression to the training data, display and explain the output and the modeling algorithm.</a:t>
              </a:r>
              <a:endParaRPr lang="en-ID" sz="1600" kern="1200" dirty="0">
                <a:latin typeface="+mj-lt"/>
              </a:endParaRPr>
            </a:p>
          </p:txBody>
        </p:sp>
        <p:sp>
          <p:nvSpPr>
            <p:cNvPr id="8" name="Freeform: Shape 7">
              <a:extLst>
                <a:ext uri="{FF2B5EF4-FFF2-40B4-BE49-F238E27FC236}">
                  <a16:creationId xmlns:a16="http://schemas.microsoft.com/office/drawing/2014/main" id="{C2FACD34-EACE-4AE9-B590-A2F5EA5D078C}"/>
                </a:ext>
              </a:extLst>
            </p:cNvPr>
            <p:cNvSpPr/>
            <p:nvPr/>
          </p:nvSpPr>
          <p:spPr>
            <a:xfrm>
              <a:off x="5225278" y="4799049"/>
              <a:ext cx="2709114" cy="1474145"/>
            </a:xfrm>
            <a:custGeom>
              <a:avLst/>
              <a:gdLst>
                <a:gd name="connsiteX0" fmla="*/ 0 w 2709114"/>
                <a:gd name="connsiteY0" fmla="*/ 0 h 1474145"/>
                <a:gd name="connsiteX1" fmla="*/ 2709114 w 2709114"/>
                <a:gd name="connsiteY1" fmla="*/ 0 h 1474145"/>
                <a:gd name="connsiteX2" fmla="*/ 2709114 w 2709114"/>
                <a:gd name="connsiteY2" fmla="*/ 1474145 h 1474145"/>
                <a:gd name="connsiteX3" fmla="*/ 0 w 2709114"/>
                <a:gd name="connsiteY3" fmla="*/ 1474145 h 1474145"/>
                <a:gd name="connsiteX4" fmla="*/ 0 w 2709114"/>
                <a:gd name="connsiteY4" fmla="*/ 0 h 1474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114" h="1474145">
                  <a:moveTo>
                    <a:pt x="0" y="0"/>
                  </a:moveTo>
                  <a:lnTo>
                    <a:pt x="2709114" y="0"/>
                  </a:lnTo>
                  <a:lnTo>
                    <a:pt x="2709114" y="1474145"/>
                  </a:lnTo>
                  <a:lnTo>
                    <a:pt x="0" y="1474145"/>
                  </a:lnTo>
                  <a:lnTo>
                    <a:pt x="0" y="0"/>
                  </a:lnTo>
                  <a:close/>
                </a:path>
              </a:pathLst>
            </a:custGeom>
          </p:spPr>
          <p:style>
            <a:lnRef idx="1">
              <a:schemeClr val="accent3">
                <a:tint val="40000"/>
                <a:alpha val="90000"/>
                <a:hueOff val="3957601"/>
                <a:satOff val="-25687"/>
                <a:lumOff val="-760"/>
                <a:alphaOff val="0"/>
              </a:schemeClr>
            </a:lnRef>
            <a:fillRef idx="1">
              <a:schemeClr val="accent3">
                <a:tint val="40000"/>
                <a:alpha val="90000"/>
                <a:hueOff val="3957601"/>
                <a:satOff val="-25687"/>
                <a:lumOff val="-760"/>
                <a:alphaOff val="0"/>
              </a:schemeClr>
            </a:fillRef>
            <a:effectRef idx="0">
              <a:schemeClr val="accent3">
                <a:tint val="40000"/>
                <a:alpha val="90000"/>
                <a:hueOff val="3957601"/>
                <a:satOff val="-25687"/>
                <a:lumOff val="-760"/>
                <a:alphaOff val="0"/>
              </a:schemeClr>
            </a:effectRef>
            <a:fontRef idx="minor">
              <a:schemeClr val="dk1">
                <a:hueOff val="0"/>
                <a:satOff val="0"/>
                <a:lumOff val="0"/>
                <a:alphaOff val="0"/>
              </a:schemeClr>
            </a:fontRef>
          </p:style>
          <p:txBody>
            <a:bodyPr spcFirstLastPara="0" vert="horz" wrap="square" lIns="433458" tIns="128016" rIns="128016" bIns="128016" numCol="1" spcCol="1270" anchor="t" anchorCtr="0">
              <a:noAutofit/>
            </a:bodyPr>
            <a:lstStyle/>
            <a:p>
              <a:pPr marL="0" lvl="0" indent="0" algn="r" defTabSz="800100">
                <a:lnSpc>
                  <a:spcPct val="90000"/>
                </a:lnSpc>
                <a:spcBef>
                  <a:spcPct val="0"/>
                </a:spcBef>
                <a:spcAft>
                  <a:spcPct val="35000"/>
                </a:spcAft>
                <a:buNone/>
              </a:pPr>
              <a:r>
                <a:rPr lang="en-US" sz="1800" kern="1200" dirty="0">
                  <a:latin typeface="+mj-lt"/>
                </a:rPr>
                <a:t>Apply your algorithm to the test data, what is the % accuracy?</a:t>
              </a:r>
              <a:endParaRPr lang="en-ID" sz="1800" kern="1200" dirty="0">
                <a:latin typeface="+mj-lt"/>
              </a:endParaRPr>
            </a:p>
          </p:txBody>
        </p:sp>
        <p:sp>
          <p:nvSpPr>
            <p:cNvPr id="35" name="Freeform: Shape 34">
              <a:extLst>
                <a:ext uri="{FF2B5EF4-FFF2-40B4-BE49-F238E27FC236}">
                  <a16:creationId xmlns:a16="http://schemas.microsoft.com/office/drawing/2014/main" id="{F9E94F7D-3465-48A3-B9F2-25579073C5A6}"/>
                </a:ext>
              </a:extLst>
            </p:cNvPr>
            <p:cNvSpPr/>
            <p:nvPr/>
          </p:nvSpPr>
          <p:spPr>
            <a:xfrm>
              <a:off x="4438716" y="4968256"/>
              <a:ext cx="1473408" cy="1473408"/>
            </a:xfrm>
            <a:custGeom>
              <a:avLst/>
              <a:gdLst>
                <a:gd name="connsiteX0" fmla="*/ 0 w 1473408"/>
                <a:gd name="connsiteY0" fmla="*/ 736704 h 1473408"/>
                <a:gd name="connsiteX1" fmla="*/ 736704 w 1473408"/>
                <a:gd name="connsiteY1" fmla="*/ 0 h 1473408"/>
                <a:gd name="connsiteX2" fmla="*/ 1473408 w 1473408"/>
                <a:gd name="connsiteY2" fmla="*/ 736704 h 1473408"/>
                <a:gd name="connsiteX3" fmla="*/ 736704 w 1473408"/>
                <a:gd name="connsiteY3" fmla="*/ 1473408 h 1473408"/>
                <a:gd name="connsiteX4" fmla="*/ 0 w 1473408"/>
                <a:gd name="connsiteY4" fmla="*/ 736704 h 147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1473408">
                  <a:moveTo>
                    <a:pt x="0" y="736704"/>
                  </a:moveTo>
                  <a:cubicBezTo>
                    <a:pt x="0" y="329834"/>
                    <a:pt x="329834" y="0"/>
                    <a:pt x="736704" y="0"/>
                  </a:cubicBezTo>
                  <a:cubicBezTo>
                    <a:pt x="1143574" y="0"/>
                    <a:pt x="1473408" y="329834"/>
                    <a:pt x="1473408" y="736704"/>
                  </a:cubicBezTo>
                  <a:cubicBezTo>
                    <a:pt x="1473408" y="1143574"/>
                    <a:pt x="1143574" y="1473408"/>
                    <a:pt x="736704" y="1473408"/>
                  </a:cubicBezTo>
                  <a:cubicBezTo>
                    <a:pt x="329834" y="1473408"/>
                    <a:pt x="0" y="1143574"/>
                    <a:pt x="0" y="736704"/>
                  </a:cubicBezTo>
                  <a:close/>
                </a:path>
              </a:pathLst>
            </a:custGeom>
          </p:spPr>
          <p:style>
            <a:lnRef idx="0">
              <a:schemeClr val="lt1">
                <a:hueOff val="0"/>
                <a:satOff val="0"/>
                <a:lumOff val="0"/>
                <a:alphaOff val="0"/>
              </a:schemeClr>
            </a:lnRef>
            <a:fillRef idx="3">
              <a:schemeClr val="accent3">
                <a:hueOff val="2952094"/>
                <a:satOff val="-23027"/>
                <a:lumOff val="-588"/>
                <a:alphaOff val="0"/>
              </a:schemeClr>
            </a:fillRef>
            <a:effectRef idx="2">
              <a:schemeClr val="accent3">
                <a:hueOff val="2952094"/>
                <a:satOff val="-23027"/>
                <a:lumOff val="-588"/>
                <a:alphaOff val="0"/>
              </a:schemeClr>
            </a:effectRef>
            <a:fontRef idx="minor">
              <a:schemeClr val="lt1"/>
            </a:fontRef>
          </p:style>
          <p:txBody>
            <a:bodyPr spcFirstLastPara="0" vert="horz" wrap="square" lIns="215776" tIns="215776" rIns="215776" bIns="215776" numCol="1" spcCol="1270" anchor="ctr" anchorCtr="0">
              <a:noAutofit/>
            </a:bodyPr>
            <a:lstStyle/>
            <a:p>
              <a:pPr marL="0" lvl="0" indent="0" algn="ctr" defTabSz="1155700">
                <a:lnSpc>
                  <a:spcPct val="90000"/>
                </a:lnSpc>
                <a:spcBef>
                  <a:spcPct val="0"/>
                </a:spcBef>
                <a:spcAft>
                  <a:spcPct val="35000"/>
                </a:spcAft>
                <a:buNone/>
              </a:pPr>
              <a:r>
                <a:rPr lang="en-US" sz="2600" kern="1200" dirty="0"/>
                <a:t>Task to do</a:t>
              </a:r>
              <a:endParaRPr lang="en-ID" sz="2600" kern="1200" dirty="0"/>
            </a:p>
          </p:txBody>
        </p:sp>
        <p:sp>
          <p:nvSpPr>
            <p:cNvPr id="36" name="Freeform: Shape 35">
              <a:extLst>
                <a:ext uri="{FF2B5EF4-FFF2-40B4-BE49-F238E27FC236}">
                  <a16:creationId xmlns:a16="http://schemas.microsoft.com/office/drawing/2014/main" id="{7726D81F-B914-4CB9-BCC7-5A7B48909AFC}"/>
                </a:ext>
              </a:extLst>
            </p:cNvPr>
            <p:cNvSpPr/>
            <p:nvPr/>
          </p:nvSpPr>
          <p:spPr>
            <a:xfrm>
              <a:off x="9188293" y="3942733"/>
              <a:ext cx="2194463" cy="1580475"/>
            </a:xfrm>
            <a:custGeom>
              <a:avLst/>
              <a:gdLst>
                <a:gd name="connsiteX0" fmla="*/ 0 w 1790231"/>
                <a:gd name="connsiteY0" fmla="*/ 0 h 1580475"/>
                <a:gd name="connsiteX1" fmla="*/ 1790231 w 1790231"/>
                <a:gd name="connsiteY1" fmla="*/ 0 h 1580475"/>
                <a:gd name="connsiteX2" fmla="*/ 1790231 w 1790231"/>
                <a:gd name="connsiteY2" fmla="*/ 1580475 h 1580475"/>
                <a:gd name="connsiteX3" fmla="*/ 0 w 1790231"/>
                <a:gd name="connsiteY3" fmla="*/ 1580475 h 1580475"/>
                <a:gd name="connsiteX4" fmla="*/ 0 w 1790231"/>
                <a:gd name="connsiteY4" fmla="*/ 0 h 158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231" h="1580475">
                  <a:moveTo>
                    <a:pt x="0" y="0"/>
                  </a:moveTo>
                  <a:lnTo>
                    <a:pt x="1790231" y="0"/>
                  </a:lnTo>
                  <a:lnTo>
                    <a:pt x="1790231" y="1580475"/>
                  </a:lnTo>
                  <a:lnTo>
                    <a:pt x="0" y="1580475"/>
                  </a:lnTo>
                  <a:lnTo>
                    <a:pt x="0" y="0"/>
                  </a:lnTo>
                  <a:close/>
                </a:path>
              </a:pathLst>
            </a:custGeom>
          </p:spPr>
          <p:style>
            <a:lnRef idx="1">
              <a:schemeClr val="accent3">
                <a:tint val="40000"/>
                <a:alpha val="90000"/>
                <a:hueOff val="5936402"/>
                <a:satOff val="-38531"/>
                <a:lumOff val="-1140"/>
                <a:alphaOff val="0"/>
              </a:schemeClr>
            </a:lnRef>
            <a:fillRef idx="1">
              <a:schemeClr val="accent3">
                <a:tint val="40000"/>
                <a:alpha val="90000"/>
                <a:hueOff val="5936402"/>
                <a:satOff val="-38531"/>
                <a:lumOff val="-1140"/>
                <a:alphaOff val="0"/>
              </a:schemeClr>
            </a:fillRef>
            <a:effectRef idx="0">
              <a:schemeClr val="accent3">
                <a:tint val="40000"/>
                <a:alpha val="90000"/>
                <a:hueOff val="5936402"/>
                <a:satOff val="-38531"/>
                <a:lumOff val="-1140"/>
                <a:alphaOff val="0"/>
              </a:schemeClr>
            </a:effectRef>
            <a:fontRef idx="minor">
              <a:schemeClr val="dk1">
                <a:hueOff val="0"/>
                <a:satOff val="0"/>
                <a:lumOff val="0"/>
                <a:alphaOff val="0"/>
              </a:schemeClr>
            </a:fontRef>
          </p:style>
          <p:txBody>
            <a:bodyPr spcFirstLastPara="0" vert="horz" wrap="square" lIns="286437" tIns="170688" rIns="170688" bIns="170688" numCol="1" spcCol="1270" anchor="t" anchorCtr="0">
              <a:noAutofit/>
            </a:bodyPr>
            <a:lstStyle/>
            <a:p>
              <a:pPr marL="0" lvl="0" indent="0" algn="r" defTabSz="1066800">
                <a:lnSpc>
                  <a:spcPct val="90000"/>
                </a:lnSpc>
                <a:spcBef>
                  <a:spcPct val="0"/>
                </a:spcBef>
                <a:spcAft>
                  <a:spcPct val="35000"/>
                </a:spcAft>
                <a:buNone/>
              </a:pPr>
              <a:r>
                <a:rPr lang="en-US" sz="2400" kern="1200">
                  <a:latin typeface="+mj-lt"/>
                </a:rPr>
                <a:t>Finance/Banking</a:t>
              </a:r>
              <a:br>
                <a:rPr lang="en-US" sz="2400" kern="1200" dirty="0">
                  <a:latin typeface="+mj-lt"/>
                </a:rPr>
              </a:br>
              <a:r>
                <a:rPr lang="en-ID" sz="2400" kern="1200" dirty="0">
                  <a:latin typeface="+mj-lt"/>
                </a:rPr>
                <a:t>Real Estate</a:t>
              </a:r>
            </a:p>
          </p:txBody>
        </p:sp>
        <p:sp>
          <p:nvSpPr>
            <p:cNvPr id="37" name="Freeform: Shape 36">
              <a:extLst>
                <a:ext uri="{FF2B5EF4-FFF2-40B4-BE49-F238E27FC236}">
                  <a16:creationId xmlns:a16="http://schemas.microsoft.com/office/drawing/2014/main" id="{7DD31A35-2071-4B58-B2A1-7D925E538F62}"/>
                </a:ext>
              </a:extLst>
            </p:cNvPr>
            <p:cNvSpPr/>
            <p:nvPr/>
          </p:nvSpPr>
          <p:spPr>
            <a:xfrm>
              <a:off x="8516676" y="4932393"/>
              <a:ext cx="1473408" cy="1473408"/>
            </a:xfrm>
            <a:custGeom>
              <a:avLst/>
              <a:gdLst>
                <a:gd name="connsiteX0" fmla="*/ 0 w 1473408"/>
                <a:gd name="connsiteY0" fmla="*/ 736704 h 1473408"/>
                <a:gd name="connsiteX1" fmla="*/ 736704 w 1473408"/>
                <a:gd name="connsiteY1" fmla="*/ 0 h 1473408"/>
                <a:gd name="connsiteX2" fmla="*/ 1473408 w 1473408"/>
                <a:gd name="connsiteY2" fmla="*/ 736704 h 1473408"/>
                <a:gd name="connsiteX3" fmla="*/ 736704 w 1473408"/>
                <a:gd name="connsiteY3" fmla="*/ 1473408 h 1473408"/>
                <a:gd name="connsiteX4" fmla="*/ 0 w 1473408"/>
                <a:gd name="connsiteY4" fmla="*/ 736704 h 1473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408" h="1473408">
                  <a:moveTo>
                    <a:pt x="0" y="736704"/>
                  </a:moveTo>
                  <a:cubicBezTo>
                    <a:pt x="0" y="329834"/>
                    <a:pt x="329834" y="0"/>
                    <a:pt x="736704" y="0"/>
                  </a:cubicBezTo>
                  <a:cubicBezTo>
                    <a:pt x="1143574" y="0"/>
                    <a:pt x="1473408" y="329834"/>
                    <a:pt x="1473408" y="736704"/>
                  </a:cubicBezTo>
                  <a:cubicBezTo>
                    <a:pt x="1473408" y="1143574"/>
                    <a:pt x="1143574" y="1473408"/>
                    <a:pt x="736704" y="1473408"/>
                  </a:cubicBezTo>
                  <a:cubicBezTo>
                    <a:pt x="329834" y="1473408"/>
                    <a:pt x="0" y="1143574"/>
                    <a:pt x="0" y="736704"/>
                  </a:cubicBezTo>
                  <a:close/>
                </a:path>
              </a:pathLst>
            </a:custGeom>
          </p:spPr>
          <p:style>
            <a:lnRef idx="0">
              <a:schemeClr val="lt1">
                <a:hueOff val="0"/>
                <a:satOff val="0"/>
                <a:lumOff val="0"/>
                <a:alphaOff val="0"/>
              </a:schemeClr>
            </a:lnRef>
            <a:fillRef idx="3">
              <a:schemeClr val="accent3">
                <a:hueOff val="5904187"/>
                <a:satOff val="-46054"/>
                <a:lumOff val="-1177"/>
                <a:alphaOff val="0"/>
              </a:schemeClr>
            </a:fillRef>
            <a:effectRef idx="2">
              <a:schemeClr val="accent3">
                <a:hueOff val="5904187"/>
                <a:satOff val="-46054"/>
                <a:lumOff val="-1177"/>
                <a:alphaOff val="0"/>
              </a:schemeClr>
            </a:effectRef>
            <a:fontRef idx="minor">
              <a:schemeClr val="lt1"/>
            </a:fontRef>
          </p:style>
          <p:txBody>
            <a:bodyPr spcFirstLastPara="0" vert="horz" wrap="square" lIns="215776" tIns="215776" rIns="215776" bIns="215776" numCol="1" spcCol="1270" anchor="ctr" anchorCtr="0">
              <a:noAutofit/>
            </a:bodyPr>
            <a:lstStyle/>
            <a:p>
              <a:pPr marL="0" lvl="0" indent="0" algn="ctr" defTabSz="1155700">
                <a:lnSpc>
                  <a:spcPct val="90000"/>
                </a:lnSpc>
                <a:spcBef>
                  <a:spcPct val="0"/>
                </a:spcBef>
                <a:spcAft>
                  <a:spcPct val="35000"/>
                </a:spcAft>
                <a:buNone/>
              </a:pPr>
              <a:r>
                <a:rPr lang="en-US" sz="2600" kern="1200" dirty="0"/>
                <a:t>Business Scope  </a:t>
              </a:r>
              <a:endParaRPr lang="en-ID" sz="2600" kern="1200" dirty="0"/>
            </a:p>
          </p:txBody>
        </p:sp>
      </p:grpSp>
      <p:grpSp>
        <p:nvGrpSpPr>
          <p:cNvPr id="9" name="Group 8">
            <a:extLst>
              <a:ext uri="{FF2B5EF4-FFF2-40B4-BE49-F238E27FC236}">
                <a16:creationId xmlns:a16="http://schemas.microsoft.com/office/drawing/2014/main" id="{7AA3E263-AF4C-4E30-AAFD-A08B045A9ABE}"/>
              </a:ext>
            </a:extLst>
          </p:cNvPr>
          <p:cNvGrpSpPr/>
          <p:nvPr/>
        </p:nvGrpSpPr>
        <p:grpSpPr>
          <a:xfrm>
            <a:off x="6191252" y="956786"/>
            <a:ext cx="5515896" cy="1590674"/>
            <a:chOff x="7731473" y="3510810"/>
            <a:chExt cx="4156823" cy="1109194"/>
          </a:xfrm>
        </p:grpSpPr>
        <p:sp>
          <p:nvSpPr>
            <p:cNvPr id="10" name="Freeform: Shape 9">
              <a:extLst>
                <a:ext uri="{FF2B5EF4-FFF2-40B4-BE49-F238E27FC236}">
                  <a16:creationId xmlns:a16="http://schemas.microsoft.com/office/drawing/2014/main" id="{2425A563-CF41-480A-BBDA-990E3FEF46E7}"/>
                </a:ext>
              </a:extLst>
            </p:cNvPr>
            <p:cNvSpPr/>
            <p:nvPr/>
          </p:nvSpPr>
          <p:spPr>
            <a:xfrm>
              <a:off x="7794957" y="3908982"/>
              <a:ext cx="1117320" cy="368208"/>
            </a:xfrm>
            <a:custGeom>
              <a:avLst/>
              <a:gdLst>
                <a:gd name="connsiteX0" fmla="*/ 0 w 1117320"/>
                <a:gd name="connsiteY0" fmla="*/ 0 h 368208"/>
                <a:gd name="connsiteX1" fmla="*/ 1117320 w 1117320"/>
                <a:gd name="connsiteY1" fmla="*/ 0 h 368208"/>
                <a:gd name="connsiteX2" fmla="*/ 1117320 w 1117320"/>
                <a:gd name="connsiteY2" fmla="*/ 368208 h 368208"/>
                <a:gd name="connsiteX3" fmla="*/ 0 w 1117320"/>
                <a:gd name="connsiteY3" fmla="*/ 368208 h 368208"/>
                <a:gd name="connsiteX4" fmla="*/ 0 w 1117320"/>
                <a:gd name="connsiteY4" fmla="*/ 0 h 368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320" h="368208">
                  <a:moveTo>
                    <a:pt x="0" y="0"/>
                  </a:moveTo>
                  <a:lnTo>
                    <a:pt x="1117320" y="0"/>
                  </a:lnTo>
                  <a:lnTo>
                    <a:pt x="1117320" y="368208"/>
                  </a:lnTo>
                  <a:lnTo>
                    <a:pt x="0" y="36820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D" sz="2800" b="1" kern="1200" dirty="0">
                  <a:effectLst>
                    <a:outerShdw blurRad="60007" dist="200025" dir="15000000" sy="30000" kx="-1800000" algn="bl" rotWithShape="0">
                      <a:prstClr val="black">
                        <a:alpha val="32000"/>
                      </a:prstClr>
                    </a:outerShdw>
                  </a:effectLst>
                </a:rPr>
                <a:t>Big Data</a:t>
              </a:r>
            </a:p>
          </p:txBody>
        </p:sp>
        <p:sp>
          <p:nvSpPr>
            <p:cNvPr id="11" name="Oval 10">
              <a:extLst>
                <a:ext uri="{FF2B5EF4-FFF2-40B4-BE49-F238E27FC236}">
                  <a16:creationId xmlns:a16="http://schemas.microsoft.com/office/drawing/2014/main" id="{0D91AC46-0755-48A9-9DFF-D0C2421F0C7C}"/>
                </a:ext>
              </a:extLst>
            </p:cNvPr>
            <p:cNvSpPr/>
            <p:nvPr/>
          </p:nvSpPr>
          <p:spPr>
            <a:xfrm>
              <a:off x="7793688" y="3796996"/>
              <a:ext cx="88877" cy="88877"/>
            </a:xfrm>
            <a:prstGeom prst="ellipse">
              <a:avLst/>
            </a:prstGeom>
            <a:solidFill>
              <a:srgbClr val="FF99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AE4EA80F-1FC0-4799-8DA4-F400E363D9E7}"/>
                </a:ext>
              </a:extLst>
            </p:cNvPr>
            <p:cNvSpPr/>
            <p:nvPr/>
          </p:nvSpPr>
          <p:spPr>
            <a:xfrm>
              <a:off x="7855902" y="3672567"/>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Oval 12">
              <a:extLst>
                <a:ext uri="{FF2B5EF4-FFF2-40B4-BE49-F238E27FC236}">
                  <a16:creationId xmlns:a16="http://schemas.microsoft.com/office/drawing/2014/main" id="{3F45F2B1-5723-4C4A-A844-9AF395F6E5D2}"/>
                </a:ext>
              </a:extLst>
            </p:cNvPr>
            <p:cNvSpPr/>
            <p:nvPr/>
          </p:nvSpPr>
          <p:spPr>
            <a:xfrm>
              <a:off x="8005217" y="3697453"/>
              <a:ext cx="139665" cy="139665"/>
            </a:xfrm>
            <a:prstGeom prst="ellipse">
              <a:avLst/>
            </a:prstGeom>
            <a:solidFill>
              <a:srgbClr val="00B0F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56E55386-1D35-4BBE-9A59-011DC081C107}"/>
                </a:ext>
              </a:extLst>
            </p:cNvPr>
            <p:cNvSpPr/>
            <p:nvPr/>
          </p:nvSpPr>
          <p:spPr>
            <a:xfrm>
              <a:off x="8129646" y="3560581"/>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Oval 14">
              <a:extLst>
                <a:ext uri="{FF2B5EF4-FFF2-40B4-BE49-F238E27FC236}">
                  <a16:creationId xmlns:a16="http://schemas.microsoft.com/office/drawing/2014/main" id="{12A953BE-4D6F-442C-B779-218E17BF34C2}"/>
                </a:ext>
              </a:extLst>
            </p:cNvPr>
            <p:cNvSpPr/>
            <p:nvPr/>
          </p:nvSpPr>
          <p:spPr>
            <a:xfrm>
              <a:off x="8291403" y="3510810"/>
              <a:ext cx="88877" cy="88877"/>
            </a:xfrm>
            <a:prstGeom prst="ellipse">
              <a:avLst/>
            </a:prstGeom>
            <a:solidFill>
              <a:srgbClr val="C000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FF92985B-1BDF-4E3A-9FF2-54C272889571}"/>
                </a:ext>
              </a:extLst>
            </p:cNvPr>
            <p:cNvSpPr/>
            <p:nvPr/>
          </p:nvSpPr>
          <p:spPr>
            <a:xfrm>
              <a:off x="8490489" y="3597910"/>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88055A9D-5389-41CE-AF62-34CBB672038B}"/>
                </a:ext>
              </a:extLst>
            </p:cNvPr>
            <p:cNvSpPr/>
            <p:nvPr/>
          </p:nvSpPr>
          <p:spPr>
            <a:xfrm>
              <a:off x="8614918" y="3660124"/>
              <a:ext cx="139665" cy="139665"/>
            </a:xfrm>
            <a:prstGeom prst="ellipse">
              <a:avLst/>
            </a:prstGeom>
            <a:solidFill>
              <a:srgbClr val="FFFF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0C104A27-0ACC-486D-B19C-C491E340137E}"/>
                </a:ext>
              </a:extLst>
            </p:cNvPr>
            <p:cNvSpPr/>
            <p:nvPr/>
          </p:nvSpPr>
          <p:spPr>
            <a:xfrm>
              <a:off x="8789119" y="3796996"/>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Oval 18">
              <a:extLst>
                <a:ext uri="{FF2B5EF4-FFF2-40B4-BE49-F238E27FC236}">
                  <a16:creationId xmlns:a16="http://schemas.microsoft.com/office/drawing/2014/main" id="{054D38B6-E7A4-499C-86AA-4C204B69CDF6}"/>
                </a:ext>
              </a:extLst>
            </p:cNvPr>
            <p:cNvSpPr/>
            <p:nvPr/>
          </p:nvSpPr>
          <p:spPr>
            <a:xfrm>
              <a:off x="8863776" y="3933868"/>
              <a:ext cx="88877" cy="88877"/>
            </a:xfrm>
            <a:prstGeom prst="ellipse">
              <a:avLst/>
            </a:prstGeom>
            <a:solidFill>
              <a:srgbClr val="002060"/>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Oval 19">
              <a:extLst>
                <a:ext uri="{FF2B5EF4-FFF2-40B4-BE49-F238E27FC236}">
                  <a16:creationId xmlns:a16="http://schemas.microsoft.com/office/drawing/2014/main" id="{0F83A8B9-5353-4352-9391-C735359F831E}"/>
                </a:ext>
              </a:extLst>
            </p:cNvPr>
            <p:cNvSpPr/>
            <p:nvPr/>
          </p:nvSpPr>
          <p:spPr>
            <a:xfrm>
              <a:off x="8216746" y="3672567"/>
              <a:ext cx="228542" cy="228542"/>
            </a:xfrm>
            <a:prstGeom prst="ellipse">
              <a:avLst/>
            </a:prstGeom>
            <a:solidFill>
              <a:srgbClr val="FF00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0">
              <a:extLst>
                <a:ext uri="{FF2B5EF4-FFF2-40B4-BE49-F238E27FC236}">
                  <a16:creationId xmlns:a16="http://schemas.microsoft.com/office/drawing/2014/main" id="{C0A550FF-C297-43BC-973E-539753AE6E3B}"/>
                </a:ext>
              </a:extLst>
            </p:cNvPr>
            <p:cNvSpPr/>
            <p:nvPr/>
          </p:nvSpPr>
          <p:spPr>
            <a:xfrm>
              <a:off x="7731473" y="4145397"/>
              <a:ext cx="88877" cy="88877"/>
            </a:xfrm>
            <a:prstGeom prst="ellipse">
              <a:avLst/>
            </a:prstGeom>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Oval 21">
              <a:extLst>
                <a:ext uri="{FF2B5EF4-FFF2-40B4-BE49-F238E27FC236}">
                  <a16:creationId xmlns:a16="http://schemas.microsoft.com/office/drawing/2014/main" id="{8316E4B8-E627-45A6-9153-1E5B345548DF}"/>
                </a:ext>
              </a:extLst>
            </p:cNvPr>
            <p:cNvSpPr/>
            <p:nvPr/>
          </p:nvSpPr>
          <p:spPr>
            <a:xfrm>
              <a:off x="7806130" y="4257383"/>
              <a:ext cx="139665" cy="139665"/>
            </a:xfrm>
            <a:prstGeom prst="ellipse">
              <a:avLst/>
            </a:prstGeom>
            <a:solidFill>
              <a:srgbClr val="CC99FF"/>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22">
              <a:extLst>
                <a:ext uri="{FF2B5EF4-FFF2-40B4-BE49-F238E27FC236}">
                  <a16:creationId xmlns:a16="http://schemas.microsoft.com/office/drawing/2014/main" id="{91E33B67-6221-4B46-A81D-B041A4246F20}"/>
                </a:ext>
              </a:extLst>
            </p:cNvPr>
            <p:cNvSpPr/>
            <p:nvPr/>
          </p:nvSpPr>
          <p:spPr>
            <a:xfrm>
              <a:off x="7992774" y="4356926"/>
              <a:ext cx="203149" cy="203149"/>
            </a:xfrm>
            <a:prstGeom prst="ellipse">
              <a:avLst/>
            </a:prstGeom>
            <a:solidFill>
              <a:srgbClr val="0070C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4" name="Oval 23">
              <a:extLst>
                <a:ext uri="{FF2B5EF4-FFF2-40B4-BE49-F238E27FC236}">
                  <a16:creationId xmlns:a16="http://schemas.microsoft.com/office/drawing/2014/main" id="{943EAF85-F973-4B16-9056-EAEE3445BACC}"/>
                </a:ext>
              </a:extLst>
            </p:cNvPr>
            <p:cNvSpPr/>
            <p:nvPr/>
          </p:nvSpPr>
          <p:spPr>
            <a:xfrm>
              <a:off x="8254075" y="4518684"/>
              <a:ext cx="88877" cy="88877"/>
            </a:xfrm>
            <a:prstGeom prst="ellipse">
              <a:avLst/>
            </a:prstGeom>
            <a:solidFill>
              <a:srgbClr val="33CC33"/>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24">
              <a:extLst>
                <a:ext uri="{FF2B5EF4-FFF2-40B4-BE49-F238E27FC236}">
                  <a16:creationId xmlns:a16="http://schemas.microsoft.com/office/drawing/2014/main" id="{A037DEAF-F0B5-4E09-99E4-59615A33FC1F}"/>
                </a:ext>
              </a:extLst>
            </p:cNvPr>
            <p:cNvSpPr/>
            <p:nvPr/>
          </p:nvSpPr>
          <p:spPr>
            <a:xfrm>
              <a:off x="8303846" y="4356926"/>
              <a:ext cx="139665" cy="139665"/>
            </a:xfrm>
            <a:prstGeom prst="ellipse">
              <a:avLst/>
            </a:prstGeom>
            <a:solidFill>
              <a:srgbClr val="CCCCFF"/>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6" name="Oval 25">
              <a:extLst>
                <a:ext uri="{FF2B5EF4-FFF2-40B4-BE49-F238E27FC236}">
                  <a16:creationId xmlns:a16="http://schemas.microsoft.com/office/drawing/2014/main" id="{E152A9B2-D953-4C48-AC45-834217ED9F56}"/>
                </a:ext>
              </a:extLst>
            </p:cNvPr>
            <p:cNvSpPr/>
            <p:nvPr/>
          </p:nvSpPr>
          <p:spPr>
            <a:xfrm>
              <a:off x="8428275" y="4531127"/>
              <a:ext cx="88877" cy="88877"/>
            </a:xfrm>
            <a:prstGeom prst="ellipse">
              <a:avLst/>
            </a:prstGeom>
            <a:solidFill>
              <a:srgbClr val="FFCCCC"/>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26">
              <a:extLst>
                <a:ext uri="{FF2B5EF4-FFF2-40B4-BE49-F238E27FC236}">
                  <a16:creationId xmlns:a16="http://schemas.microsoft.com/office/drawing/2014/main" id="{E128C352-61E4-4680-A2FA-B11454281355}"/>
                </a:ext>
              </a:extLst>
            </p:cNvPr>
            <p:cNvSpPr/>
            <p:nvPr/>
          </p:nvSpPr>
          <p:spPr>
            <a:xfrm>
              <a:off x="8540261" y="4332040"/>
              <a:ext cx="203149" cy="203149"/>
            </a:xfrm>
            <a:prstGeom prst="ellipse">
              <a:avLst/>
            </a:prstGeom>
            <a:solidFill>
              <a:srgbClr val="FFC000"/>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8" name="Oval 27">
              <a:extLst>
                <a:ext uri="{FF2B5EF4-FFF2-40B4-BE49-F238E27FC236}">
                  <a16:creationId xmlns:a16="http://schemas.microsoft.com/office/drawing/2014/main" id="{78CF6849-4CCB-451C-9B1A-2C9CD8B49598}"/>
                </a:ext>
              </a:extLst>
            </p:cNvPr>
            <p:cNvSpPr/>
            <p:nvPr/>
          </p:nvSpPr>
          <p:spPr>
            <a:xfrm>
              <a:off x="8814005" y="4282269"/>
              <a:ext cx="139665" cy="139665"/>
            </a:xfrm>
            <a:prstGeom prst="ellipse">
              <a:avLst/>
            </a:prstGeom>
            <a:solidFill>
              <a:srgbClr val="CE9178"/>
            </a:soli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Arrow: Chevron 28">
              <a:extLst>
                <a:ext uri="{FF2B5EF4-FFF2-40B4-BE49-F238E27FC236}">
                  <a16:creationId xmlns:a16="http://schemas.microsoft.com/office/drawing/2014/main" id="{A0665B62-7D07-4F66-994F-889529C57521}"/>
                </a:ext>
              </a:extLst>
            </p:cNvPr>
            <p:cNvSpPr/>
            <p:nvPr/>
          </p:nvSpPr>
          <p:spPr>
            <a:xfrm>
              <a:off x="9015689" y="3697246"/>
              <a:ext cx="410176" cy="783071"/>
            </a:xfrm>
            <a:prstGeom prst="chevron">
              <a:avLst>
                <a:gd name="adj" fmla="val 62310"/>
              </a:avLst>
            </a:prstGeom>
            <a:effectLst>
              <a:outerShdw blurRad="76200" dir="18900000" sy="23000" kx="-1200000" algn="bl" rotWithShape="0">
                <a:prstClr val="black">
                  <a:alpha val="20000"/>
                </a:prstClr>
              </a:outerShdw>
            </a:effectLst>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0031241B-8BF3-47CB-A592-4108B2FA05BA}"/>
                </a:ext>
              </a:extLst>
            </p:cNvPr>
            <p:cNvSpPr/>
            <p:nvPr/>
          </p:nvSpPr>
          <p:spPr>
            <a:xfrm>
              <a:off x="9363846" y="3697626"/>
              <a:ext cx="1118663" cy="783064"/>
            </a:xfrm>
            <a:custGeom>
              <a:avLst/>
              <a:gdLst>
                <a:gd name="connsiteX0" fmla="*/ 0 w 1118663"/>
                <a:gd name="connsiteY0" fmla="*/ 0 h 783064"/>
                <a:gd name="connsiteX1" fmla="*/ 1118663 w 1118663"/>
                <a:gd name="connsiteY1" fmla="*/ 0 h 783064"/>
                <a:gd name="connsiteX2" fmla="*/ 1118663 w 1118663"/>
                <a:gd name="connsiteY2" fmla="*/ 783064 h 783064"/>
                <a:gd name="connsiteX3" fmla="*/ 0 w 1118663"/>
                <a:gd name="connsiteY3" fmla="*/ 783064 h 783064"/>
                <a:gd name="connsiteX4" fmla="*/ 0 w 1118663"/>
                <a:gd name="connsiteY4" fmla="*/ 0 h 783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663" h="783064">
                  <a:moveTo>
                    <a:pt x="0" y="0"/>
                  </a:moveTo>
                  <a:lnTo>
                    <a:pt x="1118663" y="0"/>
                  </a:lnTo>
                  <a:lnTo>
                    <a:pt x="1118663" y="783064"/>
                  </a:lnTo>
                  <a:lnTo>
                    <a:pt x="0" y="7830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D" sz="2800" b="1" kern="1200" dirty="0">
                  <a:effectLst>
                    <a:outerShdw blurRad="60007" dist="200025" dir="15000000" sy="30000" kx="-1800000" algn="bl" rotWithShape="0">
                      <a:prstClr val="black">
                        <a:alpha val="32000"/>
                      </a:prstClr>
                    </a:outerShdw>
                  </a:effectLst>
                </a:rPr>
                <a:t>PCA</a:t>
              </a:r>
            </a:p>
          </p:txBody>
        </p:sp>
        <p:sp>
          <p:nvSpPr>
            <p:cNvPr id="31" name="Arrow: Chevron 30">
              <a:extLst>
                <a:ext uri="{FF2B5EF4-FFF2-40B4-BE49-F238E27FC236}">
                  <a16:creationId xmlns:a16="http://schemas.microsoft.com/office/drawing/2014/main" id="{9FF49D33-978D-44C1-9667-C582D6971681}"/>
                </a:ext>
              </a:extLst>
            </p:cNvPr>
            <p:cNvSpPr/>
            <p:nvPr/>
          </p:nvSpPr>
          <p:spPr>
            <a:xfrm>
              <a:off x="10420491" y="3697246"/>
              <a:ext cx="410176" cy="783071"/>
            </a:xfrm>
            <a:prstGeom prst="chevron">
              <a:avLst>
                <a:gd name="adj" fmla="val 62310"/>
              </a:avLst>
            </a:prstGeom>
            <a:effectLst>
              <a:outerShdw blurRad="76200" dir="18900000" sy="23000" kx="-1200000" algn="bl" rotWithShape="0">
                <a:prstClr val="black">
                  <a:alpha val="20000"/>
                </a:prstClr>
              </a:outerShdw>
            </a:effectLst>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2" name="Freeform: Shape 31">
              <a:extLst>
                <a:ext uri="{FF2B5EF4-FFF2-40B4-BE49-F238E27FC236}">
                  <a16:creationId xmlns:a16="http://schemas.microsoft.com/office/drawing/2014/main" id="{50C559C1-1093-4F00-8897-48C8FE503CB4}"/>
                </a:ext>
              </a:extLst>
            </p:cNvPr>
            <p:cNvSpPr/>
            <p:nvPr/>
          </p:nvSpPr>
          <p:spPr>
            <a:xfrm>
              <a:off x="10937433" y="3632531"/>
              <a:ext cx="950863" cy="950863"/>
            </a:xfrm>
            <a:custGeom>
              <a:avLst/>
              <a:gdLst>
                <a:gd name="connsiteX0" fmla="*/ 0 w 950863"/>
                <a:gd name="connsiteY0" fmla="*/ 475432 h 950863"/>
                <a:gd name="connsiteX1" fmla="*/ 475432 w 950863"/>
                <a:gd name="connsiteY1" fmla="*/ 0 h 950863"/>
                <a:gd name="connsiteX2" fmla="*/ 950864 w 950863"/>
                <a:gd name="connsiteY2" fmla="*/ 475432 h 950863"/>
                <a:gd name="connsiteX3" fmla="*/ 475432 w 950863"/>
                <a:gd name="connsiteY3" fmla="*/ 950864 h 950863"/>
                <a:gd name="connsiteX4" fmla="*/ 0 w 950863"/>
                <a:gd name="connsiteY4" fmla="*/ 475432 h 950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863" h="950863">
                  <a:moveTo>
                    <a:pt x="0" y="475432"/>
                  </a:moveTo>
                  <a:cubicBezTo>
                    <a:pt x="0" y="212858"/>
                    <a:pt x="212858" y="0"/>
                    <a:pt x="475432" y="0"/>
                  </a:cubicBezTo>
                  <a:cubicBezTo>
                    <a:pt x="738006" y="0"/>
                    <a:pt x="950864" y="212858"/>
                    <a:pt x="950864" y="475432"/>
                  </a:cubicBezTo>
                  <a:cubicBezTo>
                    <a:pt x="950864" y="738006"/>
                    <a:pt x="738006" y="950864"/>
                    <a:pt x="475432" y="950864"/>
                  </a:cubicBezTo>
                  <a:cubicBezTo>
                    <a:pt x="212858" y="950864"/>
                    <a:pt x="0" y="738006"/>
                    <a:pt x="0" y="475432"/>
                  </a:cubicBez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effectLst>
              <a:outerShdw blurRad="76200" dir="18900000" sy="23000" kx="-1200000" algn="bl" rotWithShape="0">
                <a:prstClr val="black">
                  <a:alpha val="20000"/>
                </a:prstClr>
              </a:outerShdw>
            </a:effectLst>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39251" tIns="139251" rIns="139251" bIns="139251" numCol="1" spcCol="1270" anchor="ctr" anchorCtr="0">
              <a:noAutofit/>
            </a:bodyPr>
            <a:lstStyle/>
            <a:p>
              <a:pPr marL="0" lvl="0" indent="0" algn="ctr" defTabSz="533400">
                <a:lnSpc>
                  <a:spcPct val="90000"/>
                </a:lnSpc>
                <a:spcBef>
                  <a:spcPct val="0"/>
                </a:spcBef>
                <a:spcAft>
                  <a:spcPct val="35000"/>
                </a:spcAft>
                <a:buNone/>
              </a:pPr>
              <a:r>
                <a:rPr lang="en-ID" sz="2400" b="1" kern="1200" dirty="0">
                  <a:effectLst>
                    <a:outerShdw blurRad="50800" dist="38100" dir="13500000" algn="br" rotWithShape="0">
                      <a:prstClr val="black">
                        <a:alpha val="40000"/>
                      </a:prstClr>
                    </a:outerShdw>
                  </a:effectLst>
                </a:rPr>
                <a:t>MLR</a:t>
              </a:r>
            </a:p>
          </p:txBody>
        </p:sp>
      </p:grpSp>
      <p:cxnSp>
        <p:nvCxnSpPr>
          <p:cNvPr id="34" name="Straight Connector 33">
            <a:extLst>
              <a:ext uri="{FF2B5EF4-FFF2-40B4-BE49-F238E27FC236}">
                <a16:creationId xmlns:a16="http://schemas.microsoft.com/office/drawing/2014/main" id="{CD7A2F3F-C6E4-48DC-9592-65DC37279147}"/>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hlinkClick r:id="rId2" tooltip="N.W. Kusuma | UAS-PCA_MLR | [GitHub] Jupytier notebook file"/>
            <a:extLst>
              <a:ext uri="{FF2B5EF4-FFF2-40B4-BE49-F238E27FC236}">
                <a16:creationId xmlns:a16="http://schemas.microsoft.com/office/drawing/2014/main" id="{909632E7-8835-42D0-AD03-89181CD1B44B}"/>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8197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930BAAA8-DC8C-450B-80CF-6A077C6277B6}"/>
              </a:ext>
            </a:extLst>
          </p:cNvPr>
          <p:cNvGraphicFramePr>
            <a:graphicFrameLocks noGrp="1"/>
          </p:cNvGraphicFramePr>
          <p:nvPr>
            <p:ph idx="1"/>
            <p:extLst>
              <p:ext uri="{D42A27DB-BD31-4B8C-83A1-F6EECF244321}">
                <p14:modId xmlns:p14="http://schemas.microsoft.com/office/powerpoint/2010/main" val="363382556"/>
              </p:ext>
            </p:extLst>
          </p:nvPr>
        </p:nvGraphicFramePr>
        <p:xfrm>
          <a:off x="6096000" y="2607944"/>
          <a:ext cx="5306568" cy="37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82C6BE3-566D-4007-8038-95DD7CFA4A1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rcRect/>
          <a:stretch/>
        </p:blipFill>
        <p:spPr>
          <a:xfrm>
            <a:off x="789432" y="2607944"/>
            <a:ext cx="4991101" cy="3771901"/>
          </a:xfrm>
          <a:prstGeom prst="rect">
            <a:avLst/>
          </a:prstGeom>
          <a:ln>
            <a:solidFill>
              <a:schemeClr val="tx1"/>
            </a:solidFill>
          </a:ln>
        </p:spPr>
      </p:pic>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Understanding</a:t>
            </a:r>
            <a:endParaRPr lang="en-ID" sz="4000" b="1" dirty="0">
              <a:latin typeface="Arial Rounded MT Bold" panose="020F0704030504030204" pitchFamily="34" charset="0"/>
            </a:endParaRPr>
          </a:p>
        </p:txBody>
      </p:sp>
      <p:cxnSp>
        <p:nvCxnSpPr>
          <p:cNvPr id="12" name="Straight Connector 11">
            <a:extLst>
              <a:ext uri="{FF2B5EF4-FFF2-40B4-BE49-F238E27FC236}">
                <a16:creationId xmlns:a16="http://schemas.microsoft.com/office/drawing/2014/main" id="{69A238AC-52E7-4EA3-BFA8-FF997A399B5C}"/>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hlinkClick r:id="rId9" tooltip="N.W. Kusuma | UAS-PCA_MLR | [GitHub] Jupytier notebook file"/>
            <a:extLst>
              <a:ext uri="{FF2B5EF4-FFF2-40B4-BE49-F238E27FC236}">
                <a16:creationId xmlns:a16="http://schemas.microsoft.com/office/drawing/2014/main" id="{21562AA5-C1D1-45DC-8BCD-045BE450A0A4}"/>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30922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0325A6A7-C7FF-46BB-B84C-A0496933ACDF}"/>
              </a:ext>
            </a:extLst>
          </p:cNvPr>
          <p:cNvGraphicFramePr>
            <a:graphicFrameLocks noGrp="1"/>
          </p:cNvGraphicFramePr>
          <p:nvPr>
            <p:ph idx="1"/>
            <p:extLst>
              <p:ext uri="{D42A27DB-BD31-4B8C-83A1-F6EECF244321}">
                <p14:modId xmlns:p14="http://schemas.microsoft.com/office/powerpoint/2010/main" val="923302336"/>
              </p:ext>
            </p:extLst>
          </p:nvPr>
        </p:nvGraphicFramePr>
        <p:xfrm>
          <a:off x="6096000" y="2352674"/>
          <a:ext cx="5333999" cy="3910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82C6BE3-566D-4007-8038-95DD7CFA4A11}"/>
              </a:ext>
            </a:extLst>
          </p:cNvPr>
          <p:cNvPicPr>
            <a:picLocks noChangeAspect="1"/>
          </p:cNvPicPr>
          <p:nvPr/>
        </p:nvPicPr>
        <p:blipFill>
          <a:blip r:embed="rId7"/>
          <a:srcRect/>
          <a:stretch/>
        </p:blipFill>
        <p:spPr>
          <a:xfrm>
            <a:off x="762002" y="2352675"/>
            <a:ext cx="4943474" cy="3905249"/>
          </a:xfrm>
          <a:prstGeom prst="rect">
            <a:avLst/>
          </a:prstGeom>
        </p:spPr>
      </p:pic>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Understanding</a:t>
            </a:r>
            <a:endParaRPr lang="en-ID" sz="4000" b="1" dirty="0">
              <a:latin typeface="Arial Rounded MT Bold" panose="020F0704030504030204" pitchFamily="34" charset="0"/>
            </a:endParaRP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hlinkClick r:id="rId8" tooltip="N.W. Kusuma | UAS-PCA_MLR | [GitHub] Jupytier notebook file"/>
            <a:extLst>
              <a:ext uri="{FF2B5EF4-FFF2-40B4-BE49-F238E27FC236}">
                <a16:creationId xmlns:a16="http://schemas.microsoft.com/office/drawing/2014/main" id="{4C66CA10-9138-4FD7-A440-07CC19A54329}"/>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194377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Understanding</a:t>
            </a:r>
            <a:endParaRPr lang="en-ID" sz="4000" b="1" dirty="0">
              <a:latin typeface="Arial Rounded MT Bold" panose="020F0704030504030204" pitchFamily="34" charset="0"/>
            </a:endParaRP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383EB344-2B39-451D-89A1-E6A1B5FC4EC9}"/>
              </a:ext>
            </a:extLst>
          </p:cNvPr>
          <p:cNvGrpSpPr/>
          <p:nvPr/>
        </p:nvGrpSpPr>
        <p:grpSpPr>
          <a:xfrm rot="5400000">
            <a:off x="3796144" y="-372333"/>
            <a:ext cx="4342611" cy="9693144"/>
            <a:chOff x="3882422" y="-1"/>
            <a:chExt cx="4342611" cy="9693144"/>
          </a:xfrm>
        </p:grpSpPr>
        <p:sp>
          <p:nvSpPr>
            <p:cNvPr id="20" name="Chord 19">
              <a:extLst>
                <a:ext uri="{FF2B5EF4-FFF2-40B4-BE49-F238E27FC236}">
                  <a16:creationId xmlns:a16="http://schemas.microsoft.com/office/drawing/2014/main" id="{C0A7A6E6-4A9C-4F00-84AC-3FEEAB225AB9}"/>
                </a:ext>
              </a:extLst>
            </p:cNvPr>
            <p:cNvSpPr/>
            <p:nvPr/>
          </p:nvSpPr>
          <p:spPr>
            <a:xfrm>
              <a:off x="6510533" y="-1"/>
              <a:ext cx="1714500" cy="1714500"/>
            </a:xfrm>
            <a:prstGeom prst="chord">
              <a:avLst>
                <a:gd name="adj1" fmla="val 4800000"/>
                <a:gd name="adj2" fmla="val 1680000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txBody>
            <a:bodyPr/>
            <a:lstStyle/>
            <a:p>
              <a:endParaRPr lang="en-ID"/>
            </a:p>
          </p:txBody>
        </p:sp>
        <p:sp>
          <p:nvSpPr>
            <p:cNvPr id="21" name="Partial Circle 20">
              <a:extLst>
                <a:ext uri="{FF2B5EF4-FFF2-40B4-BE49-F238E27FC236}">
                  <a16:creationId xmlns:a16="http://schemas.microsoft.com/office/drawing/2014/main" id="{44775F16-2DA7-4863-A1ED-60A2A2D0500E}"/>
                </a:ext>
              </a:extLst>
            </p:cNvPr>
            <p:cNvSpPr/>
            <p:nvPr/>
          </p:nvSpPr>
          <p:spPr>
            <a:xfrm>
              <a:off x="6681983" y="171450"/>
              <a:ext cx="1371600" cy="1371600"/>
            </a:xfrm>
            <a:prstGeom prst="pie">
              <a:avLst>
                <a:gd name="adj1" fmla="val 12600000"/>
                <a:gd name="adj2" fmla="val 16200000"/>
              </a:avLst>
            </a:pr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72A43FAF-87D1-41A2-9F4D-66C8C981802D}"/>
                </a:ext>
              </a:extLst>
            </p:cNvPr>
            <p:cNvSpPr/>
            <p:nvPr/>
          </p:nvSpPr>
          <p:spPr>
            <a:xfrm rot="16200000">
              <a:off x="534684" y="5277483"/>
              <a:ext cx="7807192" cy="1024127"/>
            </a:xfrm>
            <a:custGeom>
              <a:avLst/>
              <a:gdLst>
                <a:gd name="connsiteX0" fmla="*/ 0 w 4972050"/>
                <a:gd name="connsiteY0" fmla="*/ 0 h 1028700"/>
                <a:gd name="connsiteX1" fmla="*/ 4972050 w 4972050"/>
                <a:gd name="connsiteY1" fmla="*/ 0 h 1028700"/>
                <a:gd name="connsiteX2" fmla="*/ 4972050 w 4972050"/>
                <a:gd name="connsiteY2" fmla="*/ 1028700 h 1028700"/>
                <a:gd name="connsiteX3" fmla="*/ 0 w 4972050"/>
                <a:gd name="connsiteY3" fmla="*/ 1028700 h 1028700"/>
                <a:gd name="connsiteX4" fmla="*/ 0 w 4972050"/>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50" h="1028700">
                  <a:moveTo>
                    <a:pt x="0" y="0"/>
                  </a:moveTo>
                  <a:lnTo>
                    <a:pt x="4972050" y="0"/>
                  </a:lnTo>
                  <a:lnTo>
                    <a:pt x="4972050" y="1028700"/>
                  </a:lnTo>
                  <a:lnTo>
                    <a:pt x="0" y="1028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900" kern="1200" dirty="0">
                  <a:latin typeface="+mj-lt"/>
                </a:rPr>
                <a:t>Since we will be doing </a:t>
              </a:r>
              <a:r>
                <a:rPr lang="en-US" sz="1900" kern="1200" dirty="0">
                  <a:solidFill>
                    <a:srgbClr val="A95C3D"/>
                  </a:solidFill>
                  <a:latin typeface="+mj-lt"/>
                </a:rPr>
                <a:t>linear</a:t>
              </a:r>
              <a:r>
                <a:rPr lang="en-US" sz="1900" kern="1200" dirty="0">
                  <a:latin typeface="+mj-lt"/>
                </a:rPr>
                <a:t> </a:t>
              </a:r>
              <a:r>
                <a:rPr lang="en-US" sz="1900" kern="1200" dirty="0">
                  <a:solidFill>
                    <a:srgbClr val="A95C3D"/>
                  </a:solidFill>
                  <a:latin typeface="+mj-lt"/>
                </a:rPr>
                <a:t>regression</a:t>
              </a:r>
              <a:r>
                <a:rPr lang="en-US" sz="1900" kern="1200" dirty="0">
                  <a:latin typeface="+mj-lt"/>
                </a:rPr>
                <a:t>, we have to drop the </a:t>
              </a:r>
              <a:r>
                <a:rPr lang="en-US" sz="1900" kern="1200" dirty="0">
                  <a:solidFill>
                    <a:srgbClr val="A95C3D"/>
                  </a:solidFill>
                  <a:latin typeface="+mj-lt"/>
                </a:rPr>
                <a:t>Unnamed: 9</a:t>
              </a:r>
              <a:r>
                <a:rPr lang="en-US" sz="1900" kern="1200" dirty="0">
                  <a:latin typeface="+mj-lt"/>
                </a:rPr>
                <a:t> column because its non-</a:t>
              </a:r>
              <a:r>
                <a:rPr lang="en-US" sz="1900" kern="1200" dirty="0" err="1">
                  <a:latin typeface="+mj-lt"/>
                </a:rPr>
                <a:t>existant</a:t>
              </a:r>
              <a:r>
                <a:rPr lang="en-US" sz="1900" kern="1200" dirty="0">
                  <a:latin typeface="+mj-lt"/>
                </a:rPr>
                <a:t> correlation will hamper our regression model by eliciting an </a:t>
              </a:r>
              <a:r>
                <a:rPr lang="en-US" sz="1900" kern="1200" dirty="0">
                  <a:solidFill>
                    <a:srgbClr val="A95C3D"/>
                  </a:solidFill>
                  <a:latin typeface="+mj-lt"/>
                </a:rPr>
                <a:t>overfit</a:t>
              </a:r>
              <a:r>
                <a:rPr lang="en-US" sz="1900" kern="1200" dirty="0">
                  <a:latin typeface="+mj-lt"/>
                </a:rPr>
                <a:t>. We can then use all the remaining columns as a whole, or... </a:t>
              </a:r>
              <a:endParaRPr lang="en-ID" sz="1900" kern="1200" dirty="0">
                <a:latin typeface="+mj-lt"/>
              </a:endParaRPr>
            </a:p>
          </p:txBody>
        </p:sp>
        <p:sp>
          <p:nvSpPr>
            <p:cNvPr id="23" name="Chord 22">
              <a:extLst>
                <a:ext uri="{FF2B5EF4-FFF2-40B4-BE49-F238E27FC236}">
                  <a16:creationId xmlns:a16="http://schemas.microsoft.com/office/drawing/2014/main" id="{C9DBA60E-BB4F-440C-AE78-54730D168920}"/>
                </a:ext>
              </a:extLst>
            </p:cNvPr>
            <p:cNvSpPr/>
            <p:nvPr/>
          </p:nvSpPr>
          <p:spPr>
            <a:xfrm>
              <a:off x="5183899" y="-1"/>
              <a:ext cx="1714500" cy="1714500"/>
            </a:xfrm>
            <a:prstGeom prst="chord">
              <a:avLst>
                <a:gd name="adj1" fmla="val 4800000"/>
                <a:gd name="adj2" fmla="val 1680000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24" name="Partial Circle 23">
              <a:extLst>
                <a:ext uri="{FF2B5EF4-FFF2-40B4-BE49-F238E27FC236}">
                  <a16:creationId xmlns:a16="http://schemas.microsoft.com/office/drawing/2014/main" id="{559C794F-C99C-4FFA-A8E3-57F545EE3C84}"/>
                </a:ext>
              </a:extLst>
            </p:cNvPr>
            <p:cNvSpPr/>
            <p:nvPr/>
          </p:nvSpPr>
          <p:spPr>
            <a:xfrm>
              <a:off x="5355349" y="171450"/>
              <a:ext cx="1371600" cy="1371600"/>
            </a:xfrm>
            <a:prstGeom prst="pie">
              <a:avLst>
                <a:gd name="adj1" fmla="val 9000000"/>
                <a:gd name="adj2" fmla="val 16200000"/>
              </a:avLst>
            </a:prstGeom>
          </p:spPr>
          <p:style>
            <a:lnRef idx="1">
              <a:schemeClr val="accent3">
                <a:hueOff val="2952094"/>
                <a:satOff val="-23027"/>
                <a:lumOff val="-588"/>
                <a:alphaOff val="0"/>
              </a:schemeClr>
            </a:lnRef>
            <a:fillRef idx="3">
              <a:schemeClr val="accent3">
                <a:hueOff val="2952094"/>
                <a:satOff val="-23027"/>
                <a:lumOff val="-588"/>
                <a:alphaOff val="0"/>
              </a:schemeClr>
            </a:fillRef>
            <a:effectRef idx="3">
              <a:schemeClr val="accent3">
                <a:hueOff val="2952094"/>
                <a:satOff val="-23027"/>
                <a:lumOff val="-588"/>
                <a:alphaOff val="0"/>
              </a:schemeClr>
            </a:effectRef>
            <a:fontRef idx="minor">
              <a:schemeClr val="lt1"/>
            </a:fontRef>
          </p:style>
        </p:sp>
        <p:sp>
          <p:nvSpPr>
            <p:cNvPr id="25" name="Freeform: Shape 24">
              <a:extLst>
                <a:ext uri="{FF2B5EF4-FFF2-40B4-BE49-F238E27FC236}">
                  <a16:creationId xmlns:a16="http://schemas.microsoft.com/office/drawing/2014/main" id="{0346868C-DE08-48C7-A072-A781248AA869}"/>
                </a:ext>
              </a:extLst>
            </p:cNvPr>
            <p:cNvSpPr/>
            <p:nvPr/>
          </p:nvSpPr>
          <p:spPr>
            <a:xfrm rot="16200000">
              <a:off x="1826844" y="5277484"/>
              <a:ext cx="7807192" cy="1024126"/>
            </a:xfrm>
            <a:custGeom>
              <a:avLst/>
              <a:gdLst>
                <a:gd name="connsiteX0" fmla="*/ 0 w 4972050"/>
                <a:gd name="connsiteY0" fmla="*/ 0 h 1028700"/>
                <a:gd name="connsiteX1" fmla="*/ 4972050 w 4972050"/>
                <a:gd name="connsiteY1" fmla="*/ 0 h 1028700"/>
                <a:gd name="connsiteX2" fmla="*/ 4972050 w 4972050"/>
                <a:gd name="connsiteY2" fmla="*/ 1028700 h 1028700"/>
                <a:gd name="connsiteX3" fmla="*/ 0 w 4972050"/>
                <a:gd name="connsiteY3" fmla="*/ 1028700 h 1028700"/>
                <a:gd name="connsiteX4" fmla="*/ 0 w 4972050"/>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50" h="1028700">
                  <a:moveTo>
                    <a:pt x="0" y="0"/>
                  </a:moveTo>
                  <a:lnTo>
                    <a:pt x="4972050" y="0"/>
                  </a:lnTo>
                  <a:lnTo>
                    <a:pt x="4972050" y="1028700"/>
                  </a:lnTo>
                  <a:lnTo>
                    <a:pt x="0" y="1028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r" defTabSz="711200">
                <a:lnSpc>
                  <a:spcPct val="90000"/>
                </a:lnSpc>
                <a:spcBef>
                  <a:spcPct val="0"/>
                </a:spcBef>
                <a:spcAft>
                  <a:spcPct val="35000"/>
                </a:spcAft>
                <a:buNone/>
              </a:pPr>
              <a:r>
                <a:rPr lang="en-US" sz="1900" kern="1200" dirty="0">
                  <a:latin typeface="+mj-lt"/>
                </a:rPr>
                <a:t>The three remaining unnamed columns highly correlated with three of known columns, which means </a:t>
              </a:r>
              <a:r>
                <a:rPr lang="en-US" sz="1900" kern="1200" dirty="0">
                  <a:solidFill>
                    <a:srgbClr val="A95C3D"/>
                  </a:solidFill>
                  <a:latin typeface="+mj-lt"/>
                </a:rPr>
                <a:t>PCA</a:t>
              </a:r>
              <a:r>
                <a:rPr lang="en-US" sz="1900" kern="1200" dirty="0">
                  <a:latin typeface="+mj-lt"/>
                </a:rPr>
                <a:t> will classify the variances of each groups can be explained by the other groups then will consider any from each paired groups to pass it through and ignores the other one accordingly. </a:t>
              </a:r>
              <a:br>
                <a:rPr lang="en-US" sz="1900" kern="1200" dirty="0">
                  <a:latin typeface="+mj-lt"/>
                </a:rPr>
              </a:br>
              <a:r>
                <a:rPr lang="en-US" sz="1900" kern="1200" dirty="0">
                  <a:latin typeface="+mj-lt"/>
                </a:rPr>
                <a:t>So we will just end up with either one group, or...</a:t>
              </a:r>
              <a:endParaRPr lang="en-ID" sz="1900" kern="1200" dirty="0">
                <a:latin typeface="+mj-lt"/>
              </a:endParaRPr>
            </a:p>
          </p:txBody>
        </p:sp>
        <p:sp>
          <p:nvSpPr>
            <p:cNvPr id="26" name="Chord 25">
              <a:extLst>
                <a:ext uri="{FF2B5EF4-FFF2-40B4-BE49-F238E27FC236}">
                  <a16:creationId xmlns:a16="http://schemas.microsoft.com/office/drawing/2014/main" id="{4ED084D9-01DC-43DB-A02C-9463CF1AB964}"/>
                </a:ext>
              </a:extLst>
            </p:cNvPr>
            <p:cNvSpPr/>
            <p:nvPr/>
          </p:nvSpPr>
          <p:spPr>
            <a:xfrm>
              <a:off x="3882422" y="-1"/>
              <a:ext cx="1714500" cy="1714500"/>
            </a:xfrm>
            <a:prstGeom prst="chord">
              <a:avLst>
                <a:gd name="adj1" fmla="val 4800000"/>
                <a:gd name="adj2" fmla="val 16800000"/>
              </a:avLst>
            </a:prstGeom>
          </p:spPr>
          <p:style>
            <a:lnRef idx="0">
              <a:schemeClr val="dk1">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sp>
        <p:sp>
          <p:nvSpPr>
            <p:cNvPr id="27" name="Partial Circle 26">
              <a:extLst>
                <a:ext uri="{FF2B5EF4-FFF2-40B4-BE49-F238E27FC236}">
                  <a16:creationId xmlns:a16="http://schemas.microsoft.com/office/drawing/2014/main" id="{987C4DBE-7B7C-45C0-A0EF-DF065360B4E4}"/>
                </a:ext>
              </a:extLst>
            </p:cNvPr>
            <p:cNvSpPr/>
            <p:nvPr/>
          </p:nvSpPr>
          <p:spPr>
            <a:xfrm>
              <a:off x="4053824" y="171450"/>
              <a:ext cx="1371600" cy="1371600"/>
            </a:xfrm>
            <a:prstGeom prst="pie">
              <a:avLst>
                <a:gd name="adj1" fmla="val 5400000"/>
                <a:gd name="adj2" fmla="val 16200000"/>
              </a:avLst>
            </a:prstGeom>
          </p:spPr>
          <p:style>
            <a:lnRef idx="1">
              <a:schemeClr val="accent3">
                <a:hueOff val="5904187"/>
                <a:satOff val="-46054"/>
                <a:lumOff val="-1177"/>
                <a:alphaOff val="0"/>
              </a:schemeClr>
            </a:lnRef>
            <a:fillRef idx="3">
              <a:schemeClr val="accent3">
                <a:hueOff val="5904187"/>
                <a:satOff val="-46054"/>
                <a:lumOff val="-1177"/>
                <a:alphaOff val="0"/>
              </a:schemeClr>
            </a:fillRef>
            <a:effectRef idx="3">
              <a:schemeClr val="accent3">
                <a:hueOff val="5904187"/>
                <a:satOff val="-46054"/>
                <a:lumOff val="-1177"/>
                <a:alphaOff val="0"/>
              </a:schemeClr>
            </a:effectRef>
            <a:fontRef idx="minor">
              <a:schemeClr val="lt1"/>
            </a:fontRef>
          </p:style>
        </p:sp>
        <p:sp>
          <p:nvSpPr>
            <p:cNvPr id="28" name="Freeform: Shape 27">
              <a:extLst>
                <a:ext uri="{FF2B5EF4-FFF2-40B4-BE49-F238E27FC236}">
                  <a16:creationId xmlns:a16="http://schemas.microsoft.com/office/drawing/2014/main" id="{A5A4C87E-5C84-417F-B3E1-3A04277DA576}"/>
                </a:ext>
              </a:extLst>
            </p:cNvPr>
            <p:cNvSpPr/>
            <p:nvPr/>
          </p:nvSpPr>
          <p:spPr>
            <a:xfrm rot="16200000">
              <a:off x="3136911" y="5259572"/>
              <a:ext cx="7807192" cy="1059948"/>
            </a:xfrm>
            <a:custGeom>
              <a:avLst/>
              <a:gdLst>
                <a:gd name="connsiteX0" fmla="*/ 0 w 4972050"/>
                <a:gd name="connsiteY0" fmla="*/ 0 h 1028700"/>
                <a:gd name="connsiteX1" fmla="*/ 4972050 w 4972050"/>
                <a:gd name="connsiteY1" fmla="*/ 0 h 1028700"/>
                <a:gd name="connsiteX2" fmla="*/ 4972050 w 4972050"/>
                <a:gd name="connsiteY2" fmla="*/ 1028700 h 1028700"/>
                <a:gd name="connsiteX3" fmla="*/ 0 w 4972050"/>
                <a:gd name="connsiteY3" fmla="*/ 1028700 h 1028700"/>
                <a:gd name="connsiteX4" fmla="*/ 0 w 4972050"/>
                <a:gd name="connsiteY4" fmla="*/ 0 h 102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2050" h="1028700">
                  <a:moveTo>
                    <a:pt x="0" y="0"/>
                  </a:moveTo>
                  <a:lnTo>
                    <a:pt x="4972050" y="0"/>
                  </a:lnTo>
                  <a:lnTo>
                    <a:pt x="4972050" y="1028700"/>
                  </a:lnTo>
                  <a:lnTo>
                    <a:pt x="0" y="1028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1" numCol="1" spcCol="1270" anchor="b" anchorCtr="0">
              <a:noAutofit/>
            </a:bodyPr>
            <a:lstStyle/>
            <a:p>
              <a:pPr marL="0" lvl="0" indent="0" algn="r" defTabSz="711200">
                <a:lnSpc>
                  <a:spcPct val="90000"/>
                </a:lnSpc>
                <a:spcBef>
                  <a:spcPct val="0"/>
                </a:spcBef>
                <a:spcAft>
                  <a:spcPct val="35000"/>
                </a:spcAft>
                <a:buNone/>
              </a:pPr>
              <a:r>
                <a:rPr lang="en-US" sz="1900" kern="1200" dirty="0">
                  <a:latin typeface="+mj-lt"/>
                </a:rPr>
                <a:t>We can, for example, assume one of those three unnamed column as some sort of approval term for the conforming loan limit to indicate whether the customer’s mortgage loan application are accepted or not. </a:t>
              </a:r>
              <a:br>
                <a:rPr lang="en-US" sz="1900" kern="1200" dirty="0">
                  <a:latin typeface="+mj-lt"/>
                </a:rPr>
              </a:br>
              <a:r>
                <a:rPr lang="en-US" sz="1900" kern="1200" dirty="0">
                  <a:latin typeface="+mj-lt"/>
                </a:rPr>
                <a:t>So we choose which one to pick and either drops or keep (doesn’t matter, see point above) the other two. </a:t>
              </a:r>
              <a:br>
                <a:rPr lang="en-US" sz="1900" kern="1200" dirty="0">
                  <a:latin typeface="+mj-lt"/>
                </a:rPr>
              </a:br>
              <a:r>
                <a:rPr lang="en-US" sz="1900" kern="1200" dirty="0">
                  <a:latin typeface="+mj-lt"/>
                </a:rPr>
                <a:t>This could be a really good idea since </a:t>
              </a:r>
              <a:r>
                <a:rPr lang="en-US" sz="1900" kern="1200" dirty="0">
                  <a:solidFill>
                    <a:srgbClr val="A95C3D"/>
                  </a:solidFill>
                  <a:latin typeface="+mj-lt"/>
                </a:rPr>
                <a:t>linear</a:t>
              </a:r>
              <a:r>
                <a:rPr lang="en-US" sz="1900" kern="1200" dirty="0">
                  <a:latin typeface="+mj-lt"/>
                </a:rPr>
                <a:t> </a:t>
              </a:r>
              <a:r>
                <a:rPr lang="en-US" sz="1900" kern="1200" dirty="0">
                  <a:solidFill>
                    <a:srgbClr val="A95C3D"/>
                  </a:solidFill>
                  <a:latin typeface="+mj-lt"/>
                </a:rPr>
                <a:t>regression</a:t>
              </a:r>
              <a:r>
                <a:rPr lang="en-US" sz="1900" kern="1200" dirty="0">
                  <a:latin typeface="+mj-lt"/>
                </a:rPr>
                <a:t> work best with a </a:t>
              </a:r>
              <a:r>
                <a:rPr lang="en-US" sz="1900" kern="1200" dirty="0">
                  <a:solidFill>
                    <a:srgbClr val="A95C3D"/>
                  </a:solidFill>
                  <a:latin typeface="+mj-lt"/>
                </a:rPr>
                <a:t>true</a:t>
              </a:r>
              <a:r>
                <a:rPr lang="en-US" sz="1900" kern="1200" dirty="0">
                  <a:latin typeface="+mj-lt"/>
                </a:rPr>
                <a:t> or </a:t>
              </a:r>
              <a:r>
                <a:rPr lang="en-US" sz="1900" kern="1200" dirty="0">
                  <a:solidFill>
                    <a:srgbClr val="A95C3D"/>
                  </a:solidFill>
                  <a:latin typeface="+mj-lt"/>
                </a:rPr>
                <a:t>false</a:t>
              </a:r>
              <a:r>
                <a:rPr lang="en-US" sz="1900" kern="1200" dirty="0">
                  <a:latin typeface="+mj-lt"/>
                </a:rPr>
                <a:t> questions.</a:t>
              </a:r>
              <a:endParaRPr lang="en-ID" sz="1900" kern="1200" dirty="0">
                <a:latin typeface="+mj-lt"/>
              </a:endParaRPr>
            </a:p>
          </p:txBody>
        </p:sp>
      </p:grpSp>
      <p:sp>
        <p:nvSpPr>
          <p:cNvPr id="15" name="TextBox 14">
            <a:hlinkClick r:id="rId2" tooltip="N.W. Kusuma | UAS-PCA_MLR | [GitHub] Jupytier notebook file"/>
            <a:extLst>
              <a:ext uri="{FF2B5EF4-FFF2-40B4-BE49-F238E27FC236}">
                <a16:creationId xmlns:a16="http://schemas.microsoft.com/office/drawing/2014/main" id="{3318FB3D-5478-4C8D-A49B-F4B602949313}"/>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spTree>
    <p:extLst>
      <p:ext uri="{BB962C8B-B14F-4D97-AF65-F5344CB8AC3E}">
        <p14:creationId xmlns:p14="http://schemas.microsoft.com/office/powerpoint/2010/main" val="402709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1" y="600075"/>
            <a:ext cx="5105399"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Preparation</a:t>
            </a:r>
            <a:endParaRPr lang="en-ID" sz="4000" b="1" dirty="0">
              <a:latin typeface="Arial Rounded MT Bold" panose="020F0704030504030204" pitchFamily="34" charset="0"/>
            </a:endParaRPr>
          </a:p>
        </p:txBody>
      </p:sp>
      <p:graphicFrame>
        <p:nvGraphicFramePr>
          <p:cNvPr id="31" name="Diagram 30">
            <a:extLst>
              <a:ext uri="{FF2B5EF4-FFF2-40B4-BE49-F238E27FC236}">
                <a16:creationId xmlns:a16="http://schemas.microsoft.com/office/drawing/2014/main" id="{A4EFA704-6A8C-4F6C-89F9-899E5CEF9CF8}"/>
              </a:ext>
            </a:extLst>
          </p:cNvPr>
          <p:cNvGraphicFramePr/>
          <p:nvPr>
            <p:extLst>
              <p:ext uri="{D42A27DB-BD31-4B8C-83A1-F6EECF244321}">
                <p14:modId xmlns:p14="http://schemas.microsoft.com/office/powerpoint/2010/main" val="2388362434"/>
              </p:ext>
            </p:extLst>
          </p:nvPr>
        </p:nvGraphicFramePr>
        <p:xfrm>
          <a:off x="1371227" y="2618729"/>
          <a:ext cx="8929769"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 name="Picture 32">
            <a:extLst>
              <a:ext uri="{FF2B5EF4-FFF2-40B4-BE49-F238E27FC236}">
                <a16:creationId xmlns:a16="http://schemas.microsoft.com/office/drawing/2014/main" id="{A456D1FD-6071-420B-B923-7559381EAA7B}"/>
              </a:ext>
            </a:extLst>
          </p:cNvPr>
          <p:cNvPicPr>
            <a:picLocks noChangeAspect="1"/>
          </p:cNvPicPr>
          <p:nvPr/>
        </p:nvPicPr>
        <p:blipFill>
          <a:blip r:embed="rId7"/>
          <a:stretch>
            <a:fillRect/>
          </a:stretch>
        </p:blipFill>
        <p:spPr>
          <a:xfrm>
            <a:off x="6833596" y="1004327"/>
            <a:ext cx="3467400" cy="1082134"/>
          </a:xfrm>
          <a:prstGeom prst="rect">
            <a:avLst/>
          </a:prstGeom>
          <a:ln>
            <a:solidFill>
              <a:schemeClr val="tx1"/>
            </a:solidFill>
          </a:ln>
        </p:spPr>
      </p:pic>
      <p:sp>
        <p:nvSpPr>
          <p:cNvPr id="34" name="TextBox 33">
            <a:hlinkClick r:id="rId8" tooltip="N.W. Kusuma | UAS-PCA_MLR | [GitHub] Jupytier notebook file"/>
            <a:extLst>
              <a:ext uri="{FF2B5EF4-FFF2-40B4-BE49-F238E27FC236}">
                <a16:creationId xmlns:a16="http://schemas.microsoft.com/office/drawing/2014/main" id="{E84644CB-5873-429E-8BE0-E1A4DDA22B06}"/>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35" name="Straight Connector 34">
            <a:extLst>
              <a:ext uri="{FF2B5EF4-FFF2-40B4-BE49-F238E27FC236}">
                <a16:creationId xmlns:a16="http://schemas.microsoft.com/office/drawing/2014/main" id="{3EDD21FF-2F4D-4163-84D4-9618032A23B1}"/>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6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2" y="600075"/>
            <a:ext cx="4876184"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modelling</a:t>
            </a:r>
            <a:endParaRPr lang="en-ID" sz="4000" b="1" dirty="0">
              <a:latin typeface="Arial Rounded MT Bold" panose="020F0704030504030204" pitchFamily="34" charset="0"/>
            </a:endParaRPr>
          </a:p>
        </p:txBody>
      </p:sp>
      <p:sp>
        <p:nvSpPr>
          <p:cNvPr id="8" name="TextBox 7">
            <a:hlinkClick r:id="rId2" tooltip="N.W. Kusuma | UAS-PCA_MLR | [GitHub] Jupytier notebook file"/>
            <a:extLst>
              <a:ext uri="{FF2B5EF4-FFF2-40B4-BE49-F238E27FC236}">
                <a16:creationId xmlns:a16="http://schemas.microsoft.com/office/drawing/2014/main" id="{13D31594-9C0D-40A2-B64B-1F1606C7C288}"/>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386E5CD-259F-4278-9C87-25BFBCB6A404}"/>
              </a:ext>
            </a:extLst>
          </p:cNvPr>
          <p:cNvGrpSpPr/>
          <p:nvPr/>
        </p:nvGrpSpPr>
        <p:grpSpPr>
          <a:xfrm>
            <a:off x="3215148" y="2286289"/>
            <a:ext cx="5834822" cy="3971638"/>
            <a:chOff x="4142712" y="2286288"/>
            <a:chExt cx="4096459" cy="3971638"/>
          </a:xfrm>
        </p:grpSpPr>
        <p:sp>
          <p:nvSpPr>
            <p:cNvPr id="13" name="Rectangle 12">
              <a:extLst>
                <a:ext uri="{FF2B5EF4-FFF2-40B4-BE49-F238E27FC236}">
                  <a16:creationId xmlns:a16="http://schemas.microsoft.com/office/drawing/2014/main" id="{ED811492-51B4-41B0-8024-B262D86890B4}"/>
                </a:ext>
              </a:extLst>
            </p:cNvPr>
            <p:cNvSpPr/>
            <p:nvPr/>
          </p:nvSpPr>
          <p:spPr>
            <a:xfrm>
              <a:off x="4187896" y="2286288"/>
              <a:ext cx="4006091" cy="2528629"/>
            </a:xfrm>
            <a:prstGeom prst="rect">
              <a:avLst/>
            </a:prstGeom>
            <a:blipFill dpi="0" rotWithShape="1">
              <a:blip r:embed="rId3">
                <a:extLst>
                  <a:ext uri="{BEBA8EAE-BF5A-486C-A8C5-ECC9F3942E4B}">
                    <a14:imgProps xmlns:a14="http://schemas.microsoft.com/office/drawing/2010/main">
                      <a14:imgLayer r:embed="rId4">
                        <a14:imgEffect>
                          <a14:sharpenSoften amount="25000"/>
                        </a14:imgEffect>
                      </a14:imgLayer>
                    </a14:imgProps>
                  </a:ext>
                </a:extLst>
              </a:blip>
              <a:srcRect/>
              <a:stretch>
                <a:fillRect l="557" t="-435" r="557" b="-435"/>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14" name="Freeform: Shape 13">
              <a:extLst>
                <a:ext uri="{FF2B5EF4-FFF2-40B4-BE49-F238E27FC236}">
                  <a16:creationId xmlns:a16="http://schemas.microsoft.com/office/drawing/2014/main" id="{BCDE6F0C-A383-4CEB-91BA-B5185D8F3AD2}"/>
                </a:ext>
              </a:extLst>
            </p:cNvPr>
            <p:cNvSpPr/>
            <p:nvPr/>
          </p:nvSpPr>
          <p:spPr>
            <a:xfrm>
              <a:off x="4142712" y="4505466"/>
              <a:ext cx="4096459" cy="294808"/>
            </a:xfrm>
            <a:custGeom>
              <a:avLst/>
              <a:gdLst>
                <a:gd name="connsiteX0" fmla="*/ 0 w 4096459"/>
                <a:gd name="connsiteY0" fmla="*/ 0 h 294808"/>
                <a:gd name="connsiteX1" fmla="*/ 4096459 w 4096459"/>
                <a:gd name="connsiteY1" fmla="*/ 0 h 294808"/>
                <a:gd name="connsiteX2" fmla="*/ 4096459 w 4096459"/>
                <a:gd name="connsiteY2" fmla="*/ 294808 h 294808"/>
                <a:gd name="connsiteX3" fmla="*/ 0 w 4096459"/>
                <a:gd name="connsiteY3" fmla="*/ 294808 h 294808"/>
                <a:gd name="connsiteX4" fmla="*/ 0 w 4096459"/>
                <a:gd name="connsiteY4" fmla="*/ 0 h 294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6459" h="294808">
                  <a:moveTo>
                    <a:pt x="0" y="0"/>
                  </a:moveTo>
                  <a:lnTo>
                    <a:pt x="4096459" y="0"/>
                  </a:lnTo>
                  <a:lnTo>
                    <a:pt x="4096459" y="294808"/>
                  </a:lnTo>
                  <a:lnTo>
                    <a:pt x="0" y="294808"/>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41910" tIns="13970" rIns="41910" bIns="13970" numCol="1" spcCol="1270" anchor="b" anchorCtr="0">
              <a:noAutofit/>
            </a:bodyPr>
            <a:lstStyle/>
            <a:p>
              <a:pPr marL="0" lvl="0" indent="0" algn="ctr" defTabSz="488950">
                <a:lnSpc>
                  <a:spcPct val="90000"/>
                </a:lnSpc>
                <a:spcBef>
                  <a:spcPct val="0"/>
                </a:spcBef>
                <a:spcAft>
                  <a:spcPct val="35000"/>
                </a:spcAft>
                <a:buNone/>
              </a:pPr>
              <a:r>
                <a:rPr lang="en-ID" sz="1600" kern="1200" dirty="0">
                  <a:noFill/>
                </a:rPr>
                <a:t>The preparation done, we can now apply PCA modelling to our data</a:t>
              </a:r>
            </a:p>
          </p:txBody>
        </p:sp>
        <p:sp>
          <p:nvSpPr>
            <p:cNvPr id="15" name="Rectangle 14">
              <a:extLst>
                <a:ext uri="{FF2B5EF4-FFF2-40B4-BE49-F238E27FC236}">
                  <a16:creationId xmlns:a16="http://schemas.microsoft.com/office/drawing/2014/main" id="{3A613540-360A-4824-8B4C-AE6FB9424A78}"/>
                </a:ext>
              </a:extLst>
            </p:cNvPr>
            <p:cNvSpPr/>
            <p:nvPr/>
          </p:nvSpPr>
          <p:spPr>
            <a:xfrm>
              <a:off x="4173546" y="4893664"/>
              <a:ext cx="2064540" cy="1349789"/>
            </a:xfrm>
            <a:prstGeom prst="rect">
              <a:avLst/>
            </a:prstGeom>
            <a:blipFill dpi="0" rotWithShape="1">
              <a:blip r:embed="rId5">
                <a:extLst>
                  <a:ext uri="{BEBA8EAE-BF5A-486C-A8C5-ECC9F3942E4B}">
                    <a14:imgProps xmlns:a14="http://schemas.microsoft.com/office/drawing/2010/main">
                      <a14:imgLayer r:embed="rId6">
                        <a14:imgEffect>
                          <a14:sharpenSoften amount="50000"/>
                        </a14:imgEffect>
                      </a14:imgLayer>
                    </a14:imgProps>
                  </a:ext>
                </a:extLst>
              </a:blip>
              <a:srcRect/>
              <a:stretch>
                <a:fillRect l="1107" t="790" r="1107" b="790"/>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16" name="Freeform: Shape 15">
              <a:extLst>
                <a:ext uri="{FF2B5EF4-FFF2-40B4-BE49-F238E27FC236}">
                  <a16:creationId xmlns:a16="http://schemas.microsoft.com/office/drawing/2014/main" id="{5125E6BE-4631-4301-A458-31D1C3F058BB}"/>
                </a:ext>
              </a:extLst>
            </p:cNvPr>
            <p:cNvSpPr/>
            <p:nvPr/>
          </p:nvSpPr>
          <p:spPr>
            <a:xfrm>
              <a:off x="4273664" y="5998256"/>
              <a:ext cx="1851841" cy="259670"/>
            </a:xfrm>
            <a:custGeom>
              <a:avLst/>
              <a:gdLst>
                <a:gd name="connsiteX0" fmla="*/ 0 w 1851841"/>
                <a:gd name="connsiteY0" fmla="*/ 0 h 259670"/>
                <a:gd name="connsiteX1" fmla="*/ 1851841 w 1851841"/>
                <a:gd name="connsiteY1" fmla="*/ 0 h 259670"/>
                <a:gd name="connsiteX2" fmla="*/ 1851841 w 1851841"/>
                <a:gd name="connsiteY2" fmla="*/ 259670 h 259670"/>
                <a:gd name="connsiteX3" fmla="*/ 0 w 1851841"/>
                <a:gd name="connsiteY3" fmla="*/ 259670 h 259670"/>
                <a:gd name="connsiteX4" fmla="*/ 0 w 1851841"/>
                <a:gd name="connsiteY4" fmla="*/ 0 h 259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841" h="259670">
                  <a:moveTo>
                    <a:pt x="0" y="0"/>
                  </a:moveTo>
                  <a:lnTo>
                    <a:pt x="1851841" y="0"/>
                  </a:lnTo>
                  <a:lnTo>
                    <a:pt x="1851841" y="259670"/>
                  </a:lnTo>
                  <a:lnTo>
                    <a:pt x="0" y="259670"/>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26670" tIns="8890" rIns="26670" bIns="8890" numCol="1" spcCol="1270" anchor="b" anchorCtr="0">
              <a:noAutofit/>
            </a:bodyPr>
            <a:lstStyle/>
            <a:p>
              <a:pPr marL="0" lvl="0" indent="0" algn="ctr" defTabSz="311150">
                <a:lnSpc>
                  <a:spcPct val="90000"/>
                </a:lnSpc>
                <a:spcBef>
                  <a:spcPct val="0"/>
                </a:spcBef>
                <a:spcAft>
                  <a:spcPct val="35000"/>
                </a:spcAft>
                <a:buNone/>
              </a:pPr>
              <a:r>
                <a:rPr lang="en-ID" sz="700" kern="1200" dirty="0">
                  <a:noFill/>
                </a:rPr>
                <a:t>PCA Cumulative &amp; Individual Explained Variance Ratio</a:t>
              </a:r>
            </a:p>
          </p:txBody>
        </p:sp>
        <p:sp>
          <p:nvSpPr>
            <p:cNvPr id="17" name="Rectangle 16">
              <a:extLst>
                <a:ext uri="{FF2B5EF4-FFF2-40B4-BE49-F238E27FC236}">
                  <a16:creationId xmlns:a16="http://schemas.microsoft.com/office/drawing/2014/main" id="{6D7430BF-1DEA-4EAE-976A-46DE18338B07}"/>
                </a:ext>
              </a:extLst>
            </p:cNvPr>
            <p:cNvSpPr/>
            <p:nvPr/>
          </p:nvSpPr>
          <p:spPr>
            <a:xfrm>
              <a:off x="6314683" y="4893664"/>
              <a:ext cx="1879495" cy="1349789"/>
            </a:xfrm>
            <a:prstGeom prst="rect">
              <a:avLst/>
            </a:prstGeom>
            <a:blipFill dpi="0" rotWithShape="1">
              <a:blip r:embed="rId7">
                <a:extLst>
                  <a:ext uri="{BEBA8EAE-BF5A-486C-A8C5-ECC9F3942E4B}">
                    <a14:imgProps xmlns:a14="http://schemas.microsoft.com/office/drawing/2010/main">
                      <a14:imgLayer r:embed="rId8">
                        <a14:imgEffect>
                          <a14:sharpenSoften amount="50000"/>
                        </a14:imgEffect>
                      </a14:imgLayer>
                    </a14:imgProps>
                  </a:ext>
                </a:extLst>
              </a:blip>
              <a:srcRect/>
              <a:stretch>
                <a:fillRect l="-667" t="790" r="-667" b="790"/>
              </a:stretch>
            </a:blipFill>
          </p:spPr>
          <p:style>
            <a:lnRef idx="0">
              <a:schemeClr val="lt1">
                <a:hueOff val="0"/>
                <a:satOff val="0"/>
                <a:lumOff val="0"/>
                <a:alphaOff val="0"/>
              </a:schemeClr>
            </a:lnRef>
            <a:fillRef idx="1">
              <a:scrgbClr r="0" g="0" b="0"/>
            </a:fillRef>
            <a:effectRef idx="3">
              <a:schemeClr val="accent1">
                <a:tint val="50000"/>
                <a:hueOff val="0"/>
                <a:satOff val="0"/>
                <a:lumOff val="0"/>
                <a:alphaOff val="0"/>
              </a:schemeClr>
            </a:effectRef>
            <a:fontRef idx="minor">
              <a:schemeClr val="lt1">
                <a:hueOff val="0"/>
                <a:satOff val="0"/>
                <a:lumOff val="0"/>
                <a:alphaOff val="0"/>
              </a:schemeClr>
            </a:fontRef>
          </p:style>
        </p:sp>
        <p:sp>
          <p:nvSpPr>
            <p:cNvPr id="18" name="Freeform: Shape 17">
              <a:extLst>
                <a:ext uri="{FF2B5EF4-FFF2-40B4-BE49-F238E27FC236}">
                  <a16:creationId xmlns:a16="http://schemas.microsoft.com/office/drawing/2014/main" id="{D190697A-A56A-49DA-906D-6B070CD92D45}"/>
                </a:ext>
              </a:extLst>
            </p:cNvPr>
            <p:cNvSpPr/>
            <p:nvPr/>
          </p:nvSpPr>
          <p:spPr>
            <a:xfrm>
              <a:off x="6540349" y="6065322"/>
              <a:ext cx="1433351" cy="170158"/>
            </a:xfrm>
            <a:custGeom>
              <a:avLst/>
              <a:gdLst>
                <a:gd name="connsiteX0" fmla="*/ 0 w 1433351"/>
                <a:gd name="connsiteY0" fmla="*/ 0 h 170158"/>
                <a:gd name="connsiteX1" fmla="*/ 1433351 w 1433351"/>
                <a:gd name="connsiteY1" fmla="*/ 0 h 170158"/>
                <a:gd name="connsiteX2" fmla="*/ 1433351 w 1433351"/>
                <a:gd name="connsiteY2" fmla="*/ 170158 h 170158"/>
                <a:gd name="connsiteX3" fmla="*/ 0 w 1433351"/>
                <a:gd name="connsiteY3" fmla="*/ 170158 h 170158"/>
                <a:gd name="connsiteX4" fmla="*/ 0 w 1433351"/>
                <a:gd name="connsiteY4" fmla="*/ 0 h 170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351" h="170158">
                  <a:moveTo>
                    <a:pt x="0" y="0"/>
                  </a:moveTo>
                  <a:lnTo>
                    <a:pt x="1433351" y="0"/>
                  </a:lnTo>
                  <a:lnTo>
                    <a:pt x="1433351" y="170158"/>
                  </a:lnTo>
                  <a:lnTo>
                    <a:pt x="0" y="170158"/>
                  </a:lnTo>
                  <a:lnTo>
                    <a:pt x="0" y="0"/>
                  </a:lnTo>
                  <a:close/>
                </a:path>
              </a:pathLst>
            </a:custGeom>
            <a:noFill/>
            <a:ln>
              <a:noFill/>
            </a:ln>
            <a:sp3d/>
          </p:spPr>
          <p:style>
            <a:lnRef idx="0">
              <a:scrgbClr r="0" g="0" b="0"/>
            </a:lnRef>
            <a:fillRef idx="3">
              <a:scrgbClr r="0" g="0" b="0"/>
            </a:fillRef>
            <a:effectRef idx="3">
              <a:schemeClr val="accent1">
                <a:hueOff val="0"/>
                <a:satOff val="0"/>
                <a:lumOff val="0"/>
                <a:alphaOff val="0"/>
              </a:schemeClr>
            </a:effectRef>
            <a:fontRef idx="minor">
              <a:schemeClr val="lt1"/>
            </a:fontRef>
          </p:style>
          <p:txBody>
            <a:bodyPr spcFirstLastPara="0" vert="horz" wrap="square" lIns="26670" tIns="8890" rIns="26670" bIns="8890" numCol="1" spcCol="1270" anchor="b" anchorCtr="0">
              <a:noAutofit/>
            </a:bodyPr>
            <a:lstStyle/>
            <a:p>
              <a:pPr marL="0" lvl="0" indent="0" algn="ctr" defTabSz="311150">
                <a:lnSpc>
                  <a:spcPct val="90000"/>
                </a:lnSpc>
                <a:spcBef>
                  <a:spcPct val="0"/>
                </a:spcBef>
                <a:spcAft>
                  <a:spcPct val="35000"/>
                </a:spcAft>
                <a:buNone/>
              </a:pPr>
              <a:r>
                <a:rPr lang="en-ID" sz="700" kern="1200" dirty="0">
                  <a:noFill/>
                </a:rPr>
                <a:t>First two PCA components scatter map</a:t>
              </a:r>
            </a:p>
          </p:txBody>
        </p:sp>
      </p:grpSp>
      <p:graphicFrame>
        <p:nvGraphicFramePr>
          <p:cNvPr id="20" name="Diagram 19">
            <a:extLst>
              <a:ext uri="{FF2B5EF4-FFF2-40B4-BE49-F238E27FC236}">
                <a16:creationId xmlns:a16="http://schemas.microsoft.com/office/drawing/2014/main" id="{BC21D0C2-F3E7-48BE-ACBB-93D28F56A7EE}"/>
              </a:ext>
            </a:extLst>
          </p:cNvPr>
          <p:cNvGraphicFramePr/>
          <p:nvPr>
            <p:extLst>
              <p:ext uri="{D42A27DB-BD31-4B8C-83A1-F6EECF244321}">
                <p14:modId xmlns:p14="http://schemas.microsoft.com/office/powerpoint/2010/main" val="2867177451"/>
              </p:ext>
            </p:extLst>
          </p:nvPr>
        </p:nvGraphicFramePr>
        <p:xfrm>
          <a:off x="629879" y="2562772"/>
          <a:ext cx="2512154" cy="173245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3" name="Diagram 22">
            <a:extLst>
              <a:ext uri="{FF2B5EF4-FFF2-40B4-BE49-F238E27FC236}">
                <a16:creationId xmlns:a16="http://schemas.microsoft.com/office/drawing/2014/main" id="{35FBEE03-4727-4BE0-955D-DD20BCBDFA8E}"/>
              </a:ext>
            </a:extLst>
          </p:cNvPr>
          <p:cNvGraphicFramePr/>
          <p:nvPr>
            <p:extLst>
              <p:ext uri="{D42A27DB-BD31-4B8C-83A1-F6EECF244321}">
                <p14:modId xmlns:p14="http://schemas.microsoft.com/office/powerpoint/2010/main" val="2668049657"/>
              </p:ext>
            </p:extLst>
          </p:nvPr>
        </p:nvGraphicFramePr>
        <p:xfrm>
          <a:off x="629461" y="4638791"/>
          <a:ext cx="2512154" cy="173245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4" name="Diagram 23">
            <a:extLst>
              <a:ext uri="{FF2B5EF4-FFF2-40B4-BE49-F238E27FC236}">
                <a16:creationId xmlns:a16="http://schemas.microsoft.com/office/drawing/2014/main" id="{18802CDD-259C-42BA-891C-4E6B1DCAF004}"/>
              </a:ext>
            </a:extLst>
          </p:cNvPr>
          <p:cNvGraphicFramePr/>
          <p:nvPr>
            <p:extLst>
              <p:ext uri="{D42A27DB-BD31-4B8C-83A1-F6EECF244321}">
                <p14:modId xmlns:p14="http://schemas.microsoft.com/office/powerpoint/2010/main" val="4162616627"/>
              </p:ext>
            </p:extLst>
          </p:nvPr>
        </p:nvGraphicFramePr>
        <p:xfrm>
          <a:off x="9123085" y="4636756"/>
          <a:ext cx="2512154" cy="173245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5" name="Diagram 24">
            <a:extLst>
              <a:ext uri="{FF2B5EF4-FFF2-40B4-BE49-F238E27FC236}">
                <a16:creationId xmlns:a16="http://schemas.microsoft.com/office/drawing/2014/main" id="{57715709-C4C9-48B6-A28E-C71C56CFF186}"/>
              </a:ext>
            </a:extLst>
          </p:cNvPr>
          <p:cNvGraphicFramePr/>
          <p:nvPr>
            <p:extLst>
              <p:ext uri="{D42A27DB-BD31-4B8C-83A1-F6EECF244321}">
                <p14:modId xmlns:p14="http://schemas.microsoft.com/office/powerpoint/2010/main" val="4065300512"/>
              </p:ext>
            </p:extLst>
          </p:nvPr>
        </p:nvGraphicFramePr>
        <p:xfrm>
          <a:off x="9123085" y="2562772"/>
          <a:ext cx="2512154" cy="1732456"/>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Tree>
    <p:extLst>
      <p:ext uri="{BB962C8B-B14F-4D97-AF65-F5344CB8AC3E}">
        <p14:creationId xmlns:p14="http://schemas.microsoft.com/office/powerpoint/2010/main" val="132092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2" y="600075"/>
            <a:ext cx="4876184"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modelling</a:t>
            </a:r>
            <a:endParaRPr lang="en-ID" sz="4000" b="1" dirty="0">
              <a:latin typeface="Arial Rounded MT Bold" panose="020F0704030504030204" pitchFamily="34" charset="0"/>
            </a:endParaRPr>
          </a:p>
        </p:txBody>
      </p:sp>
      <p:sp>
        <p:nvSpPr>
          <p:cNvPr id="8" name="TextBox 7">
            <a:hlinkClick r:id="rId2" tooltip="N.W. Kusuma | UAS-PCA_MLR | [GitHub] Jupytier notebook file"/>
            <a:extLst>
              <a:ext uri="{FF2B5EF4-FFF2-40B4-BE49-F238E27FC236}">
                <a16:creationId xmlns:a16="http://schemas.microsoft.com/office/drawing/2014/main" id="{13D31594-9C0D-40A2-B64B-1F1606C7C288}"/>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691E2871-1DD3-42C6-8FC6-6B5BE5BC8E62}"/>
              </a:ext>
            </a:extLst>
          </p:cNvPr>
          <p:cNvGraphicFramePr/>
          <p:nvPr>
            <p:extLst>
              <p:ext uri="{D42A27DB-BD31-4B8C-83A1-F6EECF244321}">
                <p14:modId xmlns:p14="http://schemas.microsoft.com/office/powerpoint/2010/main" val="569648898"/>
              </p:ext>
            </p:extLst>
          </p:nvPr>
        </p:nvGraphicFramePr>
        <p:xfrm>
          <a:off x="825218" y="2468029"/>
          <a:ext cx="10541563" cy="3792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15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A49CD52-7B68-458E-AA19-4045587316CC}"/>
              </a:ext>
            </a:extLst>
          </p:cNvPr>
          <p:cNvSpPr txBox="1">
            <a:spLocks/>
          </p:cNvSpPr>
          <p:nvPr/>
        </p:nvSpPr>
        <p:spPr>
          <a:xfrm>
            <a:off x="895352" y="600075"/>
            <a:ext cx="4876184" cy="1466852"/>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b="1" dirty="0">
                <a:latin typeface="Arial Rounded MT Bold" panose="020F0704030504030204" pitchFamily="34" charset="0"/>
              </a:rPr>
              <a:t>Data modelling</a:t>
            </a:r>
            <a:endParaRPr lang="en-ID" sz="4000" b="1" dirty="0">
              <a:latin typeface="Arial Rounded MT Bold" panose="020F0704030504030204" pitchFamily="34" charset="0"/>
            </a:endParaRPr>
          </a:p>
        </p:txBody>
      </p:sp>
      <p:sp>
        <p:nvSpPr>
          <p:cNvPr id="8" name="TextBox 7">
            <a:hlinkClick r:id="rId2" tooltip="N.W. Kusuma | UAS-PCA_MLR | [GitHub] Jupytier notebook file"/>
            <a:extLst>
              <a:ext uri="{FF2B5EF4-FFF2-40B4-BE49-F238E27FC236}">
                <a16:creationId xmlns:a16="http://schemas.microsoft.com/office/drawing/2014/main" id="{13D31594-9C0D-40A2-B64B-1F1606C7C288}"/>
              </a:ext>
            </a:extLst>
          </p:cNvPr>
          <p:cNvSpPr txBox="1"/>
          <p:nvPr/>
        </p:nvSpPr>
        <p:spPr>
          <a:xfrm>
            <a:off x="9054501" y="102727"/>
            <a:ext cx="2960554" cy="369332"/>
          </a:xfrm>
          <a:prstGeom prst="rect">
            <a:avLst/>
          </a:prstGeom>
          <a:noFill/>
        </p:spPr>
        <p:txBody>
          <a:bodyPr wrap="none" rtlCol="0">
            <a:spAutoFit/>
          </a:bodyPr>
          <a:lstStyle/>
          <a:p>
            <a:r>
              <a:rPr lang="en-ID" dirty="0"/>
              <a:t>N.W. Kusuma | UAS-PCA-MLR</a:t>
            </a:r>
          </a:p>
        </p:txBody>
      </p:sp>
      <p:cxnSp>
        <p:nvCxnSpPr>
          <p:cNvPr id="9" name="Straight Connector 8">
            <a:extLst>
              <a:ext uri="{FF2B5EF4-FFF2-40B4-BE49-F238E27FC236}">
                <a16:creationId xmlns:a16="http://schemas.microsoft.com/office/drawing/2014/main" id="{0DEBB69C-E051-47DD-B8FB-8BEA49B8A230}"/>
              </a:ext>
            </a:extLst>
          </p:cNvPr>
          <p:cNvCxnSpPr>
            <a:cxnSpLocks/>
          </p:cNvCxnSpPr>
          <p:nvPr/>
        </p:nvCxnSpPr>
        <p:spPr>
          <a:xfrm>
            <a:off x="7370064" y="407056"/>
            <a:ext cx="4601692"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EA9A546-EED4-48FE-B2A3-581AAF08908B}"/>
              </a:ext>
            </a:extLst>
          </p:cNvPr>
          <p:cNvPicPr>
            <a:picLocks noChangeAspect="1"/>
          </p:cNvPicPr>
          <p:nvPr/>
        </p:nvPicPr>
        <p:blipFill>
          <a:blip r:embed="rId3"/>
          <a:srcRect/>
          <a:stretch/>
        </p:blipFill>
        <p:spPr>
          <a:xfrm>
            <a:off x="967390" y="2452726"/>
            <a:ext cx="6832442" cy="891844"/>
          </a:xfrm>
          <a:prstGeom prst="rect">
            <a:avLst/>
          </a:prstGeom>
        </p:spPr>
      </p:pic>
      <p:pic>
        <p:nvPicPr>
          <p:cNvPr id="4" name="Picture 3">
            <a:extLst>
              <a:ext uri="{FF2B5EF4-FFF2-40B4-BE49-F238E27FC236}">
                <a16:creationId xmlns:a16="http://schemas.microsoft.com/office/drawing/2014/main" id="{D76C28F4-CFEA-4C66-BE57-56415DD67BB3}"/>
              </a:ext>
            </a:extLst>
          </p:cNvPr>
          <p:cNvPicPr>
            <a:picLocks noChangeAspect="1"/>
          </p:cNvPicPr>
          <p:nvPr/>
        </p:nvPicPr>
        <p:blipFill>
          <a:blip r:embed="rId4"/>
          <a:stretch>
            <a:fillRect/>
          </a:stretch>
        </p:blipFill>
        <p:spPr>
          <a:xfrm>
            <a:off x="967390" y="3942735"/>
            <a:ext cx="6832442" cy="2315190"/>
          </a:xfrm>
          <a:prstGeom prst="rect">
            <a:avLst/>
          </a:prstGeom>
        </p:spPr>
      </p:pic>
      <p:graphicFrame>
        <p:nvGraphicFramePr>
          <p:cNvPr id="10" name="Diagram 9">
            <a:extLst>
              <a:ext uri="{FF2B5EF4-FFF2-40B4-BE49-F238E27FC236}">
                <a16:creationId xmlns:a16="http://schemas.microsoft.com/office/drawing/2014/main" id="{89968E2C-3F76-4E60-9E0D-287D72A012C2}"/>
              </a:ext>
            </a:extLst>
          </p:cNvPr>
          <p:cNvGraphicFramePr/>
          <p:nvPr>
            <p:extLst>
              <p:ext uri="{D42A27DB-BD31-4B8C-83A1-F6EECF244321}">
                <p14:modId xmlns:p14="http://schemas.microsoft.com/office/powerpoint/2010/main" val="3265125345"/>
              </p:ext>
            </p:extLst>
          </p:nvPr>
        </p:nvGraphicFramePr>
        <p:xfrm>
          <a:off x="8162965" y="2032420"/>
          <a:ext cx="3061646" cy="17324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1" name="Diagram 10">
            <a:extLst>
              <a:ext uri="{FF2B5EF4-FFF2-40B4-BE49-F238E27FC236}">
                <a16:creationId xmlns:a16="http://schemas.microsoft.com/office/drawing/2014/main" id="{D329636A-3DED-4500-91D4-3CF261CF5D07}"/>
              </a:ext>
            </a:extLst>
          </p:cNvPr>
          <p:cNvGraphicFramePr/>
          <p:nvPr>
            <p:extLst>
              <p:ext uri="{D42A27DB-BD31-4B8C-83A1-F6EECF244321}">
                <p14:modId xmlns:p14="http://schemas.microsoft.com/office/powerpoint/2010/main" val="142991446"/>
              </p:ext>
            </p:extLst>
          </p:nvPr>
        </p:nvGraphicFramePr>
        <p:xfrm>
          <a:off x="8162965" y="4234102"/>
          <a:ext cx="3061645" cy="173245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19554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4619</TotalTime>
  <Words>857</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Rounded MT Bold</vt:lpstr>
      <vt:lpstr>Tw Cen MT</vt:lpstr>
      <vt:lpstr>Tw Cen MT Condensed</vt:lpstr>
      <vt:lpstr>Tw Cen MT Condensed Extra Bold</vt:lpstr>
      <vt:lpstr>Wingdings 3</vt:lpstr>
      <vt:lpstr>Integral</vt:lpstr>
      <vt:lpstr>PowerPoint Presentation</vt:lpstr>
      <vt:lpstr>Business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RFM ANALYSIS</dc:title>
  <dc:creator>Mia Amaliah</dc:creator>
  <cp:lastModifiedBy>Erlangga Danangwangsa</cp:lastModifiedBy>
  <cp:revision>158</cp:revision>
  <dcterms:created xsi:type="dcterms:W3CDTF">2021-06-12T07:07:32Z</dcterms:created>
  <dcterms:modified xsi:type="dcterms:W3CDTF">2021-07-23T05:37:19Z</dcterms:modified>
</cp:coreProperties>
</file>