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>
        <p:scale>
          <a:sx n="120" d="100"/>
          <a:sy n="120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899C1-87CA-3D46-8602-AF264003B2AE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7304B-038B-B24F-A598-EBF93FCA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27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5114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 </a:t>
            </a:r>
            <a:endParaRPr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173232"/>
              </p:ext>
            </p:extLst>
          </p:nvPr>
        </p:nvGraphicFramePr>
        <p:xfrm>
          <a:off x="1371600" y="2286000"/>
          <a:ext cx="9601200" cy="313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Machine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(Linear)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557s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Machine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(Gaussian)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Gradient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Regression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32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&amp;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Features</a:t>
            </a:r>
          </a:p>
          <a:p>
            <a:r>
              <a:rPr lang="en-US" altLang="zh-CN" sz="3600" dirty="0"/>
              <a:t>Exploratory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Analysis</a:t>
            </a:r>
          </a:p>
          <a:p>
            <a:r>
              <a:rPr lang="en-US" altLang="zh-CN" sz="3600" dirty="0" smtClean="0"/>
              <a:t>Features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Selection</a:t>
            </a:r>
          </a:p>
          <a:p>
            <a:r>
              <a:rPr lang="en-US" altLang="zh-CN" sz="3600" dirty="0" smtClean="0"/>
              <a:t>Machine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Learning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967" y="175433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305929"/>
              </p:ext>
            </p:extLst>
          </p:nvPr>
        </p:nvGraphicFramePr>
        <p:xfrm>
          <a:off x="914398" y="280697"/>
          <a:ext cx="11089759" cy="5971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9043"/>
                <a:gridCol w="4693261"/>
                <a:gridCol w="4957455"/>
              </a:tblGrid>
              <a:tr h="3335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Aspects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505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words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in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the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title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baseline="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words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in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the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article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baseline="0" dirty="0" smtClean="0"/>
                        <a:t>Average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words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non-stop 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non-stop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13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links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baseline="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Mashable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article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links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Minimum,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average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and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maximum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shares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Mashable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links</a:t>
                      </a:r>
                      <a:endParaRPr lang="en-US" sz="1600" dirty="0"/>
                    </a:p>
                  </a:txBody>
                  <a:tcPr/>
                </a:tc>
              </a:tr>
              <a:tr h="52813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Digital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Media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images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baseline="0" dirty="0" smtClean="0"/>
                        <a:t>Number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videos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52813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Publication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Day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week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Published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weekend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7505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Key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Number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key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words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Worst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keyword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Average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keyword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Best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keywords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Article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category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172274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NLP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Closeness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to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top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5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LDA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topics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subjectivity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text subjectivity score and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 absolute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0.5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sentiment polarity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positive and negative 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positive and negative 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Neg. words rate among non-neutral words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Polarity of positive words (min./avg./max.)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Polarity of negative words (min./avg./max.)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text polarity score and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 absolute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0.5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423887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Exploratory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Remove redundant </a:t>
            </a:r>
            <a:r>
              <a:rPr lang="en-US" sz="2800" b="1" dirty="0" smtClean="0"/>
              <a:t>variables</a:t>
            </a:r>
          </a:p>
          <a:p>
            <a:pPr lvl="3"/>
            <a:r>
              <a:rPr lang="en-US" altLang="zh-CN" sz="2600" i="0" dirty="0" smtClean="0"/>
              <a:t>We</a:t>
            </a:r>
            <a:r>
              <a:rPr lang="zh-CN" altLang="en-US" sz="2600" i="0" dirty="0" smtClean="0"/>
              <a:t> </a:t>
            </a:r>
            <a:r>
              <a:rPr lang="en-US" altLang="zh-CN" sz="2600" i="0" dirty="0" smtClean="0"/>
              <a:t>consider</a:t>
            </a:r>
            <a:r>
              <a:rPr lang="zh-CN" altLang="en-US" sz="2600" i="0" dirty="0" smtClean="0"/>
              <a:t> </a:t>
            </a:r>
            <a:r>
              <a:rPr lang="en-US" altLang="zh-CN" sz="2600" i="0" dirty="0" smtClean="0"/>
              <a:t>p</a:t>
            </a:r>
            <a:r>
              <a:rPr lang="en-US" sz="2600" i="0" dirty="0" smtClean="0"/>
              <a:t>air-wise correlations</a:t>
            </a:r>
          </a:p>
          <a:p>
            <a:r>
              <a:rPr lang="en-US" altLang="zh-CN" sz="2800" b="1" i="0" dirty="0" smtClean="0"/>
              <a:t>Rank</a:t>
            </a:r>
            <a:r>
              <a:rPr lang="zh-CN" altLang="en-US" sz="2800" b="1" i="0" dirty="0" smtClean="0"/>
              <a:t> </a:t>
            </a:r>
            <a:r>
              <a:rPr lang="en-US" altLang="zh-CN" sz="2800" b="1" i="0" dirty="0" smtClean="0"/>
              <a:t>variables</a:t>
            </a:r>
            <a:r>
              <a:rPr lang="zh-CN" altLang="en-US" sz="2800" b="1" i="0" dirty="0" smtClean="0"/>
              <a:t> </a:t>
            </a:r>
            <a:r>
              <a:rPr lang="en-US" altLang="zh-CN" sz="2800" b="1" i="0" dirty="0" smtClean="0"/>
              <a:t>by</a:t>
            </a:r>
            <a:r>
              <a:rPr lang="zh-CN" altLang="en-US" sz="2800" b="1" i="0" dirty="0" smtClean="0"/>
              <a:t> </a:t>
            </a:r>
            <a:r>
              <a:rPr lang="en-US" altLang="zh-CN" sz="2800" b="1" i="0" dirty="0" smtClean="0"/>
              <a:t>importance</a:t>
            </a:r>
          </a:p>
          <a:p>
            <a:pPr lvl="1"/>
            <a:r>
              <a:rPr lang="en-US" sz="2800" i="0" dirty="0"/>
              <a:t>We use Pearson's correlation as the indicator to measures the linear relationship between continuous variables and the response variable. Then rank them from the highest correlated to the lowest correlated.</a:t>
            </a:r>
            <a:endParaRPr lang="en-US" sz="2800" b="1" i="0" dirty="0" smtClean="0"/>
          </a:p>
        </p:txBody>
      </p:sp>
    </p:spTree>
    <p:extLst>
      <p:ext uri="{BB962C8B-B14F-4D97-AF65-F5344CB8AC3E}">
        <p14:creationId xmlns:p14="http://schemas.microsoft.com/office/powerpoint/2010/main" val="1054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0" y="1428750"/>
            <a:ext cx="5996763" cy="5230378"/>
          </a:xfrm>
        </p:spPr>
      </p:pic>
    </p:spTree>
    <p:extLst>
      <p:ext uri="{BB962C8B-B14F-4D97-AF65-F5344CB8AC3E}">
        <p14:creationId xmlns:p14="http://schemas.microsoft.com/office/powerpoint/2010/main" val="5375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49"/>
            <a:ext cx="10228521" cy="5182285"/>
          </a:xfrm>
        </p:spPr>
      </p:pic>
    </p:spTree>
    <p:extLst>
      <p:ext uri="{BB962C8B-B14F-4D97-AF65-F5344CB8AC3E}">
        <p14:creationId xmlns:p14="http://schemas.microsoft.com/office/powerpoint/2010/main" val="472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2353363"/>
                  </p:ext>
                </p:extLst>
              </p:nvPr>
            </p:nvGraphicFramePr>
            <p:xfrm>
              <a:off x="1371600" y="2286000"/>
              <a:ext cx="9601200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200400"/>
                    <a:gridCol w="3200400"/>
                    <a:gridCol w="3200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Kernel</a:t>
                          </a:r>
                          <a:r>
                            <a:rPr lang="zh-CN" alt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Parameters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Expression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=0.1, </m:t>
                                </m:r>
                              </m:oMath>
                            </m:oMathPara>
                          </a14:m>
                          <a:endParaRPr lang="en-US" altLang="zh-CN" b="0" i="1" dirty="0" smtClean="0">
                            <a:latin typeface="Cambria Math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𝐶𝑜𝑠𝑡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=1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Gaussian</a:t>
                          </a:r>
                          <a:r>
                            <a:rPr lang="zh-CN" alt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altLang="zh-CN" b="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𝐶𝑜𝑠𝑡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=0.5, </m:t>
                                </m:r>
                              </m:oMath>
                            </m:oMathPara>
                          </a14:m>
                          <a:endParaRPr lang="en-US" altLang="zh-CN" b="0" i="1" dirty="0" smtClean="0">
                            <a:latin typeface="Cambria Math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𝜎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=0.04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</a:rPr>
                                  <m:t>exp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2353363"/>
                  </p:ext>
                </p:extLst>
              </p:nvPr>
            </p:nvGraphicFramePr>
            <p:xfrm>
              <a:off x="1371600" y="2286000"/>
              <a:ext cx="9601200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200400"/>
                    <a:gridCol w="3200400"/>
                    <a:gridCol w="3200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Kernel</a:t>
                          </a:r>
                          <a:r>
                            <a:rPr lang="zh-CN" alt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Parameters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Expression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81" t="-62857" r="-100952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81" t="-62857" r="-952" b="-171429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Gaussian</a:t>
                          </a:r>
                          <a:r>
                            <a:rPr lang="zh-CN" alt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81" t="-114000" r="-10095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81" t="-114000" r="-952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80315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421</TotalTime>
  <Words>329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Franklin Gothic Book</vt:lpstr>
      <vt:lpstr>Arial</vt:lpstr>
      <vt:lpstr>Crop</vt:lpstr>
      <vt:lpstr>Prediction Online News Popularity</vt:lpstr>
      <vt:lpstr>Content</vt:lpstr>
      <vt:lpstr>Data &amp; Features</vt:lpstr>
      <vt:lpstr>Exploratory Data Analysis</vt:lpstr>
      <vt:lpstr>Features Selection</vt:lpstr>
      <vt:lpstr>Correlation</vt:lpstr>
      <vt:lpstr>Importance rank</vt:lpstr>
      <vt:lpstr>Machine Learning Comparison</vt:lpstr>
      <vt:lpstr>Support Vector Machine</vt:lpstr>
      <vt:lpstr>Comparison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Online News Popularity</dc:title>
  <dc:creator>Nanjun Wang</dc:creator>
  <cp:lastModifiedBy>Nanjun Wang</cp:lastModifiedBy>
  <cp:revision>13</cp:revision>
  <dcterms:created xsi:type="dcterms:W3CDTF">2017-11-09T15:38:01Z</dcterms:created>
  <dcterms:modified xsi:type="dcterms:W3CDTF">2017-11-09T23:11:08Z</dcterms:modified>
</cp:coreProperties>
</file>