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Arimo"/>
      <p:regular r:id="rId19"/>
      <p:bold r:id="rId20"/>
      <p:italic r:id="rId21"/>
      <p:boldItalic r:id="rId22"/>
    </p:embeddedFont>
    <p:embeddedFont>
      <p:font typeface="Lora"/>
      <p:regular r:id="rId23"/>
      <p:bold r:id="rId24"/>
      <p:italic r:id="rId25"/>
      <p:boldItalic r:id="rId26"/>
    </p:embeddedFont>
    <p:embeddedFont>
      <p:font typeface="Open Sans Light"/>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5" roundtripDataSignature="AMtx7mj8InzuN+/7R81NkjED5xhgA3Ew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mo-bold.fntdata"/><Relationship Id="rId22" Type="http://schemas.openxmlformats.org/officeDocument/2006/relationships/font" Target="fonts/Arimo-boldItalic.fntdata"/><Relationship Id="rId21" Type="http://schemas.openxmlformats.org/officeDocument/2006/relationships/font" Target="fonts/Arimo-italic.fntdata"/><Relationship Id="rId24" Type="http://schemas.openxmlformats.org/officeDocument/2006/relationships/font" Target="fonts/Lora-bold.fntdata"/><Relationship Id="rId23" Type="http://schemas.openxmlformats.org/officeDocument/2006/relationships/font" Target="fonts/Lor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boldItalic.fntdata"/><Relationship Id="rId25" Type="http://schemas.openxmlformats.org/officeDocument/2006/relationships/font" Target="fonts/Lora-italic.fntdata"/><Relationship Id="rId28" Type="http://schemas.openxmlformats.org/officeDocument/2006/relationships/font" Target="fonts/OpenSansLight-bold.fntdata"/><Relationship Id="rId27" Type="http://schemas.openxmlformats.org/officeDocument/2006/relationships/font" Target="fonts/OpenSans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OpenSansLight-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rim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b5c05620a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7b5c05620a_2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b5c0562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t>#track what item people buy</a:t>
            </a:r>
            <a:endParaRPr/>
          </a:p>
          <a:p>
            <a:pPr indent="0" lvl="0" marL="0" rtl="0" algn="l">
              <a:lnSpc>
                <a:spcPct val="115000"/>
              </a:lnSpc>
              <a:spcBef>
                <a:spcPts val="0"/>
              </a:spcBef>
              <a:spcAft>
                <a:spcPts val="0"/>
              </a:spcAft>
              <a:buClr>
                <a:schemeClr val="dk1"/>
              </a:buClr>
              <a:buSzPts val="1100"/>
              <a:buFont typeface="Arial"/>
              <a:buNone/>
            </a:pPr>
            <a:r>
              <a:rPr lang="en-US"/>
              <a:t>One real example is the Amazon go store.</a:t>
            </a:r>
            <a:endParaRPr/>
          </a:p>
          <a:p>
            <a:pPr indent="0" lvl="0" marL="0" rtl="0" algn="l">
              <a:lnSpc>
                <a:spcPct val="115000"/>
              </a:lnSpc>
              <a:spcBef>
                <a:spcPts val="0"/>
              </a:spcBef>
              <a:spcAft>
                <a:spcPts val="0"/>
              </a:spcAft>
              <a:buClr>
                <a:schemeClr val="dk1"/>
              </a:buClr>
              <a:buSzPts val="1100"/>
              <a:buFont typeface="Arial"/>
              <a:buNone/>
            </a:pPr>
            <a:r>
              <a:rPr lang="en-US"/>
              <a:t>Amazon go store uses hundreds of ceiling-mounted cameras and electronic sensors to identify each customer and track the items they select. The ceiling cameras have been trained over the past year to differentiate between customers as they move around the store, and between items for sale.</a:t>
            </a:r>
            <a:endParaRPr/>
          </a:p>
          <a:p>
            <a:pPr indent="0" lvl="0" marL="0" rtl="0" algn="l">
              <a:lnSpc>
                <a:spcPct val="115000"/>
              </a:lnSpc>
              <a:spcBef>
                <a:spcPts val="0"/>
              </a:spcBef>
              <a:spcAft>
                <a:spcPts val="0"/>
              </a:spcAft>
              <a:buClr>
                <a:schemeClr val="dk1"/>
              </a:buClr>
              <a:buSzPts val="1100"/>
              <a:buFont typeface="Arial"/>
              <a:buNone/>
            </a:pPr>
            <a:r>
              <a:rPr lang="en-US"/>
              <a:t>This can simplify the process of customer buying items so that the return rate will increase, too.</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#This technique we discuss above can also be used to track the shelf-availability</a:t>
            </a:r>
            <a:endParaRPr/>
          </a:p>
          <a:p>
            <a:pPr indent="0" lvl="0" marL="0" rtl="0" algn="l">
              <a:lnSpc>
                <a:spcPct val="115000"/>
              </a:lnSpc>
              <a:spcBef>
                <a:spcPts val="0"/>
              </a:spcBef>
              <a:spcAft>
                <a:spcPts val="0"/>
              </a:spcAft>
              <a:buClr>
                <a:schemeClr val="dk1"/>
              </a:buClr>
              <a:buSzPts val="1100"/>
              <a:buFont typeface="Arial"/>
              <a:buNone/>
            </a:pPr>
            <a:r>
              <a:rPr lang="en-US"/>
              <a:t>Data driven :</a:t>
            </a:r>
            <a:endParaRPr/>
          </a:p>
          <a:p>
            <a:pPr indent="0" lvl="0" marL="0" rtl="0" algn="l">
              <a:lnSpc>
                <a:spcPct val="115000"/>
              </a:lnSpc>
              <a:spcBef>
                <a:spcPts val="0"/>
              </a:spcBef>
              <a:spcAft>
                <a:spcPts val="0"/>
              </a:spcAft>
              <a:buClr>
                <a:schemeClr val="dk1"/>
              </a:buClr>
              <a:buSzPts val="1100"/>
              <a:buFont typeface="Arial"/>
              <a:buNone/>
            </a:pPr>
            <a:r>
              <a:rPr lang="en-US"/>
              <a:t>It is easy to have access to product information and reviews</a:t>
            </a:r>
            <a:endParaRPr/>
          </a:p>
          <a:p>
            <a:pPr indent="0" lvl="0" marL="0" rtl="0" algn="l">
              <a:lnSpc>
                <a:spcPct val="115000"/>
              </a:lnSpc>
              <a:spcBef>
                <a:spcPts val="0"/>
              </a:spcBef>
              <a:spcAft>
                <a:spcPts val="0"/>
              </a:spcAft>
              <a:buClr>
                <a:schemeClr val="dk1"/>
              </a:buClr>
              <a:buSzPts val="1100"/>
              <a:buFont typeface="Arial"/>
              <a:buNone/>
            </a:pPr>
            <a:r>
              <a:rPr lang="en-US"/>
              <a:t>using computer vision and image recognition can help track on-shelf-availability. The stores can identify patterns that occur as a prelude to or in the aftermath of stock-out scenarios.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And this can also be used to audit product placement, detect trends in product placement, assess compliance and competition and do category analysis.</a:t>
            </a:r>
            <a:endParaRPr/>
          </a:p>
          <a:p>
            <a:pPr indent="0" lvl="0" marL="0" rtl="0" algn="l">
              <a:spcBef>
                <a:spcPts val="0"/>
              </a:spcBef>
              <a:spcAft>
                <a:spcPts val="0"/>
              </a:spcAft>
              <a:buNone/>
            </a:pPr>
            <a:r>
              <a:t/>
            </a:r>
            <a:endParaRPr/>
          </a:p>
        </p:txBody>
      </p:sp>
      <p:sp>
        <p:nvSpPr>
          <p:cNvPr id="236" name="Google Shape;236;g7b5c05620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b5c05620a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Right now we are using pre-trained model provided by Amazon Rekognition Service. It can only identify a limited number of products. For implementing this solution in a store object detection models will have to be trained with images of products which are available in the store. Some other models like YOLO, Fast RCNN can also be used for this.</a:t>
            </a:r>
            <a:endParaRPr/>
          </a:p>
          <a:p>
            <a:pPr indent="0" lvl="0" marL="0" rtl="0" algn="l">
              <a:spcBef>
                <a:spcPts val="0"/>
              </a:spcBef>
              <a:spcAft>
                <a:spcPts val="0"/>
              </a:spcAft>
              <a:buNone/>
            </a:pPr>
            <a:r>
              <a:rPr lang="en-US"/>
              <a:t>Another future development is that we can use the output of the model as a signal for robots to refill the shelf item.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Video streaming can be used inplace of taking pictures after fixed interval. The video stream can cover greater number of shelfs and provide real time status of items.</a:t>
            </a:r>
            <a:endParaRPr/>
          </a:p>
          <a:p>
            <a:pPr indent="0" lvl="0" marL="0" rtl="0" algn="l">
              <a:spcBef>
                <a:spcPts val="0"/>
              </a:spcBef>
              <a:spcAft>
                <a:spcPts val="0"/>
              </a:spcAft>
              <a:buNone/>
            </a:pPr>
            <a:r>
              <a:t/>
            </a:r>
            <a:endParaRPr/>
          </a:p>
        </p:txBody>
      </p:sp>
      <p:sp>
        <p:nvSpPr>
          <p:cNvPr id="246" name="Google Shape;246;g7b5c05620a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hi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b5c05620a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7b5c05620a_2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b5c05620a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7b5c05620a_2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4.jpg"/><Relationship Id="rId5" Type="http://schemas.openxmlformats.org/officeDocument/2006/relationships/image" Target="../media/image28.jpg"/><Relationship Id="rId6" Type="http://schemas.openxmlformats.org/officeDocument/2006/relationships/image" Target="../media/image25.jpg"/><Relationship Id="rId7" Type="http://schemas.openxmlformats.org/officeDocument/2006/relationships/image" Target="../media/image2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 Id="rId11" Type="http://schemas.openxmlformats.org/officeDocument/2006/relationships/image" Target="../media/image12.png"/><Relationship Id="rId10" Type="http://schemas.openxmlformats.org/officeDocument/2006/relationships/image" Target="../media/image11.png"/><Relationship Id="rId12" Type="http://schemas.openxmlformats.org/officeDocument/2006/relationships/image" Target="../media/image15.png"/><Relationship Id="rId9"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9222C"/>
        </a:solidFill>
      </p:bgPr>
    </p:bg>
    <p:spTree>
      <p:nvGrpSpPr>
        <p:cNvPr id="83" name="Shape 83"/>
        <p:cNvGrpSpPr/>
        <p:nvPr/>
      </p:nvGrpSpPr>
      <p:grpSpPr>
        <a:xfrm>
          <a:off x="0" y="0"/>
          <a:ext cx="0" cy="0"/>
          <a:chOff x="0" y="0"/>
          <a:chExt cx="0" cy="0"/>
        </a:xfrm>
      </p:grpSpPr>
      <p:sp>
        <p:nvSpPr>
          <p:cNvPr id="84" name="Google Shape;84;p1"/>
          <p:cNvSpPr txBox="1"/>
          <p:nvPr/>
        </p:nvSpPr>
        <p:spPr>
          <a:xfrm>
            <a:off x="103721" y="1446850"/>
            <a:ext cx="18080556" cy="484632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8000" u="none" cap="none" strike="noStrike">
                <a:solidFill>
                  <a:srgbClr val="FFBD59"/>
                </a:solidFill>
                <a:latin typeface="Open Sans"/>
                <a:ea typeface="Open Sans"/>
                <a:cs typeface="Open Sans"/>
                <a:sym typeface="Open Sans"/>
              </a:rPr>
              <a:t>AI based </a:t>
            </a:r>
            <a:endParaRPr/>
          </a:p>
          <a:p>
            <a:pPr indent="0" lvl="0" marL="0" marR="0" rtl="0" algn="ctr">
              <a:lnSpc>
                <a:spcPct val="120000"/>
              </a:lnSpc>
              <a:spcBef>
                <a:spcPts val="0"/>
              </a:spcBef>
              <a:spcAft>
                <a:spcPts val="0"/>
              </a:spcAft>
              <a:buNone/>
            </a:pPr>
            <a:r>
              <a:rPr b="1" i="0" lang="en-US" sz="8000" u="none" cap="none" strike="noStrike">
                <a:solidFill>
                  <a:srgbClr val="FFBD59"/>
                </a:solidFill>
                <a:latin typeface="Open Sans"/>
                <a:ea typeface="Open Sans"/>
                <a:cs typeface="Open Sans"/>
                <a:sym typeface="Open Sans"/>
              </a:rPr>
              <a:t>Smart </a:t>
            </a:r>
            <a:r>
              <a:rPr b="1" lang="en-US" sz="8000">
                <a:solidFill>
                  <a:srgbClr val="FFBD59"/>
                </a:solidFill>
                <a:latin typeface="Open Sans"/>
                <a:ea typeface="Open Sans"/>
                <a:cs typeface="Open Sans"/>
                <a:sym typeface="Open Sans"/>
              </a:rPr>
              <a:t>Shelf</a:t>
            </a:r>
            <a:r>
              <a:rPr b="1" i="0" lang="en-US" sz="8000" u="none" cap="none" strike="noStrike">
                <a:solidFill>
                  <a:srgbClr val="FFBD59"/>
                </a:solidFill>
                <a:latin typeface="Open Sans"/>
                <a:ea typeface="Open Sans"/>
                <a:cs typeface="Open Sans"/>
                <a:sym typeface="Open Sans"/>
              </a:rPr>
              <a:t> Management</a:t>
            </a:r>
            <a:endParaRPr b="1" i="0" sz="8000" u="none" cap="none" strike="noStrike">
              <a:solidFill>
                <a:srgbClr val="FFBD59"/>
              </a:solidFill>
              <a:latin typeface="Open Sans"/>
              <a:ea typeface="Open Sans"/>
              <a:cs typeface="Open Sans"/>
              <a:sym typeface="Open Sans"/>
            </a:endParaRPr>
          </a:p>
          <a:p>
            <a:pPr indent="0" lvl="0" marL="0" marR="0" rtl="0" algn="ctr">
              <a:lnSpc>
                <a:spcPct val="120000"/>
              </a:lnSpc>
              <a:spcBef>
                <a:spcPts val="0"/>
              </a:spcBef>
              <a:spcAft>
                <a:spcPts val="0"/>
              </a:spcAft>
              <a:buNone/>
            </a:pPr>
            <a:r>
              <a:rPr b="1" lang="en-US" sz="8000">
                <a:solidFill>
                  <a:srgbClr val="FFBD59"/>
                </a:solidFill>
                <a:latin typeface="Open Sans"/>
                <a:ea typeface="Open Sans"/>
                <a:cs typeface="Open Sans"/>
                <a:sym typeface="Open Sans"/>
              </a:rPr>
              <a:t>for Retailers</a:t>
            </a:r>
            <a:endParaRPr b="1" sz="8000">
              <a:solidFill>
                <a:srgbClr val="FFBD59"/>
              </a:solidFill>
              <a:latin typeface="Open Sans"/>
              <a:ea typeface="Open Sans"/>
              <a:cs typeface="Open Sans"/>
              <a:sym typeface="Open Sans"/>
            </a:endParaRPr>
          </a:p>
        </p:txBody>
      </p:sp>
      <p:sp>
        <p:nvSpPr>
          <p:cNvPr id="85" name="Google Shape;85;p1"/>
          <p:cNvSpPr txBox="1"/>
          <p:nvPr/>
        </p:nvSpPr>
        <p:spPr>
          <a:xfrm>
            <a:off x="2594051" y="6691518"/>
            <a:ext cx="12750800" cy="84963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1" i="0" lang="en-US" sz="2400" u="none" cap="none" strike="noStrike">
                <a:solidFill>
                  <a:srgbClr val="FFFFFF"/>
                </a:solidFill>
                <a:latin typeface="Arial"/>
                <a:ea typeface="Arial"/>
                <a:cs typeface="Arial"/>
                <a:sym typeface="Arial"/>
              </a:rPr>
              <a:t>TEAM 14</a:t>
            </a:r>
            <a:endParaRPr/>
          </a:p>
          <a:p>
            <a:pPr indent="0" lvl="0" marL="0" marR="0" rtl="0" algn="ctr">
              <a:lnSpc>
                <a:spcPct val="139958"/>
              </a:lnSpc>
              <a:spcBef>
                <a:spcPts val="0"/>
              </a:spcBef>
              <a:spcAft>
                <a:spcPts val="0"/>
              </a:spcAft>
              <a:buNone/>
            </a:pPr>
            <a:r>
              <a:t/>
            </a:r>
            <a:endParaRPr b="1" i="0" sz="2400" u="none" cap="none" strike="noStrike">
              <a:solidFill>
                <a:srgbClr val="FFFFFF"/>
              </a:solidFill>
              <a:latin typeface="Arial"/>
              <a:ea typeface="Arial"/>
              <a:cs typeface="Arial"/>
              <a:sym typeface="Arial"/>
            </a:endParaRPr>
          </a:p>
        </p:txBody>
      </p:sp>
      <p:sp>
        <p:nvSpPr>
          <p:cNvPr id="86" name="Google Shape;86;p1"/>
          <p:cNvSpPr txBox="1"/>
          <p:nvPr/>
        </p:nvSpPr>
        <p:spPr>
          <a:xfrm>
            <a:off x="884238" y="7640095"/>
            <a:ext cx="16519525" cy="88392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1" i="0" lang="en-US" sz="2400" u="none" cap="none" strike="noStrike">
                <a:solidFill>
                  <a:srgbClr val="FFFFFF"/>
                </a:solidFill>
                <a:latin typeface="Open Sans"/>
                <a:ea typeface="Open Sans"/>
                <a:cs typeface="Open Sans"/>
                <a:sym typeface="Open Sans"/>
              </a:rPr>
              <a:t>Team Members</a:t>
            </a:r>
            <a:endParaRPr/>
          </a:p>
          <a:p>
            <a:pPr indent="0" lvl="0" marL="0" marR="0" rtl="0" algn="ctr">
              <a:lnSpc>
                <a:spcPct val="159000"/>
              </a:lnSpc>
              <a:spcBef>
                <a:spcPts val="0"/>
              </a:spcBef>
              <a:spcAft>
                <a:spcPts val="0"/>
              </a:spcAft>
              <a:buNone/>
            </a:pPr>
            <a:r>
              <a:rPr b="1" i="0" lang="en-US" sz="2400" u="none" cap="none" strike="noStrike">
                <a:solidFill>
                  <a:srgbClr val="FFFFFF"/>
                </a:solidFill>
                <a:latin typeface="Open Sans"/>
                <a:ea typeface="Open Sans"/>
                <a:cs typeface="Open Sans"/>
                <a:sym typeface="Open Sans"/>
              </a:rPr>
              <a:t>Ankit Singh, Nitin Wahie , Mahir Raitani ,  Anupam Shandilya, Kartikeya Tiwari, Yulin Liu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9222C"/>
        </a:solidFill>
      </p:bgPr>
    </p:bg>
    <p:spTree>
      <p:nvGrpSpPr>
        <p:cNvPr id="227" name="Shape 227"/>
        <p:cNvGrpSpPr/>
        <p:nvPr/>
      </p:nvGrpSpPr>
      <p:grpSpPr>
        <a:xfrm>
          <a:off x="0" y="0"/>
          <a:ext cx="0" cy="0"/>
          <a:chOff x="0" y="0"/>
          <a:chExt cx="0" cy="0"/>
        </a:xfrm>
      </p:grpSpPr>
      <p:grpSp>
        <p:nvGrpSpPr>
          <p:cNvPr id="228" name="Google Shape;228;g7b5c05620a_2_87"/>
          <p:cNvGrpSpPr/>
          <p:nvPr/>
        </p:nvGrpSpPr>
        <p:grpSpPr>
          <a:xfrm>
            <a:off x="301799" y="330300"/>
            <a:ext cx="10162575" cy="1415344"/>
            <a:chOff x="-14" y="-38099"/>
            <a:chExt cx="13550100" cy="1887125"/>
          </a:xfrm>
        </p:grpSpPr>
        <p:sp>
          <p:nvSpPr>
            <p:cNvPr id="229" name="Google Shape;229;g7b5c05620a_2_87"/>
            <p:cNvSpPr/>
            <p:nvPr/>
          </p:nvSpPr>
          <p:spPr>
            <a:xfrm>
              <a:off x="0" y="1654926"/>
              <a:ext cx="2770800" cy="194100"/>
            </a:xfrm>
            <a:prstGeom prst="rect">
              <a:avLst/>
            </a:prstGeom>
            <a:solidFill>
              <a:srgbClr val="FF3B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7b5c05620a_2_87"/>
            <p:cNvSpPr txBox="1"/>
            <p:nvPr/>
          </p:nvSpPr>
          <p:spPr>
            <a:xfrm>
              <a:off x="-14" y="-38099"/>
              <a:ext cx="13550100" cy="9195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4800">
                  <a:solidFill>
                    <a:srgbClr val="FFFFFF"/>
                  </a:solidFill>
                  <a:latin typeface="Open Sans"/>
                  <a:ea typeface="Open Sans"/>
                  <a:cs typeface="Open Sans"/>
                  <a:sym typeface="Open Sans"/>
                </a:rPr>
                <a:t>Dashboard from Historical Data</a:t>
              </a:r>
              <a:endParaRPr/>
            </a:p>
          </p:txBody>
        </p:sp>
      </p:grpSp>
      <p:pic>
        <p:nvPicPr>
          <p:cNvPr id="231" name="Google Shape;231;g7b5c05620a_2_87"/>
          <p:cNvPicPr preferRelativeResize="0"/>
          <p:nvPr/>
        </p:nvPicPr>
        <p:blipFill>
          <a:blip r:embed="rId3">
            <a:alphaModFix/>
          </a:blip>
          <a:stretch>
            <a:fillRect/>
          </a:stretch>
        </p:blipFill>
        <p:spPr>
          <a:xfrm>
            <a:off x="4736300" y="1745650"/>
            <a:ext cx="13265951" cy="8245050"/>
          </a:xfrm>
          <a:prstGeom prst="rect">
            <a:avLst/>
          </a:prstGeom>
          <a:noFill/>
          <a:ln>
            <a:noFill/>
          </a:ln>
        </p:spPr>
      </p:pic>
      <p:sp>
        <p:nvSpPr>
          <p:cNvPr id="232" name="Google Shape;232;g7b5c05620a_2_87"/>
          <p:cNvSpPr txBox="1"/>
          <p:nvPr/>
        </p:nvSpPr>
        <p:spPr>
          <a:xfrm>
            <a:off x="117075" y="4898400"/>
            <a:ext cx="3650400" cy="12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Calibri"/>
                <a:ea typeface="Calibri"/>
                <a:cs typeface="Calibri"/>
                <a:sym typeface="Calibri"/>
              </a:rPr>
              <a:t>Algorithm’s historical information are stored in Athena Warehouse which can be used to </a:t>
            </a:r>
            <a:r>
              <a:rPr lang="en-US" sz="2400">
                <a:solidFill>
                  <a:srgbClr val="FFFFFF"/>
                </a:solidFill>
                <a:latin typeface="Calibri"/>
                <a:ea typeface="Calibri"/>
                <a:cs typeface="Calibri"/>
                <a:sym typeface="Calibri"/>
              </a:rPr>
              <a:t>gauge</a:t>
            </a:r>
            <a:r>
              <a:rPr lang="en-US" sz="2400">
                <a:solidFill>
                  <a:srgbClr val="FFFFFF"/>
                </a:solidFill>
                <a:latin typeface="Calibri"/>
                <a:ea typeface="Calibri"/>
                <a:cs typeface="Calibri"/>
                <a:sym typeface="Calibri"/>
              </a:rPr>
              <a:t> store’s overall health</a:t>
            </a:r>
            <a:endParaRPr sz="2400">
              <a:solidFill>
                <a:srgbClr val="FFFFFF"/>
              </a:solidFill>
              <a:latin typeface="Calibri"/>
              <a:ea typeface="Calibri"/>
              <a:cs typeface="Calibri"/>
              <a:sym typeface="Calibri"/>
            </a:endParaRPr>
          </a:p>
        </p:txBody>
      </p:sp>
      <p:sp>
        <p:nvSpPr>
          <p:cNvPr id="233" name="Google Shape;233;g7b5c05620a_2_87"/>
          <p:cNvSpPr/>
          <p:nvPr/>
        </p:nvSpPr>
        <p:spPr>
          <a:xfrm>
            <a:off x="3541475" y="5562600"/>
            <a:ext cx="1245000" cy="57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9222C"/>
        </a:solidFill>
      </p:bgPr>
    </p:bg>
    <p:spTree>
      <p:nvGrpSpPr>
        <p:cNvPr id="237" name="Shape 237"/>
        <p:cNvGrpSpPr/>
        <p:nvPr/>
      </p:nvGrpSpPr>
      <p:grpSpPr>
        <a:xfrm>
          <a:off x="0" y="0"/>
          <a:ext cx="0" cy="0"/>
          <a:chOff x="0" y="0"/>
          <a:chExt cx="0" cy="0"/>
        </a:xfrm>
      </p:grpSpPr>
      <p:sp>
        <p:nvSpPr>
          <p:cNvPr id="238" name="Google Shape;238;g7b5c05620a_1_0"/>
          <p:cNvSpPr/>
          <p:nvPr/>
        </p:nvSpPr>
        <p:spPr>
          <a:xfrm>
            <a:off x="0" y="0"/>
            <a:ext cx="7848130" cy="1739128"/>
          </a:xfrm>
          <a:custGeom>
            <a:rect b="b" l="l" r="r" t="t"/>
            <a:pathLst>
              <a:path extrusionOk="0" h="2052068" w="7266787">
                <a:moveTo>
                  <a:pt x="0" y="0"/>
                </a:moveTo>
                <a:lnTo>
                  <a:pt x="0" y="2052068"/>
                </a:lnTo>
                <a:lnTo>
                  <a:pt x="7266787" y="2052068"/>
                </a:lnTo>
                <a:lnTo>
                  <a:pt x="7266787" y="0"/>
                </a:lnTo>
                <a:lnTo>
                  <a:pt x="0" y="0"/>
                </a:lnTo>
                <a:close/>
                <a:moveTo>
                  <a:pt x="7205828" y="1991108"/>
                </a:moveTo>
                <a:lnTo>
                  <a:pt x="59690" y="1991108"/>
                </a:lnTo>
                <a:lnTo>
                  <a:pt x="59690" y="59690"/>
                </a:lnTo>
                <a:lnTo>
                  <a:pt x="7205828" y="59690"/>
                </a:lnTo>
                <a:lnTo>
                  <a:pt x="7205828" y="1991108"/>
                </a:lnTo>
                <a:close/>
              </a:path>
            </a:pathLst>
          </a:custGeom>
          <a:solidFill>
            <a:srgbClr val="37C9EF"/>
          </a:solidFill>
          <a:ln>
            <a:noFill/>
          </a:ln>
        </p:spPr>
      </p:sp>
      <p:sp>
        <p:nvSpPr>
          <p:cNvPr id="239" name="Google Shape;239;g7b5c05620a_1_0"/>
          <p:cNvSpPr txBox="1"/>
          <p:nvPr/>
        </p:nvSpPr>
        <p:spPr>
          <a:xfrm>
            <a:off x="83313" y="630075"/>
            <a:ext cx="7681500" cy="852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5600">
                <a:solidFill>
                  <a:srgbClr val="FFFFFF"/>
                </a:solidFill>
                <a:latin typeface="Open Sans"/>
                <a:ea typeface="Open Sans"/>
                <a:cs typeface="Open Sans"/>
                <a:sym typeface="Open Sans"/>
              </a:rPr>
              <a:t>INDUSTRY USE CASES</a:t>
            </a:r>
            <a:endParaRPr/>
          </a:p>
        </p:txBody>
      </p:sp>
      <p:pic>
        <p:nvPicPr>
          <p:cNvPr id="240" name="Google Shape;240;g7b5c05620a_1_0"/>
          <p:cNvPicPr preferRelativeResize="0"/>
          <p:nvPr/>
        </p:nvPicPr>
        <p:blipFill rotWithShape="1">
          <a:blip r:embed="rId3">
            <a:alphaModFix/>
          </a:blip>
          <a:srcRect b="0" l="0" r="0" t="2610"/>
          <a:stretch/>
        </p:blipFill>
        <p:spPr>
          <a:xfrm>
            <a:off x="391863" y="4218400"/>
            <a:ext cx="8360274" cy="4277650"/>
          </a:xfrm>
          <a:prstGeom prst="rect">
            <a:avLst/>
          </a:prstGeom>
          <a:noFill/>
          <a:ln>
            <a:noFill/>
          </a:ln>
        </p:spPr>
      </p:pic>
      <p:sp>
        <p:nvSpPr>
          <p:cNvPr id="241" name="Google Shape;241;g7b5c05620a_1_0"/>
          <p:cNvSpPr txBox="1"/>
          <p:nvPr/>
        </p:nvSpPr>
        <p:spPr>
          <a:xfrm>
            <a:off x="2426965" y="3326088"/>
            <a:ext cx="4629000" cy="4857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0" i="0" lang="en-US" sz="3000" u="none" cap="none" strike="noStrike">
                <a:solidFill>
                  <a:srgbClr val="37C9EF"/>
                </a:solidFill>
                <a:latin typeface="Arial"/>
                <a:ea typeface="Arial"/>
                <a:cs typeface="Arial"/>
                <a:sym typeface="Arial"/>
              </a:rPr>
              <a:t>SIMPLIFIED  SHOPPING</a:t>
            </a:r>
            <a:endParaRPr/>
          </a:p>
        </p:txBody>
      </p:sp>
      <p:pic>
        <p:nvPicPr>
          <p:cNvPr id="242" name="Google Shape;242;g7b5c05620a_1_0"/>
          <p:cNvPicPr preferRelativeResize="0"/>
          <p:nvPr/>
        </p:nvPicPr>
        <p:blipFill rotWithShape="1">
          <a:blip r:embed="rId4">
            <a:alphaModFix/>
          </a:blip>
          <a:srcRect b="0" l="0" r="0" t="0"/>
          <a:stretch/>
        </p:blipFill>
        <p:spPr>
          <a:xfrm>
            <a:off x="10092300" y="4221900"/>
            <a:ext cx="7479200" cy="4270625"/>
          </a:xfrm>
          <a:prstGeom prst="rect">
            <a:avLst/>
          </a:prstGeom>
          <a:noFill/>
          <a:ln>
            <a:noFill/>
          </a:ln>
        </p:spPr>
      </p:pic>
      <p:sp>
        <p:nvSpPr>
          <p:cNvPr id="243" name="Google Shape;243;g7b5c05620a_1_0"/>
          <p:cNvSpPr txBox="1"/>
          <p:nvPr/>
        </p:nvSpPr>
        <p:spPr>
          <a:xfrm>
            <a:off x="11517249" y="3326088"/>
            <a:ext cx="4629300" cy="485700"/>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b="0" i="0" lang="en-US" sz="3000" u="none" cap="none" strike="noStrike">
                <a:solidFill>
                  <a:srgbClr val="37C9EF"/>
                </a:solidFill>
                <a:latin typeface="Arial"/>
                <a:ea typeface="Arial"/>
                <a:cs typeface="Arial"/>
                <a:sym typeface="Arial"/>
              </a:rPr>
              <a:t>DATA DRIVEN RETAIL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9222C"/>
        </a:solidFill>
      </p:bgPr>
    </p:bg>
    <p:spTree>
      <p:nvGrpSpPr>
        <p:cNvPr id="247" name="Shape 247"/>
        <p:cNvGrpSpPr/>
        <p:nvPr/>
      </p:nvGrpSpPr>
      <p:grpSpPr>
        <a:xfrm>
          <a:off x="0" y="0"/>
          <a:ext cx="0" cy="0"/>
          <a:chOff x="0" y="0"/>
          <a:chExt cx="0" cy="0"/>
        </a:xfrm>
      </p:grpSpPr>
      <p:pic>
        <p:nvPicPr>
          <p:cNvPr id="248" name="Google Shape;248;g7b5c05620a_2_3"/>
          <p:cNvPicPr preferRelativeResize="0"/>
          <p:nvPr/>
        </p:nvPicPr>
        <p:blipFill rotWithShape="1">
          <a:blip r:embed="rId3">
            <a:alphaModFix/>
          </a:blip>
          <a:srcRect b="0" l="0" r="0" t="0"/>
          <a:stretch/>
        </p:blipFill>
        <p:spPr>
          <a:xfrm rot="5400000">
            <a:off x="-4065963" y="7550712"/>
            <a:ext cx="7728350" cy="7674525"/>
          </a:xfrm>
          <a:prstGeom prst="rect">
            <a:avLst/>
          </a:prstGeom>
          <a:noFill/>
          <a:ln>
            <a:noFill/>
          </a:ln>
        </p:spPr>
      </p:pic>
      <p:pic>
        <p:nvPicPr>
          <p:cNvPr id="249" name="Google Shape;249;g7b5c05620a_2_3"/>
          <p:cNvPicPr preferRelativeResize="0"/>
          <p:nvPr/>
        </p:nvPicPr>
        <p:blipFill rotWithShape="1">
          <a:blip r:embed="rId3">
            <a:alphaModFix/>
          </a:blip>
          <a:srcRect b="0" l="0" r="0" t="0"/>
          <a:stretch/>
        </p:blipFill>
        <p:spPr>
          <a:xfrm rot="5400000">
            <a:off x="14294987" y="7449362"/>
            <a:ext cx="7728350" cy="7674525"/>
          </a:xfrm>
          <a:prstGeom prst="rect">
            <a:avLst/>
          </a:prstGeom>
          <a:noFill/>
          <a:ln>
            <a:noFill/>
          </a:ln>
        </p:spPr>
      </p:pic>
      <p:sp>
        <p:nvSpPr>
          <p:cNvPr id="250" name="Google Shape;250;g7b5c05620a_2_3"/>
          <p:cNvSpPr txBox="1"/>
          <p:nvPr/>
        </p:nvSpPr>
        <p:spPr>
          <a:xfrm>
            <a:off x="1045933" y="2047761"/>
            <a:ext cx="4606200" cy="11073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3400">
                <a:solidFill>
                  <a:srgbClr val="FFFFFF"/>
                </a:solidFill>
                <a:latin typeface="Open Sans"/>
                <a:ea typeface="Open Sans"/>
                <a:cs typeface="Open Sans"/>
                <a:sym typeface="Open Sans"/>
              </a:rPr>
              <a:t>Train Robust Models</a:t>
            </a:r>
            <a:endParaRPr/>
          </a:p>
        </p:txBody>
      </p:sp>
      <p:sp>
        <p:nvSpPr>
          <p:cNvPr id="251" name="Google Shape;251;g7b5c05620a_2_3"/>
          <p:cNvSpPr txBox="1"/>
          <p:nvPr/>
        </p:nvSpPr>
        <p:spPr>
          <a:xfrm>
            <a:off x="6620553" y="1895361"/>
            <a:ext cx="5046900" cy="11073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3400">
                <a:solidFill>
                  <a:srgbClr val="FFFFFF"/>
                </a:solidFill>
                <a:latin typeface="Open Sans"/>
                <a:ea typeface="Open Sans"/>
                <a:cs typeface="Open Sans"/>
                <a:sym typeface="Open Sans"/>
              </a:rPr>
              <a:t>Fully Automated Restocking</a:t>
            </a:r>
            <a:endParaRPr/>
          </a:p>
        </p:txBody>
      </p:sp>
      <p:sp>
        <p:nvSpPr>
          <p:cNvPr id="252" name="Google Shape;252;g7b5c05620a_2_3"/>
          <p:cNvSpPr txBox="1"/>
          <p:nvPr/>
        </p:nvSpPr>
        <p:spPr>
          <a:xfrm>
            <a:off x="13161624" y="2047761"/>
            <a:ext cx="4606200" cy="11073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3400">
                <a:solidFill>
                  <a:srgbClr val="FFFFFF"/>
                </a:solidFill>
                <a:latin typeface="Open Sans"/>
                <a:ea typeface="Open Sans"/>
                <a:cs typeface="Open Sans"/>
                <a:sym typeface="Open Sans"/>
              </a:rPr>
              <a:t>Video Streaming</a:t>
            </a:r>
            <a:endParaRPr/>
          </a:p>
        </p:txBody>
      </p:sp>
      <p:grpSp>
        <p:nvGrpSpPr>
          <p:cNvPr id="253" name="Google Shape;253;g7b5c05620a_2_3"/>
          <p:cNvGrpSpPr/>
          <p:nvPr/>
        </p:nvGrpSpPr>
        <p:grpSpPr>
          <a:xfrm>
            <a:off x="123570" y="441150"/>
            <a:ext cx="13466700" cy="2170148"/>
            <a:chOff x="-18" y="-38099"/>
            <a:chExt cx="17955600" cy="2893531"/>
          </a:xfrm>
        </p:grpSpPr>
        <p:sp>
          <p:nvSpPr>
            <p:cNvPr id="254" name="Google Shape;254;g7b5c05620a_2_3"/>
            <p:cNvSpPr/>
            <p:nvPr/>
          </p:nvSpPr>
          <p:spPr>
            <a:xfrm>
              <a:off x="0" y="1654926"/>
              <a:ext cx="2770800" cy="194100"/>
            </a:xfrm>
            <a:prstGeom prst="rect">
              <a:avLst/>
            </a:prstGeom>
            <a:solidFill>
              <a:srgbClr val="FF3B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7b5c05620a_2_3"/>
            <p:cNvSpPr txBox="1"/>
            <p:nvPr/>
          </p:nvSpPr>
          <p:spPr>
            <a:xfrm>
              <a:off x="-18" y="-38099"/>
              <a:ext cx="17955600" cy="10134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4800">
                  <a:solidFill>
                    <a:srgbClr val="FFFFFF"/>
                  </a:solidFill>
                  <a:latin typeface="Open Sans"/>
                  <a:ea typeface="Open Sans"/>
                  <a:cs typeface="Open Sans"/>
                  <a:sym typeface="Open Sans"/>
                </a:rPr>
                <a:t>Current Limitations and Future Developments</a:t>
              </a:r>
              <a:endParaRPr/>
            </a:p>
          </p:txBody>
        </p:sp>
        <p:sp>
          <p:nvSpPr>
            <p:cNvPr id="256" name="Google Shape;256;g7b5c05620a_2_3"/>
            <p:cNvSpPr txBox="1"/>
            <p:nvPr/>
          </p:nvSpPr>
          <p:spPr>
            <a:xfrm>
              <a:off x="0" y="2232632"/>
              <a:ext cx="17334300" cy="622800"/>
            </a:xfrm>
            <a:prstGeom prst="rect">
              <a:avLst/>
            </a:prstGeom>
            <a:noFill/>
            <a:ln>
              <a:noFill/>
            </a:ln>
          </p:spPr>
          <p:txBody>
            <a:bodyPr anchorCtr="0" anchor="t" bIns="0" lIns="0" spcFirstLastPara="1" rIns="0" wrap="square" tIns="0">
              <a:noAutofit/>
            </a:bodyPr>
            <a:lstStyle/>
            <a:p>
              <a:pPr indent="0" lvl="0" marL="0" marR="0" rtl="0" algn="l">
                <a:lnSpc>
                  <a:spcPct val="139964"/>
                </a:lnSpc>
                <a:spcBef>
                  <a:spcPts val="0"/>
                </a:spcBef>
                <a:spcAft>
                  <a:spcPts val="0"/>
                </a:spcAft>
                <a:buNone/>
              </a:pPr>
              <a:r>
                <a:t/>
              </a:r>
              <a:endParaRPr/>
            </a:p>
          </p:txBody>
        </p:sp>
      </p:grpSp>
      <p:pic>
        <p:nvPicPr>
          <p:cNvPr id="257" name="Google Shape;257;g7b5c05620a_2_3"/>
          <p:cNvPicPr preferRelativeResize="0"/>
          <p:nvPr/>
        </p:nvPicPr>
        <p:blipFill>
          <a:blip r:embed="rId4">
            <a:alphaModFix/>
          </a:blip>
          <a:stretch>
            <a:fillRect/>
          </a:stretch>
        </p:blipFill>
        <p:spPr>
          <a:xfrm>
            <a:off x="773788" y="3429000"/>
            <a:ext cx="4768474" cy="2884924"/>
          </a:xfrm>
          <a:prstGeom prst="rect">
            <a:avLst/>
          </a:prstGeom>
          <a:noFill/>
          <a:ln>
            <a:noFill/>
          </a:ln>
          <a:effectLst>
            <a:outerShdw blurRad="57150" rotWithShape="0" algn="bl" dir="5400000" dist="19050">
              <a:srgbClr val="000000">
                <a:alpha val="50000"/>
              </a:srgbClr>
            </a:outerShdw>
          </a:effectLst>
        </p:spPr>
      </p:pic>
      <p:pic>
        <p:nvPicPr>
          <p:cNvPr id="258" name="Google Shape;258;g7b5c05620a_2_3"/>
          <p:cNvPicPr preferRelativeResize="0"/>
          <p:nvPr/>
        </p:nvPicPr>
        <p:blipFill>
          <a:blip r:embed="rId5">
            <a:alphaModFix/>
          </a:blip>
          <a:stretch>
            <a:fillRect/>
          </a:stretch>
        </p:blipFill>
        <p:spPr>
          <a:xfrm>
            <a:off x="773800" y="6809575"/>
            <a:ext cx="4768450" cy="2567619"/>
          </a:xfrm>
          <a:prstGeom prst="rect">
            <a:avLst/>
          </a:prstGeom>
          <a:noFill/>
          <a:ln>
            <a:noFill/>
          </a:ln>
        </p:spPr>
      </p:pic>
      <p:pic>
        <p:nvPicPr>
          <p:cNvPr id="259" name="Google Shape;259;g7b5c05620a_2_3"/>
          <p:cNvPicPr preferRelativeResize="0"/>
          <p:nvPr/>
        </p:nvPicPr>
        <p:blipFill>
          <a:blip r:embed="rId6">
            <a:alphaModFix/>
          </a:blip>
          <a:stretch>
            <a:fillRect/>
          </a:stretch>
        </p:blipFill>
        <p:spPr>
          <a:xfrm>
            <a:off x="6468156" y="4318668"/>
            <a:ext cx="5344845" cy="3006475"/>
          </a:xfrm>
          <a:prstGeom prst="rect">
            <a:avLst/>
          </a:prstGeom>
          <a:noFill/>
          <a:ln>
            <a:noFill/>
          </a:ln>
        </p:spPr>
      </p:pic>
      <p:pic>
        <p:nvPicPr>
          <p:cNvPr id="260" name="Google Shape;260;g7b5c05620a_2_3"/>
          <p:cNvPicPr preferRelativeResize="0"/>
          <p:nvPr/>
        </p:nvPicPr>
        <p:blipFill>
          <a:blip r:embed="rId7">
            <a:alphaModFix/>
          </a:blip>
          <a:stretch>
            <a:fillRect/>
          </a:stretch>
        </p:blipFill>
        <p:spPr>
          <a:xfrm>
            <a:off x="12738900" y="4120013"/>
            <a:ext cx="5155076" cy="3403791"/>
          </a:xfrm>
          <a:prstGeom prst="rect">
            <a:avLst/>
          </a:prstGeom>
          <a:noFill/>
          <a:ln>
            <a:noFill/>
          </a:ln>
        </p:spPr>
      </p:pic>
      <p:pic>
        <p:nvPicPr>
          <p:cNvPr id="261" name="Google Shape;261;g7b5c05620a_2_3"/>
          <p:cNvPicPr preferRelativeResize="0"/>
          <p:nvPr/>
        </p:nvPicPr>
        <p:blipFill rotWithShape="1">
          <a:blip r:embed="rId3">
            <a:alphaModFix/>
          </a:blip>
          <a:srcRect b="0" l="0" r="0" t="0"/>
          <a:stretch/>
        </p:blipFill>
        <p:spPr>
          <a:xfrm rot="5400000">
            <a:off x="14992600" y="-5356188"/>
            <a:ext cx="7728350" cy="7674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9222C"/>
        </a:solidFill>
      </p:bgPr>
    </p:bg>
    <p:spTree>
      <p:nvGrpSpPr>
        <p:cNvPr id="265" name="Shape 265"/>
        <p:cNvGrpSpPr/>
        <p:nvPr/>
      </p:nvGrpSpPr>
      <p:grpSpPr>
        <a:xfrm>
          <a:off x="0" y="0"/>
          <a:ext cx="0" cy="0"/>
          <a:chOff x="0" y="0"/>
          <a:chExt cx="0" cy="0"/>
        </a:xfrm>
      </p:grpSpPr>
      <p:sp>
        <p:nvSpPr>
          <p:cNvPr id="266" name="Google Shape;266;p13"/>
          <p:cNvSpPr txBox="1"/>
          <p:nvPr/>
        </p:nvSpPr>
        <p:spPr>
          <a:xfrm>
            <a:off x="4572003" y="4160975"/>
            <a:ext cx="8536800" cy="1211700"/>
          </a:xfrm>
          <a:prstGeom prst="rect">
            <a:avLst/>
          </a:prstGeom>
          <a:noFill/>
          <a:ln>
            <a:noFill/>
          </a:ln>
        </p:spPr>
        <p:txBody>
          <a:bodyPr anchorCtr="0" anchor="t" bIns="0" lIns="0" spcFirstLastPara="1" rIns="0" wrap="square" tIns="0">
            <a:spAutoFit/>
          </a:bodyPr>
          <a:lstStyle/>
          <a:p>
            <a:pPr indent="0" lvl="0" marL="457200" marR="0" rtl="0" algn="ctr">
              <a:lnSpc>
                <a:spcPct val="120000"/>
              </a:lnSpc>
              <a:spcBef>
                <a:spcPts val="0"/>
              </a:spcBef>
              <a:spcAft>
                <a:spcPts val="0"/>
              </a:spcAft>
              <a:buNone/>
            </a:pPr>
            <a:r>
              <a:rPr b="1" i="0" lang="en-US" sz="8000" u="none" cap="none" strike="noStrike">
                <a:solidFill>
                  <a:srgbClr val="FFBD59"/>
                </a:solidFill>
                <a:latin typeface="Open Sans"/>
                <a:ea typeface="Open Sans"/>
                <a:cs typeface="Open Sans"/>
                <a:sym typeface="Open San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9222C"/>
        </a:solidFill>
      </p:bgPr>
    </p:bg>
    <p:spTree>
      <p:nvGrpSpPr>
        <p:cNvPr id="90" name="Shape 90"/>
        <p:cNvGrpSpPr/>
        <p:nvPr/>
      </p:nvGrpSpPr>
      <p:grpSpPr>
        <a:xfrm>
          <a:off x="0" y="0"/>
          <a:ext cx="0" cy="0"/>
          <a:chOff x="0" y="0"/>
          <a:chExt cx="0" cy="0"/>
        </a:xfrm>
      </p:grpSpPr>
      <p:sp>
        <p:nvSpPr>
          <p:cNvPr id="91" name="Google Shape;91;p2"/>
          <p:cNvSpPr/>
          <p:nvPr/>
        </p:nvSpPr>
        <p:spPr>
          <a:xfrm>
            <a:off x="0" y="0"/>
            <a:ext cx="8996135" cy="2540419"/>
          </a:xfrm>
          <a:custGeom>
            <a:rect b="b" l="l" r="r" t="t"/>
            <a:pathLst>
              <a:path extrusionOk="0" h="2052068" w="7266787">
                <a:moveTo>
                  <a:pt x="0" y="0"/>
                </a:moveTo>
                <a:lnTo>
                  <a:pt x="0" y="2052068"/>
                </a:lnTo>
                <a:lnTo>
                  <a:pt x="7266787" y="2052068"/>
                </a:lnTo>
                <a:lnTo>
                  <a:pt x="7266787" y="0"/>
                </a:lnTo>
                <a:lnTo>
                  <a:pt x="0" y="0"/>
                </a:lnTo>
                <a:close/>
                <a:moveTo>
                  <a:pt x="7205828" y="1991108"/>
                </a:moveTo>
                <a:lnTo>
                  <a:pt x="59690" y="1991108"/>
                </a:lnTo>
                <a:lnTo>
                  <a:pt x="59690" y="59690"/>
                </a:lnTo>
                <a:lnTo>
                  <a:pt x="7205828" y="59690"/>
                </a:lnTo>
                <a:lnTo>
                  <a:pt x="7205828" y="1991108"/>
                </a:lnTo>
                <a:close/>
              </a:path>
            </a:pathLst>
          </a:custGeom>
          <a:solidFill>
            <a:srgbClr val="37C9EF"/>
          </a:solidFill>
          <a:ln>
            <a:noFill/>
          </a:ln>
        </p:spPr>
      </p:sp>
      <p:sp>
        <p:nvSpPr>
          <p:cNvPr id="92" name="Google Shape;92;p2"/>
          <p:cNvSpPr txBox="1"/>
          <p:nvPr/>
        </p:nvSpPr>
        <p:spPr>
          <a:xfrm>
            <a:off x="411275" y="1569950"/>
            <a:ext cx="9260700" cy="852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5600">
                <a:solidFill>
                  <a:srgbClr val="FFFFFF"/>
                </a:solidFill>
                <a:latin typeface="Open Sans"/>
                <a:ea typeface="Open Sans"/>
                <a:cs typeface="Open Sans"/>
                <a:sym typeface="Open Sans"/>
              </a:rPr>
              <a:t>Shelf Management</a:t>
            </a:r>
            <a:endParaRPr/>
          </a:p>
        </p:txBody>
      </p:sp>
      <p:sp>
        <p:nvSpPr>
          <p:cNvPr id="93" name="Google Shape;93;p2"/>
          <p:cNvSpPr txBox="1"/>
          <p:nvPr/>
        </p:nvSpPr>
        <p:spPr>
          <a:xfrm>
            <a:off x="111825" y="2944475"/>
            <a:ext cx="11326800" cy="56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rPr>
              <a:t>Shelf management is one of the biggest problems for both small and big retailers. An optimized shelf leads to the following:</a:t>
            </a:r>
            <a:endParaRPr sz="3000">
              <a:solidFill>
                <a:srgbClr val="FFFFFF"/>
              </a:solidFill>
            </a:endParaRPr>
          </a:p>
          <a:p>
            <a:pPr indent="0" lvl="0" marL="0" rtl="0" algn="l">
              <a:spcBef>
                <a:spcPts val="0"/>
              </a:spcBef>
              <a:spcAft>
                <a:spcPts val="0"/>
              </a:spcAft>
              <a:buNone/>
            </a:pPr>
            <a:r>
              <a:t/>
            </a:r>
            <a:endParaRPr sz="3000">
              <a:solidFill>
                <a:srgbClr val="FFFFFF"/>
              </a:solidFill>
            </a:endParaRPr>
          </a:p>
          <a:p>
            <a:pPr indent="-419100" lvl="0" marL="457200" rtl="0" algn="l">
              <a:lnSpc>
                <a:spcPct val="150000"/>
              </a:lnSpc>
              <a:spcBef>
                <a:spcPts val="0"/>
              </a:spcBef>
              <a:spcAft>
                <a:spcPts val="0"/>
              </a:spcAft>
              <a:buClr>
                <a:srgbClr val="FFFFFF"/>
              </a:buClr>
              <a:buSzPts val="3000"/>
              <a:buChar char="●"/>
            </a:pPr>
            <a:r>
              <a:rPr lang="en-US" sz="3000">
                <a:solidFill>
                  <a:srgbClr val="FFFFFF"/>
                </a:solidFill>
              </a:rPr>
              <a:t>Lower revenues</a:t>
            </a:r>
            <a:endParaRPr sz="3000">
              <a:solidFill>
                <a:srgbClr val="FFFFFF"/>
              </a:solidFill>
            </a:endParaRPr>
          </a:p>
          <a:p>
            <a:pPr indent="-419100" lvl="0" marL="457200" rtl="0" algn="l">
              <a:lnSpc>
                <a:spcPct val="150000"/>
              </a:lnSpc>
              <a:spcBef>
                <a:spcPts val="0"/>
              </a:spcBef>
              <a:spcAft>
                <a:spcPts val="0"/>
              </a:spcAft>
              <a:buClr>
                <a:srgbClr val="FFFFFF"/>
              </a:buClr>
              <a:buSzPts val="3000"/>
              <a:buChar char="●"/>
            </a:pPr>
            <a:r>
              <a:rPr lang="en-US" sz="3000">
                <a:solidFill>
                  <a:srgbClr val="FFFFFF"/>
                </a:solidFill>
              </a:rPr>
              <a:t>Customer loss</a:t>
            </a:r>
            <a:endParaRPr sz="3000">
              <a:solidFill>
                <a:srgbClr val="FFFFFF"/>
              </a:solidFill>
            </a:endParaRPr>
          </a:p>
          <a:p>
            <a:pPr indent="-419100" lvl="0" marL="457200" rtl="0" algn="l">
              <a:lnSpc>
                <a:spcPct val="150000"/>
              </a:lnSpc>
              <a:spcBef>
                <a:spcPts val="0"/>
              </a:spcBef>
              <a:spcAft>
                <a:spcPts val="0"/>
              </a:spcAft>
              <a:buClr>
                <a:srgbClr val="FFFFFF"/>
              </a:buClr>
              <a:buSzPts val="3000"/>
              <a:buChar char="●"/>
            </a:pPr>
            <a:r>
              <a:rPr lang="en-US" sz="3000">
                <a:solidFill>
                  <a:srgbClr val="FFFFFF"/>
                </a:solidFill>
              </a:rPr>
              <a:t>Inefficient shelf movement</a:t>
            </a:r>
            <a:endParaRPr sz="3000">
              <a:solidFill>
                <a:srgbClr val="FFFFFF"/>
              </a:solidFill>
            </a:endParaRPr>
          </a:p>
          <a:p>
            <a:pPr indent="-419100" lvl="0" marL="457200" rtl="0" algn="l">
              <a:lnSpc>
                <a:spcPct val="150000"/>
              </a:lnSpc>
              <a:spcBef>
                <a:spcPts val="0"/>
              </a:spcBef>
              <a:spcAft>
                <a:spcPts val="0"/>
              </a:spcAft>
              <a:buClr>
                <a:srgbClr val="FFFFFF"/>
              </a:buClr>
              <a:buSzPts val="3000"/>
              <a:buChar char="●"/>
            </a:pPr>
            <a:r>
              <a:rPr lang="en-US" sz="3000">
                <a:solidFill>
                  <a:srgbClr val="FFFFFF"/>
                </a:solidFill>
              </a:rPr>
              <a:t>Shelf in occupancy</a:t>
            </a:r>
            <a:endParaRPr sz="3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9222C"/>
        </a:solidFill>
      </p:bgPr>
    </p:bg>
    <p:spTree>
      <p:nvGrpSpPr>
        <p:cNvPr id="97" name="Shape 97"/>
        <p:cNvGrpSpPr/>
        <p:nvPr/>
      </p:nvGrpSpPr>
      <p:grpSpPr>
        <a:xfrm>
          <a:off x="0" y="0"/>
          <a:ext cx="0" cy="0"/>
          <a:chOff x="0" y="0"/>
          <a:chExt cx="0" cy="0"/>
        </a:xfrm>
      </p:grpSpPr>
      <p:sp>
        <p:nvSpPr>
          <p:cNvPr id="98" name="Google Shape;98;p3"/>
          <p:cNvSpPr/>
          <p:nvPr/>
        </p:nvSpPr>
        <p:spPr>
          <a:xfrm>
            <a:off x="0" y="0"/>
            <a:ext cx="15828326" cy="3668179"/>
          </a:xfrm>
          <a:custGeom>
            <a:rect b="b" l="l" r="r" t="t"/>
            <a:pathLst>
              <a:path extrusionOk="0" h="2963037" w="12785611">
                <a:moveTo>
                  <a:pt x="0" y="0"/>
                </a:moveTo>
                <a:lnTo>
                  <a:pt x="0" y="2963037"/>
                </a:lnTo>
                <a:lnTo>
                  <a:pt x="12785611" y="2963037"/>
                </a:lnTo>
                <a:lnTo>
                  <a:pt x="12785611" y="0"/>
                </a:lnTo>
                <a:lnTo>
                  <a:pt x="0" y="0"/>
                </a:lnTo>
                <a:close/>
                <a:moveTo>
                  <a:pt x="12724651" y="2902077"/>
                </a:moveTo>
                <a:lnTo>
                  <a:pt x="59690" y="2902077"/>
                </a:lnTo>
                <a:lnTo>
                  <a:pt x="59690" y="59690"/>
                </a:lnTo>
                <a:lnTo>
                  <a:pt x="12724651" y="59690"/>
                </a:lnTo>
                <a:lnTo>
                  <a:pt x="12724651" y="2902077"/>
                </a:lnTo>
                <a:close/>
              </a:path>
            </a:pathLst>
          </a:custGeom>
          <a:solidFill>
            <a:srgbClr val="37C9EF"/>
          </a:solidFill>
          <a:ln>
            <a:noFill/>
          </a:ln>
        </p:spPr>
      </p:sp>
      <p:sp>
        <p:nvSpPr>
          <p:cNvPr id="99" name="Google Shape;99;p3"/>
          <p:cNvSpPr txBox="1"/>
          <p:nvPr/>
        </p:nvSpPr>
        <p:spPr>
          <a:xfrm>
            <a:off x="1477770" y="1551303"/>
            <a:ext cx="9384951" cy="1698784"/>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5600" u="none" cap="none" strike="noStrike">
                <a:solidFill>
                  <a:srgbClr val="FFFFFF"/>
                </a:solidFill>
                <a:latin typeface="Open Sans"/>
                <a:ea typeface="Open Sans"/>
                <a:cs typeface="Open Sans"/>
                <a:sym typeface="Open Sans"/>
              </a:rPr>
              <a:t>CHALLENGES OF THE RETAIL STORE</a:t>
            </a:r>
            <a:endParaRPr/>
          </a:p>
        </p:txBody>
      </p:sp>
      <p:sp>
        <p:nvSpPr>
          <p:cNvPr id="100" name="Google Shape;100;p3"/>
          <p:cNvSpPr/>
          <p:nvPr/>
        </p:nvSpPr>
        <p:spPr>
          <a:xfrm>
            <a:off x="2225407" y="4531193"/>
            <a:ext cx="3832868" cy="383286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C7D0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7227566" y="4531193"/>
            <a:ext cx="3832868" cy="383286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C7D0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12545917" y="4531193"/>
            <a:ext cx="3832868" cy="383286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C7D0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txBox="1"/>
          <p:nvPr/>
        </p:nvSpPr>
        <p:spPr>
          <a:xfrm>
            <a:off x="2378405" y="5536248"/>
            <a:ext cx="3526873" cy="146304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4200" u="none" cap="none" strike="noStrike">
                <a:solidFill>
                  <a:srgbClr val="19222C"/>
                </a:solidFill>
                <a:latin typeface="Open Sans"/>
                <a:ea typeface="Open Sans"/>
                <a:cs typeface="Open Sans"/>
                <a:sym typeface="Open Sans"/>
              </a:rPr>
              <a:t>Inventory Management</a:t>
            </a:r>
            <a:endParaRPr/>
          </a:p>
        </p:txBody>
      </p:sp>
      <p:sp>
        <p:nvSpPr>
          <p:cNvPr id="104" name="Google Shape;104;p3"/>
          <p:cNvSpPr txBox="1"/>
          <p:nvPr/>
        </p:nvSpPr>
        <p:spPr>
          <a:xfrm>
            <a:off x="7380563" y="5536248"/>
            <a:ext cx="3526873" cy="146304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4200" u="none" cap="none" strike="noStrike">
                <a:solidFill>
                  <a:srgbClr val="19222C"/>
                </a:solidFill>
                <a:latin typeface="Open Sans"/>
                <a:ea typeface="Open Sans"/>
                <a:cs typeface="Open Sans"/>
                <a:sym typeface="Open Sans"/>
              </a:rPr>
              <a:t>Product Discovery</a:t>
            </a:r>
            <a:endParaRPr/>
          </a:p>
        </p:txBody>
      </p:sp>
      <p:sp>
        <p:nvSpPr>
          <p:cNvPr id="105" name="Google Shape;105;p3"/>
          <p:cNvSpPr txBox="1"/>
          <p:nvPr/>
        </p:nvSpPr>
        <p:spPr>
          <a:xfrm>
            <a:off x="12698915" y="5406258"/>
            <a:ext cx="3526873" cy="146304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4200" u="none" cap="none" strike="noStrike">
                <a:solidFill>
                  <a:srgbClr val="19222C"/>
                </a:solidFill>
                <a:latin typeface="Open Sans"/>
                <a:ea typeface="Open Sans"/>
                <a:cs typeface="Open Sans"/>
                <a:sym typeface="Open Sans"/>
              </a:rPr>
              <a:t>Consumer Covenience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9222C"/>
        </a:solidFill>
      </p:bgPr>
    </p:bg>
    <p:spTree>
      <p:nvGrpSpPr>
        <p:cNvPr id="109" name="Shape 109"/>
        <p:cNvGrpSpPr/>
        <p:nvPr/>
      </p:nvGrpSpPr>
      <p:grpSpPr>
        <a:xfrm>
          <a:off x="0" y="0"/>
          <a:ext cx="0" cy="0"/>
          <a:chOff x="0" y="0"/>
          <a:chExt cx="0" cy="0"/>
        </a:xfrm>
      </p:grpSpPr>
      <p:sp>
        <p:nvSpPr>
          <p:cNvPr id="110" name="Google Shape;110;p4"/>
          <p:cNvSpPr/>
          <p:nvPr/>
        </p:nvSpPr>
        <p:spPr>
          <a:xfrm>
            <a:off x="527933" y="2109649"/>
            <a:ext cx="2078182" cy="145473"/>
          </a:xfrm>
          <a:prstGeom prst="rect">
            <a:avLst/>
          </a:prstGeom>
          <a:solidFill>
            <a:srgbClr val="FF3B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4"/>
          <p:cNvPicPr preferRelativeResize="0"/>
          <p:nvPr/>
        </p:nvPicPr>
        <p:blipFill rotWithShape="1">
          <a:blip r:embed="rId3">
            <a:alphaModFix/>
          </a:blip>
          <a:srcRect b="273" l="55" r="4365" t="0"/>
          <a:stretch/>
        </p:blipFill>
        <p:spPr>
          <a:xfrm>
            <a:off x="7439307" y="2406731"/>
            <a:ext cx="10680183" cy="6434298"/>
          </a:xfrm>
          <a:prstGeom prst="rect">
            <a:avLst/>
          </a:prstGeom>
          <a:noFill/>
          <a:ln>
            <a:noFill/>
          </a:ln>
        </p:spPr>
      </p:pic>
      <p:sp>
        <p:nvSpPr>
          <p:cNvPr id="112" name="Google Shape;112;p4"/>
          <p:cNvSpPr txBox="1"/>
          <p:nvPr/>
        </p:nvSpPr>
        <p:spPr>
          <a:xfrm>
            <a:off x="527933" y="830355"/>
            <a:ext cx="8932405" cy="76962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4800" u="none" cap="none" strike="noStrike">
                <a:solidFill>
                  <a:srgbClr val="FFFFFF"/>
                </a:solidFill>
                <a:latin typeface="Open Sans"/>
                <a:ea typeface="Open Sans"/>
                <a:cs typeface="Open Sans"/>
                <a:sym typeface="Open Sans"/>
              </a:rPr>
              <a:t>Inventory Management</a:t>
            </a:r>
            <a:endParaRPr/>
          </a:p>
        </p:txBody>
      </p:sp>
      <p:sp>
        <p:nvSpPr>
          <p:cNvPr id="113" name="Google Shape;113;p4"/>
          <p:cNvSpPr txBox="1"/>
          <p:nvPr/>
        </p:nvSpPr>
        <p:spPr>
          <a:xfrm>
            <a:off x="527933" y="2528641"/>
            <a:ext cx="6911373" cy="481330"/>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FFFFFF"/>
                </a:solidFill>
                <a:latin typeface="Open Sans Light"/>
                <a:ea typeface="Open Sans Light"/>
                <a:cs typeface="Open Sans Light"/>
                <a:sym typeface="Open Sans Light"/>
              </a:rPr>
              <a:t>Why Retailers should care about?</a:t>
            </a:r>
            <a:endParaRPr/>
          </a:p>
        </p:txBody>
      </p:sp>
      <p:sp>
        <p:nvSpPr>
          <p:cNvPr id="114" name="Google Shape;114;p4"/>
          <p:cNvSpPr txBox="1"/>
          <p:nvPr/>
        </p:nvSpPr>
        <p:spPr>
          <a:xfrm>
            <a:off x="226157" y="4707994"/>
            <a:ext cx="6785267" cy="175323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000" u="none" cap="none" strike="noStrike">
                <a:solidFill>
                  <a:srgbClr val="FFFFFF"/>
                </a:solidFill>
                <a:latin typeface="Open Sans Light"/>
                <a:ea typeface="Open Sans Light"/>
                <a:cs typeface="Open Sans Light"/>
                <a:sym typeface="Open Sans Light"/>
              </a:rPr>
              <a:t>Out-of-stocks are more costly than losing a sale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9222C"/>
        </a:solidFill>
      </p:bgPr>
    </p:bg>
    <p:spTree>
      <p:nvGrpSpPr>
        <p:cNvPr id="118" name="Shape 118"/>
        <p:cNvGrpSpPr/>
        <p:nvPr/>
      </p:nvGrpSpPr>
      <p:grpSpPr>
        <a:xfrm>
          <a:off x="0" y="0"/>
          <a:ext cx="0" cy="0"/>
          <a:chOff x="0" y="0"/>
          <a:chExt cx="0" cy="0"/>
        </a:xfrm>
      </p:grpSpPr>
      <p:sp>
        <p:nvSpPr>
          <p:cNvPr id="119" name="Google Shape;119;p6"/>
          <p:cNvSpPr/>
          <p:nvPr/>
        </p:nvSpPr>
        <p:spPr>
          <a:xfrm>
            <a:off x="367459" y="1888269"/>
            <a:ext cx="2078182" cy="145473"/>
          </a:xfrm>
          <a:prstGeom prst="rect">
            <a:avLst/>
          </a:prstGeom>
          <a:solidFill>
            <a:srgbClr val="FF3B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txBox="1"/>
          <p:nvPr/>
        </p:nvSpPr>
        <p:spPr>
          <a:xfrm>
            <a:off x="367459" y="608974"/>
            <a:ext cx="8932405" cy="76962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4800" u="none" cap="none" strike="noStrike">
                <a:solidFill>
                  <a:srgbClr val="FFFFFF"/>
                </a:solidFill>
                <a:latin typeface="Open Sans"/>
                <a:ea typeface="Open Sans"/>
                <a:cs typeface="Open Sans"/>
                <a:sym typeface="Open Sans"/>
              </a:rPr>
              <a:t>Loss Due to Out of Stocks</a:t>
            </a:r>
            <a:endParaRPr/>
          </a:p>
        </p:txBody>
      </p:sp>
      <p:sp>
        <p:nvSpPr>
          <p:cNvPr id="121" name="Google Shape;121;p6"/>
          <p:cNvSpPr txBox="1"/>
          <p:nvPr/>
        </p:nvSpPr>
        <p:spPr>
          <a:xfrm>
            <a:off x="367459" y="2307261"/>
            <a:ext cx="8193336" cy="481330"/>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FFFFFF"/>
                </a:solidFill>
                <a:latin typeface="Open Sans Light"/>
                <a:ea typeface="Open Sans Light"/>
                <a:cs typeface="Open Sans Light"/>
                <a:sym typeface="Open Sans Light"/>
              </a:rPr>
              <a:t>Margin Loss in the thin margin business</a:t>
            </a:r>
            <a:endParaRPr/>
          </a:p>
        </p:txBody>
      </p:sp>
      <p:sp>
        <p:nvSpPr>
          <p:cNvPr id="122" name="Google Shape;122;p6"/>
          <p:cNvSpPr txBox="1"/>
          <p:nvPr/>
        </p:nvSpPr>
        <p:spPr>
          <a:xfrm>
            <a:off x="3906775" y="3625079"/>
            <a:ext cx="14535873" cy="1392497"/>
          </a:xfrm>
          <a:prstGeom prst="rect">
            <a:avLst/>
          </a:prstGeom>
          <a:noFill/>
          <a:ln>
            <a:noFill/>
          </a:ln>
        </p:spPr>
        <p:txBody>
          <a:bodyPr anchorCtr="0" anchor="t" bIns="0" lIns="0" spcFirstLastPara="1" rIns="0" wrap="square" tIns="0">
            <a:spAutoFit/>
          </a:bodyPr>
          <a:lstStyle/>
          <a:p>
            <a:pPr indent="0" lvl="0" marL="0" marR="0" rtl="0" algn="l">
              <a:lnSpc>
                <a:spcPct val="124000"/>
              </a:lnSpc>
              <a:spcBef>
                <a:spcPts val="0"/>
              </a:spcBef>
              <a:spcAft>
                <a:spcPts val="0"/>
              </a:spcAft>
              <a:buNone/>
            </a:pPr>
            <a:r>
              <a:rPr b="0" i="0" lang="en-US" sz="3000" u="none" cap="none" strike="noStrike">
                <a:solidFill>
                  <a:srgbClr val="EAECEA"/>
                </a:solidFill>
                <a:latin typeface="Open Sans"/>
                <a:ea typeface="Open Sans"/>
                <a:cs typeface="Open Sans"/>
                <a:sym typeface="Open Sans"/>
              </a:rPr>
              <a:t>In 2018, More than 1 out of 3 Retail Shoppers Attributed bad shopping Experience to Out of Stock. More than 43% these customers opt for another retailer in case of the Out of Stock scenarios in the store.*</a:t>
            </a:r>
            <a:endParaRPr/>
          </a:p>
        </p:txBody>
      </p:sp>
      <p:sp>
        <p:nvSpPr>
          <p:cNvPr id="123" name="Google Shape;123;p6"/>
          <p:cNvSpPr/>
          <p:nvPr/>
        </p:nvSpPr>
        <p:spPr>
          <a:xfrm>
            <a:off x="740248" y="3717250"/>
            <a:ext cx="617411" cy="1314450"/>
          </a:xfrm>
          <a:custGeom>
            <a:rect b="b" l="l" r="r" t="t"/>
            <a:pathLst>
              <a:path extrusionOk="0" h="7620000" w="3528060">
                <a:moveTo>
                  <a:pt x="1767840" y="0"/>
                </a:moveTo>
                <a:cubicBezTo>
                  <a:pt x="2139950" y="0"/>
                  <a:pt x="2440940" y="300990"/>
                  <a:pt x="2440940" y="673100"/>
                </a:cubicBezTo>
                <a:cubicBezTo>
                  <a:pt x="2440940" y="1045210"/>
                  <a:pt x="2139950" y="1346200"/>
                  <a:pt x="1767840" y="1346200"/>
                </a:cubicBezTo>
                <a:cubicBezTo>
                  <a:pt x="1395730" y="1346200"/>
                  <a:pt x="1094740" y="1045210"/>
                  <a:pt x="1094740" y="673100"/>
                </a:cubicBezTo>
                <a:cubicBezTo>
                  <a:pt x="1093470" y="300990"/>
                  <a:pt x="1395730" y="0"/>
                  <a:pt x="1767840" y="0"/>
                </a:cubicBezTo>
                <a:close/>
                <a:moveTo>
                  <a:pt x="3482340" y="3826510"/>
                </a:moveTo>
                <a:lnTo>
                  <a:pt x="2948940" y="2167890"/>
                </a:lnTo>
                <a:cubicBezTo>
                  <a:pt x="2945130" y="2156460"/>
                  <a:pt x="2940050" y="2146300"/>
                  <a:pt x="2934970" y="2136140"/>
                </a:cubicBezTo>
                <a:cubicBezTo>
                  <a:pt x="2722880" y="1597660"/>
                  <a:pt x="2249170" y="1471930"/>
                  <a:pt x="2082800" y="1471930"/>
                </a:cubicBezTo>
                <a:lnTo>
                  <a:pt x="1445260" y="1471930"/>
                </a:lnTo>
                <a:cubicBezTo>
                  <a:pt x="1277620" y="1471930"/>
                  <a:pt x="805180" y="1598930"/>
                  <a:pt x="593090" y="2136140"/>
                </a:cubicBezTo>
                <a:cubicBezTo>
                  <a:pt x="588010" y="2146300"/>
                  <a:pt x="582930" y="2156460"/>
                  <a:pt x="579120" y="2167890"/>
                </a:cubicBezTo>
                <a:lnTo>
                  <a:pt x="45720" y="3826510"/>
                </a:lnTo>
                <a:cubicBezTo>
                  <a:pt x="0" y="3964940"/>
                  <a:pt x="74930" y="4114800"/>
                  <a:pt x="214630" y="4160520"/>
                </a:cubicBezTo>
                <a:cubicBezTo>
                  <a:pt x="353060" y="4206240"/>
                  <a:pt x="502920" y="4131310"/>
                  <a:pt x="548640" y="3991610"/>
                </a:cubicBezTo>
                <a:lnTo>
                  <a:pt x="1062990" y="2393950"/>
                </a:lnTo>
                <a:lnTo>
                  <a:pt x="1183640" y="2393950"/>
                </a:lnTo>
                <a:lnTo>
                  <a:pt x="303530" y="5134610"/>
                </a:lnTo>
                <a:lnTo>
                  <a:pt x="1019810" y="5134610"/>
                </a:lnTo>
                <a:lnTo>
                  <a:pt x="1019810" y="7306310"/>
                </a:lnTo>
                <a:cubicBezTo>
                  <a:pt x="1019810" y="7479030"/>
                  <a:pt x="1159510" y="7620000"/>
                  <a:pt x="1333500" y="7620000"/>
                </a:cubicBezTo>
                <a:cubicBezTo>
                  <a:pt x="1506220" y="7620000"/>
                  <a:pt x="1647190" y="7480300"/>
                  <a:pt x="1647190" y="7306310"/>
                </a:cubicBezTo>
                <a:lnTo>
                  <a:pt x="1647190" y="5134610"/>
                </a:lnTo>
                <a:lnTo>
                  <a:pt x="1880870" y="5134610"/>
                </a:lnTo>
                <a:lnTo>
                  <a:pt x="1880870" y="7306310"/>
                </a:lnTo>
                <a:cubicBezTo>
                  <a:pt x="1880870" y="7479030"/>
                  <a:pt x="2020570" y="7620000"/>
                  <a:pt x="2194560" y="7620000"/>
                </a:cubicBezTo>
                <a:cubicBezTo>
                  <a:pt x="2367280" y="7620000"/>
                  <a:pt x="2508250" y="7480300"/>
                  <a:pt x="2508250" y="7306310"/>
                </a:cubicBezTo>
                <a:lnTo>
                  <a:pt x="2508250" y="5134610"/>
                </a:lnTo>
                <a:lnTo>
                  <a:pt x="3224530" y="5134610"/>
                </a:lnTo>
                <a:lnTo>
                  <a:pt x="2346960" y="2393950"/>
                </a:lnTo>
                <a:lnTo>
                  <a:pt x="2467610" y="2393950"/>
                </a:lnTo>
                <a:lnTo>
                  <a:pt x="2981960" y="3991610"/>
                </a:lnTo>
                <a:cubicBezTo>
                  <a:pt x="3027680" y="4130040"/>
                  <a:pt x="3177540" y="4206240"/>
                  <a:pt x="3315970" y="4160520"/>
                </a:cubicBezTo>
                <a:cubicBezTo>
                  <a:pt x="3453130" y="4116070"/>
                  <a:pt x="3528060" y="3964940"/>
                  <a:pt x="3482340" y="3826510"/>
                </a:cubicBezTo>
                <a:close/>
              </a:path>
            </a:pathLst>
          </a:custGeom>
          <a:solidFill>
            <a:srgbClr val="DACB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a:off x="2445653" y="3703075"/>
            <a:ext cx="617411" cy="1314450"/>
          </a:xfrm>
          <a:custGeom>
            <a:rect b="b" l="l" r="r" t="t"/>
            <a:pathLst>
              <a:path extrusionOk="0" h="7620000" w="3528060">
                <a:moveTo>
                  <a:pt x="1767840" y="0"/>
                </a:moveTo>
                <a:cubicBezTo>
                  <a:pt x="2139950" y="0"/>
                  <a:pt x="2440940" y="300990"/>
                  <a:pt x="2440940" y="673100"/>
                </a:cubicBezTo>
                <a:cubicBezTo>
                  <a:pt x="2440940" y="1045210"/>
                  <a:pt x="2139950" y="1346200"/>
                  <a:pt x="1767840" y="1346200"/>
                </a:cubicBezTo>
                <a:cubicBezTo>
                  <a:pt x="1395730" y="1346200"/>
                  <a:pt x="1094740" y="1045210"/>
                  <a:pt x="1094740" y="673100"/>
                </a:cubicBezTo>
                <a:cubicBezTo>
                  <a:pt x="1093470" y="300990"/>
                  <a:pt x="1395730" y="0"/>
                  <a:pt x="1767840" y="0"/>
                </a:cubicBezTo>
                <a:close/>
                <a:moveTo>
                  <a:pt x="3482340" y="3826510"/>
                </a:moveTo>
                <a:lnTo>
                  <a:pt x="2948940" y="2167890"/>
                </a:lnTo>
                <a:cubicBezTo>
                  <a:pt x="2945130" y="2156460"/>
                  <a:pt x="2940050" y="2146300"/>
                  <a:pt x="2934970" y="2136140"/>
                </a:cubicBezTo>
                <a:cubicBezTo>
                  <a:pt x="2722880" y="1597660"/>
                  <a:pt x="2249170" y="1471930"/>
                  <a:pt x="2082800" y="1471930"/>
                </a:cubicBezTo>
                <a:lnTo>
                  <a:pt x="1445260" y="1471930"/>
                </a:lnTo>
                <a:cubicBezTo>
                  <a:pt x="1277620" y="1471930"/>
                  <a:pt x="805180" y="1598930"/>
                  <a:pt x="593090" y="2136140"/>
                </a:cubicBezTo>
                <a:cubicBezTo>
                  <a:pt x="588010" y="2146300"/>
                  <a:pt x="582930" y="2156460"/>
                  <a:pt x="579120" y="2167890"/>
                </a:cubicBezTo>
                <a:lnTo>
                  <a:pt x="45720" y="3826510"/>
                </a:lnTo>
                <a:cubicBezTo>
                  <a:pt x="0" y="3964940"/>
                  <a:pt x="74930" y="4114800"/>
                  <a:pt x="214630" y="4160520"/>
                </a:cubicBezTo>
                <a:cubicBezTo>
                  <a:pt x="353060" y="4206240"/>
                  <a:pt x="502920" y="4131310"/>
                  <a:pt x="548640" y="3991610"/>
                </a:cubicBezTo>
                <a:lnTo>
                  <a:pt x="1062990" y="2393950"/>
                </a:lnTo>
                <a:lnTo>
                  <a:pt x="1183640" y="2393950"/>
                </a:lnTo>
                <a:lnTo>
                  <a:pt x="303530" y="5134610"/>
                </a:lnTo>
                <a:lnTo>
                  <a:pt x="1019810" y="5134610"/>
                </a:lnTo>
                <a:lnTo>
                  <a:pt x="1019810" y="7306310"/>
                </a:lnTo>
                <a:cubicBezTo>
                  <a:pt x="1019810" y="7479030"/>
                  <a:pt x="1159510" y="7620000"/>
                  <a:pt x="1333500" y="7620000"/>
                </a:cubicBezTo>
                <a:cubicBezTo>
                  <a:pt x="1506220" y="7620000"/>
                  <a:pt x="1647190" y="7480300"/>
                  <a:pt x="1647190" y="7306310"/>
                </a:cubicBezTo>
                <a:lnTo>
                  <a:pt x="1647190" y="5134610"/>
                </a:lnTo>
                <a:lnTo>
                  <a:pt x="1880870" y="5134610"/>
                </a:lnTo>
                <a:lnTo>
                  <a:pt x="1880870" y="7306310"/>
                </a:lnTo>
                <a:cubicBezTo>
                  <a:pt x="1880870" y="7479030"/>
                  <a:pt x="2020570" y="7620000"/>
                  <a:pt x="2194560" y="7620000"/>
                </a:cubicBezTo>
                <a:cubicBezTo>
                  <a:pt x="2367280" y="7620000"/>
                  <a:pt x="2508250" y="7480300"/>
                  <a:pt x="2508250" y="7306310"/>
                </a:cubicBezTo>
                <a:lnTo>
                  <a:pt x="2508250" y="5134610"/>
                </a:lnTo>
                <a:lnTo>
                  <a:pt x="3224530" y="5134610"/>
                </a:lnTo>
                <a:lnTo>
                  <a:pt x="2346960" y="2393950"/>
                </a:lnTo>
                <a:lnTo>
                  <a:pt x="2467610" y="2393950"/>
                </a:lnTo>
                <a:lnTo>
                  <a:pt x="2981960" y="3991610"/>
                </a:lnTo>
                <a:cubicBezTo>
                  <a:pt x="3027680" y="4130040"/>
                  <a:pt x="3177540" y="4206240"/>
                  <a:pt x="3315970" y="4160520"/>
                </a:cubicBezTo>
                <a:cubicBezTo>
                  <a:pt x="3453130" y="4116070"/>
                  <a:pt x="3528060" y="3964940"/>
                  <a:pt x="3482340" y="382651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1591126" y="3717250"/>
            <a:ext cx="617411" cy="1314450"/>
          </a:xfrm>
          <a:custGeom>
            <a:rect b="b" l="l" r="r" t="t"/>
            <a:pathLst>
              <a:path extrusionOk="0" h="7620000" w="3528060">
                <a:moveTo>
                  <a:pt x="1767840" y="0"/>
                </a:moveTo>
                <a:cubicBezTo>
                  <a:pt x="2139950" y="0"/>
                  <a:pt x="2440940" y="300990"/>
                  <a:pt x="2440940" y="673100"/>
                </a:cubicBezTo>
                <a:cubicBezTo>
                  <a:pt x="2440940" y="1045210"/>
                  <a:pt x="2139950" y="1346200"/>
                  <a:pt x="1767840" y="1346200"/>
                </a:cubicBezTo>
                <a:cubicBezTo>
                  <a:pt x="1395730" y="1346200"/>
                  <a:pt x="1094740" y="1045210"/>
                  <a:pt x="1094740" y="673100"/>
                </a:cubicBezTo>
                <a:cubicBezTo>
                  <a:pt x="1093470" y="300990"/>
                  <a:pt x="1395730" y="0"/>
                  <a:pt x="1767840" y="0"/>
                </a:cubicBezTo>
                <a:close/>
                <a:moveTo>
                  <a:pt x="3482340" y="3826510"/>
                </a:moveTo>
                <a:lnTo>
                  <a:pt x="2948940" y="2167890"/>
                </a:lnTo>
                <a:cubicBezTo>
                  <a:pt x="2945130" y="2156460"/>
                  <a:pt x="2940050" y="2146300"/>
                  <a:pt x="2934970" y="2136140"/>
                </a:cubicBezTo>
                <a:cubicBezTo>
                  <a:pt x="2722880" y="1597660"/>
                  <a:pt x="2249170" y="1471930"/>
                  <a:pt x="2082800" y="1471930"/>
                </a:cubicBezTo>
                <a:lnTo>
                  <a:pt x="1445260" y="1471930"/>
                </a:lnTo>
                <a:cubicBezTo>
                  <a:pt x="1277620" y="1471930"/>
                  <a:pt x="805180" y="1598930"/>
                  <a:pt x="593090" y="2136140"/>
                </a:cubicBezTo>
                <a:cubicBezTo>
                  <a:pt x="588010" y="2146300"/>
                  <a:pt x="582930" y="2156460"/>
                  <a:pt x="579120" y="2167890"/>
                </a:cubicBezTo>
                <a:lnTo>
                  <a:pt x="45720" y="3826510"/>
                </a:lnTo>
                <a:cubicBezTo>
                  <a:pt x="0" y="3964940"/>
                  <a:pt x="74930" y="4114800"/>
                  <a:pt x="214630" y="4160520"/>
                </a:cubicBezTo>
                <a:cubicBezTo>
                  <a:pt x="353060" y="4206240"/>
                  <a:pt x="502920" y="4131310"/>
                  <a:pt x="548640" y="3991610"/>
                </a:cubicBezTo>
                <a:lnTo>
                  <a:pt x="1062990" y="2393950"/>
                </a:lnTo>
                <a:lnTo>
                  <a:pt x="1183640" y="2393950"/>
                </a:lnTo>
                <a:lnTo>
                  <a:pt x="303530" y="5134610"/>
                </a:lnTo>
                <a:lnTo>
                  <a:pt x="1019810" y="5134610"/>
                </a:lnTo>
                <a:lnTo>
                  <a:pt x="1019810" y="7306310"/>
                </a:lnTo>
                <a:cubicBezTo>
                  <a:pt x="1019810" y="7479030"/>
                  <a:pt x="1159510" y="7620000"/>
                  <a:pt x="1333500" y="7620000"/>
                </a:cubicBezTo>
                <a:cubicBezTo>
                  <a:pt x="1506220" y="7620000"/>
                  <a:pt x="1647190" y="7480300"/>
                  <a:pt x="1647190" y="7306310"/>
                </a:cubicBezTo>
                <a:lnTo>
                  <a:pt x="1647190" y="5134610"/>
                </a:lnTo>
                <a:lnTo>
                  <a:pt x="1880870" y="5134610"/>
                </a:lnTo>
                <a:lnTo>
                  <a:pt x="1880870" y="7306310"/>
                </a:lnTo>
                <a:cubicBezTo>
                  <a:pt x="1880870" y="7479030"/>
                  <a:pt x="2020570" y="7620000"/>
                  <a:pt x="2194560" y="7620000"/>
                </a:cubicBezTo>
                <a:cubicBezTo>
                  <a:pt x="2367280" y="7620000"/>
                  <a:pt x="2508250" y="7480300"/>
                  <a:pt x="2508250" y="7306310"/>
                </a:cubicBezTo>
                <a:lnTo>
                  <a:pt x="2508250" y="5134610"/>
                </a:lnTo>
                <a:lnTo>
                  <a:pt x="3224530" y="5134610"/>
                </a:lnTo>
                <a:lnTo>
                  <a:pt x="2346960" y="2393950"/>
                </a:lnTo>
                <a:lnTo>
                  <a:pt x="2467610" y="2393950"/>
                </a:lnTo>
                <a:lnTo>
                  <a:pt x="2981960" y="3991610"/>
                </a:lnTo>
                <a:cubicBezTo>
                  <a:pt x="3027680" y="4130040"/>
                  <a:pt x="3177540" y="4206240"/>
                  <a:pt x="3315970" y="4160520"/>
                </a:cubicBezTo>
                <a:cubicBezTo>
                  <a:pt x="3453130" y="4116070"/>
                  <a:pt x="3528060" y="3964940"/>
                  <a:pt x="3482340" y="3826510"/>
                </a:cubicBezTo>
                <a:close/>
              </a:path>
            </a:pathLst>
          </a:custGeom>
          <a:solidFill>
            <a:srgbClr val="DACB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txBox="1"/>
          <p:nvPr/>
        </p:nvSpPr>
        <p:spPr>
          <a:xfrm>
            <a:off x="4069230" y="6702051"/>
            <a:ext cx="14210964" cy="1409574"/>
          </a:xfrm>
          <a:prstGeom prst="rect">
            <a:avLst/>
          </a:prstGeom>
          <a:noFill/>
          <a:ln>
            <a:noFill/>
          </a:ln>
        </p:spPr>
        <p:txBody>
          <a:bodyPr anchorCtr="0" anchor="t" bIns="0" lIns="0" spcFirstLastPara="1" rIns="0" wrap="square" tIns="0">
            <a:spAutoFit/>
          </a:bodyPr>
          <a:lstStyle/>
          <a:p>
            <a:pPr indent="-190500" lvl="0" marL="0" marR="0" rtl="0" algn="l">
              <a:lnSpc>
                <a:spcPct val="124000"/>
              </a:lnSpc>
              <a:spcBef>
                <a:spcPts val="0"/>
              </a:spcBef>
              <a:spcAft>
                <a:spcPts val="0"/>
              </a:spcAft>
              <a:buClr>
                <a:srgbClr val="EAECEA"/>
              </a:buClr>
              <a:buSzPts val="3000"/>
              <a:buFont typeface="Arial"/>
              <a:buChar char="•"/>
            </a:pPr>
            <a:r>
              <a:rPr b="0" i="0" lang="en-US" sz="3000" u="none" cap="none" strike="noStrike">
                <a:solidFill>
                  <a:srgbClr val="EAECEA"/>
                </a:solidFill>
                <a:latin typeface="Open Sans"/>
                <a:ea typeface="Open Sans"/>
                <a:cs typeface="Open Sans"/>
                <a:sym typeface="Open Sans"/>
              </a:rPr>
              <a:t>Out of Stocks lead more than 4% loss on the overall annual sales margin for the retailers making it very difficult for them to make profit in the very competitive retail space.*</a:t>
            </a:r>
            <a:endParaRPr/>
          </a:p>
        </p:txBody>
      </p:sp>
      <p:sp>
        <p:nvSpPr>
          <p:cNvPr id="127" name="Google Shape;127;p6"/>
          <p:cNvSpPr/>
          <p:nvPr/>
        </p:nvSpPr>
        <p:spPr>
          <a:xfrm>
            <a:off x="292202" y="122327"/>
            <a:ext cx="3984456" cy="2328411"/>
          </a:xfrm>
          <a:custGeom>
            <a:rect b="b" l="l" r="r" t="t"/>
            <a:pathLst>
              <a:path extrusionOk="0" h="7632700" w="13061336">
                <a:moveTo>
                  <a:pt x="0" y="0"/>
                </a:moveTo>
                <a:lnTo>
                  <a:pt x="13061336" y="0"/>
                </a:lnTo>
                <a:lnTo>
                  <a:pt x="13061336" y="12700"/>
                </a:lnTo>
                <a:lnTo>
                  <a:pt x="0" y="12700"/>
                </a:lnTo>
                <a:close/>
                <a:moveTo>
                  <a:pt x="0" y="2540000"/>
                </a:moveTo>
                <a:lnTo>
                  <a:pt x="13061336" y="2540000"/>
                </a:lnTo>
                <a:lnTo>
                  <a:pt x="13061336" y="2552700"/>
                </a:lnTo>
                <a:lnTo>
                  <a:pt x="0" y="2552700"/>
                </a:lnTo>
                <a:close/>
                <a:moveTo>
                  <a:pt x="0" y="5080000"/>
                </a:moveTo>
                <a:lnTo>
                  <a:pt x="13061336" y="5080000"/>
                </a:lnTo>
                <a:lnTo>
                  <a:pt x="13061336" y="5092700"/>
                </a:lnTo>
                <a:lnTo>
                  <a:pt x="0" y="5092700"/>
                </a:lnTo>
                <a:close/>
                <a:moveTo>
                  <a:pt x="0" y="7620000"/>
                </a:moveTo>
                <a:lnTo>
                  <a:pt x="13061336" y="7620000"/>
                </a:lnTo>
                <a:lnTo>
                  <a:pt x="13061336" y="7632700"/>
                </a:lnTo>
                <a:lnTo>
                  <a:pt x="0" y="7632700"/>
                </a:lnTo>
                <a:close/>
              </a:path>
            </a:pathLst>
          </a:custGeom>
          <a:solidFill>
            <a:srgbClr val="222222">
              <a:alpha val="24313"/>
            </a:srgbClr>
          </a:solidFill>
          <a:ln>
            <a:noFill/>
          </a:ln>
        </p:spPr>
      </p:sp>
      <p:grpSp>
        <p:nvGrpSpPr>
          <p:cNvPr id="128" name="Google Shape;128;p6"/>
          <p:cNvGrpSpPr/>
          <p:nvPr/>
        </p:nvGrpSpPr>
        <p:grpSpPr>
          <a:xfrm>
            <a:off x="149787" y="5940161"/>
            <a:ext cx="3040461" cy="2513692"/>
            <a:chOff x="0" y="-38100"/>
            <a:chExt cx="4053948" cy="3351589"/>
          </a:xfrm>
        </p:grpSpPr>
        <p:sp>
          <p:nvSpPr>
            <p:cNvPr id="129" name="Google Shape;129;p6"/>
            <p:cNvSpPr txBox="1"/>
            <p:nvPr/>
          </p:nvSpPr>
          <p:spPr>
            <a:xfrm rot="-2700000">
              <a:off x="346314" y="2589725"/>
              <a:ext cx="490574" cy="286628"/>
            </a:xfrm>
            <a:prstGeom prst="rect">
              <a:avLst/>
            </a:prstGeom>
            <a:noFill/>
            <a:ln>
              <a:noFill/>
            </a:ln>
          </p:spPr>
          <p:txBody>
            <a:bodyPr anchorCtr="0" anchor="t" bIns="0" lIns="0" spcFirstLastPara="1" rIns="0" wrap="square" tIns="0">
              <a:spAutoFit/>
            </a:bodyPr>
            <a:lstStyle/>
            <a:p>
              <a:pPr indent="0" lvl="0" marL="0" marR="0" rtl="0" algn="ctr">
                <a:lnSpc>
                  <a:spcPct val="139967"/>
                </a:lnSpc>
                <a:spcBef>
                  <a:spcPts val="0"/>
                </a:spcBef>
                <a:spcAft>
                  <a:spcPts val="0"/>
                </a:spcAft>
                <a:buNone/>
              </a:pPr>
              <a:r>
                <a:rPr b="0" i="0" lang="en-US" sz="1241" u="none" cap="none" strike="noStrike">
                  <a:solidFill>
                    <a:srgbClr val="EAECEA"/>
                  </a:solidFill>
                  <a:latin typeface="Arimo"/>
                  <a:ea typeface="Arimo"/>
                  <a:cs typeface="Arimo"/>
                  <a:sym typeface="Arimo"/>
                </a:rPr>
                <a:t>Profit</a:t>
              </a:r>
              <a:endParaRPr/>
            </a:p>
          </p:txBody>
        </p:sp>
        <p:sp>
          <p:nvSpPr>
            <p:cNvPr id="130" name="Google Shape;130;p6"/>
            <p:cNvSpPr txBox="1"/>
            <p:nvPr/>
          </p:nvSpPr>
          <p:spPr>
            <a:xfrm rot="-2700000">
              <a:off x="774232" y="2742559"/>
              <a:ext cx="922853" cy="286628"/>
            </a:xfrm>
            <a:prstGeom prst="rect">
              <a:avLst/>
            </a:prstGeom>
            <a:noFill/>
            <a:ln>
              <a:noFill/>
            </a:ln>
          </p:spPr>
          <p:txBody>
            <a:bodyPr anchorCtr="0" anchor="t" bIns="0" lIns="0" spcFirstLastPara="1" rIns="0" wrap="square" tIns="0">
              <a:spAutoFit/>
            </a:bodyPr>
            <a:lstStyle/>
            <a:p>
              <a:pPr indent="0" lvl="0" marL="0" marR="0" rtl="0" algn="ctr">
                <a:lnSpc>
                  <a:spcPct val="139967"/>
                </a:lnSpc>
                <a:spcBef>
                  <a:spcPts val="0"/>
                </a:spcBef>
                <a:spcAft>
                  <a:spcPts val="0"/>
                </a:spcAft>
                <a:buNone/>
              </a:pPr>
              <a:r>
                <a:rPr b="0" i="0" lang="en-US" sz="1241" u="none" cap="none" strike="noStrike">
                  <a:solidFill>
                    <a:srgbClr val="EAECEA"/>
                  </a:solidFill>
                  <a:latin typeface="Arimo"/>
                  <a:ea typeface="Arimo"/>
                  <a:cs typeface="Arimo"/>
                  <a:sym typeface="Arimo"/>
                </a:rPr>
                <a:t>Marketing</a:t>
              </a:r>
              <a:endParaRPr/>
            </a:p>
          </p:txBody>
        </p:sp>
        <p:sp>
          <p:nvSpPr>
            <p:cNvPr id="131" name="Google Shape;131;p6"/>
            <p:cNvSpPr txBox="1"/>
            <p:nvPr/>
          </p:nvSpPr>
          <p:spPr>
            <a:xfrm rot="-2700000">
              <a:off x="1660667" y="2705468"/>
              <a:ext cx="817946" cy="286628"/>
            </a:xfrm>
            <a:prstGeom prst="rect">
              <a:avLst/>
            </a:prstGeom>
            <a:noFill/>
            <a:ln>
              <a:noFill/>
            </a:ln>
          </p:spPr>
          <p:txBody>
            <a:bodyPr anchorCtr="0" anchor="t" bIns="0" lIns="0" spcFirstLastPara="1" rIns="0" wrap="square" tIns="0">
              <a:spAutoFit/>
            </a:bodyPr>
            <a:lstStyle/>
            <a:p>
              <a:pPr indent="0" lvl="0" marL="0" marR="0" rtl="0" algn="ctr">
                <a:lnSpc>
                  <a:spcPct val="139967"/>
                </a:lnSpc>
                <a:spcBef>
                  <a:spcPts val="0"/>
                </a:spcBef>
                <a:spcAft>
                  <a:spcPts val="0"/>
                </a:spcAft>
                <a:buNone/>
              </a:pPr>
              <a:r>
                <a:rPr b="0" i="0" lang="en-US" sz="1241" u="none" cap="none" strike="noStrike">
                  <a:solidFill>
                    <a:srgbClr val="EAECEA"/>
                  </a:solidFill>
                  <a:latin typeface="Arimo"/>
                  <a:ea typeface="Arimo"/>
                  <a:cs typeface="Arimo"/>
                  <a:sym typeface="Arimo"/>
                </a:rPr>
                <a:t>Expense</a:t>
              </a:r>
              <a:endParaRPr/>
            </a:p>
          </p:txBody>
        </p:sp>
        <p:sp>
          <p:nvSpPr>
            <p:cNvPr id="132" name="Google Shape;132;p6"/>
            <p:cNvSpPr txBox="1"/>
            <p:nvPr/>
          </p:nvSpPr>
          <p:spPr>
            <a:xfrm rot="-2700000">
              <a:off x="2876547" y="2531917"/>
              <a:ext cx="327070" cy="286628"/>
            </a:xfrm>
            <a:prstGeom prst="rect">
              <a:avLst/>
            </a:prstGeom>
            <a:noFill/>
            <a:ln>
              <a:noFill/>
            </a:ln>
          </p:spPr>
          <p:txBody>
            <a:bodyPr anchorCtr="0" anchor="t" bIns="0" lIns="0" spcFirstLastPara="1" rIns="0" wrap="square" tIns="0">
              <a:spAutoFit/>
            </a:bodyPr>
            <a:lstStyle/>
            <a:p>
              <a:pPr indent="0" lvl="0" marL="0" marR="0" rtl="0" algn="ctr">
                <a:lnSpc>
                  <a:spcPct val="139967"/>
                </a:lnSpc>
                <a:spcBef>
                  <a:spcPts val="0"/>
                </a:spcBef>
                <a:spcAft>
                  <a:spcPts val="0"/>
                </a:spcAft>
                <a:buNone/>
              </a:pPr>
              <a:r>
                <a:rPr b="0" i="0" lang="en-US" sz="1241" u="none" cap="none" strike="noStrike">
                  <a:solidFill>
                    <a:srgbClr val="EAECEA"/>
                  </a:solidFill>
                  <a:latin typeface="Arimo"/>
                  <a:ea typeface="Arimo"/>
                  <a:cs typeface="Arimo"/>
                  <a:sym typeface="Arimo"/>
                </a:rPr>
                <a:t>Net</a:t>
              </a:r>
              <a:endParaRPr/>
            </a:p>
          </p:txBody>
        </p:sp>
        <p:sp>
          <p:nvSpPr>
            <p:cNvPr id="133" name="Google Shape;133;p6"/>
            <p:cNvSpPr txBox="1"/>
            <p:nvPr/>
          </p:nvSpPr>
          <p:spPr>
            <a:xfrm rot="-2700000">
              <a:off x="3474149" y="2614466"/>
              <a:ext cx="560552" cy="286628"/>
            </a:xfrm>
            <a:prstGeom prst="rect">
              <a:avLst/>
            </a:prstGeom>
            <a:noFill/>
            <a:ln>
              <a:noFill/>
            </a:ln>
          </p:spPr>
          <p:txBody>
            <a:bodyPr anchorCtr="0" anchor="t" bIns="0" lIns="0" spcFirstLastPara="1" rIns="0" wrap="square" tIns="0">
              <a:spAutoFit/>
            </a:bodyPr>
            <a:lstStyle/>
            <a:p>
              <a:pPr indent="0" lvl="0" marL="0" marR="0" rtl="0" algn="ctr">
                <a:lnSpc>
                  <a:spcPct val="139967"/>
                </a:lnSpc>
                <a:spcBef>
                  <a:spcPts val="0"/>
                </a:spcBef>
                <a:spcAft>
                  <a:spcPts val="0"/>
                </a:spcAft>
                <a:buNone/>
              </a:pPr>
              <a:r>
                <a:rPr b="0" i="0" lang="en-US" sz="1241" u="none" cap="none" strike="noStrike">
                  <a:solidFill>
                    <a:srgbClr val="EAECEA"/>
                  </a:solidFill>
                  <a:latin typeface="Arimo"/>
                  <a:ea typeface="Arimo"/>
                  <a:cs typeface="Arimo"/>
                  <a:sym typeface="Arimo"/>
                </a:rPr>
                <a:t>Gross</a:t>
              </a:r>
              <a:endParaRPr/>
            </a:p>
          </p:txBody>
        </p:sp>
        <p:sp>
          <p:nvSpPr>
            <p:cNvPr id="134" name="Google Shape;134;p6"/>
            <p:cNvSpPr txBox="1"/>
            <p:nvPr/>
          </p:nvSpPr>
          <p:spPr>
            <a:xfrm>
              <a:off x="0" y="-38100"/>
              <a:ext cx="292202" cy="286628"/>
            </a:xfrm>
            <a:prstGeom prst="rect">
              <a:avLst/>
            </a:prstGeom>
            <a:noFill/>
            <a:ln>
              <a:noFill/>
            </a:ln>
          </p:spPr>
          <p:txBody>
            <a:bodyPr anchorCtr="0" anchor="t" bIns="0" lIns="0" spcFirstLastPara="1" rIns="0" wrap="square" tIns="0">
              <a:spAutoFit/>
            </a:bodyPr>
            <a:lstStyle/>
            <a:p>
              <a:pPr indent="0" lvl="0" marL="0" marR="0" rtl="0" algn="r">
                <a:lnSpc>
                  <a:spcPct val="139967"/>
                </a:lnSpc>
                <a:spcBef>
                  <a:spcPts val="0"/>
                </a:spcBef>
                <a:spcAft>
                  <a:spcPts val="0"/>
                </a:spcAft>
                <a:buNone/>
              </a:pPr>
              <a:r>
                <a:rPr b="0" i="0" lang="en-US" sz="1241" u="none" cap="none" strike="noStrike">
                  <a:solidFill>
                    <a:srgbClr val="EAECEA"/>
                  </a:solidFill>
                  <a:latin typeface="Arimo"/>
                  <a:ea typeface="Arimo"/>
                  <a:cs typeface="Arimo"/>
                  <a:sym typeface="Arimo"/>
                </a:rPr>
                <a:t>15 </a:t>
              </a:r>
              <a:endParaRPr/>
            </a:p>
          </p:txBody>
        </p:sp>
        <p:sp>
          <p:nvSpPr>
            <p:cNvPr id="135" name="Google Shape;135;p6"/>
            <p:cNvSpPr txBox="1"/>
            <p:nvPr/>
          </p:nvSpPr>
          <p:spPr>
            <a:xfrm>
              <a:off x="0" y="736746"/>
              <a:ext cx="292202" cy="286628"/>
            </a:xfrm>
            <a:prstGeom prst="rect">
              <a:avLst/>
            </a:prstGeom>
            <a:noFill/>
            <a:ln>
              <a:noFill/>
            </a:ln>
          </p:spPr>
          <p:txBody>
            <a:bodyPr anchorCtr="0" anchor="t" bIns="0" lIns="0" spcFirstLastPara="1" rIns="0" wrap="square" tIns="0">
              <a:spAutoFit/>
            </a:bodyPr>
            <a:lstStyle/>
            <a:p>
              <a:pPr indent="0" lvl="0" marL="0" marR="0" rtl="0" algn="r">
                <a:lnSpc>
                  <a:spcPct val="139967"/>
                </a:lnSpc>
                <a:spcBef>
                  <a:spcPts val="0"/>
                </a:spcBef>
                <a:spcAft>
                  <a:spcPts val="0"/>
                </a:spcAft>
                <a:buNone/>
              </a:pPr>
              <a:r>
                <a:rPr b="0" i="0" lang="en-US" sz="1241" u="none" cap="none" strike="noStrike">
                  <a:solidFill>
                    <a:srgbClr val="EAECEA"/>
                  </a:solidFill>
                  <a:latin typeface="Arimo"/>
                  <a:ea typeface="Arimo"/>
                  <a:cs typeface="Arimo"/>
                  <a:sym typeface="Arimo"/>
                </a:rPr>
                <a:t>10 </a:t>
              </a:r>
              <a:endParaRPr/>
            </a:p>
          </p:txBody>
        </p:sp>
        <p:sp>
          <p:nvSpPr>
            <p:cNvPr id="136" name="Google Shape;136;p6"/>
            <p:cNvSpPr txBox="1"/>
            <p:nvPr/>
          </p:nvSpPr>
          <p:spPr>
            <a:xfrm>
              <a:off x="116893" y="1511591"/>
              <a:ext cx="175309" cy="286628"/>
            </a:xfrm>
            <a:prstGeom prst="rect">
              <a:avLst/>
            </a:prstGeom>
            <a:noFill/>
            <a:ln>
              <a:noFill/>
            </a:ln>
          </p:spPr>
          <p:txBody>
            <a:bodyPr anchorCtr="0" anchor="t" bIns="0" lIns="0" spcFirstLastPara="1" rIns="0" wrap="square" tIns="0">
              <a:spAutoFit/>
            </a:bodyPr>
            <a:lstStyle/>
            <a:p>
              <a:pPr indent="0" lvl="0" marL="0" marR="0" rtl="0" algn="r">
                <a:lnSpc>
                  <a:spcPct val="139967"/>
                </a:lnSpc>
                <a:spcBef>
                  <a:spcPts val="0"/>
                </a:spcBef>
                <a:spcAft>
                  <a:spcPts val="0"/>
                </a:spcAft>
                <a:buNone/>
              </a:pPr>
              <a:r>
                <a:rPr b="0" i="0" lang="en-US" sz="1241" u="none" cap="none" strike="noStrike">
                  <a:solidFill>
                    <a:srgbClr val="EAECEA"/>
                  </a:solidFill>
                  <a:latin typeface="Arimo"/>
                  <a:ea typeface="Arimo"/>
                  <a:cs typeface="Arimo"/>
                  <a:sym typeface="Arimo"/>
                </a:rPr>
                <a:t>5 </a:t>
              </a:r>
              <a:endParaRPr/>
            </a:p>
          </p:txBody>
        </p:sp>
        <p:sp>
          <p:nvSpPr>
            <p:cNvPr id="137" name="Google Shape;137;p6"/>
            <p:cNvSpPr txBox="1"/>
            <p:nvPr/>
          </p:nvSpPr>
          <p:spPr>
            <a:xfrm>
              <a:off x="116893" y="2286437"/>
              <a:ext cx="175309" cy="286628"/>
            </a:xfrm>
            <a:prstGeom prst="rect">
              <a:avLst/>
            </a:prstGeom>
            <a:noFill/>
            <a:ln>
              <a:noFill/>
            </a:ln>
          </p:spPr>
          <p:txBody>
            <a:bodyPr anchorCtr="0" anchor="t" bIns="0" lIns="0" spcFirstLastPara="1" rIns="0" wrap="square" tIns="0">
              <a:spAutoFit/>
            </a:bodyPr>
            <a:lstStyle/>
            <a:p>
              <a:pPr indent="0" lvl="0" marL="0" marR="0" rtl="0" algn="r">
                <a:lnSpc>
                  <a:spcPct val="139967"/>
                </a:lnSpc>
                <a:spcBef>
                  <a:spcPts val="0"/>
                </a:spcBef>
                <a:spcAft>
                  <a:spcPts val="0"/>
                </a:spcAft>
                <a:buNone/>
              </a:pPr>
              <a:r>
                <a:rPr b="0" i="0" lang="en-US" sz="1241" u="none" cap="none" strike="noStrike">
                  <a:solidFill>
                    <a:srgbClr val="EAECEA"/>
                  </a:solidFill>
                  <a:latin typeface="Arimo"/>
                  <a:ea typeface="Arimo"/>
                  <a:cs typeface="Arimo"/>
                  <a:sym typeface="Arimo"/>
                </a:rPr>
                <a:t>0 </a:t>
              </a:r>
              <a:endParaRPr/>
            </a:p>
          </p:txBody>
        </p:sp>
        <p:grpSp>
          <p:nvGrpSpPr>
            <p:cNvPr id="138" name="Google Shape;138;p6"/>
            <p:cNvGrpSpPr/>
            <p:nvPr/>
          </p:nvGrpSpPr>
          <p:grpSpPr>
            <a:xfrm>
              <a:off x="671277" y="569887"/>
              <a:ext cx="3226307" cy="1433291"/>
              <a:chOff x="1242634" y="1460783"/>
              <a:chExt cx="10576069" cy="4698433"/>
            </a:xfrm>
          </p:grpSpPr>
          <p:sp>
            <p:nvSpPr>
              <p:cNvPr id="139" name="Google Shape;139;p6"/>
              <p:cNvSpPr/>
              <p:nvPr/>
            </p:nvSpPr>
            <p:spPr>
              <a:xfrm>
                <a:off x="1242634" y="1460783"/>
                <a:ext cx="2686082" cy="1105865"/>
              </a:xfrm>
              <a:custGeom>
                <a:rect b="b" l="l" r="r" t="t"/>
                <a:pathLst>
                  <a:path extrusionOk="0" h="1105865" w="2686082">
                    <a:moveTo>
                      <a:pt x="127000" y="63217"/>
                    </a:moveTo>
                    <a:cubicBezTo>
                      <a:pt x="126843" y="28258"/>
                      <a:pt x="98459" y="0"/>
                      <a:pt x="63500" y="0"/>
                    </a:cubicBezTo>
                    <a:cubicBezTo>
                      <a:pt x="28540" y="0"/>
                      <a:pt x="156" y="28258"/>
                      <a:pt x="0" y="63217"/>
                    </a:cubicBezTo>
                    <a:cubicBezTo>
                      <a:pt x="156" y="98176"/>
                      <a:pt x="28540" y="126434"/>
                      <a:pt x="63500" y="126434"/>
                    </a:cubicBezTo>
                    <a:cubicBezTo>
                      <a:pt x="98459" y="126434"/>
                      <a:pt x="126843" y="98176"/>
                      <a:pt x="127000" y="63217"/>
                    </a:cubicBezTo>
                    <a:close/>
                    <a:moveTo>
                      <a:pt x="73814" y="36568"/>
                    </a:moveTo>
                    <a:lnTo>
                      <a:pt x="53185" y="89866"/>
                    </a:lnTo>
                    <a:lnTo>
                      <a:pt x="2665453" y="1105866"/>
                    </a:lnTo>
                    <a:lnTo>
                      <a:pt x="2686081" y="1052568"/>
                    </a:lnTo>
                    <a:close/>
                  </a:path>
                </a:pathLst>
              </a:custGeom>
              <a:solidFill>
                <a:srgbClr val="DACB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3854901" y="2476783"/>
                <a:ext cx="2690115" cy="1611929"/>
              </a:xfrm>
              <a:custGeom>
                <a:rect b="b" l="l" r="r" t="t"/>
                <a:pathLst>
                  <a:path extrusionOk="0" h="1611929" w="2690115">
                    <a:moveTo>
                      <a:pt x="127000" y="63217"/>
                    </a:moveTo>
                    <a:cubicBezTo>
                      <a:pt x="126844" y="28258"/>
                      <a:pt x="98460" y="0"/>
                      <a:pt x="63500" y="0"/>
                    </a:cubicBezTo>
                    <a:cubicBezTo>
                      <a:pt x="28541" y="0"/>
                      <a:pt x="156" y="28258"/>
                      <a:pt x="0" y="63217"/>
                    </a:cubicBezTo>
                    <a:cubicBezTo>
                      <a:pt x="156" y="98176"/>
                      <a:pt x="28541" y="126434"/>
                      <a:pt x="63500" y="126434"/>
                    </a:cubicBezTo>
                    <a:cubicBezTo>
                      <a:pt x="98460" y="126434"/>
                      <a:pt x="126844" y="98176"/>
                      <a:pt x="127000" y="63217"/>
                    </a:cubicBezTo>
                    <a:close/>
                    <a:moveTo>
                      <a:pt x="77847" y="38505"/>
                    </a:moveTo>
                    <a:lnTo>
                      <a:pt x="49153" y="87929"/>
                    </a:lnTo>
                    <a:lnTo>
                      <a:pt x="2661420" y="1611929"/>
                    </a:lnTo>
                    <a:lnTo>
                      <a:pt x="2690115" y="1562505"/>
                    </a:lnTo>
                    <a:close/>
                  </a:path>
                </a:pathLst>
              </a:custGeom>
              <a:solidFill>
                <a:srgbClr val="DACB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6467168" y="4000783"/>
                <a:ext cx="2681197" cy="599271"/>
              </a:xfrm>
              <a:custGeom>
                <a:rect b="b" l="l" r="r" t="t"/>
                <a:pathLst>
                  <a:path extrusionOk="0" h="599271" w="2681197">
                    <a:moveTo>
                      <a:pt x="127000" y="63217"/>
                    </a:moveTo>
                    <a:cubicBezTo>
                      <a:pt x="126843" y="28258"/>
                      <a:pt x="98460" y="0"/>
                      <a:pt x="63500" y="0"/>
                    </a:cubicBezTo>
                    <a:cubicBezTo>
                      <a:pt x="28541" y="0"/>
                      <a:pt x="156" y="28258"/>
                      <a:pt x="0" y="63217"/>
                    </a:cubicBezTo>
                    <a:cubicBezTo>
                      <a:pt x="156" y="98176"/>
                      <a:pt x="28541" y="126434"/>
                      <a:pt x="63500" y="126434"/>
                    </a:cubicBezTo>
                    <a:cubicBezTo>
                      <a:pt x="98460" y="126434"/>
                      <a:pt x="126843" y="98176"/>
                      <a:pt x="127000" y="63217"/>
                    </a:cubicBezTo>
                    <a:close/>
                    <a:moveTo>
                      <a:pt x="68930" y="35163"/>
                    </a:moveTo>
                    <a:lnTo>
                      <a:pt x="58071" y="91271"/>
                    </a:lnTo>
                    <a:lnTo>
                      <a:pt x="2670339" y="599271"/>
                    </a:lnTo>
                    <a:lnTo>
                      <a:pt x="2681197" y="543163"/>
                    </a:lnTo>
                    <a:close/>
                  </a:path>
                </a:pathLst>
              </a:custGeom>
              <a:solidFill>
                <a:srgbClr val="DACB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9079436" y="4508783"/>
                <a:ext cx="2739267" cy="1650433"/>
              </a:xfrm>
              <a:custGeom>
                <a:rect b="b" l="l" r="r" t="t"/>
                <a:pathLst>
                  <a:path extrusionOk="0" h="1650433" w="2739267">
                    <a:moveTo>
                      <a:pt x="127000" y="63217"/>
                    </a:moveTo>
                    <a:cubicBezTo>
                      <a:pt x="126843" y="28258"/>
                      <a:pt x="98460" y="0"/>
                      <a:pt x="63500" y="0"/>
                    </a:cubicBezTo>
                    <a:cubicBezTo>
                      <a:pt x="28540" y="0"/>
                      <a:pt x="156" y="28258"/>
                      <a:pt x="0" y="63217"/>
                    </a:cubicBezTo>
                    <a:cubicBezTo>
                      <a:pt x="156" y="98176"/>
                      <a:pt x="28540" y="126434"/>
                      <a:pt x="63500" y="126434"/>
                    </a:cubicBezTo>
                    <a:cubicBezTo>
                      <a:pt x="98460" y="126434"/>
                      <a:pt x="126843" y="98176"/>
                      <a:pt x="127000" y="63217"/>
                    </a:cubicBezTo>
                    <a:close/>
                    <a:moveTo>
                      <a:pt x="77847" y="38505"/>
                    </a:moveTo>
                    <a:lnTo>
                      <a:pt x="49153" y="87929"/>
                    </a:lnTo>
                    <a:lnTo>
                      <a:pt x="2661419" y="1611929"/>
                    </a:lnTo>
                    <a:lnTo>
                      <a:pt x="2690115" y="1562505"/>
                    </a:lnTo>
                    <a:close/>
                    <a:moveTo>
                      <a:pt x="2739267" y="1587217"/>
                    </a:moveTo>
                    <a:cubicBezTo>
                      <a:pt x="2739110" y="1552258"/>
                      <a:pt x="2710727" y="1524000"/>
                      <a:pt x="2675767" y="1524000"/>
                    </a:cubicBezTo>
                    <a:cubicBezTo>
                      <a:pt x="2640807" y="1524000"/>
                      <a:pt x="2612423" y="1552258"/>
                      <a:pt x="2612267" y="1587217"/>
                    </a:cubicBezTo>
                    <a:cubicBezTo>
                      <a:pt x="2612423" y="1622176"/>
                      <a:pt x="2640807" y="1650434"/>
                      <a:pt x="2675767" y="1650434"/>
                    </a:cubicBezTo>
                    <a:cubicBezTo>
                      <a:pt x="2710727" y="1650434"/>
                      <a:pt x="2739110" y="1622176"/>
                      <a:pt x="2739267" y="1587217"/>
                    </a:cubicBezTo>
                    <a:close/>
                  </a:path>
                </a:pathLst>
              </a:custGeom>
              <a:solidFill>
                <a:srgbClr val="DACB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3" name="Google Shape;143;p6"/>
          <p:cNvSpPr txBox="1"/>
          <p:nvPr/>
        </p:nvSpPr>
        <p:spPr>
          <a:xfrm>
            <a:off x="515666" y="9524727"/>
            <a:ext cx="11199874"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FFFFFF"/>
                </a:solidFill>
                <a:latin typeface="Open Sans"/>
                <a:ea typeface="Open Sans"/>
                <a:cs typeface="Open Sans"/>
                <a:sym typeface="Open Sans"/>
              </a:rPr>
              <a:t>*https://www.repsly.com/blog/consumer-goods/how-stockouts-can-hurt-your-business</a:t>
            </a:r>
            <a:endParaRPr/>
          </a:p>
          <a:p>
            <a:pPr indent="0" lvl="0" marL="0" marR="0" rtl="0" algn="l">
              <a:lnSpc>
                <a:spcPct val="140000"/>
              </a:lnSpc>
              <a:spcBef>
                <a:spcPts val="0"/>
              </a:spcBef>
              <a:spcAft>
                <a:spcPts val="0"/>
              </a:spcAft>
              <a:buNone/>
            </a:pPr>
            <a:r>
              <a:rPr b="0" i="0" lang="en-US" sz="1800" u="none" cap="none" strike="noStrike">
                <a:solidFill>
                  <a:srgbClr val="FFFFFF"/>
                </a:solidFill>
                <a:latin typeface="Open Sans"/>
                <a:ea typeface="Open Sans"/>
                <a:cs typeface="Open Sans"/>
                <a:sym typeface="Open Sans"/>
              </a:rPr>
              <a:t>*https://www.supplychaindive.com/news/reduce-retail-out-of-stock-AT-Kearney/545439/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9222C"/>
        </a:solidFill>
      </p:bgPr>
    </p:bg>
    <p:spTree>
      <p:nvGrpSpPr>
        <p:cNvPr id="147" name="Shape 147"/>
        <p:cNvGrpSpPr/>
        <p:nvPr/>
      </p:nvGrpSpPr>
      <p:grpSpPr>
        <a:xfrm>
          <a:off x="0" y="0"/>
          <a:ext cx="0" cy="0"/>
          <a:chOff x="0" y="0"/>
          <a:chExt cx="0" cy="0"/>
        </a:xfrm>
      </p:grpSpPr>
      <p:sp>
        <p:nvSpPr>
          <p:cNvPr id="148" name="Google Shape;148;p7"/>
          <p:cNvSpPr/>
          <p:nvPr/>
        </p:nvSpPr>
        <p:spPr>
          <a:xfrm>
            <a:off x="367459" y="1888269"/>
            <a:ext cx="2078182" cy="145473"/>
          </a:xfrm>
          <a:prstGeom prst="rect">
            <a:avLst/>
          </a:prstGeom>
          <a:solidFill>
            <a:srgbClr val="FF3B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7"/>
          <p:cNvPicPr preferRelativeResize="0"/>
          <p:nvPr/>
        </p:nvPicPr>
        <p:blipFill rotWithShape="1">
          <a:blip r:embed="rId3">
            <a:alphaModFix/>
          </a:blip>
          <a:srcRect b="0" l="0" r="0" t="0"/>
          <a:stretch/>
        </p:blipFill>
        <p:spPr>
          <a:xfrm>
            <a:off x="4622090" y="2788591"/>
            <a:ext cx="7860109" cy="4656571"/>
          </a:xfrm>
          <a:prstGeom prst="rect">
            <a:avLst/>
          </a:prstGeom>
          <a:noFill/>
          <a:ln>
            <a:noFill/>
          </a:ln>
        </p:spPr>
      </p:pic>
      <p:sp>
        <p:nvSpPr>
          <p:cNvPr id="150" name="Google Shape;150;p7"/>
          <p:cNvSpPr txBox="1"/>
          <p:nvPr/>
        </p:nvSpPr>
        <p:spPr>
          <a:xfrm>
            <a:off x="367459" y="608974"/>
            <a:ext cx="8932405" cy="76962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4800" u="none" cap="none" strike="noStrike">
                <a:solidFill>
                  <a:srgbClr val="FFFFFF"/>
                </a:solidFill>
                <a:latin typeface="Open Sans"/>
                <a:ea typeface="Open Sans"/>
                <a:cs typeface="Open Sans"/>
                <a:sym typeface="Open Sans"/>
              </a:rPr>
              <a:t>Our Solution</a:t>
            </a:r>
            <a:endParaRPr/>
          </a:p>
        </p:txBody>
      </p:sp>
      <p:sp>
        <p:nvSpPr>
          <p:cNvPr id="151" name="Google Shape;151;p7"/>
          <p:cNvSpPr txBox="1"/>
          <p:nvPr/>
        </p:nvSpPr>
        <p:spPr>
          <a:xfrm>
            <a:off x="367459" y="2307261"/>
            <a:ext cx="13000696" cy="481330"/>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FFFFFF"/>
                </a:solidFill>
                <a:latin typeface="Open Sans Light"/>
                <a:ea typeface="Open Sans Light"/>
                <a:cs typeface="Open Sans Light"/>
                <a:sym typeface="Open Sans Light"/>
              </a:rPr>
              <a:t>A Strong AI driven Inventory Management for stores</a:t>
            </a:r>
            <a:endParaRPr/>
          </a:p>
        </p:txBody>
      </p:sp>
      <p:grpSp>
        <p:nvGrpSpPr>
          <p:cNvPr id="152" name="Google Shape;152;p7"/>
          <p:cNvGrpSpPr/>
          <p:nvPr/>
        </p:nvGrpSpPr>
        <p:grpSpPr>
          <a:xfrm>
            <a:off x="2285184" y="8012267"/>
            <a:ext cx="14014352" cy="2165375"/>
            <a:chOff x="0" y="0"/>
            <a:chExt cx="18685803" cy="2887167"/>
          </a:xfrm>
        </p:grpSpPr>
        <p:sp>
          <p:nvSpPr>
            <p:cNvPr id="153" name="Google Shape;153;p7"/>
            <p:cNvSpPr txBox="1"/>
            <p:nvPr/>
          </p:nvSpPr>
          <p:spPr>
            <a:xfrm>
              <a:off x="9834016" y="1480517"/>
              <a:ext cx="4197662" cy="1403256"/>
            </a:xfrm>
            <a:prstGeom prst="rect">
              <a:avLst/>
            </a:prstGeom>
            <a:noFill/>
            <a:ln>
              <a:noFill/>
            </a:ln>
          </p:spPr>
          <p:txBody>
            <a:bodyPr anchorCtr="0" anchor="t" bIns="0" lIns="0" spcFirstLastPara="1" rIns="0" wrap="square" tIns="0">
              <a:spAutoFit/>
            </a:bodyPr>
            <a:lstStyle/>
            <a:p>
              <a:pPr indent="0" lvl="0" marL="0" marR="0" rtl="0" algn="ctr">
                <a:lnSpc>
                  <a:spcPct val="152018"/>
                </a:lnSpc>
                <a:spcBef>
                  <a:spcPts val="0"/>
                </a:spcBef>
                <a:spcAft>
                  <a:spcPts val="0"/>
                </a:spcAft>
                <a:buNone/>
              </a:pPr>
              <a:r>
                <a:rPr b="0" i="0" lang="en-US" sz="2849" u="none" cap="none" strike="noStrike">
                  <a:solidFill>
                    <a:srgbClr val="DACB8D"/>
                  </a:solidFill>
                  <a:latin typeface="Lora"/>
                  <a:ea typeface="Lora"/>
                  <a:cs typeface="Lora"/>
                  <a:sym typeface="Lora"/>
                </a:rPr>
                <a:t>Sales Prediction</a:t>
              </a:r>
              <a:endParaRPr/>
            </a:p>
          </p:txBody>
        </p:sp>
        <p:pic>
          <p:nvPicPr>
            <p:cNvPr id="154" name="Google Shape;154;p7"/>
            <p:cNvPicPr preferRelativeResize="0"/>
            <p:nvPr/>
          </p:nvPicPr>
          <p:blipFill rotWithShape="1">
            <a:blip r:embed="rId4">
              <a:alphaModFix/>
            </a:blip>
            <a:srcRect b="0" l="0" r="0" t="0"/>
            <a:stretch/>
          </p:blipFill>
          <p:spPr>
            <a:xfrm>
              <a:off x="11090597" y="0"/>
              <a:ext cx="1380356" cy="1380356"/>
            </a:xfrm>
            <a:prstGeom prst="rect">
              <a:avLst/>
            </a:prstGeom>
            <a:noFill/>
            <a:ln>
              <a:noFill/>
            </a:ln>
          </p:spPr>
        </p:pic>
        <p:sp>
          <p:nvSpPr>
            <p:cNvPr id="155" name="Google Shape;155;p7"/>
            <p:cNvSpPr txBox="1"/>
            <p:nvPr/>
          </p:nvSpPr>
          <p:spPr>
            <a:xfrm>
              <a:off x="15213091" y="1490042"/>
              <a:ext cx="3472712" cy="1393731"/>
            </a:xfrm>
            <a:prstGeom prst="rect">
              <a:avLst/>
            </a:prstGeom>
            <a:noFill/>
            <a:ln>
              <a:noFill/>
            </a:ln>
          </p:spPr>
          <p:txBody>
            <a:bodyPr anchorCtr="0" anchor="t" bIns="0" lIns="0" spcFirstLastPara="1" rIns="0" wrap="square" tIns="0">
              <a:spAutoFit/>
            </a:bodyPr>
            <a:lstStyle/>
            <a:p>
              <a:pPr indent="0" lvl="0" marL="0" marR="0" rtl="0" algn="ctr">
                <a:lnSpc>
                  <a:spcPct val="152018"/>
                </a:lnSpc>
                <a:spcBef>
                  <a:spcPts val="0"/>
                </a:spcBef>
                <a:spcAft>
                  <a:spcPts val="0"/>
                </a:spcAft>
                <a:buNone/>
              </a:pPr>
              <a:r>
                <a:rPr b="0" i="0" lang="en-US" sz="2849" u="none" cap="none" strike="noStrike">
                  <a:solidFill>
                    <a:srgbClr val="DACB8D"/>
                  </a:solidFill>
                  <a:latin typeface="Open Sans"/>
                  <a:ea typeface="Open Sans"/>
                  <a:cs typeface="Open Sans"/>
                  <a:sym typeface="Open Sans"/>
                </a:rPr>
                <a:t>Sales Tracking</a:t>
              </a:r>
              <a:endParaRPr/>
            </a:p>
          </p:txBody>
        </p:sp>
        <p:pic>
          <p:nvPicPr>
            <p:cNvPr id="156" name="Google Shape;156;p7"/>
            <p:cNvPicPr preferRelativeResize="0"/>
            <p:nvPr/>
          </p:nvPicPr>
          <p:blipFill rotWithShape="1">
            <a:blip r:embed="rId5">
              <a:alphaModFix/>
            </a:blip>
            <a:srcRect b="0" l="0" r="0" t="0"/>
            <a:stretch/>
          </p:blipFill>
          <p:spPr>
            <a:xfrm>
              <a:off x="6124137" y="102072"/>
              <a:ext cx="1309569" cy="1122488"/>
            </a:xfrm>
            <a:prstGeom prst="rect">
              <a:avLst/>
            </a:prstGeom>
            <a:noFill/>
            <a:ln>
              <a:noFill/>
            </a:ln>
          </p:spPr>
        </p:pic>
        <p:sp>
          <p:nvSpPr>
            <p:cNvPr id="157" name="Google Shape;157;p7"/>
            <p:cNvSpPr txBox="1"/>
            <p:nvPr/>
          </p:nvSpPr>
          <p:spPr>
            <a:xfrm>
              <a:off x="4792770" y="1491739"/>
              <a:ext cx="4197662" cy="1393731"/>
            </a:xfrm>
            <a:prstGeom prst="rect">
              <a:avLst/>
            </a:prstGeom>
            <a:noFill/>
            <a:ln>
              <a:noFill/>
            </a:ln>
          </p:spPr>
          <p:txBody>
            <a:bodyPr anchorCtr="0" anchor="t" bIns="0" lIns="0" spcFirstLastPara="1" rIns="0" wrap="square" tIns="0">
              <a:spAutoFit/>
            </a:bodyPr>
            <a:lstStyle/>
            <a:p>
              <a:pPr indent="0" lvl="0" marL="0" marR="0" rtl="0" algn="ctr">
                <a:lnSpc>
                  <a:spcPct val="152018"/>
                </a:lnSpc>
                <a:spcBef>
                  <a:spcPts val="0"/>
                </a:spcBef>
                <a:spcAft>
                  <a:spcPts val="0"/>
                </a:spcAft>
                <a:buNone/>
              </a:pPr>
              <a:r>
                <a:rPr b="0" i="0" lang="en-US" sz="2849" u="none" cap="none" strike="noStrike">
                  <a:solidFill>
                    <a:srgbClr val="DACB8D"/>
                  </a:solidFill>
                  <a:latin typeface="Open Sans"/>
                  <a:ea typeface="Open Sans"/>
                  <a:cs typeface="Open Sans"/>
                  <a:sym typeface="Open Sans"/>
                </a:rPr>
                <a:t>Inventory Tracking</a:t>
              </a:r>
              <a:endParaRPr/>
            </a:p>
          </p:txBody>
        </p:sp>
        <p:pic>
          <p:nvPicPr>
            <p:cNvPr id="158" name="Google Shape;158;p7"/>
            <p:cNvPicPr preferRelativeResize="0"/>
            <p:nvPr/>
          </p:nvPicPr>
          <p:blipFill rotWithShape="1">
            <a:blip r:embed="rId6">
              <a:alphaModFix/>
            </a:blip>
            <a:srcRect b="0" l="0" r="0" t="0"/>
            <a:stretch/>
          </p:blipFill>
          <p:spPr>
            <a:xfrm>
              <a:off x="823697" y="197108"/>
              <a:ext cx="1429758" cy="1183248"/>
            </a:xfrm>
            <a:prstGeom prst="rect">
              <a:avLst/>
            </a:prstGeom>
            <a:noFill/>
            <a:ln>
              <a:noFill/>
            </a:ln>
          </p:spPr>
        </p:pic>
        <p:sp>
          <p:nvSpPr>
            <p:cNvPr id="159" name="Google Shape;159;p7"/>
            <p:cNvSpPr txBox="1"/>
            <p:nvPr/>
          </p:nvSpPr>
          <p:spPr>
            <a:xfrm>
              <a:off x="0" y="1491739"/>
              <a:ext cx="3241972" cy="1395428"/>
            </a:xfrm>
            <a:prstGeom prst="rect">
              <a:avLst/>
            </a:prstGeom>
            <a:noFill/>
            <a:ln>
              <a:noFill/>
            </a:ln>
          </p:spPr>
          <p:txBody>
            <a:bodyPr anchorCtr="0" anchor="t" bIns="0" lIns="0" spcFirstLastPara="1" rIns="0" wrap="square" tIns="0">
              <a:spAutoFit/>
            </a:bodyPr>
            <a:lstStyle/>
            <a:p>
              <a:pPr indent="0" lvl="0" marL="0" marR="0" rtl="0" algn="ctr">
                <a:lnSpc>
                  <a:spcPct val="152018"/>
                </a:lnSpc>
                <a:spcBef>
                  <a:spcPts val="0"/>
                </a:spcBef>
                <a:spcAft>
                  <a:spcPts val="0"/>
                </a:spcAft>
                <a:buNone/>
              </a:pPr>
              <a:r>
                <a:rPr b="0" i="0" lang="en-US" sz="2849" u="none" cap="none" strike="noStrike">
                  <a:solidFill>
                    <a:srgbClr val="DACB8D"/>
                  </a:solidFill>
                  <a:latin typeface="Open Sans"/>
                  <a:ea typeface="Open Sans"/>
                  <a:cs typeface="Open Sans"/>
                  <a:sym typeface="Open Sans"/>
                </a:rPr>
                <a:t>Inventory Assortment</a:t>
              </a:r>
              <a:endParaRPr/>
            </a:p>
          </p:txBody>
        </p:sp>
        <p:pic>
          <p:nvPicPr>
            <p:cNvPr id="160" name="Google Shape;160;p7"/>
            <p:cNvPicPr preferRelativeResize="0"/>
            <p:nvPr/>
          </p:nvPicPr>
          <p:blipFill rotWithShape="1">
            <a:blip r:embed="rId7">
              <a:alphaModFix/>
            </a:blip>
            <a:srcRect b="0" l="0" r="0" t="0"/>
            <a:stretch/>
          </p:blipFill>
          <p:spPr>
            <a:xfrm>
              <a:off x="16203103" y="102072"/>
              <a:ext cx="1492688" cy="1278284"/>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9222C"/>
        </a:solidFill>
      </p:bgPr>
    </p:bg>
    <p:spTree>
      <p:nvGrpSpPr>
        <p:cNvPr id="164" name="Shape 164"/>
        <p:cNvGrpSpPr/>
        <p:nvPr/>
      </p:nvGrpSpPr>
      <p:grpSpPr>
        <a:xfrm>
          <a:off x="0" y="0"/>
          <a:ext cx="0" cy="0"/>
          <a:chOff x="0" y="0"/>
          <a:chExt cx="0" cy="0"/>
        </a:xfrm>
      </p:grpSpPr>
      <p:sp>
        <p:nvSpPr>
          <p:cNvPr id="165" name="Google Shape;165;p11"/>
          <p:cNvSpPr/>
          <p:nvPr/>
        </p:nvSpPr>
        <p:spPr>
          <a:xfrm>
            <a:off x="7730031" y="5488310"/>
            <a:ext cx="1859316" cy="337696"/>
          </a:xfrm>
          <a:custGeom>
            <a:rect b="b" l="l" r="r" t="t"/>
            <a:pathLst>
              <a:path extrusionOk="0" h="1360170" w="7488927">
                <a:moveTo>
                  <a:pt x="7413996" y="579120"/>
                </a:moveTo>
                <a:lnTo>
                  <a:pt x="6714227" y="55880"/>
                </a:lnTo>
                <a:cubicBezTo>
                  <a:pt x="6640567" y="0"/>
                  <a:pt x="6579606" y="30480"/>
                  <a:pt x="6579606" y="123190"/>
                </a:cubicBezTo>
                <a:lnTo>
                  <a:pt x="6579606" y="556260"/>
                </a:lnTo>
                <a:lnTo>
                  <a:pt x="831850" y="556260"/>
                </a:lnTo>
                <a:cubicBezTo>
                  <a:pt x="778510" y="382270"/>
                  <a:pt x="617220" y="255270"/>
                  <a:pt x="425450" y="255270"/>
                </a:cubicBezTo>
                <a:cubicBezTo>
                  <a:pt x="190500" y="255270"/>
                  <a:pt x="0" y="445770"/>
                  <a:pt x="0" y="680720"/>
                </a:cubicBezTo>
                <a:cubicBezTo>
                  <a:pt x="0" y="915670"/>
                  <a:pt x="190500" y="1106170"/>
                  <a:pt x="425450" y="1106170"/>
                </a:cubicBezTo>
                <a:cubicBezTo>
                  <a:pt x="617220" y="1106170"/>
                  <a:pt x="778510" y="979170"/>
                  <a:pt x="831850" y="805180"/>
                </a:cubicBezTo>
                <a:lnTo>
                  <a:pt x="6578207" y="805180"/>
                </a:lnTo>
                <a:lnTo>
                  <a:pt x="6578207" y="1236980"/>
                </a:lnTo>
                <a:cubicBezTo>
                  <a:pt x="6578207" y="1329690"/>
                  <a:pt x="6639296" y="1360170"/>
                  <a:pt x="6712956" y="1304290"/>
                </a:cubicBezTo>
                <a:lnTo>
                  <a:pt x="7413996" y="779780"/>
                </a:lnTo>
                <a:cubicBezTo>
                  <a:pt x="7488927" y="726440"/>
                  <a:pt x="7488927" y="635000"/>
                  <a:pt x="7413996" y="57912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10380570" y="5488310"/>
            <a:ext cx="1859316" cy="337696"/>
          </a:xfrm>
          <a:custGeom>
            <a:rect b="b" l="l" r="r" t="t"/>
            <a:pathLst>
              <a:path extrusionOk="0" h="1360170" w="7488927">
                <a:moveTo>
                  <a:pt x="7413996" y="579120"/>
                </a:moveTo>
                <a:lnTo>
                  <a:pt x="6714227" y="55880"/>
                </a:lnTo>
                <a:cubicBezTo>
                  <a:pt x="6640567" y="0"/>
                  <a:pt x="6579606" y="30480"/>
                  <a:pt x="6579606" y="123190"/>
                </a:cubicBezTo>
                <a:lnTo>
                  <a:pt x="6579606" y="556260"/>
                </a:lnTo>
                <a:lnTo>
                  <a:pt x="831850" y="556260"/>
                </a:lnTo>
                <a:cubicBezTo>
                  <a:pt x="778510" y="382270"/>
                  <a:pt x="617220" y="255270"/>
                  <a:pt x="425450" y="255270"/>
                </a:cubicBezTo>
                <a:cubicBezTo>
                  <a:pt x="190500" y="255270"/>
                  <a:pt x="0" y="445770"/>
                  <a:pt x="0" y="680720"/>
                </a:cubicBezTo>
                <a:cubicBezTo>
                  <a:pt x="0" y="915670"/>
                  <a:pt x="190500" y="1106170"/>
                  <a:pt x="425450" y="1106170"/>
                </a:cubicBezTo>
                <a:cubicBezTo>
                  <a:pt x="617220" y="1106170"/>
                  <a:pt x="778510" y="979170"/>
                  <a:pt x="831850" y="805180"/>
                </a:cubicBezTo>
                <a:lnTo>
                  <a:pt x="6578207" y="805180"/>
                </a:lnTo>
                <a:lnTo>
                  <a:pt x="6578207" y="1236980"/>
                </a:lnTo>
                <a:cubicBezTo>
                  <a:pt x="6578207" y="1329690"/>
                  <a:pt x="6639296" y="1360170"/>
                  <a:pt x="6712956" y="1304290"/>
                </a:cubicBezTo>
                <a:lnTo>
                  <a:pt x="7413996" y="779780"/>
                </a:lnTo>
                <a:cubicBezTo>
                  <a:pt x="7488927" y="726440"/>
                  <a:pt x="7488927" y="635000"/>
                  <a:pt x="7413996" y="57912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5174568" y="5506915"/>
            <a:ext cx="1859316" cy="337696"/>
          </a:xfrm>
          <a:custGeom>
            <a:rect b="b" l="l" r="r" t="t"/>
            <a:pathLst>
              <a:path extrusionOk="0" h="1360170" w="7488927">
                <a:moveTo>
                  <a:pt x="7413996" y="579120"/>
                </a:moveTo>
                <a:lnTo>
                  <a:pt x="6714227" y="55880"/>
                </a:lnTo>
                <a:cubicBezTo>
                  <a:pt x="6640567" y="0"/>
                  <a:pt x="6579606" y="30480"/>
                  <a:pt x="6579606" y="123190"/>
                </a:cubicBezTo>
                <a:lnTo>
                  <a:pt x="6579606" y="556260"/>
                </a:lnTo>
                <a:lnTo>
                  <a:pt x="831850" y="556260"/>
                </a:lnTo>
                <a:cubicBezTo>
                  <a:pt x="778510" y="382270"/>
                  <a:pt x="617220" y="255270"/>
                  <a:pt x="425450" y="255270"/>
                </a:cubicBezTo>
                <a:cubicBezTo>
                  <a:pt x="190500" y="255270"/>
                  <a:pt x="0" y="445770"/>
                  <a:pt x="0" y="680720"/>
                </a:cubicBezTo>
                <a:cubicBezTo>
                  <a:pt x="0" y="915670"/>
                  <a:pt x="190500" y="1106170"/>
                  <a:pt x="425450" y="1106170"/>
                </a:cubicBezTo>
                <a:cubicBezTo>
                  <a:pt x="617220" y="1106170"/>
                  <a:pt x="778510" y="979170"/>
                  <a:pt x="831850" y="805180"/>
                </a:cubicBezTo>
                <a:lnTo>
                  <a:pt x="6578207" y="805180"/>
                </a:lnTo>
                <a:lnTo>
                  <a:pt x="6578207" y="1236980"/>
                </a:lnTo>
                <a:cubicBezTo>
                  <a:pt x="6578207" y="1329690"/>
                  <a:pt x="6639296" y="1360170"/>
                  <a:pt x="6712956" y="1304290"/>
                </a:cubicBezTo>
                <a:lnTo>
                  <a:pt x="7413996" y="779780"/>
                </a:lnTo>
                <a:cubicBezTo>
                  <a:pt x="7488927" y="726440"/>
                  <a:pt x="7488927" y="635000"/>
                  <a:pt x="7413996" y="57912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2371909" y="5488310"/>
            <a:ext cx="1859316" cy="337696"/>
          </a:xfrm>
          <a:custGeom>
            <a:rect b="b" l="l" r="r" t="t"/>
            <a:pathLst>
              <a:path extrusionOk="0" h="1360170" w="7488927">
                <a:moveTo>
                  <a:pt x="7413996" y="579120"/>
                </a:moveTo>
                <a:lnTo>
                  <a:pt x="6714227" y="55880"/>
                </a:lnTo>
                <a:cubicBezTo>
                  <a:pt x="6640567" y="0"/>
                  <a:pt x="6579606" y="30480"/>
                  <a:pt x="6579606" y="123190"/>
                </a:cubicBezTo>
                <a:lnTo>
                  <a:pt x="6579606" y="556260"/>
                </a:lnTo>
                <a:lnTo>
                  <a:pt x="831850" y="556260"/>
                </a:lnTo>
                <a:cubicBezTo>
                  <a:pt x="778510" y="382270"/>
                  <a:pt x="617220" y="255270"/>
                  <a:pt x="425450" y="255270"/>
                </a:cubicBezTo>
                <a:cubicBezTo>
                  <a:pt x="190500" y="255270"/>
                  <a:pt x="0" y="445770"/>
                  <a:pt x="0" y="680720"/>
                </a:cubicBezTo>
                <a:cubicBezTo>
                  <a:pt x="0" y="915670"/>
                  <a:pt x="190500" y="1106170"/>
                  <a:pt x="425450" y="1106170"/>
                </a:cubicBezTo>
                <a:cubicBezTo>
                  <a:pt x="617220" y="1106170"/>
                  <a:pt x="778510" y="979170"/>
                  <a:pt x="831850" y="805180"/>
                </a:cubicBezTo>
                <a:lnTo>
                  <a:pt x="6578207" y="805180"/>
                </a:lnTo>
                <a:lnTo>
                  <a:pt x="6578207" y="1236980"/>
                </a:lnTo>
                <a:cubicBezTo>
                  <a:pt x="6578207" y="1329690"/>
                  <a:pt x="6639296" y="1360170"/>
                  <a:pt x="6712956" y="1304290"/>
                </a:cubicBezTo>
                <a:lnTo>
                  <a:pt x="7413996" y="779780"/>
                </a:lnTo>
                <a:cubicBezTo>
                  <a:pt x="7488927" y="726440"/>
                  <a:pt x="7488927" y="635000"/>
                  <a:pt x="7413996" y="57912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11"/>
          <p:cNvPicPr preferRelativeResize="0"/>
          <p:nvPr/>
        </p:nvPicPr>
        <p:blipFill rotWithShape="1">
          <a:blip r:embed="rId3">
            <a:alphaModFix/>
          </a:blip>
          <a:srcRect b="0" l="0" r="0" t="0"/>
          <a:stretch/>
        </p:blipFill>
        <p:spPr>
          <a:xfrm rot="-5400000">
            <a:off x="1349503" y="4956959"/>
            <a:ext cx="1400715" cy="1400715"/>
          </a:xfrm>
          <a:prstGeom prst="rect">
            <a:avLst/>
          </a:prstGeom>
          <a:noFill/>
          <a:ln>
            <a:noFill/>
          </a:ln>
        </p:spPr>
      </p:pic>
      <p:sp>
        <p:nvSpPr>
          <p:cNvPr id="170" name="Google Shape;170;p11"/>
          <p:cNvSpPr/>
          <p:nvPr/>
        </p:nvSpPr>
        <p:spPr>
          <a:xfrm>
            <a:off x="15301347" y="5488310"/>
            <a:ext cx="1859316" cy="337696"/>
          </a:xfrm>
          <a:custGeom>
            <a:rect b="b" l="l" r="r" t="t"/>
            <a:pathLst>
              <a:path extrusionOk="0" h="1360170" w="7488927">
                <a:moveTo>
                  <a:pt x="7413996" y="579120"/>
                </a:moveTo>
                <a:lnTo>
                  <a:pt x="6714227" y="55880"/>
                </a:lnTo>
                <a:cubicBezTo>
                  <a:pt x="6640567" y="0"/>
                  <a:pt x="6579606" y="30480"/>
                  <a:pt x="6579606" y="123190"/>
                </a:cubicBezTo>
                <a:lnTo>
                  <a:pt x="6579606" y="556260"/>
                </a:lnTo>
                <a:lnTo>
                  <a:pt x="831850" y="556260"/>
                </a:lnTo>
                <a:cubicBezTo>
                  <a:pt x="778510" y="382270"/>
                  <a:pt x="617220" y="255270"/>
                  <a:pt x="425450" y="255270"/>
                </a:cubicBezTo>
                <a:cubicBezTo>
                  <a:pt x="190500" y="255270"/>
                  <a:pt x="0" y="445770"/>
                  <a:pt x="0" y="680720"/>
                </a:cubicBezTo>
                <a:cubicBezTo>
                  <a:pt x="0" y="915670"/>
                  <a:pt x="190500" y="1106170"/>
                  <a:pt x="425450" y="1106170"/>
                </a:cubicBezTo>
                <a:cubicBezTo>
                  <a:pt x="617220" y="1106170"/>
                  <a:pt x="778510" y="979170"/>
                  <a:pt x="831850" y="805180"/>
                </a:cubicBezTo>
                <a:lnTo>
                  <a:pt x="6578207" y="805180"/>
                </a:lnTo>
                <a:lnTo>
                  <a:pt x="6578207" y="1236980"/>
                </a:lnTo>
                <a:cubicBezTo>
                  <a:pt x="6578207" y="1329690"/>
                  <a:pt x="6639296" y="1360170"/>
                  <a:pt x="6712956" y="1304290"/>
                </a:cubicBezTo>
                <a:lnTo>
                  <a:pt x="7413996" y="779780"/>
                </a:lnTo>
                <a:cubicBezTo>
                  <a:pt x="7488927" y="726440"/>
                  <a:pt x="7488927" y="635000"/>
                  <a:pt x="7413996" y="57912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13031109" y="5488310"/>
            <a:ext cx="1859316" cy="337696"/>
          </a:xfrm>
          <a:custGeom>
            <a:rect b="b" l="l" r="r" t="t"/>
            <a:pathLst>
              <a:path extrusionOk="0" h="1360170" w="7488927">
                <a:moveTo>
                  <a:pt x="7413996" y="579120"/>
                </a:moveTo>
                <a:lnTo>
                  <a:pt x="6714227" y="55880"/>
                </a:lnTo>
                <a:cubicBezTo>
                  <a:pt x="6640567" y="0"/>
                  <a:pt x="6579606" y="30480"/>
                  <a:pt x="6579606" y="123190"/>
                </a:cubicBezTo>
                <a:lnTo>
                  <a:pt x="6579606" y="556260"/>
                </a:lnTo>
                <a:lnTo>
                  <a:pt x="831850" y="556260"/>
                </a:lnTo>
                <a:cubicBezTo>
                  <a:pt x="778510" y="382270"/>
                  <a:pt x="617220" y="255270"/>
                  <a:pt x="425450" y="255270"/>
                </a:cubicBezTo>
                <a:cubicBezTo>
                  <a:pt x="190500" y="255270"/>
                  <a:pt x="0" y="445770"/>
                  <a:pt x="0" y="680720"/>
                </a:cubicBezTo>
                <a:cubicBezTo>
                  <a:pt x="0" y="915670"/>
                  <a:pt x="190500" y="1106170"/>
                  <a:pt x="425450" y="1106170"/>
                </a:cubicBezTo>
                <a:cubicBezTo>
                  <a:pt x="617220" y="1106170"/>
                  <a:pt x="778510" y="979170"/>
                  <a:pt x="831850" y="805180"/>
                </a:cubicBezTo>
                <a:lnTo>
                  <a:pt x="6578207" y="805180"/>
                </a:lnTo>
                <a:lnTo>
                  <a:pt x="6578207" y="1236980"/>
                </a:lnTo>
                <a:cubicBezTo>
                  <a:pt x="6578207" y="1329690"/>
                  <a:pt x="6639296" y="1360170"/>
                  <a:pt x="6712956" y="1304290"/>
                </a:cubicBezTo>
                <a:lnTo>
                  <a:pt x="7413996" y="779780"/>
                </a:lnTo>
                <a:cubicBezTo>
                  <a:pt x="7488927" y="726440"/>
                  <a:pt x="7488927" y="635000"/>
                  <a:pt x="7413996" y="57912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p11"/>
          <p:cNvPicPr preferRelativeResize="0"/>
          <p:nvPr/>
        </p:nvPicPr>
        <p:blipFill rotWithShape="1">
          <a:blip r:embed="rId4">
            <a:alphaModFix/>
          </a:blip>
          <a:srcRect b="0" l="0" r="0" t="0"/>
          <a:stretch/>
        </p:blipFill>
        <p:spPr>
          <a:xfrm rot="-5400000">
            <a:off x="4007230" y="4956959"/>
            <a:ext cx="1400715" cy="1400715"/>
          </a:xfrm>
          <a:prstGeom prst="rect">
            <a:avLst/>
          </a:prstGeom>
          <a:noFill/>
          <a:ln>
            <a:noFill/>
          </a:ln>
        </p:spPr>
      </p:pic>
      <p:pic>
        <p:nvPicPr>
          <p:cNvPr id="173" name="Google Shape;173;p11"/>
          <p:cNvPicPr preferRelativeResize="0"/>
          <p:nvPr/>
        </p:nvPicPr>
        <p:blipFill rotWithShape="1">
          <a:blip r:embed="rId5">
            <a:alphaModFix/>
          </a:blip>
          <a:srcRect b="0" l="0" r="0" t="0"/>
          <a:stretch/>
        </p:blipFill>
        <p:spPr>
          <a:xfrm rot="-5400000">
            <a:off x="6638753" y="4956959"/>
            <a:ext cx="1400715" cy="1400715"/>
          </a:xfrm>
          <a:prstGeom prst="rect">
            <a:avLst/>
          </a:prstGeom>
          <a:noFill/>
          <a:ln>
            <a:noFill/>
          </a:ln>
        </p:spPr>
      </p:pic>
      <p:pic>
        <p:nvPicPr>
          <p:cNvPr id="174" name="Google Shape;174;p11"/>
          <p:cNvPicPr preferRelativeResize="0"/>
          <p:nvPr/>
        </p:nvPicPr>
        <p:blipFill rotWithShape="1">
          <a:blip r:embed="rId5">
            <a:alphaModFix/>
          </a:blip>
          <a:srcRect b="0" l="0" r="0" t="0"/>
          <a:stretch/>
        </p:blipFill>
        <p:spPr>
          <a:xfrm rot="-5400000">
            <a:off x="9244074" y="4956959"/>
            <a:ext cx="1400715" cy="1400715"/>
          </a:xfrm>
          <a:prstGeom prst="rect">
            <a:avLst/>
          </a:prstGeom>
          <a:noFill/>
          <a:ln>
            <a:noFill/>
          </a:ln>
        </p:spPr>
      </p:pic>
      <p:pic>
        <p:nvPicPr>
          <p:cNvPr id="175" name="Google Shape;175;p11"/>
          <p:cNvPicPr preferRelativeResize="0"/>
          <p:nvPr/>
        </p:nvPicPr>
        <p:blipFill rotWithShape="1">
          <a:blip r:embed="rId6">
            <a:alphaModFix/>
          </a:blip>
          <a:srcRect b="0" l="0" r="0" t="0"/>
          <a:stretch/>
        </p:blipFill>
        <p:spPr>
          <a:xfrm rot="-5400000">
            <a:off x="11901800" y="4975563"/>
            <a:ext cx="1400715" cy="1400715"/>
          </a:xfrm>
          <a:prstGeom prst="rect">
            <a:avLst/>
          </a:prstGeom>
          <a:noFill/>
          <a:ln>
            <a:noFill/>
          </a:ln>
        </p:spPr>
      </p:pic>
      <p:pic>
        <p:nvPicPr>
          <p:cNvPr id="176" name="Google Shape;176;p11"/>
          <p:cNvPicPr preferRelativeResize="0"/>
          <p:nvPr/>
        </p:nvPicPr>
        <p:blipFill rotWithShape="1">
          <a:blip r:embed="rId7">
            <a:alphaModFix/>
          </a:blip>
          <a:srcRect b="0" l="0" r="0" t="0"/>
          <a:stretch/>
        </p:blipFill>
        <p:spPr>
          <a:xfrm rot="-5400000">
            <a:off x="14533323" y="4975563"/>
            <a:ext cx="1400715" cy="1400715"/>
          </a:xfrm>
          <a:prstGeom prst="rect">
            <a:avLst/>
          </a:prstGeom>
          <a:noFill/>
          <a:ln>
            <a:noFill/>
          </a:ln>
        </p:spPr>
      </p:pic>
      <p:grpSp>
        <p:nvGrpSpPr>
          <p:cNvPr id="177" name="Google Shape;177;p11"/>
          <p:cNvGrpSpPr/>
          <p:nvPr/>
        </p:nvGrpSpPr>
        <p:grpSpPr>
          <a:xfrm>
            <a:off x="367459" y="618499"/>
            <a:ext cx="13000696" cy="2170091"/>
            <a:chOff x="0" y="-38100"/>
            <a:chExt cx="17334261" cy="2893455"/>
          </a:xfrm>
        </p:grpSpPr>
        <p:sp>
          <p:nvSpPr>
            <p:cNvPr id="178" name="Google Shape;178;p11"/>
            <p:cNvSpPr/>
            <p:nvPr/>
          </p:nvSpPr>
          <p:spPr>
            <a:xfrm>
              <a:off x="0" y="1654926"/>
              <a:ext cx="2770909" cy="193964"/>
            </a:xfrm>
            <a:prstGeom prst="rect">
              <a:avLst/>
            </a:prstGeom>
            <a:solidFill>
              <a:srgbClr val="FF3B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txBox="1"/>
            <p:nvPr/>
          </p:nvSpPr>
          <p:spPr>
            <a:xfrm>
              <a:off x="0" y="-38100"/>
              <a:ext cx="11909873" cy="101346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4800" u="none" cap="none" strike="noStrike">
                  <a:solidFill>
                    <a:srgbClr val="FFFFFF"/>
                  </a:solidFill>
                  <a:latin typeface="Open Sans"/>
                  <a:ea typeface="Open Sans"/>
                  <a:cs typeface="Open Sans"/>
                  <a:sym typeface="Open Sans"/>
                </a:rPr>
                <a:t>Process flow</a:t>
              </a:r>
              <a:endParaRPr/>
            </a:p>
          </p:txBody>
        </p:sp>
        <p:sp>
          <p:nvSpPr>
            <p:cNvPr id="180" name="Google Shape;180;p11"/>
            <p:cNvSpPr txBox="1"/>
            <p:nvPr/>
          </p:nvSpPr>
          <p:spPr>
            <a:xfrm>
              <a:off x="0" y="2232632"/>
              <a:ext cx="17334261" cy="62272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FFFFFF"/>
                  </a:solidFill>
                  <a:latin typeface="Open Sans Light"/>
                  <a:ea typeface="Open Sans Light"/>
                  <a:cs typeface="Open Sans Light"/>
                  <a:sym typeface="Open Sans Light"/>
                </a:rPr>
                <a:t>Collection, Storage, Analysis</a:t>
              </a:r>
              <a:endParaRPr/>
            </a:p>
          </p:txBody>
        </p:sp>
      </p:grpSp>
      <p:pic>
        <p:nvPicPr>
          <p:cNvPr id="181" name="Google Shape;181;p11"/>
          <p:cNvPicPr preferRelativeResize="0"/>
          <p:nvPr/>
        </p:nvPicPr>
        <p:blipFill rotWithShape="1">
          <a:blip r:embed="rId8">
            <a:alphaModFix/>
          </a:blip>
          <a:srcRect b="18396" l="0" r="0" t="0"/>
          <a:stretch/>
        </p:blipFill>
        <p:spPr>
          <a:xfrm>
            <a:off x="1448171" y="5052079"/>
            <a:ext cx="1203379" cy="1210474"/>
          </a:xfrm>
          <a:prstGeom prst="rect">
            <a:avLst/>
          </a:prstGeom>
          <a:noFill/>
          <a:ln>
            <a:noFill/>
          </a:ln>
        </p:spPr>
      </p:pic>
      <p:pic>
        <p:nvPicPr>
          <p:cNvPr id="182" name="Google Shape;182;p11"/>
          <p:cNvPicPr preferRelativeResize="0"/>
          <p:nvPr/>
        </p:nvPicPr>
        <p:blipFill rotWithShape="1">
          <a:blip r:embed="rId9">
            <a:alphaModFix/>
          </a:blip>
          <a:srcRect b="8231" l="15174" r="56175" t="11450"/>
          <a:stretch/>
        </p:blipFill>
        <p:spPr>
          <a:xfrm>
            <a:off x="4038116" y="5013821"/>
            <a:ext cx="1369829" cy="1324199"/>
          </a:xfrm>
          <a:prstGeom prst="rect">
            <a:avLst/>
          </a:prstGeom>
          <a:noFill/>
          <a:ln>
            <a:noFill/>
          </a:ln>
        </p:spPr>
      </p:pic>
      <p:pic>
        <p:nvPicPr>
          <p:cNvPr id="183" name="Google Shape;183;p11"/>
          <p:cNvPicPr preferRelativeResize="0"/>
          <p:nvPr/>
        </p:nvPicPr>
        <p:blipFill rotWithShape="1">
          <a:blip r:embed="rId10">
            <a:alphaModFix/>
          </a:blip>
          <a:srcRect b="0" l="0" r="0" t="0"/>
          <a:stretch/>
        </p:blipFill>
        <p:spPr>
          <a:xfrm>
            <a:off x="6614707" y="4956959"/>
            <a:ext cx="1448807" cy="1585562"/>
          </a:xfrm>
          <a:prstGeom prst="rect">
            <a:avLst/>
          </a:prstGeom>
          <a:noFill/>
          <a:ln>
            <a:noFill/>
          </a:ln>
        </p:spPr>
      </p:pic>
      <p:pic>
        <p:nvPicPr>
          <p:cNvPr id="184" name="Google Shape;184;p11"/>
          <p:cNvPicPr preferRelativeResize="0"/>
          <p:nvPr/>
        </p:nvPicPr>
        <p:blipFill rotWithShape="1">
          <a:blip r:embed="rId11">
            <a:alphaModFix/>
          </a:blip>
          <a:srcRect b="0" l="0" r="0" t="0"/>
          <a:stretch/>
        </p:blipFill>
        <p:spPr>
          <a:xfrm>
            <a:off x="12036009" y="5143500"/>
            <a:ext cx="1132297" cy="1119054"/>
          </a:xfrm>
          <a:prstGeom prst="rect">
            <a:avLst/>
          </a:prstGeom>
          <a:noFill/>
          <a:ln>
            <a:noFill/>
          </a:ln>
        </p:spPr>
      </p:pic>
      <p:sp>
        <p:nvSpPr>
          <p:cNvPr id="185" name="Google Shape;185;p11"/>
          <p:cNvSpPr txBox="1"/>
          <p:nvPr/>
        </p:nvSpPr>
        <p:spPr>
          <a:xfrm>
            <a:off x="1028700" y="6694661"/>
            <a:ext cx="2042322" cy="720090"/>
          </a:xfrm>
          <a:prstGeom prst="rect">
            <a:avLst/>
          </a:prstGeom>
          <a:noFill/>
          <a:ln>
            <a:noFill/>
          </a:ln>
        </p:spPr>
        <p:txBody>
          <a:bodyPr anchorCtr="0" anchor="t" bIns="0" lIns="0" spcFirstLastPara="1" rIns="0" wrap="square" tIns="0">
            <a:spAutoFit/>
          </a:bodyPr>
          <a:lstStyle/>
          <a:p>
            <a:pPr indent="0" lvl="0" marL="0" marR="0" rtl="0" algn="ctr">
              <a:lnSpc>
                <a:spcPct val="165000"/>
              </a:lnSpc>
              <a:spcBef>
                <a:spcPts val="0"/>
              </a:spcBef>
              <a:spcAft>
                <a:spcPts val="0"/>
              </a:spcAft>
              <a:buNone/>
            </a:pPr>
            <a:r>
              <a:rPr b="0" i="0" lang="en-US" sz="1800" u="none" cap="none" strike="noStrike">
                <a:solidFill>
                  <a:srgbClr val="FFFFFF"/>
                </a:solidFill>
                <a:latin typeface="Arial"/>
                <a:ea typeface="Arial"/>
                <a:cs typeface="Arial"/>
                <a:sym typeface="Arial"/>
              </a:rPr>
              <a:t>Image capture and transfer</a:t>
            </a:r>
            <a:endParaRPr/>
          </a:p>
        </p:txBody>
      </p:sp>
      <p:sp>
        <p:nvSpPr>
          <p:cNvPr id="186" name="Google Shape;186;p11"/>
          <p:cNvSpPr txBox="1"/>
          <p:nvPr/>
        </p:nvSpPr>
        <p:spPr>
          <a:xfrm>
            <a:off x="1028700" y="4040137"/>
            <a:ext cx="2042322" cy="451485"/>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2400" u="none" cap="none" strike="noStrike">
                <a:solidFill>
                  <a:srgbClr val="FFFFFF"/>
                </a:solidFill>
                <a:latin typeface="Open Sans"/>
                <a:ea typeface="Open Sans"/>
                <a:cs typeface="Open Sans"/>
                <a:sym typeface="Open Sans"/>
              </a:rPr>
              <a:t>openCV</a:t>
            </a:r>
            <a:endParaRPr/>
          </a:p>
        </p:txBody>
      </p:sp>
      <p:sp>
        <p:nvSpPr>
          <p:cNvPr id="187" name="Google Shape;187;p11"/>
          <p:cNvSpPr txBox="1"/>
          <p:nvPr/>
        </p:nvSpPr>
        <p:spPr>
          <a:xfrm>
            <a:off x="3686426" y="6694661"/>
            <a:ext cx="2042322" cy="346710"/>
          </a:xfrm>
          <a:prstGeom prst="rect">
            <a:avLst/>
          </a:prstGeom>
          <a:noFill/>
          <a:ln>
            <a:noFill/>
          </a:ln>
        </p:spPr>
        <p:txBody>
          <a:bodyPr anchorCtr="0" anchor="t" bIns="0" lIns="0" spcFirstLastPara="1" rIns="0" wrap="square" tIns="0">
            <a:spAutoFit/>
          </a:bodyPr>
          <a:lstStyle/>
          <a:p>
            <a:pPr indent="0" lvl="0" marL="0" marR="0" rtl="0" algn="ctr">
              <a:lnSpc>
                <a:spcPct val="165000"/>
              </a:lnSpc>
              <a:spcBef>
                <a:spcPts val="0"/>
              </a:spcBef>
              <a:spcAft>
                <a:spcPts val="0"/>
              </a:spcAft>
              <a:buNone/>
            </a:pPr>
            <a:r>
              <a:rPr b="0" i="0" lang="en-US" sz="1800" u="none" cap="none" strike="noStrike">
                <a:solidFill>
                  <a:srgbClr val="FFFFFF"/>
                </a:solidFill>
                <a:latin typeface="Arial"/>
                <a:ea typeface="Arial"/>
                <a:cs typeface="Arial"/>
                <a:sym typeface="Arial"/>
              </a:rPr>
              <a:t>Image storage</a:t>
            </a:r>
            <a:endParaRPr/>
          </a:p>
        </p:txBody>
      </p:sp>
      <p:sp>
        <p:nvSpPr>
          <p:cNvPr id="188" name="Google Shape;188;p11"/>
          <p:cNvSpPr txBox="1"/>
          <p:nvPr/>
        </p:nvSpPr>
        <p:spPr>
          <a:xfrm>
            <a:off x="3678997" y="4040137"/>
            <a:ext cx="2042322" cy="451485"/>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2400" u="none" cap="none" strike="noStrike">
                <a:solidFill>
                  <a:srgbClr val="FFFFFF"/>
                </a:solidFill>
                <a:latin typeface="Open Sans"/>
                <a:ea typeface="Open Sans"/>
                <a:cs typeface="Open Sans"/>
                <a:sym typeface="Open Sans"/>
              </a:rPr>
              <a:t>S3</a:t>
            </a:r>
            <a:endParaRPr/>
          </a:p>
        </p:txBody>
      </p:sp>
      <p:sp>
        <p:nvSpPr>
          <p:cNvPr id="189" name="Google Shape;189;p11"/>
          <p:cNvSpPr txBox="1"/>
          <p:nvPr/>
        </p:nvSpPr>
        <p:spPr>
          <a:xfrm>
            <a:off x="6317950" y="6694661"/>
            <a:ext cx="2042322" cy="1093470"/>
          </a:xfrm>
          <a:prstGeom prst="rect">
            <a:avLst/>
          </a:prstGeom>
          <a:noFill/>
          <a:ln>
            <a:noFill/>
          </a:ln>
        </p:spPr>
        <p:txBody>
          <a:bodyPr anchorCtr="0" anchor="t" bIns="0" lIns="0" spcFirstLastPara="1" rIns="0" wrap="square" tIns="0">
            <a:spAutoFit/>
          </a:bodyPr>
          <a:lstStyle/>
          <a:p>
            <a:pPr indent="0" lvl="0" marL="0" marR="0" rtl="0" algn="ctr">
              <a:lnSpc>
                <a:spcPct val="165000"/>
              </a:lnSpc>
              <a:spcBef>
                <a:spcPts val="0"/>
              </a:spcBef>
              <a:spcAft>
                <a:spcPts val="0"/>
              </a:spcAft>
              <a:buNone/>
            </a:pPr>
            <a:r>
              <a:rPr b="0" i="0" lang="en-US" sz="1800" u="none" cap="none" strike="noStrike">
                <a:solidFill>
                  <a:srgbClr val="FFFFFF"/>
                </a:solidFill>
                <a:latin typeface="Arial"/>
                <a:ea typeface="Arial"/>
                <a:cs typeface="Arial"/>
                <a:sym typeface="Arial"/>
              </a:rPr>
              <a:t>Object recognition and quantity calculation</a:t>
            </a:r>
            <a:endParaRPr/>
          </a:p>
        </p:txBody>
      </p:sp>
      <p:sp>
        <p:nvSpPr>
          <p:cNvPr id="190" name="Google Shape;190;p11"/>
          <p:cNvSpPr txBox="1"/>
          <p:nvPr/>
        </p:nvSpPr>
        <p:spPr>
          <a:xfrm>
            <a:off x="6329294" y="4040137"/>
            <a:ext cx="2328030" cy="451485"/>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2400" u="none" cap="none" strike="noStrike">
                <a:solidFill>
                  <a:srgbClr val="FFFFFF"/>
                </a:solidFill>
                <a:latin typeface="Open Sans"/>
                <a:ea typeface="Open Sans"/>
                <a:cs typeface="Open Sans"/>
                <a:sym typeface="Open Sans"/>
              </a:rPr>
              <a:t>ReKognition</a:t>
            </a:r>
            <a:endParaRPr/>
          </a:p>
        </p:txBody>
      </p:sp>
      <p:sp>
        <p:nvSpPr>
          <p:cNvPr id="191" name="Google Shape;191;p11"/>
          <p:cNvSpPr txBox="1"/>
          <p:nvPr/>
        </p:nvSpPr>
        <p:spPr>
          <a:xfrm>
            <a:off x="8923271" y="6694661"/>
            <a:ext cx="2042322" cy="720090"/>
          </a:xfrm>
          <a:prstGeom prst="rect">
            <a:avLst/>
          </a:prstGeom>
          <a:noFill/>
          <a:ln>
            <a:noFill/>
          </a:ln>
        </p:spPr>
        <p:txBody>
          <a:bodyPr anchorCtr="0" anchor="t" bIns="0" lIns="0" spcFirstLastPara="1" rIns="0" wrap="square" tIns="0">
            <a:spAutoFit/>
          </a:bodyPr>
          <a:lstStyle/>
          <a:p>
            <a:pPr indent="0" lvl="0" marL="0" marR="0" rtl="0" algn="ctr">
              <a:lnSpc>
                <a:spcPct val="165000"/>
              </a:lnSpc>
              <a:spcBef>
                <a:spcPts val="0"/>
              </a:spcBef>
              <a:spcAft>
                <a:spcPts val="0"/>
              </a:spcAft>
              <a:buNone/>
            </a:pPr>
            <a:r>
              <a:rPr b="0" i="0" lang="en-US" sz="1800" u="none" cap="none" strike="noStrike">
                <a:solidFill>
                  <a:srgbClr val="FFFFFF"/>
                </a:solidFill>
                <a:latin typeface="Arial"/>
                <a:ea typeface="Arial"/>
                <a:cs typeface="Arial"/>
                <a:sym typeface="Arial"/>
              </a:rPr>
              <a:t>Structured information stored</a:t>
            </a:r>
            <a:endParaRPr/>
          </a:p>
        </p:txBody>
      </p:sp>
      <p:sp>
        <p:nvSpPr>
          <p:cNvPr id="192" name="Google Shape;192;p11"/>
          <p:cNvSpPr txBox="1"/>
          <p:nvPr/>
        </p:nvSpPr>
        <p:spPr>
          <a:xfrm>
            <a:off x="8979591" y="4040137"/>
            <a:ext cx="2042322" cy="451485"/>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2400" u="none" cap="none" strike="noStrike">
                <a:solidFill>
                  <a:srgbClr val="FFFFFF"/>
                </a:solidFill>
                <a:latin typeface="Open Sans"/>
                <a:ea typeface="Open Sans"/>
                <a:cs typeface="Open Sans"/>
                <a:sym typeface="Open Sans"/>
              </a:rPr>
              <a:t>S3</a:t>
            </a:r>
            <a:endParaRPr/>
          </a:p>
        </p:txBody>
      </p:sp>
      <p:sp>
        <p:nvSpPr>
          <p:cNvPr id="193" name="Google Shape;193;p11"/>
          <p:cNvSpPr txBox="1"/>
          <p:nvPr/>
        </p:nvSpPr>
        <p:spPr>
          <a:xfrm>
            <a:off x="11580997" y="6694661"/>
            <a:ext cx="2042322" cy="346710"/>
          </a:xfrm>
          <a:prstGeom prst="rect">
            <a:avLst/>
          </a:prstGeom>
          <a:noFill/>
          <a:ln>
            <a:noFill/>
          </a:ln>
        </p:spPr>
        <p:txBody>
          <a:bodyPr anchorCtr="0" anchor="t" bIns="0" lIns="0" spcFirstLastPara="1" rIns="0" wrap="square" tIns="0">
            <a:spAutoFit/>
          </a:bodyPr>
          <a:lstStyle/>
          <a:p>
            <a:pPr indent="0" lvl="0" marL="0" marR="0" rtl="0" algn="ctr">
              <a:lnSpc>
                <a:spcPct val="165000"/>
              </a:lnSpc>
              <a:spcBef>
                <a:spcPts val="0"/>
              </a:spcBef>
              <a:spcAft>
                <a:spcPts val="0"/>
              </a:spcAft>
              <a:buNone/>
            </a:pPr>
            <a:r>
              <a:rPr b="0" i="0" lang="en-US" sz="1800" u="none" cap="none" strike="noStrike">
                <a:solidFill>
                  <a:srgbClr val="FFFFFF"/>
                </a:solidFill>
                <a:latin typeface="Arial"/>
                <a:ea typeface="Arial"/>
                <a:cs typeface="Arial"/>
                <a:sym typeface="Arial"/>
              </a:rPr>
              <a:t>Structured query</a:t>
            </a:r>
            <a:endParaRPr/>
          </a:p>
        </p:txBody>
      </p:sp>
      <p:sp>
        <p:nvSpPr>
          <p:cNvPr id="194" name="Google Shape;194;p11"/>
          <p:cNvSpPr txBox="1"/>
          <p:nvPr/>
        </p:nvSpPr>
        <p:spPr>
          <a:xfrm>
            <a:off x="11629888" y="4040137"/>
            <a:ext cx="2042322" cy="451485"/>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2400" u="none" cap="none" strike="noStrike">
                <a:solidFill>
                  <a:srgbClr val="FFFFFF"/>
                </a:solidFill>
                <a:latin typeface="Open Sans"/>
                <a:ea typeface="Open Sans"/>
                <a:cs typeface="Open Sans"/>
                <a:sym typeface="Open Sans"/>
              </a:rPr>
              <a:t>Athena</a:t>
            </a:r>
            <a:endParaRPr/>
          </a:p>
        </p:txBody>
      </p:sp>
      <p:sp>
        <p:nvSpPr>
          <p:cNvPr id="195" name="Google Shape;195;p11"/>
          <p:cNvSpPr txBox="1"/>
          <p:nvPr/>
        </p:nvSpPr>
        <p:spPr>
          <a:xfrm>
            <a:off x="14212520" y="6694661"/>
            <a:ext cx="2042322" cy="346710"/>
          </a:xfrm>
          <a:prstGeom prst="rect">
            <a:avLst/>
          </a:prstGeom>
          <a:noFill/>
          <a:ln>
            <a:noFill/>
          </a:ln>
        </p:spPr>
        <p:txBody>
          <a:bodyPr anchorCtr="0" anchor="t" bIns="0" lIns="0" spcFirstLastPara="1" rIns="0" wrap="square" tIns="0">
            <a:spAutoFit/>
          </a:bodyPr>
          <a:lstStyle/>
          <a:p>
            <a:pPr indent="0" lvl="0" marL="0" marR="0" rtl="0" algn="ctr">
              <a:lnSpc>
                <a:spcPct val="165000"/>
              </a:lnSpc>
              <a:spcBef>
                <a:spcPts val="0"/>
              </a:spcBef>
              <a:spcAft>
                <a:spcPts val="0"/>
              </a:spcAft>
              <a:buNone/>
            </a:pPr>
            <a:r>
              <a:rPr b="0" i="0" lang="en-US" sz="1800" u="none" cap="none" strike="noStrike">
                <a:solidFill>
                  <a:srgbClr val="FFFFFF"/>
                </a:solidFill>
                <a:latin typeface="Arial"/>
                <a:ea typeface="Arial"/>
                <a:cs typeface="Arial"/>
                <a:sym typeface="Arial"/>
              </a:rPr>
              <a:t>dashboard</a:t>
            </a:r>
            <a:endParaRPr/>
          </a:p>
        </p:txBody>
      </p:sp>
      <p:sp>
        <p:nvSpPr>
          <p:cNvPr id="196" name="Google Shape;196;p11"/>
          <p:cNvSpPr txBox="1"/>
          <p:nvPr/>
        </p:nvSpPr>
        <p:spPr>
          <a:xfrm>
            <a:off x="14280186" y="4040137"/>
            <a:ext cx="2042322" cy="451485"/>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2400" u="none" cap="none" strike="noStrike">
                <a:solidFill>
                  <a:srgbClr val="FFFFFF"/>
                </a:solidFill>
                <a:latin typeface="Open Sans"/>
                <a:ea typeface="Open Sans"/>
                <a:cs typeface="Open Sans"/>
                <a:sym typeface="Open Sans"/>
              </a:rPr>
              <a:t>Tableau</a:t>
            </a:r>
            <a:endParaRPr/>
          </a:p>
        </p:txBody>
      </p:sp>
      <p:pic>
        <p:nvPicPr>
          <p:cNvPr id="197" name="Google Shape;197;p11"/>
          <p:cNvPicPr preferRelativeResize="0"/>
          <p:nvPr/>
        </p:nvPicPr>
        <p:blipFill rotWithShape="1">
          <a:blip r:embed="rId9">
            <a:alphaModFix/>
          </a:blip>
          <a:srcRect b="8231" l="15174" r="56175" t="11450"/>
          <a:stretch/>
        </p:blipFill>
        <p:spPr>
          <a:xfrm>
            <a:off x="9315838" y="5033475"/>
            <a:ext cx="1369829" cy="1324199"/>
          </a:xfrm>
          <a:prstGeom prst="rect">
            <a:avLst/>
          </a:prstGeom>
          <a:noFill/>
          <a:ln>
            <a:noFill/>
          </a:ln>
        </p:spPr>
      </p:pic>
      <p:pic>
        <p:nvPicPr>
          <p:cNvPr id="198" name="Google Shape;198;p11"/>
          <p:cNvPicPr preferRelativeResize="0"/>
          <p:nvPr/>
        </p:nvPicPr>
        <p:blipFill rotWithShape="1">
          <a:blip r:embed="rId12">
            <a:alphaModFix/>
          </a:blip>
          <a:srcRect b="0" l="0" r="0" t="0"/>
          <a:stretch/>
        </p:blipFill>
        <p:spPr>
          <a:xfrm>
            <a:off x="14656958" y="5087502"/>
            <a:ext cx="1288777" cy="12887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9222C"/>
        </a:solidFill>
      </p:bgPr>
    </p:bg>
    <p:spTree>
      <p:nvGrpSpPr>
        <p:cNvPr id="202" name="Shape 202"/>
        <p:cNvGrpSpPr/>
        <p:nvPr/>
      </p:nvGrpSpPr>
      <p:grpSpPr>
        <a:xfrm>
          <a:off x="0" y="0"/>
          <a:ext cx="0" cy="0"/>
          <a:chOff x="0" y="0"/>
          <a:chExt cx="0" cy="0"/>
        </a:xfrm>
      </p:grpSpPr>
      <p:grpSp>
        <p:nvGrpSpPr>
          <p:cNvPr id="203" name="Google Shape;203;g7b5c05620a_2_80"/>
          <p:cNvGrpSpPr/>
          <p:nvPr/>
        </p:nvGrpSpPr>
        <p:grpSpPr>
          <a:xfrm>
            <a:off x="301809" y="330299"/>
            <a:ext cx="8932500" cy="1415344"/>
            <a:chOff x="0" y="-38100"/>
            <a:chExt cx="11910000" cy="1887126"/>
          </a:xfrm>
        </p:grpSpPr>
        <p:sp>
          <p:nvSpPr>
            <p:cNvPr id="204" name="Google Shape;204;g7b5c05620a_2_80"/>
            <p:cNvSpPr/>
            <p:nvPr/>
          </p:nvSpPr>
          <p:spPr>
            <a:xfrm>
              <a:off x="0" y="1654926"/>
              <a:ext cx="2770800" cy="194100"/>
            </a:xfrm>
            <a:prstGeom prst="rect">
              <a:avLst/>
            </a:prstGeom>
            <a:solidFill>
              <a:srgbClr val="FF3B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7b5c05620a_2_80"/>
            <p:cNvSpPr txBox="1"/>
            <p:nvPr/>
          </p:nvSpPr>
          <p:spPr>
            <a:xfrm>
              <a:off x="0" y="-38100"/>
              <a:ext cx="11910000" cy="10134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4800">
                  <a:solidFill>
                    <a:srgbClr val="FFFFFF"/>
                  </a:solidFill>
                  <a:latin typeface="Open Sans"/>
                  <a:ea typeface="Open Sans"/>
                  <a:cs typeface="Open Sans"/>
                  <a:sym typeface="Open Sans"/>
                </a:rPr>
                <a:t>Demonstration</a:t>
              </a:r>
              <a:endParaRPr/>
            </a:p>
          </p:txBody>
        </p:sp>
      </p:grpSp>
      <p:pic>
        <p:nvPicPr>
          <p:cNvPr id="206" name="Google Shape;206;g7b5c05620a_2_80"/>
          <p:cNvPicPr preferRelativeResize="0"/>
          <p:nvPr/>
        </p:nvPicPr>
        <p:blipFill>
          <a:blip r:embed="rId3">
            <a:alphaModFix/>
          </a:blip>
          <a:stretch>
            <a:fillRect/>
          </a:stretch>
        </p:blipFill>
        <p:spPr>
          <a:xfrm>
            <a:off x="1214425" y="5959445"/>
            <a:ext cx="7284251" cy="4220404"/>
          </a:xfrm>
          <a:prstGeom prst="rect">
            <a:avLst/>
          </a:prstGeom>
          <a:noFill/>
          <a:ln>
            <a:noFill/>
          </a:ln>
        </p:spPr>
      </p:pic>
      <p:pic>
        <p:nvPicPr>
          <p:cNvPr id="207" name="Google Shape;207;g7b5c05620a_2_80"/>
          <p:cNvPicPr preferRelativeResize="0"/>
          <p:nvPr/>
        </p:nvPicPr>
        <p:blipFill>
          <a:blip r:embed="rId4">
            <a:alphaModFix/>
          </a:blip>
          <a:stretch>
            <a:fillRect/>
          </a:stretch>
        </p:blipFill>
        <p:spPr>
          <a:xfrm>
            <a:off x="10891825" y="1898050"/>
            <a:ext cx="6457950" cy="4135625"/>
          </a:xfrm>
          <a:prstGeom prst="rect">
            <a:avLst/>
          </a:prstGeom>
          <a:noFill/>
          <a:ln>
            <a:noFill/>
          </a:ln>
        </p:spPr>
      </p:pic>
      <p:pic>
        <p:nvPicPr>
          <p:cNvPr id="208" name="Google Shape;208;g7b5c05620a_2_80"/>
          <p:cNvPicPr preferRelativeResize="0"/>
          <p:nvPr/>
        </p:nvPicPr>
        <p:blipFill>
          <a:blip r:embed="rId5">
            <a:alphaModFix/>
          </a:blip>
          <a:stretch>
            <a:fillRect/>
          </a:stretch>
        </p:blipFill>
        <p:spPr>
          <a:xfrm>
            <a:off x="10984700" y="6107900"/>
            <a:ext cx="6365075" cy="3904175"/>
          </a:xfrm>
          <a:prstGeom prst="rect">
            <a:avLst/>
          </a:prstGeom>
          <a:noFill/>
          <a:ln>
            <a:noFill/>
          </a:ln>
        </p:spPr>
      </p:pic>
      <p:pic>
        <p:nvPicPr>
          <p:cNvPr id="209" name="Google Shape;209;g7b5c05620a_2_80"/>
          <p:cNvPicPr preferRelativeResize="0"/>
          <p:nvPr/>
        </p:nvPicPr>
        <p:blipFill>
          <a:blip r:embed="rId6">
            <a:alphaModFix/>
          </a:blip>
          <a:stretch>
            <a:fillRect/>
          </a:stretch>
        </p:blipFill>
        <p:spPr>
          <a:xfrm>
            <a:off x="1214425" y="1898050"/>
            <a:ext cx="7284249" cy="4209850"/>
          </a:xfrm>
          <a:prstGeom prst="rect">
            <a:avLst/>
          </a:prstGeom>
          <a:noFill/>
          <a:ln>
            <a:noFill/>
          </a:ln>
        </p:spPr>
      </p:pic>
      <p:sp>
        <p:nvSpPr>
          <p:cNvPr id="210" name="Google Shape;210;g7b5c05620a_2_80"/>
          <p:cNvSpPr/>
          <p:nvPr/>
        </p:nvSpPr>
        <p:spPr>
          <a:xfrm>
            <a:off x="8498675" y="7758100"/>
            <a:ext cx="2455200" cy="87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7b5c05620a_2_80"/>
          <p:cNvSpPr/>
          <p:nvPr/>
        </p:nvSpPr>
        <p:spPr>
          <a:xfrm>
            <a:off x="8453450" y="3674275"/>
            <a:ext cx="2455200" cy="87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9222C"/>
        </a:solidFill>
      </p:bgPr>
    </p:bg>
    <p:spTree>
      <p:nvGrpSpPr>
        <p:cNvPr id="215" name="Shape 215"/>
        <p:cNvGrpSpPr/>
        <p:nvPr/>
      </p:nvGrpSpPr>
      <p:grpSpPr>
        <a:xfrm>
          <a:off x="0" y="0"/>
          <a:ext cx="0" cy="0"/>
          <a:chOff x="0" y="0"/>
          <a:chExt cx="0" cy="0"/>
        </a:xfrm>
      </p:grpSpPr>
      <p:grpSp>
        <p:nvGrpSpPr>
          <p:cNvPr id="216" name="Google Shape;216;g7b5c05620a_2_71"/>
          <p:cNvGrpSpPr/>
          <p:nvPr/>
        </p:nvGrpSpPr>
        <p:grpSpPr>
          <a:xfrm>
            <a:off x="301809" y="330299"/>
            <a:ext cx="8932500" cy="1415344"/>
            <a:chOff x="0" y="-38100"/>
            <a:chExt cx="11910000" cy="1887126"/>
          </a:xfrm>
        </p:grpSpPr>
        <p:sp>
          <p:nvSpPr>
            <p:cNvPr id="217" name="Google Shape;217;g7b5c05620a_2_71"/>
            <p:cNvSpPr/>
            <p:nvPr/>
          </p:nvSpPr>
          <p:spPr>
            <a:xfrm>
              <a:off x="0" y="1654926"/>
              <a:ext cx="2770800" cy="194100"/>
            </a:xfrm>
            <a:prstGeom prst="rect">
              <a:avLst/>
            </a:prstGeom>
            <a:solidFill>
              <a:srgbClr val="FF3B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7b5c05620a_2_71"/>
            <p:cNvSpPr txBox="1"/>
            <p:nvPr/>
          </p:nvSpPr>
          <p:spPr>
            <a:xfrm>
              <a:off x="0" y="-38100"/>
              <a:ext cx="11910000" cy="10134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4800">
                  <a:solidFill>
                    <a:srgbClr val="FFFFFF"/>
                  </a:solidFill>
                  <a:latin typeface="Open Sans"/>
                  <a:ea typeface="Open Sans"/>
                  <a:cs typeface="Open Sans"/>
                  <a:sym typeface="Open Sans"/>
                </a:rPr>
                <a:t>Live Dashboard</a:t>
              </a:r>
              <a:endParaRPr/>
            </a:p>
          </p:txBody>
        </p:sp>
      </p:grpSp>
      <p:pic>
        <p:nvPicPr>
          <p:cNvPr id="219" name="Google Shape;219;g7b5c05620a_2_71"/>
          <p:cNvPicPr preferRelativeResize="0"/>
          <p:nvPr/>
        </p:nvPicPr>
        <p:blipFill>
          <a:blip r:embed="rId3">
            <a:alphaModFix/>
          </a:blip>
          <a:stretch>
            <a:fillRect/>
          </a:stretch>
        </p:blipFill>
        <p:spPr>
          <a:xfrm>
            <a:off x="5014925" y="1745650"/>
            <a:ext cx="12130076" cy="8219874"/>
          </a:xfrm>
          <a:prstGeom prst="rect">
            <a:avLst/>
          </a:prstGeom>
          <a:noFill/>
          <a:ln>
            <a:noFill/>
          </a:ln>
        </p:spPr>
      </p:pic>
      <p:sp>
        <p:nvSpPr>
          <p:cNvPr id="220" name="Google Shape;220;g7b5c05620a_2_71"/>
          <p:cNvSpPr txBox="1"/>
          <p:nvPr/>
        </p:nvSpPr>
        <p:spPr>
          <a:xfrm>
            <a:off x="0" y="7276000"/>
            <a:ext cx="3650400" cy="12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Calibri"/>
                <a:ea typeface="Calibri"/>
                <a:cs typeface="Calibri"/>
                <a:sym typeface="Calibri"/>
              </a:rPr>
              <a:t>Store’s Warehouse Inventory levels are updated based products sold from shelf</a:t>
            </a:r>
            <a:endParaRPr sz="2400">
              <a:solidFill>
                <a:srgbClr val="FFFFFF"/>
              </a:solidFill>
              <a:latin typeface="Calibri"/>
              <a:ea typeface="Calibri"/>
              <a:cs typeface="Calibri"/>
              <a:sym typeface="Calibri"/>
            </a:endParaRPr>
          </a:p>
        </p:txBody>
      </p:sp>
      <p:sp>
        <p:nvSpPr>
          <p:cNvPr id="221" name="Google Shape;221;g7b5c05620a_2_71"/>
          <p:cNvSpPr/>
          <p:nvPr/>
        </p:nvSpPr>
        <p:spPr>
          <a:xfrm>
            <a:off x="3043250" y="7608100"/>
            <a:ext cx="1971600" cy="57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7b5c05620a_2_71"/>
          <p:cNvSpPr txBox="1"/>
          <p:nvPr/>
        </p:nvSpPr>
        <p:spPr>
          <a:xfrm>
            <a:off x="0" y="2807550"/>
            <a:ext cx="3650400" cy="12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Calibri"/>
                <a:ea typeface="Calibri"/>
                <a:cs typeface="Calibri"/>
                <a:sym typeface="Calibri"/>
              </a:rPr>
              <a:t>Based on object detection algorithm both the items in shelf and quantity as per products are updated on real time image data</a:t>
            </a:r>
            <a:endParaRPr sz="2400">
              <a:solidFill>
                <a:srgbClr val="FFFFFF"/>
              </a:solidFill>
              <a:latin typeface="Calibri"/>
              <a:ea typeface="Calibri"/>
              <a:cs typeface="Calibri"/>
              <a:sym typeface="Calibri"/>
            </a:endParaRPr>
          </a:p>
        </p:txBody>
      </p:sp>
      <p:sp>
        <p:nvSpPr>
          <p:cNvPr id="223" name="Google Shape;223;g7b5c05620a_2_71"/>
          <p:cNvSpPr/>
          <p:nvPr/>
        </p:nvSpPr>
        <p:spPr>
          <a:xfrm>
            <a:off x="3622025" y="3429000"/>
            <a:ext cx="1392900" cy="57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