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Ubuntu"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uleS+M7l3TE0AYnQzE5YhmZAZ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5B79D5-C8A1-4840-8FD2-54735322E7A9}">
  <a:tblStyle styleId="{D35B79D5-C8A1-4840-8FD2-54735322E7A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32207BE-3BD1-44C6-9294-088574BBD8A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everyone. We are here to present our analysis on Google analytics customer revenue prediction.</a:t>
            </a:r>
            <a:endParaRPr/>
          </a:p>
        </p:txBody>
      </p:sp>
      <p:sp>
        <p:nvSpPr>
          <p:cNvPr id="206" name="Google Shape;2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a7d2c73b8_0_12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Using the prediction on whether the customer will return or not; devise separate marketing strategies.</a:t>
            </a:r>
            <a:endParaRPr/>
          </a:p>
          <a:p>
            <a:pPr marL="0" lvl="0" indent="0" algn="l" rtl="0">
              <a:spcBef>
                <a:spcPts val="0"/>
              </a:spcBef>
              <a:spcAft>
                <a:spcPts val="0"/>
              </a:spcAft>
              <a:buNone/>
            </a:pPr>
            <a:r>
              <a:rPr lang="en-US"/>
              <a:t>Send them offers on products based on their predicted purchase amount. </a:t>
            </a:r>
            <a:endParaRPr/>
          </a:p>
          <a:p>
            <a:pPr marL="0" lvl="0" indent="0" algn="l" rtl="0">
              <a:spcBef>
                <a:spcPts val="0"/>
              </a:spcBef>
              <a:spcAft>
                <a:spcPts val="0"/>
              </a:spcAft>
              <a:buNone/>
            </a:pPr>
            <a:r>
              <a:rPr lang="en-US"/>
              <a:t>For those, who are predicted as non-returning, send them incentivized surveys to understand the reason for their behaviour</a:t>
            </a:r>
            <a:endParaRPr/>
          </a:p>
          <a:p>
            <a:pPr marL="0" lvl="0" indent="0" algn="l" rtl="0">
              <a:spcBef>
                <a:spcPts val="0"/>
              </a:spcBef>
              <a:spcAft>
                <a:spcPts val="0"/>
              </a:spcAft>
              <a:buNone/>
            </a:pPr>
            <a:r>
              <a:rPr lang="en-US"/>
              <a:t>Also, send them offers of their loss leaders so that we can lure them to visit our website.</a:t>
            </a:r>
            <a:endParaRPr/>
          </a:p>
          <a:p>
            <a:pPr marL="0" lvl="0" indent="0" algn="l" rtl="0">
              <a:spcBef>
                <a:spcPts val="0"/>
              </a:spcBef>
              <a:spcAft>
                <a:spcPts val="0"/>
              </a:spcAft>
              <a:buNone/>
            </a:pPr>
            <a:endParaRPr/>
          </a:p>
        </p:txBody>
      </p:sp>
      <p:sp>
        <p:nvSpPr>
          <p:cNvPr id="383" name="Google Shape;383;g7a7d2c73b8_0_1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a7d2c73b8_0_10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100">
                <a:latin typeface="Times New Roman"/>
                <a:ea typeface="Times New Roman"/>
                <a:cs typeface="Times New Roman"/>
                <a:sym typeface="Times New Roman"/>
              </a:rPr>
              <a:t>Google Store is an online hardware retailer store. Lot of people visit Google Store every day, which generates huge volumes of data. It’s a good source for Google Store to use this data as a guiding tool for their decision-making.</a:t>
            </a:r>
            <a:endParaRPr sz="1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100">
                <a:latin typeface="Times New Roman"/>
                <a:ea typeface="Times New Roman"/>
                <a:cs typeface="Times New Roman"/>
                <a:sym typeface="Times New Roman"/>
              </a:rPr>
              <a:t>We have such visit data from 08, 2016 to 10, 2018. More than 2 years visit history data. The data recorded visit history to Google Store in this period. Each row in the dataset is one visit to the store.</a:t>
            </a:r>
            <a:endParaRPr sz="11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Our goal is to predict how much Google store customer will spend from Dec, 2018 to Jan 2019 based on the data we have.</a:t>
            </a:r>
            <a:endParaRPr sz="1100">
              <a:latin typeface="Times New Roman"/>
              <a:ea typeface="Times New Roman"/>
              <a:cs typeface="Times New Roman"/>
              <a:sym typeface="Times New Roman"/>
            </a:endParaRPr>
          </a:p>
        </p:txBody>
      </p:sp>
      <p:sp>
        <p:nvSpPr>
          <p:cNvPr id="223" name="Google Shape;223;g7a7d2c73b8_0_10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a7c5b5b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 is available at kaggle.com. We get two data set from kaggle, one is training set and another one is test set. For training set, it’s 23 gb and has more than 2 years records. For the test set, it’s 7 gb and has 5 and a half months records. Both have 60 variable.</a:t>
            </a:r>
            <a:endParaRPr/>
          </a:p>
        </p:txBody>
      </p:sp>
      <p:sp>
        <p:nvSpPr>
          <p:cNvPr id="248" name="Google Shape;248;g7a7c5b5b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a7d2c73b8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Our solution is to build two models to help Google Store understand customers.</a:t>
            </a:r>
            <a:endParaRPr/>
          </a:p>
          <a:p>
            <a:pPr marL="0" lvl="0" indent="0" algn="l" rtl="0">
              <a:spcBef>
                <a:spcPts val="0"/>
              </a:spcBef>
              <a:spcAft>
                <a:spcPts val="0"/>
              </a:spcAft>
              <a:buNone/>
            </a:pPr>
            <a:r>
              <a:rPr lang="en-US"/>
              <a:t>Firstly, we want to know whether a customer will return to the store in the next 2 months. So we build a model to predict whether a customer will comeback or not. This model help us to identify customers who will return to the store.</a:t>
            </a:r>
            <a:endParaRPr/>
          </a:p>
          <a:p>
            <a:pPr marL="0" lvl="0" indent="0" algn="l" rtl="0">
              <a:spcBef>
                <a:spcPts val="0"/>
              </a:spcBef>
              <a:spcAft>
                <a:spcPts val="0"/>
              </a:spcAft>
              <a:buNone/>
            </a:pPr>
            <a:r>
              <a:rPr lang="en-US"/>
              <a:t>After identifying customers who will return, we are interested in how much he will spend. We build another lightGBM model to predict the transaction revenue.</a:t>
            </a:r>
            <a:endParaRPr/>
          </a:p>
          <a:p>
            <a:pPr marL="0" lvl="0" indent="0" algn="l" rtl="0">
              <a:spcBef>
                <a:spcPts val="0"/>
              </a:spcBef>
              <a:spcAft>
                <a:spcPts val="0"/>
              </a:spcAft>
              <a:buNone/>
            </a:pPr>
            <a:r>
              <a:rPr lang="en-US"/>
              <a:t>Our model can be a guiding tool for google store’s marketing strategies. For example, it can help google to precisely customize marketing offer and predict performance of the store to decide future investment.</a:t>
            </a:r>
            <a:endParaRPr/>
          </a:p>
          <a:p>
            <a:pPr marL="0" lvl="0" indent="0" algn="l" rtl="0">
              <a:spcBef>
                <a:spcPts val="0"/>
              </a:spcBef>
              <a:spcAft>
                <a:spcPts val="0"/>
              </a:spcAft>
              <a:buNone/>
            </a:pPr>
            <a:r>
              <a:rPr lang="en-US"/>
              <a:t>*** will talk about the challenge we have and the details of our approach.</a:t>
            </a:r>
            <a:endParaRPr/>
          </a:p>
        </p:txBody>
      </p:sp>
      <p:sp>
        <p:nvSpPr>
          <p:cNvPr id="291" name="Google Shape;291;g7a7d2c73b8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a7c5b5b32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Before hands on modeling and prediction, there are three challenges we will have, and here we figure out solutions.</a:t>
            </a:r>
            <a:endParaRPr/>
          </a:p>
          <a:p>
            <a:pPr marL="0" lvl="0" indent="0" algn="l" rtl="0">
              <a:spcBef>
                <a:spcPts val="0"/>
              </a:spcBef>
              <a:spcAft>
                <a:spcPts val="0"/>
              </a:spcAft>
              <a:buNone/>
            </a:pPr>
            <a:endParaRPr/>
          </a:p>
          <a:p>
            <a:pPr marL="0" lvl="0" indent="0" algn="l" rtl="0">
              <a:spcBef>
                <a:spcPts val="0"/>
              </a:spcBef>
              <a:spcAft>
                <a:spcPts val="0"/>
              </a:spcAft>
              <a:buNone/>
            </a:pPr>
            <a:r>
              <a:rPr lang="en-US"/>
              <a:t>The first one is the large data size, which makes it difficult to load and process in local environment. In this case, we use Google Colab to do the initial data loading. We load them by chunks, each chunk got 1 million rows and we concat the chunks into one data frame, fallten the json fields, and output the datasets. In this way, the data size become 10 times smaller. </a:t>
            </a:r>
            <a:endParaRPr/>
          </a:p>
          <a:p>
            <a:pPr marL="0" lvl="0" indent="0" algn="l" rtl="0">
              <a:spcBef>
                <a:spcPts val="0"/>
              </a:spcBef>
              <a:spcAft>
                <a:spcPts val="0"/>
              </a:spcAft>
              <a:buNone/>
            </a:pPr>
            <a:endParaRPr/>
          </a:p>
          <a:p>
            <a:pPr marL="0" lvl="0" indent="0" algn="l" rtl="0">
              <a:spcBef>
                <a:spcPts val="0"/>
              </a:spcBef>
              <a:spcAft>
                <a:spcPts val="0"/>
              </a:spcAft>
              <a:buNone/>
            </a:pPr>
            <a:r>
              <a:rPr lang="en-US"/>
              <a:t>Second, when we predict future revenues of each customer, we are using 5 months data to predict the future 2 months. However, the training data is 3 years long. If we train our model to predict future based on three years data, it might not be that accurate. Therefore, we split the training data into 4 chunks, each chunk contains 5 months data.</a:t>
            </a:r>
            <a:endParaRPr/>
          </a:p>
          <a:p>
            <a:pPr marL="0" lvl="0" indent="0" algn="l" rtl="0">
              <a:spcBef>
                <a:spcPts val="0"/>
              </a:spcBef>
              <a:spcAft>
                <a:spcPts val="0"/>
              </a:spcAft>
              <a:buNone/>
            </a:pPr>
            <a:endParaRPr/>
          </a:p>
          <a:p>
            <a:pPr marL="0" lvl="0" indent="0" algn="l" rtl="0">
              <a:spcBef>
                <a:spcPts val="0"/>
              </a:spcBef>
              <a:spcAft>
                <a:spcPts val="0"/>
              </a:spcAft>
              <a:buNone/>
            </a:pPr>
            <a:r>
              <a:rPr lang="en-US"/>
              <a:t>Lastly, we have many categorical variables. Usually, when we do prediction, we have to convert them into numeric. We tried different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our goal is to predict revenues for each customer in the future two months. The data we have is 5 months data, the data we predict is two months in the future.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that, based on five months data, to predict the revenues for each customer in the future two months based on five months of data.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In light of the Kaggle champion solution, we broke this goal into two steps: firstly we predict whether a customer is going to return in the future two months, secondly we predict if the customer is going to return, how much this customer will spend.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This means we should conduct two models.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we create two new target variables, showing the future value for the current period. The first one shows whether a customer is going to return in the future two months starting from the current period. The second target shows if the customer is going to return, how much this customer is going to spend. Then we have two targets, each target for a model. </a:t>
            </a:r>
            <a:endParaRPr/>
          </a:p>
          <a:p>
            <a:pPr marL="0" lvl="0" indent="0" algn="l" rtl="0">
              <a:spcBef>
                <a:spcPts val="0"/>
              </a:spcBef>
              <a:spcAft>
                <a:spcPts val="0"/>
              </a:spcAft>
              <a:buNone/>
            </a:pPr>
            <a:r>
              <a:rPr lang="en-US"/>
              <a:t> showing the future value for the current period. </a:t>
            </a:r>
            <a:endParaRPr/>
          </a:p>
          <a:p>
            <a:pPr marL="0" lvl="0" indent="0" algn="l" rtl="0">
              <a:spcBef>
                <a:spcPts val="0"/>
              </a:spcBef>
              <a:spcAft>
                <a:spcPts val="0"/>
              </a:spcAft>
              <a:buNone/>
            </a:pPr>
            <a:endParaRPr/>
          </a:p>
        </p:txBody>
      </p:sp>
      <p:sp>
        <p:nvSpPr>
          <p:cNvPr id="305" name="Google Shape;305;g7a7c5b5b32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a7c5b5b32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a7c5b5b32_2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7a7c5b5b32_2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bd4f4912e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bd4f4912e_1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58750" algn="l" rtl="0">
              <a:lnSpc>
                <a:spcPct val="115000"/>
              </a:lnSpc>
              <a:spcBef>
                <a:spcPts val="0"/>
              </a:spcBef>
              <a:spcAft>
                <a:spcPts val="0"/>
              </a:spcAft>
              <a:buClr>
                <a:srgbClr val="3F3F3F"/>
              </a:buClr>
              <a:buSzPts val="1200"/>
              <a:buFont typeface="Ubuntu"/>
              <a:buChar char="•"/>
            </a:pPr>
            <a:r>
              <a:rPr lang="en-US">
                <a:solidFill>
                  <a:srgbClr val="3F3F3F"/>
                </a:solidFill>
                <a:latin typeface="Ubuntu"/>
                <a:ea typeface="Ubuntu"/>
                <a:cs typeface="Ubuntu"/>
                <a:sym typeface="Ubuntu"/>
              </a:rPr>
              <a:t>Flatten JSON columns</a:t>
            </a:r>
            <a:endParaRPr>
              <a:solidFill>
                <a:srgbClr val="3F3F3F"/>
              </a:solidFill>
              <a:latin typeface="Ubuntu"/>
              <a:ea typeface="Ubuntu"/>
              <a:cs typeface="Ubuntu"/>
              <a:sym typeface="Ubuntu"/>
            </a:endParaRPr>
          </a:p>
          <a:p>
            <a:pPr marL="171450" lvl="0" indent="-158750" algn="l" rtl="0">
              <a:lnSpc>
                <a:spcPct val="115000"/>
              </a:lnSpc>
              <a:spcBef>
                <a:spcPts val="0"/>
              </a:spcBef>
              <a:spcAft>
                <a:spcPts val="0"/>
              </a:spcAft>
              <a:buClr>
                <a:srgbClr val="3F3F3F"/>
              </a:buClr>
              <a:buSzPts val="1200"/>
              <a:buFont typeface="Ubuntu"/>
              <a:buChar char="•"/>
            </a:pPr>
            <a:r>
              <a:rPr lang="en-US">
                <a:solidFill>
                  <a:srgbClr val="3F3F3F"/>
                </a:solidFill>
                <a:latin typeface="Ubuntu"/>
                <a:ea typeface="Ubuntu"/>
                <a:cs typeface="Ubuntu"/>
                <a:sym typeface="Ubuntu"/>
              </a:rPr>
              <a:t>Missing values</a:t>
            </a:r>
            <a:endParaRPr>
              <a:solidFill>
                <a:srgbClr val="3F3F3F"/>
              </a:solidFill>
              <a:latin typeface="Ubuntu"/>
              <a:ea typeface="Ubuntu"/>
              <a:cs typeface="Ubuntu"/>
              <a:sym typeface="Ubuntu"/>
            </a:endParaRPr>
          </a:p>
          <a:p>
            <a:pPr marL="171450" lvl="0" indent="-158750" algn="l" rtl="0">
              <a:lnSpc>
                <a:spcPct val="115000"/>
              </a:lnSpc>
              <a:spcBef>
                <a:spcPts val="0"/>
              </a:spcBef>
              <a:spcAft>
                <a:spcPts val="0"/>
              </a:spcAft>
              <a:buClr>
                <a:srgbClr val="3F3F3F"/>
              </a:buClr>
              <a:buSzPts val="1200"/>
              <a:buFont typeface="Ubuntu"/>
              <a:buChar char="•"/>
            </a:pPr>
            <a:r>
              <a:rPr lang="en-US">
                <a:solidFill>
                  <a:srgbClr val="3F3F3F"/>
                </a:solidFill>
                <a:latin typeface="Ubuntu"/>
                <a:ea typeface="Ubuntu"/>
                <a:cs typeface="Ubuntu"/>
                <a:sym typeface="Ubuntu"/>
              </a:rPr>
              <a:t>Encoding categorical variables</a:t>
            </a:r>
            <a:endParaRPr>
              <a:solidFill>
                <a:srgbClr val="3F3F3F"/>
              </a:solidFill>
              <a:latin typeface="Ubuntu"/>
              <a:ea typeface="Ubuntu"/>
              <a:cs typeface="Ubuntu"/>
              <a:sym typeface="Ubuntu"/>
            </a:endParaRPr>
          </a:p>
          <a:p>
            <a:pPr marL="171450" lvl="0" indent="-158750" algn="l" rtl="0">
              <a:lnSpc>
                <a:spcPct val="115000"/>
              </a:lnSpc>
              <a:spcBef>
                <a:spcPts val="0"/>
              </a:spcBef>
              <a:spcAft>
                <a:spcPts val="0"/>
              </a:spcAft>
              <a:buClr>
                <a:srgbClr val="3F3F3F"/>
              </a:buClr>
              <a:buSzPts val="1200"/>
              <a:buFont typeface="Ubuntu"/>
              <a:buChar char="•"/>
            </a:pPr>
            <a:r>
              <a:rPr lang="en-US">
                <a:solidFill>
                  <a:srgbClr val="3F3F3F"/>
                </a:solidFill>
                <a:latin typeface="Ubuntu"/>
                <a:ea typeface="Ubuntu"/>
                <a:cs typeface="Ubuntu"/>
                <a:sym typeface="Ubuntu"/>
              </a:rPr>
              <a:t>Create return label</a:t>
            </a:r>
            <a:endParaRPr/>
          </a:p>
        </p:txBody>
      </p:sp>
      <p:sp>
        <p:nvSpPr>
          <p:cNvPr id="339" name="Google Shape;339;g6bd4f4912e_1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a7c5b5b32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a7c5b5b32_2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7a7c5b5b32_2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a7c5b5b32_2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a7c5b5b32_2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7a7c5b5b32_2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85"/>
        <p:cNvGrpSpPr/>
        <p:nvPr/>
      </p:nvGrpSpPr>
      <p:grpSpPr>
        <a:xfrm>
          <a:off x="0" y="0"/>
          <a:ext cx="0" cy="0"/>
          <a:chOff x="0" y="0"/>
          <a:chExt cx="0" cy="0"/>
        </a:xfrm>
      </p:grpSpPr>
      <p:sp>
        <p:nvSpPr>
          <p:cNvPr id="86" name="Google Shape;86;p75"/>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87" name="Google Shape;87;p75"/>
          <p:cNvGrpSpPr/>
          <p:nvPr/>
        </p:nvGrpSpPr>
        <p:grpSpPr>
          <a:xfrm>
            <a:off x="5655129" y="211061"/>
            <a:ext cx="881742" cy="137160"/>
            <a:chOff x="5215346" y="150098"/>
            <a:chExt cx="881742" cy="137160"/>
          </a:xfrm>
        </p:grpSpPr>
        <p:sp>
          <p:nvSpPr>
            <p:cNvPr id="88" name="Google Shape;88;p75"/>
            <p:cNvSpPr/>
            <p:nvPr/>
          </p:nvSpPr>
          <p:spPr>
            <a:xfrm>
              <a:off x="5215346" y="150098"/>
              <a:ext cx="137160" cy="1371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75"/>
            <p:cNvSpPr/>
            <p:nvPr/>
          </p:nvSpPr>
          <p:spPr>
            <a:xfrm>
              <a:off x="5463540" y="150098"/>
              <a:ext cx="137160" cy="137160"/>
            </a:xfrm>
            <a:prstGeom prst="rect">
              <a:avLst/>
            </a:prstGeom>
            <a:solidFill>
              <a:srgbClr val="DB44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75"/>
            <p:cNvSpPr/>
            <p:nvPr/>
          </p:nvSpPr>
          <p:spPr>
            <a:xfrm>
              <a:off x="5711734" y="150098"/>
              <a:ext cx="137160" cy="137160"/>
            </a:xfrm>
            <a:prstGeom prst="rect">
              <a:avLst/>
            </a:prstGeom>
            <a:solidFill>
              <a:srgbClr val="F4B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75"/>
            <p:cNvSpPr/>
            <p:nvPr/>
          </p:nvSpPr>
          <p:spPr>
            <a:xfrm>
              <a:off x="5959928" y="150098"/>
              <a:ext cx="137160" cy="13716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92" name="Google Shape;92;p75" descr="Image result for google&quot;"/>
          <p:cNvPicPr preferRelativeResize="0"/>
          <p:nvPr/>
        </p:nvPicPr>
        <p:blipFill rotWithShape="1">
          <a:blip r:embed="rId2">
            <a:alphaModFix/>
          </a:blip>
          <a:srcRect l="27442" t="25541" r="30024" b="23981"/>
          <a:stretch/>
        </p:blipFill>
        <p:spPr>
          <a:xfrm>
            <a:off x="10304475" y="5256200"/>
            <a:ext cx="1592151" cy="1259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93"/>
        <p:cNvGrpSpPr/>
        <p:nvPr/>
      </p:nvGrpSpPr>
      <p:grpSpPr>
        <a:xfrm>
          <a:off x="0" y="0"/>
          <a:ext cx="0" cy="0"/>
          <a:chOff x="0" y="0"/>
          <a:chExt cx="0" cy="0"/>
        </a:xfrm>
      </p:grpSpPr>
      <p:sp>
        <p:nvSpPr>
          <p:cNvPr id="94" name="Google Shape;94;p77"/>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95" name="Google Shape;95;p77"/>
          <p:cNvGrpSpPr/>
          <p:nvPr/>
        </p:nvGrpSpPr>
        <p:grpSpPr>
          <a:xfrm>
            <a:off x="5655129" y="211061"/>
            <a:ext cx="881682" cy="137100"/>
            <a:chOff x="5215346" y="150098"/>
            <a:chExt cx="881682" cy="137100"/>
          </a:xfrm>
        </p:grpSpPr>
        <p:sp>
          <p:nvSpPr>
            <p:cNvPr id="96" name="Google Shape;96;p77"/>
            <p:cNvSpPr/>
            <p:nvPr/>
          </p:nvSpPr>
          <p:spPr>
            <a:xfrm>
              <a:off x="5215346" y="150098"/>
              <a:ext cx="137100" cy="1371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77"/>
            <p:cNvSpPr/>
            <p:nvPr/>
          </p:nvSpPr>
          <p:spPr>
            <a:xfrm>
              <a:off x="5463540" y="150098"/>
              <a:ext cx="137100" cy="137100"/>
            </a:xfrm>
            <a:prstGeom prst="rect">
              <a:avLst/>
            </a:prstGeom>
            <a:solidFill>
              <a:srgbClr val="DB44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77"/>
            <p:cNvSpPr/>
            <p:nvPr/>
          </p:nvSpPr>
          <p:spPr>
            <a:xfrm>
              <a:off x="5711734" y="150098"/>
              <a:ext cx="137100" cy="137100"/>
            </a:xfrm>
            <a:prstGeom prst="rect">
              <a:avLst/>
            </a:prstGeom>
            <a:solidFill>
              <a:srgbClr val="F4B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77"/>
            <p:cNvSpPr/>
            <p:nvPr/>
          </p:nvSpPr>
          <p:spPr>
            <a:xfrm>
              <a:off x="5959928" y="150098"/>
              <a:ext cx="137100" cy="1371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00" name="Google Shape;100;p77" descr="Image result for google&quot;"/>
          <p:cNvPicPr preferRelativeResize="0"/>
          <p:nvPr/>
        </p:nvPicPr>
        <p:blipFill rotWithShape="1">
          <a:blip r:embed="rId2">
            <a:alphaModFix/>
          </a:blip>
          <a:srcRect l="27442" t="25541" r="30024" b="23981"/>
          <a:stretch/>
        </p:blipFill>
        <p:spPr>
          <a:xfrm>
            <a:off x="10304475" y="5256200"/>
            <a:ext cx="1592151" cy="1259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bg>
      <p:bgPr>
        <a:blipFill>
          <a:blip r:embed="rId2">
            <a:alphaModFix/>
          </a:blip>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slide layout">
  <p:cSld name="Image slide layout">
    <p:spTree>
      <p:nvGrpSpPr>
        <p:cNvPr id="1" name="Shape 102"/>
        <p:cNvGrpSpPr/>
        <p:nvPr/>
      </p:nvGrpSpPr>
      <p:grpSpPr>
        <a:xfrm>
          <a:off x="0" y="0"/>
          <a:ext cx="0" cy="0"/>
          <a:chOff x="0" y="0"/>
          <a:chExt cx="0" cy="0"/>
        </a:xfrm>
      </p:grpSpPr>
      <p:sp>
        <p:nvSpPr>
          <p:cNvPr id="103" name="Google Shape;103;p83"/>
          <p:cNvSpPr>
            <a:spLocks noGrp="1"/>
          </p:cNvSpPr>
          <p:nvPr>
            <p:ph type="pic" idx="2"/>
          </p:nvPr>
        </p:nvSpPr>
        <p:spPr>
          <a:xfrm>
            <a:off x="905523" y="1523993"/>
            <a:ext cx="2769493" cy="450808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83"/>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05" name="Google Shape;105;p83"/>
          <p:cNvGrpSpPr/>
          <p:nvPr/>
        </p:nvGrpSpPr>
        <p:grpSpPr>
          <a:xfrm>
            <a:off x="5655129" y="211061"/>
            <a:ext cx="881742" cy="137160"/>
            <a:chOff x="5215346" y="150098"/>
            <a:chExt cx="881742" cy="137160"/>
          </a:xfrm>
        </p:grpSpPr>
        <p:sp>
          <p:nvSpPr>
            <p:cNvPr id="106" name="Google Shape;106;p83"/>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83"/>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83"/>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83"/>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10" name="Google Shape;110;p83"/>
          <p:cNvGrpSpPr/>
          <p:nvPr/>
        </p:nvGrpSpPr>
        <p:grpSpPr>
          <a:xfrm>
            <a:off x="5655129" y="6509779"/>
            <a:ext cx="881742" cy="137160"/>
            <a:chOff x="5215346" y="150098"/>
            <a:chExt cx="881742" cy="137160"/>
          </a:xfrm>
        </p:grpSpPr>
        <p:sp>
          <p:nvSpPr>
            <p:cNvPr id="111" name="Google Shape;111;p83"/>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83"/>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83"/>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83"/>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2376">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Image slide layout">
  <p:cSld name="1_Image slide layout">
    <p:spTree>
      <p:nvGrpSpPr>
        <p:cNvPr id="1" name="Shape 116"/>
        <p:cNvGrpSpPr/>
        <p:nvPr/>
      </p:nvGrpSpPr>
      <p:grpSpPr>
        <a:xfrm>
          <a:off x="0" y="0"/>
          <a:ext cx="0" cy="0"/>
          <a:chOff x="0" y="0"/>
          <a:chExt cx="0" cy="0"/>
        </a:xfrm>
      </p:grpSpPr>
      <p:grpSp>
        <p:nvGrpSpPr>
          <p:cNvPr id="117" name="Google Shape;117;p85"/>
          <p:cNvGrpSpPr/>
          <p:nvPr/>
        </p:nvGrpSpPr>
        <p:grpSpPr>
          <a:xfrm>
            <a:off x="8908663" y="1442569"/>
            <a:ext cx="2607090" cy="4865936"/>
            <a:chOff x="3501573" y="3178068"/>
            <a:chExt cx="1340594" cy="2737840"/>
          </a:xfrm>
        </p:grpSpPr>
        <p:sp>
          <p:nvSpPr>
            <p:cNvPr id="118" name="Google Shape;118;p85"/>
            <p:cNvSpPr/>
            <p:nvPr/>
          </p:nvSpPr>
          <p:spPr>
            <a:xfrm>
              <a:off x="3504728" y="3612346"/>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85"/>
            <p:cNvSpPr/>
            <p:nvPr/>
          </p:nvSpPr>
          <p:spPr>
            <a:xfrm>
              <a:off x="3501573" y="3832632"/>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85"/>
            <p:cNvSpPr/>
            <p:nvPr/>
          </p:nvSpPr>
          <p:spPr>
            <a:xfrm>
              <a:off x="4776089" y="3829487"/>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85"/>
            <p:cNvSpPr/>
            <p:nvPr/>
          </p:nvSpPr>
          <p:spPr>
            <a:xfrm>
              <a:off x="3520451" y="3178068"/>
              <a:ext cx="1321716" cy="2737840"/>
            </a:xfrm>
            <a:custGeom>
              <a:avLst/>
              <a:gdLst/>
              <a:ahLst/>
              <a:cxnLst/>
              <a:rect l="l" t="t" r="r" b="b"/>
              <a:pathLst>
                <a:path w="400050" h="828675" extrusionOk="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85"/>
            <p:cNvSpPr/>
            <p:nvPr/>
          </p:nvSpPr>
          <p:spPr>
            <a:xfrm>
              <a:off x="3529897" y="3190651"/>
              <a:ext cx="1290246" cy="2706371"/>
            </a:xfrm>
            <a:custGeom>
              <a:avLst/>
              <a:gdLst/>
              <a:ahLst/>
              <a:cxnLst/>
              <a:rect l="l" t="t" r="r" b="b"/>
              <a:pathLst>
                <a:path w="390525" h="819150" extrusionOk="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85"/>
            <p:cNvSpPr/>
            <p:nvPr/>
          </p:nvSpPr>
          <p:spPr>
            <a:xfrm>
              <a:off x="3627447" y="3596610"/>
              <a:ext cx="1101430" cy="1951104"/>
            </a:xfrm>
            <a:custGeom>
              <a:avLst/>
              <a:gdLst/>
              <a:ahLst/>
              <a:cxnLst/>
              <a:rect l="l" t="t" r="r" b="b"/>
              <a:pathLst>
                <a:path w="333375" h="590550" extrusionOk="0">
                  <a:moveTo>
                    <a:pt x="7144" y="7144"/>
                  </a:moveTo>
                  <a:lnTo>
                    <a:pt x="331946" y="7144"/>
                  </a:lnTo>
                  <a:lnTo>
                    <a:pt x="331946" y="586264"/>
                  </a:lnTo>
                  <a:lnTo>
                    <a:pt x="7144" y="58626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24" name="Google Shape;124;p85"/>
            <p:cNvGrpSpPr/>
            <p:nvPr/>
          </p:nvGrpSpPr>
          <p:grpSpPr>
            <a:xfrm>
              <a:off x="4092761" y="5635852"/>
              <a:ext cx="164520" cy="173080"/>
              <a:chOff x="6772303" y="6038214"/>
              <a:chExt cx="140650" cy="147968"/>
            </a:xfrm>
          </p:grpSpPr>
          <p:sp>
            <p:nvSpPr>
              <p:cNvPr id="125" name="Google Shape;125;p85"/>
              <p:cNvSpPr/>
              <p:nvPr/>
            </p:nvSpPr>
            <p:spPr>
              <a:xfrm>
                <a:off x="6772303" y="6038214"/>
                <a:ext cx="140650" cy="147968"/>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85"/>
              <p:cNvSpPr/>
              <p:nvPr/>
            </p:nvSpPr>
            <p:spPr>
              <a:xfrm>
                <a:off x="6807465" y="6071635"/>
                <a:ext cx="70326" cy="8118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7" name="Google Shape;127;p85"/>
            <p:cNvSpPr/>
            <p:nvPr/>
          </p:nvSpPr>
          <p:spPr>
            <a:xfrm>
              <a:off x="3821102" y="3628406"/>
              <a:ext cx="906450" cy="1887518"/>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85"/>
            <p:cNvSpPr/>
            <p:nvPr/>
          </p:nvSpPr>
          <p:spPr>
            <a:xfrm>
              <a:off x="4058661" y="3449093"/>
              <a:ext cx="254255" cy="58393"/>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85"/>
            <p:cNvSpPr/>
            <p:nvPr/>
          </p:nvSpPr>
          <p:spPr>
            <a:xfrm>
              <a:off x="3922825" y="3449093"/>
              <a:ext cx="58393" cy="5839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30" name="Google Shape;130;p85"/>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31" name="Google Shape;131;p85"/>
          <p:cNvGrpSpPr/>
          <p:nvPr/>
        </p:nvGrpSpPr>
        <p:grpSpPr>
          <a:xfrm>
            <a:off x="5655129" y="211061"/>
            <a:ext cx="881742" cy="137160"/>
            <a:chOff x="5215346" y="150098"/>
            <a:chExt cx="881742" cy="137160"/>
          </a:xfrm>
        </p:grpSpPr>
        <p:sp>
          <p:nvSpPr>
            <p:cNvPr id="132" name="Google Shape;132;p85"/>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Google Shape;133;p85"/>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85"/>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85"/>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36" name="Google Shape;136;p85"/>
          <p:cNvGrpSpPr/>
          <p:nvPr/>
        </p:nvGrpSpPr>
        <p:grpSpPr>
          <a:xfrm>
            <a:off x="5655129" y="6509779"/>
            <a:ext cx="881742" cy="137160"/>
            <a:chOff x="5215346" y="150098"/>
            <a:chExt cx="881742" cy="137160"/>
          </a:xfrm>
        </p:grpSpPr>
        <p:sp>
          <p:nvSpPr>
            <p:cNvPr id="137" name="Google Shape;137;p85"/>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85"/>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85"/>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 name="Google Shape;140;p85"/>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1" name="Google Shape;141;p85"/>
          <p:cNvSpPr>
            <a:spLocks noGrp="1"/>
          </p:cNvSpPr>
          <p:nvPr>
            <p:ph type="pic" idx="2"/>
          </p:nvPr>
        </p:nvSpPr>
        <p:spPr>
          <a:xfrm>
            <a:off x="9175736" y="2152874"/>
            <a:ext cx="2168682" cy="3501244"/>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bg>
      <p:bgPr>
        <a:blipFill>
          <a:blip r:embed="rId2">
            <a:alphaModFix/>
          </a:blip>
          <a:stretch>
            <a:fillRect/>
          </a:stretch>
        </a:blipFill>
        <a:effectLst/>
      </p:bgPr>
    </p:bg>
    <p:spTree>
      <p:nvGrpSpPr>
        <p:cNvPr id="1" name="Shape 14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Image slide layout">
  <p:cSld name="9_Image slide layout">
    <p:spTree>
      <p:nvGrpSpPr>
        <p:cNvPr id="1" name="Shape 143"/>
        <p:cNvGrpSpPr/>
        <p:nvPr/>
      </p:nvGrpSpPr>
      <p:grpSpPr>
        <a:xfrm>
          <a:off x="0" y="0"/>
          <a:ext cx="0" cy="0"/>
          <a:chOff x="0" y="0"/>
          <a:chExt cx="0" cy="0"/>
        </a:xfrm>
      </p:grpSpPr>
      <p:sp>
        <p:nvSpPr>
          <p:cNvPr id="144" name="Google Shape;144;p87"/>
          <p:cNvSpPr>
            <a:spLocks noGrp="1"/>
          </p:cNvSpPr>
          <p:nvPr>
            <p:ph type="pic" idx="2"/>
          </p:nvPr>
        </p:nvSpPr>
        <p:spPr>
          <a:xfrm>
            <a:off x="0" y="1277783"/>
            <a:ext cx="4204103" cy="432816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Google Shape;145;p87"/>
          <p:cNvSpPr>
            <a:spLocks noGrp="1"/>
          </p:cNvSpPr>
          <p:nvPr>
            <p:ph type="pic" idx="3"/>
          </p:nvPr>
        </p:nvSpPr>
        <p:spPr>
          <a:xfrm>
            <a:off x="8002512" y="1272138"/>
            <a:ext cx="4194628" cy="433360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bg>
      <p:bgPr>
        <a:blipFill>
          <a:blip r:embed="rId2">
            <a:alphaModFix/>
          </a:blip>
          <a:stretch>
            <a:fillRect/>
          </a:stretch>
        </a:blip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Contents slide layout">
  <p:cSld name="13_Contents slide layout">
    <p:bg>
      <p:bgPr>
        <a:blipFill>
          <a:blip r:embed="rId2">
            <a:alphaModFix/>
          </a:blip>
          <a:stretch>
            <a:fillRect/>
          </a:stretch>
        </a:blip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Image slide layout">
  <p:cSld name="2_Image slide layout">
    <p:spTree>
      <p:nvGrpSpPr>
        <p:cNvPr id="1" name="Shape 148"/>
        <p:cNvGrpSpPr/>
        <p:nvPr/>
      </p:nvGrpSpPr>
      <p:grpSpPr>
        <a:xfrm>
          <a:off x="0" y="0"/>
          <a:ext cx="0" cy="0"/>
          <a:chOff x="0" y="0"/>
          <a:chExt cx="0" cy="0"/>
        </a:xfrm>
      </p:grpSpPr>
      <p:sp>
        <p:nvSpPr>
          <p:cNvPr id="149" name="Google Shape;149;p90"/>
          <p:cNvSpPr>
            <a:spLocks noGrp="1"/>
          </p:cNvSpPr>
          <p:nvPr>
            <p:ph type="pic" idx="2"/>
          </p:nvPr>
        </p:nvSpPr>
        <p:spPr>
          <a:xfrm>
            <a:off x="0" y="0"/>
            <a:ext cx="5754757"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Image slide layout">
  <p:cSld name="3_Image slide layout">
    <p:spTree>
      <p:nvGrpSpPr>
        <p:cNvPr id="1" name="Shape 150"/>
        <p:cNvGrpSpPr/>
        <p:nvPr/>
      </p:nvGrpSpPr>
      <p:grpSpPr>
        <a:xfrm>
          <a:off x="0" y="0"/>
          <a:ext cx="0" cy="0"/>
          <a:chOff x="0" y="0"/>
          <a:chExt cx="0" cy="0"/>
        </a:xfrm>
      </p:grpSpPr>
      <p:sp>
        <p:nvSpPr>
          <p:cNvPr id="151" name="Google Shape;151;p91"/>
          <p:cNvSpPr/>
          <p:nvPr/>
        </p:nvSpPr>
        <p:spPr>
          <a:xfrm>
            <a:off x="651165" y="618259"/>
            <a:ext cx="10889672" cy="498763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91"/>
          <p:cNvSpPr>
            <a:spLocks noGrp="1"/>
          </p:cNvSpPr>
          <p:nvPr>
            <p:ph type="pic" idx="2"/>
          </p:nvPr>
        </p:nvSpPr>
        <p:spPr>
          <a:xfrm>
            <a:off x="1" y="2"/>
            <a:ext cx="7190531" cy="685799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153"/>
        <p:cNvGrpSpPr/>
        <p:nvPr/>
      </p:nvGrpSpPr>
      <p:grpSpPr>
        <a:xfrm>
          <a:off x="0" y="0"/>
          <a:ext cx="0" cy="0"/>
          <a:chOff x="0" y="0"/>
          <a:chExt cx="0" cy="0"/>
        </a:xfrm>
      </p:grpSpPr>
      <p:sp>
        <p:nvSpPr>
          <p:cNvPr id="154" name="Google Shape;154;p92"/>
          <p:cNvSpPr>
            <a:spLocks noGrp="1"/>
          </p:cNvSpPr>
          <p:nvPr>
            <p:ph type="pic" idx="2"/>
          </p:nvPr>
        </p:nvSpPr>
        <p:spPr>
          <a:xfrm>
            <a:off x="143339" y="144391"/>
            <a:ext cx="11905323" cy="51609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55" name="Google Shape;155;p92"/>
          <p:cNvSpPr txBox="1">
            <a:spLocks noGrp="1"/>
          </p:cNvSpPr>
          <p:nvPr>
            <p:ph type="title"/>
          </p:nvPr>
        </p:nvSpPr>
        <p:spPr>
          <a:xfrm>
            <a:off x="0" y="297011"/>
            <a:ext cx="12192000" cy="7108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Image slide layout">
  <p:cSld name="4_Image slide layout">
    <p:spTree>
      <p:nvGrpSpPr>
        <p:cNvPr id="1" name="Shape 156"/>
        <p:cNvGrpSpPr/>
        <p:nvPr/>
      </p:nvGrpSpPr>
      <p:grpSpPr>
        <a:xfrm>
          <a:off x="0" y="0"/>
          <a:ext cx="0" cy="0"/>
          <a:chOff x="0" y="0"/>
          <a:chExt cx="0" cy="0"/>
        </a:xfrm>
      </p:grpSpPr>
      <p:sp>
        <p:nvSpPr>
          <p:cNvPr id="157" name="Google Shape;157;p93"/>
          <p:cNvSpPr>
            <a:spLocks noGrp="1"/>
          </p:cNvSpPr>
          <p:nvPr>
            <p:ph type="pic" idx="2"/>
          </p:nvPr>
        </p:nvSpPr>
        <p:spPr>
          <a:xfrm>
            <a:off x="8381999" y="1531249"/>
            <a:ext cx="3200400" cy="457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8" name="Google Shape;158;p93"/>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59" name="Google Shape;159;p93"/>
          <p:cNvGrpSpPr/>
          <p:nvPr/>
        </p:nvGrpSpPr>
        <p:grpSpPr>
          <a:xfrm>
            <a:off x="5655129" y="211061"/>
            <a:ext cx="881742" cy="137160"/>
            <a:chOff x="5215346" y="150098"/>
            <a:chExt cx="881742" cy="137160"/>
          </a:xfrm>
        </p:grpSpPr>
        <p:sp>
          <p:nvSpPr>
            <p:cNvPr id="160" name="Google Shape;160;p93"/>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93"/>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93"/>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93"/>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64" name="Google Shape;164;p93"/>
          <p:cNvGrpSpPr/>
          <p:nvPr/>
        </p:nvGrpSpPr>
        <p:grpSpPr>
          <a:xfrm>
            <a:off x="5655129" y="6509779"/>
            <a:ext cx="881742" cy="137160"/>
            <a:chOff x="5215346" y="150098"/>
            <a:chExt cx="881742" cy="137160"/>
          </a:xfrm>
        </p:grpSpPr>
        <p:sp>
          <p:nvSpPr>
            <p:cNvPr id="165" name="Google Shape;165;p93"/>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93"/>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7" name="Google Shape;167;p93"/>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93"/>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69" name="Google Shape;169;p93"/>
          <p:cNvSpPr/>
          <p:nvPr/>
        </p:nvSpPr>
        <p:spPr>
          <a:xfrm>
            <a:off x="4694736" y="1531249"/>
            <a:ext cx="3200400"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Image slide layout">
  <p:cSld name="5_Image slide layout">
    <p:spTree>
      <p:nvGrpSpPr>
        <p:cNvPr id="1" name="Shape 170"/>
        <p:cNvGrpSpPr/>
        <p:nvPr/>
      </p:nvGrpSpPr>
      <p:grpSpPr>
        <a:xfrm>
          <a:off x="0" y="0"/>
          <a:ext cx="0" cy="0"/>
          <a:chOff x="0" y="0"/>
          <a:chExt cx="0" cy="0"/>
        </a:xfrm>
      </p:grpSpPr>
      <p:sp>
        <p:nvSpPr>
          <p:cNvPr id="171" name="Google Shape;171;p94"/>
          <p:cNvSpPr>
            <a:spLocks noGrp="1"/>
          </p:cNvSpPr>
          <p:nvPr>
            <p:ph type="pic" idx="2"/>
          </p:nvPr>
        </p:nvSpPr>
        <p:spPr>
          <a:xfrm>
            <a:off x="504825" y="1332216"/>
            <a:ext cx="11182350" cy="357315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2" name="Google Shape;172;p94"/>
          <p:cNvSpPr txBox="1">
            <a:spLocks noGrp="1"/>
          </p:cNvSpPr>
          <p:nvPr>
            <p:ph type="body" idx="1"/>
          </p:nvPr>
        </p:nvSpPr>
        <p:spPr>
          <a:xfrm>
            <a:off x="323529" y="40047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73" name="Google Shape;173;p94"/>
          <p:cNvGrpSpPr/>
          <p:nvPr/>
        </p:nvGrpSpPr>
        <p:grpSpPr>
          <a:xfrm>
            <a:off x="5655129" y="211061"/>
            <a:ext cx="881742" cy="137160"/>
            <a:chOff x="5215346" y="150098"/>
            <a:chExt cx="881742" cy="137160"/>
          </a:xfrm>
        </p:grpSpPr>
        <p:sp>
          <p:nvSpPr>
            <p:cNvPr id="174" name="Google Shape;174;p94"/>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94"/>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p94"/>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94"/>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78" name="Google Shape;178;p94"/>
          <p:cNvGrpSpPr/>
          <p:nvPr/>
        </p:nvGrpSpPr>
        <p:grpSpPr>
          <a:xfrm>
            <a:off x="5655129" y="6509779"/>
            <a:ext cx="881742" cy="137160"/>
            <a:chOff x="5215346" y="150098"/>
            <a:chExt cx="881742" cy="137160"/>
          </a:xfrm>
        </p:grpSpPr>
        <p:sp>
          <p:nvSpPr>
            <p:cNvPr id="179" name="Google Shape;179;p94"/>
            <p:cNvSpPr/>
            <p:nvPr/>
          </p:nvSpPr>
          <p:spPr>
            <a:xfrm>
              <a:off x="5215346" y="150098"/>
              <a:ext cx="137160"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94"/>
            <p:cNvSpPr/>
            <p:nvPr/>
          </p:nvSpPr>
          <p:spPr>
            <a:xfrm>
              <a:off x="5463540" y="150098"/>
              <a:ext cx="137160" cy="1371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94"/>
            <p:cNvSpPr/>
            <p:nvPr/>
          </p:nvSpPr>
          <p:spPr>
            <a:xfrm>
              <a:off x="5711734" y="150098"/>
              <a:ext cx="137160" cy="1371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94"/>
            <p:cNvSpPr/>
            <p:nvPr/>
          </p:nvSpPr>
          <p:spPr>
            <a:xfrm>
              <a:off x="5959928" y="150098"/>
              <a:ext cx="137160" cy="1371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bg>
      <p:bgPr>
        <a:blipFill>
          <a:blip r:embed="rId2">
            <a:alphaModFix/>
          </a:blip>
          <a:stretch>
            <a:fillRect/>
          </a:stretch>
        </a:blipFill>
        <a:effectLst/>
      </p:bgPr>
    </p:bg>
    <p:spTree>
      <p:nvGrpSpPr>
        <p:cNvPr id="1" name="Shape 18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98"/>
          <p:cNvSpPr txBox="1">
            <a:spLocks noGrp="1"/>
          </p:cNvSpPr>
          <p:nvPr>
            <p:ph type="body" idx="1"/>
          </p:nvPr>
        </p:nvSpPr>
        <p:spPr>
          <a:xfrm>
            <a:off x="323529" y="33248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87"/>
        <p:cNvGrpSpPr/>
        <p:nvPr/>
      </p:nvGrpSpPr>
      <p:grpSpPr>
        <a:xfrm>
          <a:off x="0" y="0"/>
          <a:ext cx="0" cy="0"/>
          <a:chOff x="0" y="0"/>
          <a:chExt cx="0" cy="0"/>
        </a:xfrm>
      </p:grpSpPr>
      <p:sp>
        <p:nvSpPr>
          <p:cNvPr id="188" name="Google Shape;188;p99"/>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9" name="Google Shape;189;p99"/>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90" name="Google Shape;190;p99"/>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91" name="Google Shape;191;p99"/>
          <p:cNvSpPr/>
          <p:nvPr/>
        </p:nvSpPr>
        <p:spPr>
          <a:xfrm rot="5400000">
            <a:off x="3057177"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192" name="Google Shape;192;p99"/>
          <p:cNvSpPr txBox="1"/>
          <p:nvPr/>
        </p:nvSpPr>
        <p:spPr>
          <a:xfrm>
            <a:off x="711704" y="1637214"/>
            <a:ext cx="2232248"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193" name="Google Shape;193;p99"/>
          <p:cNvSpPr txBox="1"/>
          <p:nvPr/>
        </p:nvSpPr>
        <p:spPr>
          <a:xfrm>
            <a:off x="711704" y="2127463"/>
            <a:ext cx="2232248" cy="73866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194" name="Google Shape;194;p99"/>
          <p:cNvSpPr txBox="1"/>
          <p:nvPr/>
        </p:nvSpPr>
        <p:spPr>
          <a:xfrm>
            <a:off x="721229" y="5808438"/>
            <a:ext cx="2232000" cy="30777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95" name="Google Shape;195;p99"/>
          <p:cNvSpPr txBox="1"/>
          <p:nvPr/>
        </p:nvSpPr>
        <p:spPr>
          <a:xfrm>
            <a:off x="721229" y="4450324"/>
            <a:ext cx="2717296" cy="138499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spTree>
      <p:nvGrpSpPr>
        <p:cNvPr id="1" name="Shape 19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197"/>
        <p:cNvGrpSpPr/>
        <p:nvPr/>
      </p:nvGrpSpPr>
      <p:grpSpPr>
        <a:xfrm>
          <a:off x="0" y="0"/>
          <a:ext cx="0" cy="0"/>
          <a:chOff x="0" y="0"/>
          <a:chExt cx="0" cy="0"/>
        </a:xfrm>
      </p:grpSpPr>
      <p:sp>
        <p:nvSpPr>
          <p:cNvPr id="198" name="Google Shape;198;g7a7d2c73b8_0_1165"/>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5400"/>
              <a:buFont typeface="Arial"/>
              <a:buNone/>
              <a:defRPr sz="5400" b="0" i="0" u="none" strike="noStrike" cap="none">
                <a:solidFill>
                  <a:srgbClr val="262626"/>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199" name="Google Shape;199;g7a7d2c73b8_0_1165"/>
          <p:cNvGrpSpPr/>
          <p:nvPr/>
        </p:nvGrpSpPr>
        <p:grpSpPr>
          <a:xfrm>
            <a:off x="5787179" y="263386"/>
            <a:ext cx="881682" cy="137100"/>
            <a:chOff x="5215346" y="150098"/>
            <a:chExt cx="881682" cy="137100"/>
          </a:xfrm>
        </p:grpSpPr>
        <p:sp>
          <p:nvSpPr>
            <p:cNvPr id="200" name="Google Shape;200;g7a7d2c73b8_0_1165"/>
            <p:cNvSpPr/>
            <p:nvPr/>
          </p:nvSpPr>
          <p:spPr>
            <a:xfrm>
              <a:off x="5215346" y="150098"/>
              <a:ext cx="137100" cy="1371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1" name="Google Shape;201;g7a7d2c73b8_0_1165"/>
            <p:cNvSpPr/>
            <p:nvPr/>
          </p:nvSpPr>
          <p:spPr>
            <a:xfrm>
              <a:off x="5463540" y="150098"/>
              <a:ext cx="137100" cy="137100"/>
            </a:xfrm>
            <a:prstGeom prst="rect">
              <a:avLst/>
            </a:prstGeom>
            <a:solidFill>
              <a:srgbClr val="DB44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2" name="Google Shape;202;g7a7d2c73b8_0_1165"/>
            <p:cNvSpPr/>
            <p:nvPr/>
          </p:nvSpPr>
          <p:spPr>
            <a:xfrm>
              <a:off x="5711734" y="150098"/>
              <a:ext cx="137100" cy="137100"/>
            </a:xfrm>
            <a:prstGeom prst="rect">
              <a:avLst/>
            </a:prstGeom>
            <a:solidFill>
              <a:srgbClr val="F4B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3" name="Google Shape;203;g7a7d2c73b8_0_1165"/>
            <p:cNvSpPr/>
            <p:nvPr/>
          </p:nvSpPr>
          <p:spPr>
            <a:xfrm>
              <a:off x="5959928" y="150098"/>
              <a:ext cx="137100" cy="1371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0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0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0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0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0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0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1"/>
          <p:cNvSpPr txBox="1">
            <a:spLocks noGrp="1"/>
          </p:cNvSpPr>
          <p:nvPr>
            <p:ph type="ctrTitle"/>
          </p:nvPr>
        </p:nvSpPr>
        <p:spPr>
          <a:xfrm>
            <a:off x="838200" y="4559523"/>
            <a:ext cx="10515600" cy="12364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595959"/>
              </a:buClr>
              <a:buSzPts val="4400"/>
              <a:buFont typeface="Calibri"/>
              <a:buNone/>
            </a:pPr>
            <a:r>
              <a:rPr lang="en-US" sz="4400" b="1">
                <a:solidFill>
                  <a:srgbClr val="595959"/>
                </a:solidFill>
                <a:latin typeface="Ubuntu"/>
                <a:ea typeface="Ubuntu"/>
                <a:cs typeface="Ubuntu"/>
                <a:sym typeface="Ubuntu"/>
              </a:rPr>
              <a:t>Google Analytics Customer Revenue Prediction</a:t>
            </a:r>
            <a:endParaRPr sz="4400">
              <a:solidFill>
                <a:srgbClr val="595959"/>
              </a:solidFill>
              <a:latin typeface="Ubuntu"/>
              <a:ea typeface="Ubuntu"/>
              <a:cs typeface="Ubuntu"/>
              <a:sym typeface="Ubuntu"/>
            </a:endParaRPr>
          </a:p>
        </p:txBody>
      </p:sp>
      <p:pic>
        <p:nvPicPr>
          <p:cNvPr id="210" name="Google Shape;210;p1" descr="Image result for google&quot;"/>
          <p:cNvPicPr preferRelativeResize="0"/>
          <p:nvPr/>
        </p:nvPicPr>
        <p:blipFill rotWithShape="1">
          <a:blip r:embed="rId3">
            <a:alphaModFix/>
          </a:blip>
          <a:srcRect t="38572" b="9333"/>
          <a:stretch/>
        </p:blipFill>
        <p:spPr>
          <a:xfrm>
            <a:off x="20" y="1"/>
            <a:ext cx="12191979" cy="4239482"/>
          </a:xfrm>
          <a:prstGeom prst="rect">
            <a:avLst/>
          </a:prstGeom>
          <a:noFill/>
          <a:ln>
            <a:noFill/>
          </a:ln>
        </p:spPr>
      </p:pic>
      <p:sp>
        <p:nvSpPr>
          <p:cNvPr id="211" name="Google Shape;211;p1"/>
          <p:cNvSpPr/>
          <p:nvPr/>
        </p:nvSpPr>
        <p:spPr>
          <a:xfrm>
            <a:off x="0" y="0"/>
            <a:ext cx="12192000" cy="4244741"/>
          </a:xfrm>
          <a:prstGeom prst="rect">
            <a:avLst/>
          </a:prstGeom>
          <a:solidFill>
            <a:srgbClr val="FFFFFF">
              <a:alpha val="20000"/>
            </a:srgbClr>
          </a:solidFill>
          <a:ln w="12700" cap="flat" cmpd="sng">
            <a:solidFill>
              <a:srgbClr val="FFFFFF">
                <a:alpha val="4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7a7d2c73b8_0_1207"/>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Ubuntu"/>
                <a:ea typeface="Ubuntu"/>
                <a:cs typeface="Ubuntu"/>
                <a:sym typeface="Ubuntu"/>
              </a:rPr>
              <a:t>Conclusion &amp; Recommendation</a:t>
            </a:r>
            <a:endParaRPr>
              <a:latin typeface="Ubuntu"/>
              <a:ea typeface="Ubuntu"/>
              <a:cs typeface="Ubuntu"/>
              <a:sym typeface="Ubuntu"/>
            </a:endParaRPr>
          </a:p>
        </p:txBody>
      </p:sp>
      <p:grpSp>
        <p:nvGrpSpPr>
          <p:cNvPr id="386" name="Google Shape;386;g7a7d2c73b8_0_1207"/>
          <p:cNvGrpSpPr/>
          <p:nvPr/>
        </p:nvGrpSpPr>
        <p:grpSpPr>
          <a:xfrm>
            <a:off x="909900" y="2349155"/>
            <a:ext cx="6556502" cy="1349299"/>
            <a:chOff x="467409" y="2720997"/>
            <a:chExt cx="4602669" cy="996013"/>
          </a:xfrm>
        </p:grpSpPr>
        <p:sp>
          <p:nvSpPr>
            <p:cNvPr id="387" name="Google Shape;387;g7a7d2c73b8_0_1207"/>
            <p:cNvSpPr/>
            <p:nvPr/>
          </p:nvSpPr>
          <p:spPr>
            <a:xfrm>
              <a:off x="467409" y="3193810"/>
              <a:ext cx="4602600" cy="523200"/>
            </a:xfrm>
            <a:prstGeom prst="rect">
              <a:avLst/>
            </a:prstGeom>
            <a:noFill/>
            <a:ln>
              <a:noFill/>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rgbClr val="3F3F3F"/>
                </a:buClr>
                <a:buSzPts val="1400"/>
                <a:buFont typeface="Arial"/>
                <a:buNone/>
              </a:pPr>
              <a:r>
                <a:rPr lang="en-US" sz="1800">
                  <a:latin typeface="Ubuntu"/>
                  <a:ea typeface="Ubuntu"/>
                  <a:cs typeface="Ubuntu"/>
                  <a:sym typeface="Ubuntu"/>
                </a:rPr>
                <a:t>Using the prediction on whether the customer will return or not, we can devise separate marketing strategies to different customers. For our valued customers, we can provide them customize service.</a:t>
              </a:r>
              <a:endParaRPr sz="1800">
                <a:latin typeface="Ubuntu"/>
                <a:ea typeface="Ubuntu"/>
                <a:cs typeface="Ubuntu"/>
                <a:sym typeface="Ubuntu"/>
              </a:endParaRPr>
            </a:p>
          </p:txBody>
        </p:sp>
        <p:sp>
          <p:nvSpPr>
            <p:cNvPr id="388" name="Google Shape;388;g7a7d2c73b8_0_1207"/>
            <p:cNvSpPr/>
            <p:nvPr/>
          </p:nvSpPr>
          <p:spPr>
            <a:xfrm>
              <a:off x="467478" y="2720997"/>
              <a:ext cx="4602600" cy="37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400"/>
                <a:buFont typeface="Arial"/>
                <a:buNone/>
              </a:pPr>
              <a:r>
                <a:rPr lang="en-US" sz="3000" b="1">
                  <a:solidFill>
                    <a:srgbClr val="0070C0"/>
                  </a:solidFill>
                  <a:latin typeface="Ubuntu"/>
                  <a:ea typeface="Ubuntu"/>
                  <a:cs typeface="Ubuntu"/>
                  <a:sym typeface="Ubuntu"/>
                </a:rPr>
                <a:t>1</a:t>
              </a:r>
              <a:r>
                <a:rPr lang="en-US" sz="3000" b="1" i="0" u="none" strike="noStrike" cap="none">
                  <a:solidFill>
                    <a:srgbClr val="0070C0"/>
                  </a:solidFill>
                  <a:latin typeface="Ubuntu"/>
                  <a:ea typeface="Ubuntu"/>
                  <a:cs typeface="Ubuntu"/>
                  <a:sym typeface="Ubuntu"/>
                </a:rPr>
                <a:t>. </a:t>
              </a:r>
              <a:r>
                <a:rPr lang="en-US" sz="3000" b="1">
                  <a:solidFill>
                    <a:srgbClr val="0070C0"/>
                  </a:solidFill>
                  <a:latin typeface="Ubuntu"/>
                  <a:ea typeface="Ubuntu"/>
                  <a:cs typeface="Ubuntu"/>
                  <a:sym typeface="Ubuntu"/>
                </a:rPr>
                <a:t>Customize marketing strategies</a:t>
              </a:r>
              <a:endParaRPr sz="3000" b="1" i="0" u="none" strike="noStrike" cap="none">
                <a:solidFill>
                  <a:srgbClr val="0070C0"/>
                </a:solidFill>
                <a:latin typeface="Ubuntu"/>
                <a:ea typeface="Ubuntu"/>
                <a:cs typeface="Ubuntu"/>
                <a:sym typeface="Ubuntu"/>
              </a:endParaRPr>
            </a:p>
          </p:txBody>
        </p:sp>
      </p:grpSp>
      <p:grpSp>
        <p:nvGrpSpPr>
          <p:cNvPr id="389" name="Google Shape;389;g7a7d2c73b8_0_1207"/>
          <p:cNvGrpSpPr/>
          <p:nvPr/>
        </p:nvGrpSpPr>
        <p:grpSpPr>
          <a:xfrm>
            <a:off x="920787" y="4327597"/>
            <a:ext cx="7778584" cy="2156793"/>
            <a:chOff x="476014" y="3948471"/>
            <a:chExt cx="6156378" cy="1335558"/>
          </a:xfrm>
        </p:grpSpPr>
        <p:sp>
          <p:nvSpPr>
            <p:cNvPr id="390" name="Google Shape;390;g7a7d2c73b8_0_1207"/>
            <p:cNvSpPr/>
            <p:nvPr/>
          </p:nvSpPr>
          <p:spPr>
            <a:xfrm>
              <a:off x="484493" y="4591330"/>
              <a:ext cx="6147900" cy="692700"/>
            </a:xfrm>
            <a:prstGeom prst="rect">
              <a:avLst/>
            </a:prstGeom>
            <a:noFill/>
            <a:ln>
              <a:noFill/>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rgbClr val="3F3F3F"/>
                </a:buClr>
                <a:buSzPts val="1400"/>
                <a:buFont typeface="Arial"/>
                <a:buNone/>
              </a:pPr>
              <a:r>
                <a:rPr lang="en-US" sz="1800">
                  <a:latin typeface="Ubuntu"/>
                  <a:ea typeface="Ubuntu"/>
                  <a:cs typeface="Ubuntu"/>
                  <a:sym typeface="Ubuntu"/>
                </a:rPr>
                <a:t>Our model can help Google Store predict how much a customer will spend, which helps marketing teams to make better use of their</a:t>
              </a:r>
              <a:endParaRPr sz="1800">
                <a:latin typeface="Ubuntu"/>
                <a:ea typeface="Ubuntu"/>
                <a:cs typeface="Ubuntu"/>
                <a:sym typeface="Ubuntu"/>
              </a:endParaRPr>
            </a:p>
            <a:p>
              <a:pPr marL="0" marR="0" lvl="0" indent="0" algn="l" rtl="0">
                <a:lnSpc>
                  <a:spcPct val="100000"/>
                </a:lnSpc>
                <a:spcBef>
                  <a:spcPts val="0"/>
                </a:spcBef>
                <a:spcAft>
                  <a:spcPts val="0"/>
                </a:spcAft>
                <a:buClr>
                  <a:srgbClr val="3F3F3F"/>
                </a:buClr>
                <a:buSzPts val="1400"/>
                <a:buFont typeface="Arial"/>
                <a:buNone/>
              </a:pPr>
              <a:r>
                <a:rPr lang="en-US" sz="1800">
                  <a:latin typeface="Ubuntu"/>
                  <a:ea typeface="Ubuntu"/>
                  <a:cs typeface="Ubuntu"/>
                  <a:sym typeface="Ubuntu"/>
                </a:rPr>
                <a:t>budgets</a:t>
              </a:r>
              <a:endParaRPr sz="1800">
                <a:latin typeface="Ubuntu"/>
                <a:ea typeface="Ubuntu"/>
                <a:cs typeface="Ubuntu"/>
                <a:sym typeface="Ubuntu"/>
              </a:endParaRPr>
            </a:p>
            <a:p>
              <a:pPr marL="0" marR="0" lvl="0" indent="0" algn="l" rtl="0">
                <a:lnSpc>
                  <a:spcPct val="100000"/>
                </a:lnSpc>
                <a:spcBef>
                  <a:spcPts val="0"/>
                </a:spcBef>
                <a:spcAft>
                  <a:spcPts val="0"/>
                </a:spcAft>
                <a:buClr>
                  <a:srgbClr val="3F3F3F"/>
                </a:buClr>
                <a:buSzPts val="1400"/>
                <a:buFont typeface="Arial"/>
                <a:buNone/>
              </a:pPr>
              <a:endParaRPr sz="1800">
                <a:latin typeface="Ubuntu"/>
                <a:ea typeface="Ubuntu"/>
                <a:cs typeface="Ubuntu"/>
                <a:sym typeface="Ubuntu"/>
              </a:endParaRPr>
            </a:p>
          </p:txBody>
        </p:sp>
        <p:sp>
          <p:nvSpPr>
            <p:cNvPr id="391" name="Google Shape;391;g7a7d2c73b8_0_1207"/>
            <p:cNvSpPr/>
            <p:nvPr/>
          </p:nvSpPr>
          <p:spPr>
            <a:xfrm>
              <a:off x="476014" y="3948471"/>
              <a:ext cx="5414400" cy="59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400"/>
                <a:buFont typeface="Arial"/>
                <a:buNone/>
              </a:pPr>
              <a:r>
                <a:rPr lang="en-US" sz="3000" b="1">
                  <a:solidFill>
                    <a:srgbClr val="0070C0"/>
                  </a:solidFill>
                  <a:latin typeface="Ubuntu"/>
                  <a:ea typeface="Ubuntu"/>
                  <a:cs typeface="Ubuntu"/>
                  <a:sym typeface="Ubuntu"/>
                </a:rPr>
                <a:t>2. Forecast the revenue and budget control</a:t>
              </a:r>
              <a:endParaRPr sz="3000" b="1" i="0" u="none" strike="noStrike" cap="none">
                <a:solidFill>
                  <a:srgbClr val="0070C0"/>
                </a:solidFill>
                <a:latin typeface="Ubuntu"/>
                <a:ea typeface="Ubuntu"/>
                <a:cs typeface="Ubuntu"/>
                <a:sym typeface="Ubuntu"/>
              </a:endParaRPr>
            </a:p>
          </p:txBody>
        </p:sp>
      </p:grpSp>
      <p:pic>
        <p:nvPicPr>
          <p:cNvPr id="392" name="Google Shape;392;g7a7d2c73b8_0_1207"/>
          <p:cNvPicPr preferRelativeResize="0"/>
          <p:nvPr/>
        </p:nvPicPr>
        <p:blipFill>
          <a:blip r:embed="rId3">
            <a:alphaModFix/>
          </a:blip>
          <a:stretch>
            <a:fillRect/>
          </a:stretch>
        </p:blipFill>
        <p:spPr>
          <a:xfrm>
            <a:off x="7951195" y="3589225"/>
            <a:ext cx="4136031" cy="2895221"/>
          </a:xfrm>
          <a:prstGeom prst="rect">
            <a:avLst/>
          </a:prstGeom>
          <a:noFill/>
          <a:ln>
            <a:noFill/>
          </a:ln>
        </p:spPr>
      </p:pic>
      <p:sp>
        <p:nvSpPr>
          <p:cNvPr id="393" name="Google Shape;393;g7a7d2c73b8_0_1207"/>
          <p:cNvSpPr/>
          <p:nvPr/>
        </p:nvSpPr>
        <p:spPr>
          <a:xfrm>
            <a:off x="878825" y="1513225"/>
            <a:ext cx="11170200" cy="3725400"/>
          </a:xfrm>
          <a:prstGeom prst="rect">
            <a:avLst/>
          </a:prstGeom>
          <a:noFill/>
          <a:ln>
            <a:noFill/>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rgbClr val="3F3F3F"/>
              </a:buClr>
              <a:buSzPts val="1400"/>
              <a:buFont typeface="Arial"/>
              <a:buNone/>
            </a:pPr>
            <a:r>
              <a:rPr lang="en-US" sz="2400">
                <a:latin typeface="Ubuntu"/>
                <a:ea typeface="Ubuntu"/>
                <a:cs typeface="Ubuntu"/>
                <a:sym typeface="Ubuntu"/>
              </a:rPr>
              <a:t>Our </a:t>
            </a:r>
            <a:r>
              <a:rPr lang="en-US" sz="3000">
                <a:solidFill>
                  <a:srgbClr val="3D85C6"/>
                </a:solidFill>
                <a:latin typeface="Ubuntu"/>
                <a:ea typeface="Ubuntu"/>
                <a:cs typeface="Ubuntu"/>
                <a:sym typeface="Ubuntu"/>
              </a:rPr>
              <a:t>best </a:t>
            </a:r>
            <a:r>
              <a:rPr lang="en-US" sz="2400">
                <a:latin typeface="Ubuntu"/>
                <a:ea typeface="Ubuntu"/>
                <a:cs typeface="Ubuntu"/>
                <a:sym typeface="Ubuntu"/>
              </a:rPr>
              <a:t>model  </a:t>
            </a:r>
            <a:r>
              <a:rPr lang="en-US" sz="3000">
                <a:solidFill>
                  <a:srgbClr val="3D85C6"/>
                </a:solidFill>
                <a:latin typeface="Ubuntu"/>
                <a:ea typeface="Ubuntu"/>
                <a:cs typeface="Ubuntu"/>
                <a:sym typeface="Ubuntu"/>
              </a:rPr>
              <a:t>LightGBM </a:t>
            </a:r>
            <a:r>
              <a:rPr lang="en-US" sz="2400">
                <a:latin typeface="Ubuntu"/>
                <a:ea typeface="Ubuntu"/>
                <a:cs typeface="Ubuntu"/>
                <a:sym typeface="Ubuntu"/>
              </a:rPr>
              <a:t>can be a guiding tool for marketing strategies.</a:t>
            </a:r>
            <a:endParaRPr sz="24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6"/>
          <p:cNvSpPr txBox="1">
            <a:spLocks noGrp="1"/>
          </p:cNvSpPr>
          <p:nvPr>
            <p:ph type="title"/>
          </p:nvPr>
        </p:nvSpPr>
        <p:spPr>
          <a:xfrm>
            <a:off x="838200" y="50800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latin typeface="Ubuntu"/>
                <a:ea typeface="Ubuntu"/>
                <a:cs typeface="Ubuntu"/>
                <a:sym typeface="Ubuntu"/>
              </a:rPr>
              <a:t>THANK YOU! ANY QUESTIONS?</a:t>
            </a:r>
            <a:endParaRPr>
              <a:latin typeface="Ubuntu"/>
              <a:ea typeface="Ubuntu"/>
              <a:cs typeface="Ubuntu"/>
              <a:sym typeface="Ubuntu"/>
            </a:endParaRPr>
          </a:p>
        </p:txBody>
      </p:sp>
      <p:pic>
        <p:nvPicPr>
          <p:cNvPr id="399" name="Google Shape;399;p16" descr="Image result for google&quot;"/>
          <p:cNvPicPr preferRelativeResize="0">
            <a:picLocks noGrp="1"/>
          </p:cNvPicPr>
          <p:nvPr>
            <p:ph type="body" idx="1"/>
          </p:nvPr>
        </p:nvPicPr>
        <p:blipFill rotWithShape="1">
          <a:blip r:embed="rId3">
            <a:alphaModFix/>
          </a:blip>
          <a:srcRect/>
          <a:stretch/>
        </p:blipFill>
        <p:spPr>
          <a:xfrm>
            <a:off x="1809750" y="2096294"/>
            <a:ext cx="85725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7a7d2c73b8_0_1003"/>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5400"/>
              <a:buNone/>
            </a:pPr>
            <a:r>
              <a:rPr lang="en-US">
                <a:latin typeface="Ubuntu"/>
                <a:ea typeface="Ubuntu"/>
                <a:cs typeface="Ubuntu"/>
                <a:sym typeface="Ubuntu"/>
              </a:rPr>
              <a:t>Problem Statement</a:t>
            </a:r>
            <a:endParaRPr>
              <a:latin typeface="Ubuntu"/>
              <a:ea typeface="Ubuntu"/>
              <a:cs typeface="Ubuntu"/>
              <a:sym typeface="Ubuntu"/>
            </a:endParaRPr>
          </a:p>
        </p:txBody>
      </p:sp>
      <p:grpSp>
        <p:nvGrpSpPr>
          <p:cNvPr id="226" name="Google Shape;226;g7a7d2c73b8_0_1003"/>
          <p:cNvGrpSpPr/>
          <p:nvPr/>
        </p:nvGrpSpPr>
        <p:grpSpPr>
          <a:xfrm>
            <a:off x="2313950" y="4292286"/>
            <a:ext cx="3858900" cy="1993614"/>
            <a:chOff x="78028" y="698438"/>
            <a:chExt cx="3858900" cy="1993614"/>
          </a:xfrm>
        </p:grpSpPr>
        <p:sp>
          <p:nvSpPr>
            <p:cNvPr id="227" name="Google Shape;227;g7a7d2c73b8_0_1003"/>
            <p:cNvSpPr txBox="1"/>
            <p:nvPr/>
          </p:nvSpPr>
          <p:spPr>
            <a:xfrm>
              <a:off x="1541990" y="698438"/>
              <a:ext cx="1830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endParaRPr sz="2800" b="1" i="0" u="none" strike="noStrike" cap="none">
                <a:solidFill>
                  <a:srgbClr val="F28074"/>
                </a:solidFill>
                <a:latin typeface="Ubuntu"/>
                <a:ea typeface="Ubuntu"/>
                <a:cs typeface="Ubuntu"/>
                <a:sym typeface="Ubuntu"/>
              </a:endParaRPr>
            </a:p>
          </p:txBody>
        </p:sp>
        <p:sp>
          <p:nvSpPr>
            <p:cNvPr id="228" name="Google Shape;228;g7a7d2c73b8_0_1003"/>
            <p:cNvSpPr txBox="1"/>
            <p:nvPr/>
          </p:nvSpPr>
          <p:spPr>
            <a:xfrm>
              <a:off x="78028" y="1413752"/>
              <a:ext cx="3858900" cy="12783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chemeClr val="dk1"/>
                </a:buClr>
                <a:buSzPts val="1800"/>
                <a:buFont typeface="Ubuntu"/>
                <a:buChar char="●"/>
              </a:pPr>
              <a:r>
                <a:rPr lang="en-US" sz="1800">
                  <a:solidFill>
                    <a:schemeClr val="dk1"/>
                  </a:solidFill>
                  <a:latin typeface="Ubuntu"/>
                  <a:ea typeface="Ubuntu"/>
                  <a:cs typeface="Ubuntu"/>
                  <a:sym typeface="Ubuntu"/>
                </a:rPr>
                <a:t>The data recorded visit history to Google Store in this period</a:t>
              </a:r>
              <a:endParaRPr sz="1800">
                <a:solidFill>
                  <a:schemeClr val="dk1"/>
                </a:solidFill>
                <a:latin typeface="Ubuntu"/>
                <a:ea typeface="Ubuntu"/>
                <a:cs typeface="Ubuntu"/>
                <a:sym typeface="Ubuntu"/>
              </a:endParaRPr>
            </a:p>
            <a:p>
              <a:pPr marL="457200" lvl="0" indent="0" algn="l" rtl="0">
                <a:spcBef>
                  <a:spcPts val="0"/>
                </a:spcBef>
                <a:spcAft>
                  <a:spcPts val="0"/>
                </a:spcAft>
                <a:buNone/>
              </a:pPr>
              <a:endParaRPr sz="1800">
                <a:solidFill>
                  <a:schemeClr val="dk1"/>
                </a:solidFill>
                <a:latin typeface="Ubuntu"/>
                <a:ea typeface="Ubuntu"/>
                <a:cs typeface="Ubuntu"/>
                <a:sym typeface="Ubuntu"/>
              </a:endParaRPr>
            </a:p>
            <a:p>
              <a:pPr marL="457200" lvl="0" indent="-342900" algn="l" rtl="0">
                <a:spcBef>
                  <a:spcPts val="0"/>
                </a:spcBef>
                <a:spcAft>
                  <a:spcPts val="0"/>
                </a:spcAft>
                <a:buClr>
                  <a:schemeClr val="dk1"/>
                </a:buClr>
                <a:buSzPts val="1800"/>
                <a:buFont typeface="Ubuntu"/>
                <a:buChar char="●"/>
              </a:pPr>
              <a:r>
                <a:rPr lang="en-US" sz="1800">
                  <a:solidFill>
                    <a:schemeClr val="dk1"/>
                  </a:solidFill>
                  <a:latin typeface="Ubuntu"/>
                  <a:ea typeface="Ubuntu"/>
                  <a:cs typeface="Ubuntu"/>
                  <a:sym typeface="Ubuntu"/>
                </a:rPr>
                <a:t>Each row in the dataset is one visit to the store.</a:t>
              </a:r>
              <a:endParaRPr sz="1200">
                <a:solidFill>
                  <a:srgbClr val="3F3F3F"/>
                </a:solidFill>
                <a:latin typeface="Ubuntu"/>
                <a:ea typeface="Ubuntu"/>
                <a:cs typeface="Ubuntu"/>
                <a:sym typeface="Ubuntu"/>
              </a:endParaRPr>
            </a:p>
            <a:p>
              <a:pPr marL="0" marR="0" lvl="0" indent="0" algn="l" rtl="0">
                <a:lnSpc>
                  <a:spcPct val="100000"/>
                </a:lnSpc>
                <a:spcBef>
                  <a:spcPts val="0"/>
                </a:spcBef>
                <a:spcAft>
                  <a:spcPts val="0"/>
                </a:spcAft>
                <a:buClr>
                  <a:srgbClr val="3F3F3F"/>
                </a:buClr>
                <a:buSzPts val="1200"/>
                <a:buFont typeface="Arial"/>
                <a:buNone/>
              </a:pPr>
              <a:endParaRPr sz="1200">
                <a:solidFill>
                  <a:srgbClr val="3F3F3F"/>
                </a:solidFill>
                <a:latin typeface="Ubuntu"/>
                <a:ea typeface="Ubuntu"/>
                <a:cs typeface="Ubuntu"/>
                <a:sym typeface="Ubuntu"/>
              </a:endParaRPr>
            </a:p>
          </p:txBody>
        </p:sp>
      </p:grpSp>
      <p:sp>
        <p:nvSpPr>
          <p:cNvPr id="229" name="Google Shape;229;g7a7d2c73b8_0_1003"/>
          <p:cNvSpPr/>
          <p:nvPr/>
        </p:nvSpPr>
        <p:spPr>
          <a:xfrm>
            <a:off x="885223" y="3535111"/>
            <a:ext cx="6894000" cy="470700"/>
          </a:xfrm>
          <a:prstGeom prst="rect">
            <a:avLst/>
          </a:prstGeom>
          <a:solidFill>
            <a:srgbClr val="F280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Arial"/>
              <a:buNone/>
            </a:pPr>
            <a:endParaRPr sz="2700" b="0" i="0" u="none" strike="noStrike" cap="none">
              <a:solidFill>
                <a:srgbClr val="0070C0"/>
              </a:solidFill>
              <a:latin typeface="Arial"/>
              <a:ea typeface="Arial"/>
              <a:cs typeface="Arial"/>
              <a:sym typeface="Arial"/>
            </a:endParaRPr>
          </a:p>
        </p:txBody>
      </p:sp>
      <p:sp>
        <p:nvSpPr>
          <p:cNvPr id="230" name="Google Shape;230;g7a7d2c73b8_0_1003"/>
          <p:cNvSpPr/>
          <p:nvPr/>
        </p:nvSpPr>
        <p:spPr>
          <a:xfrm>
            <a:off x="7819678" y="3532223"/>
            <a:ext cx="3481200" cy="4707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Arial"/>
              <a:buNone/>
            </a:pPr>
            <a:endParaRPr sz="2700" b="0" i="0" u="none" strike="noStrike" cap="none">
              <a:solidFill>
                <a:srgbClr val="FFFFFF"/>
              </a:solidFill>
              <a:latin typeface="Arial"/>
              <a:ea typeface="Arial"/>
              <a:cs typeface="Arial"/>
              <a:sym typeface="Arial"/>
            </a:endParaRPr>
          </a:p>
        </p:txBody>
      </p:sp>
      <p:sp>
        <p:nvSpPr>
          <p:cNvPr id="231" name="Google Shape;231;g7a7d2c73b8_0_1003"/>
          <p:cNvSpPr txBox="1"/>
          <p:nvPr/>
        </p:nvSpPr>
        <p:spPr>
          <a:xfrm>
            <a:off x="992274" y="3625250"/>
            <a:ext cx="15156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Ubuntu"/>
                <a:ea typeface="Ubuntu"/>
                <a:cs typeface="Ubuntu"/>
                <a:sym typeface="Ubuntu"/>
              </a:rPr>
              <a:t>08/01/2016</a:t>
            </a:r>
            <a:endParaRPr sz="1600" b="1" i="0" u="none" strike="noStrike" cap="none">
              <a:solidFill>
                <a:srgbClr val="FFFFFF"/>
              </a:solidFill>
              <a:latin typeface="Ubuntu"/>
              <a:ea typeface="Ubuntu"/>
              <a:cs typeface="Ubuntu"/>
              <a:sym typeface="Ubuntu"/>
            </a:endParaRPr>
          </a:p>
        </p:txBody>
      </p:sp>
      <p:sp>
        <p:nvSpPr>
          <p:cNvPr id="232" name="Google Shape;232;g7a7d2c73b8_0_1003"/>
          <p:cNvSpPr txBox="1"/>
          <p:nvPr/>
        </p:nvSpPr>
        <p:spPr>
          <a:xfrm>
            <a:off x="6231449" y="3625250"/>
            <a:ext cx="14124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Ubuntu"/>
                <a:ea typeface="Ubuntu"/>
                <a:cs typeface="Ubuntu"/>
                <a:sym typeface="Ubuntu"/>
              </a:rPr>
              <a:t>10/15/2018</a:t>
            </a:r>
            <a:endParaRPr sz="1600" b="1" i="0" u="none" strike="noStrike" cap="none">
              <a:solidFill>
                <a:srgbClr val="FFFFFF"/>
              </a:solidFill>
              <a:latin typeface="Ubuntu"/>
              <a:ea typeface="Ubuntu"/>
              <a:cs typeface="Ubuntu"/>
              <a:sym typeface="Ubuntu"/>
            </a:endParaRPr>
          </a:p>
        </p:txBody>
      </p:sp>
      <p:sp>
        <p:nvSpPr>
          <p:cNvPr id="233" name="Google Shape;233;g7a7d2c73b8_0_1003"/>
          <p:cNvSpPr txBox="1"/>
          <p:nvPr/>
        </p:nvSpPr>
        <p:spPr>
          <a:xfrm>
            <a:off x="7819676" y="3601090"/>
            <a:ext cx="11880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Ubuntu"/>
                <a:ea typeface="Ubuntu"/>
                <a:cs typeface="Ubuntu"/>
                <a:sym typeface="Ubuntu"/>
              </a:rPr>
              <a:t>12/1/2018</a:t>
            </a:r>
            <a:endParaRPr sz="1600" b="1" i="0" u="none" strike="noStrike" cap="none">
              <a:solidFill>
                <a:srgbClr val="FFFFFF"/>
              </a:solidFill>
              <a:latin typeface="Ubuntu"/>
              <a:ea typeface="Ubuntu"/>
              <a:cs typeface="Ubuntu"/>
              <a:sym typeface="Ubuntu"/>
            </a:endParaRPr>
          </a:p>
        </p:txBody>
      </p:sp>
      <p:sp>
        <p:nvSpPr>
          <p:cNvPr id="234" name="Google Shape;234;g7a7d2c73b8_0_1003"/>
          <p:cNvSpPr txBox="1"/>
          <p:nvPr/>
        </p:nvSpPr>
        <p:spPr>
          <a:xfrm>
            <a:off x="10112875" y="3625240"/>
            <a:ext cx="11880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Ubuntu"/>
                <a:ea typeface="Ubuntu"/>
                <a:cs typeface="Ubuntu"/>
                <a:sym typeface="Ubuntu"/>
              </a:rPr>
              <a:t>1/31/2019</a:t>
            </a:r>
            <a:endParaRPr sz="1600" b="1" i="0" u="none" strike="noStrike" cap="none">
              <a:solidFill>
                <a:srgbClr val="FFFFFF"/>
              </a:solidFill>
              <a:latin typeface="Ubuntu"/>
              <a:ea typeface="Ubuntu"/>
              <a:cs typeface="Ubuntu"/>
              <a:sym typeface="Ubuntu"/>
            </a:endParaRPr>
          </a:p>
        </p:txBody>
      </p:sp>
      <p:grpSp>
        <p:nvGrpSpPr>
          <p:cNvPr id="235" name="Google Shape;235;g7a7d2c73b8_0_1003"/>
          <p:cNvGrpSpPr/>
          <p:nvPr/>
        </p:nvGrpSpPr>
        <p:grpSpPr>
          <a:xfrm>
            <a:off x="2660028" y="1592541"/>
            <a:ext cx="9531980" cy="1471800"/>
            <a:chOff x="1331640" y="573698"/>
            <a:chExt cx="9017103" cy="1471800"/>
          </a:xfrm>
        </p:grpSpPr>
        <p:sp>
          <p:nvSpPr>
            <p:cNvPr id="236" name="Google Shape;236;g7a7d2c73b8_0_1003"/>
            <p:cNvSpPr txBox="1"/>
            <p:nvPr/>
          </p:nvSpPr>
          <p:spPr>
            <a:xfrm>
              <a:off x="1331640" y="1190575"/>
              <a:ext cx="1830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endParaRPr sz="1200" b="1" i="0" u="none" strike="noStrike" cap="none">
                <a:solidFill>
                  <a:srgbClr val="0070C0"/>
                </a:solidFill>
                <a:latin typeface="Arial"/>
                <a:ea typeface="Arial"/>
                <a:cs typeface="Arial"/>
                <a:sym typeface="Arial"/>
              </a:endParaRPr>
            </a:p>
          </p:txBody>
        </p:sp>
        <p:sp>
          <p:nvSpPr>
            <p:cNvPr id="237" name="Google Shape;237;g7a7d2c73b8_0_1003"/>
            <p:cNvSpPr txBox="1"/>
            <p:nvPr/>
          </p:nvSpPr>
          <p:spPr>
            <a:xfrm>
              <a:off x="1712343" y="573698"/>
              <a:ext cx="8636400" cy="1471800"/>
            </a:xfrm>
            <a:prstGeom prst="rect">
              <a:avLst/>
            </a:prstGeom>
            <a:noFill/>
            <a:ln>
              <a:noFill/>
            </a:ln>
          </p:spPr>
          <p:txBody>
            <a:bodyPr spcFirstLastPara="1" wrap="square" lIns="91425" tIns="45700" rIns="91425" bIns="45700" anchor="t" anchorCtr="0">
              <a:noAutofit/>
            </a:bodyPr>
            <a:lstStyle/>
            <a:p>
              <a:pPr marL="285750" lvl="0" indent="-323850" algn="l" rtl="0">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Google Store is an online hardware retailer store.</a:t>
              </a:r>
              <a:endParaRPr sz="2400">
                <a:solidFill>
                  <a:schemeClr val="dk1"/>
                </a:solidFill>
                <a:latin typeface="Ubuntu"/>
                <a:ea typeface="Ubuntu"/>
                <a:cs typeface="Ubuntu"/>
                <a:sym typeface="Ubuntu"/>
              </a:endParaRPr>
            </a:p>
            <a:p>
              <a:pPr marL="457200" lvl="0" indent="0" algn="l" rtl="0">
                <a:spcBef>
                  <a:spcPts val="0"/>
                </a:spcBef>
                <a:spcAft>
                  <a:spcPts val="0"/>
                </a:spcAft>
                <a:buNone/>
              </a:pPr>
              <a:endParaRPr sz="2400">
                <a:solidFill>
                  <a:schemeClr val="dk1"/>
                </a:solidFill>
                <a:latin typeface="Ubuntu"/>
                <a:ea typeface="Ubuntu"/>
                <a:cs typeface="Ubuntu"/>
                <a:sym typeface="Ubuntu"/>
              </a:endParaRPr>
            </a:p>
            <a:p>
              <a:pPr marL="285750" lvl="0" indent="-323850" algn="l" rtl="0">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Lot of people visit Google Store every day, which generates huge volumes of data.</a:t>
              </a:r>
              <a:endParaRPr sz="2400">
                <a:solidFill>
                  <a:srgbClr val="3F3F3F"/>
                </a:solidFill>
                <a:latin typeface="Ubuntu"/>
                <a:ea typeface="Ubuntu"/>
                <a:cs typeface="Ubuntu"/>
                <a:sym typeface="Ubuntu"/>
              </a:endParaRPr>
            </a:p>
          </p:txBody>
        </p:sp>
      </p:grpSp>
      <p:pic>
        <p:nvPicPr>
          <p:cNvPr id="238" name="Google Shape;238;g7a7d2c73b8_0_1003"/>
          <p:cNvPicPr preferRelativeResize="0"/>
          <p:nvPr/>
        </p:nvPicPr>
        <p:blipFill>
          <a:blip r:embed="rId3">
            <a:alphaModFix/>
          </a:blip>
          <a:stretch>
            <a:fillRect/>
          </a:stretch>
        </p:blipFill>
        <p:spPr>
          <a:xfrm>
            <a:off x="529777" y="1544214"/>
            <a:ext cx="2438100" cy="1568450"/>
          </a:xfrm>
          <a:prstGeom prst="rect">
            <a:avLst/>
          </a:prstGeom>
          <a:noFill/>
          <a:ln>
            <a:noFill/>
          </a:ln>
        </p:spPr>
      </p:pic>
      <p:grpSp>
        <p:nvGrpSpPr>
          <p:cNvPr id="239" name="Google Shape;239;g7a7d2c73b8_0_1003"/>
          <p:cNvGrpSpPr/>
          <p:nvPr/>
        </p:nvGrpSpPr>
        <p:grpSpPr>
          <a:xfrm>
            <a:off x="8164851" y="4388868"/>
            <a:ext cx="3858900" cy="2339107"/>
            <a:chOff x="1254547" y="1034672"/>
            <a:chExt cx="3858900" cy="2339107"/>
          </a:xfrm>
        </p:grpSpPr>
        <p:sp>
          <p:nvSpPr>
            <p:cNvPr id="240" name="Google Shape;240;g7a7d2c73b8_0_1003"/>
            <p:cNvSpPr txBox="1"/>
            <p:nvPr/>
          </p:nvSpPr>
          <p:spPr>
            <a:xfrm>
              <a:off x="1331639" y="1034672"/>
              <a:ext cx="27474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a:buNone/>
              </a:pPr>
              <a:endParaRPr sz="2800" b="1" i="0" u="none" strike="noStrike" cap="none">
                <a:solidFill>
                  <a:srgbClr val="6AA84F"/>
                </a:solidFill>
                <a:latin typeface="Ubuntu"/>
                <a:ea typeface="Ubuntu"/>
                <a:cs typeface="Ubuntu"/>
                <a:sym typeface="Ubuntu"/>
              </a:endParaRPr>
            </a:p>
          </p:txBody>
        </p:sp>
        <p:sp>
          <p:nvSpPr>
            <p:cNvPr id="241" name="Google Shape;241;g7a7d2c73b8_0_1003"/>
            <p:cNvSpPr txBox="1"/>
            <p:nvPr/>
          </p:nvSpPr>
          <p:spPr>
            <a:xfrm>
              <a:off x="1254547" y="1557879"/>
              <a:ext cx="3858900" cy="18159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P</a:t>
              </a:r>
              <a:r>
                <a:rPr lang="en-US" sz="1800" i="0" u="none" strike="noStrike" cap="none">
                  <a:solidFill>
                    <a:srgbClr val="3F3F3F"/>
                  </a:solidFill>
                  <a:latin typeface="Ubuntu"/>
                  <a:ea typeface="Ubuntu"/>
                  <a:cs typeface="Ubuntu"/>
                  <a:sym typeface="Ubuntu"/>
                </a:rPr>
                <a:t>redict how much Google Store customers will spend in this period.</a:t>
              </a:r>
              <a:endParaRPr sz="1800" i="0" u="none" strike="noStrike" cap="none">
                <a:solidFill>
                  <a:srgbClr val="3F3F3F"/>
                </a:solidFill>
                <a:latin typeface="Ubuntu"/>
                <a:ea typeface="Ubuntu"/>
                <a:cs typeface="Ubuntu"/>
                <a:sym typeface="Ubuntu"/>
              </a:endParaRPr>
            </a:p>
            <a:p>
              <a:pPr marL="457200" marR="0" lvl="0" indent="0" algn="l" rtl="0">
                <a:lnSpc>
                  <a:spcPct val="100000"/>
                </a:lnSpc>
                <a:spcBef>
                  <a:spcPts val="0"/>
                </a:spcBef>
                <a:spcAft>
                  <a:spcPts val="0"/>
                </a:spcAft>
                <a:buNone/>
              </a:pPr>
              <a:endParaRPr sz="1800">
                <a:solidFill>
                  <a:srgbClr val="3F3F3F"/>
                </a:solidFill>
                <a:latin typeface="Ubuntu"/>
                <a:ea typeface="Ubuntu"/>
                <a:cs typeface="Ubuntu"/>
                <a:sym typeface="Ubuntu"/>
              </a:endParaRPr>
            </a:p>
            <a:p>
              <a:pPr marL="457200" marR="0" lvl="0" indent="-342900" algn="l" rtl="0">
                <a:lnSpc>
                  <a:spcPct val="100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Target: Log transaction revenue</a:t>
              </a:r>
              <a:endParaRPr sz="1800">
                <a:solidFill>
                  <a:srgbClr val="3F3F3F"/>
                </a:solidFill>
                <a:latin typeface="Ubuntu"/>
                <a:ea typeface="Ubuntu"/>
                <a:cs typeface="Ubuntu"/>
                <a:sym typeface="Ubuntu"/>
              </a:endParaRPr>
            </a:p>
          </p:txBody>
        </p:sp>
      </p:grpSp>
      <p:sp>
        <p:nvSpPr>
          <p:cNvPr id="242" name="Google Shape;242;g7a7d2c73b8_0_1003"/>
          <p:cNvSpPr/>
          <p:nvPr/>
        </p:nvSpPr>
        <p:spPr>
          <a:xfrm rot="10800000">
            <a:off x="9716000" y="3989489"/>
            <a:ext cx="180000" cy="255900"/>
          </a:xfrm>
          <a:prstGeom prst="triangl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Arial"/>
              <a:buNone/>
            </a:pPr>
            <a:endParaRPr sz="2700" b="0" i="0" u="none" strike="noStrike" cap="none">
              <a:solidFill>
                <a:srgbClr val="FFFFFF"/>
              </a:solidFill>
              <a:latin typeface="Arial"/>
              <a:ea typeface="Arial"/>
              <a:cs typeface="Arial"/>
              <a:sym typeface="Arial"/>
            </a:endParaRPr>
          </a:p>
        </p:txBody>
      </p:sp>
      <p:sp>
        <p:nvSpPr>
          <p:cNvPr id="243" name="Google Shape;243;g7a7d2c73b8_0_1003"/>
          <p:cNvSpPr/>
          <p:nvPr/>
        </p:nvSpPr>
        <p:spPr>
          <a:xfrm rot="10800000">
            <a:off x="4153400" y="3989489"/>
            <a:ext cx="180000" cy="255900"/>
          </a:xfrm>
          <a:prstGeom prst="triangle">
            <a:avLst>
              <a:gd name="adj" fmla="val 50000"/>
            </a:avLst>
          </a:prstGeom>
          <a:solidFill>
            <a:srgbClr val="F280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Arial"/>
              <a:buNone/>
            </a:pPr>
            <a:endParaRPr sz="2700" b="0" i="0" u="none" strike="noStrike" cap="none">
              <a:solidFill>
                <a:srgbClr val="FFFFFF"/>
              </a:solidFill>
              <a:latin typeface="Arial"/>
              <a:ea typeface="Arial"/>
              <a:cs typeface="Arial"/>
              <a:sym typeface="Arial"/>
            </a:endParaRPr>
          </a:p>
        </p:txBody>
      </p:sp>
      <p:sp>
        <p:nvSpPr>
          <p:cNvPr id="244" name="Google Shape;244;g7a7d2c73b8_0_1003"/>
          <p:cNvSpPr txBox="1"/>
          <p:nvPr/>
        </p:nvSpPr>
        <p:spPr>
          <a:xfrm>
            <a:off x="3738225" y="4245400"/>
            <a:ext cx="11880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rgbClr val="F28074"/>
                </a:solidFill>
                <a:latin typeface="Ubuntu"/>
                <a:ea typeface="Ubuntu"/>
                <a:cs typeface="Ubuntu"/>
                <a:sym typeface="Ubuntu"/>
              </a:rPr>
              <a:t>Data</a:t>
            </a:r>
            <a:endParaRPr sz="2800" b="1">
              <a:solidFill>
                <a:srgbClr val="F28074"/>
              </a:solidFill>
              <a:latin typeface="Ubuntu"/>
              <a:ea typeface="Ubuntu"/>
              <a:cs typeface="Ubuntu"/>
              <a:sym typeface="Ubuntu"/>
            </a:endParaRPr>
          </a:p>
        </p:txBody>
      </p:sp>
      <p:sp>
        <p:nvSpPr>
          <p:cNvPr id="245" name="Google Shape;245;g7a7d2c73b8_0_1003"/>
          <p:cNvSpPr txBox="1"/>
          <p:nvPr/>
        </p:nvSpPr>
        <p:spPr>
          <a:xfrm>
            <a:off x="8761550" y="4245400"/>
            <a:ext cx="20889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2800" b="1">
                <a:solidFill>
                  <a:srgbClr val="0F9D58"/>
                </a:solidFill>
                <a:latin typeface="Ubuntu"/>
                <a:ea typeface="Ubuntu"/>
                <a:cs typeface="Ubuntu"/>
                <a:sym typeface="Ubuntu"/>
              </a:rPr>
              <a:t>Prediction</a:t>
            </a:r>
            <a:endParaRPr sz="2800" b="1">
              <a:solidFill>
                <a:srgbClr val="F28074"/>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30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fade">
                                      <p:cBhvr>
                                        <p:cTn id="10" dur="1000"/>
                                        <p:tgtEl>
                                          <p:spTgt spid="2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9"/>
                                        </p:tgtEl>
                                        <p:attrNameLst>
                                          <p:attrName>style.visibility</p:attrName>
                                        </p:attrNameLst>
                                      </p:cBhvr>
                                      <p:to>
                                        <p:strVal val="visible"/>
                                      </p:to>
                                    </p:set>
                                    <p:animEffect transition="in" filter="fade">
                                      <p:cBhvr>
                                        <p:cTn id="21" dur="1000"/>
                                        <p:tgtEl>
                                          <p:spTgt spid="229"/>
                                        </p:tgtEl>
                                      </p:cBhvr>
                                    </p:animEffect>
                                  </p:childTnLst>
                                </p:cTn>
                              </p:par>
                              <p:par>
                                <p:cTn id="22" presetID="10" presetClass="entr" presetSubtype="0" fill="hold" nodeType="withEffect">
                                  <p:stCondLst>
                                    <p:cond delay="0"/>
                                  </p:stCondLst>
                                  <p:childTnLst>
                                    <p:set>
                                      <p:cBhvr>
                                        <p:cTn id="23" dur="1" fill="hold">
                                          <p:stCondLst>
                                            <p:cond delay="0"/>
                                          </p:stCondLst>
                                        </p:cTn>
                                        <p:tgtEl>
                                          <p:spTgt spid="243"/>
                                        </p:tgtEl>
                                        <p:attrNameLst>
                                          <p:attrName>style.visibility</p:attrName>
                                        </p:attrNameLst>
                                      </p:cBhvr>
                                      <p:to>
                                        <p:strVal val="visible"/>
                                      </p:to>
                                    </p:set>
                                    <p:animEffect transition="in" filter="fade">
                                      <p:cBhvr>
                                        <p:cTn id="24" dur="1000"/>
                                        <p:tgtEl>
                                          <p:spTgt spid="243"/>
                                        </p:tgtEl>
                                      </p:cBhvr>
                                    </p:animEffect>
                                  </p:childTnLst>
                                </p:cTn>
                              </p:par>
                              <p:par>
                                <p:cTn id="25" presetID="10" presetClass="entr" presetSubtype="0" fill="hold" nodeType="withEffect">
                                  <p:stCondLst>
                                    <p:cond delay="0"/>
                                  </p:stCondLst>
                                  <p:childTnLst>
                                    <p:set>
                                      <p:cBhvr>
                                        <p:cTn id="26" dur="1" fill="hold">
                                          <p:stCondLst>
                                            <p:cond delay="0"/>
                                          </p:stCondLst>
                                        </p:cTn>
                                        <p:tgtEl>
                                          <p:spTgt spid="244"/>
                                        </p:tgtEl>
                                        <p:attrNameLst>
                                          <p:attrName>style.visibility</p:attrName>
                                        </p:attrNameLst>
                                      </p:cBhvr>
                                      <p:to>
                                        <p:strVal val="visible"/>
                                      </p:to>
                                    </p:set>
                                    <p:animEffect transition="in" filter="fade">
                                      <p:cBhvr>
                                        <p:cTn id="27" dur="1000"/>
                                        <p:tgtEl>
                                          <p:spTgt spid="2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6"/>
                                        </p:tgtEl>
                                        <p:attrNameLst>
                                          <p:attrName>style.visibility</p:attrName>
                                        </p:attrNameLst>
                                      </p:cBhvr>
                                      <p:to>
                                        <p:strVal val="visible"/>
                                      </p:to>
                                    </p:set>
                                    <p:animEffect transition="in" filter="fade">
                                      <p:cBhvr>
                                        <p:cTn id="32" dur="500"/>
                                        <p:tgtEl>
                                          <p:spTgt spid="2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gtEl>
                                        <p:attrNameLst>
                                          <p:attrName>style.visibility</p:attrName>
                                        </p:attrNameLst>
                                      </p:cBhvr>
                                      <p:to>
                                        <p:strVal val="visible"/>
                                      </p:to>
                                    </p:set>
                                    <p:animEffect transition="in" filter="fade">
                                      <p:cBhvr>
                                        <p:cTn id="37" dur="1000"/>
                                        <p:tgtEl>
                                          <p:spTgt spid="230"/>
                                        </p:tgtEl>
                                      </p:cBhvr>
                                    </p:animEffect>
                                  </p:childTnLst>
                                </p:cTn>
                              </p:par>
                              <p:par>
                                <p:cTn id="38" presetID="10" presetClass="entr" presetSubtype="0" fill="hold" nodeType="withEffect">
                                  <p:stCondLst>
                                    <p:cond delay="0"/>
                                  </p:stCondLst>
                                  <p:childTnLst>
                                    <p:set>
                                      <p:cBhvr>
                                        <p:cTn id="39" dur="1" fill="hold">
                                          <p:stCondLst>
                                            <p:cond delay="0"/>
                                          </p:stCondLst>
                                        </p:cTn>
                                        <p:tgtEl>
                                          <p:spTgt spid="242"/>
                                        </p:tgtEl>
                                        <p:attrNameLst>
                                          <p:attrName>style.visibility</p:attrName>
                                        </p:attrNameLst>
                                      </p:cBhvr>
                                      <p:to>
                                        <p:strVal val="visible"/>
                                      </p:to>
                                    </p:set>
                                    <p:animEffect transition="in" filter="fade">
                                      <p:cBhvr>
                                        <p:cTn id="40" dur="1000"/>
                                        <p:tgtEl>
                                          <p:spTgt spid="242"/>
                                        </p:tgtEl>
                                      </p:cBhvr>
                                    </p:animEffect>
                                  </p:childTnLst>
                                </p:cTn>
                              </p:par>
                              <p:par>
                                <p:cTn id="41" presetID="10" presetClass="entr" presetSubtype="0" fill="hold" nodeType="with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fade">
                                      <p:cBhvr>
                                        <p:cTn id="43" dur="1000"/>
                                        <p:tgtEl>
                                          <p:spTgt spid="24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 calcmode="lin" valueType="num">
                                      <p:cBhvr additive="base">
                                        <p:cTn id="48" dur="1000"/>
                                        <p:tgtEl>
                                          <p:spTgt spid="2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7a7c5b5b32_0_0"/>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Ubuntu"/>
                <a:ea typeface="Ubuntu"/>
                <a:cs typeface="Ubuntu"/>
                <a:sym typeface="Ubuntu"/>
              </a:rPr>
              <a:t>Data Description</a:t>
            </a:r>
            <a:endParaRPr>
              <a:latin typeface="Ubuntu"/>
              <a:ea typeface="Ubuntu"/>
              <a:cs typeface="Ubuntu"/>
              <a:sym typeface="Ubuntu"/>
            </a:endParaRPr>
          </a:p>
        </p:txBody>
      </p:sp>
      <p:pic>
        <p:nvPicPr>
          <p:cNvPr id="251" name="Google Shape;251;g7a7c5b5b32_0_0"/>
          <p:cNvPicPr preferRelativeResize="0"/>
          <p:nvPr/>
        </p:nvPicPr>
        <p:blipFill rotWithShape="1">
          <a:blip r:embed="rId3">
            <a:alphaModFix/>
          </a:blip>
          <a:srcRect/>
          <a:stretch/>
        </p:blipFill>
        <p:spPr>
          <a:xfrm>
            <a:off x="3671360" y="2765920"/>
            <a:ext cx="3590925" cy="2524125"/>
          </a:xfrm>
          <a:prstGeom prst="rect">
            <a:avLst/>
          </a:prstGeom>
          <a:noFill/>
          <a:ln>
            <a:noFill/>
          </a:ln>
        </p:spPr>
      </p:pic>
      <p:grpSp>
        <p:nvGrpSpPr>
          <p:cNvPr id="252" name="Google Shape;252;g7a7c5b5b32_0_0"/>
          <p:cNvGrpSpPr/>
          <p:nvPr/>
        </p:nvGrpSpPr>
        <p:grpSpPr>
          <a:xfrm>
            <a:off x="449118" y="1935703"/>
            <a:ext cx="11165166" cy="4597322"/>
            <a:chOff x="223834" y="1868326"/>
            <a:chExt cx="11165166" cy="4597322"/>
          </a:xfrm>
        </p:grpSpPr>
        <p:grpSp>
          <p:nvGrpSpPr>
            <p:cNvPr id="253" name="Google Shape;253;g7a7c5b5b32_0_0"/>
            <p:cNvGrpSpPr/>
            <p:nvPr/>
          </p:nvGrpSpPr>
          <p:grpSpPr>
            <a:xfrm flipH="1">
              <a:off x="818618" y="1868326"/>
              <a:ext cx="3115348" cy="1445672"/>
              <a:chOff x="8012901" y="1260360"/>
              <a:chExt cx="3340855" cy="1464120"/>
            </a:xfrm>
          </p:grpSpPr>
          <p:grpSp>
            <p:nvGrpSpPr>
              <p:cNvPr id="254" name="Google Shape;254;g7a7c5b5b32_0_0"/>
              <p:cNvGrpSpPr/>
              <p:nvPr/>
            </p:nvGrpSpPr>
            <p:grpSpPr>
              <a:xfrm>
                <a:off x="8012901" y="1260360"/>
                <a:ext cx="3340793" cy="1464120"/>
                <a:chOff x="8012901" y="1260360"/>
                <a:chExt cx="3340793" cy="1464120"/>
              </a:xfrm>
            </p:grpSpPr>
            <p:cxnSp>
              <p:nvCxnSpPr>
                <p:cNvPr id="255" name="Google Shape;255;g7a7c5b5b32_0_0"/>
                <p:cNvCxnSpPr/>
                <p:nvPr/>
              </p:nvCxnSpPr>
              <p:spPr>
                <a:xfrm rot="-5400000">
                  <a:off x="7580301" y="2076480"/>
                  <a:ext cx="1080600" cy="215400"/>
                </a:xfrm>
                <a:prstGeom prst="bentConnector3">
                  <a:avLst>
                    <a:gd name="adj1" fmla="val 101173"/>
                  </a:avLst>
                </a:prstGeom>
                <a:noFill/>
                <a:ln w="12700" cap="flat" cmpd="sng">
                  <a:solidFill>
                    <a:srgbClr val="FFC000"/>
                  </a:solidFill>
                  <a:prstDash val="dash"/>
                  <a:miter lim="800000"/>
                  <a:headEnd type="none" w="sm" len="sm"/>
                  <a:tailEnd type="none" w="sm" len="sm"/>
                </a:ln>
              </p:spPr>
            </p:cxnSp>
            <p:cxnSp>
              <p:nvCxnSpPr>
                <p:cNvPr id="256" name="Google Shape;256;g7a7c5b5b32_0_0"/>
                <p:cNvCxnSpPr/>
                <p:nvPr/>
              </p:nvCxnSpPr>
              <p:spPr>
                <a:xfrm>
                  <a:off x="8236529" y="1260360"/>
                  <a:ext cx="0" cy="914400"/>
                </a:xfrm>
                <a:prstGeom prst="straightConnector1">
                  <a:avLst/>
                </a:prstGeom>
                <a:noFill/>
                <a:ln w="12700" cap="flat" cmpd="sng">
                  <a:solidFill>
                    <a:srgbClr val="FFC000"/>
                  </a:solidFill>
                  <a:prstDash val="dash"/>
                  <a:miter lim="800000"/>
                  <a:headEnd type="none" w="sm" len="sm"/>
                  <a:tailEnd type="none" w="sm" len="sm"/>
                </a:ln>
              </p:spPr>
            </p:cxnSp>
            <p:sp>
              <p:nvSpPr>
                <p:cNvPr id="257" name="Google Shape;257;g7a7c5b5b32_0_0"/>
                <p:cNvSpPr/>
                <p:nvPr/>
              </p:nvSpPr>
              <p:spPr>
                <a:xfrm>
                  <a:off x="8392394" y="1260360"/>
                  <a:ext cx="2961300" cy="914400"/>
                </a:xfrm>
                <a:prstGeom prst="rect">
                  <a:avLst/>
                </a:prstGeom>
                <a:solidFill>
                  <a:srgbClr val="3D85C6"/>
                </a:solidFill>
                <a:ln w="12700" cap="flat" cmpd="sng">
                  <a:solidFill>
                    <a:srgbClr val="6FA8DC"/>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58" name="Google Shape;258;g7a7c5b5b32_0_0"/>
              <p:cNvSpPr/>
              <p:nvPr/>
            </p:nvSpPr>
            <p:spPr>
              <a:xfrm>
                <a:off x="8390656" y="1363616"/>
                <a:ext cx="2963100" cy="74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Times New Roman"/>
                  <a:buNone/>
                </a:pPr>
                <a:r>
                  <a:rPr lang="en-US" sz="2400" b="1" i="1" u="none" strike="noStrike" cap="none">
                    <a:solidFill>
                      <a:srgbClr val="FFFFFF"/>
                    </a:solidFill>
                    <a:latin typeface="Ubuntu"/>
                    <a:ea typeface="Ubuntu"/>
                    <a:cs typeface="Ubuntu"/>
                    <a:sym typeface="Ubuntu"/>
                  </a:rPr>
                  <a:t>Kaggle.com</a:t>
                </a:r>
                <a:r>
                  <a:rPr lang="en-US" sz="2400" i="0" u="none" strike="noStrike" cap="none">
                    <a:solidFill>
                      <a:srgbClr val="FFFFFF"/>
                    </a:solidFill>
                    <a:latin typeface="Ubuntu"/>
                    <a:ea typeface="Ubuntu"/>
                    <a:cs typeface="Ubuntu"/>
                    <a:sym typeface="Ubuntu"/>
                  </a:rPr>
                  <a:t> </a:t>
                </a:r>
                <a:endParaRPr>
                  <a:solidFill>
                    <a:srgbClr val="FFFFFF"/>
                  </a:solidFill>
                  <a:latin typeface="Ubuntu"/>
                  <a:ea typeface="Ubuntu"/>
                  <a:cs typeface="Ubuntu"/>
                  <a:sym typeface="Ubuntu"/>
                </a:endParaRPr>
              </a:p>
              <a:p>
                <a:pPr marL="0" marR="0" lvl="0" indent="0" algn="ctr" rtl="0">
                  <a:spcBef>
                    <a:spcPts val="0"/>
                  </a:spcBef>
                  <a:spcAft>
                    <a:spcPts val="0"/>
                  </a:spcAft>
                  <a:buClr>
                    <a:schemeClr val="dk1"/>
                  </a:buClr>
                  <a:buSzPts val="1800"/>
                  <a:buFont typeface="Times New Roman"/>
                  <a:buNone/>
                </a:pPr>
                <a:r>
                  <a:rPr lang="en-US" sz="1800" i="0" u="none" strike="noStrike" cap="none">
                    <a:solidFill>
                      <a:srgbClr val="FFFFFF"/>
                    </a:solidFill>
                    <a:latin typeface="Ubuntu"/>
                    <a:ea typeface="Ubuntu"/>
                    <a:cs typeface="Ubuntu"/>
                    <a:sym typeface="Ubuntu"/>
                  </a:rPr>
                  <a:t>Data source</a:t>
                </a:r>
                <a:endParaRPr sz="1800" i="0" u="none" strike="noStrike" cap="none">
                  <a:solidFill>
                    <a:srgbClr val="FFFFFF"/>
                  </a:solidFill>
                  <a:latin typeface="Ubuntu"/>
                  <a:ea typeface="Ubuntu"/>
                  <a:cs typeface="Ubuntu"/>
                  <a:sym typeface="Ubuntu"/>
                </a:endParaRPr>
              </a:p>
            </p:txBody>
          </p:sp>
        </p:grpSp>
        <p:grpSp>
          <p:nvGrpSpPr>
            <p:cNvPr id="259" name="Google Shape;259;g7a7c5b5b32_0_0"/>
            <p:cNvGrpSpPr/>
            <p:nvPr/>
          </p:nvGrpSpPr>
          <p:grpSpPr>
            <a:xfrm>
              <a:off x="6893936" y="3238025"/>
              <a:ext cx="4495064" cy="1171968"/>
              <a:chOff x="6873594" y="3230019"/>
              <a:chExt cx="4517198" cy="1177739"/>
            </a:xfrm>
          </p:grpSpPr>
          <p:grpSp>
            <p:nvGrpSpPr>
              <p:cNvPr id="260" name="Google Shape;260;g7a7c5b5b32_0_0"/>
              <p:cNvGrpSpPr/>
              <p:nvPr/>
            </p:nvGrpSpPr>
            <p:grpSpPr>
              <a:xfrm rot="10800000" flipH="1">
                <a:off x="6873594" y="3230019"/>
                <a:ext cx="4510964" cy="1177739"/>
                <a:chOff x="6873594" y="2326304"/>
                <a:chExt cx="4510964" cy="1181520"/>
              </a:xfrm>
            </p:grpSpPr>
            <p:cxnSp>
              <p:nvCxnSpPr>
                <p:cNvPr id="261" name="Google Shape;261;g7a7c5b5b32_0_0"/>
                <p:cNvCxnSpPr/>
                <p:nvPr/>
              </p:nvCxnSpPr>
              <p:spPr>
                <a:xfrm rot="10800000" flipH="1">
                  <a:off x="6873594" y="2780924"/>
                  <a:ext cx="1701900" cy="726900"/>
                </a:xfrm>
                <a:prstGeom prst="bentConnector3">
                  <a:avLst>
                    <a:gd name="adj1" fmla="val 50000"/>
                  </a:avLst>
                </a:prstGeom>
                <a:noFill/>
                <a:ln w="12700" cap="flat" cmpd="sng">
                  <a:solidFill>
                    <a:srgbClr val="C00000"/>
                  </a:solidFill>
                  <a:prstDash val="dash"/>
                  <a:miter lim="800000"/>
                  <a:headEnd type="none" w="sm" len="sm"/>
                  <a:tailEnd type="none" w="sm" len="sm"/>
                </a:ln>
              </p:spPr>
            </p:cxnSp>
            <p:cxnSp>
              <p:nvCxnSpPr>
                <p:cNvPr id="262" name="Google Shape;262;g7a7c5b5b32_0_0"/>
                <p:cNvCxnSpPr/>
                <p:nvPr/>
              </p:nvCxnSpPr>
              <p:spPr>
                <a:xfrm>
                  <a:off x="8609420" y="2326304"/>
                  <a:ext cx="0" cy="914400"/>
                </a:xfrm>
                <a:prstGeom prst="straightConnector1">
                  <a:avLst/>
                </a:prstGeom>
                <a:noFill/>
                <a:ln w="12700" cap="flat" cmpd="sng">
                  <a:solidFill>
                    <a:srgbClr val="C00000"/>
                  </a:solidFill>
                  <a:prstDash val="dash"/>
                  <a:miter lim="800000"/>
                  <a:headEnd type="none" w="sm" len="sm"/>
                  <a:tailEnd type="none" w="sm" len="sm"/>
                </a:ln>
              </p:spPr>
            </p:cxnSp>
            <p:sp>
              <p:nvSpPr>
                <p:cNvPr id="263" name="Google Shape;263;g7a7c5b5b32_0_0"/>
                <p:cNvSpPr/>
                <p:nvPr/>
              </p:nvSpPr>
              <p:spPr>
                <a:xfrm>
                  <a:off x="8778158" y="2326304"/>
                  <a:ext cx="2606400" cy="914400"/>
                </a:xfrm>
                <a:prstGeom prst="rect">
                  <a:avLst/>
                </a:prstGeom>
                <a:solidFill>
                  <a:srgbClr val="C00000"/>
                </a:solidFill>
                <a:ln w="12700" cap="flat" cmpd="sng">
                  <a:solidFill>
                    <a:srgbClr val="C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64" name="Google Shape;264;g7a7c5b5b32_0_0"/>
              <p:cNvSpPr/>
              <p:nvPr/>
            </p:nvSpPr>
            <p:spPr>
              <a:xfrm flipH="1">
                <a:off x="8784392" y="3583576"/>
                <a:ext cx="2606400" cy="742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Times New Roman"/>
                  <a:buNone/>
                </a:pPr>
                <a:r>
                  <a:rPr lang="en-US" sz="2400" b="1" i="1" u="none" strike="noStrike" cap="none">
                    <a:solidFill>
                      <a:schemeClr val="lt1"/>
                    </a:solidFill>
                    <a:latin typeface="Ubuntu"/>
                    <a:ea typeface="Ubuntu"/>
                    <a:cs typeface="Ubuntu"/>
                    <a:sym typeface="Ubuntu"/>
                  </a:rPr>
                  <a:t>&gt; 2 years</a:t>
                </a:r>
                <a:endParaRPr sz="1800" i="0" u="none" strike="noStrike" cap="none">
                  <a:solidFill>
                    <a:schemeClr val="dk1"/>
                  </a:solidFill>
                  <a:latin typeface="Ubuntu"/>
                  <a:ea typeface="Ubuntu"/>
                  <a:cs typeface="Ubuntu"/>
                  <a:sym typeface="Ubuntu"/>
                </a:endParaRPr>
              </a:p>
              <a:p>
                <a:pPr marL="0" marR="0" lvl="0" indent="0" algn="ctr" rtl="0">
                  <a:spcBef>
                    <a:spcPts val="0"/>
                  </a:spcBef>
                  <a:spcAft>
                    <a:spcPts val="0"/>
                  </a:spcAft>
                  <a:buClr>
                    <a:schemeClr val="lt1"/>
                  </a:buClr>
                  <a:buSzPts val="1800"/>
                  <a:buFont typeface="Times New Roman"/>
                  <a:buNone/>
                </a:pPr>
                <a:r>
                  <a:rPr lang="en-US" sz="1800">
                    <a:solidFill>
                      <a:schemeClr val="lt1"/>
                    </a:solidFill>
                    <a:latin typeface="Ubuntu"/>
                    <a:ea typeface="Ubuntu"/>
                    <a:cs typeface="Ubuntu"/>
                    <a:sym typeface="Ubuntu"/>
                  </a:rPr>
                  <a:t>Records I</a:t>
                </a:r>
                <a:r>
                  <a:rPr lang="en-US" sz="1800" i="0" u="none" strike="noStrike" cap="none">
                    <a:solidFill>
                      <a:schemeClr val="lt1"/>
                    </a:solidFill>
                    <a:latin typeface="Ubuntu"/>
                    <a:ea typeface="Ubuntu"/>
                    <a:cs typeface="Ubuntu"/>
                    <a:sym typeface="Ubuntu"/>
                  </a:rPr>
                  <a:t>n training set</a:t>
                </a:r>
                <a:endParaRPr sz="1800" i="0" u="none" strike="noStrike" cap="none">
                  <a:solidFill>
                    <a:schemeClr val="dk1"/>
                  </a:solidFill>
                  <a:latin typeface="Ubuntu"/>
                  <a:ea typeface="Ubuntu"/>
                  <a:cs typeface="Ubuntu"/>
                  <a:sym typeface="Ubuntu"/>
                </a:endParaRPr>
              </a:p>
            </p:txBody>
          </p:sp>
        </p:grpSp>
        <p:grpSp>
          <p:nvGrpSpPr>
            <p:cNvPr id="265" name="Google Shape;265;g7a7c5b5b32_0_0"/>
            <p:cNvGrpSpPr/>
            <p:nvPr/>
          </p:nvGrpSpPr>
          <p:grpSpPr>
            <a:xfrm rot="10800000">
              <a:off x="223834" y="3539221"/>
              <a:ext cx="3356282" cy="980505"/>
              <a:chOff x="6707830" y="2558907"/>
              <a:chExt cx="3599230" cy="1020828"/>
            </a:xfrm>
          </p:grpSpPr>
          <p:grpSp>
            <p:nvGrpSpPr>
              <p:cNvPr id="266" name="Google Shape;266;g7a7c5b5b32_0_0"/>
              <p:cNvGrpSpPr/>
              <p:nvPr/>
            </p:nvGrpSpPr>
            <p:grpSpPr>
              <a:xfrm>
                <a:off x="6707830" y="2558907"/>
                <a:ext cx="3599230" cy="1020828"/>
                <a:chOff x="6707830" y="2558907"/>
                <a:chExt cx="3599230" cy="1020828"/>
              </a:xfrm>
            </p:grpSpPr>
            <p:cxnSp>
              <p:nvCxnSpPr>
                <p:cNvPr id="267" name="Google Shape;267;g7a7c5b5b32_0_0"/>
                <p:cNvCxnSpPr/>
                <p:nvPr/>
              </p:nvCxnSpPr>
              <p:spPr>
                <a:xfrm rot="10800000" flipH="1">
                  <a:off x="6707830" y="2941035"/>
                  <a:ext cx="1189800" cy="638700"/>
                </a:xfrm>
                <a:prstGeom prst="bentConnector3">
                  <a:avLst>
                    <a:gd name="adj1" fmla="val 50000"/>
                  </a:avLst>
                </a:prstGeom>
                <a:noFill/>
                <a:ln w="12700" cap="flat" cmpd="sng">
                  <a:solidFill>
                    <a:srgbClr val="4285F4"/>
                  </a:solidFill>
                  <a:prstDash val="dash"/>
                  <a:miter lim="800000"/>
                  <a:headEnd type="none" w="sm" len="sm"/>
                  <a:tailEnd type="none" w="sm" len="sm"/>
                </a:ln>
              </p:spPr>
            </p:cxnSp>
            <p:cxnSp>
              <p:nvCxnSpPr>
                <p:cNvPr id="268" name="Google Shape;268;g7a7c5b5b32_0_0"/>
                <p:cNvCxnSpPr/>
                <p:nvPr/>
              </p:nvCxnSpPr>
              <p:spPr>
                <a:xfrm>
                  <a:off x="7905031" y="2558907"/>
                  <a:ext cx="0" cy="914400"/>
                </a:xfrm>
                <a:prstGeom prst="straightConnector1">
                  <a:avLst/>
                </a:prstGeom>
                <a:noFill/>
                <a:ln w="12700" cap="flat" cmpd="sng">
                  <a:solidFill>
                    <a:srgbClr val="4285F4"/>
                  </a:solidFill>
                  <a:prstDash val="dash"/>
                  <a:miter lim="800000"/>
                  <a:headEnd type="none" w="sm" len="sm"/>
                  <a:tailEnd type="none" w="sm" len="sm"/>
                </a:ln>
              </p:spPr>
            </p:cxnSp>
            <p:sp>
              <p:nvSpPr>
                <p:cNvPr id="269" name="Google Shape;269;g7a7c5b5b32_0_0"/>
                <p:cNvSpPr/>
                <p:nvPr/>
              </p:nvSpPr>
              <p:spPr>
                <a:xfrm>
                  <a:off x="8078659" y="2567954"/>
                  <a:ext cx="2228400" cy="914400"/>
                </a:xfrm>
                <a:prstGeom prst="rect">
                  <a:avLst/>
                </a:prstGeom>
                <a:solidFill>
                  <a:srgbClr val="4A86E8"/>
                </a:solidFill>
                <a:ln w="12700" cap="flat" cmpd="sng">
                  <a:solidFill>
                    <a:srgbClr val="4A86E8"/>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70" name="Google Shape;270;g7a7c5b5b32_0_0"/>
              <p:cNvSpPr/>
              <p:nvPr/>
            </p:nvSpPr>
            <p:spPr>
              <a:xfrm rot="10800000" flipH="1">
                <a:off x="8077761" y="2599098"/>
                <a:ext cx="2187900" cy="768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Times New Roman"/>
                  <a:buNone/>
                </a:pPr>
                <a:r>
                  <a:rPr lang="en-US" sz="2400" b="1" i="1" u="none" strike="noStrike" cap="none">
                    <a:solidFill>
                      <a:schemeClr val="lt1"/>
                    </a:solidFill>
                    <a:latin typeface="Ubuntu"/>
                    <a:ea typeface="Ubuntu"/>
                    <a:cs typeface="Ubuntu"/>
                    <a:sym typeface="Ubuntu"/>
                  </a:rPr>
                  <a:t>60</a:t>
                </a:r>
                <a:endParaRPr sz="1800" i="0" u="none" strike="noStrike" cap="none">
                  <a:solidFill>
                    <a:schemeClr val="dk1"/>
                  </a:solidFill>
                  <a:latin typeface="Ubuntu"/>
                  <a:ea typeface="Ubuntu"/>
                  <a:cs typeface="Ubuntu"/>
                  <a:sym typeface="Ubuntu"/>
                </a:endParaRPr>
              </a:p>
              <a:p>
                <a:pPr marL="0" marR="0" lvl="0" indent="0" algn="ctr" rtl="0">
                  <a:spcBef>
                    <a:spcPts val="0"/>
                  </a:spcBef>
                  <a:spcAft>
                    <a:spcPts val="0"/>
                  </a:spcAft>
                  <a:buClr>
                    <a:schemeClr val="lt1"/>
                  </a:buClr>
                  <a:buSzPts val="1800"/>
                  <a:buFont typeface="Times New Roman"/>
                  <a:buNone/>
                </a:pPr>
                <a:r>
                  <a:rPr lang="en-US" sz="1800" i="0" u="none" strike="noStrike" cap="none">
                    <a:solidFill>
                      <a:schemeClr val="lt1"/>
                    </a:solidFill>
                    <a:latin typeface="Ubuntu"/>
                    <a:ea typeface="Ubuntu"/>
                    <a:cs typeface="Ubuntu"/>
                    <a:sym typeface="Ubuntu"/>
                  </a:rPr>
                  <a:t>Variables</a:t>
                </a:r>
                <a:endParaRPr sz="1800" i="0" u="none" strike="noStrike" cap="none">
                  <a:solidFill>
                    <a:schemeClr val="dk1"/>
                  </a:solidFill>
                  <a:latin typeface="Ubuntu"/>
                  <a:ea typeface="Ubuntu"/>
                  <a:cs typeface="Ubuntu"/>
                  <a:sym typeface="Ubuntu"/>
                </a:endParaRPr>
              </a:p>
            </p:txBody>
          </p:sp>
        </p:grpSp>
        <p:grpSp>
          <p:nvGrpSpPr>
            <p:cNvPr id="271" name="Google Shape;271;g7a7c5b5b32_0_0"/>
            <p:cNvGrpSpPr/>
            <p:nvPr/>
          </p:nvGrpSpPr>
          <p:grpSpPr>
            <a:xfrm rot="10800000">
              <a:off x="1578849" y="4985947"/>
              <a:ext cx="4232266" cy="1479700"/>
              <a:chOff x="5753257" y="1975107"/>
              <a:chExt cx="4538623" cy="1540552"/>
            </a:xfrm>
          </p:grpSpPr>
          <p:grpSp>
            <p:nvGrpSpPr>
              <p:cNvPr id="272" name="Google Shape;272;g7a7c5b5b32_0_0"/>
              <p:cNvGrpSpPr/>
              <p:nvPr/>
            </p:nvGrpSpPr>
            <p:grpSpPr>
              <a:xfrm>
                <a:off x="5753257" y="1975107"/>
                <a:ext cx="4538623" cy="1540552"/>
                <a:chOff x="5753257" y="1975107"/>
                <a:chExt cx="4538623" cy="1540552"/>
              </a:xfrm>
            </p:grpSpPr>
            <p:cxnSp>
              <p:nvCxnSpPr>
                <p:cNvPr id="273" name="Google Shape;273;g7a7c5b5b32_0_0"/>
                <p:cNvCxnSpPr/>
                <p:nvPr/>
              </p:nvCxnSpPr>
              <p:spPr>
                <a:xfrm rot="10800000" flipH="1">
                  <a:off x="5753257" y="2326159"/>
                  <a:ext cx="1825500" cy="1189500"/>
                </a:xfrm>
                <a:prstGeom prst="bentConnector3">
                  <a:avLst>
                    <a:gd name="adj1" fmla="val 50000"/>
                  </a:avLst>
                </a:prstGeom>
                <a:noFill/>
                <a:ln w="12700" cap="flat" cmpd="sng">
                  <a:solidFill>
                    <a:srgbClr val="7F7F7F"/>
                  </a:solidFill>
                  <a:prstDash val="dash"/>
                  <a:miter lim="800000"/>
                  <a:headEnd type="none" w="sm" len="sm"/>
                  <a:tailEnd type="none" w="sm" len="sm"/>
                </a:ln>
              </p:spPr>
            </p:cxnSp>
            <p:cxnSp>
              <p:nvCxnSpPr>
                <p:cNvPr id="274" name="Google Shape;274;g7a7c5b5b32_0_0"/>
                <p:cNvCxnSpPr/>
                <p:nvPr/>
              </p:nvCxnSpPr>
              <p:spPr>
                <a:xfrm>
                  <a:off x="7578367" y="1975107"/>
                  <a:ext cx="0" cy="914400"/>
                </a:xfrm>
                <a:prstGeom prst="straightConnector1">
                  <a:avLst/>
                </a:prstGeom>
                <a:noFill/>
                <a:ln w="12700" cap="flat" cmpd="sng">
                  <a:solidFill>
                    <a:srgbClr val="7F7F7F"/>
                  </a:solidFill>
                  <a:prstDash val="dash"/>
                  <a:miter lim="800000"/>
                  <a:headEnd type="none" w="sm" len="sm"/>
                  <a:tailEnd type="none" w="sm" len="sm"/>
                </a:ln>
              </p:spPr>
            </p:cxnSp>
            <p:sp>
              <p:nvSpPr>
                <p:cNvPr id="275" name="Google Shape;275;g7a7c5b5b32_0_0"/>
                <p:cNvSpPr/>
                <p:nvPr/>
              </p:nvSpPr>
              <p:spPr>
                <a:xfrm>
                  <a:off x="7740980" y="1988747"/>
                  <a:ext cx="2550900" cy="914400"/>
                </a:xfrm>
                <a:prstGeom prst="rect">
                  <a:avLst/>
                </a:prstGeom>
                <a:solidFill>
                  <a:srgbClr val="AEABAB"/>
                </a:solidFill>
                <a:ln w="12700" cap="flat" cmpd="sng">
                  <a:solidFill>
                    <a:srgbClr val="AEABAB"/>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76" name="Google Shape;276;g7a7c5b5b32_0_0"/>
              <p:cNvSpPr/>
              <p:nvPr/>
            </p:nvSpPr>
            <p:spPr>
              <a:xfrm rot="10800000" flipH="1">
                <a:off x="7740980" y="2047921"/>
                <a:ext cx="2550900" cy="768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Times New Roman"/>
                  <a:buNone/>
                </a:pPr>
                <a:r>
                  <a:rPr lang="en-US" sz="2400" b="1" i="1" u="none" strike="noStrike" cap="none">
                    <a:solidFill>
                      <a:schemeClr val="lt1"/>
                    </a:solidFill>
                    <a:latin typeface="Ubuntu"/>
                    <a:ea typeface="Ubuntu"/>
                    <a:cs typeface="Ubuntu"/>
                    <a:sym typeface="Ubuntu"/>
                  </a:rPr>
                  <a:t>5.5 months</a:t>
                </a:r>
                <a:endParaRPr sz="1800" i="0" u="none" strike="noStrike" cap="none">
                  <a:solidFill>
                    <a:schemeClr val="dk1"/>
                  </a:solidFill>
                  <a:latin typeface="Ubuntu"/>
                  <a:ea typeface="Ubuntu"/>
                  <a:cs typeface="Ubuntu"/>
                  <a:sym typeface="Ubuntu"/>
                </a:endParaRPr>
              </a:p>
              <a:p>
                <a:pPr marL="0" marR="0" lvl="0" indent="0" algn="ctr" rtl="0">
                  <a:spcBef>
                    <a:spcPts val="0"/>
                  </a:spcBef>
                  <a:spcAft>
                    <a:spcPts val="0"/>
                  </a:spcAft>
                  <a:buClr>
                    <a:schemeClr val="lt1"/>
                  </a:buClr>
                  <a:buSzPts val="1800"/>
                  <a:buFont typeface="Times New Roman"/>
                  <a:buNone/>
                </a:pPr>
                <a:r>
                  <a:rPr lang="en-US" sz="1800">
                    <a:solidFill>
                      <a:schemeClr val="lt1"/>
                    </a:solidFill>
                    <a:latin typeface="Ubuntu"/>
                    <a:ea typeface="Ubuntu"/>
                    <a:cs typeface="Ubuntu"/>
                    <a:sym typeface="Ubuntu"/>
                  </a:rPr>
                  <a:t>Records </a:t>
                </a:r>
                <a:r>
                  <a:rPr lang="en-US" sz="1800" i="0" u="none" strike="noStrike" cap="none">
                    <a:solidFill>
                      <a:schemeClr val="lt1"/>
                    </a:solidFill>
                    <a:latin typeface="Ubuntu"/>
                    <a:ea typeface="Ubuntu"/>
                    <a:cs typeface="Ubuntu"/>
                    <a:sym typeface="Ubuntu"/>
                  </a:rPr>
                  <a:t>in test size</a:t>
                </a:r>
                <a:endParaRPr sz="1800" i="0" u="none" strike="noStrike" cap="none">
                  <a:solidFill>
                    <a:schemeClr val="dk1"/>
                  </a:solidFill>
                  <a:latin typeface="Ubuntu"/>
                  <a:ea typeface="Ubuntu"/>
                  <a:cs typeface="Ubuntu"/>
                  <a:sym typeface="Ubuntu"/>
                </a:endParaRPr>
              </a:p>
            </p:txBody>
          </p:sp>
        </p:grpSp>
        <p:grpSp>
          <p:nvGrpSpPr>
            <p:cNvPr id="277" name="Google Shape;277;g7a7c5b5b32_0_0"/>
            <p:cNvGrpSpPr/>
            <p:nvPr/>
          </p:nvGrpSpPr>
          <p:grpSpPr>
            <a:xfrm>
              <a:off x="6897478" y="4908874"/>
              <a:ext cx="3935514" cy="1252046"/>
              <a:chOff x="7545226" y="3957432"/>
              <a:chExt cx="3954893" cy="1258211"/>
            </a:xfrm>
          </p:grpSpPr>
          <p:grpSp>
            <p:nvGrpSpPr>
              <p:cNvPr id="278" name="Google Shape;278;g7a7c5b5b32_0_0"/>
              <p:cNvGrpSpPr/>
              <p:nvPr/>
            </p:nvGrpSpPr>
            <p:grpSpPr>
              <a:xfrm rot="10800000" flipH="1">
                <a:off x="7545226" y="3957432"/>
                <a:ext cx="3949254" cy="1258211"/>
                <a:chOff x="7545226" y="1515827"/>
                <a:chExt cx="3949254" cy="1262250"/>
              </a:xfrm>
            </p:grpSpPr>
            <p:cxnSp>
              <p:nvCxnSpPr>
                <p:cNvPr id="279" name="Google Shape;279;g7a7c5b5b32_0_0"/>
                <p:cNvCxnSpPr/>
                <p:nvPr/>
              </p:nvCxnSpPr>
              <p:spPr>
                <a:xfrm rot="10800000" flipH="1">
                  <a:off x="7545226" y="1964477"/>
                  <a:ext cx="1208100" cy="813600"/>
                </a:xfrm>
                <a:prstGeom prst="bentConnector3">
                  <a:avLst>
                    <a:gd name="adj1" fmla="val 50000"/>
                  </a:avLst>
                </a:prstGeom>
                <a:noFill/>
                <a:ln w="12700" cap="flat" cmpd="sng">
                  <a:solidFill>
                    <a:srgbClr val="D0CECE"/>
                  </a:solidFill>
                  <a:prstDash val="dash"/>
                  <a:miter lim="800000"/>
                  <a:headEnd type="none" w="sm" len="sm"/>
                  <a:tailEnd type="none" w="sm" len="sm"/>
                </a:ln>
              </p:spPr>
            </p:cxnSp>
            <p:cxnSp>
              <p:nvCxnSpPr>
                <p:cNvPr id="280" name="Google Shape;280;g7a7c5b5b32_0_0"/>
                <p:cNvCxnSpPr/>
                <p:nvPr/>
              </p:nvCxnSpPr>
              <p:spPr>
                <a:xfrm>
                  <a:off x="8759098" y="1515827"/>
                  <a:ext cx="0" cy="914400"/>
                </a:xfrm>
                <a:prstGeom prst="straightConnector1">
                  <a:avLst/>
                </a:prstGeom>
                <a:noFill/>
                <a:ln w="12700" cap="flat" cmpd="sng">
                  <a:solidFill>
                    <a:srgbClr val="D0CECE"/>
                  </a:solidFill>
                  <a:prstDash val="dash"/>
                  <a:miter lim="800000"/>
                  <a:headEnd type="none" w="sm" len="sm"/>
                  <a:tailEnd type="none" w="sm" len="sm"/>
                </a:ln>
              </p:spPr>
            </p:cxnSp>
            <p:sp>
              <p:nvSpPr>
                <p:cNvPr id="281" name="Google Shape;281;g7a7c5b5b32_0_0"/>
                <p:cNvSpPr/>
                <p:nvPr/>
              </p:nvSpPr>
              <p:spPr>
                <a:xfrm>
                  <a:off x="8911480" y="1533727"/>
                  <a:ext cx="2583000" cy="914400"/>
                </a:xfrm>
                <a:prstGeom prst="rect">
                  <a:avLst/>
                </a:prstGeom>
                <a:solidFill>
                  <a:srgbClr val="F2F2F2"/>
                </a:solidFill>
                <a:ln w="12700" cap="flat" cmpd="sng">
                  <a:solidFill>
                    <a:srgbClr val="F2F2F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82" name="Google Shape;282;g7a7c5b5b32_0_0"/>
              <p:cNvSpPr/>
              <p:nvPr/>
            </p:nvSpPr>
            <p:spPr>
              <a:xfrm flipH="1">
                <a:off x="8893719" y="4397399"/>
                <a:ext cx="2606400" cy="742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Times New Roman"/>
                  <a:buNone/>
                </a:pPr>
                <a:r>
                  <a:rPr lang="en-US" sz="2400" b="1" i="1" u="none" strike="noStrike" cap="none">
                    <a:solidFill>
                      <a:schemeClr val="dk1"/>
                    </a:solidFill>
                    <a:latin typeface="Ubuntu"/>
                    <a:ea typeface="Ubuntu"/>
                    <a:cs typeface="Ubuntu"/>
                    <a:sym typeface="Ubuntu"/>
                  </a:rPr>
                  <a:t>7 GB</a:t>
                </a:r>
                <a:r>
                  <a:rPr lang="en-US" sz="2400" i="0" u="none" strike="noStrike" cap="none">
                    <a:solidFill>
                      <a:schemeClr val="dk1"/>
                    </a:solidFill>
                    <a:latin typeface="Ubuntu"/>
                    <a:ea typeface="Ubuntu"/>
                    <a:cs typeface="Ubuntu"/>
                    <a:sym typeface="Ubuntu"/>
                  </a:rPr>
                  <a:t> </a:t>
                </a:r>
                <a:endParaRPr>
                  <a:latin typeface="Ubuntu"/>
                  <a:ea typeface="Ubuntu"/>
                  <a:cs typeface="Ubuntu"/>
                  <a:sym typeface="Ubuntu"/>
                </a:endParaRPr>
              </a:p>
              <a:p>
                <a:pPr marL="0" marR="0" lvl="0" indent="0" algn="ctr" rtl="0">
                  <a:spcBef>
                    <a:spcPts val="0"/>
                  </a:spcBef>
                  <a:spcAft>
                    <a:spcPts val="0"/>
                  </a:spcAft>
                  <a:buClr>
                    <a:schemeClr val="dk1"/>
                  </a:buClr>
                  <a:buSzPts val="1800"/>
                  <a:buFont typeface="Calibri"/>
                  <a:buNone/>
                </a:pPr>
                <a:r>
                  <a:rPr lang="en-US" sz="1800" i="0" u="none" strike="noStrike" cap="none">
                    <a:solidFill>
                      <a:schemeClr val="dk1"/>
                    </a:solidFill>
                    <a:latin typeface="Ubuntu"/>
                    <a:ea typeface="Ubuntu"/>
                    <a:cs typeface="Ubuntu"/>
                    <a:sym typeface="Ubuntu"/>
                  </a:rPr>
                  <a:t>Test set size</a:t>
                </a:r>
                <a:endParaRPr>
                  <a:latin typeface="Ubuntu"/>
                  <a:ea typeface="Ubuntu"/>
                  <a:cs typeface="Ubuntu"/>
                  <a:sym typeface="Ubuntu"/>
                </a:endParaRPr>
              </a:p>
            </p:txBody>
          </p:sp>
        </p:grpSp>
        <p:grpSp>
          <p:nvGrpSpPr>
            <p:cNvPr id="283" name="Google Shape;283;g7a7c5b5b32_0_0"/>
            <p:cNvGrpSpPr/>
            <p:nvPr/>
          </p:nvGrpSpPr>
          <p:grpSpPr>
            <a:xfrm>
              <a:off x="6435509" y="1883564"/>
              <a:ext cx="4766695" cy="902879"/>
              <a:chOff x="6411191" y="1877726"/>
              <a:chExt cx="4790167" cy="914400"/>
            </a:xfrm>
          </p:grpSpPr>
          <p:grpSp>
            <p:nvGrpSpPr>
              <p:cNvPr id="284" name="Google Shape;284;g7a7c5b5b32_0_0"/>
              <p:cNvGrpSpPr/>
              <p:nvPr/>
            </p:nvGrpSpPr>
            <p:grpSpPr>
              <a:xfrm>
                <a:off x="6411191" y="1877726"/>
                <a:ext cx="4790104" cy="914400"/>
                <a:chOff x="6411191" y="1877726"/>
                <a:chExt cx="4790104" cy="914400"/>
              </a:xfrm>
            </p:grpSpPr>
            <p:cxnSp>
              <p:nvCxnSpPr>
                <p:cNvPr id="285" name="Google Shape;285;g7a7c5b5b32_0_0"/>
                <p:cNvCxnSpPr/>
                <p:nvPr/>
              </p:nvCxnSpPr>
              <p:spPr>
                <a:xfrm rot="10800000" flipH="1">
                  <a:off x="6411191" y="2245582"/>
                  <a:ext cx="1828800" cy="518400"/>
                </a:xfrm>
                <a:prstGeom prst="bentConnector2">
                  <a:avLst/>
                </a:prstGeom>
                <a:noFill/>
                <a:ln w="12700" cap="flat" cmpd="sng">
                  <a:solidFill>
                    <a:srgbClr val="F27709"/>
                  </a:solidFill>
                  <a:prstDash val="dash"/>
                  <a:miter lim="800000"/>
                  <a:headEnd type="none" w="sm" len="sm"/>
                  <a:tailEnd type="none" w="sm" len="sm"/>
                </a:ln>
              </p:spPr>
            </p:cxnSp>
            <p:cxnSp>
              <p:nvCxnSpPr>
                <p:cNvPr id="286" name="Google Shape;286;g7a7c5b5b32_0_0"/>
                <p:cNvCxnSpPr/>
                <p:nvPr/>
              </p:nvCxnSpPr>
              <p:spPr>
                <a:xfrm>
                  <a:off x="8236529" y="1877726"/>
                  <a:ext cx="0" cy="914400"/>
                </a:xfrm>
                <a:prstGeom prst="straightConnector1">
                  <a:avLst/>
                </a:prstGeom>
                <a:noFill/>
                <a:ln w="12700" cap="flat" cmpd="sng">
                  <a:solidFill>
                    <a:srgbClr val="F27709"/>
                  </a:solidFill>
                  <a:prstDash val="dash"/>
                  <a:miter lim="800000"/>
                  <a:headEnd type="none" w="sm" len="sm"/>
                  <a:tailEnd type="none" w="sm" len="sm"/>
                </a:ln>
              </p:spPr>
            </p:cxnSp>
            <p:sp>
              <p:nvSpPr>
                <p:cNvPr id="287" name="Google Shape;287;g7a7c5b5b32_0_0"/>
                <p:cNvSpPr/>
                <p:nvPr/>
              </p:nvSpPr>
              <p:spPr>
                <a:xfrm>
                  <a:off x="8392395" y="1877726"/>
                  <a:ext cx="2808900" cy="914400"/>
                </a:xfrm>
                <a:prstGeom prst="rect">
                  <a:avLst/>
                </a:prstGeom>
                <a:solidFill>
                  <a:srgbClr val="F27709"/>
                </a:solidFill>
                <a:ln w="12700" cap="flat" cmpd="sng">
                  <a:solidFill>
                    <a:srgbClr val="F27709"/>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0" i="0" u="none" strike="noStrike" cap="none">
                    <a:solidFill>
                      <a:schemeClr val="lt1"/>
                    </a:solidFill>
                    <a:latin typeface="Calibri"/>
                    <a:ea typeface="Calibri"/>
                    <a:cs typeface="Calibri"/>
                    <a:sym typeface="Calibri"/>
                  </a:endParaRPr>
                </a:p>
              </p:txBody>
            </p:sp>
          </p:grpSp>
          <p:sp>
            <p:nvSpPr>
              <p:cNvPr id="288" name="Google Shape;288;g7a7c5b5b32_0_0"/>
              <p:cNvSpPr/>
              <p:nvPr/>
            </p:nvSpPr>
            <p:spPr>
              <a:xfrm>
                <a:off x="8390658" y="1980982"/>
                <a:ext cx="2810700" cy="74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Times New Roman"/>
                  <a:buNone/>
                </a:pPr>
                <a:r>
                  <a:rPr lang="en-US" sz="2400" b="1" i="1" u="none" strike="noStrike" cap="none">
                    <a:solidFill>
                      <a:schemeClr val="lt1"/>
                    </a:solidFill>
                    <a:latin typeface="Ubuntu"/>
                    <a:ea typeface="Ubuntu"/>
                    <a:cs typeface="Ubuntu"/>
                    <a:sym typeface="Ubuntu"/>
                  </a:rPr>
                  <a:t>2</a:t>
                </a:r>
                <a:r>
                  <a:rPr lang="en-US" sz="2400" b="1" i="1">
                    <a:solidFill>
                      <a:schemeClr val="lt1"/>
                    </a:solidFill>
                    <a:latin typeface="Ubuntu"/>
                    <a:ea typeface="Ubuntu"/>
                    <a:cs typeface="Ubuntu"/>
                    <a:sym typeface="Ubuntu"/>
                  </a:rPr>
                  <a:t>3.67</a:t>
                </a:r>
                <a:r>
                  <a:rPr lang="en-US" sz="2400" b="1" i="1" u="none" strike="noStrike" cap="none">
                    <a:solidFill>
                      <a:schemeClr val="lt1"/>
                    </a:solidFill>
                    <a:latin typeface="Ubuntu"/>
                    <a:ea typeface="Ubuntu"/>
                    <a:cs typeface="Ubuntu"/>
                    <a:sym typeface="Ubuntu"/>
                  </a:rPr>
                  <a:t> GB</a:t>
                </a:r>
                <a:endParaRPr sz="1800" i="0" u="none" strike="noStrike" cap="none">
                  <a:solidFill>
                    <a:schemeClr val="dk1"/>
                  </a:solidFill>
                  <a:latin typeface="Ubuntu"/>
                  <a:ea typeface="Ubuntu"/>
                  <a:cs typeface="Ubuntu"/>
                  <a:sym typeface="Ubuntu"/>
                </a:endParaRPr>
              </a:p>
              <a:p>
                <a:pPr marL="0" marR="0" lvl="0" indent="0" algn="ctr" rtl="0">
                  <a:spcBef>
                    <a:spcPts val="0"/>
                  </a:spcBef>
                  <a:spcAft>
                    <a:spcPts val="0"/>
                  </a:spcAft>
                  <a:buClr>
                    <a:schemeClr val="lt1"/>
                  </a:buClr>
                  <a:buSzPts val="1800"/>
                  <a:buFont typeface="Times New Roman"/>
                  <a:buNone/>
                </a:pPr>
                <a:r>
                  <a:rPr lang="en-US" sz="1800" i="0" u="none" strike="noStrike" cap="none">
                    <a:solidFill>
                      <a:schemeClr val="lt1"/>
                    </a:solidFill>
                    <a:latin typeface="Ubuntu"/>
                    <a:ea typeface="Ubuntu"/>
                    <a:cs typeface="Ubuntu"/>
                    <a:sym typeface="Ubuntu"/>
                  </a:rPr>
                  <a:t>Training set size</a:t>
                </a:r>
                <a:endParaRPr sz="1800" i="0" u="none" strike="noStrike" cap="none">
                  <a:solidFill>
                    <a:schemeClr val="dk1"/>
                  </a:solidFill>
                  <a:latin typeface="Ubuntu"/>
                  <a:ea typeface="Ubuntu"/>
                  <a:cs typeface="Ubuntu"/>
                  <a:sym typeface="Ubuntu"/>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7a7d2c73b8_0_21"/>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Calibri"/>
                <a:ea typeface="Calibri"/>
                <a:cs typeface="Calibri"/>
                <a:sym typeface="Calibri"/>
              </a:rPr>
              <a:t>Solution Overview</a:t>
            </a:r>
            <a:endParaRPr>
              <a:latin typeface="Calibri"/>
              <a:ea typeface="Calibri"/>
              <a:cs typeface="Calibri"/>
              <a:sym typeface="Calibri"/>
            </a:endParaRPr>
          </a:p>
        </p:txBody>
      </p:sp>
      <p:sp>
        <p:nvSpPr>
          <p:cNvPr id="294" name="Google Shape;294;g7a7d2c73b8_0_21"/>
          <p:cNvSpPr/>
          <p:nvPr/>
        </p:nvSpPr>
        <p:spPr>
          <a:xfrm>
            <a:off x="1023850" y="1488800"/>
            <a:ext cx="87393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Will the customer return to the store in the next 2 months? </a:t>
            </a:r>
            <a:endParaRPr sz="1800" i="0" u="none" strike="noStrike" cap="none">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Use LightGBM model to predict if a customer will comeback</a:t>
            </a:r>
            <a:endParaRPr sz="2400">
              <a:solidFill>
                <a:schemeClr val="dk1"/>
              </a:solidFill>
              <a:latin typeface="Ubuntu"/>
              <a:ea typeface="Ubuntu"/>
              <a:cs typeface="Ubuntu"/>
              <a:sym typeface="Ubuntu"/>
            </a:endParaRPr>
          </a:p>
        </p:txBody>
      </p:sp>
      <p:sp>
        <p:nvSpPr>
          <p:cNvPr id="295" name="Google Shape;295;g7a7d2c73b8_0_21"/>
          <p:cNvSpPr/>
          <p:nvPr/>
        </p:nvSpPr>
        <p:spPr>
          <a:xfrm>
            <a:off x="1023674" y="3127625"/>
            <a:ext cx="8072700" cy="18582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None/>
            </a:pPr>
            <a:r>
              <a:rPr lang="en-US" sz="2400" b="1">
                <a:solidFill>
                  <a:schemeClr val="dk1"/>
                </a:solidFill>
                <a:latin typeface="Ubuntu"/>
                <a:ea typeface="Ubuntu"/>
                <a:cs typeface="Ubuntu"/>
                <a:sym typeface="Ubuntu"/>
              </a:rPr>
              <a:t>If the customer returns, how much will he/she spend?</a:t>
            </a:r>
            <a:endParaRPr sz="2400" b="1">
              <a:solidFill>
                <a:schemeClr val="dk1"/>
              </a:solidFill>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Use LightGBM model to predict the transaction revenue</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RMSE: 0.881</a:t>
            </a:r>
            <a:endParaRPr>
              <a:latin typeface="Ubuntu"/>
              <a:ea typeface="Ubuntu"/>
              <a:cs typeface="Ubuntu"/>
              <a:sym typeface="Ubuntu"/>
            </a:endParaRPr>
          </a:p>
        </p:txBody>
      </p:sp>
      <p:cxnSp>
        <p:nvCxnSpPr>
          <p:cNvPr id="296" name="Google Shape;296;g7a7d2c73b8_0_21"/>
          <p:cNvCxnSpPr/>
          <p:nvPr/>
        </p:nvCxnSpPr>
        <p:spPr>
          <a:xfrm rot="10800000" flipH="1">
            <a:off x="572049" y="3224442"/>
            <a:ext cx="8403300" cy="9000"/>
          </a:xfrm>
          <a:prstGeom prst="straightConnector1">
            <a:avLst/>
          </a:prstGeom>
          <a:noFill/>
          <a:ln w="9525" cap="flat" cmpd="sng">
            <a:solidFill>
              <a:srgbClr val="D0CECE"/>
            </a:solidFill>
            <a:prstDash val="solid"/>
            <a:miter lim="800000"/>
            <a:headEnd type="none" w="sm" len="sm"/>
            <a:tailEnd type="none" w="sm" len="sm"/>
          </a:ln>
        </p:spPr>
      </p:cxnSp>
      <p:sp>
        <p:nvSpPr>
          <p:cNvPr id="297" name="Google Shape;297;g7a7d2c73b8_0_21"/>
          <p:cNvSpPr/>
          <p:nvPr/>
        </p:nvSpPr>
        <p:spPr>
          <a:xfrm>
            <a:off x="572051" y="1681198"/>
            <a:ext cx="266100" cy="1259700"/>
          </a:xfrm>
          <a:prstGeom prst="rect">
            <a:avLst/>
          </a:prstGeom>
          <a:solidFill>
            <a:srgbClr val="4285F4"/>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298" name="Google Shape;298;g7a7d2c73b8_0_21"/>
          <p:cNvSpPr/>
          <p:nvPr/>
        </p:nvSpPr>
        <p:spPr>
          <a:xfrm>
            <a:off x="572050" y="3458171"/>
            <a:ext cx="266100" cy="1259700"/>
          </a:xfrm>
          <a:prstGeom prst="rect">
            <a:avLst/>
          </a:prstGeom>
          <a:solidFill>
            <a:srgbClr val="F4B400"/>
          </a:solidFill>
          <a:ln w="12700" cap="flat" cmpd="sng">
            <a:solidFill>
              <a:srgbClr val="FFD9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cxnSp>
        <p:nvCxnSpPr>
          <p:cNvPr id="299" name="Google Shape;299;g7a7d2c73b8_0_21"/>
          <p:cNvCxnSpPr/>
          <p:nvPr/>
        </p:nvCxnSpPr>
        <p:spPr>
          <a:xfrm rot="10800000" flipH="1">
            <a:off x="489522" y="4968918"/>
            <a:ext cx="8400600" cy="8400"/>
          </a:xfrm>
          <a:prstGeom prst="straightConnector1">
            <a:avLst/>
          </a:prstGeom>
          <a:noFill/>
          <a:ln w="9525" cap="flat" cmpd="sng">
            <a:solidFill>
              <a:srgbClr val="D0CECE"/>
            </a:solidFill>
            <a:prstDash val="solid"/>
            <a:miter lim="800000"/>
            <a:headEnd type="none" w="sm" len="sm"/>
            <a:tailEnd type="none" w="sm" len="sm"/>
          </a:ln>
        </p:spPr>
      </p:cxnSp>
      <p:sp>
        <p:nvSpPr>
          <p:cNvPr id="300" name="Google Shape;300;g7a7d2c73b8_0_21"/>
          <p:cNvSpPr/>
          <p:nvPr/>
        </p:nvSpPr>
        <p:spPr>
          <a:xfrm>
            <a:off x="572049" y="5256170"/>
            <a:ext cx="266100" cy="1259700"/>
          </a:xfrm>
          <a:prstGeom prst="rect">
            <a:avLst/>
          </a:prstGeom>
          <a:solidFill>
            <a:srgbClr val="DB4437"/>
          </a:solidFill>
          <a:ln w="12700" cap="flat" cmpd="sng">
            <a:solidFill>
              <a:srgbClr val="F2807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01" name="Google Shape;301;g7a7d2c73b8_0_21"/>
          <p:cNvSpPr/>
          <p:nvPr/>
        </p:nvSpPr>
        <p:spPr>
          <a:xfrm>
            <a:off x="1023852" y="4956950"/>
            <a:ext cx="8437800" cy="18582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So what? What can Google do with the analysis results?</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Precisely customize marketing offer</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Predict performance of the store to decide future investment</a:t>
            </a:r>
            <a:endParaRPr>
              <a:latin typeface="Ubuntu"/>
              <a:ea typeface="Ubuntu"/>
              <a:cs typeface="Ubuntu"/>
              <a:sym typeface="Ubuntu"/>
            </a:endParaRPr>
          </a:p>
        </p:txBody>
      </p:sp>
      <p:pic>
        <p:nvPicPr>
          <p:cNvPr id="302" name="Google Shape;302;g7a7d2c73b8_0_21" descr="Image result for google&quot;"/>
          <p:cNvPicPr preferRelativeResize="0"/>
          <p:nvPr/>
        </p:nvPicPr>
        <p:blipFill rotWithShape="1">
          <a:blip r:embed="rId3">
            <a:alphaModFix/>
          </a:blip>
          <a:srcRect l="27442" t="25541" r="30024" b="23981"/>
          <a:stretch/>
        </p:blipFill>
        <p:spPr>
          <a:xfrm>
            <a:off x="10304475" y="5256200"/>
            <a:ext cx="1592151" cy="125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7a7c5b5b32_0_44"/>
          <p:cNvSpPr txBox="1">
            <a:spLocks noGrp="1"/>
          </p:cNvSpPr>
          <p:nvPr>
            <p:ph type="body" idx="1"/>
          </p:nvPr>
        </p:nvSpPr>
        <p:spPr>
          <a:xfrm>
            <a:off x="323529" y="40047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a:latin typeface="Ubuntu"/>
                <a:ea typeface="Ubuntu"/>
                <a:cs typeface="Ubuntu"/>
                <a:sym typeface="Ubuntu"/>
              </a:rPr>
              <a:t>Challenges</a:t>
            </a:r>
            <a:endParaRPr>
              <a:latin typeface="Ubuntu"/>
              <a:ea typeface="Ubuntu"/>
              <a:cs typeface="Ubuntu"/>
              <a:sym typeface="Ubuntu"/>
            </a:endParaRPr>
          </a:p>
        </p:txBody>
      </p:sp>
      <p:sp>
        <p:nvSpPr>
          <p:cNvPr id="308" name="Google Shape;308;g7a7c5b5b32_0_44"/>
          <p:cNvSpPr/>
          <p:nvPr/>
        </p:nvSpPr>
        <p:spPr>
          <a:xfrm>
            <a:off x="1023846" y="1488789"/>
            <a:ext cx="59865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i="0" u="none" strike="noStrike" cap="none">
                <a:solidFill>
                  <a:schemeClr val="dk1"/>
                </a:solidFill>
                <a:latin typeface="Ubuntu"/>
                <a:ea typeface="Ubuntu"/>
                <a:cs typeface="Ubuntu"/>
                <a:sym typeface="Ubuntu"/>
              </a:rPr>
              <a:t>How to load the data?</a:t>
            </a:r>
            <a:endParaRPr sz="1800" i="0" u="none" strike="noStrike" cap="none">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Chunksize</a:t>
            </a:r>
            <a:endParaRPr sz="1800" b="1" i="0" u="none" strike="noStrike" cap="none">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Google Colab</a:t>
            </a:r>
            <a:endParaRPr sz="1800" b="1" i="0" u="none" strike="noStrike" cap="none">
              <a:solidFill>
                <a:schemeClr val="dk1"/>
              </a:solidFill>
              <a:latin typeface="Ubuntu"/>
              <a:ea typeface="Ubuntu"/>
              <a:cs typeface="Ubuntu"/>
              <a:sym typeface="Ubuntu"/>
            </a:endParaRPr>
          </a:p>
        </p:txBody>
      </p:sp>
      <p:sp>
        <p:nvSpPr>
          <p:cNvPr id="309" name="Google Shape;309;g7a7c5b5b32_0_44"/>
          <p:cNvSpPr/>
          <p:nvPr/>
        </p:nvSpPr>
        <p:spPr>
          <a:xfrm>
            <a:off x="1023677" y="3127619"/>
            <a:ext cx="5978700" cy="18582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i="0" u="none" strike="noStrike" cap="none">
                <a:solidFill>
                  <a:schemeClr val="dk1"/>
                </a:solidFill>
                <a:latin typeface="Ubuntu"/>
                <a:ea typeface="Ubuntu"/>
                <a:cs typeface="Ubuntu"/>
                <a:sym typeface="Ubuntu"/>
              </a:rPr>
              <a:t>How to deal with training set?</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i="0" u="none" strike="noStrike" cap="none">
                <a:solidFill>
                  <a:schemeClr val="dk1"/>
                </a:solidFill>
                <a:latin typeface="Ubuntu"/>
                <a:ea typeface="Ubuntu"/>
                <a:cs typeface="Ubuntu"/>
                <a:sym typeface="Ubuntu"/>
              </a:rPr>
              <a:t>Different time periods</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i="0" u="none" strike="noStrike" cap="none">
                <a:solidFill>
                  <a:schemeClr val="dk1"/>
                </a:solidFill>
                <a:latin typeface="Ubuntu"/>
                <a:ea typeface="Ubuntu"/>
                <a:cs typeface="Ubuntu"/>
                <a:sym typeface="Ubuntu"/>
              </a:rPr>
              <a:t>Keep them in the same level</a:t>
            </a:r>
            <a:endParaRPr>
              <a:latin typeface="Ubuntu"/>
              <a:ea typeface="Ubuntu"/>
              <a:cs typeface="Ubuntu"/>
              <a:sym typeface="Ubuntu"/>
            </a:endParaRPr>
          </a:p>
        </p:txBody>
      </p:sp>
      <p:cxnSp>
        <p:nvCxnSpPr>
          <p:cNvPr id="310" name="Google Shape;310;g7a7c5b5b32_0_44"/>
          <p:cNvCxnSpPr/>
          <p:nvPr/>
        </p:nvCxnSpPr>
        <p:spPr>
          <a:xfrm>
            <a:off x="572049" y="3233442"/>
            <a:ext cx="4461300" cy="0"/>
          </a:xfrm>
          <a:prstGeom prst="straightConnector1">
            <a:avLst/>
          </a:prstGeom>
          <a:noFill/>
          <a:ln w="9525" cap="flat" cmpd="sng">
            <a:solidFill>
              <a:srgbClr val="D0CECE"/>
            </a:solidFill>
            <a:prstDash val="solid"/>
            <a:miter lim="800000"/>
            <a:headEnd type="none" w="sm" len="sm"/>
            <a:tailEnd type="none" w="sm" len="sm"/>
          </a:ln>
        </p:spPr>
      </p:cxnSp>
      <p:sp>
        <p:nvSpPr>
          <p:cNvPr id="311" name="Google Shape;311;g7a7c5b5b32_0_44"/>
          <p:cNvSpPr/>
          <p:nvPr/>
        </p:nvSpPr>
        <p:spPr>
          <a:xfrm>
            <a:off x="572051" y="1681198"/>
            <a:ext cx="266100" cy="1259700"/>
          </a:xfrm>
          <a:prstGeom prst="rect">
            <a:avLst/>
          </a:prstGeom>
          <a:solidFill>
            <a:srgbClr val="4285F4"/>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12" name="Google Shape;312;g7a7c5b5b32_0_44"/>
          <p:cNvSpPr/>
          <p:nvPr/>
        </p:nvSpPr>
        <p:spPr>
          <a:xfrm>
            <a:off x="572050" y="3458171"/>
            <a:ext cx="266100" cy="1259700"/>
          </a:xfrm>
          <a:prstGeom prst="rect">
            <a:avLst/>
          </a:prstGeom>
          <a:solidFill>
            <a:srgbClr val="F4B400"/>
          </a:solidFill>
          <a:ln w="12700" cap="flat" cmpd="sng">
            <a:solidFill>
              <a:srgbClr val="FFD9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13" name="Google Shape;313;g7a7c5b5b32_0_44"/>
          <p:cNvSpPr/>
          <p:nvPr/>
        </p:nvSpPr>
        <p:spPr>
          <a:xfrm>
            <a:off x="572049" y="5256170"/>
            <a:ext cx="266100" cy="1259700"/>
          </a:xfrm>
          <a:prstGeom prst="rect">
            <a:avLst/>
          </a:prstGeom>
          <a:solidFill>
            <a:srgbClr val="DB4437"/>
          </a:solidFill>
          <a:ln w="12700" cap="flat" cmpd="sng">
            <a:solidFill>
              <a:srgbClr val="F2807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14" name="Google Shape;314;g7a7c5b5b32_0_44"/>
          <p:cNvSpPr/>
          <p:nvPr/>
        </p:nvSpPr>
        <p:spPr>
          <a:xfrm>
            <a:off x="1023845" y="4956947"/>
            <a:ext cx="5978700" cy="18582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i="0" u="none" strike="noStrike" cap="none">
                <a:solidFill>
                  <a:schemeClr val="dk1"/>
                </a:solidFill>
                <a:latin typeface="Ubuntu"/>
                <a:ea typeface="Ubuntu"/>
                <a:cs typeface="Ubuntu"/>
                <a:sym typeface="Ubuntu"/>
              </a:rPr>
              <a:t>How to deal with categorical data?</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LabelEncoder</a:t>
            </a:r>
            <a:endParaRPr>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i="0" u="none" strike="noStrike" cap="none">
                <a:solidFill>
                  <a:schemeClr val="dk1"/>
                </a:solidFill>
                <a:latin typeface="Ubuntu"/>
                <a:ea typeface="Ubuntu"/>
                <a:cs typeface="Ubuntu"/>
                <a:sym typeface="Ubuntu"/>
              </a:rPr>
              <a:t>Target </a:t>
            </a:r>
            <a:r>
              <a:rPr lang="en-US" sz="2400">
                <a:solidFill>
                  <a:schemeClr val="dk1"/>
                </a:solidFill>
                <a:latin typeface="Ubuntu"/>
                <a:ea typeface="Ubuntu"/>
                <a:cs typeface="Ubuntu"/>
                <a:sym typeface="Ubuntu"/>
              </a:rPr>
              <a:t>E</a:t>
            </a:r>
            <a:r>
              <a:rPr lang="en-US" sz="2400" i="0" u="none" strike="noStrike" cap="none">
                <a:solidFill>
                  <a:schemeClr val="dk1"/>
                </a:solidFill>
                <a:latin typeface="Ubuntu"/>
                <a:ea typeface="Ubuntu"/>
                <a:cs typeface="Ubuntu"/>
                <a:sym typeface="Ubuntu"/>
              </a:rPr>
              <a:t>ncoder</a:t>
            </a:r>
            <a:endParaRPr sz="2400" i="0" u="none" strike="noStrike" cap="none">
              <a:solidFill>
                <a:schemeClr val="dk1"/>
              </a:solidFill>
              <a:latin typeface="Ubuntu"/>
              <a:ea typeface="Ubuntu"/>
              <a:cs typeface="Ubuntu"/>
              <a:sym typeface="Ubuntu"/>
            </a:endParaRPr>
          </a:p>
          <a:p>
            <a:pPr marL="342900" marR="0" lvl="0" indent="-34290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One hot Encoder</a:t>
            </a:r>
            <a:endParaRPr sz="2400">
              <a:solidFill>
                <a:schemeClr val="dk1"/>
              </a:solidFill>
              <a:latin typeface="Ubuntu"/>
              <a:ea typeface="Ubuntu"/>
              <a:cs typeface="Ubuntu"/>
              <a:sym typeface="Ubuntu"/>
            </a:endParaRPr>
          </a:p>
        </p:txBody>
      </p:sp>
      <p:graphicFrame>
        <p:nvGraphicFramePr>
          <p:cNvPr id="315" name="Google Shape;315;g7a7c5b5b32_0_44"/>
          <p:cNvGraphicFramePr/>
          <p:nvPr/>
        </p:nvGraphicFramePr>
        <p:xfrm>
          <a:off x="5639373" y="3307563"/>
          <a:ext cx="6443800" cy="1463080"/>
        </p:xfrm>
        <a:graphic>
          <a:graphicData uri="http://schemas.openxmlformats.org/drawingml/2006/table">
            <a:tbl>
              <a:tblPr firstRow="1" bandRow="1">
                <a:noFill/>
                <a:tableStyleId>{D35B79D5-C8A1-4840-8FD2-54735322E7A9}</a:tableStyleId>
              </a:tblPr>
              <a:tblGrid>
                <a:gridCol w="1342400">
                  <a:extLst>
                    <a:ext uri="{9D8B030D-6E8A-4147-A177-3AD203B41FA5}">
                      <a16:colId xmlns:a16="http://schemas.microsoft.com/office/drawing/2014/main" val="20000"/>
                    </a:ext>
                  </a:extLst>
                </a:gridCol>
                <a:gridCol w="1879500">
                  <a:extLst>
                    <a:ext uri="{9D8B030D-6E8A-4147-A177-3AD203B41FA5}">
                      <a16:colId xmlns:a16="http://schemas.microsoft.com/office/drawing/2014/main" val="20001"/>
                    </a:ext>
                  </a:extLst>
                </a:gridCol>
                <a:gridCol w="1610950">
                  <a:extLst>
                    <a:ext uri="{9D8B030D-6E8A-4147-A177-3AD203B41FA5}">
                      <a16:colId xmlns:a16="http://schemas.microsoft.com/office/drawing/2014/main" val="20002"/>
                    </a:ext>
                  </a:extLst>
                </a:gridCol>
                <a:gridCol w="1610950">
                  <a:extLst>
                    <a:ext uri="{9D8B030D-6E8A-4147-A177-3AD203B41FA5}">
                      <a16:colId xmlns:a16="http://schemas.microsoft.com/office/drawing/2014/main" val="20003"/>
                    </a:ext>
                  </a:extLst>
                </a:gridCol>
              </a:tblGrid>
              <a:tr h="195325">
                <a:tc>
                  <a:txBody>
                    <a:bodyPr/>
                    <a:lstStyle/>
                    <a:p>
                      <a:pPr marL="0" marR="0" lvl="0" indent="0" algn="l" rtl="0">
                        <a:spcBef>
                          <a:spcPts val="0"/>
                        </a:spcBef>
                        <a:spcAft>
                          <a:spcPts val="0"/>
                        </a:spcAft>
                        <a:buNone/>
                      </a:pPr>
                      <a:r>
                        <a:rPr lang="en-US" sz="1800" u="none" strike="noStrike" cap="none">
                          <a:latin typeface="Ubuntu"/>
                          <a:ea typeface="Ubuntu"/>
                          <a:cs typeface="Ubuntu"/>
                          <a:sym typeface="Ubuntu"/>
                        </a:rPr>
                        <a:t>Dataset</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Starting data</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End Date</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Period</a:t>
                      </a:r>
                      <a:endParaRPr sz="1800">
                        <a:latin typeface="Ubuntu"/>
                        <a:ea typeface="Ubuntu"/>
                        <a:cs typeface="Ubuntu"/>
                        <a:sym typeface="Ubuntu"/>
                      </a:endParaRPr>
                    </a:p>
                  </a:txBody>
                  <a:tcPr marL="91450" marR="91450" marT="45725" marB="45725"/>
                </a:tc>
                <a:extLst>
                  <a:ext uri="{0D108BD9-81ED-4DB2-BD59-A6C34878D82A}">
                    <a16:rowId xmlns:a16="http://schemas.microsoft.com/office/drawing/2014/main" val="10000"/>
                  </a:ext>
                </a:extLst>
              </a:tr>
              <a:tr h="331400">
                <a:tc>
                  <a:txBody>
                    <a:bodyPr/>
                    <a:lstStyle/>
                    <a:p>
                      <a:pPr marL="0" marR="0" lvl="0" indent="0" algn="l" rtl="0">
                        <a:spcBef>
                          <a:spcPts val="0"/>
                        </a:spcBef>
                        <a:spcAft>
                          <a:spcPts val="0"/>
                        </a:spcAft>
                        <a:buNone/>
                      </a:pPr>
                      <a:r>
                        <a:rPr lang="en-US" sz="1800">
                          <a:latin typeface="Ubuntu"/>
                          <a:ea typeface="Ubuntu"/>
                          <a:cs typeface="Ubuntu"/>
                          <a:sym typeface="Ubuntu"/>
                        </a:rPr>
                        <a:t>Training</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08/01/2016</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04/30/2018</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&gt; 2 years</a:t>
                      </a:r>
                      <a:endParaRPr sz="1800">
                        <a:latin typeface="Ubuntu"/>
                        <a:ea typeface="Ubuntu"/>
                        <a:cs typeface="Ubuntu"/>
                        <a:sym typeface="Ubuntu"/>
                      </a:endParaRPr>
                    </a:p>
                  </a:txBody>
                  <a:tcPr marL="91450" marR="91450" marT="45725" marB="45725"/>
                </a:tc>
                <a:extLst>
                  <a:ext uri="{0D108BD9-81ED-4DB2-BD59-A6C34878D82A}">
                    <a16:rowId xmlns:a16="http://schemas.microsoft.com/office/drawing/2014/main" val="10001"/>
                  </a:ext>
                </a:extLst>
              </a:tr>
              <a:tr h="331400">
                <a:tc>
                  <a:txBody>
                    <a:bodyPr/>
                    <a:lstStyle/>
                    <a:p>
                      <a:pPr marL="0" marR="0" lvl="0" indent="0" algn="l" rtl="0">
                        <a:spcBef>
                          <a:spcPts val="0"/>
                        </a:spcBef>
                        <a:spcAft>
                          <a:spcPts val="0"/>
                        </a:spcAft>
                        <a:buNone/>
                      </a:pPr>
                      <a:r>
                        <a:rPr lang="en-US" sz="1800">
                          <a:latin typeface="Ubuntu"/>
                          <a:ea typeface="Ubuntu"/>
                          <a:cs typeface="Ubuntu"/>
                          <a:sym typeface="Ubuntu"/>
                        </a:rPr>
                        <a:t>Test</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05/01/2018</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10/15/2018</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5.5 months</a:t>
                      </a:r>
                      <a:endParaRPr sz="1800">
                        <a:latin typeface="Ubuntu"/>
                        <a:ea typeface="Ubuntu"/>
                        <a:cs typeface="Ubuntu"/>
                        <a:sym typeface="Ubuntu"/>
                      </a:endParaRPr>
                    </a:p>
                  </a:txBody>
                  <a:tcPr marL="91450" marR="91450" marT="45725" marB="45725"/>
                </a:tc>
                <a:extLst>
                  <a:ext uri="{0D108BD9-81ED-4DB2-BD59-A6C34878D82A}">
                    <a16:rowId xmlns:a16="http://schemas.microsoft.com/office/drawing/2014/main" val="10002"/>
                  </a:ext>
                </a:extLst>
              </a:tr>
              <a:tr h="331400">
                <a:tc>
                  <a:txBody>
                    <a:bodyPr/>
                    <a:lstStyle/>
                    <a:p>
                      <a:pPr marL="0" marR="0" lvl="0" indent="0" algn="l" rtl="0">
                        <a:spcBef>
                          <a:spcPts val="0"/>
                        </a:spcBef>
                        <a:spcAft>
                          <a:spcPts val="0"/>
                        </a:spcAft>
                        <a:buNone/>
                      </a:pPr>
                      <a:r>
                        <a:rPr lang="en-US" sz="1800">
                          <a:latin typeface="Ubuntu"/>
                          <a:ea typeface="Ubuntu"/>
                          <a:cs typeface="Ubuntu"/>
                          <a:sym typeface="Ubuntu"/>
                        </a:rPr>
                        <a:t>Prediction</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12/1/2018</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01/31/2019</a:t>
                      </a:r>
                      <a:endParaRPr sz="1800">
                        <a:latin typeface="Ubuntu"/>
                        <a:ea typeface="Ubuntu"/>
                        <a:cs typeface="Ubuntu"/>
                        <a:sym typeface="Ubuntu"/>
                      </a:endParaRPr>
                    </a:p>
                  </a:txBody>
                  <a:tcPr marL="91450" marR="91450" marT="45725" marB="45725"/>
                </a:tc>
                <a:tc>
                  <a:txBody>
                    <a:bodyPr/>
                    <a:lstStyle/>
                    <a:p>
                      <a:pPr marL="0" marR="0" lvl="0" indent="0" algn="l" rtl="0">
                        <a:spcBef>
                          <a:spcPts val="0"/>
                        </a:spcBef>
                        <a:spcAft>
                          <a:spcPts val="0"/>
                        </a:spcAft>
                        <a:buNone/>
                      </a:pPr>
                      <a:r>
                        <a:rPr lang="en-US" sz="1800">
                          <a:latin typeface="Ubuntu"/>
                          <a:ea typeface="Ubuntu"/>
                          <a:cs typeface="Ubuntu"/>
                          <a:sym typeface="Ubuntu"/>
                        </a:rPr>
                        <a:t>2 months</a:t>
                      </a:r>
                      <a:endParaRPr sz="1800">
                        <a:latin typeface="Ubuntu"/>
                        <a:ea typeface="Ubuntu"/>
                        <a:cs typeface="Ubuntu"/>
                        <a:sym typeface="Ubuntu"/>
                      </a:endParaRPr>
                    </a:p>
                  </a:txBody>
                  <a:tcPr marL="91450" marR="91450" marT="45725" marB="45725"/>
                </a:tc>
                <a:extLst>
                  <a:ext uri="{0D108BD9-81ED-4DB2-BD59-A6C34878D82A}">
                    <a16:rowId xmlns:a16="http://schemas.microsoft.com/office/drawing/2014/main" val="10003"/>
                  </a:ext>
                </a:extLst>
              </a:tr>
            </a:tbl>
          </a:graphicData>
        </a:graphic>
      </p:graphicFrame>
      <p:pic>
        <p:nvPicPr>
          <p:cNvPr id="316" name="Google Shape;316;g7a7c5b5b32_0_44" descr="Image result for google&quot;"/>
          <p:cNvPicPr preferRelativeResize="0"/>
          <p:nvPr/>
        </p:nvPicPr>
        <p:blipFill rotWithShape="1">
          <a:blip r:embed="rId3">
            <a:alphaModFix/>
          </a:blip>
          <a:srcRect l="27442" t="25541" r="30024" b="23981"/>
          <a:stretch/>
        </p:blipFill>
        <p:spPr>
          <a:xfrm>
            <a:off x="10304475" y="5256200"/>
            <a:ext cx="1592151" cy="1259700"/>
          </a:xfrm>
          <a:prstGeom prst="rect">
            <a:avLst/>
          </a:prstGeom>
          <a:noFill/>
          <a:ln>
            <a:noFill/>
          </a:ln>
        </p:spPr>
      </p:pic>
      <p:cxnSp>
        <p:nvCxnSpPr>
          <p:cNvPr id="317" name="Google Shape;317;g7a7c5b5b32_0_44"/>
          <p:cNvCxnSpPr/>
          <p:nvPr/>
        </p:nvCxnSpPr>
        <p:spPr>
          <a:xfrm>
            <a:off x="572049" y="4985817"/>
            <a:ext cx="4461300" cy="0"/>
          </a:xfrm>
          <a:prstGeom prst="straightConnector1">
            <a:avLst/>
          </a:prstGeom>
          <a:noFill/>
          <a:ln w="9525" cap="flat" cmpd="sng">
            <a:solidFill>
              <a:srgbClr val="D0CECE"/>
            </a:solidFill>
            <a:prstDash val="solid"/>
            <a:miter lim="800000"/>
            <a:headEnd type="none" w="sm" len="sm"/>
            <a:tailEnd type="none" w="sm" len="sm"/>
          </a:ln>
        </p:spPr>
      </p:cxnSp>
      <p:pic>
        <p:nvPicPr>
          <p:cNvPr id="318" name="Google Shape;318;g7a7c5b5b32_0_44"/>
          <p:cNvPicPr preferRelativeResize="0"/>
          <p:nvPr/>
        </p:nvPicPr>
        <p:blipFill>
          <a:blip r:embed="rId4">
            <a:alphaModFix/>
          </a:blip>
          <a:stretch>
            <a:fillRect/>
          </a:stretch>
        </p:blipFill>
        <p:spPr>
          <a:xfrm>
            <a:off x="4682250" y="1531377"/>
            <a:ext cx="6531638" cy="147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a7c5b5b32_2_31"/>
          <p:cNvSpPr txBox="1">
            <a:spLocks noGrp="1"/>
          </p:cNvSpPr>
          <p:nvPr>
            <p:ph type="body" idx="1"/>
          </p:nvPr>
        </p:nvSpPr>
        <p:spPr>
          <a:xfrm>
            <a:off x="323529" y="400472"/>
            <a:ext cx="11573100" cy="724200"/>
          </a:xfrm>
          <a:prstGeom prst="rect">
            <a:avLst/>
          </a:prstGeom>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262626"/>
              </a:buClr>
              <a:buSzPts val="4995"/>
              <a:buFont typeface="Arial"/>
              <a:buNone/>
            </a:pPr>
            <a:r>
              <a:rPr lang="en-US">
                <a:latin typeface="Ubuntu"/>
                <a:ea typeface="Ubuntu"/>
                <a:cs typeface="Ubuntu"/>
                <a:sym typeface="Ubuntu"/>
              </a:rPr>
              <a:t>Approach</a:t>
            </a:r>
            <a:endParaRPr>
              <a:latin typeface="Ubuntu"/>
              <a:ea typeface="Ubuntu"/>
              <a:cs typeface="Ubuntu"/>
              <a:sym typeface="Ubuntu"/>
            </a:endParaRPr>
          </a:p>
        </p:txBody>
      </p:sp>
      <p:grpSp>
        <p:nvGrpSpPr>
          <p:cNvPr id="325" name="Google Shape;325;g7a7c5b5b32_2_31"/>
          <p:cNvGrpSpPr/>
          <p:nvPr/>
        </p:nvGrpSpPr>
        <p:grpSpPr>
          <a:xfrm>
            <a:off x="904340" y="2276121"/>
            <a:ext cx="10376554" cy="2632640"/>
            <a:chOff x="968172" y="1851670"/>
            <a:chExt cx="7200940" cy="2161800"/>
          </a:xfrm>
        </p:grpSpPr>
        <p:sp>
          <p:nvSpPr>
            <p:cNvPr id="326" name="Google Shape;326;g7a7c5b5b32_2_31"/>
            <p:cNvSpPr/>
            <p:nvPr/>
          </p:nvSpPr>
          <p:spPr>
            <a:xfrm>
              <a:off x="968172" y="3581470"/>
              <a:ext cx="1440300" cy="432000"/>
            </a:xfrm>
            <a:prstGeom prst="rect">
              <a:avLst/>
            </a:prstGeom>
            <a:solidFill>
              <a:srgbClr val="B7B7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600" b="1">
                  <a:solidFill>
                    <a:srgbClr val="FFFFFF"/>
                  </a:solidFill>
                  <a:latin typeface="Ubuntu"/>
                  <a:ea typeface="Ubuntu"/>
                  <a:cs typeface="Ubuntu"/>
                  <a:sym typeface="Ubuntu"/>
                </a:rPr>
                <a:t>Data Preparation</a:t>
              </a:r>
              <a:endParaRPr sz="1600" b="1" i="0" u="none" strike="noStrike" cap="none">
                <a:solidFill>
                  <a:srgbClr val="FFFFFF"/>
                </a:solidFill>
                <a:latin typeface="Ubuntu"/>
                <a:ea typeface="Ubuntu"/>
                <a:cs typeface="Ubuntu"/>
                <a:sym typeface="Ubuntu"/>
              </a:endParaRPr>
            </a:p>
          </p:txBody>
        </p:sp>
        <p:sp>
          <p:nvSpPr>
            <p:cNvPr id="327" name="Google Shape;327;g7a7c5b5b32_2_31"/>
            <p:cNvSpPr/>
            <p:nvPr/>
          </p:nvSpPr>
          <p:spPr>
            <a:xfrm>
              <a:off x="2408332" y="3149020"/>
              <a:ext cx="1440300" cy="4320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600" b="1">
                  <a:solidFill>
                    <a:srgbClr val="FFFFFF"/>
                  </a:solidFill>
                  <a:latin typeface="Ubuntu"/>
                  <a:ea typeface="Ubuntu"/>
                  <a:cs typeface="Ubuntu"/>
                  <a:sym typeface="Ubuntu"/>
                </a:rPr>
                <a:t>Feature Selection</a:t>
              </a:r>
              <a:endParaRPr sz="1600" b="1" i="0" u="none" strike="noStrike" cap="none">
                <a:solidFill>
                  <a:srgbClr val="FFFFFF"/>
                </a:solidFill>
                <a:latin typeface="Ubuntu"/>
                <a:ea typeface="Ubuntu"/>
                <a:cs typeface="Ubuntu"/>
                <a:sym typeface="Ubuntu"/>
              </a:endParaRPr>
            </a:p>
          </p:txBody>
        </p:sp>
        <p:sp>
          <p:nvSpPr>
            <p:cNvPr id="328" name="Google Shape;328;g7a7c5b5b32_2_31"/>
            <p:cNvSpPr/>
            <p:nvPr/>
          </p:nvSpPr>
          <p:spPr>
            <a:xfrm>
              <a:off x="3848492" y="2716570"/>
              <a:ext cx="1440300" cy="432000"/>
            </a:xfrm>
            <a:prstGeom prst="rect">
              <a:avLst/>
            </a:prstGeom>
            <a:solidFill>
              <a:srgbClr val="DB443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600" b="1">
                  <a:solidFill>
                    <a:srgbClr val="FFFFFF"/>
                  </a:solidFill>
                  <a:latin typeface="Ubuntu"/>
                  <a:ea typeface="Ubuntu"/>
                  <a:cs typeface="Ubuntu"/>
                  <a:sym typeface="Ubuntu"/>
                </a:rPr>
                <a:t>Model Selection</a:t>
              </a:r>
              <a:endParaRPr sz="1600" b="1" i="0" u="none" strike="noStrike" cap="none">
                <a:solidFill>
                  <a:srgbClr val="FFFFFF"/>
                </a:solidFill>
                <a:latin typeface="Ubuntu"/>
                <a:ea typeface="Ubuntu"/>
                <a:cs typeface="Ubuntu"/>
                <a:sym typeface="Ubuntu"/>
              </a:endParaRPr>
            </a:p>
          </p:txBody>
        </p:sp>
        <p:sp>
          <p:nvSpPr>
            <p:cNvPr id="329" name="Google Shape;329;g7a7c5b5b32_2_31"/>
            <p:cNvSpPr/>
            <p:nvPr/>
          </p:nvSpPr>
          <p:spPr>
            <a:xfrm>
              <a:off x="5288652" y="2284120"/>
              <a:ext cx="1440300" cy="432000"/>
            </a:xfrm>
            <a:prstGeom prst="rect">
              <a:avLst/>
            </a:prstGeom>
            <a:solidFill>
              <a:srgbClr val="F4B4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600" b="1">
                  <a:solidFill>
                    <a:srgbClr val="FFFFFF"/>
                  </a:solidFill>
                  <a:latin typeface="Ubuntu"/>
                  <a:ea typeface="Ubuntu"/>
                  <a:cs typeface="Ubuntu"/>
                  <a:sym typeface="Ubuntu"/>
                </a:rPr>
                <a:t>Predict &amp; Validate</a:t>
              </a:r>
              <a:endParaRPr sz="1600" b="1" i="0" u="none" strike="noStrike" cap="none">
                <a:solidFill>
                  <a:srgbClr val="FFFFFF"/>
                </a:solidFill>
                <a:latin typeface="Ubuntu"/>
                <a:ea typeface="Ubuntu"/>
                <a:cs typeface="Ubuntu"/>
                <a:sym typeface="Ubuntu"/>
              </a:endParaRPr>
            </a:p>
          </p:txBody>
        </p:sp>
        <p:sp>
          <p:nvSpPr>
            <p:cNvPr id="330" name="Google Shape;330;g7a7c5b5b32_2_31"/>
            <p:cNvSpPr/>
            <p:nvPr/>
          </p:nvSpPr>
          <p:spPr>
            <a:xfrm>
              <a:off x="6728812" y="1851670"/>
              <a:ext cx="1440300" cy="432000"/>
            </a:xfrm>
            <a:prstGeom prst="rect">
              <a:avLst/>
            </a:prstGeom>
            <a:solidFill>
              <a:srgbClr val="0F9D58"/>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400"/>
                <a:buFont typeface="Arial"/>
                <a:buNone/>
              </a:pPr>
              <a:r>
                <a:rPr lang="en-US" sz="1600" b="1">
                  <a:solidFill>
                    <a:srgbClr val="FFFFFF"/>
                  </a:solidFill>
                  <a:latin typeface="Ubuntu"/>
                  <a:ea typeface="Ubuntu"/>
                  <a:cs typeface="Ubuntu"/>
                  <a:sym typeface="Ubuntu"/>
                </a:rPr>
                <a:t>Evaluation</a:t>
              </a:r>
              <a:endParaRPr sz="1600" b="1" i="0" u="none" strike="noStrike" cap="none">
                <a:solidFill>
                  <a:srgbClr val="FFFFFF"/>
                </a:solidFill>
                <a:latin typeface="Ubuntu"/>
                <a:ea typeface="Ubuntu"/>
                <a:cs typeface="Ubuntu"/>
                <a:sym typeface="Ubuntu"/>
              </a:endParaRPr>
            </a:p>
          </p:txBody>
        </p:sp>
      </p:grpSp>
      <p:sp>
        <p:nvSpPr>
          <p:cNvPr id="331" name="Google Shape;331;g7a7c5b5b32_2_31"/>
          <p:cNvSpPr txBox="1"/>
          <p:nvPr/>
        </p:nvSpPr>
        <p:spPr>
          <a:xfrm>
            <a:off x="904350" y="1816438"/>
            <a:ext cx="1985700" cy="1378800"/>
          </a:xfrm>
          <a:prstGeom prst="rect">
            <a:avLst/>
          </a:prstGeom>
          <a:noFill/>
          <a:ln>
            <a:noFill/>
          </a:ln>
        </p:spPr>
        <p:txBody>
          <a:bodyPr spcFirstLastPara="1" wrap="square" lIns="91425" tIns="45700" rIns="91425" bIns="45700" anchor="t" anchorCtr="0">
            <a:noAutofit/>
          </a:bodyPr>
          <a:lstStyle/>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Flatten JSON columns</a:t>
            </a:r>
            <a:endParaRPr sz="1800">
              <a:solidFill>
                <a:srgbClr val="3F3F3F"/>
              </a:solidFill>
              <a:latin typeface="Ubuntu"/>
              <a:ea typeface="Ubuntu"/>
              <a:cs typeface="Ubuntu"/>
              <a:sym typeface="Ubuntu"/>
            </a:endParaRPr>
          </a:p>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Missing values</a:t>
            </a:r>
            <a:endParaRPr sz="1800">
              <a:solidFill>
                <a:srgbClr val="3F3F3F"/>
              </a:solidFill>
              <a:latin typeface="Ubuntu"/>
              <a:ea typeface="Ubuntu"/>
              <a:cs typeface="Ubuntu"/>
              <a:sym typeface="Ubuntu"/>
            </a:endParaRPr>
          </a:p>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Encoding categorical variables</a:t>
            </a:r>
            <a:endParaRPr sz="1800">
              <a:solidFill>
                <a:srgbClr val="3F3F3F"/>
              </a:solidFill>
              <a:latin typeface="Ubuntu"/>
              <a:ea typeface="Ubuntu"/>
              <a:cs typeface="Ubuntu"/>
              <a:sym typeface="Ubuntu"/>
            </a:endParaRPr>
          </a:p>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Create return label</a:t>
            </a:r>
            <a:endParaRPr sz="1800">
              <a:solidFill>
                <a:srgbClr val="3F3F3F"/>
              </a:solidFill>
              <a:latin typeface="Ubuntu"/>
              <a:ea typeface="Ubuntu"/>
              <a:cs typeface="Ubuntu"/>
              <a:sym typeface="Ubuntu"/>
            </a:endParaRPr>
          </a:p>
        </p:txBody>
      </p:sp>
      <p:sp>
        <p:nvSpPr>
          <p:cNvPr id="332" name="Google Shape;332;g7a7c5b5b32_2_31"/>
          <p:cNvSpPr txBox="1"/>
          <p:nvPr/>
        </p:nvSpPr>
        <p:spPr>
          <a:xfrm>
            <a:off x="3065675" y="4472578"/>
            <a:ext cx="1926600" cy="884400"/>
          </a:xfrm>
          <a:prstGeom prst="rect">
            <a:avLst/>
          </a:prstGeom>
          <a:noFill/>
          <a:ln>
            <a:noFill/>
          </a:ln>
        </p:spPr>
        <p:txBody>
          <a:bodyPr spcFirstLastPara="1" wrap="square" lIns="91425" tIns="45700" rIns="91425" bIns="45700" anchor="t" anchorCtr="0">
            <a:noAutofit/>
          </a:bodyPr>
          <a:lstStyle/>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Drop redundant features</a:t>
            </a:r>
            <a:endParaRPr sz="1800">
              <a:solidFill>
                <a:srgbClr val="3F3F3F"/>
              </a:solidFill>
              <a:latin typeface="Ubuntu"/>
              <a:ea typeface="Ubuntu"/>
              <a:cs typeface="Ubuntu"/>
              <a:sym typeface="Ubuntu"/>
            </a:endParaRPr>
          </a:p>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Feature importance</a:t>
            </a:r>
            <a:endParaRPr sz="1800">
              <a:solidFill>
                <a:srgbClr val="3F3F3F"/>
              </a:solidFill>
              <a:latin typeface="Ubuntu"/>
              <a:ea typeface="Ubuntu"/>
              <a:cs typeface="Ubuntu"/>
              <a:sym typeface="Ubuntu"/>
            </a:endParaRPr>
          </a:p>
        </p:txBody>
      </p:sp>
      <p:sp>
        <p:nvSpPr>
          <p:cNvPr id="333" name="Google Shape;333;g7a7c5b5b32_2_31"/>
          <p:cNvSpPr txBox="1"/>
          <p:nvPr/>
        </p:nvSpPr>
        <p:spPr>
          <a:xfrm>
            <a:off x="5143800" y="2063653"/>
            <a:ext cx="1898100" cy="884400"/>
          </a:xfrm>
          <a:prstGeom prst="rect">
            <a:avLst/>
          </a:prstGeom>
          <a:noFill/>
          <a:ln>
            <a:noFill/>
          </a:ln>
        </p:spPr>
        <p:txBody>
          <a:bodyPr spcFirstLastPara="1" wrap="square" lIns="91425" tIns="45700" rIns="91425" bIns="45700" anchor="t" anchorCtr="0">
            <a:noAutofit/>
          </a:bodyPr>
          <a:lstStyle/>
          <a:p>
            <a:pPr marL="171450" lvl="0" indent="-196850" algn="l" rtl="0">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Random Forest</a:t>
            </a:r>
            <a:endParaRPr sz="1800">
              <a:solidFill>
                <a:schemeClr val="dk1"/>
              </a:solidFill>
              <a:latin typeface="Ubuntu"/>
              <a:ea typeface="Ubuntu"/>
              <a:cs typeface="Ubuntu"/>
              <a:sym typeface="Ubuntu"/>
            </a:endParaRPr>
          </a:p>
          <a:p>
            <a:pPr marL="171450" lvl="0" indent="-196850" algn="l" rtl="0">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XGBoost</a:t>
            </a:r>
            <a:endParaRPr sz="1800">
              <a:solidFill>
                <a:srgbClr val="3F3F3F"/>
              </a:solidFill>
              <a:latin typeface="Ubuntu"/>
              <a:ea typeface="Ubuntu"/>
              <a:cs typeface="Ubuntu"/>
              <a:sym typeface="Ubuntu"/>
            </a:endParaRPr>
          </a:p>
          <a:p>
            <a:pPr marL="171450" lvl="0" indent="-196850" algn="l" rtl="0">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LightGBM</a:t>
            </a:r>
            <a:endParaRPr sz="1800">
              <a:solidFill>
                <a:srgbClr val="3F3F3F"/>
              </a:solidFill>
              <a:latin typeface="Ubuntu"/>
              <a:ea typeface="Ubuntu"/>
              <a:cs typeface="Ubuntu"/>
              <a:sym typeface="Ubuntu"/>
            </a:endParaRPr>
          </a:p>
        </p:txBody>
      </p:sp>
      <p:sp>
        <p:nvSpPr>
          <p:cNvPr id="334" name="Google Shape;334;g7a7c5b5b32_2_31"/>
          <p:cNvSpPr txBox="1"/>
          <p:nvPr/>
        </p:nvSpPr>
        <p:spPr>
          <a:xfrm>
            <a:off x="9184275" y="1816449"/>
            <a:ext cx="1898100" cy="4296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rgbClr val="3F3F3F"/>
              </a:buClr>
              <a:buSzPts val="1600"/>
              <a:buFont typeface="Ubuntu"/>
              <a:buChar char="●"/>
            </a:pPr>
            <a:r>
              <a:rPr lang="en-US" sz="1600">
                <a:solidFill>
                  <a:srgbClr val="3F3F3F"/>
                </a:solidFill>
                <a:latin typeface="Ubuntu"/>
                <a:ea typeface="Ubuntu"/>
                <a:cs typeface="Ubuntu"/>
                <a:sym typeface="Ubuntu"/>
              </a:rPr>
              <a:t>RMSE</a:t>
            </a:r>
            <a:endParaRPr sz="1600" i="0" u="none" strike="noStrike" cap="none">
              <a:solidFill>
                <a:srgbClr val="3F3F3F"/>
              </a:solidFill>
              <a:latin typeface="Ubuntu"/>
              <a:ea typeface="Ubuntu"/>
              <a:cs typeface="Ubuntu"/>
              <a:sym typeface="Ubuntu"/>
            </a:endParaRPr>
          </a:p>
        </p:txBody>
      </p:sp>
      <p:sp>
        <p:nvSpPr>
          <p:cNvPr id="335" name="Google Shape;335;g7a7c5b5b32_2_31"/>
          <p:cNvSpPr txBox="1"/>
          <p:nvPr/>
        </p:nvSpPr>
        <p:spPr>
          <a:xfrm>
            <a:off x="7205551" y="3392250"/>
            <a:ext cx="2090100" cy="884400"/>
          </a:xfrm>
          <a:prstGeom prst="rect">
            <a:avLst/>
          </a:prstGeom>
          <a:noFill/>
          <a:ln>
            <a:noFill/>
          </a:ln>
        </p:spPr>
        <p:txBody>
          <a:bodyPr spcFirstLastPara="1" wrap="square" lIns="91425" tIns="45700" rIns="91425" bIns="45700" anchor="t" anchorCtr="0">
            <a:noAutofit/>
          </a:bodyPr>
          <a:lstStyle/>
          <a:p>
            <a:pPr marL="171450" lvl="0" indent="-196850" algn="l" rtl="0">
              <a:lnSpc>
                <a:spcPct val="115000"/>
              </a:lnSpc>
              <a:spcBef>
                <a:spcPts val="0"/>
              </a:spcBef>
              <a:spcAft>
                <a:spcPts val="0"/>
              </a:spcAft>
              <a:buClr>
                <a:srgbClr val="3F3F3F"/>
              </a:buClr>
              <a:buSzPts val="1800"/>
              <a:buFont typeface="Ubuntu"/>
              <a:buChar char="•"/>
            </a:pPr>
            <a:r>
              <a:rPr lang="en-US" sz="1800">
                <a:solidFill>
                  <a:srgbClr val="3F3F3F"/>
                </a:solidFill>
                <a:latin typeface="Ubuntu"/>
                <a:ea typeface="Ubuntu"/>
                <a:cs typeface="Ubuntu"/>
                <a:sym typeface="Ubuntu"/>
              </a:rPr>
              <a:t>Cross Validation</a:t>
            </a:r>
            <a:endParaRPr sz="1800">
              <a:solidFill>
                <a:srgbClr val="3F3F3F"/>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6bd4f4912e_1_20"/>
          <p:cNvSpPr txBox="1">
            <a:spLocks noGrp="1"/>
          </p:cNvSpPr>
          <p:nvPr>
            <p:ph type="body" idx="1"/>
          </p:nvPr>
        </p:nvSpPr>
        <p:spPr>
          <a:xfrm>
            <a:off x="323529" y="400472"/>
            <a:ext cx="11573100" cy="7242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US">
                <a:latin typeface="Ubuntu"/>
                <a:ea typeface="Ubuntu"/>
                <a:cs typeface="Ubuntu"/>
                <a:sym typeface="Ubuntu"/>
              </a:rPr>
              <a:t>Data Preparation</a:t>
            </a:r>
            <a:endParaRPr>
              <a:latin typeface="Ubuntu"/>
              <a:ea typeface="Ubuntu"/>
              <a:cs typeface="Ubuntu"/>
              <a:sym typeface="Ubuntu"/>
            </a:endParaRPr>
          </a:p>
        </p:txBody>
      </p:sp>
      <p:cxnSp>
        <p:nvCxnSpPr>
          <p:cNvPr id="342" name="Google Shape;342;g6bd4f4912e_1_20"/>
          <p:cNvCxnSpPr/>
          <p:nvPr/>
        </p:nvCxnSpPr>
        <p:spPr>
          <a:xfrm>
            <a:off x="572050" y="3897270"/>
            <a:ext cx="4461300" cy="0"/>
          </a:xfrm>
          <a:prstGeom prst="straightConnector1">
            <a:avLst/>
          </a:prstGeom>
          <a:noFill/>
          <a:ln w="9525" cap="flat" cmpd="sng">
            <a:solidFill>
              <a:srgbClr val="D0CECE"/>
            </a:solidFill>
            <a:prstDash val="solid"/>
            <a:miter lim="800000"/>
            <a:headEnd type="none" w="sm" len="sm"/>
            <a:tailEnd type="none" w="sm" len="sm"/>
          </a:ln>
        </p:spPr>
      </p:cxnSp>
      <p:sp>
        <p:nvSpPr>
          <p:cNvPr id="343" name="Google Shape;343;g6bd4f4912e_1_20"/>
          <p:cNvSpPr/>
          <p:nvPr/>
        </p:nvSpPr>
        <p:spPr>
          <a:xfrm>
            <a:off x="572052" y="1681200"/>
            <a:ext cx="266100" cy="1798500"/>
          </a:xfrm>
          <a:prstGeom prst="rect">
            <a:avLst/>
          </a:prstGeom>
          <a:solidFill>
            <a:srgbClr val="4285F4"/>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44" name="Google Shape;344;g6bd4f4912e_1_20"/>
          <p:cNvSpPr/>
          <p:nvPr/>
        </p:nvSpPr>
        <p:spPr>
          <a:xfrm>
            <a:off x="572051" y="4218106"/>
            <a:ext cx="266100" cy="1798500"/>
          </a:xfrm>
          <a:prstGeom prst="rect">
            <a:avLst/>
          </a:prstGeom>
          <a:solidFill>
            <a:srgbClr val="F4B400"/>
          </a:solidFill>
          <a:ln w="12700" cap="flat" cmpd="sng">
            <a:solidFill>
              <a:srgbClr val="FFD9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cxnSp>
        <p:nvCxnSpPr>
          <p:cNvPr id="345" name="Google Shape;345;g6bd4f4912e_1_20"/>
          <p:cNvCxnSpPr/>
          <p:nvPr/>
        </p:nvCxnSpPr>
        <p:spPr>
          <a:xfrm>
            <a:off x="5656550" y="3897270"/>
            <a:ext cx="4461300" cy="0"/>
          </a:xfrm>
          <a:prstGeom prst="straightConnector1">
            <a:avLst/>
          </a:prstGeom>
          <a:noFill/>
          <a:ln w="9525" cap="flat" cmpd="sng">
            <a:solidFill>
              <a:srgbClr val="D0CECE"/>
            </a:solidFill>
            <a:prstDash val="solid"/>
            <a:miter lim="800000"/>
            <a:headEnd type="none" w="sm" len="sm"/>
            <a:tailEnd type="none" w="sm" len="sm"/>
          </a:ln>
        </p:spPr>
      </p:cxnSp>
      <p:sp>
        <p:nvSpPr>
          <p:cNvPr id="346" name="Google Shape;346;g6bd4f4912e_1_20"/>
          <p:cNvSpPr/>
          <p:nvPr/>
        </p:nvSpPr>
        <p:spPr>
          <a:xfrm>
            <a:off x="5656552" y="1681200"/>
            <a:ext cx="266100" cy="1798500"/>
          </a:xfrm>
          <a:prstGeom prst="rect">
            <a:avLst/>
          </a:prstGeom>
          <a:solidFill>
            <a:srgbClr val="DB443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47" name="Google Shape;347;g6bd4f4912e_1_20"/>
          <p:cNvSpPr/>
          <p:nvPr/>
        </p:nvSpPr>
        <p:spPr>
          <a:xfrm>
            <a:off x="5656551" y="4218106"/>
            <a:ext cx="266100" cy="17985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48" name="Google Shape;348;g6bd4f4912e_1_20"/>
          <p:cNvSpPr/>
          <p:nvPr/>
        </p:nvSpPr>
        <p:spPr>
          <a:xfrm>
            <a:off x="944474" y="1690925"/>
            <a:ext cx="41832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Flatten JSON columns</a:t>
            </a:r>
            <a:endParaRPr sz="1800" i="0" u="none" strike="noStrike" cap="none">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JSON_NORMALISE</a:t>
            </a:r>
            <a:endParaRPr sz="1800" b="1" i="0" u="none" strike="noStrike" cap="none">
              <a:solidFill>
                <a:schemeClr val="dk1"/>
              </a:solidFill>
              <a:latin typeface="Ubuntu"/>
              <a:ea typeface="Ubuntu"/>
              <a:cs typeface="Ubuntu"/>
              <a:sym typeface="Ubuntu"/>
            </a:endParaRPr>
          </a:p>
        </p:txBody>
      </p:sp>
      <p:sp>
        <p:nvSpPr>
          <p:cNvPr id="349" name="Google Shape;349;g6bd4f4912e_1_20"/>
          <p:cNvSpPr/>
          <p:nvPr/>
        </p:nvSpPr>
        <p:spPr>
          <a:xfrm>
            <a:off x="6113375" y="1760400"/>
            <a:ext cx="55230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 Redundant &amp; Missing Values</a:t>
            </a:r>
            <a:endParaRPr sz="1800" i="0" u="none" strike="noStrike" cap="none">
              <a:solidFill>
                <a:schemeClr val="dk1"/>
              </a:solidFill>
              <a:latin typeface="Ubuntu"/>
              <a:ea typeface="Ubuntu"/>
              <a:cs typeface="Ubuntu"/>
              <a:sym typeface="Ubuntu"/>
            </a:endParaRPr>
          </a:p>
          <a:p>
            <a:pPr marL="285750" marR="0" lvl="0" indent="-273050" algn="l" rtl="0">
              <a:lnSpc>
                <a:spcPct val="116666"/>
              </a:lnSpc>
              <a:spcBef>
                <a:spcPts val="0"/>
              </a:spcBef>
              <a:spcAft>
                <a:spcPts val="0"/>
              </a:spcAft>
              <a:buClr>
                <a:schemeClr val="dk1"/>
              </a:buClr>
              <a:buSzPts val="2200"/>
              <a:buFont typeface="Ubuntu"/>
              <a:buChar char="-"/>
            </a:pPr>
            <a:r>
              <a:rPr lang="en-US" sz="2200">
                <a:solidFill>
                  <a:schemeClr val="dk1"/>
                </a:solidFill>
                <a:latin typeface="Ubuntu"/>
                <a:ea typeface="Ubuntu"/>
                <a:cs typeface="Ubuntu"/>
                <a:sym typeface="Ubuntu"/>
              </a:rPr>
              <a:t>Drop categorical columns with constant values</a:t>
            </a:r>
            <a:endParaRPr sz="2200">
              <a:solidFill>
                <a:schemeClr val="dk1"/>
              </a:solidFill>
              <a:latin typeface="Ubuntu"/>
              <a:ea typeface="Ubuntu"/>
              <a:cs typeface="Ubuntu"/>
              <a:sym typeface="Ubuntu"/>
            </a:endParaRPr>
          </a:p>
          <a:p>
            <a:pPr marL="285750" marR="0" lvl="0" indent="-273050" algn="l" rtl="0">
              <a:lnSpc>
                <a:spcPct val="116666"/>
              </a:lnSpc>
              <a:spcBef>
                <a:spcPts val="0"/>
              </a:spcBef>
              <a:spcAft>
                <a:spcPts val="0"/>
              </a:spcAft>
              <a:buClr>
                <a:schemeClr val="dk1"/>
              </a:buClr>
              <a:buSzPts val="2200"/>
              <a:buFont typeface="Ubuntu"/>
              <a:buChar char="-"/>
            </a:pPr>
            <a:r>
              <a:rPr lang="en-US" sz="2200">
                <a:solidFill>
                  <a:schemeClr val="dk1"/>
                </a:solidFill>
                <a:latin typeface="Ubuntu"/>
                <a:ea typeface="Ubuntu"/>
                <a:cs typeface="Ubuntu"/>
                <a:sym typeface="Ubuntu"/>
              </a:rPr>
              <a:t>Numerical: fill with 0</a:t>
            </a:r>
            <a:endParaRPr sz="2200" b="1" i="0" u="none" strike="noStrike" cap="none">
              <a:solidFill>
                <a:schemeClr val="dk1"/>
              </a:solidFill>
              <a:latin typeface="Ubuntu"/>
              <a:ea typeface="Ubuntu"/>
              <a:cs typeface="Ubuntu"/>
              <a:sym typeface="Ubuntu"/>
            </a:endParaRPr>
          </a:p>
          <a:p>
            <a:pPr marL="285750" marR="0" lvl="0" indent="-273050" algn="l" rtl="0">
              <a:lnSpc>
                <a:spcPct val="116666"/>
              </a:lnSpc>
              <a:spcBef>
                <a:spcPts val="0"/>
              </a:spcBef>
              <a:spcAft>
                <a:spcPts val="0"/>
              </a:spcAft>
              <a:buClr>
                <a:schemeClr val="dk1"/>
              </a:buClr>
              <a:buSzPts val="2200"/>
              <a:buFont typeface="Ubuntu"/>
              <a:buChar char="-"/>
            </a:pPr>
            <a:r>
              <a:rPr lang="en-US" sz="2200">
                <a:solidFill>
                  <a:schemeClr val="dk1"/>
                </a:solidFill>
                <a:latin typeface="Ubuntu"/>
                <a:ea typeface="Ubuntu"/>
                <a:cs typeface="Ubuntu"/>
                <a:sym typeface="Ubuntu"/>
              </a:rPr>
              <a:t>Categorical: Keep NaN</a:t>
            </a:r>
            <a:endParaRPr sz="2200" b="1" i="0" u="none" strike="noStrike" cap="none">
              <a:solidFill>
                <a:schemeClr val="dk1"/>
              </a:solidFill>
              <a:latin typeface="Ubuntu"/>
              <a:ea typeface="Ubuntu"/>
              <a:cs typeface="Ubuntu"/>
              <a:sym typeface="Ubuntu"/>
            </a:endParaRPr>
          </a:p>
        </p:txBody>
      </p:sp>
      <p:sp>
        <p:nvSpPr>
          <p:cNvPr id="350" name="Google Shape;350;g6bd4f4912e_1_20"/>
          <p:cNvSpPr/>
          <p:nvPr/>
        </p:nvSpPr>
        <p:spPr>
          <a:xfrm>
            <a:off x="888975" y="4535425"/>
            <a:ext cx="46761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Encoding categorical variables</a:t>
            </a:r>
            <a:endParaRPr sz="1800" i="0" u="none" strike="noStrike" cap="none">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LabelEncoder</a:t>
            </a:r>
            <a:endParaRPr sz="2400">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Target Encoder </a:t>
            </a:r>
            <a:r>
              <a:rPr lang="en-US" sz="1800">
                <a:solidFill>
                  <a:schemeClr val="dk1"/>
                </a:solidFill>
                <a:latin typeface="Ubuntu"/>
                <a:ea typeface="Ubuntu"/>
                <a:cs typeface="Ubuntu"/>
                <a:sym typeface="Ubuntu"/>
              </a:rPr>
              <a:t>(doesn’t work on test data for we don’t have future target value)</a:t>
            </a:r>
            <a:endParaRPr sz="1800">
              <a:solidFill>
                <a:schemeClr val="dk1"/>
              </a:solidFill>
              <a:latin typeface="Ubuntu"/>
              <a:ea typeface="Ubuntu"/>
              <a:cs typeface="Ubuntu"/>
              <a:sym typeface="Ubuntu"/>
            </a:endParaRPr>
          </a:p>
          <a:p>
            <a:pPr marL="285750" marR="0" lvl="0" indent="-285750" algn="l" rtl="0">
              <a:lnSpc>
                <a:spcPct val="116666"/>
              </a:lnSpc>
              <a:spcBef>
                <a:spcPts val="0"/>
              </a:spcBef>
              <a:spcAft>
                <a:spcPts val="0"/>
              </a:spcAft>
              <a:buClr>
                <a:schemeClr val="dk1"/>
              </a:buClr>
              <a:buSzPts val="2400"/>
              <a:buFont typeface="Ubuntu"/>
              <a:buChar char="-"/>
            </a:pPr>
            <a:r>
              <a:rPr lang="en-US" sz="2400">
                <a:solidFill>
                  <a:schemeClr val="dk1"/>
                </a:solidFill>
                <a:latin typeface="Ubuntu"/>
                <a:ea typeface="Ubuntu"/>
                <a:cs typeface="Ubuntu"/>
                <a:sym typeface="Ubuntu"/>
              </a:rPr>
              <a:t>OneHotEncoder</a:t>
            </a:r>
            <a:endParaRPr sz="2400">
              <a:solidFill>
                <a:schemeClr val="dk1"/>
              </a:solidFill>
              <a:latin typeface="Ubuntu"/>
              <a:ea typeface="Ubuntu"/>
              <a:cs typeface="Ubuntu"/>
              <a:sym typeface="Ubuntu"/>
            </a:endParaRPr>
          </a:p>
        </p:txBody>
      </p:sp>
      <p:sp>
        <p:nvSpPr>
          <p:cNvPr id="351" name="Google Shape;351;g6bd4f4912e_1_20"/>
          <p:cNvSpPr/>
          <p:nvPr/>
        </p:nvSpPr>
        <p:spPr>
          <a:xfrm>
            <a:off x="6113374" y="4711550"/>
            <a:ext cx="4183200" cy="16401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Clr>
                <a:schemeClr val="dk1"/>
              </a:buClr>
              <a:buSzPts val="2400"/>
              <a:buFont typeface="Times New Roman"/>
              <a:buNone/>
            </a:pPr>
            <a:r>
              <a:rPr lang="en-US" sz="2400" b="1">
                <a:solidFill>
                  <a:schemeClr val="dk1"/>
                </a:solidFill>
                <a:latin typeface="Ubuntu"/>
                <a:ea typeface="Ubuntu"/>
                <a:cs typeface="Ubuntu"/>
                <a:sym typeface="Ubuntu"/>
              </a:rPr>
              <a:t>Create Return Label</a:t>
            </a:r>
            <a:endParaRPr sz="1800" i="0" u="none" strike="noStrike" cap="none">
              <a:solidFill>
                <a:schemeClr val="dk1"/>
              </a:solidFill>
              <a:latin typeface="Ubuntu"/>
              <a:ea typeface="Ubuntu"/>
              <a:cs typeface="Ubuntu"/>
              <a:sym typeface="Ubuntu"/>
            </a:endParaRPr>
          </a:p>
          <a:p>
            <a:pPr marL="285750" marR="0" lvl="0" indent="-273050" algn="l" rtl="0">
              <a:lnSpc>
                <a:spcPct val="116666"/>
              </a:lnSpc>
              <a:spcBef>
                <a:spcPts val="0"/>
              </a:spcBef>
              <a:spcAft>
                <a:spcPts val="0"/>
              </a:spcAft>
              <a:buClr>
                <a:schemeClr val="dk1"/>
              </a:buClr>
              <a:buSzPts val="2200"/>
              <a:buFont typeface="Ubuntu"/>
              <a:buChar char="-"/>
            </a:pPr>
            <a:r>
              <a:rPr lang="en-US" sz="2200">
                <a:solidFill>
                  <a:schemeClr val="dk1"/>
                </a:solidFill>
                <a:latin typeface="Ubuntu"/>
                <a:ea typeface="Ubuntu"/>
                <a:cs typeface="Ubuntu"/>
                <a:sym typeface="Ubuntu"/>
              </a:rPr>
              <a:t>Divide data in 5.5 month window</a:t>
            </a:r>
            <a:endParaRPr sz="2200">
              <a:solidFill>
                <a:schemeClr val="dk1"/>
              </a:solidFill>
              <a:latin typeface="Ubuntu"/>
              <a:ea typeface="Ubuntu"/>
              <a:cs typeface="Ubuntu"/>
              <a:sym typeface="Ubuntu"/>
            </a:endParaRPr>
          </a:p>
          <a:p>
            <a:pPr marL="285750" marR="0" lvl="0" indent="-273050" algn="l" rtl="0">
              <a:lnSpc>
                <a:spcPct val="116666"/>
              </a:lnSpc>
              <a:spcBef>
                <a:spcPts val="0"/>
              </a:spcBef>
              <a:spcAft>
                <a:spcPts val="0"/>
              </a:spcAft>
              <a:buClr>
                <a:schemeClr val="dk1"/>
              </a:buClr>
              <a:buSzPts val="2200"/>
              <a:buFont typeface="Ubuntu"/>
              <a:buChar char="-"/>
            </a:pPr>
            <a:r>
              <a:rPr lang="en-US" sz="2200">
                <a:solidFill>
                  <a:schemeClr val="dk1"/>
                </a:solidFill>
                <a:latin typeface="Ubuntu"/>
                <a:ea typeface="Ubuntu"/>
                <a:cs typeface="Ubuntu"/>
                <a:sym typeface="Ubuntu"/>
              </a:rPr>
              <a:t>Return if the customer visit again in 46 + 62 days</a:t>
            </a:r>
            <a:endParaRPr sz="2200">
              <a:solidFill>
                <a:schemeClr val="dk1"/>
              </a:solidFill>
              <a:latin typeface="Ubuntu"/>
              <a:ea typeface="Ubuntu"/>
              <a:cs typeface="Ubuntu"/>
              <a:sym typeface="Ubuntu"/>
            </a:endParaRPr>
          </a:p>
          <a:p>
            <a:pPr marL="0" marR="0" lvl="0" indent="0" algn="l" rtl="0">
              <a:lnSpc>
                <a:spcPct val="116666"/>
              </a:lnSpc>
              <a:spcBef>
                <a:spcPts val="0"/>
              </a:spcBef>
              <a:spcAft>
                <a:spcPts val="0"/>
              </a:spcAft>
              <a:buNone/>
            </a:pPr>
            <a:r>
              <a:rPr lang="en-US" sz="1800">
                <a:solidFill>
                  <a:schemeClr val="dk1"/>
                </a:solidFill>
                <a:latin typeface="Ubuntu"/>
                <a:ea typeface="Ubuntu"/>
                <a:cs typeface="Ubuntu"/>
                <a:sym typeface="Ubuntu"/>
              </a:rPr>
              <a:t>(46: gap between train/ test data</a:t>
            </a:r>
            <a:endParaRPr sz="1800">
              <a:solidFill>
                <a:schemeClr val="dk1"/>
              </a:solidFill>
              <a:latin typeface="Ubuntu"/>
              <a:ea typeface="Ubuntu"/>
              <a:cs typeface="Ubuntu"/>
              <a:sym typeface="Ubuntu"/>
            </a:endParaRPr>
          </a:p>
          <a:p>
            <a:pPr marL="0" marR="0" lvl="0" indent="0" algn="l" rtl="0">
              <a:lnSpc>
                <a:spcPct val="116666"/>
              </a:lnSpc>
              <a:spcBef>
                <a:spcPts val="0"/>
              </a:spcBef>
              <a:spcAft>
                <a:spcPts val="0"/>
              </a:spcAft>
              <a:buNone/>
            </a:pPr>
            <a:r>
              <a:rPr lang="en-US" sz="1800">
                <a:solidFill>
                  <a:schemeClr val="dk1"/>
                </a:solidFill>
                <a:latin typeface="Ubuntu"/>
                <a:ea typeface="Ubuntu"/>
                <a:cs typeface="Ubuntu"/>
                <a:sym typeface="Ubuntu"/>
              </a:rPr>
              <a:t>62: # of days of prediction period)</a:t>
            </a:r>
            <a:endParaRPr sz="1800">
              <a:solidFill>
                <a:schemeClr val="dk1"/>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7a7c5b5b32_2_88"/>
          <p:cNvSpPr txBox="1">
            <a:spLocks noGrp="1"/>
          </p:cNvSpPr>
          <p:nvPr>
            <p:ph type="body" idx="1"/>
          </p:nvPr>
        </p:nvSpPr>
        <p:spPr>
          <a:xfrm>
            <a:off x="323529" y="400472"/>
            <a:ext cx="11573100" cy="72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latin typeface="Ubuntu"/>
                <a:ea typeface="Ubuntu"/>
                <a:cs typeface="Ubuntu"/>
                <a:sym typeface="Ubuntu"/>
              </a:rPr>
              <a:t>Feature Selection</a:t>
            </a:r>
            <a:endParaRPr>
              <a:latin typeface="Ubuntu"/>
              <a:ea typeface="Ubuntu"/>
              <a:cs typeface="Ubuntu"/>
              <a:sym typeface="Ubuntu"/>
            </a:endParaRPr>
          </a:p>
        </p:txBody>
      </p:sp>
      <p:sp>
        <p:nvSpPr>
          <p:cNvPr id="358" name="Google Shape;358;g7a7c5b5b32_2_88"/>
          <p:cNvSpPr/>
          <p:nvPr/>
        </p:nvSpPr>
        <p:spPr>
          <a:xfrm flipH="1">
            <a:off x="1870725" y="1587012"/>
            <a:ext cx="8319600" cy="809700"/>
          </a:xfrm>
          <a:prstGeom prst="rect">
            <a:avLst/>
          </a:prstGeom>
          <a:noFill/>
          <a:ln>
            <a:noFill/>
          </a:ln>
        </p:spPr>
        <p:txBody>
          <a:bodyPr spcFirstLastPara="1" wrap="square" lIns="91425" tIns="45700" rIns="91425" bIns="45700" anchor="ctr" anchorCtr="0">
            <a:noAutofit/>
          </a:bodyPr>
          <a:lstStyle/>
          <a:p>
            <a:pPr marL="0" marR="0" lvl="0" indent="0" algn="l" rtl="0">
              <a:lnSpc>
                <a:spcPct val="116666"/>
              </a:lnSpc>
              <a:spcBef>
                <a:spcPts val="0"/>
              </a:spcBef>
              <a:spcAft>
                <a:spcPts val="0"/>
              </a:spcAft>
              <a:buNone/>
            </a:pPr>
            <a:r>
              <a:rPr lang="en-US" sz="2400" b="1">
                <a:latin typeface="Ubuntu"/>
                <a:ea typeface="Ubuntu"/>
                <a:cs typeface="Ubuntu"/>
                <a:sym typeface="Ubuntu"/>
              </a:rPr>
              <a:t>Use Feature Importance Provided by LightGBM </a:t>
            </a:r>
            <a:endParaRPr sz="2400" b="1">
              <a:latin typeface="Ubuntu"/>
              <a:ea typeface="Ubuntu"/>
              <a:cs typeface="Ubuntu"/>
              <a:sym typeface="Ubuntu"/>
            </a:endParaRPr>
          </a:p>
        </p:txBody>
      </p:sp>
      <p:grpSp>
        <p:nvGrpSpPr>
          <p:cNvPr id="359" name="Google Shape;359;g7a7c5b5b32_2_88"/>
          <p:cNvGrpSpPr/>
          <p:nvPr/>
        </p:nvGrpSpPr>
        <p:grpSpPr>
          <a:xfrm>
            <a:off x="323519" y="1336978"/>
            <a:ext cx="1307561" cy="1309782"/>
            <a:chOff x="917250" y="2165250"/>
            <a:chExt cx="980695" cy="982361"/>
          </a:xfrm>
        </p:grpSpPr>
        <p:sp>
          <p:nvSpPr>
            <p:cNvPr id="360" name="Google Shape;360;g7a7c5b5b32_2_88"/>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3"/>
            </a:solidFill>
            <a:ln>
              <a:noFill/>
            </a:ln>
            <a:effectLst>
              <a:outerShdw blurRad="57150" dist="19050" dir="5400000" algn="bl" rotWithShape="0">
                <a:srgbClr val="000000">
                  <a:alpha val="498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1" name="Google Shape;361;g7a7c5b5b32_2_88"/>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9FC5E8"/>
            </a:solidFill>
            <a:ln>
              <a:noFill/>
            </a:ln>
            <a:effectLst>
              <a:outerShdw blurRad="57150" dist="19050" dir="5400000" algn="bl" rotWithShape="0">
                <a:srgbClr val="000000">
                  <a:alpha val="498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cxnSp>
        <p:nvCxnSpPr>
          <p:cNvPr id="362" name="Google Shape;362;g7a7c5b5b32_2_88"/>
          <p:cNvCxnSpPr/>
          <p:nvPr/>
        </p:nvCxnSpPr>
        <p:spPr>
          <a:xfrm>
            <a:off x="1870733" y="2396708"/>
            <a:ext cx="6528300" cy="22800"/>
          </a:xfrm>
          <a:prstGeom prst="straightConnector1">
            <a:avLst/>
          </a:prstGeom>
          <a:noFill/>
          <a:ln w="28575" cap="flat" cmpd="sng">
            <a:solidFill>
              <a:srgbClr val="3C78D8"/>
            </a:solidFill>
            <a:prstDash val="solid"/>
            <a:round/>
            <a:headEnd type="oval" w="sm" len="sm"/>
            <a:tailEnd type="oval" w="sm" len="sm"/>
          </a:ln>
        </p:spPr>
      </p:cxnSp>
      <p:sp>
        <p:nvSpPr>
          <p:cNvPr id="363" name="Google Shape;363;g7a7c5b5b32_2_88"/>
          <p:cNvSpPr/>
          <p:nvPr/>
        </p:nvSpPr>
        <p:spPr>
          <a:xfrm rot="-2700000">
            <a:off x="817934" y="1666562"/>
            <a:ext cx="318742" cy="650613"/>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Arial"/>
              <a:buNone/>
            </a:pPr>
            <a:endParaRPr sz="2700" b="0" i="0" u="none" strike="noStrike" cap="none">
              <a:solidFill>
                <a:srgbClr val="FFFFFF"/>
              </a:solidFill>
              <a:latin typeface="Arial"/>
              <a:ea typeface="Arial"/>
              <a:cs typeface="Arial"/>
              <a:sym typeface="Arial"/>
            </a:endParaRPr>
          </a:p>
        </p:txBody>
      </p:sp>
      <p:pic>
        <p:nvPicPr>
          <p:cNvPr id="364" name="Google Shape;364;g7a7c5b5b32_2_88"/>
          <p:cNvPicPr preferRelativeResize="0"/>
          <p:nvPr/>
        </p:nvPicPr>
        <p:blipFill>
          <a:blip r:embed="rId3">
            <a:alphaModFix/>
          </a:blip>
          <a:stretch>
            <a:fillRect/>
          </a:stretch>
        </p:blipFill>
        <p:spPr>
          <a:xfrm>
            <a:off x="493375" y="2646750"/>
            <a:ext cx="5900700" cy="3898150"/>
          </a:xfrm>
          <a:prstGeom prst="rect">
            <a:avLst/>
          </a:prstGeom>
          <a:noFill/>
          <a:ln>
            <a:noFill/>
          </a:ln>
        </p:spPr>
      </p:pic>
      <p:pic>
        <p:nvPicPr>
          <p:cNvPr id="365" name="Google Shape;365;g7a7c5b5b32_2_88"/>
          <p:cNvPicPr preferRelativeResize="0"/>
          <p:nvPr/>
        </p:nvPicPr>
        <p:blipFill>
          <a:blip r:embed="rId4">
            <a:alphaModFix/>
          </a:blip>
          <a:stretch>
            <a:fillRect/>
          </a:stretch>
        </p:blipFill>
        <p:spPr>
          <a:xfrm>
            <a:off x="6089225" y="2646747"/>
            <a:ext cx="6102776" cy="3898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g7a7c5b5b32_2_62"/>
          <p:cNvPicPr preferRelativeResize="0"/>
          <p:nvPr/>
        </p:nvPicPr>
        <p:blipFill>
          <a:blip r:embed="rId3">
            <a:alphaModFix/>
          </a:blip>
          <a:stretch>
            <a:fillRect/>
          </a:stretch>
        </p:blipFill>
        <p:spPr>
          <a:xfrm>
            <a:off x="3092969" y="3368513"/>
            <a:ext cx="1810500" cy="724200"/>
          </a:xfrm>
          <a:prstGeom prst="rect">
            <a:avLst/>
          </a:prstGeom>
          <a:noFill/>
          <a:ln>
            <a:noFill/>
          </a:ln>
        </p:spPr>
      </p:pic>
      <p:sp>
        <p:nvSpPr>
          <p:cNvPr id="372" name="Google Shape;372;g7a7c5b5b32_2_62"/>
          <p:cNvSpPr txBox="1">
            <a:spLocks noGrp="1"/>
          </p:cNvSpPr>
          <p:nvPr>
            <p:ph type="body" idx="1"/>
          </p:nvPr>
        </p:nvSpPr>
        <p:spPr>
          <a:xfrm>
            <a:off x="232204" y="400472"/>
            <a:ext cx="11573100" cy="7242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US">
                <a:latin typeface="Ubuntu"/>
                <a:ea typeface="Ubuntu"/>
                <a:cs typeface="Ubuntu"/>
                <a:sym typeface="Ubuntu"/>
              </a:rPr>
              <a:t>Model Selection</a:t>
            </a:r>
            <a:endParaRPr>
              <a:latin typeface="Ubuntu"/>
              <a:ea typeface="Ubuntu"/>
              <a:cs typeface="Ubuntu"/>
              <a:sym typeface="Ubuntu"/>
            </a:endParaRPr>
          </a:p>
        </p:txBody>
      </p:sp>
      <p:pic>
        <p:nvPicPr>
          <p:cNvPr id="373" name="Google Shape;373;g7a7c5b5b32_2_62"/>
          <p:cNvPicPr preferRelativeResize="0"/>
          <p:nvPr/>
        </p:nvPicPr>
        <p:blipFill>
          <a:blip r:embed="rId4">
            <a:alphaModFix/>
          </a:blip>
          <a:stretch>
            <a:fillRect/>
          </a:stretch>
        </p:blipFill>
        <p:spPr>
          <a:xfrm>
            <a:off x="6789900" y="3315413"/>
            <a:ext cx="1423585" cy="830425"/>
          </a:xfrm>
          <a:prstGeom prst="rect">
            <a:avLst/>
          </a:prstGeom>
          <a:noFill/>
          <a:ln>
            <a:noFill/>
          </a:ln>
        </p:spPr>
      </p:pic>
      <p:pic>
        <p:nvPicPr>
          <p:cNvPr id="374" name="Google Shape;374;g7a7c5b5b32_2_62"/>
          <p:cNvPicPr preferRelativeResize="0"/>
          <p:nvPr/>
        </p:nvPicPr>
        <p:blipFill>
          <a:blip r:embed="rId5">
            <a:alphaModFix/>
          </a:blip>
          <a:stretch>
            <a:fillRect/>
          </a:stretch>
        </p:blipFill>
        <p:spPr>
          <a:xfrm>
            <a:off x="10381738" y="3315434"/>
            <a:ext cx="1423575" cy="766540"/>
          </a:xfrm>
          <a:prstGeom prst="rect">
            <a:avLst/>
          </a:prstGeom>
          <a:noFill/>
          <a:ln>
            <a:noFill/>
          </a:ln>
        </p:spPr>
      </p:pic>
      <p:grpSp>
        <p:nvGrpSpPr>
          <p:cNvPr id="375" name="Google Shape;375;g7a7c5b5b32_2_62"/>
          <p:cNvGrpSpPr/>
          <p:nvPr/>
        </p:nvGrpSpPr>
        <p:grpSpPr>
          <a:xfrm>
            <a:off x="1693000" y="1039975"/>
            <a:ext cx="8805953" cy="3323850"/>
            <a:chOff x="1961100" y="816550"/>
            <a:chExt cx="8805953" cy="3323850"/>
          </a:xfrm>
        </p:grpSpPr>
        <p:pic>
          <p:nvPicPr>
            <p:cNvPr id="376" name="Google Shape;376;g7a7c5b5b32_2_62"/>
            <p:cNvPicPr preferRelativeResize="0"/>
            <p:nvPr/>
          </p:nvPicPr>
          <p:blipFill>
            <a:blip r:embed="rId6">
              <a:alphaModFix/>
            </a:blip>
            <a:stretch>
              <a:fillRect/>
            </a:stretch>
          </p:blipFill>
          <p:spPr>
            <a:xfrm>
              <a:off x="9572900" y="816550"/>
              <a:ext cx="1194153" cy="3323850"/>
            </a:xfrm>
            <a:prstGeom prst="rect">
              <a:avLst/>
            </a:prstGeom>
            <a:noFill/>
            <a:ln>
              <a:noFill/>
            </a:ln>
          </p:spPr>
        </p:pic>
        <p:pic>
          <p:nvPicPr>
            <p:cNvPr id="377" name="Google Shape;377;g7a7c5b5b32_2_62"/>
            <p:cNvPicPr preferRelativeResize="0"/>
            <p:nvPr/>
          </p:nvPicPr>
          <p:blipFill>
            <a:blip r:embed="rId7">
              <a:alphaModFix/>
            </a:blip>
            <a:stretch>
              <a:fillRect/>
            </a:stretch>
          </p:blipFill>
          <p:spPr>
            <a:xfrm>
              <a:off x="1961100" y="1293313"/>
              <a:ext cx="1544929" cy="2847087"/>
            </a:xfrm>
            <a:prstGeom prst="rect">
              <a:avLst/>
            </a:prstGeom>
            <a:noFill/>
            <a:ln>
              <a:noFill/>
            </a:ln>
          </p:spPr>
        </p:pic>
        <p:pic>
          <p:nvPicPr>
            <p:cNvPr id="378" name="Google Shape;378;g7a7c5b5b32_2_62"/>
            <p:cNvPicPr preferRelativeResize="0"/>
            <p:nvPr/>
          </p:nvPicPr>
          <p:blipFill>
            <a:blip r:embed="rId8">
              <a:alphaModFix/>
            </a:blip>
            <a:stretch>
              <a:fillRect/>
            </a:stretch>
          </p:blipFill>
          <p:spPr>
            <a:xfrm>
              <a:off x="6030075" y="2123480"/>
              <a:ext cx="1082075" cy="2016920"/>
            </a:xfrm>
            <a:prstGeom prst="rect">
              <a:avLst/>
            </a:prstGeom>
            <a:noFill/>
            <a:ln>
              <a:noFill/>
            </a:ln>
          </p:spPr>
        </p:pic>
      </p:grpSp>
      <p:sp>
        <p:nvSpPr>
          <p:cNvPr id="379" name="Google Shape;379;g7a7c5b5b32_2_62"/>
          <p:cNvSpPr/>
          <p:nvPr/>
        </p:nvSpPr>
        <p:spPr>
          <a:xfrm>
            <a:off x="10381800" y="5388425"/>
            <a:ext cx="1423500" cy="104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80" name="Google Shape;380;g7a7c5b5b32_2_62"/>
          <p:cNvGraphicFramePr/>
          <p:nvPr/>
        </p:nvGraphicFramePr>
        <p:xfrm>
          <a:off x="849275" y="4584625"/>
          <a:ext cx="10818825" cy="1926750"/>
        </p:xfrm>
        <a:graphic>
          <a:graphicData uri="http://schemas.openxmlformats.org/drawingml/2006/table">
            <a:tbl>
              <a:tblPr>
                <a:noFill/>
                <a:tableStyleId>{B32207BE-3BD1-44C6-9294-088574BBD8A9}</a:tableStyleId>
              </a:tblPr>
              <a:tblGrid>
                <a:gridCol w="3606275">
                  <a:extLst>
                    <a:ext uri="{9D8B030D-6E8A-4147-A177-3AD203B41FA5}">
                      <a16:colId xmlns:a16="http://schemas.microsoft.com/office/drawing/2014/main" val="20000"/>
                    </a:ext>
                  </a:extLst>
                </a:gridCol>
                <a:gridCol w="3606275">
                  <a:extLst>
                    <a:ext uri="{9D8B030D-6E8A-4147-A177-3AD203B41FA5}">
                      <a16:colId xmlns:a16="http://schemas.microsoft.com/office/drawing/2014/main" val="20001"/>
                    </a:ext>
                  </a:extLst>
                </a:gridCol>
                <a:gridCol w="3606275">
                  <a:extLst>
                    <a:ext uri="{9D8B030D-6E8A-4147-A177-3AD203B41FA5}">
                      <a16:colId xmlns:a16="http://schemas.microsoft.com/office/drawing/2014/main" val="20002"/>
                    </a:ext>
                  </a:extLst>
                </a:gridCol>
              </a:tblGrid>
              <a:tr h="1397700">
                <a:tc>
                  <a:txBody>
                    <a:bodyPr/>
                    <a:lstStyle/>
                    <a:p>
                      <a:pPr marL="0" lvl="0" indent="0" algn="ctr" rtl="0">
                        <a:spcBef>
                          <a:spcPts val="0"/>
                        </a:spcBef>
                        <a:spcAft>
                          <a:spcPts val="0"/>
                        </a:spcAft>
                        <a:buNone/>
                      </a:pPr>
                      <a:r>
                        <a:rPr lang="en-US" sz="1600">
                          <a:latin typeface="Ubuntu"/>
                          <a:ea typeface="Ubuntu"/>
                          <a:cs typeface="Ubuntu"/>
                          <a:sym typeface="Ubuntu"/>
                        </a:rPr>
                        <a:t>Bagging based ensemble model</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with improved accuracy due</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to randomization</a:t>
                      </a:r>
                      <a:endParaRPr sz="1600">
                        <a:latin typeface="Ubuntu"/>
                        <a:ea typeface="Ubuntu"/>
                        <a:cs typeface="Ubuntu"/>
                        <a:sym typeface="Ubuntu"/>
                      </a:endParaRPr>
                    </a:p>
                  </a:txBody>
                  <a:tcPr marL="91425" marR="91425" marT="91425" marB="91425" anchor="ctr">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Ubuntu"/>
                          <a:ea typeface="Ubuntu"/>
                          <a:cs typeface="Ubuntu"/>
                          <a:sym typeface="Ubuntu"/>
                        </a:rPr>
                        <a:t>Gradient Boosting based</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algorithm which improves </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performance by</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parallel processing, tree</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pruning and regularization </a:t>
                      </a:r>
                      <a:endParaRPr sz="1600">
                        <a:latin typeface="Ubuntu"/>
                        <a:ea typeface="Ubuntu"/>
                        <a:cs typeface="Ubuntu"/>
                        <a:sym typeface="Ubuntu"/>
                      </a:endParaRPr>
                    </a:p>
                  </a:txBody>
                  <a:tcPr marL="91425" marR="91425" marT="91425" marB="91425" anchor="ctr">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Ubuntu"/>
                          <a:ea typeface="Ubuntu"/>
                          <a:cs typeface="Ubuntu"/>
                          <a:sym typeface="Ubuntu"/>
                        </a:rPr>
                        <a:t>Advanced model built on XGBoost</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Handle larger dataset quicker </a:t>
                      </a:r>
                      <a:endParaRPr sz="1600">
                        <a:latin typeface="Ubuntu"/>
                        <a:ea typeface="Ubuntu"/>
                        <a:cs typeface="Ubuntu"/>
                        <a:sym typeface="Ubuntu"/>
                      </a:endParaRPr>
                    </a:p>
                    <a:p>
                      <a:pPr marL="0" lvl="0" indent="0" algn="ctr" rtl="0">
                        <a:spcBef>
                          <a:spcPts val="0"/>
                        </a:spcBef>
                        <a:spcAft>
                          <a:spcPts val="0"/>
                        </a:spcAft>
                        <a:buNone/>
                      </a:pPr>
                      <a:r>
                        <a:rPr lang="en-US" sz="1600">
                          <a:latin typeface="Ubuntu"/>
                          <a:ea typeface="Ubuntu"/>
                          <a:cs typeface="Ubuntu"/>
                          <a:sym typeface="Ubuntu"/>
                        </a:rPr>
                        <a:t>and  directly deals with categorical variables without  any transformation</a:t>
                      </a:r>
                      <a:endParaRPr sz="1600">
                        <a:latin typeface="Ubuntu"/>
                        <a:ea typeface="Ubuntu"/>
                        <a:cs typeface="Ubuntu"/>
                        <a:sym typeface="Ubuntu"/>
                      </a:endParaRPr>
                    </a:p>
                  </a:txBody>
                  <a:tcPr marL="91425" marR="91425" marT="91425" marB="91425">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extLst>
                  <a:ext uri="{0D108BD9-81ED-4DB2-BD59-A6C34878D82A}">
                    <a16:rowId xmlns:a16="http://schemas.microsoft.com/office/drawing/2014/main" val="10000"/>
                  </a:ext>
                </a:extLst>
              </a:tr>
              <a:tr h="524700">
                <a:tc>
                  <a:txBody>
                    <a:bodyPr/>
                    <a:lstStyle/>
                    <a:p>
                      <a:pPr marL="0" lvl="0" indent="0" algn="ctr" rtl="0">
                        <a:spcBef>
                          <a:spcPts val="0"/>
                        </a:spcBef>
                        <a:spcAft>
                          <a:spcPts val="0"/>
                        </a:spcAft>
                        <a:buNone/>
                      </a:pPr>
                      <a:r>
                        <a:rPr lang="en-US" sz="1600">
                          <a:latin typeface="Ubuntu"/>
                          <a:ea typeface="Ubuntu"/>
                          <a:cs typeface="Ubuntu"/>
                          <a:sym typeface="Ubuntu"/>
                        </a:rPr>
                        <a:t>Best RMSE: </a:t>
                      </a:r>
                      <a:r>
                        <a:rPr lang="en-US" sz="1600">
                          <a:solidFill>
                            <a:schemeClr val="dk1"/>
                          </a:solidFill>
                          <a:latin typeface="Ubuntu"/>
                          <a:ea typeface="Ubuntu"/>
                          <a:cs typeface="Ubuntu"/>
                          <a:sym typeface="Ubuntu"/>
                        </a:rPr>
                        <a:t>1.07444</a:t>
                      </a:r>
                      <a:endParaRPr sz="1600">
                        <a:latin typeface="Ubuntu"/>
                        <a:ea typeface="Ubuntu"/>
                        <a:cs typeface="Ubuntu"/>
                        <a:sym typeface="Ubuntu"/>
                      </a:endParaRPr>
                    </a:p>
                  </a:txBody>
                  <a:tcPr marL="91425" marR="91425" marT="91425" marB="91425" anchor="ctr">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a:solidFill>
                            <a:schemeClr val="dk1"/>
                          </a:solidFill>
                          <a:latin typeface="Ubuntu"/>
                          <a:ea typeface="Ubuntu"/>
                          <a:cs typeface="Ubuntu"/>
                          <a:sym typeface="Ubuntu"/>
                        </a:rPr>
                        <a:t>Best RMSE: 1.03434</a:t>
                      </a:r>
                      <a:endParaRPr sz="1600">
                        <a:solidFill>
                          <a:schemeClr val="dk1"/>
                        </a:solidFill>
                        <a:latin typeface="Ubuntu"/>
                        <a:ea typeface="Ubuntu"/>
                        <a:cs typeface="Ubuntu"/>
                        <a:sym typeface="Ubuntu"/>
                      </a:endParaRPr>
                    </a:p>
                  </a:txBody>
                  <a:tcPr marL="91425" marR="91425" marT="91425" marB="91425" anchor="ctr">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E26530"/>
                          </a:solidFill>
                          <a:latin typeface="Ubuntu"/>
                          <a:ea typeface="Ubuntu"/>
                          <a:cs typeface="Ubuntu"/>
                          <a:sym typeface="Ubuntu"/>
                        </a:rPr>
                        <a:t>Best RMSE: 0.88188</a:t>
                      </a:r>
                      <a:endParaRPr sz="1600" b="1">
                        <a:solidFill>
                          <a:srgbClr val="E26530"/>
                        </a:solidFill>
                        <a:latin typeface="Ubuntu"/>
                        <a:ea typeface="Ubuntu"/>
                        <a:cs typeface="Ubuntu"/>
                        <a:sym typeface="Ubuntu"/>
                      </a:endParaRPr>
                    </a:p>
                  </a:txBody>
                  <a:tcPr marL="91425" marR="91425" marT="91425" marB="91425" anchor="ctr">
                    <a:lnL w="9525" cap="flat" cmpd="sng">
                      <a:solidFill>
                        <a:srgbClr val="EAD1DC">
                          <a:alpha val="0"/>
                        </a:srgbClr>
                      </a:solidFill>
                      <a:prstDash val="solid"/>
                      <a:round/>
                      <a:headEnd type="none" w="sm" len="sm"/>
                      <a:tailEnd type="none" w="sm" len="sm"/>
                    </a:lnL>
                    <a:lnR w="9525" cap="flat" cmpd="sng">
                      <a:solidFill>
                        <a:srgbClr val="EAD1DC">
                          <a:alpha val="0"/>
                        </a:srgbClr>
                      </a:solidFill>
                      <a:prstDash val="solid"/>
                      <a:round/>
                      <a:headEnd type="none" w="sm" len="sm"/>
                      <a:tailEnd type="none" w="sm" len="sm"/>
                    </a:lnR>
                    <a:lnT w="9525" cap="flat" cmpd="sng">
                      <a:solidFill>
                        <a:srgbClr val="EAD1DC">
                          <a:alpha val="0"/>
                        </a:srgbClr>
                      </a:solidFill>
                      <a:prstDash val="solid"/>
                      <a:round/>
                      <a:headEnd type="none" w="sm" len="sm"/>
                      <a:tailEnd type="none" w="sm" len="sm"/>
                    </a:lnT>
                    <a:lnB w="9525" cap="flat" cmpd="sng">
                      <a:solidFill>
                        <a:srgbClr val="EAD1D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s Slide Master">
  <a:themeElements>
    <a:clrScheme name="ALLPPT-COLOR-A11">
      <a:dk1>
        <a:srgbClr val="000000"/>
      </a:dk1>
      <a:lt1>
        <a:srgbClr val="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1353</Words>
  <Application>Microsoft Office PowerPoint</Application>
  <PresentationFormat>Widescreen</PresentationFormat>
  <Paragraphs>184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Times New Roman</vt:lpstr>
      <vt:lpstr>Ubuntu</vt:lpstr>
      <vt:lpstr>Calibri</vt:lpstr>
      <vt:lpstr>Office Theme</vt:lpstr>
      <vt:lpstr>1_Contents Slide Master</vt:lpstr>
      <vt:lpstr>Google Analytics Customer Revenue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Customer Revenue Prediction</dc:title>
  <dc:creator>Wenqian Zhang</dc:creator>
  <cp:lastModifiedBy>Suppressed entry</cp:lastModifiedBy>
  <cp:revision>1</cp:revision>
  <dcterms:created xsi:type="dcterms:W3CDTF">2019-12-02T01:33:38Z</dcterms:created>
  <dcterms:modified xsi:type="dcterms:W3CDTF">2020-05-03T07:13:31Z</dcterms:modified>
</cp:coreProperties>
</file>