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0CA73C-E5C5-471C-AB88-92F8986F3539}">
  <a:tblStyle styleId="{1B0CA73C-E5C5-471C-AB88-92F8986F35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3f561c98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3f561c98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3f561c98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3f561c98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used Networkx to create a graph linking the sentences using similarity as weights for edges (edge length) then using weights above a certain cutoff to visualize the links. Closer the nodes more is the weight or similarity measure.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3f561c98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3f561c98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 - Graph-based Ranking Algorithms for Sentence Extraction, Applied to Text Summarization Rada Mihalcea Department of Computer Science University of North Texas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3f561c98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3f561c98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Going forward we can use DAN embedding/Word2Vec to find the similar context words and find the items using the embedding distance.</a:t>
            </a:r>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3f561c98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3f561c9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At last, we showed a 2-gram word cloud to show the most recurrent words just in case missed by above analysis and to have a high level view of the meeting discussion.</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3f561c981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3f561c98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79234f681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79234f68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79234f681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79234f681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9234f681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9234f68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 or Benefits of Python</a:t>
            </a:r>
            <a:endParaRPr/>
          </a:p>
          <a:p>
            <a:pPr marL="0" lvl="0" indent="0" algn="l" rtl="0">
              <a:spcBef>
                <a:spcPts val="0"/>
              </a:spcBef>
              <a:spcAft>
                <a:spcPts val="0"/>
              </a:spcAft>
              <a:buClr>
                <a:schemeClr val="dk1"/>
              </a:buClr>
              <a:buSzPts val="1100"/>
              <a:buFont typeface="Arial"/>
              <a:buNone/>
            </a:pPr>
            <a:r>
              <a:rPr lang="en" b="1"/>
              <a:t>Extensive Support Libraries</a:t>
            </a:r>
            <a:endParaRPr b="1"/>
          </a:p>
          <a:p>
            <a:pPr marL="0" lvl="0" indent="0" algn="l" rtl="0">
              <a:spcBef>
                <a:spcPts val="0"/>
              </a:spcBef>
              <a:spcAft>
                <a:spcPts val="0"/>
              </a:spcAft>
              <a:buClr>
                <a:schemeClr val="dk1"/>
              </a:buClr>
              <a:buSzPts val="1100"/>
              <a:buFont typeface="Arial"/>
              <a:buNone/>
            </a:pPr>
            <a:r>
              <a:rPr lang="en"/>
              <a:t>It provides large standard libraries that include the areas like string operations, Internet, web service tools, operating system interfaces and protocols. Most of the highly used programming tasks are already scripted into it that limits the length of the codes to be written in Python.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Improved Programmer’s Productivity</a:t>
            </a:r>
            <a:endParaRPr b="1"/>
          </a:p>
          <a:p>
            <a:pPr marL="0" lvl="0" indent="0" algn="l" rtl="0">
              <a:spcBef>
                <a:spcPts val="0"/>
              </a:spcBef>
              <a:spcAft>
                <a:spcPts val="0"/>
              </a:spcAft>
              <a:buClr>
                <a:schemeClr val="dk1"/>
              </a:buClr>
              <a:buSzPts val="1100"/>
              <a:buFont typeface="Arial"/>
              <a:buNone/>
            </a:pPr>
            <a:r>
              <a:rPr lang="en"/>
              <a:t>The language has extensive support libraries and clean object-oriented designs that increase two to ten fold of programmer’s productivity while using the languages like Java, VB, Perl, C, C++ and C#.</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79234f68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79234f6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first step would be to concatenate all the text contained in the articles</a:t>
            </a:r>
            <a:endParaRPr/>
          </a:p>
          <a:p>
            <a:pPr marL="0" lvl="0" indent="0" algn="l" rtl="0">
              <a:spcBef>
                <a:spcPts val="0"/>
              </a:spcBef>
              <a:spcAft>
                <a:spcPts val="0"/>
              </a:spcAft>
              <a:buClr>
                <a:schemeClr val="dk1"/>
              </a:buClr>
              <a:buSzPts val="1100"/>
              <a:buFont typeface="Arial"/>
              <a:buNone/>
            </a:pPr>
            <a:r>
              <a:rPr lang="en"/>
              <a:t>Then split the text into individual sentences</a:t>
            </a:r>
            <a:endParaRPr/>
          </a:p>
          <a:p>
            <a:pPr marL="0" lvl="0" indent="0" algn="l" rtl="0">
              <a:spcBef>
                <a:spcPts val="0"/>
              </a:spcBef>
              <a:spcAft>
                <a:spcPts val="0"/>
              </a:spcAft>
              <a:buClr>
                <a:schemeClr val="dk1"/>
              </a:buClr>
              <a:buSzPts val="1100"/>
              <a:buFont typeface="Arial"/>
              <a:buNone/>
            </a:pPr>
            <a:r>
              <a:rPr lang="en"/>
              <a:t>In the next step, we will find vector representation (word embeddings) for each and every sentence</a:t>
            </a:r>
            <a:endParaRPr/>
          </a:p>
          <a:p>
            <a:pPr marL="0" lvl="0" indent="0" algn="l" rtl="0">
              <a:spcBef>
                <a:spcPts val="0"/>
              </a:spcBef>
              <a:spcAft>
                <a:spcPts val="0"/>
              </a:spcAft>
              <a:buClr>
                <a:schemeClr val="dk1"/>
              </a:buClr>
              <a:buSzPts val="1100"/>
              <a:buFont typeface="Arial"/>
              <a:buNone/>
            </a:pPr>
            <a:r>
              <a:rPr lang="en"/>
              <a:t>Similarities between sentence vectors are then calculated and stored in a matrix</a:t>
            </a:r>
            <a:endParaRPr/>
          </a:p>
          <a:p>
            <a:pPr marL="0" lvl="0" indent="0" algn="l" rtl="0">
              <a:spcBef>
                <a:spcPts val="0"/>
              </a:spcBef>
              <a:spcAft>
                <a:spcPts val="0"/>
              </a:spcAft>
              <a:buClr>
                <a:schemeClr val="dk1"/>
              </a:buClr>
              <a:buSzPts val="1100"/>
              <a:buFont typeface="Arial"/>
              <a:buNone/>
            </a:pPr>
            <a:r>
              <a:rPr lang="en"/>
              <a:t>The similarity matrix is then converted into a graph, with sentences as vertices and similarity scores as edges, for sentence rank calculation</a:t>
            </a:r>
            <a:endParaRPr/>
          </a:p>
          <a:p>
            <a:pPr marL="0" lvl="0" indent="0" algn="l" rtl="0">
              <a:spcBef>
                <a:spcPts val="0"/>
              </a:spcBef>
              <a:spcAft>
                <a:spcPts val="0"/>
              </a:spcAft>
              <a:buClr>
                <a:schemeClr val="dk1"/>
              </a:buClr>
              <a:buSzPts val="1100"/>
              <a:buFont typeface="Arial"/>
              <a:buNone/>
            </a:pPr>
            <a:r>
              <a:rPr lang="en"/>
              <a:t>Finally, a certain number of top-ranked sentences form the final summary</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3f561c9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3f561c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SpeechRecognition is a library in Python which supports multiple speech to text APIs by Bing, Houndify, IBM, CMU. We used Google API as it was giving the best results out of all these and also provide free usage till some limit.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f561c98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f561c9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GloVe (</a:t>
            </a:r>
            <a:r>
              <a:rPr lang="en">
                <a:solidFill>
                  <a:schemeClr val="dk1"/>
                </a:solidFill>
                <a:latin typeface="Calibri"/>
                <a:ea typeface="Calibri"/>
                <a:cs typeface="Calibri"/>
                <a:sym typeface="Calibri"/>
              </a:rPr>
              <a:t>Global Vectors for Word Representation)</a:t>
            </a:r>
            <a:r>
              <a:rPr lang="en"/>
              <a:t> is developed as an open source project at Stanford. The model is an unsupervised learning algorithm for obtaining vector representations for words. This is achieved by mapping words into a meaningful space where the distance between words is related to semantic similarity.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f561c98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3f561c98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f561c98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3f561c98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[Citation</a:t>
            </a:r>
            <a:r>
              <a:rPr lang="en">
                <a:solidFill>
                  <a:schemeClr val="dk1"/>
                </a:solidFill>
              </a:rPr>
              <a:t>] GloVe: Global Vectors for Word Representation Jeffrey Pennington, Richard Socher, Christopher D. Manning Computer Science Department, Stanford University, Stanford, CA 94305</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3f561c98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3f561c9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descr="SystemWide-gold.png"/>
          <p:cNvPicPr preferRelativeResize="0"/>
          <p:nvPr/>
        </p:nvPicPr>
        <p:blipFill rotWithShape="1">
          <a:blip r:embed="rId2">
            <a:alphaModFix/>
          </a:blip>
          <a:srcRect/>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7A0019"/>
              </a:buClr>
              <a:buSzPts val="2800"/>
              <a:buNone/>
              <a:defRPr sz="2800">
                <a:solidFill>
                  <a:srgbClr val="7A0019"/>
                </a:solidFill>
              </a:defRPr>
            </a:lvl1pPr>
            <a:lvl2pPr lvl="1" algn="ctr" rtl="0">
              <a:lnSpc>
                <a:spcPct val="100000"/>
              </a:lnSpc>
              <a:spcBef>
                <a:spcPts val="0"/>
              </a:spcBef>
              <a:spcAft>
                <a:spcPts val="0"/>
              </a:spcAft>
              <a:buClr>
                <a:srgbClr val="FFCC33"/>
              </a:buClr>
              <a:buSzPts val="2800"/>
              <a:buNone/>
              <a:defRPr sz="2800">
                <a:solidFill>
                  <a:srgbClr val="FFCC33"/>
                </a:solidFill>
              </a:defRPr>
            </a:lvl2pPr>
            <a:lvl3pPr lvl="2" algn="ctr" rtl="0">
              <a:lnSpc>
                <a:spcPct val="100000"/>
              </a:lnSpc>
              <a:spcBef>
                <a:spcPts val="0"/>
              </a:spcBef>
              <a:spcAft>
                <a:spcPts val="0"/>
              </a:spcAft>
              <a:buClr>
                <a:srgbClr val="FFCC33"/>
              </a:buClr>
              <a:buSzPts val="2800"/>
              <a:buNone/>
              <a:defRPr sz="2800">
                <a:solidFill>
                  <a:srgbClr val="FFCC33"/>
                </a:solidFill>
              </a:defRPr>
            </a:lvl3pPr>
            <a:lvl4pPr lvl="3" algn="ctr" rtl="0">
              <a:lnSpc>
                <a:spcPct val="100000"/>
              </a:lnSpc>
              <a:spcBef>
                <a:spcPts val="0"/>
              </a:spcBef>
              <a:spcAft>
                <a:spcPts val="0"/>
              </a:spcAft>
              <a:buClr>
                <a:srgbClr val="FFCC33"/>
              </a:buClr>
              <a:buSzPts val="2800"/>
              <a:buNone/>
              <a:defRPr sz="2800">
                <a:solidFill>
                  <a:srgbClr val="FFCC33"/>
                </a:solidFill>
              </a:defRPr>
            </a:lvl4pPr>
            <a:lvl5pPr lvl="4" algn="ctr" rtl="0">
              <a:lnSpc>
                <a:spcPct val="100000"/>
              </a:lnSpc>
              <a:spcBef>
                <a:spcPts val="0"/>
              </a:spcBef>
              <a:spcAft>
                <a:spcPts val="0"/>
              </a:spcAft>
              <a:buClr>
                <a:srgbClr val="FFCC33"/>
              </a:buClr>
              <a:buSzPts val="2800"/>
              <a:buNone/>
              <a:defRPr sz="2800">
                <a:solidFill>
                  <a:srgbClr val="FFCC33"/>
                </a:solidFill>
              </a:defRPr>
            </a:lvl5pPr>
            <a:lvl6pPr lvl="5" algn="ctr" rtl="0">
              <a:lnSpc>
                <a:spcPct val="100000"/>
              </a:lnSpc>
              <a:spcBef>
                <a:spcPts val="0"/>
              </a:spcBef>
              <a:spcAft>
                <a:spcPts val="0"/>
              </a:spcAft>
              <a:buClr>
                <a:srgbClr val="FFCC33"/>
              </a:buClr>
              <a:buSzPts val="2800"/>
              <a:buNone/>
              <a:defRPr sz="2800">
                <a:solidFill>
                  <a:srgbClr val="FFCC33"/>
                </a:solidFill>
              </a:defRPr>
            </a:lvl6pPr>
            <a:lvl7pPr lvl="6" algn="ctr" rtl="0">
              <a:lnSpc>
                <a:spcPct val="100000"/>
              </a:lnSpc>
              <a:spcBef>
                <a:spcPts val="0"/>
              </a:spcBef>
              <a:spcAft>
                <a:spcPts val="0"/>
              </a:spcAft>
              <a:buClr>
                <a:srgbClr val="FFCC33"/>
              </a:buClr>
              <a:buSzPts val="2800"/>
              <a:buNone/>
              <a:defRPr sz="2800">
                <a:solidFill>
                  <a:srgbClr val="FFCC33"/>
                </a:solidFill>
              </a:defRPr>
            </a:lvl7pPr>
            <a:lvl8pPr lvl="7" algn="ctr" rtl="0">
              <a:lnSpc>
                <a:spcPct val="100000"/>
              </a:lnSpc>
              <a:spcBef>
                <a:spcPts val="0"/>
              </a:spcBef>
              <a:spcAft>
                <a:spcPts val="0"/>
              </a:spcAft>
              <a:buClr>
                <a:srgbClr val="FFCC33"/>
              </a:buClr>
              <a:buSzPts val="2800"/>
              <a:buNone/>
              <a:defRPr sz="2800">
                <a:solidFill>
                  <a:srgbClr val="FFCC33"/>
                </a:solidFill>
              </a:defRPr>
            </a:lvl8pPr>
            <a:lvl9pPr lvl="8" algn="ctr" rtl="0">
              <a:lnSpc>
                <a:spcPct val="100000"/>
              </a:lnSpc>
              <a:spcBef>
                <a:spcPts val="0"/>
              </a:spcBef>
              <a:spcAft>
                <a:spcPts val="0"/>
              </a:spcAft>
              <a:buClr>
                <a:srgbClr val="FFCC33"/>
              </a:buClr>
              <a:buSzPts val="2800"/>
              <a:buNone/>
              <a:defRPr sz="2800">
                <a:solidFill>
                  <a:srgbClr val="FFCC33"/>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descr="SystemWide-maroon.png"/>
          <p:cNvPicPr preferRelativeResize="0"/>
          <p:nvPr/>
        </p:nvPicPr>
        <p:blipFill rotWithShape="1">
          <a:blip r:embed="rId2">
            <a:alphaModFix/>
          </a:blip>
          <a:srcRect/>
          <a:stretch/>
        </p:blipFill>
        <p:spPr>
          <a:xfrm>
            <a:off x="0" y="4247008"/>
            <a:ext cx="9144000" cy="8964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7A0019"/>
              </a:buClr>
              <a:buSzPts val="2800"/>
              <a:buFont typeface="Raleway"/>
              <a:buNone/>
              <a:defRPr sz="2800">
                <a:solidFill>
                  <a:srgbClr val="7A0019"/>
                </a:solidFill>
                <a:latin typeface="Raleway"/>
                <a:ea typeface="Raleway"/>
                <a:cs typeface="Raleway"/>
                <a:sym typeface="Raleway"/>
              </a:defRPr>
            </a:lvl1pPr>
            <a:lvl2pPr lvl="1">
              <a:spcBef>
                <a:spcPts val="0"/>
              </a:spcBef>
              <a:spcAft>
                <a:spcPts val="0"/>
              </a:spcAft>
              <a:buClr>
                <a:srgbClr val="7A0019"/>
              </a:buClr>
              <a:buSzPts val="2800"/>
              <a:buNone/>
              <a:defRPr sz="2800">
                <a:solidFill>
                  <a:srgbClr val="7A0019"/>
                </a:solidFill>
              </a:defRPr>
            </a:lvl2pPr>
            <a:lvl3pPr lvl="2">
              <a:spcBef>
                <a:spcPts val="0"/>
              </a:spcBef>
              <a:spcAft>
                <a:spcPts val="0"/>
              </a:spcAft>
              <a:buClr>
                <a:srgbClr val="7A0019"/>
              </a:buClr>
              <a:buSzPts val="2800"/>
              <a:buNone/>
              <a:defRPr sz="2800">
                <a:solidFill>
                  <a:srgbClr val="7A0019"/>
                </a:solidFill>
              </a:defRPr>
            </a:lvl3pPr>
            <a:lvl4pPr lvl="3">
              <a:spcBef>
                <a:spcPts val="0"/>
              </a:spcBef>
              <a:spcAft>
                <a:spcPts val="0"/>
              </a:spcAft>
              <a:buClr>
                <a:srgbClr val="7A0019"/>
              </a:buClr>
              <a:buSzPts val="2800"/>
              <a:buNone/>
              <a:defRPr sz="2800">
                <a:solidFill>
                  <a:srgbClr val="7A0019"/>
                </a:solidFill>
              </a:defRPr>
            </a:lvl4pPr>
            <a:lvl5pPr lvl="4">
              <a:spcBef>
                <a:spcPts val="0"/>
              </a:spcBef>
              <a:spcAft>
                <a:spcPts val="0"/>
              </a:spcAft>
              <a:buClr>
                <a:srgbClr val="7A0019"/>
              </a:buClr>
              <a:buSzPts val="2800"/>
              <a:buNone/>
              <a:defRPr sz="2800">
                <a:solidFill>
                  <a:srgbClr val="7A0019"/>
                </a:solidFill>
              </a:defRPr>
            </a:lvl5pPr>
            <a:lvl6pPr lvl="5">
              <a:spcBef>
                <a:spcPts val="0"/>
              </a:spcBef>
              <a:spcAft>
                <a:spcPts val="0"/>
              </a:spcAft>
              <a:buClr>
                <a:srgbClr val="7A0019"/>
              </a:buClr>
              <a:buSzPts val="2800"/>
              <a:buNone/>
              <a:defRPr sz="2800">
                <a:solidFill>
                  <a:srgbClr val="7A0019"/>
                </a:solidFill>
              </a:defRPr>
            </a:lvl6pPr>
            <a:lvl7pPr lvl="6">
              <a:spcBef>
                <a:spcPts val="0"/>
              </a:spcBef>
              <a:spcAft>
                <a:spcPts val="0"/>
              </a:spcAft>
              <a:buClr>
                <a:srgbClr val="7A0019"/>
              </a:buClr>
              <a:buSzPts val="2800"/>
              <a:buNone/>
              <a:defRPr sz="2800">
                <a:solidFill>
                  <a:srgbClr val="7A0019"/>
                </a:solidFill>
              </a:defRPr>
            </a:lvl7pPr>
            <a:lvl8pPr lvl="7">
              <a:spcBef>
                <a:spcPts val="0"/>
              </a:spcBef>
              <a:spcAft>
                <a:spcPts val="0"/>
              </a:spcAft>
              <a:buClr>
                <a:srgbClr val="7A0019"/>
              </a:buClr>
              <a:buSzPts val="2800"/>
              <a:buNone/>
              <a:defRPr sz="2800">
                <a:solidFill>
                  <a:srgbClr val="7A0019"/>
                </a:solidFill>
              </a:defRPr>
            </a:lvl8pPr>
            <a:lvl9pPr lvl="8">
              <a:spcBef>
                <a:spcPts val="0"/>
              </a:spcBef>
              <a:spcAft>
                <a:spcPts val="0"/>
              </a:spcAft>
              <a:buClr>
                <a:srgbClr val="7A0019"/>
              </a:buClr>
              <a:buSzPts val="2800"/>
              <a:buNone/>
              <a:defRPr sz="2800">
                <a:solidFill>
                  <a:srgbClr val="7A0019"/>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aleway"/>
              <a:buChar char="●"/>
              <a:defRPr sz="1800">
                <a:latin typeface="Raleway"/>
                <a:ea typeface="Raleway"/>
                <a:cs typeface="Raleway"/>
                <a:sym typeface="Raleway"/>
              </a:defRPr>
            </a:lvl1pPr>
            <a:lvl2pPr marL="914400" lvl="1" indent="-317500">
              <a:lnSpc>
                <a:spcPct val="115000"/>
              </a:lnSpc>
              <a:spcBef>
                <a:spcPts val="1600"/>
              </a:spcBef>
              <a:spcAft>
                <a:spcPts val="0"/>
              </a:spcAft>
              <a:buSzPts val="1400"/>
              <a:buFont typeface="Raleway"/>
              <a:buChar char="○"/>
              <a:defRPr>
                <a:latin typeface="Raleway"/>
                <a:ea typeface="Raleway"/>
                <a:cs typeface="Raleway"/>
                <a:sym typeface="Raleway"/>
              </a:defRPr>
            </a:lvl2pPr>
            <a:lvl3pPr marL="1371600" lvl="2" indent="-317500">
              <a:lnSpc>
                <a:spcPct val="115000"/>
              </a:lnSpc>
              <a:spcBef>
                <a:spcPts val="1600"/>
              </a:spcBef>
              <a:spcAft>
                <a:spcPts val="0"/>
              </a:spcAft>
              <a:buSzPts val="1400"/>
              <a:buFont typeface="Raleway"/>
              <a:buChar char="■"/>
              <a:defRPr>
                <a:latin typeface="Raleway"/>
                <a:ea typeface="Raleway"/>
                <a:cs typeface="Raleway"/>
                <a:sym typeface="Raleway"/>
              </a:defRPr>
            </a:lvl3pPr>
            <a:lvl4pPr marL="1828800" lvl="3" indent="-317500">
              <a:lnSpc>
                <a:spcPct val="115000"/>
              </a:lnSpc>
              <a:spcBef>
                <a:spcPts val="1600"/>
              </a:spcBef>
              <a:spcAft>
                <a:spcPts val="0"/>
              </a:spcAft>
              <a:buSzPts val="1400"/>
              <a:buFont typeface="Raleway"/>
              <a:buChar char="●"/>
              <a:defRPr>
                <a:latin typeface="Raleway"/>
                <a:ea typeface="Raleway"/>
                <a:cs typeface="Raleway"/>
                <a:sym typeface="Raleway"/>
              </a:defRPr>
            </a:lvl4pPr>
            <a:lvl5pPr marL="2286000" lvl="4" indent="-317500">
              <a:lnSpc>
                <a:spcPct val="115000"/>
              </a:lnSpc>
              <a:spcBef>
                <a:spcPts val="1600"/>
              </a:spcBef>
              <a:spcAft>
                <a:spcPts val="0"/>
              </a:spcAft>
              <a:buSzPts val="1400"/>
              <a:buFont typeface="Raleway"/>
              <a:buChar char="○"/>
              <a:defRPr>
                <a:latin typeface="Raleway"/>
                <a:ea typeface="Raleway"/>
                <a:cs typeface="Raleway"/>
                <a:sym typeface="Raleway"/>
              </a:defRPr>
            </a:lvl5pPr>
            <a:lvl6pPr marL="2743200" lvl="5" indent="-317500">
              <a:lnSpc>
                <a:spcPct val="115000"/>
              </a:lnSpc>
              <a:spcBef>
                <a:spcPts val="1600"/>
              </a:spcBef>
              <a:spcAft>
                <a:spcPts val="0"/>
              </a:spcAft>
              <a:buSzPts val="1400"/>
              <a:buFont typeface="Raleway"/>
              <a:buChar char="■"/>
              <a:defRPr>
                <a:latin typeface="Raleway"/>
                <a:ea typeface="Raleway"/>
                <a:cs typeface="Raleway"/>
                <a:sym typeface="Raleway"/>
              </a:defRPr>
            </a:lvl6pPr>
            <a:lvl7pPr marL="3200400" lvl="6" indent="-317500">
              <a:lnSpc>
                <a:spcPct val="115000"/>
              </a:lnSpc>
              <a:spcBef>
                <a:spcPts val="1600"/>
              </a:spcBef>
              <a:spcAft>
                <a:spcPts val="0"/>
              </a:spcAft>
              <a:buSzPts val="1400"/>
              <a:buFont typeface="Raleway"/>
              <a:buChar char="●"/>
              <a:defRPr>
                <a:latin typeface="Raleway"/>
                <a:ea typeface="Raleway"/>
                <a:cs typeface="Raleway"/>
                <a:sym typeface="Raleway"/>
              </a:defRPr>
            </a:lvl7pPr>
            <a:lvl8pPr marL="3657600" lvl="7" indent="-317500">
              <a:lnSpc>
                <a:spcPct val="115000"/>
              </a:lnSpc>
              <a:spcBef>
                <a:spcPts val="1600"/>
              </a:spcBef>
              <a:spcAft>
                <a:spcPts val="0"/>
              </a:spcAft>
              <a:buSzPts val="1400"/>
              <a:buFont typeface="Raleway"/>
              <a:buChar char="○"/>
              <a:defRPr>
                <a:latin typeface="Raleway"/>
                <a:ea typeface="Raleway"/>
                <a:cs typeface="Raleway"/>
                <a:sym typeface="Raleway"/>
              </a:defRPr>
            </a:lvl8pPr>
            <a:lvl9pPr marL="4114800" lvl="8" indent="-317500">
              <a:lnSpc>
                <a:spcPct val="115000"/>
              </a:lnSpc>
              <a:spcBef>
                <a:spcPts val="1600"/>
              </a:spcBef>
              <a:spcAft>
                <a:spcPts val="1600"/>
              </a:spcAft>
              <a:buSzPts val="1400"/>
              <a:buFont typeface="Raleway"/>
              <a:buChar char="■"/>
              <a:defRPr>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292250"/>
            <a:ext cx="8520600" cy="25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latin typeface="Calibri"/>
                <a:ea typeface="Calibri"/>
                <a:cs typeface="Calibri"/>
                <a:sym typeface="Calibri"/>
              </a:rPr>
              <a:t>Digital Assistant to summarize meeting minutes and distill actionable insights </a:t>
            </a:r>
            <a:endParaRPr sz="36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Similarity Matrix</a:t>
            </a:r>
            <a:endParaRPr/>
          </a:p>
          <a:p>
            <a:pPr marL="0" lvl="0" indent="0" algn="l" rtl="0">
              <a:spcBef>
                <a:spcPts val="0"/>
              </a:spcBef>
              <a:spcAft>
                <a:spcPts val="0"/>
              </a:spcAft>
              <a:buNone/>
            </a:pPr>
            <a:endParaRPr/>
          </a:p>
        </p:txBody>
      </p:sp>
      <p:sp>
        <p:nvSpPr>
          <p:cNvPr id="139" name="Google Shape;139;p24"/>
          <p:cNvSpPr txBox="1"/>
          <p:nvPr/>
        </p:nvSpPr>
        <p:spPr>
          <a:xfrm>
            <a:off x="311700" y="1230800"/>
            <a:ext cx="8848200" cy="31689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Used cosine distance to make similarity matrix of S X S dim</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p:txBody>
      </p:sp>
      <p:pic>
        <p:nvPicPr>
          <p:cNvPr id="140" name="Google Shape;140;p24"/>
          <p:cNvPicPr preferRelativeResize="0"/>
          <p:nvPr/>
        </p:nvPicPr>
        <p:blipFill>
          <a:blip r:embed="rId3">
            <a:alphaModFix/>
          </a:blip>
          <a:stretch>
            <a:fillRect/>
          </a:stretch>
        </p:blipFill>
        <p:spPr>
          <a:xfrm>
            <a:off x="730550" y="2112025"/>
            <a:ext cx="8010525" cy="291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NetworkX Graph</a:t>
            </a:r>
            <a:endParaRPr/>
          </a:p>
        </p:txBody>
      </p:sp>
      <p:pic>
        <p:nvPicPr>
          <p:cNvPr id="146" name="Google Shape;146;p25"/>
          <p:cNvPicPr preferRelativeResize="0"/>
          <p:nvPr/>
        </p:nvPicPr>
        <p:blipFill>
          <a:blip r:embed="rId3">
            <a:alphaModFix/>
          </a:blip>
          <a:stretch>
            <a:fillRect/>
          </a:stretch>
        </p:blipFill>
        <p:spPr>
          <a:xfrm>
            <a:off x="311700" y="1224075"/>
            <a:ext cx="3600450" cy="3571875"/>
          </a:xfrm>
          <a:prstGeom prst="rect">
            <a:avLst/>
          </a:prstGeom>
          <a:noFill/>
          <a:ln>
            <a:noFill/>
          </a:ln>
        </p:spPr>
      </p:pic>
      <p:sp>
        <p:nvSpPr>
          <p:cNvPr id="147" name="Google Shape;147;p25"/>
          <p:cNvSpPr txBox="1"/>
          <p:nvPr/>
        </p:nvSpPr>
        <p:spPr>
          <a:xfrm>
            <a:off x="4102500" y="1392650"/>
            <a:ext cx="5041500" cy="35718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Nodes represents the sentences in similarity matrix</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a:p>
            <a:pPr marL="914400" lvl="0" indent="-381000" algn="l" rtl="0">
              <a:spcBef>
                <a:spcPts val="0"/>
              </a:spcBef>
              <a:spcAft>
                <a:spcPts val="0"/>
              </a:spcAft>
              <a:buSzPts val="2400"/>
              <a:buFont typeface="Raleway"/>
              <a:buChar char="●"/>
            </a:pPr>
            <a:r>
              <a:rPr lang="en" sz="2400">
                <a:latin typeface="Raleway"/>
                <a:ea typeface="Raleway"/>
                <a:cs typeface="Raleway"/>
                <a:sym typeface="Raleway"/>
              </a:rPr>
              <a:t>Edge length represents the similarity weights of sentences.</a:t>
            </a:r>
            <a:endParaRPr sz="24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PageRank for Scoring Sentences</a:t>
            </a:r>
            <a:endParaRPr/>
          </a:p>
        </p:txBody>
      </p:sp>
      <p:pic>
        <p:nvPicPr>
          <p:cNvPr id="153" name="Google Shape;153;p26"/>
          <p:cNvPicPr preferRelativeResize="0"/>
          <p:nvPr/>
        </p:nvPicPr>
        <p:blipFill>
          <a:blip r:embed="rId3">
            <a:alphaModFix/>
          </a:blip>
          <a:stretch>
            <a:fillRect/>
          </a:stretch>
        </p:blipFill>
        <p:spPr>
          <a:xfrm>
            <a:off x="224350" y="1752350"/>
            <a:ext cx="4379625" cy="3086350"/>
          </a:xfrm>
          <a:prstGeom prst="rect">
            <a:avLst/>
          </a:prstGeom>
          <a:noFill/>
          <a:ln>
            <a:noFill/>
          </a:ln>
        </p:spPr>
      </p:pic>
      <p:sp>
        <p:nvSpPr>
          <p:cNvPr id="154" name="Google Shape;154;p26"/>
          <p:cNvSpPr txBox="1"/>
          <p:nvPr/>
        </p:nvSpPr>
        <p:spPr>
          <a:xfrm>
            <a:off x="131875" y="1017725"/>
            <a:ext cx="8248800" cy="14208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Used the PageRank (or Text Rank) algorithm to rank each nodes.</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p:txBody>
      </p:sp>
      <p:pic>
        <p:nvPicPr>
          <p:cNvPr id="155" name="Google Shape;155;p26"/>
          <p:cNvPicPr preferRelativeResize="0"/>
          <p:nvPr/>
        </p:nvPicPr>
        <p:blipFill>
          <a:blip r:embed="rId4">
            <a:alphaModFix/>
          </a:blip>
          <a:stretch>
            <a:fillRect/>
          </a:stretch>
        </p:blipFill>
        <p:spPr>
          <a:xfrm>
            <a:off x="4324750" y="2986575"/>
            <a:ext cx="4819250" cy="112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List &amp; Critical Items</a:t>
            </a:r>
            <a:endParaRPr/>
          </a:p>
        </p:txBody>
      </p:sp>
      <p:sp>
        <p:nvSpPr>
          <p:cNvPr id="161" name="Google Shape;161;p27"/>
          <p:cNvSpPr txBox="1"/>
          <p:nvPr/>
        </p:nvSpPr>
        <p:spPr>
          <a:xfrm>
            <a:off x="5431250" y="1679300"/>
            <a:ext cx="2967300" cy="11124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Used simple regex rules using common vocab used in meetings.</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p:txBody>
      </p:sp>
      <p:graphicFrame>
        <p:nvGraphicFramePr>
          <p:cNvPr id="162" name="Google Shape;162;p27"/>
          <p:cNvGraphicFramePr/>
          <p:nvPr/>
        </p:nvGraphicFramePr>
        <p:xfrm>
          <a:off x="545500" y="1305950"/>
          <a:ext cx="4531725" cy="3357971"/>
        </p:xfrm>
        <a:graphic>
          <a:graphicData uri="http://schemas.openxmlformats.org/drawingml/2006/table">
            <a:tbl>
              <a:tblPr>
                <a:noFill/>
                <a:tableStyleId>{1B0CA73C-E5C5-471C-AB88-92F8986F3539}</a:tableStyleId>
              </a:tblPr>
              <a:tblGrid>
                <a:gridCol w="2297675">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357625">
                <a:tc>
                  <a:txBody>
                    <a:bodyPr/>
                    <a:lstStyle/>
                    <a:p>
                      <a:pPr marL="0" lvl="0" indent="0" algn="l" rtl="0">
                        <a:lnSpc>
                          <a:spcPct val="115000"/>
                        </a:lnSpc>
                        <a:spcBef>
                          <a:spcPts val="0"/>
                        </a:spcBef>
                        <a:spcAft>
                          <a:spcPts val="0"/>
                        </a:spcAft>
                        <a:buNone/>
                      </a:pPr>
                      <a:r>
                        <a:rPr lang="en" sz="1800" b="1"/>
                        <a:t>To – Do List</a:t>
                      </a:r>
                      <a:endParaRPr sz="1800" b="1"/>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b="1"/>
                        <a:t>Critical Items</a:t>
                      </a:r>
                      <a:endParaRPr sz="1800" b="1"/>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2350">
                <a:tc>
                  <a:txBody>
                    <a:bodyPr/>
                    <a:lstStyle/>
                    <a:p>
                      <a:pPr marL="0" lvl="0" indent="0" algn="l" rtl="0">
                        <a:lnSpc>
                          <a:spcPct val="115000"/>
                        </a:lnSpc>
                        <a:spcBef>
                          <a:spcPts val="0"/>
                        </a:spcBef>
                        <a:spcAft>
                          <a:spcPts val="0"/>
                        </a:spcAft>
                        <a:buNone/>
                      </a:pPr>
                      <a:r>
                        <a:rPr lang="en"/>
                        <a:t>Can/Could</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Dates/Days</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2350">
                <a:tc>
                  <a:txBody>
                    <a:bodyPr/>
                    <a:lstStyle/>
                    <a:p>
                      <a:pPr marL="0" lvl="0" indent="0" algn="l" rtl="0">
                        <a:lnSpc>
                          <a:spcPct val="115000"/>
                        </a:lnSpc>
                        <a:spcBef>
                          <a:spcPts val="0"/>
                        </a:spcBef>
                        <a:spcAft>
                          <a:spcPts val="0"/>
                        </a:spcAft>
                        <a:buNone/>
                      </a:pPr>
                      <a:r>
                        <a:rPr lang="en"/>
                        <a:t>Do</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must</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2350">
                <a:tc>
                  <a:txBody>
                    <a:bodyPr/>
                    <a:lstStyle/>
                    <a:p>
                      <a:pPr marL="0" lvl="0" indent="0" algn="l" rtl="0">
                        <a:lnSpc>
                          <a:spcPct val="115000"/>
                        </a:lnSpc>
                        <a:spcBef>
                          <a:spcPts val="0"/>
                        </a:spcBef>
                        <a:spcAft>
                          <a:spcPts val="0"/>
                        </a:spcAft>
                        <a:buNone/>
                      </a:pPr>
                      <a:r>
                        <a:rPr lang="en"/>
                        <a:t>recommend</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should</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2350">
                <a:tc>
                  <a:txBody>
                    <a:bodyPr/>
                    <a:lstStyle/>
                    <a:p>
                      <a:pPr marL="0" lvl="0" indent="0" algn="l" rtl="0">
                        <a:lnSpc>
                          <a:spcPct val="115000"/>
                        </a:lnSpc>
                        <a:spcBef>
                          <a:spcPts val="0"/>
                        </a:spcBef>
                        <a:spcAft>
                          <a:spcPts val="0"/>
                        </a:spcAft>
                        <a:buNone/>
                      </a:pPr>
                      <a:r>
                        <a:rPr lang="en"/>
                        <a:t>want</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strategy</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2350">
                <a:tc>
                  <a:txBody>
                    <a:bodyPr/>
                    <a:lstStyle/>
                    <a:p>
                      <a:pPr marL="0" lvl="0" indent="0" algn="l" rtl="0">
                        <a:lnSpc>
                          <a:spcPct val="115000"/>
                        </a:lnSpc>
                        <a:spcBef>
                          <a:spcPts val="0"/>
                        </a:spcBef>
                        <a:spcAft>
                          <a:spcPts val="0"/>
                        </a:spcAft>
                        <a:buNone/>
                      </a:pPr>
                      <a:r>
                        <a:rPr lang="en"/>
                        <a:t>help</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immediate</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2350">
                <a:tc>
                  <a:txBody>
                    <a:bodyPr/>
                    <a:lstStyle/>
                    <a:p>
                      <a:pPr marL="0" lvl="0" indent="0" algn="l" rtl="0">
                        <a:lnSpc>
                          <a:spcPct val="115000"/>
                        </a:lnSpc>
                        <a:spcBef>
                          <a:spcPts val="0"/>
                        </a:spcBef>
                        <a:spcAft>
                          <a:spcPts val="0"/>
                        </a:spcAft>
                        <a:buNone/>
                      </a:pPr>
                      <a:r>
                        <a:rPr lang="en"/>
                        <a:t>update</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important</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2350">
                <a:tc>
                  <a:txBody>
                    <a:bodyPr/>
                    <a:lstStyle/>
                    <a:p>
                      <a:pPr marL="0" lvl="0" indent="0" algn="l" rtl="0">
                        <a:lnSpc>
                          <a:spcPct val="115000"/>
                        </a:lnSpc>
                        <a:spcBef>
                          <a:spcPts val="0"/>
                        </a:spcBef>
                        <a:spcAft>
                          <a:spcPts val="0"/>
                        </a:spcAft>
                        <a:buNone/>
                      </a:pPr>
                      <a:r>
                        <a:rPr lang="en"/>
                        <a:t>primarily</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wrong</a:t>
                      </a:r>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Cloud - Common Theme</a:t>
            </a:r>
            <a:endParaRPr/>
          </a:p>
        </p:txBody>
      </p:sp>
      <p:pic>
        <p:nvPicPr>
          <p:cNvPr id="168" name="Google Shape;168;p28"/>
          <p:cNvPicPr preferRelativeResize="0"/>
          <p:nvPr/>
        </p:nvPicPr>
        <p:blipFill>
          <a:blip r:embed="rId3">
            <a:alphaModFix/>
          </a:blip>
          <a:stretch>
            <a:fillRect/>
          </a:stretch>
        </p:blipFill>
        <p:spPr>
          <a:xfrm>
            <a:off x="152400" y="1227250"/>
            <a:ext cx="5926275" cy="3763850"/>
          </a:xfrm>
          <a:prstGeom prst="rect">
            <a:avLst/>
          </a:prstGeom>
          <a:noFill/>
          <a:ln>
            <a:noFill/>
          </a:ln>
        </p:spPr>
      </p:pic>
      <p:sp>
        <p:nvSpPr>
          <p:cNvPr id="169" name="Google Shape;169;p28"/>
          <p:cNvSpPr txBox="1"/>
          <p:nvPr/>
        </p:nvSpPr>
        <p:spPr>
          <a:xfrm>
            <a:off x="5775075" y="1017725"/>
            <a:ext cx="2967300" cy="11124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2-gram word cloud based on most recurring combination</a:t>
            </a:r>
            <a:endParaRPr sz="2400">
              <a:latin typeface="Raleway"/>
              <a:ea typeface="Raleway"/>
              <a:cs typeface="Raleway"/>
              <a:sym typeface="Raleway"/>
            </a:endParaRPr>
          </a:p>
          <a:p>
            <a:pPr marL="914400" lvl="0" indent="-381000" algn="l" rtl="0">
              <a:spcBef>
                <a:spcPts val="0"/>
              </a:spcBef>
              <a:spcAft>
                <a:spcPts val="0"/>
              </a:spcAft>
              <a:buSzPts val="2400"/>
              <a:buFont typeface="Raleway"/>
              <a:buChar char="●"/>
            </a:pPr>
            <a:r>
              <a:rPr lang="en" sz="2400">
                <a:latin typeface="Raleway"/>
                <a:ea typeface="Raleway"/>
                <a:cs typeface="Raleway"/>
                <a:sym typeface="Raleway"/>
              </a:rPr>
              <a:t>Docx to generate final output</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140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Calibri"/>
                <a:ea typeface="Calibri"/>
                <a:cs typeface="Calibri"/>
                <a:sym typeface="Calibri"/>
              </a:rPr>
              <a:t>The business applications</a:t>
            </a:r>
            <a:endParaRPr sz="2600">
              <a:latin typeface="Calibri"/>
              <a:ea typeface="Calibri"/>
              <a:cs typeface="Calibri"/>
              <a:sym typeface="Calibri"/>
            </a:endParaRPr>
          </a:p>
        </p:txBody>
      </p:sp>
      <p:pic>
        <p:nvPicPr>
          <p:cNvPr id="175" name="Google Shape;175;p29"/>
          <p:cNvPicPr preferRelativeResize="0"/>
          <p:nvPr/>
        </p:nvPicPr>
        <p:blipFill>
          <a:blip r:embed="rId3">
            <a:alphaModFix/>
          </a:blip>
          <a:stretch>
            <a:fillRect/>
          </a:stretch>
        </p:blipFill>
        <p:spPr>
          <a:xfrm>
            <a:off x="1530900" y="913750"/>
            <a:ext cx="2438200" cy="621750"/>
          </a:xfrm>
          <a:prstGeom prst="rect">
            <a:avLst/>
          </a:prstGeom>
          <a:noFill/>
          <a:ln>
            <a:noFill/>
          </a:ln>
        </p:spPr>
      </p:pic>
      <p:pic>
        <p:nvPicPr>
          <p:cNvPr id="176" name="Google Shape;176;p29"/>
          <p:cNvPicPr preferRelativeResize="0"/>
          <p:nvPr/>
        </p:nvPicPr>
        <p:blipFill>
          <a:blip r:embed="rId4">
            <a:alphaModFix/>
          </a:blip>
          <a:stretch>
            <a:fillRect/>
          </a:stretch>
        </p:blipFill>
        <p:spPr>
          <a:xfrm>
            <a:off x="5078100" y="888225"/>
            <a:ext cx="1584680" cy="672825"/>
          </a:xfrm>
          <a:prstGeom prst="rect">
            <a:avLst/>
          </a:prstGeom>
          <a:noFill/>
          <a:ln>
            <a:noFill/>
          </a:ln>
        </p:spPr>
      </p:pic>
      <p:pic>
        <p:nvPicPr>
          <p:cNvPr id="177" name="Google Shape;177;p29"/>
          <p:cNvPicPr preferRelativeResize="0"/>
          <p:nvPr/>
        </p:nvPicPr>
        <p:blipFill>
          <a:blip r:embed="rId5">
            <a:alphaModFix/>
          </a:blip>
          <a:stretch>
            <a:fillRect/>
          </a:stretch>
        </p:blipFill>
        <p:spPr>
          <a:xfrm>
            <a:off x="1715675" y="1698325"/>
            <a:ext cx="1687875" cy="1039175"/>
          </a:xfrm>
          <a:prstGeom prst="rect">
            <a:avLst/>
          </a:prstGeom>
          <a:noFill/>
          <a:ln>
            <a:noFill/>
          </a:ln>
        </p:spPr>
      </p:pic>
      <p:pic>
        <p:nvPicPr>
          <p:cNvPr id="178" name="Google Shape;178;p29"/>
          <p:cNvPicPr preferRelativeResize="0"/>
          <p:nvPr/>
        </p:nvPicPr>
        <p:blipFill>
          <a:blip r:embed="rId6">
            <a:alphaModFix/>
          </a:blip>
          <a:stretch>
            <a:fillRect/>
          </a:stretch>
        </p:blipFill>
        <p:spPr>
          <a:xfrm>
            <a:off x="5078100" y="1907050"/>
            <a:ext cx="3280549" cy="621750"/>
          </a:xfrm>
          <a:prstGeom prst="rect">
            <a:avLst/>
          </a:prstGeom>
          <a:noFill/>
          <a:ln>
            <a:noFill/>
          </a:ln>
        </p:spPr>
      </p:pic>
      <p:pic>
        <p:nvPicPr>
          <p:cNvPr id="179" name="Google Shape;179;p29"/>
          <p:cNvPicPr preferRelativeResize="0"/>
          <p:nvPr/>
        </p:nvPicPr>
        <p:blipFill>
          <a:blip r:embed="rId7">
            <a:alphaModFix/>
          </a:blip>
          <a:stretch>
            <a:fillRect/>
          </a:stretch>
        </p:blipFill>
        <p:spPr>
          <a:xfrm>
            <a:off x="1864650" y="2988975"/>
            <a:ext cx="1389900" cy="940050"/>
          </a:xfrm>
          <a:prstGeom prst="rect">
            <a:avLst/>
          </a:prstGeom>
          <a:noFill/>
          <a:ln>
            <a:noFill/>
          </a:ln>
        </p:spPr>
      </p:pic>
      <p:pic>
        <p:nvPicPr>
          <p:cNvPr id="180" name="Google Shape;180;p29"/>
          <p:cNvPicPr preferRelativeResize="0"/>
          <p:nvPr/>
        </p:nvPicPr>
        <p:blipFill>
          <a:blip r:embed="rId8">
            <a:alphaModFix/>
          </a:blip>
          <a:stretch>
            <a:fillRect/>
          </a:stretch>
        </p:blipFill>
        <p:spPr>
          <a:xfrm>
            <a:off x="5078100" y="3026875"/>
            <a:ext cx="3458867" cy="672825"/>
          </a:xfrm>
          <a:prstGeom prst="rect">
            <a:avLst/>
          </a:prstGeom>
          <a:noFill/>
          <a:ln>
            <a:noFill/>
          </a:ln>
        </p:spPr>
      </p:pic>
      <p:pic>
        <p:nvPicPr>
          <p:cNvPr id="181" name="Google Shape;181;p29"/>
          <p:cNvPicPr preferRelativeResize="0"/>
          <p:nvPr/>
        </p:nvPicPr>
        <p:blipFill>
          <a:blip r:embed="rId9">
            <a:alphaModFix/>
          </a:blip>
          <a:stretch>
            <a:fillRect/>
          </a:stretch>
        </p:blipFill>
        <p:spPr>
          <a:xfrm>
            <a:off x="1970888" y="4180500"/>
            <a:ext cx="1177444" cy="940050"/>
          </a:xfrm>
          <a:prstGeom prst="rect">
            <a:avLst/>
          </a:prstGeom>
          <a:noFill/>
          <a:ln>
            <a:noFill/>
          </a:ln>
        </p:spPr>
      </p:pic>
      <p:pic>
        <p:nvPicPr>
          <p:cNvPr id="182" name="Google Shape;182;p29"/>
          <p:cNvPicPr preferRelativeResize="0"/>
          <p:nvPr/>
        </p:nvPicPr>
        <p:blipFill>
          <a:blip r:embed="rId10">
            <a:alphaModFix/>
          </a:blip>
          <a:stretch>
            <a:fillRect/>
          </a:stretch>
        </p:blipFill>
        <p:spPr>
          <a:xfrm>
            <a:off x="5078100" y="4339650"/>
            <a:ext cx="1464375" cy="621750"/>
          </a:xfrm>
          <a:prstGeom prst="rect">
            <a:avLst/>
          </a:prstGeom>
          <a:noFill/>
          <a:ln>
            <a:noFill/>
          </a:ln>
        </p:spPr>
      </p:pic>
      <p:pic>
        <p:nvPicPr>
          <p:cNvPr id="183" name="Google Shape;183;p29"/>
          <p:cNvPicPr preferRelativeResize="0"/>
          <p:nvPr/>
        </p:nvPicPr>
        <p:blipFill>
          <a:blip r:embed="rId11">
            <a:alphaModFix/>
          </a:blip>
          <a:stretch>
            <a:fillRect/>
          </a:stretch>
        </p:blipFill>
        <p:spPr>
          <a:xfrm>
            <a:off x="152400" y="865650"/>
            <a:ext cx="432589" cy="940050"/>
          </a:xfrm>
          <a:prstGeom prst="rect">
            <a:avLst/>
          </a:prstGeom>
          <a:noFill/>
          <a:ln>
            <a:noFill/>
          </a:ln>
        </p:spPr>
      </p:pic>
      <p:pic>
        <p:nvPicPr>
          <p:cNvPr id="184" name="Google Shape;184;p29"/>
          <p:cNvPicPr preferRelativeResize="0"/>
          <p:nvPr/>
        </p:nvPicPr>
        <p:blipFill>
          <a:blip r:embed="rId11">
            <a:alphaModFix/>
          </a:blip>
          <a:stretch>
            <a:fillRect/>
          </a:stretch>
        </p:blipFill>
        <p:spPr>
          <a:xfrm>
            <a:off x="152400" y="1958100"/>
            <a:ext cx="432589" cy="940050"/>
          </a:xfrm>
          <a:prstGeom prst="rect">
            <a:avLst/>
          </a:prstGeom>
          <a:noFill/>
          <a:ln>
            <a:noFill/>
          </a:ln>
        </p:spPr>
      </p:pic>
      <p:pic>
        <p:nvPicPr>
          <p:cNvPr id="185" name="Google Shape;185;p29"/>
          <p:cNvPicPr preferRelativeResize="0"/>
          <p:nvPr/>
        </p:nvPicPr>
        <p:blipFill>
          <a:blip r:embed="rId11">
            <a:alphaModFix/>
          </a:blip>
          <a:stretch>
            <a:fillRect/>
          </a:stretch>
        </p:blipFill>
        <p:spPr>
          <a:xfrm>
            <a:off x="152400" y="3093950"/>
            <a:ext cx="432589" cy="940050"/>
          </a:xfrm>
          <a:prstGeom prst="rect">
            <a:avLst/>
          </a:prstGeom>
          <a:noFill/>
          <a:ln>
            <a:noFill/>
          </a:ln>
        </p:spPr>
      </p:pic>
      <p:pic>
        <p:nvPicPr>
          <p:cNvPr id="186" name="Google Shape;186;p29"/>
          <p:cNvPicPr preferRelativeResize="0"/>
          <p:nvPr/>
        </p:nvPicPr>
        <p:blipFill>
          <a:blip r:embed="rId11">
            <a:alphaModFix/>
          </a:blip>
          <a:stretch>
            <a:fillRect/>
          </a:stretch>
        </p:blipFill>
        <p:spPr>
          <a:xfrm>
            <a:off x="69825" y="4143000"/>
            <a:ext cx="432589" cy="94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1000"/>
                                        <p:tgtEl>
                                          <p:spTgt spid="1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fade">
                                      <p:cBhvr>
                                        <p:cTn id="15" dur="1000"/>
                                        <p:tgtEl>
                                          <p:spTgt spid="1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4"/>
                                        </p:tgtEl>
                                        <p:attrNameLst>
                                          <p:attrName>style.visibility</p:attrName>
                                        </p:attrNameLst>
                                      </p:cBhvr>
                                      <p:to>
                                        <p:strVal val="visible"/>
                                      </p:to>
                                    </p:set>
                                    <p:animEffect transition="in" filter="fade">
                                      <p:cBhvr>
                                        <p:cTn id="20" dur="1000"/>
                                        <p:tgtEl>
                                          <p:spTgt spid="184"/>
                                        </p:tgtEl>
                                      </p:cBhvr>
                                    </p:animEffect>
                                  </p:childTnLst>
                                </p:cTn>
                              </p:par>
                              <p:par>
                                <p:cTn id="21" presetID="10" presetClass="entr" presetSubtype="0" fill="hold" nodeType="withEffect">
                                  <p:stCondLst>
                                    <p:cond delay="0"/>
                                  </p:stCondLst>
                                  <p:childTnLst>
                                    <p:set>
                                      <p:cBhvr>
                                        <p:cTn id="22" dur="1" fill="hold">
                                          <p:stCondLst>
                                            <p:cond delay="0"/>
                                          </p:stCondLst>
                                        </p:cTn>
                                        <p:tgtEl>
                                          <p:spTgt spid="177"/>
                                        </p:tgtEl>
                                        <p:attrNameLst>
                                          <p:attrName>style.visibility</p:attrName>
                                        </p:attrNameLst>
                                      </p:cBhvr>
                                      <p:to>
                                        <p:strVal val="visible"/>
                                      </p:to>
                                    </p:set>
                                    <p:animEffect transition="in" filter="fade">
                                      <p:cBhvr>
                                        <p:cTn id="23" dur="1000"/>
                                        <p:tgtEl>
                                          <p:spTgt spid="17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8"/>
                                        </p:tgtEl>
                                        <p:attrNameLst>
                                          <p:attrName>style.visibility</p:attrName>
                                        </p:attrNameLst>
                                      </p:cBhvr>
                                      <p:to>
                                        <p:strVal val="visible"/>
                                      </p:to>
                                    </p:set>
                                    <p:animEffect transition="in" filter="fade">
                                      <p:cBhvr>
                                        <p:cTn id="28" dur="1900"/>
                                        <p:tgtEl>
                                          <p:spTgt spid="1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5"/>
                                        </p:tgtEl>
                                        <p:attrNameLst>
                                          <p:attrName>style.visibility</p:attrName>
                                        </p:attrNameLst>
                                      </p:cBhvr>
                                      <p:to>
                                        <p:strVal val="visible"/>
                                      </p:to>
                                    </p:set>
                                    <p:animEffect transition="in" filter="fade">
                                      <p:cBhvr>
                                        <p:cTn id="33" dur="1000"/>
                                        <p:tgtEl>
                                          <p:spTgt spid="185"/>
                                        </p:tgtEl>
                                      </p:cBhvr>
                                    </p:animEffect>
                                  </p:childTnLst>
                                </p:cTn>
                              </p:par>
                              <p:par>
                                <p:cTn id="34" presetID="10" presetClass="entr" presetSubtype="0" fill="hold" nodeType="with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fade">
                                      <p:cBhvr>
                                        <p:cTn id="36" dur="1000"/>
                                        <p:tgtEl>
                                          <p:spTgt spid="17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fade">
                                      <p:cBhvr>
                                        <p:cTn id="41" dur="1000"/>
                                        <p:tgtEl>
                                          <p:spTgt spid="18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1000"/>
                                        <p:tgtEl>
                                          <p:spTgt spid="186"/>
                                        </p:tgtEl>
                                      </p:cBhvr>
                                    </p:animEffect>
                                  </p:childTnLst>
                                </p:cTn>
                              </p:par>
                              <p:par>
                                <p:cTn id="47" presetID="10" presetClass="entr" presetSubtype="0" fill="hold" nodeType="withEffect">
                                  <p:stCondLst>
                                    <p:cond delay="0"/>
                                  </p:stCondLst>
                                  <p:childTnLst>
                                    <p:set>
                                      <p:cBhvr>
                                        <p:cTn id="48" dur="1" fill="hold">
                                          <p:stCondLst>
                                            <p:cond delay="0"/>
                                          </p:stCondLst>
                                        </p:cTn>
                                        <p:tgtEl>
                                          <p:spTgt spid="181"/>
                                        </p:tgtEl>
                                        <p:attrNameLst>
                                          <p:attrName>style.visibility</p:attrName>
                                        </p:attrNameLst>
                                      </p:cBhvr>
                                      <p:to>
                                        <p:strVal val="visible"/>
                                      </p:to>
                                    </p:set>
                                    <p:animEffect transition="in" filter="fade">
                                      <p:cBhvr>
                                        <p:cTn id="49" dur="1000"/>
                                        <p:tgtEl>
                                          <p:spTgt spid="18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fade">
                                      <p:cBhvr>
                                        <p:cTn id="54"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p30"/>
          <p:cNvSpPr txBox="1"/>
          <p:nvPr/>
        </p:nvSpPr>
        <p:spPr>
          <a:xfrm>
            <a:off x="1839575" y="1205550"/>
            <a:ext cx="5464800" cy="27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pic>
        <p:nvPicPr>
          <p:cNvPr id="192" name="Google Shape;192;p30"/>
          <p:cNvPicPr preferRelativeResize="0"/>
          <p:nvPr/>
        </p:nvPicPr>
        <p:blipFill>
          <a:blip r:embed="rId3">
            <a:alphaModFix/>
          </a:blip>
          <a:stretch>
            <a:fillRect/>
          </a:stretch>
        </p:blipFill>
        <p:spPr>
          <a:xfrm>
            <a:off x="1839575" y="1205538"/>
            <a:ext cx="5464850" cy="2732425"/>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Calibri"/>
                <a:ea typeface="Calibri"/>
                <a:cs typeface="Calibri"/>
                <a:sym typeface="Calibri"/>
              </a:rPr>
              <a:t>Let’s initiate you into the world of text summarizers</a:t>
            </a:r>
            <a:endParaRPr sz="2600">
              <a:latin typeface="Calibri"/>
              <a:ea typeface="Calibri"/>
              <a:cs typeface="Calibri"/>
              <a:sym typeface="Calibri"/>
            </a:endParaRPr>
          </a:p>
        </p:txBody>
      </p:sp>
      <p:pic>
        <p:nvPicPr>
          <p:cNvPr id="76" name="Google Shape;76;p16"/>
          <p:cNvPicPr preferRelativeResize="0"/>
          <p:nvPr/>
        </p:nvPicPr>
        <p:blipFill rotWithShape="1">
          <a:blip r:embed="rId3">
            <a:alphaModFix/>
          </a:blip>
          <a:srcRect t="20120" b="19873"/>
          <a:stretch/>
        </p:blipFill>
        <p:spPr>
          <a:xfrm>
            <a:off x="3485375" y="1213350"/>
            <a:ext cx="5462150" cy="1843594"/>
          </a:xfrm>
          <a:prstGeom prst="rect">
            <a:avLst/>
          </a:prstGeom>
          <a:noFill/>
          <a:ln w="9525" cap="flat" cmpd="sng">
            <a:solidFill>
              <a:srgbClr val="B7B7B7"/>
            </a:solidFill>
            <a:prstDash val="solid"/>
            <a:round/>
            <a:headEnd type="none" w="sm" len="sm"/>
            <a:tailEnd type="none" w="sm" len="sm"/>
          </a:ln>
        </p:spPr>
      </p:pic>
      <p:pic>
        <p:nvPicPr>
          <p:cNvPr id="77" name="Google Shape;77;p16"/>
          <p:cNvPicPr preferRelativeResize="0"/>
          <p:nvPr/>
        </p:nvPicPr>
        <p:blipFill>
          <a:blip r:embed="rId4">
            <a:alphaModFix/>
          </a:blip>
          <a:stretch>
            <a:fillRect/>
          </a:stretch>
        </p:blipFill>
        <p:spPr>
          <a:xfrm>
            <a:off x="3485375" y="3147650"/>
            <a:ext cx="5462150" cy="1749650"/>
          </a:xfrm>
          <a:prstGeom prst="rect">
            <a:avLst/>
          </a:prstGeom>
          <a:noFill/>
          <a:ln w="9525" cap="flat" cmpd="sng">
            <a:solidFill>
              <a:srgbClr val="B7B7B7"/>
            </a:solidFill>
            <a:prstDash val="solid"/>
            <a:round/>
            <a:headEnd type="none" w="sm" len="sm"/>
            <a:tailEnd type="none" w="sm" len="sm"/>
          </a:ln>
        </p:spPr>
      </p:pic>
      <p:sp>
        <p:nvSpPr>
          <p:cNvPr id="78" name="Google Shape;78;p16"/>
          <p:cNvSpPr txBox="1"/>
          <p:nvPr/>
        </p:nvSpPr>
        <p:spPr>
          <a:xfrm>
            <a:off x="624250" y="1928600"/>
            <a:ext cx="2409000" cy="6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Calibri"/>
                <a:ea typeface="Calibri"/>
                <a:cs typeface="Calibri"/>
                <a:sym typeface="Calibri"/>
              </a:rPr>
              <a:t>Extractive</a:t>
            </a:r>
            <a:endParaRPr sz="2500">
              <a:latin typeface="Calibri"/>
              <a:ea typeface="Calibri"/>
              <a:cs typeface="Calibri"/>
              <a:sym typeface="Calibri"/>
            </a:endParaRPr>
          </a:p>
        </p:txBody>
      </p:sp>
      <p:sp>
        <p:nvSpPr>
          <p:cNvPr id="79" name="Google Shape;79;p16"/>
          <p:cNvSpPr txBox="1"/>
          <p:nvPr/>
        </p:nvSpPr>
        <p:spPr>
          <a:xfrm>
            <a:off x="624250" y="3707475"/>
            <a:ext cx="2409000" cy="6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Calibri"/>
                <a:ea typeface="Calibri"/>
                <a:cs typeface="Calibri"/>
                <a:sym typeface="Calibri"/>
              </a:rPr>
              <a:t>Abstractive</a:t>
            </a:r>
            <a:endParaRPr sz="2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403350" y="1490575"/>
            <a:ext cx="8337300" cy="3000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Calibri"/>
                <a:ea typeface="Calibri"/>
                <a:cs typeface="Calibri"/>
                <a:sym typeface="Calibri"/>
              </a:rPr>
              <a:t>Python offers extensive support libraries, allowing us to conceptualize, iterate and demo the product in 2 weeks</a:t>
            </a:r>
            <a:endParaRPr sz="2600">
              <a:latin typeface="Calibri"/>
              <a:ea typeface="Calibri"/>
              <a:cs typeface="Calibri"/>
              <a:sym typeface="Calibri"/>
            </a:endParaRPr>
          </a:p>
        </p:txBody>
      </p:sp>
      <p:pic>
        <p:nvPicPr>
          <p:cNvPr id="86" name="Google Shape;86;p17"/>
          <p:cNvPicPr preferRelativeResize="0"/>
          <p:nvPr/>
        </p:nvPicPr>
        <p:blipFill rotWithShape="1">
          <a:blip r:embed="rId3">
            <a:alphaModFix/>
          </a:blip>
          <a:srcRect t="17088"/>
          <a:stretch/>
        </p:blipFill>
        <p:spPr>
          <a:xfrm>
            <a:off x="2524625" y="1833125"/>
            <a:ext cx="6216025" cy="2084389"/>
          </a:xfrm>
          <a:prstGeom prst="rect">
            <a:avLst/>
          </a:prstGeom>
          <a:noFill/>
          <a:ln>
            <a:noFill/>
          </a:ln>
        </p:spPr>
      </p:pic>
      <p:pic>
        <p:nvPicPr>
          <p:cNvPr id="87" name="Google Shape;87;p17"/>
          <p:cNvPicPr preferRelativeResize="0"/>
          <p:nvPr/>
        </p:nvPicPr>
        <p:blipFill rotWithShape="1">
          <a:blip r:embed="rId4">
            <a:alphaModFix/>
          </a:blip>
          <a:srcRect t="20560" b="21669"/>
          <a:stretch/>
        </p:blipFill>
        <p:spPr>
          <a:xfrm>
            <a:off x="500025" y="2258699"/>
            <a:ext cx="1970476" cy="113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Calibri"/>
                <a:ea typeface="Calibri"/>
                <a:cs typeface="Calibri"/>
                <a:sym typeface="Calibri"/>
              </a:rPr>
              <a:t>A bird’s eye view of the process</a:t>
            </a:r>
            <a:endParaRPr sz="2600">
              <a:latin typeface="Calibri"/>
              <a:ea typeface="Calibri"/>
              <a:cs typeface="Calibri"/>
              <a:sym typeface="Calibri"/>
            </a:endParaRPr>
          </a:p>
        </p:txBody>
      </p:sp>
      <p:pic>
        <p:nvPicPr>
          <p:cNvPr id="93" name="Google Shape;93;p18"/>
          <p:cNvPicPr preferRelativeResize="0"/>
          <p:nvPr/>
        </p:nvPicPr>
        <p:blipFill rotWithShape="1">
          <a:blip r:embed="rId3">
            <a:alphaModFix/>
          </a:blip>
          <a:srcRect l="24710"/>
          <a:stretch/>
        </p:blipFill>
        <p:spPr>
          <a:xfrm>
            <a:off x="2966675" y="1515050"/>
            <a:ext cx="4903278" cy="3227250"/>
          </a:xfrm>
          <a:prstGeom prst="rect">
            <a:avLst/>
          </a:prstGeom>
          <a:noFill/>
          <a:ln>
            <a:noFill/>
          </a:ln>
        </p:spPr>
      </p:pic>
      <p:pic>
        <p:nvPicPr>
          <p:cNvPr id="94" name="Google Shape;94;p18"/>
          <p:cNvPicPr preferRelativeResize="0"/>
          <p:nvPr/>
        </p:nvPicPr>
        <p:blipFill rotWithShape="1">
          <a:blip r:embed="rId4">
            <a:alphaModFix/>
          </a:blip>
          <a:srcRect l="3793" r="39333"/>
          <a:stretch/>
        </p:blipFill>
        <p:spPr>
          <a:xfrm>
            <a:off x="1223475" y="1408625"/>
            <a:ext cx="1830149" cy="1582550"/>
          </a:xfrm>
          <a:prstGeom prst="rect">
            <a:avLst/>
          </a:prstGeom>
          <a:noFill/>
          <a:ln>
            <a:noFill/>
          </a:ln>
        </p:spPr>
      </p:pic>
      <p:pic>
        <p:nvPicPr>
          <p:cNvPr id="95" name="Google Shape;95;p18"/>
          <p:cNvPicPr preferRelativeResize="0"/>
          <p:nvPr/>
        </p:nvPicPr>
        <p:blipFill rotWithShape="1">
          <a:blip r:embed="rId4">
            <a:alphaModFix/>
          </a:blip>
          <a:srcRect l="61212" r="4873" b="5829"/>
          <a:stretch/>
        </p:blipFill>
        <p:spPr>
          <a:xfrm>
            <a:off x="1277750" y="3187175"/>
            <a:ext cx="1060875" cy="1448700"/>
          </a:xfrm>
          <a:prstGeom prst="rect">
            <a:avLst/>
          </a:prstGeom>
          <a:noFill/>
          <a:ln>
            <a:noFill/>
          </a:ln>
        </p:spPr>
      </p:pic>
      <p:cxnSp>
        <p:nvCxnSpPr>
          <p:cNvPr id="96" name="Google Shape;96;p18"/>
          <p:cNvCxnSpPr>
            <a:endCxn id="95" idx="3"/>
          </p:cNvCxnSpPr>
          <p:nvPr/>
        </p:nvCxnSpPr>
        <p:spPr>
          <a:xfrm rot="10800000">
            <a:off x="2338625" y="3911525"/>
            <a:ext cx="769200" cy="1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Speech to Text and Sentence Tokenization </a:t>
            </a:r>
            <a:endParaRPr/>
          </a:p>
        </p:txBody>
      </p:sp>
      <p:sp>
        <p:nvSpPr>
          <p:cNvPr id="102" name="Google Shape;102;p19"/>
          <p:cNvSpPr txBox="1"/>
          <p:nvPr/>
        </p:nvSpPr>
        <p:spPr>
          <a:xfrm>
            <a:off x="161850" y="1194825"/>
            <a:ext cx="8848200" cy="3830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en" sz="2400">
                <a:latin typeface="Raleway"/>
                <a:ea typeface="Raleway"/>
                <a:cs typeface="Raleway"/>
                <a:sym typeface="Raleway"/>
              </a:rPr>
              <a:t>Google SpeechRecognition API in Python to convert speech to text.</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 sz="2400">
                <a:latin typeface="Raleway"/>
                <a:ea typeface="Raleway"/>
                <a:cs typeface="Raleway"/>
                <a:sym typeface="Raleway"/>
              </a:rPr>
              <a:t>Text Tokenization</a:t>
            </a: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 sz="2400">
                <a:solidFill>
                  <a:schemeClr val="dk1"/>
                </a:solidFill>
                <a:latin typeface="Raleway"/>
                <a:ea typeface="Raleway"/>
                <a:cs typeface="Raleway"/>
                <a:sym typeface="Raleway"/>
              </a:rPr>
              <a:t>Removing StopWords, Punctuations and special characters (if any).</a:t>
            </a:r>
            <a:endParaRPr sz="2400">
              <a:latin typeface="Raleway"/>
              <a:ea typeface="Raleway"/>
              <a:cs typeface="Raleway"/>
              <a:sym typeface="Raleway"/>
            </a:endParaRPr>
          </a:p>
        </p:txBody>
      </p:sp>
      <p:pic>
        <p:nvPicPr>
          <p:cNvPr id="103" name="Google Shape;103;p19"/>
          <p:cNvPicPr preferRelativeResize="0"/>
          <p:nvPr/>
        </p:nvPicPr>
        <p:blipFill>
          <a:blip r:embed="rId3">
            <a:alphaModFix/>
          </a:blip>
          <a:stretch>
            <a:fillRect/>
          </a:stretch>
        </p:blipFill>
        <p:spPr>
          <a:xfrm>
            <a:off x="710900" y="2391675"/>
            <a:ext cx="8121399"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Vectorization of Sentences - GloVe</a:t>
            </a:r>
            <a:endParaRPr/>
          </a:p>
        </p:txBody>
      </p:sp>
      <p:sp>
        <p:nvSpPr>
          <p:cNvPr id="109" name="Google Shape;109;p20"/>
          <p:cNvSpPr txBox="1"/>
          <p:nvPr/>
        </p:nvSpPr>
        <p:spPr>
          <a:xfrm>
            <a:off x="161850" y="1194825"/>
            <a:ext cx="8848200" cy="3830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en" sz="2400">
                <a:latin typeface="Raleway"/>
                <a:ea typeface="Raleway"/>
                <a:cs typeface="Raleway"/>
                <a:sym typeface="Raleway"/>
              </a:rPr>
              <a:t>Used pre-trained GloVe embedding.</a:t>
            </a: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914400" lvl="0" indent="0" algn="l" rtl="0">
              <a:spcBef>
                <a:spcPts val="0"/>
              </a:spcBef>
              <a:spcAft>
                <a:spcPts val="0"/>
              </a:spcAft>
              <a:buNone/>
            </a:pPr>
            <a:endParaRPr sz="2400">
              <a:latin typeface="Raleway"/>
              <a:ea typeface="Raleway"/>
              <a:cs typeface="Raleway"/>
              <a:sym typeface="Raleway"/>
            </a:endParaRPr>
          </a:p>
          <a:p>
            <a:pPr marL="1371600" lvl="0" indent="0" algn="l" rtl="0">
              <a:spcBef>
                <a:spcPts val="0"/>
              </a:spcBef>
              <a:spcAft>
                <a:spcPts val="0"/>
              </a:spcAft>
              <a:buNone/>
            </a:pPr>
            <a:br>
              <a:rPr lang="en" sz="2400">
                <a:solidFill>
                  <a:schemeClr val="dk1"/>
                </a:solidFill>
                <a:latin typeface="Raleway"/>
                <a:ea typeface="Raleway"/>
                <a:cs typeface="Raleway"/>
                <a:sym typeface="Raleway"/>
              </a:rPr>
            </a:br>
            <a:br>
              <a:rPr lang="en" sz="2400">
                <a:solidFill>
                  <a:schemeClr val="dk1"/>
                </a:solidFill>
                <a:latin typeface="Raleway"/>
                <a:ea typeface="Raleway"/>
                <a:cs typeface="Raleway"/>
                <a:sym typeface="Raleway"/>
              </a:rPr>
            </a:br>
            <a:endParaRPr sz="2400">
              <a:solidFill>
                <a:schemeClr val="dk1"/>
              </a:solidFill>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p:txBody>
      </p:sp>
      <p:pic>
        <p:nvPicPr>
          <p:cNvPr id="110" name="Google Shape;110;p20"/>
          <p:cNvPicPr preferRelativeResize="0"/>
          <p:nvPr/>
        </p:nvPicPr>
        <p:blipFill rotWithShape="1">
          <a:blip r:embed="rId3">
            <a:alphaModFix/>
          </a:blip>
          <a:srcRect/>
          <a:stretch/>
        </p:blipFill>
        <p:spPr>
          <a:xfrm>
            <a:off x="881188" y="1770300"/>
            <a:ext cx="7409526" cy="2409900"/>
          </a:xfrm>
          <a:prstGeom prst="rect">
            <a:avLst/>
          </a:prstGeom>
          <a:noFill/>
          <a:ln>
            <a:noFill/>
          </a:ln>
        </p:spPr>
      </p:pic>
      <p:pic>
        <p:nvPicPr>
          <p:cNvPr id="111" name="Google Shape;111;p20"/>
          <p:cNvPicPr preferRelativeResize="0"/>
          <p:nvPr/>
        </p:nvPicPr>
        <p:blipFill>
          <a:blip r:embed="rId4">
            <a:alphaModFix/>
          </a:blip>
          <a:stretch>
            <a:fillRect/>
          </a:stretch>
        </p:blipFill>
        <p:spPr>
          <a:xfrm>
            <a:off x="1958000" y="4180200"/>
            <a:ext cx="4724400"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GloVe  - How it works?</a:t>
            </a:r>
            <a:endParaRPr/>
          </a:p>
        </p:txBody>
      </p:sp>
      <p:pic>
        <p:nvPicPr>
          <p:cNvPr id="117" name="Google Shape;117;p21"/>
          <p:cNvPicPr preferRelativeResize="0"/>
          <p:nvPr/>
        </p:nvPicPr>
        <p:blipFill>
          <a:blip r:embed="rId3">
            <a:alphaModFix/>
          </a:blip>
          <a:stretch>
            <a:fillRect/>
          </a:stretch>
        </p:blipFill>
        <p:spPr>
          <a:xfrm>
            <a:off x="2338825" y="1134300"/>
            <a:ext cx="4046250" cy="572700"/>
          </a:xfrm>
          <a:prstGeom prst="rect">
            <a:avLst/>
          </a:prstGeom>
          <a:noFill/>
          <a:ln>
            <a:noFill/>
          </a:ln>
        </p:spPr>
      </p:pic>
      <p:sp>
        <p:nvSpPr>
          <p:cNvPr id="118" name="Google Shape;118;p21"/>
          <p:cNvSpPr txBox="1"/>
          <p:nvPr/>
        </p:nvSpPr>
        <p:spPr>
          <a:xfrm>
            <a:off x="311700" y="1823575"/>
            <a:ext cx="8848200" cy="25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aleway"/>
                <a:ea typeface="Raleway"/>
                <a:cs typeface="Raleway"/>
                <a:sym typeface="Raleway"/>
              </a:rPr>
              <a:t>Given two words ice and steam, if a third work “k” is</a:t>
            </a:r>
            <a:endParaRPr sz="2400">
              <a:latin typeface="Raleway"/>
              <a:ea typeface="Raleway"/>
              <a:cs typeface="Raleway"/>
              <a:sym typeface="Raleway"/>
            </a:endParaRPr>
          </a:p>
          <a:p>
            <a:pPr marL="914400" lvl="0" indent="-381000" algn="l" rtl="0">
              <a:spcBef>
                <a:spcPts val="0"/>
              </a:spcBef>
              <a:spcAft>
                <a:spcPts val="0"/>
              </a:spcAft>
              <a:buSzPts val="2400"/>
              <a:buFont typeface="Raleway"/>
              <a:buChar char="●"/>
            </a:pPr>
            <a:r>
              <a:rPr lang="en" sz="2400">
                <a:latin typeface="Raleway"/>
                <a:ea typeface="Raleway"/>
                <a:cs typeface="Raleway"/>
                <a:sym typeface="Raleway"/>
              </a:rPr>
              <a:t>Very similar to ice (i) but irrelevant to steam, if P_ik/P_jk is very high (&gt;1)</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a:p>
            <a:pPr marL="914400" lvl="0" indent="-381000" algn="l" rtl="0">
              <a:spcBef>
                <a:spcPts val="0"/>
              </a:spcBef>
              <a:spcAft>
                <a:spcPts val="0"/>
              </a:spcAft>
              <a:buSzPts val="2400"/>
              <a:buFont typeface="Raleway"/>
              <a:buChar char="●"/>
            </a:pPr>
            <a:r>
              <a:rPr lang="en" sz="2400">
                <a:latin typeface="Raleway"/>
                <a:ea typeface="Raleway"/>
                <a:cs typeface="Raleway"/>
                <a:sym typeface="Raleway"/>
              </a:rPr>
              <a:t>Very similar to steam (j) but irrelevant to ice, if the ratio is very low (&lt;1)</a:t>
            </a:r>
            <a:endParaRPr sz="2400">
              <a:latin typeface="Raleway"/>
              <a:ea typeface="Raleway"/>
              <a:cs typeface="Raleway"/>
              <a:sym typeface="Raleway"/>
            </a:endParaRPr>
          </a:p>
          <a:p>
            <a:pPr marL="1371600" lvl="0" indent="0" algn="l" rtl="0">
              <a:spcBef>
                <a:spcPts val="0"/>
              </a:spcBef>
              <a:spcAft>
                <a:spcPts val="0"/>
              </a:spcAft>
              <a:buNone/>
            </a:pPr>
            <a:endParaRPr sz="2400">
              <a:latin typeface="Raleway"/>
              <a:ea typeface="Raleway"/>
              <a:cs typeface="Raleway"/>
              <a:sym typeface="Raleway"/>
            </a:endParaRPr>
          </a:p>
          <a:p>
            <a:pPr marL="914400" lvl="0" indent="-381000" algn="l" rtl="0">
              <a:spcBef>
                <a:spcPts val="0"/>
              </a:spcBef>
              <a:spcAft>
                <a:spcPts val="0"/>
              </a:spcAft>
              <a:buSzPts val="2400"/>
              <a:buFont typeface="Raleway"/>
              <a:buChar char="●"/>
            </a:pPr>
            <a:r>
              <a:rPr lang="en" sz="2400">
                <a:latin typeface="Raleway"/>
                <a:ea typeface="Raleway"/>
                <a:cs typeface="Raleway"/>
                <a:sym typeface="Raleway"/>
              </a:rPr>
              <a:t>Unrelated to either words, if around 1.</a:t>
            </a:r>
            <a:endParaRPr sz="24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GloVe  - How it works?</a:t>
            </a:r>
            <a:endParaRPr/>
          </a:p>
        </p:txBody>
      </p:sp>
      <p:pic>
        <p:nvPicPr>
          <p:cNvPr id="124" name="Google Shape;124;p22"/>
          <p:cNvPicPr preferRelativeResize="0"/>
          <p:nvPr/>
        </p:nvPicPr>
        <p:blipFill>
          <a:blip r:embed="rId3">
            <a:alphaModFix/>
          </a:blip>
          <a:stretch>
            <a:fillRect/>
          </a:stretch>
        </p:blipFill>
        <p:spPr>
          <a:xfrm>
            <a:off x="1438750" y="918325"/>
            <a:ext cx="5467200" cy="2648075"/>
          </a:xfrm>
          <a:prstGeom prst="rect">
            <a:avLst/>
          </a:prstGeom>
          <a:noFill/>
          <a:ln>
            <a:noFill/>
          </a:ln>
        </p:spPr>
      </p:pic>
      <p:pic>
        <p:nvPicPr>
          <p:cNvPr id="125" name="Google Shape;125;p22"/>
          <p:cNvPicPr preferRelativeResize="0"/>
          <p:nvPr/>
        </p:nvPicPr>
        <p:blipFill>
          <a:blip r:embed="rId4">
            <a:alphaModFix/>
          </a:blip>
          <a:stretch>
            <a:fillRect/>
          </a:stretch>
        </p:blipFill>
        <p:spPr>
          <a:xfrm>
            <a:off x="2552927" y="4050275"/>
            <a:ext cx="3834575" cy="922900"/>
          </a:xfrm>
          <a:prstGeom prst="rect">
            <a:avLst/>
          </a:prstGeom>
          <a:noFill/>
          <a:ln>
            <a:noFill/>
          </a:ln>
        </p:spPr>
      </p:pic>
      <p:pic>
        <p:nvPicPr>
          <p:cNvPr id="126" name="Google Shape;126;p22"/>
          <p:cNvPicPr preferRelativeResize="0"/>
          <p:nvPr/>
        </p:nvPicPr>
        <p:blipFill>
          <a:blip r:embed="rId5">
            <a:alphaModFix/>
          </a:blip>
          <a:stretch>
            <a:fillRect/>
          </a:stretch>
        </p:blipFill>
        <p:spPr>
          <a:xfrm>
            <a:off x="2849700" y="3593675"/>
            <a:ext cx="2645329"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Sentence Embeddings</a:t>
            </a:r>
            <a:endParaRPr/>
          </a:p>
        </p:txBody>
      </p:sp>
      <p:sp>
        <p:nvSpPr>
          <p:cNvPr id="132" name="Google Shape;132;p23"/>
          <p:cNvSpPr txBox="1"/>
          <p:nvPr/>
        </p:nvSpPr>
        <p:spPr>
          <a:xfrm>
            <a:off x="311700" y="1230800"/>
            <a:ext cx="8848200" cy="31689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SzPts val="2400"/>
              <a:buFont typeface="Raleway"/>
              <a:buChar char="●"/>
            </a:pPr>
            <a:r>
              <a:rPr lang="en" sz="2400">
                <a:latin typeface="Raleway"/>
                <a:ea typeface="Raleway"/>
                <a:cs typeface="Raleway"/>
                <a:sym typeface="Raleway"/>
              </a:rPr>
              <a:t>Average of all embedding normalized over the size of sentence vector.</a:t>
            </a:r>
            <a:endParaRPr sz="2400">
              <a:latin typeface="Raleway"/>
              <a:ea typeface="Raleway"/>
              <a:cs typeface="Raleway"/>
              <a:sym typeface="Raleway"/>
            </a:endParaRPr>
          </a:p>
        </p:txBody>
      </p:sp>
      <p:pic>
        <p:nvPicPr>
          <p:cNvPr id="133" name="Google Shape;133;p23"/>
          <p:cNvPicPr preferRelativeResize="0"/>
          <p:nvPr/>
        </p:nvPicPr>
        <p:blipFill>
          <a:blip r:embed="rId3">
            <a:alphaModFix/>
          </a:blip>
          <a:stretch>
            <a:fillRect/>
          </a:stretch>
        </p:blipFill>
        <p:spPr>
          <a:xfrm>
            <a:off x="591425" y="2182225"/>
            <a:ext cx="8085024" cy="1868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Raleway</vt:lpstr>
      <vt:lpstr>Arial</vt:lpstr>
      <vt:lpstr>Calibri</vt:lpstr>
      <vt:lpstr>Simple Light</vt:lpstr>
      <vt:lpstr>Digital Assistant to summarize meeting minutes and distill actionable insights </vt:lpstr>
      <vt:lpstr>Let’s initiate you into the world of text summarizers</vt:lpstr>
      <vt:lpstr>Python offers extensive support libraries, allowing us to conceptualize, iterate and demo the product in 2 weeks</vt:lpstr>
      <vt:lpstr>A bird’s eye view of the process</vt:lpstr>
      <vt:lpstr>Speech to Text and Sentence Tokenization </vt:lpstr>
      <vt:lpstr>Vectorization of Sentences - GloVe</vt:lpstr>
      <vt:lpstr>GloVe  - How it works?</vt:lpstr>
      <vt:lpstr>GloVe  - How it works?</vt:lpstr>
      <vt:lpstr>Creating Sentence Embeddings</vt:lpstr>
      <vt:lpstr>Similarity Matrix </vt:lpstr>
      <vt:lpstr>NetworkX Graph</vt:lpstr>
      <vt:lpstr>PageRank for Scoring Sentences</vt:lpstr>
      <vt:lpstr>To-Do List &amp; Critical Items</vt:lpstr>
      <vt:lpstr>Word Cloud - Common Theme</vt:lpstr>
      <vt:lpstr>The business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Assistant to summarize meeting minutes and distill actionable insights </dc:title>
  <cp:lastModifiedBy>Suppressed entry</cp:lastModifiedBy>
  <cp:revision>1</cp:revision>
  <dcterms:modified xsi:type="dcterms:W3CDTF">2020-05-03T07:34:23Z</dcterms:modified>
</cp:coreProperties>
</file>