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37909b72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37909b72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37909b728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37909b728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37909b728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37909b728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37909b728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37909b728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37909b728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37909b728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424600"/>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b="1" lang="en" sz="2400">
                <a:highlight>
                  <a:srgbClr val="FFFFFF"/>
                </a:highlight>
                <a:latin typeface="Times New Roman"/>
                <a:ea typeface="Times New Roman"/>
                <a:cs typeface="Times New Roman"/>
                <a:sym typeface="Times New Roman"/>
              </a:rPr>
              <a:t>DETAILED BUSINESS AND MARKETING PLANS FOR BLOCKCHAIN-BASED LOYALTY AND AUDIENCE ENGAGEMENT PROGRAMS FOR CULTURAL INSTITUTIONS.</a:t>
            </a:r>
            <a:endParaRPr sz="2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425725"/>
            <a:ext cx="8520600" cy="42678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400">
                <a:solidFill>
                  <a:schemeClr val="dk1"/>
                </a:solidFill>
                <a:highlight>
                  <a:srgbClr val="FFFFFF"/>
                </a:highlight>
                <a:latin typeface="Times New Roman"/>
                <a:ea typeface="Times New Roman"/>
                <a:cs typeface="Times New Roman"/>
                <a:sym typeface="Times New Roman"/>
              </a:rPr>
              <a:t>Overview</a:t>
            </a:r>
            <a:endParaRPr b="1" sz="2400">
              <a:solidFill>
                <a:schemeClr val="dk1"/>
              </a:solidFill>
              <a:highlight>
                <a:srgbClr val="FFFFFF"/>
              </a:highlight>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 sz="2400">
                <a:solidFill>
                  <a:schemeClr val="dk1"/>
                </a:solidFill>
                <a:highlight>
                  <a:srgbClr val="FFFFFF"/>
                </a:highlight>
                <a:latin typeface="Times New Roman"/>
                <a:ea typeface="Times New Roman"/>
                <a:cs typeface="Times New Roman"/>
                <a:sym typeface="Times New Roman"/>
              </a:rPr>
              <a:t>Despite the recent boom in digital arts, art galleries, museums, and cultural institutions as a whole have seen a decline in the number of visitors and patrons they attract in recent years.</a:t>
            </a:r>
            <a:endParaRPr sz="2400">
              <a:solidFill>
                <a:schemeClr val="dk1"/>
              </a:solidFill>
              <a:highlight>
                <a:srgbClr val="FFFFFF"/>
              </a:highlight>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 sz="2400">
                <a:solidFill>
                  <a:schemeClr val="dk1"/>
                </a:solidFill>
                <a:highlight>
                  <a:srgbClr val="FFFFFF"/>
                </a:highlight>
                <a:latin typeface="Times New Roman"/>
                <a:ea typeface="Times New Roman"/>
                <a:cs typeface="Times New Roman"/>
                <a:sym typeface="Times New Roman"/>
              </a:rPr>
              <a:t>In contrast to the industry-shifting developments that have been accumulating over the past few years and forced established galleries to evolve or perish.</a:t>
            </a:r>
            <a:endParaRPr sz="2400">
              <a:solidFill>
                <a:schemeClr val="dk1"/>
              </a:solidFill>
              <a:highlight>
                <a:srgbClr val="FFFFFF"/>
              </a:highlight>
              <a:latin typeface="Times New Roman"/>
              <a:ea typeface="Times New Roman"/>
              <a:cs typeface="Times New Roman"/>
              <a:sym typeface="Times New Roman"/>
            </a:endParaRPr>
          </a:p>
          <a:p>
            <a:pPr indent="0" lvl="0" marL="0" rtl="0" algn="ctr">
              <a:lnSpc>
                <a:spcPct val="150000"/>
              </a:lnSpc>
              <a:spcBef>
                <a:spcPts val="0"/>
              </a:spcBef>
              <a:spcAft>
                <a:spcPts val="0"/>
              </a:spcAft>
              <a:buNone/>
            </a:pPr>
            <a:r>
              <a:t/>
            </a:r>
            <a:endParaRPr sz="2400">
              <a:solidFill>
                <a:schemeClr val="dk1"/>
              </a:solidFill>
              <a:highlight>
                <a:srgbClr val="FFFFFF"/>
              </a:highlight>
              <a:latin typeface="Times New Roman"/>
              <a:ea typeface="Times New Roman"/>
              <a:cs typeface="Times New Roman"/>
              <a:sym typeface="Times New Roman"/>
            </a:endParaRPr>
          </a:p>
          <a:p>
            <a:pPr indent="0" lvl="0" marL="0" rtl="0" algn="ctr">
              <a:spcBef>
                <a:spcPts val="0"/>
              </a:spcBef>
              <a:spcAft>
                <a:spcPts val="120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idx="1" type="body"/>
          </p:nvPr>
        </p:nvSpPr>
        <p:spPr>
          <a:xfrm>
            <a:off x="311700" y="473925"/>
            <a:ext cx="8520600" cy="4208400"/>
          </a:xfrm>
          <a:prstGeom prst="rect">
            <a:avLst/>
          </a:prstGeom>
        </p:spPr>
        <p:txBody>
          <a:bodyPr anchorCtr="0" anchor="t" bIns="91425" lIns="91425" spcFirstLastPara="1" rIns="91425" wrap="square" tIns="91425">
            <a:normAutofit/>
          </a:bodyPr>
          <a:lstStyle/>
          <a:p>
            <a:pPr indent="0" lvl="0" marL="0" rtl="0" algn="ctr">
              <a:lnSpc>
                <a:spcPct val="150000"/>
              </a:lnSpc>
              <a:spcBef>
                <a:spcPts val="1300"/>
              </a:spcBef>
              <a:spcAft>
                <a:spcPts val="0"/>
              </a:spcAft>
              <a:buNone/>
            </a:pPr>
            <a:r>
              <a:rPr b="1" lang="en">
                <a:solidFill>
                  <a:srgbClr val="292929"/>
                </a:solidFill>
                <a:highlight>
                  <a:srgbClr val="FFFFFF"/>
                </a:highlight>
                <a:latin typeface="Times New Roman"/>
                <a:ea typeface="Times New Roman"/>
                <a:cs typeface="Times New Roman"/>
                <a:sym typeface="Times New Roman"/>
              </a:rPr>
              <a:t>MARKETING SURVEY</a:t>
            </a:r>
            <a:endParaRPr b="1">
              <a:solidFill>
                <a:srgbClr val="292929"/>
              </a:solidFill>
              <a:highlight>
                <a:srgbClr val="FFFFFF"/>
              </a:highlight>
              <a:latin typeface="Times New Roman"/>
              <a:ea typeface="Times New Roman"/>
              <a:cs typeface="Times New Roman"/>
              <a:sym typeface="Times New Roman"/>
            </a:endParaRPr>
          </a:p>
          <a:p>
            <a:pPr indent="-342900" lvl="0" marL="457200" rtl="0" algn="l">
              <a:lnSpc>
                <a:spcPct val="150000"/>
              </a:lnSpc>
              <a:spcBef>
                <a:spcPts val="1300"/>
              </a:spcBef>
              <a:spcAft>
                <a:spcPts val="0"/>
              </a:spcAft>
              <a:buClr>
                <a:srgbClr val="292929"/>
              </a:buClr>
              <a:buSzPts val="1800"/>
              <a:buFont typeface="Times New Roman"/>
              <a:buChar char="●"/>
            </a:pPr>
            <a:r>
              <a:rPr lang="en">
                <a:solidFill>
                  <a:srgbClr val="292929"/>
                </a:solidFill>
                <a:highlight>
                  <a:srgbClr val="FFFFFF"/>
                </a:highlight>
                <a:latin typeface="Times New Roman"/>
                <a:ea typeface="Times New Roman"/>
                <a:cs typeface="Times New Roman"/>
                <a:sym typeface="Times New Roman"/>
              </a:rPr>
              <a:t> It may be challenging for creators or artists to authentically convey their feelings in their work. Since the best art is that which generates revenue.</a:t>
            </a:r>
            <a:endParaRPr>
              <a:solidFill>
                <a:srgbClr val="292929"/>
              </a:solidFill>
              <a:highlight>
                <a:srgbClr val="FFFFFF"/>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292929"/>
              </a:buClr>
              <a:buSzPts val="1800"/>
              <a:buFont typeface="Times New Roman"/>
              <a:buChar char="●"/>
            </a:pPr>
            <a:r>
              <a:rPr lang="en">
                <a:solidFill>
                  <a:srgbClr val="292929"/>
                </a:solidFill>
                <a:highlight>
                  <a:srgbClr val="FFFFFF"/>
                </a:highlight>
                <a:latin typeface="Times New Roman"/>
                <a:ea typeface="Times New Roman"/>
                <a:cs typeface="Times New Roman"/>
                <a:sym typeface="Times New Roman"/>
              </a:rPr>
              <a:t>Although NFT is known for concentrating primarily on digital art, it is crucial to recognize that there are conventional artists who are not well-educated in NFT.</a:t>
            </a:r>
            <a:endParaRPr>
              <a:solidFill>
                <a:srgbClr val="292929"/>
              </a:solidFill>
              <a:highlight>
                <a:srgbClr val="FFFFFF"/>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292929"/>
              </a:buClr>
              <a:buSzPts val="1800"/>
              <a:buFont typeface="Times New Roman"/>
              <a:buChar char="●"/>
            </a:pPr>
            <a:r>
              <a:rPr lang="en">
                <a:solidFill>
                  <a:srgbClr val="292929"/>
                </a:solidFill>
                <a:highlight>
                  <a:srgbClr val="FFFFFF"/>
                </a:highlight>
                <a:latin typeface="Times New Roman"/>
                <a:ea typeface="Times New Roman"/>
                <a:cs typeface="Times New Roman"/>
                <a:sym typeface="Times New Roman"/>
              </a:rPr>
              <a:t>Art prices and art are constantly at odds with one another as they both sob to the collectors. As a result, the ability of art to make money takes precedence over the feelings that inspire an artist to create something unique.</a:t>
            </a:r>
            <a:endParaRPr>
              <a:solidFill>
                <a:srgbClr val="292929"/>
              </a:solidFill>
              <a:highlight>
                <a:srgbClr val="FFFFFF"/>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292929"/>
              </a:buClr>
              <a:buSzPts val="1800"/>
              <a:buFont typeface="Times New Roman"/>
              <a:buChar char="●"/>
            </a:pPr>
            <a:r>
              <a:rPr lang="en">
                <a:solidFill>
                  <a:srgbClr val="292929"/>
                </a:solidFill>
                <a:highlight>
                  <a:srgbClr val="FFFFFF"/>
                </a:highlight>
                <a:latin typeface="Times New Roman"/>
                <a:ea typeface="Times New Roman"/>
                <a:cs typeface="Times New Roman"/>
                <a:sym typeface="Times New Roman"/>
              </a:rPr>
              <a:t>Lack of awareness in the general mass as to the full potential of NFTs .</a:t>
            </a:r>
            <a:endParaRPr>
              <a:solidFill>
                <a:srgbClr val="29292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50000"/>
              </a:lnSpc>
              <a:spcBef>
                <a:spcPts val="1300"/>
              </a:spcBef>
              <a:spcAft>
                <a:spcPts val="0"/>
              </a:spcAft>
              <a:buClr>
                <a:schemeClr val="dk1"/>
              </a:buClr>
              <a:buSzPts val="1100"/>
              <a:buFont typeface="Arial"/>
              <a:buNone/>
            </a:pPr>
            <a:r>
              <a:rPr b="1" lang="en" sz="2400">
                <a:solidFill>
                  <a:srgbClr val="292929"/>
                </a:solidFill>
                <a:highlight>
                  <a:srgbClr val="FFFFFF"/>
                </a:highlight>
                <a:latin typeface="Times New Roman"/>
                <a:ea typeface="Times New Roman"/>
                <a:cs typeface="Times New Roman"/>
                <a:sym typeface="Times New Roman"/>
              </a:rPr>
              <a:t>ACTION PLAN</a:t>
            </a:r>
            <a:endParaRPr sz="2400"/>
          </a:p>
        </p:txBody>
      </p:sp>
      <p:sp>
        <p:nvSpPr>
          <p:cNvPr id="70" name="Google Shape;70;p16"/>
          <p:cNvSpPr txBox="1"/>
          <p:nvPr>
            <p:ph idx="1" type="body"/>
          </p:nvPr>
        </p:nvSpPr>
        <p:spPr>
          <a:xfrm>
            <a:off x="311700" y="1152475"/>
            <a:ext cx="8520600" cy="3839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1300"/>
              </a:spcBef>
              <a:spcAft>
                <a:spcPts val="0"/>
              </a:spcAft>
              <a:buSzPts val="1800"/>
              <a:buChar char="●"/>
            </a:pPr>
            <a:r>
              <a:rPr lang="en">
                <a:solidFill>
                  <a:srgbClr val="292929"/>
                </a:solidFill>
                <a:highlight>
                  <a:srgbClr val="FFFFFF"/>
                </a:highlight>
                <a:latin typeface="Times New Roman"/>
                <a:ea typeface="Times New Roman"/>
                <a:cs typeface="Times New Roman"/>
                <a:sym typeface="Times New Roman"/>
              </a:rPr>
              <a:t>Creation of markets and investment platforms so that supporters can purchase NFTs and invest in the arts knowing that their money is being put to good use.</a:t>
            </a:r>
            <a:endParaRPr>
              <a:solidFill>
                <a:srgbClr val="292929"/>
              </a:solidFill>
              <a:highlight>
                <a:srgbClr val="FFFFFF"/>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292929"/>
              </a:buClr>
              <a:buSzPts val="1800"/>
              <a:buFont typeface="Times New Roman"/>
              <a:buChar char="●"/>
            </a:pPr>
            <a:r>
              <a:rPr lang="en">
                <a:solidFill>
                  <a:srgbClr val="292929"/>
                </a:solidFill>
                <a:highlight>
                  <a:srgbClr val="FFFFFF"/>
                </a:highlight>
                <a:latin typeface="Times New Roman"/>
                <a:ea typeface="Times New Roman"/>
                <a:cs typeface="Times New Roman"/>
                <a:sym typeface="Times New Roman"/>
              </a:rPr>
              <a:t>Hosting metaverse art exhibitions, cultural events, performances, and other activities that let participants from all over the world take part and have a distinctive virtual art experience.</a:t>
            </a:r>
            <a:endParaRPr>
              <a:solidFill>
                <a:srgbClr val="292929"/>
              </a:solidFill>
              <a:highlight>
                <a:srgbClr val="FFFFFF"/>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292929"/>
              </a:buClr>
              <a:buSzPts val="1800"/>
              <a:buFont typeface="Times New Roman"/>
              <a:buChar char="●"/>
            </a:pPr>
            <a:r>
              <a:rPr lang="en">
                <a:solidFill>
                  <a:srgbClr val="292929"/>
                </a:solidFill>
                <a:highlight>
                  <a:srgbClr val="FFFFFF"/>
                </a:highlight>
                <a:latin typeface="Times New Roman"/>
                <a:ea typeface="Times New Roman"/>
                <a:cs typeface="Times New Roman"/>
                <a:sym typeface="Times New Roman"/>
              </a:rPr>
              <a:t>Creating clean NFTs with affordable gas prices ,platforms like tezos with its PoS model offer better pricing.</a:t>
            </a:r>
            <a:endParaRPr>
              <a:solidFill>
                <a:srgbClr val="292929"/>
              </a:solidFill>
              <a:highlight>
                <a:srgbClr val="FFFFFF"/>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292929"/>
              </a:buClr>
              <a:buSzPts val="1800"/>
              <a:buFont typeface="Times New Roman"/>
              <a:buChar char="●"/>
            </a:pPr>
            <a:r>
              <a:rPr lang="en">
                <a:solidFill>
                  <a:srgbClr val="292929"/>
                </a:solidFill>
                <a:highlight>
                  <a:srgbClr val="FFFFFF"/>
                </a:highlight>
                <a:latin typeface="Times New Roman"/>
                <a:ea typeface="Times New Roman"/>
                <a:cs typeface="Times New Roman"/>
                <a:sym typeface="Times New Roman"/>
              </a:rPr>
              <a:t>Setting up educational platform for NFTs in metaverse so as to attract patrons and crypto enthusiast </a:t>
            </a:r>
            <a:endParaRPr>
              <a:solidFill>
                <a:srgbClr val="29292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1300"/>
              </a:spcBef>
              <a:spcAft>
                <a:spcPts val="0"/>
              </a:spcAft>
              <a:buClr>
                <a:schemeClr val="dk1"/>
              </a:buClr>
              <a:buSzPts val="1100"/>
              <a:buFont typeface="Arial"/>
              <a:buNone/>
            </a:pPr>
            <a:r>
              <a:rPr b="1" lang="en" sz="2400">
                <a:solidFill>
                  <a:srgbClr val="292929"/>
                </a:solidFill>
                <a:highlight>
                  <a:srgbClr val="FFFFFF"/>
                </a:highlight>
                <a:latin typeface="Times New Roman"/>
                <a:ea typeface="Times New Roman"/>
                <a:cs typeface="Times New Roman"/>
                <a:sym typeface="Times New Roman"/>
              </a:rPr>
              <a:t>FINANCIAL ANALYSIS</a:t>
            </a:r>
            <a:endParaRPr sz="2400"/>
          </a:p>
        </p:txBody>
      </p:sp>
      <p:sp>
        <p:nvSpPr>
          <p:cNvPr id="76" name="Google Shape;7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1300"/>
              </a:spcBef>
              <a:spcAft>
                <a:spcPts val="0"/>
              </a:spcAft>
              <a:buSzPts val="1900"/>
              <a:buChar char="●"/>
            </a:pPr>
            <a:r>
              <a:rPr lang="en" sz="1600">
                <a:solidFill>
                  <a:srgbClr val="292929"/>
                </a:solidFill>
                <a:highlight>
                  <a:srgbClr val="FFFFFF"/>
                </a:highlight>
                <a:latin typeface="Times New Roman"/>
                <a:ea typeface="Times New Roman"/>
                <a:cs typeface="Times New Roman"/>
                <a:sym typeface="Times New Roman"/>
              </a:rPr>
              <a:t>NFTs because the art market has a market capitalization of over $60 billion and there haven't been any notable advancements in Web 3.</a:t>
            </a:r>
            <a:endParaRPr sz="1600">
              <a:solidFill>
                <a:srgbClr val="292929"/>
              </a:solidFill>
              <a:highlight>
                <a:srgbClr val="FFFFFF"/>
              </a:highlight>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292929"/>
              </a:buClr>
              <a:buSzPts val="1600"/>
              <a:buFont typeface="Times New Roman"/>
              <a:buChar char="●"/>
            </a:pPr>
            <a:r>
              <a:rPr lang="en" sz="1600">
                <a:solidFill>
                  <a:srgbClr val="292929"/>
                </a:solidFill>
                <a:highlight>
                  <a:srgbClr val="FFFFFF"/>
                </a:highlight>
                <a:latin typeface="Times New Roman"/>
                <a:ea typeface="Times New Roman"/>
                <a:cs typeface="Times New Roman"/>
                <a:sym typeface="Times New Roman"/>
              </a:rPr>
              <a:t>Cultural institutions will create NFT versions of their artwork, mint them, and store them on the blockchain which they can sell to patrons.</a:t>
            </a:r>
            <a:endParaRPr sz="1600">
              <a:solidFill>
                <a:srgbClr val="292929"/>
              </a:solidFill>
              <a:highlight>
                <a:srgbClr val="FFFFFF"/>
              </a:highlight>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292929"/>
              </a:buClr>
              <a:buSzPts val="1600"/>
              <a:buFont typeface="Times New Roman"/>
              <a:buChar char="●"/>
            </a:pPr>
            <a:r>
              <a:rPr lang="en" sz="1600">
                <a:solidFill>
                  <a:srgbClr val="292929"/>
                </a:solidFill>
                <a:highlight>
                  <a:srgbClr val="FFFFFF"/>
                </a:highlight>
                <a:latin typeface="Times New Roman"/>
                <a:ea typeface="Times New Roman"/>
                <a:cs typeface="Times New Roman"/>
                <a:sym typeface="Times New Roman"/>
              </a:rPr>
              <a:t>The author of the art may receive 5%, the cultural institution may keep 5%, and the collector may receive 90% of the price.</a:t>
            </a:r>
            <a:endParaRPr sz="1600">
              <a:solidFill>
                <a:srgbClr val="292929"/>
              </a:solidFill>
              <a:highlight>
                <a:srgbClr val="FFFFFF"/>
              </a:highlight>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292929"/>
              </a:buClr>
              <a:buSzPts val="1600"/>
              <a:buFont typeface="Times New Roman"/>
              <a:buChar char="●"/>
            </a:pPr>
            <a:r>
              <a:rPr lang="en" sz="1600">
                <a:solidFill>
                  <a:srgbClr val="292929"/>
                </a:solidFill>
                <a:highlight>
                  <a:srgbClr val="FFFFFF"/>
                </a:highlight>
                <a:latin typeface="Times New Roman"/>
                <a:ea typeface="Times New Roman"/>
                <a:cs typeface="Times New Roman"/>
                <a:sym typeface="Times New Roman"/>
              </a:rPr>
              <a:t>Cultural institutions may charge a fee for accepting membership in the premium class, which entitles members to benefits like reduced art prices and first access to new works of art and NFTs</a:t>
            </a:r>
            <a:endParaRPr sz="1600">
              <a:solidFill>
                <a:srgbClr val="29292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291325"/>
            <a:ext cx="8520600" cy="572700"/>
          </a:xfrm>
          <a:prstGeom prst="rect">
            <a:avLst/>
          </a:prstGeom>
        </p:spPr>
        <p:txBody>
          <a:bodyPr anchorCtr="0" anchor="t" bIns="91425" lIns="91425" spcFirstLastPara="1" rIns="91425" wrap="square" tIns="91425">
            <a:normAutofit/>
          </a:bodyPr>
          <a:lstStyle/>
          <a:p>
            <a:pPr indent="0" lvl="0" marL="0" rtl="0" algn="ctr">
              <a:lnSpc>
                <a:spcPct val="150000"/>
              </a:lnSpc>
              <a:spcBef>
                <a:spcPts val="1300"/>
              </a:spcBef>
              <a:spcAft>
                <a:spcPts val="0"/>
              </a:spcAft>
              <a:buClr>
                <a:schemeClr val="dk1"/>
              </a:buClr>
              <a:buSzPts val="1100"/>
              <a:buFont typeface="Arial"/>
              <a:buNone/>
            </a:pPr>
            <a:r>
              <a:rPr b="1" lang="en" sz="2400">
                <a:solidFill>
                  <a:srgbClr val="292929"/>
                </a:solidFill>
                <a:highlight>
                  <a:srgbClr val="FFFFFF"/>
                </a:highlight>
                <a:latin typeface="Times New Roman"/>
                <a:ea typeface="Times New Roman"/>
                <a:cs typeface="Times New Roman"/>
                <a:sym typeface="Times New Roman"/>
              </a:rPr>
              <a:t>SUMMARY</a:t>
            </a:r>
            <a:endParaRPr sz="2400"/>
          </a:p>
        </p:txBody>
      </p:sp>
      <p:sp>
        <p:nvSpPr>
          <p:cNvPr id="82" name="Google Shape;82;p18"/>
          <p:cNvSpPr txBox="1"/>
          <p:nvPr>
            <p:ph idx="1" type="body"/>
          </p:nvPr>
        </p:nvSpPr>
        <p:spPr>
          <a:xfrm>
            <a:off x="311700" y="927400"/>
            <a:ext cx="8520600" cy="4036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400">
                <a:solidFill>
                  <a:schemeClr val="dk1"/>
                </a:solidFill>
                <a:highlight>
                  <a:srgbClr val="FFFFFF"/>
                </a:highlight>
                <a:latin typeface="Times New Roman"/>
                <a:ea typeface="Times New Roman"/>
                <a:cs typeface="Times New Roman"/>
                <a:sym typeface="Times New Roman"/>
              </a:rPr>
              <a:t>Online art sales and purchases will be safer and more reliable with blockchain integration.which will attract a lot of new collectors to the art market.</a:t>
            </a:r>
            <a:endParaRPr sz="1400">
              <a:solidFill>
                <a:schemeClr val="dk1"/>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400">
                <a:solidFill>
                  <a:schemeClr val="dk1"/>
                </a:solidFill>
                <a:highlight>
                  <a:srgbClr val="FFFFFF"/>
                </a:highlight>
                <a:latin typeface="Times New Roman"/>
                <a:ea typeface="Times New Roman"/>
                <a:cs typeface="Times New Roman"/>
                <a:sym typeface="Times New Roman"/>
              </a:rPr>
              <a:t>Because of how large the art market is, blockchain integration has the potential to add billions of dollars in value to the ledger.</a:t>
            </a:r>
            <a:endParaRPr sz="1400">
              <a:solidFill>
                <a:schemeClr val="dk1"/>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400">
                <a:solidFill>
                  <a:schemeClr val="dk1"/>
                </a:solidFill>
                <a:highlight>
                  <a:srgbClr val="FFFFFF"/>
                </a:highlight>
                <a:latin typeface="Times New Roman"/>
                <a:ea typeface="Times New Roman"/>
                <a:cs typeface="Times New Roman"/>
                <a:sym typeface="Times New Roman"/>
              </a:rPr>
              <a:t>The target demographics include patrons, artists, galleries, and collectors.</a:t>
            </a:r>
            <a:endParaRPr sz="1400">
              <a:solidFill>
                <a:schemeClr val="dk1"/>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400">
                <a:solidFill>
                  <a:schemeClr val="dk1"/>
                </a:solidFill>
                <a:highlight>
                  <a:srgbClr val="FFFFFF"/>
                </a:highlight>
                <a:latin typeface="Times New Roman"/>
                <a:ea typeface="Times New Roman"/>
                <a:cs typeface="Times New Roman"/>
                <a:sym typeface="Times New Roman"/>
              </a:rPr>
              <a:t>Through the educational parts, where users will learn how to set up a wallet and purchase NFTs, the application will be available to everyone, including those without prior blockchain understanding.</a:t>
            </a:r>
            <a:endParaRPr sz="1400">
              <a:solidFill>
                <a:schemeClr val="dk1"/>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400">
                <a:solidFill>
                  <a:schemeClr val="dk1"/>
                </a:solidFill>
                <a:highlight>
                  <a:srgbClr val="FFFFFF"/>
                </a:highlight>
                <a:latin typeface="Times New Roman"/>
                <a:ea typeface="Times New Roman"/>
                <a:cs typeface="Times New Roman"/>
                <a:sym typeface="Times New Roman"/>
              </a:rPr>
              <a:t>Fairness can be achieved between art galleries and collectors by,</a:t>
            </a:r>
            <a:endParaRPr sz="1400">
              <a:solidFill>
                <a:schemeClr val="dk1"/>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400">
                <a:solidFill>
                  <a:schemeClr val="dk1"/>
                </a:solidFill>
                <a:highlight>
                  <a:srgbClr val="FFFFFF"/>
                </a:highlight>
                <a:latin typeface="Times New Roman"/>
                <a:ea typeface="Times New Roman"/>
                <a:cs typeface="Times New Roman"/>
                <a:sym typeface="Times New Roman"/>
              </a:rPr>
              <a:t>Collectors can use art galleries to resell their works of art or NFTs, There are no chances of faking artworks when art galleries mint NFTs.The sustainability of the art ecosystem will be ensured by patron education, which will also enhance attendance at educational performances and seminars and provide them more opportunities to sell their own works of art.What may go wrong is if the concept is not given a chance in the market as a whole.</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