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
      <p:font typeface="Merriweather Light"/>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CCA604-5675-4467-B3D2-6D0A43DED88A}">
  <a:tblStyle styleId="{26CCA604-5675-4467-B3D2-6D0A43DED88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Light-regular.fntdata"/><Relationship Id="rId22" Type="http://schemas.openxmlformats.org/officeDocument/2006/relationships/font" Target="fonts/MerriweatherLight-italic.fntdata"/><Relationship Id="rId21" Type="http://schemas.openxmlformats.org/officeDocument/2006/relationships/font" Target="fonts/MerriweatherLight-bold.fntdata"/><Relationship Id="rId24" Type="http://schemas.openxmlformats.org/officeDocument/2006/relationships/font" Target="fonts/Merriweather-regular.fntdata"/><Relationship Id="rId23" Type="http://schemas.openxmlformats.org/officeDocument/2006/relationships/font" Target="fonts/MerriweatherLigh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576df2b35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576df2b35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57d348f3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57d348f3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576df2b35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576df2b35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576df2b35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576df2b35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5773eae9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5773eae9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773eae90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773eae90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5773eae90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5773eae90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57d348f3b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57d348f3b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title"/>
          </p:nvPr>
        </p:nvSpPr>
        <p:spPr>
          <a:xfrm>
            <a:off x="311725" y="500925"/>
            <a:ext cx="3706500" cy="2733900"/>
          </a:xfrm>
          <a:prstGeom prst="rect">
            <a:avLst/>
          </a:prstGeom>
        </p:spPr>
        <p:txBody>
          <a:bodyPr anchorCtr="0" anchor="ctr" bIns="91425" lIns="91425" spcFirstLastPara="1" rIns="91425" wrap="square" tIns="91425">
            <a:normAutofit fontScale="90000"/>
          </a:bodyPr>
          <a:lstStyle/>
          <a:p>
            <a:pPr indent="0" lvl="0" marL="0" rtl="0" algn="ctr">
              <a:lnSpc>
                <a:spcPct val="115000"/>
              </a:lnSpc>
              <a:spcBef>
                <a:spcPts val="0"/>
              </a:spcBef>
              <a:spcAft>
                <a:spcPts val="0"/>
              </a:spcAft>
              <a:buNone/>
            </a:pPr>
            <a:r>
              <a:rPr lang="en" sz="3000">
                <a:latin typeface="Times New Roman"/>
                <a:ea typeface="Times New Roman"/>
                <a:cs typeface="Times New Roman"/>
                <a:sym typeface="Times New Roman"/>
              </a:rPr>
              <a:t>Team</a:t>
            </a:r>
            <a:endParaRPr sz="30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30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2400">
                <a:latin typeface="Times New Roman"/>
                <a:ea typeface="Times New Roman"/>
                <a:cs typeface="Times New Roman"/>
                <a:sym typeface="Times New Roman"/>
              </a:rPr>
              <a:t>Lead</a:t>
            </a:r>
            <a:endParaRPr sz="24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2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622">
                <a:latin typeface="Times New Roman"/>
                <a:ea typeface="Times New Roman"/>
                <a:cs typeface="Times New Roman"/>
                <a:sym typeface="Times New Roman"/>
              </a:rPr>
              <a:t>Nwakaku Wisdom</a:t>
            </a:r>
            <a:endParaRPr sz="1622">
              <a:latin typeface="Times New Roman"/>
              <a:ea typeface="Times New Roman"/>
              <a:cs typeface="Times New Roman"/>
              <a:sym typeface="Times New Roman"/>
            </a:endParaRPr>
          </a:p>
          <a:p>
            <a:pPr indent="-321309" lvl="0" marL="457200" rtl="0" algn="l">
              <a:lnSpc>
                <a:spcPct val="115000"/>
              </a:lnSpc>
              <a:spcBef>
                <a:spcPts val="0"/>
              </a:spcBef>
              <a:spcAft>
                <a:spcPts val="0"/>
              </a:spcAft>
              <a:buSzPct val="100000"/>
              <a:buFont typeface="Times New Roman"/>
              <a:buChar char="●"/>
            </a:pPr>
            <a:r>
              <a:rPr lang="en" sz="1622">
                <a:latin typeface="Times New Roman"/>
                <a:ea typeface="Times New Roman"/>
                <a:cs typeface="Times New Roman"/>
                <a:sym typeface="Times New Roman"/>
              </a:rPr>
              <a:t>Frontend Developer</a:t>
            </a:r>
            <a:endParaRPr sz="1622">
              <a:latin typeface="Times New Roman"/>
              <a:ea typeface="Times New Roman"/>
              <a:cs typeface="Times New Roman"/>
              <a:sym typeface="Times New Roman"/>
            </a:endParaRPr>
          </a:p>
          <a:p>
            <a:pPr indent="-321309" lvl="0" marL="457200" rtl="0" algn="l">
              <a:lnSpc>
                <a:spcPct val="115000"/>
              </a:lnSpc>
              <a:spcBef>
                <a:spcPts val="0"/>
              </a:spcBef>
              <a:spcAft>
                <a:spcPts val="0"/>
              </a:spcAft>
              <a:buSzPct val="100000"/>
              <a:buFont typeface="Times New Roman"/>
              <a:buChar char="●"/>
            </a:pPr>
            <a:r>
              <a:rPr lang="en" sz="1622">
                <a:latin typeface="Times New Roman"/>
                <a:ea typeface="Times New Roman"/>
                <a:cs typeface="Times New Roman"/>
                <a:sym typeface="Times New Roman"/>
              </a:rPr>
              <a:t>Blockchain Enthusiast</a:t>
            </a:r>
            <a:endParaRPr sz="1622">
              <a:latin typeface="Times New Roman"/>
              <a:ea typeface="Times New Roman"/>
              <a:cs typeface="Times New Roman"/>
              <a:sym typeface="Times New Roman"/>
            </a:endParaRPr>
          </a:p>
        </p:txBody>
      </p:sp>
      <p:pic>
        <p:nvPicPr>
          <p:cNvPr id="65" name="Google Shape;65;p13"/>
          <p:cNvPicPr preferRelativeResize="0"/>
          <p:nvPr/>
        </p:nvPicPr>
        <p:blipFill>
          <a:blip r:embed="rId3">
            <a:alphaModFix/>
          </a:blip>
          <a:stretch>
            <a:fillRect/>
          </a:stretch>
        </p:blipFill>
        <p:spPr>
          <a:xfrm>
            <a:off x="5212600" y="551400"/>
            <a:ext cx="2991475" cy="3988598"/>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5000"/>
              <a:t>TEZ CAMPAIGN</a:t>
            </a:r>
            <a:endParaRPr sz="5000"/>
          </a:p>
        </p:txBody>
      </p:sp>
      <p:sp>
        <p:nvSpPr>
          <p:cNvPr id="71" name="Google Shape;71;p14"/>
          <p:cNvSpPr txBox="1"/>
          <p:nvPr>
            <p:ph idx="1" type="subTitle"/>
          </p:nvPr>
        </p:nvSpPr>
        <p:spPr>
          <a:xfrm>
            <a:off x="311700" y="1878560"/>
            <a:ext cx="4242600" cy="7383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r>
              <a:rPr lang="en" sz="2100">
                <a:latin typeface="Merriweather"/>
                <a:ea typeface="Merriweather"/>
                <a:cs typeface="Merriweather"/>
                <a:sym typeface="Merriweather"/>
              </a:rPr>
              <a:t>Marketing Proposal To Scale Tezo</a:t>
            </a:r>
            <a:endParaRPr sz="2100">
              <a:latin typeface="Merriweather"/>
              <a:ea typeface="Merriweather"/>
              <a:cs typeface="Merriweather"/>
              <a:sym typeface="Merriweather"/>
            </a:endParaRPr>
          </a:p>
        </p:txBody>
      </p:sp>
      <p:sp>
        <p:nvSpPr>
          <p:cNvPr id="72" name="Google Shape;72;p14"/>
          <p:cNvSpPr txBox="1"/>
          <p:nvPr/>
        </p:nvSpPr>
        <p:spPr>
          <a:xfrm>
            <a:off x="2414000" y="3686950"/>
            <a:ext cx="6569100" cy="1282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600">
                <a:solidFill>
                  <a:schemeClr val="lt1"/>
                </a:solidFill>
                <a:latin typeface="Times New Roman"/>
                <a:ea typeface="Times New Roman"/>
                <a:cs typeface="Times New Roman"/>
                <a:sym typeface="Times New Roman"/>
              </a:rPr>
              <a:t>‘</a:t>
            </a:r>
            <a:r>
              <a:rPr lang="en">
                <a:solidFill>
                  <a:schemeClr val="lt1"/>
                </a:solidFill>
                <a:latin typeface="Times New Roman"/>
                <a:ea typeface="Times New Roman"/>
                <a:cs typeface="Times New Roman"/>
                <a:sym typeface="Times New Roman"/>
              </a:rPr>
              <a:t>The Tez marketing campaign seeks to outline a strategy to scale the Tezo ecosystem’</a:t>
            </a:r>
            <a:endParaRPr>
              <a:solidFill>
                <a:schemeClr val="lt1"/>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t/>
            </a:r>
            <a:endParaRPr sz="1300">
              <a:solidFill>
                <a:schemeClr val="lt1"/>
              </a:solidFill>
              <a:latin typeface="Merriweather"/>
              <a:ea typeface="Merriweather"/>
              <a:cs typeface="Merriweather"/>
              <a:sym typeface="Merriweathe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nvSpPr>
        <p:spPr>
          <a:xfrm>
            <a:off x="2708100" y="1165975"/>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78" name="Google Shape;78;p15"/>
          <p:cNvSpPr txBox="1"/>
          <p:nvPr/>
        </p:nvSpPr>
        <p:spPr>
          <a:xfrm>
            <a:off x="705225" y="413725"/>
            <a:ext cx="7823400" cy="437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erriweather"/>
                <a:ea typeface="Merriweather"/>
                <a:cs typeface="Merriweather"/>
                <a:sym typeface="Merriweather"/>
              </a:rPr>
              <a:t>Market Analysis</a:t>
            </a:r>
            <a:endParaRPr b="1" sz="1800">
              <a:latin typeface="Merriweather"/>
              <a:ea typeface="Merriweather"/>
              <a:cs typeface="Merriweather"/>
              <a:sym typeface="Merriweather"/>
            </a:endParaRPr>
          </a:p>
          <a:p>
            <a:pPr indent="0" lvl="0" marL="0" rtl="0" algn="ctr">
              <a:spcBef>
                <a:spcPts val="0"/>
              </a:spcBef>
              <a:spcAft>
                <a:spcPts val="0"/>
              </a:spcAft>
              <a:buNone/>
            </a:pPr>
            <a:r>
              <a:t/>
            </a:r>
            <a:endParaRPr sz="1800">
              <a:latin typeface="Merriweather"/>
              <a:ea typeface="Merriweather"/>
              <a:cs typeface="Merriweather"/>
              <a:sym typeface="Merriweather"/>
            </a:endParaRPr>
          </a:p>
          <a:p>
            <a:pPr indent="0" lvl="0" marL="0" rtl="0" algn="ctr">
              <a:lnSpc>
                <a:spcPct val="115000"/>
              </a:lnSpc>
              <a:spcBef>
                <a:spcPts val="0"/>
              </a:spcBef>
              <a:spcAft>
                <a:spcPts val="0"/>
              </a:spcAft>
              <a:buNone/>
            </a:pPr>
            <a:r>
              <a:rPr lang="en" sz="1800">
                <a:latin typeface="Times New Roman"/>
                <a:ea typeface="Times New Roman"/>
                <a:cs typeface="Times New Roman"/>
                <a:sym typeface="Times New Roman"/>
              </a:rPr>
              <a:t>Tezos is a blockchain network that hosts the digital token Tez (XTZ), often known as tezzie. Tezos, like other cryptocurrency blockchains, enables user engagement in initiatives such as decentralized finance (DeFi), decentralized applications, and non-fungible token (NFT).</a:t>
            </a:r>
            <a:endParaRPr sz="18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8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800">
                <a:latin typeface="Times New Roman"/>
                <a:ea typeface="Times New Roman"/>
                <a:cs typeface="Times New Roman"/>
                <a:sym typeface="Times New Roman"/>
              </a:rPr>
              <a:t>Tezos, unlike other blockchains, forbids hard forks or blockchain splits using a blockchain-based governance process that approves and implements protocol changes decided by voting proportional to users' economic stake in Tezos.Although Tezo is a top blockchain, there is still room for expansion.</a:t>
            </a:r>
            <a:endParaRPr sz="1800">
              <a:latin typeface="Merriweather"/>
              <a:ea typeface="Merriweather"/>
              <a:cs typeface="Merriweather"/>
              <a:sym typeface="Merriweathe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nvSpPr>
        <p:spPr>
          <a:xfrm>
            <a:off x="458100" y="324450"/>
            <a:ext cx="8227800" cy="449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100">
                <a:latin typeface="Merriweather"/>
                <a:ea typeface="Merriweather"/>
                <a:cs typeface="Merriweather"/>
                <a:sym typeface="Merriweather"/>
              </a:rPr>
              <a:t>S-W-O-T</a:t>
            </a:r>
            <a:endParaRPr b="1" sz="2100">
              <a:latin typeface="Merriweather"/>
              <a:ea typeface="Merriweather"/>
              <a:cs typeface="Merriweather"/>
              <a:sym typeface="Merriweather"/>
            </a:endParaRPr>
          </a:p>
          <a:p>
            <a:pPr indent="0" lvl="0" marL="0" rtl="0" algn="ctr">
              <a:lnSpc>
                <a:spcPct val="115000"/>
              </a:lnSpc>
              <a:spcBef>
                <a:spcPts val="0"/>
              </a:spcBef>
              <a:spcAft>
                <a:spcPts val="0"/>
              </a:spcAft>
              <a:buNone/>
            </a:pPr>
            <a:r>
              <a:t/>
            </a:r>
            <a:endParaRPr sz="1800">
              <a:latin typeface="Merriweather"/>
              <a:ea typeface="Merriweather"/>
              <a:cs typeface="Merriweather"/>
              <a:sym typeface="Merriweather"/>
            </a:endParaRPr>
          </a:p>
          <a:p>
            <a:pPr indent="0" lvl="0" marL="0" rtl="0" algn="ctr">
              <a:lnSpc>
                <a:spcPct val="115000"/>
              </a:lnSpc>
              <a:spcBef>
                <a:spcPts val="0"/>
              </a:spcBef>
              <a:spcAft>
                <a:spcPts val="0"/>
              </a:spcAft>
              <a:buNone/>
            </a:pPr>
            <a:r>
              <a:rPr b="1" lang="en" sz="1600">
                <a:latin typeface="Merriweather"/>
                <a:ea typeface="Merriweather"/>
                <a:cs typeface="Merriweather"/>
                <a:sym typeface="Merriweather"/>
              </a:rPr>
              <a:t>Strengths:</a:t>
            </a:r>
            <a:endParaRPr b="1" sz="1600">
              <a:latin typeface="Merriweather"/>
              <a:ea typeface="Merriweather"/>
              <a:cs typeface="Merriweather"/>
              <a:sym typeface="Merriweather"/>
            </a:endParaRPr>
          </a:p>
          <a:p>
            <a:pPr indent="-311150" lvl="0" marL="457200" rtl="0" algn="ctr">
              <a:lnSpc>
                <a:spcPct val="115000"/>
              </a:lnSpc>
              <a:spcBef>
                <a:spcPts val="0"/>
              </a:spcBef>
              <a:spcAft>
                <a:spcPts val="0"/>
              </a:spcAft>
              <a:buSzPts val="1300"/>
              <a:buFont typeface="Merriweather"/>
              <a:buChar char="●"/>
            </a:pPr>
            <a:r>
              <a:rPr lang="en" sz="1300">
                <a:latin typeface="Merriweather"/>
                <a:ea typeface="Merriweather"/>
                <a:cs typeface="Merriweather"/>
                <a:sym typeface="Merriweather"/>
              </a:rPr>
              <a:t>The on-chain governance model is designed to make the Tezos blockchain adaptable, flexible, and potentially less prone to hard-forks.</a:t>
            </a:r>
            <a:endParaRPr sz="1300">
              <a:latin typeface="Merriweather"/>
              <a:ea typeface="Merriweather"/>
              <a:cs typeface="Merriweather"/>
              <a:sym typeface="Merriweather"/>
            </a:endParaRPr>
          </a:p>
          <a:p>
            <a:pPr indent="0" lvl="0" marL="0" rtl="0" algn="ctr">
              <a:lnSpc>
                <a:spcPct val="115000"/>
              </a:lnSpc>
              <a:spcBef>
                <a:spcPts val="0"/>
              </a:spcBef>
              <a:spcAft>
                <a:spcPts val="0"/>
              </a:spcAft>
              <a:buNone/>
            </a:pPr>
            <a:r>
              <a:rPr b="1" lang="en" sz="1600">
                <a:latin typeface="Merriweather"/>
                <a:ea typeface="Merriweather"/>
                <a:cs typeface="Merriweather"/>
                <a:sym typeface="Merriweather"/>
              </a:rPr>
              <a:t>Weakness:</a:t>
            </a:r>
            <a:endParaRPr b="1" sz="1600">
              <a:latin typeface="Merriweather"/>
              <a:ea typeface="Merriweather"/>
              <a:cs typeface="Merriweather"/>
              <a:sym typeface="Merriweather"/>
            </a:endParaRPr>
          </a:p>
          <a:p>
            <a:pPr indent="-317500" lvl="0" marL="457200" rtl="0" algn="ctr">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Tezos suffers from extremely high wealth concentration, lack of real-world use cases, near nonexistent DeFi ecosystem that it outside the top 40 in terms of TVL. </a:t>
            </a:r>
            <a:endParaRPr>
              <a:latin typeface="Merriweather"/>
              <a:ea typeface="Merriweather"/>
              <a:cs typeface="Merriweather"/>
              <a:sym typeface="Merriweather"/>
            </a:endParaRPr>
          </a:p>
          <a:p>
            <a:pPr indent="0" lvl="0" marL="0" rtl="0" algn="ctr">
              <a:lnSpc>
                <a:spcPct val="115000"/>
              </a:lnSpc>
              <a:spcBef>
                <a:spcPts val="0"/>
              </a:spcBef>
              <a:spcAft>
                <a:spcPts val="0"/>
              </a:spcAft>
              <a:buNone/>
            </a:pPr>
            <a:r>
              <a:rPr b="1" lang="en" sz="1600">
                <a:latin typeface="Merriweather"/>
                <a:ea typeface="Merriweather"/>
                <a:cs typeface="Merriweather"/>
                <a:sym typeface="Merriweather"/>
              </a:rPr>
              <a:t>Opportunity:</a:t>
            </a:r>
            <a:endParaRPr b="1" sz="1600">
              <a:latin typeface="Merriweather"/>
              <a:ea typeface="Merriweather"/>
              <a:cs typeface="Merriweather"/>
              <a:sym typeface="Merriweather"/>
            </a:endParaRPr>
          </a:p>
          <a:p>
            <a:pPr indent="-317500" lvl="0" marL="457200" rtl="0" algn="ctr">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Potential to take more market shares and get recognised by main stream market as a self amending blockchain.</a:t>
            </a:r>
            <a:endParaRPr>
              <a:latin typeface="Merriweather"/>
              <a:ea typeface="Merriweather"/>
              <a:cs typeface="Merriweather"/>
              <a:sym typeface="Merriweather"/>
            </a:endParaRPr>
          </a:p>
          <a:p>
            <a:pPr indent="0" lvl="0" marL="0" rtl="0" algn="ctr">
              <a:lnSpc>
                <a:spcPct val="115000"/>
              </a:lnSpc>
              <a:spcBef>
                <a:spcPts val="0"/>
              </a:spcBef>
              <a:spcAft>
                <a:spcPts val="0"/>
              </a:spcAft>
              <a:buNone/>
            </a:pPr>
            <a:r>
              <a:rPr b="1" lang="en" sz="1600">
                <a:latin typeface="Merriweather"/>
                <a:ea typeface="Merriweather"/>
                <a:cs typeface="Merriweather"/>
                <a:sym typeface="Merriweather"/>
              </a:rPr>
              <a:t>Threats:</a:t>
            </a:r>
            <a:endParaRPr b="1" sz="1600">
              <a:latin typeface="Merriweather"/>
              <a:ea typeface="Merriweather"/>
              <a:cs typeface="Merriweather"/>
              <a:sym typeface="Merriweather"/>
            </a:endParaRPr>
          </a:p>
          <a:p>
            <a:pPr indent="-317500" lvl="0" marL="457200" rtl="0" algn="ctr">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Competition from new smart contracting platforms like Cardano, Polkadot, Cosmos, Solana, Avalanche, Fantom, Binance Smart Chain, etc., Ethereum's clear first-mover advantage, pose serious threats to Tezos ever garnering serious market share.</a:t>
            </a:r>
            <a:endParaRPr sz="1600">
              <a:latin typeface="Merriweather"/>
              <a:ea typeface="Merriweather"/>
              <a:cs typeface="Merriweather"/>
              <a:sym typeface="Merriweather"/>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Target Market</a:t>
            </a:r>
            <a:endParaRPr/>
          </a:p>
        </p:txBody>
      </p:sp>
      <p:sp>
        <p:nvSpPr>
          <p:cNvPr id="89" name="Google Shape;89;p17"/>
          <p:cNvSpPr txBox="1"/>
          <p:nvPr/>
        </p:nvSpPr>
        <p:spPr>
          <a:xfrm>
            <a:off x="311725" y="1577350"/>
            <a:ext cx="8576400" cy="338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800">
                <a:latin typeface="Merriweather Light"/>
                <a:ea typeface="Merriweather Light"/>
                <a:cs typeface="Merriweather Light"/>
                <a:sym typeface="Merriweather Light"/>
              </a:rPr>
              <a:t>“</a:t>
            </a:r>
            <a:r>
              <a:rPr lang="en" sz="1800">
                <a:latin typeface="Merriweather Light"/>
                <a:ea typeface="Merriweather Light"/>
                <a:cs typeface="Merriweather Light"/>
                <a:sym typeface="Merriweather Light"/>
              </a:rPr>
              <a:t>The Target market ranges in age from 20 to 40, primarily male. They frequently utilize DeFi products first, and they compete to get their names on token presale lists.”</a:t>
            </a:r>
            <a:endParaRPr sz="1800">
              <a:latin typeface="Merriweather Light"/>
              <a:ea typeface="Merriweather Light"/>
              <a:cs typeface="Merriweather Light"/>
              <a:sym typeface="Merriweather Light"/>
            </a:endParaRPr>
          </a:p>
        </p:txBody>
      </p:sp>
    </p:spTree>
  </p:cSld>
  <p:clrMapOvr>
    <a:masterClrMapping/>
  </p:clrMapOvr>
  <mc:AlternateContent>
    <mc:Choice Requires="p14">
      <p:transition spd="slow" p14:dur="10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Market Proposal</a:t>
            </a:r>
            <a:endParaRPr/>
          </a:p>
        </p:txBody>
      </p:sp>
      <p:sp>
        <p:nvSpPr>
          <p:cNvPr id="95" name="Google Shape;95;p18"/>
          <p:cNvSpPr txBox="1"/>
          <p:nvPr/>
        </p:nvSpPr>
        <p:spPr>
          <a:xfrm>
            <a:off x="311725" y="1399025"/>
            <a:ext cx="8576400" cy="35661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a:latin typeface="Merriweather"/>
                <a:ea typeface="Merriweather"/>
                <a:cs typeface="Merriweather"/>
                <a:sym typeface="Merriweather"/>
              </a:rPr>
              <a:t>The tournament will have three classes: mino, fish, and whale.</a:t>
            </a:r>
            <a:endParaRPr>
              <a:latin typeface="Merriweather"/>
              <a:ea typeface="Merriweather"/>
              <a:cs typeface="Merriweather"/>
              <a:sym typeface="Merriweather"/>
            </a:endParaRPr>
          </a:p>
          <a:p>
            <a:pPr indent="0" lvl="0" marL="0" rtl="0" algn="ctr">
              <a:lnSpc>
                <a:spcPct val="150000"/>
              </a:lnSpc>
              <a:spcBef>
                <a:spcPts val="1400"/>
              </a:spcBef>
              <a:spcAft>
                <a:spcPts val="0"/>
              </a:spcAft>
              <a:buNone/>
            </a:pPr>
            <a:r>
              <a:rPr b="1" lang="en">
                <a:latin typeface="Merriweather"/>
                <a:ea typeface="Merriweather"/>
                <a:cs typeface="Merriweather"/>
                <a:sym typeface="Merriweather"/>
              </a:rPr>
              <a:t>Competition Rules</a:t>
            </a:r>
            <a:endParaRPr b="1">
              <a:latin typeface="Merriweather"/>
              <a:ea typeface="Merriweather"/>
              <a:cs typeface="Merriweather"/>
              <a:sym typeface="Merriweather"/>
            </a:endParaRPr>
          </a:p>
          <a:p>
            <a:pPr indent="0" lvl="0" marL="0" rtl="0" algn="ctr">
              <a:lnSpc>
                <a:spcPct val="150000"/>
              </a:lnSpc>
              <a:spcBef>
                <a:spcPts val="400"/>
              </a:spcBef>
              <a:spcAft>
                <a:spcPts val="0"/>
              </a:spcAft>
              <a:buNone/>
            </a:pPr>
            <a:r>
              <a:rPr lang="en">
                <a:latin typeface="Merriweather"/>
                <a:ea typeface="Merriweather"/>
                <a:cs typeface="Merriweather"/>
                <a:sym typeface="Merriweather"/>
              </a:rPr>
              <a:t>Users will create a wallet and fund it with an amount of stablecoin according to the class they’d like to participate in. For example, Minos need to fund a fresh wallet with 100 USDT, Fish need to fund their wallet with 1000 USDT, and Whales with 10,000 USDT respectively.</a:t>
            </a:r>
            <a:endParaRPr>
              <a:latin typeface="Merriweather"/>
              <a:ea typeface="Merriweather"/>
              <a:cs typeface="Merriweather"/>
              <a:sym typeface="Merriweather"/>
            </a:endParaRPr>
          </a:p>
          <a:p>
            <a:pPr indent="0" lvl="0" marL="0" rtl="0" algn="ctr">
              <a:lnSpc>
                <a:spcPct val="150000"/>
              </a:lnSpc>
              <a:spcBef>
                <a:spcPts val="0"/>
              </a:spcBef>
              <a:spcAft>
                <a:spcPts val="0"/>
              </a:spcAft>
              <a:buNone/>
            </a:pPr>
            <a:r>
              <a:rPr lang="en">
                <a:latin typeface="Merriweather"/>
                <a:ea typeface="Merriweather"/>
                <a:cs typeface="Merriweather"/>
                <a:sym typeface="Merriweather"/>
              </a:rPr>
              <a:t>Then, they’ll submit this wallet address on the competition website that will be used to track the performance of the competitors within the submission period.</a:t>
            </a:r>
            <a:endParaRPr>
              <a:latin typeface="Merriweather"/>
              <a:ea typeface="Merriweather"/>
              <a:cs typeface="Merriweather"/>
              <a:sym typeface="Merriweather"/>
            </a:endParaRPr>
          </a:p>
          <a:p>
            <a:pPr indent="0" lvl="0" marL="0" rtl="0" algn="ctr">
              <a:lnSpc>
                <a:spcPct val="150000"/>
              </a:lnSpc>
              <a:spcBef>
                <a:spcPts val="0"/>
              </a:spcBef>
              <a:spcAft>
                <a:spcPts val="0"/>
              </a:spcAft>
              <a:buNone/>
            </a:pPr>
            <a:r>
              <a:rPr lang="en">
                <a:latin typeface="Merriweather"/>
                <a:ea typeface="Merriweather"/>
                <a:cs typeface="Merriweather"/>
                <a:sym typeface="Merriweather"/>
              </a:rPr>
              <a:t>Users are not allowed any inflow or outflow of value; all the value has to stay within the wallet. The competitors will be reviewed at the cut-off date to ensure there was no cheating involved.</a:t>
            </a:r>
            <a:endParaRPr b="1">
              <a:latin typeface="Merriweather"/>
              <a:ea typeface="Merriweather"/>
              <a:cs typeface="Merriweather"/>
              <a:sym typeface="Merriweather"/>
            </a:endParaRPr>
          </a:p>
        </p:txBody>
      </p:sp>
    </p:spTree>
  </p:cSld>
  <p:clrMapOvr>
    <a:masterClrMapping/>
  </p:clrMapOvr>
  <mc:AlternateContent>
    <mc:Choice Requires="p14">
      <p:transition spd="slow" p14:dur="10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nvSpPr>
        <p:spPr>
          <a:xfrm>
            <a:off x="470150" y="347925"/>
            <a:ext cx="8303100" cy="4541700"/>
          </a:xfrm>
          <a:prstGeom prst="rect">
            <a:avLst/>
          </a:prstGeom>
          <a:noFill/>
          <a:ln>
            <a:noFill/>
          </a:ln>
        </p:spPr>
        <p:txBody>
          <a:bodyPr anchorCtr="0" anchor="t" bIns="91425" lIns="91425" spcFirstLastPara="1" rIns="91425" wrap="square" tIns="91425">
            <a:noAutofit/>
          </a:bodyPr>
          <a:lstStyle/>
          <a:p>
            <a:pPr indent="0" lvl="0" marL="0" rtl="0" algn="ctr">
              <a:spcBef>
                <a:spcPts val="1400"/>
              </a:spcBef>
              <a:spcAft>
                <a:spcPts val="0"/>
              </a:spcAft>
              <a:buNone/>
            </a:pPr>
            <a:r>
              <a:rPr b="1" lang="en" sz="1800">
                <a:latin typeface="Merriweather"/>
                <a:ea typeface="Merriweather"/>
                <a:cs typeface="Merriweather"/>
                <a:sym typeface="Merriweather"/>
              </a:rPr>
              <a:t>Prizes</a:t>
            </a:r>
            <a:endParaRPr b="1" sz="1800">
              <a:latin typeface="Merriweather"/>
              <a:ea typeface="Merriweather"/>
              <a:cs typeface="Merriweather"/>
              <a:sym typeface="Merriweather"/>
            </a:endParaRPr>
          </a:p>
          <a:p>
            <a:pPr indent="0" lvl="0" marL="0" rtl="0" algn="l">
              <a:lnSpc>
                <a:spcPct val="115000"/>
              </a:lnSpc>
              <a:spcBef>
                <a:spcPts val="400"/>
              </a:spcBef>
              <a:spcAft>
                <a:spcPts val="0"/>
              </a:spcAft>
              <a:buNone/>
            </a:pPr>
            <a:r>
              <a:t/>
            </a:r>
            <a:endParaRPr sz="1100">
              <a:latin typeface="Merriweather"/>
              <a:ea typeface="Merriweather"/>
              <a:cs typeface="Merriweather"/>
              <a:sym typeface="Merriweather"/>
            </a:endParaRPr>
          </a:p>
          <a:p>
            <a:pPr indent="0" lvl="0" marL="0" rtl="0" algn="ctr">
              <a:lnSpc>
                <a:spcPct val="115000"/>
              </a:lnSpc>
              <a:spcBef>
                <a:spcPts val="0"/>
              </a:spcBef>
              <a:spcAft>
                <a:spcPts val="0"/>
              </a:spcAft>
              <a:buNone/>
            </a:pPr>
            <a:r>
              <a:rPr lang="en" sz="1200">
                <a:latin typeface="Merriweather"/>
                <a:ea typeface="Merriweather"/>
                <a:cs typeface="Merriweather"/>
                <a:sym typeface="Merriweather"/>
              </a:rPr>
              <a:t>The top 3 users who have grown their portfolio the most compared to the rest of the people in their same class will be awarded, and we’ll also reward the worst trader of each class with a small surprise prize.</a:t>
            </a:r>
            <a:endParaRPr sz="1200">
              <a:latin typeface="Merriweather"/>
              <a:ea typeface="Merriweather"/>
              <a:cs typeface="Merriweather"/>
              <a:sym typeface="Merriweather"/>
            </a:endParaRPr>
          </a:p>
          <a:p>
            <a:pPr indent="0" lvl="0" marL="0" rtl="0" algn="ctr">
              <a:lnSpc>
                <a:spcPct val="115000"/>
              </a:lnSpc>
              <a:spcBef>
                <a:spcPts val="0"/>
              </a:spcBef>
              <a:spcAft>
                <a:spcPts val="0"/>
              </a:spcAft>
              <a:buNone/>
            </a:pPr>
            <a:r>
              <a:t/>
            </a:r>
            <a:endParaRPr sz="1200">
              <a:latin typeface="Merriweather"/>
              <a:ea typeface="Merriweather"/>
              <a:cs typeface="Merriweather"/>
              <a:sym typeface="Merriweather"/>
            </a:endParaRPr>
          </a:p>
          <a:p>
            <a:pPr indent="0" lvl="0" marL="0" rtl="0" algn="ctr">
              <a:lnSpc>
                <a:spcPct val="115000"/>
              </a:lnSpc>
              <a:spcBef>
                <a:spcPts val="0"/>
              </a:spcBef>
              <a:spcAft>
                <a:spcPts val="0"/>
              </a:spcAft>
              <a:buNone/>
            </a:pPr>
            <a:r>
              <a:t/>
            </a:r>
            <a:endParaRPr sz="1200">
              <a:latin typeface="Merriweather"/>
              <a:ea typeface="Merriweather"/>
              <a:cs typeface="Merriweather"/>
              <a:sym typeface="Merriweather"/>
            </a:endParaRPr>
          </a:p>
          <a:p>
            <a:pPr indent="0" lvl="0" marL="0" rtl="0" algn="ctr">
              <a:lnSpc>
                <a:spcPct val="115000"/>
              </a:lnSpc>
              <a:spcBef>
                <a:spcPts val="0"/>
              </a:spcBef>
              <a:spcAft>
                <a:spcPts val="0"/>
              </a:spcAft>
              <a:buNone/>
            </a:pPr>
            <a:r>
              <a:t/>
            </a:r>
            <a:endParaRPr sz="1200">
              <a:latin typeface="Merriweather"/>
              <a:ea typeface="Merriweather"/>
              <a:cs typeface="Merriweather"/>
              <a:sym typeface="Merriweather"/>
            </a:endParaRPr>
          </a:p>
          <a:p>
            <a:pPr indent="0" lvl="0" marL="0" rtl="0" algn="ctr">
              <a:lnSpc>
                <a:spcPct val="115000"/>
              </a:lnSpc>
              <a:spcBef>
                <a:spcPts val="0"/>
              </a:spcBef>
              <a:spcAft>
                <a:spcPts val="0"/>
              </a:spcAft>
              <a:buNone/>
            </a:pPr>
            <a:r>
              <a:t/>
            </a:r>
            <a:endParaRPr sz="1200">
              <a:latin typeface="Merriweather"/>
              <a:ea typeface="Merriweather"/>
              <a:cs typeface="Merriweather"/>
              <a:sym typeface="Merriweather"/>
            </a:endParaRPr>
          </a:p>
          <a:p>
            <a:pPr indent="0" lvl="0" marL="0" rtl="0" algn="ctr">
              <a:lnSpc>
                <a:spcPct val="115000"/>
              </a:lnSpc>
              <a:spcBef>
                <a:spcPts val="0"/>
              </a:spcBef>
              <a:spcAft>
                <a:spcPts val="0"/>
              </a:spcAft>
              <a:buNone/>
            </a:pPr>
            <a:r>
              <a:t/>
            </a:r>
            <a:endParaRPr sz="1200">
              <a:latin typeface="Merriweather"/>
              <a:ea typeface="Merriweather"/>
              <a:cs typeface="Merriweather"/>
              <a:sym typeface="Merriweather"/>
            </a:endParaRPr>
          </a:p>
          <a:p>
            <a:pPr indent="0" lvl="0" marL="0" rtl="0" algn="ctr">
              <a:lnSpc>
                <a:spcPct val="115000"/>
              </a:lnSpc>
              <a:spcBef>
                <a:spcPts val="0"/>
              </a:spcBef>
              <a:spcAft>
                <a:spcPts val="0"/>
              </a:spcAft>
              <a:buNone/>
            </a:pPr>
            <a:r>
              <a:t/>
            </a:r>
            <a:endParaRPr sz="1200">
              <a:latin typeface="Merriweather"/>
              <a:ea typeface="Merriweather"/>
              <a:cs typeface="Merriweather"/>
              <a:sym typeface="Merriweather"/>
            </a:endParaRPr>
          </a:p>
          <a:p>
            <a:pPr indent="0" lvl="0" marL="0" rtl="0" algn="ctr">
              <a:lnSpc>
                <a:spcPct val="115000"/>
              </a:lnSpc>
              <a:spcBef>
                <a:spcPts val="0"/>
              </a:spcBef>
              <a:spcAft>
                <a:spcPts val="0"/>
              </a:spcAft>
              <a:buNone/>
            </a:pPr>
            <a:r>
              <a:t/>
            </a:r>
            <a:endParaRPr sz="1200">
              <a:latin typeface="Merriweather"/>
              <a:ea typeface="Merriweather"/>
              <a:cs typeface="Merriweather"/>
              <a:sym typeface="Merriweather"/>
            </a:endParaRPr>
          </a:p>
          <a:p>
            <a:pPr indent="0" lvl="0" marL="0" rtl="0" algn="ctr">
              <a:lnSpc>
                <a:spcPct val="115000"/>
              </a:lnSpc>
              <a:spcBef>
                <a:spcPts val="0"/>
              </a:spcBef>
              <a:spcAft>
                <a:spcPts val="0"/>
              </a:spcAft>
              <a:buNone/>
            </a:pPr>
            <a:r>
              <a:t/>
            </a:r>
            <a:endParaRPr sz="1200">
              <a:latin typeface="Merriweather"/>
              <a:ea typeface="Merriweather"/>
              <a:cs typeface="Merriweather"/>
              <a:sym typeface="Merriweather"/>
            </a:endParaRPr>
          </a:p>
          <a:p>
            <a:pPr indent="0" lvl="0" marL="0" rtl="0" algn="ctr">
              <a:lnSpc>
                <a:spcPct val="115000"/>
              </a:lnSpc>
              <a:spcBef>
                <a:spcPts val="0"/>
              </a:spcBef>
              <a:spcAft>
                <a:spcPts val="0"/>
              </a:spcAft>
              <a:buNone/>
            </a:pPr>
            <a:r>
              <a:t/>
            </a:r>
            <a:endParaRPr sz="1200">
              <a:latin typeface="Merriweather"/>
              <a:ea typeface="Merriweather"/>
              <a:cs typeface="Merriweather"/>
              <a:sym typeface="Merriweather"/>
            </a:endParaRPr>
          </a:p>
          <a:p>
            <a:pPr indent="0" lvl="0" marL="0" rtl="0" algn="ctr">
              <a:lnSpc>
                <a:spcPct val="115000"/>
              </a:lnSpc>
              <a:spcBef>
                <a:spcPts val="0"/>
              </a:spcBef>
              <a:spcAft>
                <a:spcPts val="0"/>
              </a:spcAft>
              <a:buNone/>
            </a:pPr>
            <a:r>
              <a:t/>
            </a:r>
            <a:endParaRPr sz="1200">
              <a:latin typeface="Merriweather"/>
              <a:ea typeface="Merriweather"/>
              <a:cs typeface="Merriweather"/>
              <a:sym typeface="Merriweather"/>
            </a:endParaRPr>
          </a:p>
          <a:p>
            <a:pPr indent="0" lvl="0" marL="0" rtl="0" algn="ctr">
              <a:lnSpc>
                <a:spcPct val="115000"/>
              </a:lnSpc>
              <a:spcBef>
                <a:spcPts val="0"/>
              </a:spcBef>
              <a:spcAft>
                <a:spcPts val="0"/>
              </a:spcAft>
              <a:buNone/>
            </a:pPr>
            <a:r>
              <a:t/>
            </a:r>
            <a:endParaRPr sz="1200">
              <a:latin typeface="Merriweather"/>
              <a:ea typeface="Merriweather"/>
              <a:cs typeface="Merriweather"/>
              <a:sym typeface="Merriweather"/>
            </a:endParaRPr>
          </a:p>
          <a:p>
            <a:pPr indent="0" lvl="0" marL="0" rtl="0" algn="ctr">
              <a:lnSpc>
                <a:spcPct val="115000"/>
              </a:lnSpc>
              <a:spcBef>
                <a:spcPts val="0"/>
              </a:spcBef>
              <a:spcAft>
                <a:spcPts val="0"/>
              </a:spcAft>
              <a:buNone/>
            </a:pPr>
            <a:r>
              <a:rPr lang="en" sz="1200">
                <a:latin typeface="Merriweather"/>
                <a:ea typeface="Merriweather"/>
                <a:cs typeface="Merriweather"/>
                <a:sym typeface="Merriweather"/>
              </a:rPr>
              <a:t>The prizes above represent USD value but will be paid out in Tezo. The total cost would be $65,800 USD.</a:t>
            </a:r>
            <a:endParaRPr sz="1200">
              <a:latin typeface="Merriweather"/>
              <a:ea typeface="Merriweather"/>
              <a:cs typeface="Merriweather"/>
              <a:sym typeface="Merriweather"/>
            </a:endParaRPr>
          </a:p>
        </p:txBody>
      </p:sp>
      <p:graphicFrame>
        <p:nvGraphicFramePr>
          <p:cNvPr id="101" name="Google Shape;101;p19"/>
          <p:cNvGraphicFramePr/>
          <p:nvPr/>
        </p:nvGraphicFramePr>
        <p:xfrm>
          <a:off x="952500" y="1809750"/>
          <a:ext cx="3000000" cy="3000000"/>
        </p:xfrm>
        <a:graphic>
          <a:graphicData uri="http://schemas.openxmlformats.org/drawingml/2006/table">
            <a:tbl>
              <a:tblPr>
                <a:noFill/>
                <a:tableStyleId>{26CCA604-5675-4467-B3D2-6D0A43DED88A}</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Mino</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Fish</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Whale</a:t>
                      </a:r>
                      <a:endParaRPr>
                        <a:latin typeface="Merriweather"/>
                        <a:ea typeface="Merriweather"/>
                        <a:cs typeface="Merriweather"/>
                        <a:sym typeface="Merriweather"/>
                      </a:endParaRPr>
                    </a:p>
                  </a:txBody>
                  <a:tcPr marT="91425" marB="91425" marR="91425" marL="91425"/>
                </a:tc>
              </a:tr>
              <a:tr h="381000">
                <a:tc>
                  <a:txBody>
                    <a:bodyPr/>
                    <a:lstStyle/>
                    <a:p>
                      <a:pPr indent="0" lvl="0" marL="0" rtl="0" algn="l">
                        <a:spcBef>
                          <a:spcPts val="0"/>
                        </a:spcBef>
                        <a:spcAft>
                          <a:spcPts val="0"/>
                        </a:spcAft>
                        <a:buNone/>
                      </a:pPr>
                      <a:r>
                        <a:rPr lang="en">
                          <a:latin typeface="Merriweather"/>
                          <a:ea typeface="Merriweather"/>
                          <a:cs typeface="Merriweather"/>
                          <a:sym typeface="Merriweather"/>
                        </a:rPr>
                        <a:t>First</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1000</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5000</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30000</a:t>
                      </a:r>
                      <a:endParaRPr>
                        <a:latin typeface="Merriweather"/>
                        <a:ea typeface="Merriweather"/>
                        <a:cs typeface="Merriweather"/>
                        <a:sym typeface="Merriweather"/>
                      </a:endParaRPr>
                    </a:p>
                  </a:txBody>
                  <a:tcPr marT="91425" marB="91425" marR="91425" marL="91425"/>
                </a:tc>
              </a:tr>
              <a:tr h="381000">
                <a:tc>
                  <a:txBody>
                    <a:bodyPr/>
                    <a:lstStyle/>
                    <a:p>
                      <a:pPr indent="0" lvl="0" marL="0" rtl="0" algn="l">
                        <a:spcBef>
                          <a:spcPts val="0"/>
                        </a:spcBef>
                        <a:spcAft>
                          <a:spcPts val="0"/>
                        </a:spcAft>
                        <a:buNone/>
                      </a:pPr>
                      <a:r>
                        <a:rPr lang="en">
                          <a:latin typeface="Merriweather"/>
                          <a:ea typeface="Merriweather"/>
                          <a:cs typeface="Merriweather"/>
                          <a:sym typeface="Merriweather"/>
                        </a:rPr>
                        <a:t>Second</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500</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3000</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15000</a:t>
                      </a:r>
                      <a:endParaRPr>
                        <a:latin typeface="Merriweather"/>
                        <a:ea typeface="Merriweather"/>
                        <a:cs typeface="Merriweather"/>
                        <a:sym typeface="Merriweather"/>
                      </a:endParaRPr>
                    </a:p>
                  </a:txBody>
                  <a:tcPr marT="91425" marB="91425" marR="91425" marL="91425"/>
                </a:tc>
              </a:tr>
              <a:tr h="381000">
                <a:tc>
                  <a:txBody>
                    <a:bodyPr/>
                    <a:lstStyle/>
                    <a:p>
                      <a:pPr indent="0" lvl="0" marL="0" rtl="0" algn="l">
                        <a:spcBef>
                          <a:spcPts val="0"/>
                        </a:spcBef>
                        <a:spcAft>
                          <a:spcPts val="0"/>
                        </a:spcAft>
                        <a:buNone/>
                      </a:pPr>
                      <a:r>
                        <a:rPr lang="en">
                          <a:latin typeface="Merriweather"/>
                          <a:ea typeface="Merriweather"/>
                          <a:cs typeface="Merriweather"/>
                          <a:sym typeface="Merriweather"/>
                        </a:rPr>
                        <a:t>Third</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300</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1000</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10000</a:t>
                      </a:r>
                      <a:endParaRPr>
                        <a:latin typeface="Merriweather"/>
                        <a:ea typeface="Merriweather"/>
                        <a:cs typeface="Merriweather"/>
                        <a:sym typeface="Merriweathe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nvSpPr>
        <p:spPr>
          <a:xfrm>
            <a:off x="545375" y="357325"/>
            <a:ext cx="8058600" cy="450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Merriweather"/>
                <a:ea typeface="Merriweather"/>
                <a:cs typeface="Merriweather"/>
                <a:sym typeface="Merriweather"/>
              </a:rPr>
              <a:t>Measuring Success</a:t>
            </a:r>
            <a:endParaRPr b="1" sz="2400">
              <a:latin typeface="Merriweather"/>
              <a:ea typeface="Merriweather"/>
              <a:cs typeface="Merriweather"/>
              <a:sym typeface="Merriweather"/>
            </a:endParaRPr>
          </a:p>
          <a:p>
            <a:pPr indent="0" lvl="0" marL="0" rtl="0" algn="ctr">
              <a:spcBef>
                <a:spcPts val="0"/>
              </a:spcBef>
              <a:spcAft>
                <a:spcPts val="0"/>
              </a:spcAft>
              <a:buNone/>
            </a:pPr>
            <a:r>
              <a:t/>
            </a:r>
            <a:endParaRPr b="1" sz="1800">
              <a:latin typeface="Merriweather"/>
              <a:ea typeface="Merriweather"/>
              <a:cs typeface="Merriweather"/>
              <a:sym typeface="Merriweather"/>
            </a:endParaRPr>
          </a:p>
          <a:p>
            <a:pPr indent="0" lvl="0" marL="0" rtl="0" algn="ctr">
              <a:lnSpc>
                <a:spcPct val="150000"/>
              </a:lnSpc>
              <a:spcBef>
                <a:spcPts val="0"/>
              </a:spcBef>
              <a:spcAft>
                <a:spcPts val="0"/>
              </a:spcAft>
              <a:buNone/>
            </a:pPr>
            <a:r>
              <a:rPr lang="en" sz="1800">
                <a:latin typeface="Merriweather"/>
                <a:ea typeface="Merriweather"/>
                <a:cs typeface="Merriweather"/>
                <a:sym typeface="Merriweather"/>
              </a:rPr>
              <a:t>We want to see a rise in the number of on-chain :</a:t>
            </a:r>
            <a:endParaRPr sz="1800">
              <a:latin typeface="Merriweather"/>
              <a:ea typeface="Merriweather"/>
              <a:cs typeface="Merriweather"/>
              <a:sym typeface="Merriweather"/>
            </a:endParaRPr>
          </a:p>
          <a:p>
            <a:pPr indent="-342900" lvl="0" marL="457200" rtl="0" algn="ctr">
              <a:lnSpc>
                <a:spcPct val="150000"/>
              </a:lnSpc>
              <a:spcBef>
                <a:spcPts val="0"/>
              </a:spcBef>
              <a:spcAft>
                <a:spcPts val="0"/>
              </a:spcAft>
              <a:buSzPts val="1800"/>
              <a:buFont typeface="Merriweather"/>
              <a:buChar char="●"/>
            </a:pPr>
            <a:r>
              <a:rPr lang="en" sz="1800">
                <a:latin typeface="Merriweather"/>
                <a:ea typeface="Merriweather"/>
                <a:cs typeface="Merriweather"/>
                <a:sym typeface="Merriweather"/>
              </a:rPr>
              <a:t>Volume</a:t>
            </a:r>
            <a:endParaRPr sz="1800">
              <a:latin typeface="Merriweather"/>
              <a:ea typeface="Merriweather"/>
              <a:cs typeface="Merriweather"/>
              <a:sym typeface="Merriweather"/>
            </a:endParaRPr>
          </a:p>
          <a:p>
            <a:pPr indent="-342900" lvl="0" marL="457200" rtl="0" algn="ctr">
              <a:lnSpc>
                <a:spcPct val="150000"/>
              </a:lnSpc>
              <a:spcBef>
                <a:spcPts val="0"/>
              </a:spcBef>
              <a:spcAft>
                <a:spcPts val="0"/>
              </a:spcAft>
              <a:buSzPts val="1800"/>
              <a:buFont typeface="Merriweather"/>
              <a:buChar char="●"/>
            </a:pPr>
            <a:r>
              <a:rPr lang="en" sz="1800">
                <a:latin typeface="Merriweather"/>
                <a:ea typeface="Merriweather"/>
                <a:cs typeface="Merriweather"/>
                <a:sym typeface="Merriweather"/>
              </a:rPr>
              <a:t>Transaction</a:t>
            </a:r>
            <a:endParaRPr sz="1800">
              <a:latin typeface="Merriweather"/>
              <a:ea typeface="Merriweather"/>
              <a:cs typeface="Merriweather"/>
              <a:sym typeface="Merriweather"/>
            </a:endParaRPr>
          </a:p>
          <a:p>
            <a:pPr indent="-342900" lvl="0" marL="457200" rtl="0" algn="ctr">
              <a:lnSpc>
                <a:spcPct val="150000"/>
              </a:lnSpc>
              <a:spcBef>
                <a:spcPts val="0"/>
              </a:spcBef>
              <a:spcAft>
                <a:spcPts val="0"/>
              </a:spcAft>
              <a:buSzPts val="1800"/>
              <a:buFont typeface="Merriweather"/>
              <a:buChar char="●"/>
            </a:pPr>
            <a:r>
              <a:rPr lang="en" sz="1800">
                <a:latin typeface="Merriweather"/>
                <a:ea typeface="Merriweather"/>
                <a:cs typeface="Merriweather"/>
                <a:sym typeface="Merriweather"/>
              </a:rPr>
              <a:t>Active user’s with a minimum balance of $100 USD.</a:t>
            </a:r>
            <a:endParaRPr sz="1800">
              <a:latin typeface="Merriweather"/>
              <a:ea typeface="Merriweather"/>
              <a:cs typeface="Merriweather"/>
              <a:sym typeface="Merriweather"/>
            </a:endParaRPr>
          </a:p>
          <a:p>
            <a:pPr indent="-342900" lvl="0" marL="457200" rtl="0" algn="ctr">
              <a:lnSpc>
                <a:spcPct val="150000"/>
              </a:lnSpc>
              <a:spcBef>
                <a:spcPts val="0"/>
              </a:spcBef>
              <a:spcAft>
                <a:spcPts val="0"/>
              </a:spcAft>
              <a:buSzPts val="1800"/>
              <a:buFont typeface="Merriweather"/>
              <a:buChar char="●"/>
            </a:pPr>
            <a:r>
              <a:rPr lang="en" sz="1800">
                <a:latin typeface="Merriweather"/>
                <a:ea typeface="Merriweather"/>
                <a:cs typeface="Merriweather"/>
                <a:sym typeface="Merriweather"/>
              </a:rPr>
              <a:t>Growth on social media audience (reach, engagement, social followers count)</a:t>
            </a:r>
            <a:endParaRPr sz="1800">
              <a:latin typeface="Merriweather"/>
              <a:ea typeface="Merriweather"/>
              <a:cs typeface="Merriweather"/>
              <a:sym typeface="Merriweather"/>
            </a:endParaRPr>
          </a:p>
          <a:p>
            <a:pPr indent="0" lvl="0" marL="0" rtl="0" algn="l">
              <a:spcBef>
                <a:spcPts val="0"/>
              </a:spcBef>
              <a:spcAft>
                <a:spcPts val="0"/>
              </a:spcAft>
              <a:buNone/>
            </a:pPr>
            <a:r>
              <a:t/>
            </a:r>
            <a:endParaRPr sz="1800">
              <a:latin typeface="Merriweather"/>
              <a:ea typeface="Merriweather"/>
              <a:cs typeface="Merriweather"/>
              <a:sym typeface="Merriweather"/>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nvSpPr>
        <p:spPr>
          <a:xfrm>
            <a:off x="905850" y="1782975"/>
            <a:ext cx="73323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800">
                <a:latin typeface="Times New Roman"/>
                <a:ea typeface="Times New Roman"/>
                <a:cs typeface="Times New Roman"/>
                <a:sym typeface="Times New Roman"/>
              </a:rPr>
              <a:t>THANK YOU</a:t>
            </a:r>
            <a:endParaRPr b="1" sz="4800">
              <a:latin typeface="Times New Roman"/>
              <a:ea typeface="Times New Roman"/>
              <a:cs typeface="Times New Roman"/>
              <a:sym typeface="Times New Roman"/>
            </a:endParaRPr>
          </a:p>
        </p:txBody>
      </p:sp>
      <p:sp>
        <p:nvSpPr>
          <p:cNvPr id="112" name="Google Shape;112;p21"/>
          <p:cNvSpPr txBox="1"/>
          <p:nvPr/>
        </p:nvSpPr>
        <p:spPr>
          <a:xfrm>
            <a:off x="848125" y="342000"/>
            <a:ext cx="7332300" cy="461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