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72" r:id="rId1"/>
    <p:sldMasterId id="2147483684" r:id="rId2"/>
  </p:sldMasterIdLst>
  <p:notesMasterIdLst>
    <p:notesMasterId r:id="rId46"/>
  </p:notesMasterIdLst>
  <p:sldIdLst>
    <p:sldId id="366" r:id="rId3"/>
    <p:sldId id="319" r:id="rId4"/>
    <p:sldId id="391" r:id="rId5"/>
    <p:sldId id="392" r:id="rId6"/>
    <p:sldId id="375" r:id="rId7"/>
    <p:sldId id="376" r:id="rId8"/>
    <p:sldId id="393" r:id="rId9"/>
    <p:sldId id="377" r:id="rId10"/>
    <p:sldId id="378" r:id="rId11"/>
    <p:sldId id="379" r:id="rId12"/>
    <p:sldId id="380" r:id="rId13"/>
    <p:sldId id="394" r:id="rId14"/>
    <p:sldId id="381" r:id="rId15"/>
    <p:sldId id="382" r:id="rId16"/>
    <p:sldId id="383" r:id="rId17"/>
    <p:sldId id="396" r:id="rId18"/>
    <p:sldId id="397" r:id="rId19"/>
    <p:sldId id="385" r:id="rId20"/>
    <p:sldId id="386" r:id="rId21"/>
    <p:sldId id="387" r:id="rId22"/>
    <p:sldId id="398" r:id="rId23"/>
    <p:sldId id="399" r:id="rId24"/>
    <p:sldId id="388" r:id="rId25"/>
    <p:sldId id="400" r:id="rId26"/>
    <p:sldId id="389" r:id="rId27"/>
    <p:sldId id="401" r:id="rId28"/>
    <p:sldId id="404" r:id="rId29"/>
    <p:sldId id="405" r:id="rId30"/>
    <p:sldId id="406" r:id="rId31"/>
    <p:sldId id="407" r:id="rId32"/>
    <p:sldId id="408" r:id="rId33"/>
    <p:sldId id="409" r:id="rId34"/>
    <p:sldId id="410" r:id="rId35"/>
    <p:sldId id="412" r:id="rId36"/>
    <p:sldId id="413" r:id="rId37"/>
    <p:sldId id="414" r:id="rId38"/>
    <p:sldId id="415" r:id="rId39"/>
    <p:sldId id="416" r:id="rId40"/>
    <p:sldId id="437" r:id="rId41"/>
    <p:sldId id="417" r:id="rId42"/>
    <p:sldId id="418" r:id="rId43"/>
    <p:sldId id="419" r:id="rId44"/>
    <p:sldId id="420" r:id="rId45"/>
  </p:sldIdLst>
  <p:sldSz cx="9144000" cy="6858000" type="screen4x3"/>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1" autoAdjust="0"/>
    <p:restoredTop sz="93225" autoAdjust="0"/>
  </p:normalViewPr>
  <p:slideViewPr>
    <p:cSldViewPr>
      <p:cViewPr>
        <p:scale>
          <a:sx n="58" d="100"/>
          <a:sy n="58" d="100"/>
        </p:scale>
        <p:origin x="37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6F4DE0-DCA6-469A-BAC2-58CB56EC021F}" type="datetimeFigureOut">
              <a:rPr lang="en-US" smtClean="0"/>
              <a:pPr/>
              <a:t>5/22/2021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5D8C0E-58B1-4DD7-88B9-BEB556384D21}" type="slidenum">
              <a:rPr lang="en-US" smtClean="0"/>
              <a:pPr/>
              <a:t>‹#›</a:t>
            </a:fld>
            <a:endParaRPr lang="en-US"/>
          </a:p>
        </p:txBody>
      </p:sp>
    </p:spTree>
    <p:extLst>
      <p:ext uri="{BB962C8B-B14F-4D97-AF65-F5344CB8AC3E}">
        <p14:creationId xmlns:p14="http://schemas.microsoft.com/office/powerpoint/2010/main" val="50886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5</a:t>
            </a:fld>
            <a:endParaRPr lang="en-US"/>
          </a:p>
        </p:txBody>
      </p:sp>
    </p:spTree>
    <p:extLst>
      <p:ext uri="{BB962C8B-B14F-4D97-AF65-F5344CB8AC3E}">
        <p14:creationId xmlns:p14="http://schemas.microsoft.com/office/powerpoint/2010/main" val="1290864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2D430-C558-4F25-8EFE-F75A34CD04D0}" type="slidenum">
              <a:rPr lang="en-US" smtClean="0"/>
              <a:t>14</a:t>
            </a:fld>
            <a:endParaRPr lang="en-US"/>
          </a:p>
        </p:txBody>
      </p:sp>
    </p:spTree>
    <p:extLst>
      <p:ext uri="{BB962C8B-B14F-4D97-AF65-F5344CB8AC3E}">
        <p14:creationId xmlns:p14="http://schemas.microsoft.com/office/powerpoint/2010/main" val="2635125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15</a:t>
            </a:fld>
            <a:endParaRPr lang="en-US"/>
          </a:p>
        </p:txBody>
      </p:sp>
    </p:spTree>
    <p:extLst>
      <p:ext uri="{BB962C8B-B14F-4D97-AF65-F5344CB8AC3E}">
        <p14:creationId xmlns:p14="http://schemas.microsoft.com/office/powerpoint/2010/main" val="217710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2D430-C558-4F25-8EFE-F75A34CD04D0}" type="slidenum">
              <a:rPr lang="en-US" smtClean="0"/>
              <a:t>16</a:t>
            </a:fld>
            <a:endParaRPr lang="en-US"/>
          </a:p>
        </p:txBody>
      </p:sp>
    </p:spTree>
    <p:extLst>
      <p:ext uri="{BB962C8B-B14F-4D97-AF65-F5344CB8AC3E}">
        <p14:creationId xmlns:p14="http://schemas.microsoft.com/office/powerpoint/2010/main" val="3163591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18</a:t>
            </a:fld>
            <a:endParaRPr lang="en-US"/>
          </a:p>
        </p:txBody>
      </p:sp>
    </p:spTree>
    <p:extLst>
      <p:ext uri="{BB962C8B-B14F-4D97-AF65-F5344CB8AC3E}">
        <p14:creationId xmlns:p14="http://schemas.microsoft.com/office/powerpoint/2010/main" val="482481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19</a:t>
            </a:fld>
            <a:endParaRPr lang="en-US"/>
          </a:p>
        </p:txBody>
      </p:sp>
    </p:spTree>
    <p:extLst>
      <p:ext uri="{BB962C8B-B14F-4D97-AF65-F5344CB8AC3E}">
        <p14:creationId xmlns:p14="http://schemas.microsoft.com/office/powerpoint/2010/main" val="4081901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20</a:t>
            </a:fld>
            <a:endParaRPr lang="en-US"/>
          </a:p>
        </p:txBody>
      </p:sp>
    </p:spTree>
    <p:extLst>
      <p:ext uri="{BB962C8B-B14F-4D97-AF65-F5344CB8AC3E}">
        <p14:creationId xmlns:p14="http://schemas.microsoft.com/office/powerpoint/2010/main" val="1194216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21</a:t>
            </a:fld>
            <a:endParaRPr lang="en-US"/>
          </a:p>
        </p:txBody>
      </p:sp>
    </p:spTree>
    <p:extLst>
      <p:ext uri="{BB962C8B-B14F-4D97-AF65-F5344CB8AC3E}">
        <p14:creationId xmlns:p14="http://schemas.microsoft.com/office/powerpoint/2010/main" val="24617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22</a:t>
            </a:fld>
            <a:endParaRPr lang="en-US"/>
          </a:p>
        </p:txBody>
      </p:sp>
    </p:spTree>
    <p:extLst>
      <p:ext uri="{BB962C8B-B14F-4D97-AF65-F5344CB8AC3E}">
        <p14:creationId xmlns:p14="http://schemas.microsoft.com/office/powerpoint/2010/main" val="390298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23</a:t>
            </a:fld>
            <a:endParaRPr lang="en-US"/>
          </a:p>
        </p:txBody>
      </p:sp>
    </p:spTree>
    <p:extLst>
      <p:ext uri="{BB962C8B-B14F-4D97-AF65-F5344CB8AC3E}">
        <p14:creationId xmlns:p14="http://schemas.microsoft.com/office/powerpoint/2010/main" val="3709475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24</a:t>
            </a:fld>
            <a:endParaRPr lang="en-US"/>
          </a:p>
        </p:txBody>
      </p:sp>
    </p:spTree>
    <p:extLst>
      <p:ext uri="{BB962C8B-B14F-4D97-AF65-F5344CB8AC3E}">
        <p14:creationId xmlns:p14="http://schemas.microsoft.com/office/powerpoint/2010/main" val="4225219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6</a:t>
            </a:fld>
            <a:endParaRPr lang="en-US"/>
          </a:p>
        </p:txBody>
      </p:sp>
    </p:spTree>
    <p:extLst>
      <p:ext uri="{BB962C8B-B14F-4D97-AF65-F5344CB8AC3E}">
        <p14:creationId xmlns:p14="http://schemas.microsoft.com/office/powerpoint/2010/main" val="4257611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25</a:t>
            </a:fld>
            <a:endParaRPr lang="en-US"/>
          </a:p>
        </p:txBody>
      </p:sp>
    </p:spTree>
    <p:extLst>
      <p:ext uri="{BB962C8B-B14F-4D97-AF65-F5344CB8AC3E}">
        <p14:creationId xmlns:p14="http://schemas.microsoft.com/office/powerpoint/2010/main" val="4148400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7</a:t>
            </a:fld>
            <a:endParaRPr lang="en-US"/>
          </a:p>
        </p:txBody>
      </p:sp>
    </p:spTree>
    <p:extLst>
      <p:ext uri="{BB962C8B-B14F-4D97-AF65-F5344CB8AC3E}">
        <p14:creationId xmlns:p14="http://schemas.microsoft.com/office/powerpoint/2010/main" val="91334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8</a:t>
            </a:fld>
            <a:endParaRPr lang="en-US"/>
          </a:p>
        </p:txBody>
      </p:sp>
    </p:spTree>
    <p:extLst>
      <p:ext uri="{BB962C8B-B14F-4D97-AF65-F5344CB8AC3E}">
        <p14:creationId xmlns:p14="http://schemas.microsoft.com/office/powerpoint/2010/main" val="2965858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9</a:t>
            </a:fld>
            <a:endParaRPr lang="en-US"/>
          </a:p>
        </p:txBody>
      </p:sp>
    </p:spTree>
    <p:extLst>
      <p:ext uri="{BB962C8B-B14F-4D97-AF65-F5344CB8AC3E}">
        <p14:creationId xmlns:p14="http://schemas.microsoft.com/office/powerpoint/2010/main" val="347945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10</a:t>
            </a:fld>
            <a:endParaRPr lang="en-US"/>
          </a:p>
        </p:txBody>
      </p:sp>
    </p:spTree>
    <p:extLst>
      <p:ext uri="{BB962C8B-B14F-4D97-AF65-F5344CB8AC3E}">
        <p14:creationId xmlns:p14="http://schemas.microsoft.com/office/powerpoint/2010/main" val="2532395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11</a:t>
            </a:fld>
            <a:endParaRPr lang="en-US"/>
          </a:p>
        </p:txBody>
      </p:sp>
    </p:spTree>
    <p:extLst>
      <p:ext uri="{BB962C8B-B14F-4D97-AF65-F5344CB8AC3E}">
        <p14:creationId xmlns:p14="http://schemas.microsoft.com/office/powerpoint/2010/main" val="1217710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12</a:t>
            </a:fld>
            <a:endParaRPr lang="en-US"/>
          </a:p>
        </p:txBody>
      </p:sp>
    </p:spTree>
    <p:extLst>
      <p:ext uri="{BB962C8B-B14F-4D97-AF65-F5344CB8AC3E}">
        <p14:creationId xmlns:p14="http://schemas.microsoft.com/office/powerpoint/2010/main" val="3086470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12D430-C558-4F25-8EFE-F75A34CD04D0}" type="slidenum">
              <a:rPr lang="en-US" smtClean="0"/>
              <a:t>13</a:t>
            </a:fld>
            <a:endParaRPr lang="en-US"/>
          </a:p>
        </p:txBody>
      </p:sp>
    </p:spTree>
    <p:extLst>
      <p:ext uri="{BB962C8B-B14F-4D97-AF65-F5344CB8AC3E}">
        <p14:creationId xmlns:p14="http://schemas.microsoft.com/office/powerpoint/2010/main" val="154112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3AE919-12C3-40E1-85CA-79DF7F2D86B9}" type="datetime1">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5E5E28-15B2-41CC-8095-89201B9EE4CF}" type="datetime1">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F1E613-1437-4BCC-9B78-83CD6E926898}" type="datetime1">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104845-7371-4E99-942D-CD9860893D94}" type="datetimeFigureOut">
              <a:rPr lang="en-US" smtClean="0"/>
              <a:t>5/22/2021</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EBDA7ED1-3256-4E7F-A4C2-B6EB57E97B45}" type="slidenum">
              <a:rPr lang="en-US" smtClean="0"/>
              <a:t>‹#›</a:t>
            </a:fld>
            <a:endParaRPr lang="en-US"/>
          </a:p>
        </p:txBody>
      </p:sp>
    </p:spTree>
    <p:extLst>
      <p:ext uri="{BB962C8B-B14F-4D97-AF65-F5344CB8AC3E}">
        <p14:creationId xmlns:p14="http://schemas.microsoft.com/office/powerpoint/2010/main" val="2968061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104845-7371-4E99-942D-CD9860893D94}"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A7ED1-3256-4E7F-A4C2-B6EB57E97B45}" type="slidenum">
              <a:rPr lang="en-US" smtClean="0"/>
              <a:t>‹#›</a:t>
            </a:fld>
            <a:endParaRPr lang="en-US"/>
          </a:p>
        </p:txBody>
      </p:sp>
    </p:spTree>
    <p:extLst>
      <p:ext uri="{BB962C8B-B14F-4D97-AF65-F5344CB8AC3E}">
        <p14:creationId xmlns:p14="http://schemas.microsoft.com/office/powerpoint/2010/main" val="122322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23104845-7371-4E99-942D-CD9860893D94}" type="datetimeFigureOut">
              <a:rPr lang="en-US" smtClean="0"/>
              <a:t>5/22/2021</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EBDA7ED1-3256-4E7F-A4C2-B6EB57E97B45}" type="slidenum">
              <a:rPr lang="en-US" smtClean="0"/>
              <a:t>‹#›</a:t>
            </a:fld>
            <a:endParaRPr lang="en-US"/>
          </a:p>
        </p:txBody>
      </p:sp>
    </p:spTree>
    <p:extLst>
      <p:ext uri="{BB962C8B-B14F-4D97-AF65-F5344CB8AC3E}">
        <p14:creationId xmlns:p14="http://schemas.microsoft.com/office/powerpoint/2010/main" val="3493740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104845-7371-4E99-942D-CD9860893D94}"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A7ED1-3256-4E7F-A4C2-B6EB57E97B45}" type="slidenum">
              <a:rPr lang="en-US" smtClean="0"/>
              <a:t>‹#›</a:t>
            </a:fld>
            <a:endParaRPr lang="en-US"/>
          </a:p>
        </p:txBody>
      </p:sp>
    </p:spTree>
    <p:extLst>
      <p:ext uri="{BB962C8B-B14F-4D97-AF65-F5344CB8AC3E}">
        <p14:creationId xmlns:p14="http://schemas.microsoft.com/office/powerpoint/2010/main" val="1217418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104845-7371-4E99-942D-CD9860893D94}"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A7ED1-3256-4E7F-A4C2-B6EB57E97B45}" type="slidenum">
              <a:rPr lang="en-US" smtClean="0"/>
              <a:t>‹#›</a:t>
            </a:fld>
            <a:endParaRPr lang="en-US"/>
          </a:p>
        </p:txBody>
      </p:sp>
    </p:spTree>
    <p:extLst>
      <p:ext uri="{BB962C8B-B14F-4D97-AF65-F5344CB8AC3E}">
        <p14:creationId xmlns:p14="http://schemas.microsoft.com/office/powerpoint/2010/main" val="3421142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23104845-7371-4E99-942D-CD9860893D94}" type="datetimeFigureOut">
              <a:rPr lang="en-US" smtClean="0"/>
              <a:t>5/22/2021</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EBDA7ED1-3256-4E7F-A4C2-B6EB57E97B45}" type="slidenum">
              <a:rPr lang="en-US" smtClean="0"/>
              <a:t>‹#›</a:t>
            </a:fld>
            <a:endParaRPr lang="en-US"/>
          </a:p>
        </p:txBody>
      </p:sp>
    </p:spTree>
    <p:extLst>
      <p:ext uri="{BB962C8B-B14F-4D97-AF65-F5344CB8AC3E}">
        <p14:creationId xmlns:p14="http://schemas.microsoft.com/office/powerpoint/2010/main" val="4026633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04845-7371-4E99-942D-CD9860893D94}" type="datetimeFigureOut">
              <a:rPr lang="en-US" smtClean="0"/>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A7ED1-3256-4E7F-A4C2-B6EB57E97B45}" type="slidenum">
              <a:rPr lang="en-US" smtClean="0"/>
              <a:t>‹#›</a:t>
            </a:fld>
            <a:endParaRPr lang="en-US"/>
          </a:p>
        </p:txBody>
      </p:sp>
    </p:spTree>
    <p:extLst>
      <p:ext uri="{BB962C8B-B14F-4D97-AF65-F5344CB8AC3E}">
        <p14:creationId xmlns:p14="http://schemas.microsoft.com/office/powerpoint/2010/main" val="1832089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23104845-7371-4E99-942D-CD9860893D94}" type="datetimeFigureOut">
              <a:rPr lang="en-US" smtClean="0"/>
              <a:t>5/22/2021</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BDA7ED1-3256-4E7F-A4C2-B6EB57E97B45}" type="slidenum">
              <a:rPr lang="en-US" smtClean="0"/>
              <a:t>‹#›</a:t>
            </a:fld>
            <a:endParaRPr lang="en-US"/>
          </a:p>
        </p:txBody>
      </p:sp>
    </p:spTree>
    <p:extLst>
      <p:ext uri="{BB962C8B-B14F-4D97-AF65-F5344CB8AC3E}">
        <p14:creationId xmlns:p14="http://schemas.microsoft.com/office/powerpoint/2010/main" val="260093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1547DC-63E5-4B04-B968-E68F3943BAFD}" type="datetime1">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3104845-7371-4E99-942D-CD9860893D94}" type="datetimeFigureOut">
              <a:rPr lang="en-US" smtClean="0"/>
              <a:t>5/22/2021</a:t>
            </a:fld>
            <a:endParaRPr lang="en-US"/>
          </a:p>
        </p:txBody>
      </p:sp>
      <p:sp>
        <p:nvSpPr>
          <p:cNvPr id="10" name="Slide Number Placeholder 9"/>
          <p:cNvSpPr>
            <a:spLocks noGrp="1"/>
          </p:cNvSpPr>
          <p:nvPr>
            <p:ph type="sldNum" sz="quarter" idx="12"/>
          </p:nvPr>
        </p:nvSpPr>
        <p:spPr/>
        <p:txBody>
          <a:bodyPr/>
          <a:lstStyle/>
          <a:p>
            <a:fld id="{EBDA7ED1-3256-4E7F-A4C2-B6EB57E97B45}" type="slidenum">
              <a:rPr lang="en-US" smtClean="0"/>
              <a:t>‹#›</a:t>
            </a:fld>
            <a:endParaRPr lang="en-US"/>
          </a:p>
        </p:txBody>
      </p:sp>
    </p:spTree>
    <p:extLst>
      <p:ext uri="{BB962C8B-B14F-4D97-AF65-F5344CB8AC3E}">
        <p14:creationId xmlns:p14="http://schemas.microsoft.com/office/powerpoint/2010/main" val="123840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104845-7371-4E99-942D-CD9860893D94}"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A7ED1-3256-4E7F-A4C2-B6EB57E97B45}" type="slidenum">
              <a:rPr lang="en-US" smtClean="0"/>
              <a:t>‹#›</a:t>
            </a:fld>
            <a:endParaRPr lang="en-US"/>
          </a:p>
        </p:txBody>
      </p:sp>
    </p:spTree>
    <p:extLst>
      <p:ext uri="{BB962C8B-B14F-4D97-AF65-F5344CB8AC3E}">
        <p14:creationId xmlns:p14="http://schemas.microsoft.com/office/powerpoint/2010/main" val="3907645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104845-7371-4E99-942D-CD9860893D94}"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A7ED1-3256-4E7F-A4C2-B6EB57E97B45}" type="slidenum">
              <a:rPr lang="en-US" smtClean="0"/>
              <a:t>‹#›</a:t>
            </a:fld>
            <a:endParaRPr lang="en-US"/>
          </a:p>
        </p:txBody>
      </p:sp>
    </p:spTree>
    <p:extLst>
      <p:ext uri="{BB962C8B-B14F-4D97-AF65-F5344CB8AC3E}">
        <p14:creationId xmlns:p14="http://schemas.microsoft.com/office/powerpoint/2010/main" val="410815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F9CAB-F34F-4643-8CD0-8AB9F020B2BA}" type="datetime1">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4828CA-928A-4CBB-A35C-7A4C53E64345}" type="datetime1">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942889-7271-435B-A044-8BF3F340D1FE}" type="datetime1">
              <a:rPr lang="en-US" smtClean="0"/>
              <a:pPr/>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761285-CB90-46B2-9E9B-10814085D1DC}" type="datetime1">
              <a:rPr lang="en-US" smtClean="0"/>
              <a:pPr/>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F424C-BF85-457D-A950-E395AEBD4FA9}" type="datetime1">
              <a:rPr lang="en-US" smtClean="0"/>
              <a:pPr/>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711B5-0D96-46B7-896A-498194D36AE1}" type="datetime1">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4CF12-5085-403F-BC4E-2CFAABF1DCAC}" type="datetime1">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8B592-0C9B-4068-952A-D5800732EA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DBF4A-354A-4B25-8E32-2A4BD9A02E12}" type="datetime1">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8B592-0C9B-4068-952A-D5800732EA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23104845-7371-4E99-942D-CD9860893D94}" type="datetimeFigureOut">
              <a:rPr lang="en-US" smtClean="0"/>
              <a:t>5/22/2021</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EBDA7ED1-3256-4E7F-A4C2-B6EB57E97B45}" type="slidenum">
              <a:rPr lang="en-US" smtClean="0"/>
              <a:t>‹#›</a:t>
            </a:fld>
            <a:endParaRPr lang="en-US"/>
          </a:p>
        </p:txBody>
      </p:sp>
    </p:spTree>
    <p:extLst>
      <p:ext uri="{BB962C8B-B14F-4D97-AF65-F5344CB8AC3E}">
        <p14:creationId xmlns:p14="http://schemas.microsoft.com/office/powerpoint/2010/main" val="29988781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nlinelibrary.wiley.com/doi/pdf/10.1002/0471445428.ch1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5.bin"/><Relationship Id="rId4"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14.bin"/><Relationship Id="rId4" Type="http://schemas.openxmlformats.org/officeDocument/2006/relationships/image" Target="../media/image3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16.bin"/><Relationship Id="rId4" Type="http://schemas.openxmlformats.org/officeDocument/2006/relationships/image" Target="../media/image3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18.bin"/><Relationship Id="rId4" Type="http://schemas.openxmlformats.org/officeDocument/2006/relationships/image" Target="../media/image4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20.bin"/><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Biostatistics </a:t>
            </a:r>
            <a:r>
              <a:rPr lang="en-US" sz="4400" dirty="0" smtClean="0"/>
              <a:t>III</a:t>
            </a:r>
            <a:br>
              <a:rPr lang="en-US" sz="4400" dirty="0" smtClean="0"/>
            </a:br>
            <a:r>
              <a:rPr lang="en-US" sz="4400" dirty="0"/>
              <a:t/>
            </a:r>
            <a:br>
              <a:rPr lang="en-US" sz="4400" dirty="0"/>
            </a:br>
            <a:r>
              <a:rPr lang="en-US" sz="4400" dirty="0"/>
              <a:t>Analysis of Categorical Data</a:t>
            </a:r>
          </a:p>
        </p:txBody>
      </p:sp>
      <p:sp>
        <p:nvSpPr>
          <p:cNvPr id="3" name="Subtitle 2"/>
          <p:cNvSpPr>
            <a:spLocks noGrp="1"/>
          </p:cNvSpPr>
          <p:nvPr>
            <p:ph type="subTitle" idx="1"/>
          </p:nvPr>
        </p:nvSpPr>
        <p:spPr>
          <a:xfrm>
            <a:off x="457200" y="5029200"/>
            <a:ext cx="8458200" cy="959057"/>
          </a:xfrm>
        </p:spPr>
        <p:txBody>
          <a:bodyPr>
            <a:noAutofit/>
          </a:bodyPr>
          <a:lstStyle/>
          <a:p>
            <a:r>
              <a:rPr lang="en-US" sz="2800" dirty="0"/>
              <a:t>Lecture </a:t>
            </a:r>
            <a:r>
              <a:rPr lang="en-US" sz="2800" dirty="0" smtClean="0"/>
              <a:t>15: Interpretation of Model Coefficients and Simple Poisson Regression </a:t>
            </a:r>
            <a:endParaRPr lang="en-US" sz="2800" dirty="0"/>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FBBE7DFA-140B-4760-B625-B8FE479BC48C}" type="slidenum">
              <a:rPr kumimoji="0" lang="en-US" sz="2800" b="1" i="0" u="none" strike="noStrike" kern="1200" cap="none" spc="-70" normalizeH="0" baseline="0" noProof="0" smtClean="0">
                <a:ln>
                  <a:noFill/>
                </a:ln>
                <a:solidFill>
                  <a:srgbClr val="FFFFFF"/>
                </a:solidFill>
                <a:effectLst/>
                <a:uLnTx/>
                <a:uFillTx/>
                <a:latin typeface="Rockwell" panose="020606030202050204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a:t>
            </a:fld>
            <a:endParaRPr kumimoji="0" lang="en-US" sz="2800" b="1" i="0" u="none" strike="noStrike" kern="1200" cap="none" spc="-70" normalizeH="0" baseline="0" noProof="0">
              <a:ln>
                <a:noFill/>
              </a:ln>
              <a:solidFill>
                <a:srgbClr val="FFFFFF"/>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60877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lgn="ctr"/>
            <a:r>
              <a:rPr lang="en-US" dirty="0" smtClean="0"/>
              <a:t>Interpreting OR for height</a:t>
            </a:r>
            <a:endParaRPr lang="en-US" dirty="0"/>
          </a:p>
        </p:txBody>
      </p:sp>
      <p:sp>
        <p:nvSpPr>
          <p:cNvPr id="3" name="Content Placeholder 2"/>
          <p:cNvSpPr>
            <a:spLocks noGrp="1"/>
          </p:cNvSpPr>
          <p:nvPr>
            <p:ph idx="1"/>
          </p:nvPr>
        </p:nvSpPr>
        <p:spPr>
          <a:xfrm>
            <a:off x="457200" y="1295400"/>
            <a:ext cx="8229600" cy="4724400"/>
          </a:xfrm>
        </p:spPr>
        <p:txBody>
          <a:bodyPr>
            <a:normAutofit fontScale="77500" lnSpcReduction="20000"/>
          </a:bodyPr>
          <a:lstStyle/>
          <a:p>
            <a:r>
              <a:rPr lang="en-US" dirty="0" smtClean="0"/>
              <a:t>We prefer to compute OR for height in unit of 5 (5 centimeters). </a:t>
            </a:r>
            <a:endParaRPr lang="en-US" dirty="0"/>
          </a:p>
          <a:p>
            <a:pPr lvl="1"/>
            <a:r>
              <a:rPr lang="en-US" dirty="0" smtClean="0"/>
              <a:t>OR = 0.79 (95% CI: 0.66-0.95).</a:t>
            </a:r>
          </a:p>
          <a:p>
            <a:pPr>
              <a:spcBef>
                <a:spcPts val="2400"/>
              </a:spcBef>
            </a:pPr>
            <a:r>
              <a:rPr lang="en-US" dirty="0" smtClean="0"/>
              <a:t>Correct interpretation: For every 5 cm increase in height there is a 0.79-fold decrease in the odds of fracture and the decrease could be as much as a 0.66-fold or as little as a 0.95-fold decrease </a:t>
            </a:r>
            <a:r>
              <a:rPr lang="en-US" dirty="0"/>
              <a:t>with 95% confidence after </a:t>
            </a:r>
            <a:r>
              <a:rPr lang="en-US" dirty="0" smtClean="0"/>
              <a:t>controlling for other covariates in the model.</a:t>
            </a:r>
          </a:p>
          <a:p>
            <a:pPr>
              <a:spcBef>
                <a:spcPts val="2400"/>
              </a:spcBef>
            </a:pPr>
            <a:r>
              <a:rPr lang="en-US" dirty="0" smtClean="0"/>
              <a:t>Alternative interpretation (using % change): for every increase of 5 cm in height there is a 21% decrease in the odds of fracture and this decrease could be as much as 34% or as little as 5% with 95% confidence after controlling for other covariates in the model.</a:t>
            </a:r>
            <a:endParaRPr lang="en-US" dirty="0"/>
          </a:p>
        </p:txBody>
      </p:sp>
    </p:spTree>
    <p:extLst>
      <p:ext uri="{BB962C8B-B14F-4D97-AF65-F5344CB8AC3E}">
        <p14:creationId xmlns:p14="http://schemas.microsoft.com/office/powerpoint/2010/main" val="111398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431703"/>
            <a:ext cx="8229600" cy="1143000"/>
          </a:xfrm>
        </p:spPr>
        <p:txBody>
          <a:bodyPr>
            <a:noAutofit/>
          </a:bodyPr>
          <a:lstStyle/>
          <a:p>
            <a:pPr algn="ctr"/>
            <a:r>
              <a:rPr lang="en-US" sz="3600" dirty="0" smtClean="0"/>
              <a:t>Interpreting Odds Ratios for Covariate Involving </a:t>
            </a:r>
            <a:r>
              <a:rPr lang="en-US" sz="3600" dirty="0"/>
              <a:t>i</a:t>
            </a:r>
            <a:r>
              <a:rPr lang="en-US" sz="3600" dirty="0" smtClean="0"/>
              <a:t>n the Interaction Term (I)</a:t>
            </a:r>
            <a:endParaRPr lang="en-US" sz="3600" dirty="0"/>
          </a:p>
        </p:txBody>
      </p:sp>
      <p:sp>
        <p:nvSpPr>
          <p:cNvPr id="3" name="Content Placeholder 2"/>
          <p:cNvSpPr>
            <a:spLocks noGrp="1"/>
          </p:cNvSpPr>
          <p:nvPr>
            <p:ph idx="1"/>
          </p:nvPr>
        </p:nvSpPr>
        <p:spPr>
          <a:xfrm>
            <a:off x="457200" y="1934623"/>
            <a:ext cx="7924800" cy="1546064"/>
          </a:xfrm>
        </p:spPr>
        <p:txBody>
          <a:bodyPr>
            <a:normAutofit fontScale="70000" lnSpcReduction="20000"/>
          </a:bodyPr>
          <a:lstStyle/>
          <a:p>
            <a:r>
              <a:rPr lang="en-US" dirty="0" smtClean="0"/>
              <a:t>Interpreting odds ratios for </a:t>
            </a:r>
            <a:r>
              <a:rPr lang="en-US" dirty="0" smtClean="0"/>
              <a:t>MOMFRAC </a:t>
            </a:r>
            <a:r>
              <a:rPr lang="en-US" dirty="0" smtClean="0"/>
              <a:t>(mother having had a fracture) and ARMASSIST (arms are needed to stand from a chair).</a:t>
            </a:r>
          </a:p>
          <a:p>
            <a:r>
              <a:rPr lang="en-US" dirty="0" smtClean="0"/>
              <a:t>Since interaction term is involved, the odds ratio should be reported conditioning on the given value of one another.</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838200" y="3676640"/>
            <a:ext cx="4912482" cy="204787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1676400" y="4550537"/>
                <a:ext cx="614633"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𝑥</m:t>
                          </m:r>
                        </m:e>
                        <m:sub>
                          <m:r>
                            <a:rPr lang="en-US" sz="1350" i="1">
                              <a:latin typeface="Cambria Math" panose="02040503050406030204" pitchFamily="18" charset="0"/>
                            </a:rPr>
                            <m:t>1</m:t>
                          </m:r>
                        </m:sub>
                      </m:sSub>
                    </m:oMath>
                  </m:oMathPara>
                </a14:m>
                <a:endParaRPr lang="en-US" sz="1350" dirty="0"/>
              </a:p>
            </p:txBody>
          </p:sp>
        </mc:Choice>
        <mc:Fallback>
          <p:sp>
            <p:nvSpPr>
              <p:cNvPr id="6" name="TextBox 5"/>
              <p:cNvSpPr txBox="1">
                <a:spLocks noRot="1" noChangeAspect="1" noMove="1" noResize="1" noEditPoints="1" noAdjustHandles="1" noChangeArrowheads="1" noChangeShapeType="1" noTextEdit="1"/>
              </p:cNvSpPr>
              <p:nvPr/>
            </p:nvSpPr>
            <p:spPr>
              <a:xfrm>
                <a:off x="1676400" y="4550537"/>
                <a:ext cx="614633" cy="3000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219200" y="5046631"/>
                <a:ext cx="614633"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𝑥</m:t>
                          </m:r>
                        </m:e>
                        <m:sub>
                          <m:r>
                            <a:rPr lang="en-US" sz="1350" i="1">
                              <a:latin typeface="Cambria Math" panose="02040503050406030204" pitchFamily="18" charset="0"/>
                            </a:rPr>
                            <m:t>2</m:t>
                          </m:r>
                        </m:sub>
                      </m:sSub>
                    </m:oMath>
                  </m:oMathPara>
                </a14:m>
                <a:endParaRPr lang="en-US" sz="1350" dirty="0"/>
              </a:p>
            </p:txBody>
          </p:sp>
        </mc:Choice>
        <mc:Fallback>
          <p:sp>
            <p:nvSpPr>
              <p:cNvPr id="7" name="TextBox 6"/>
              <p:cNvSpPr txBox="1">
                <a:spLocks noRot="1" noChangeAspect="1" noMove="1" noResize="1" noEditPoints="1" noAdjustHandles="1" noChangeArrowheads="1" noChangeShapeType="1" noTextEdit="1"/>
              </p:cNvSpPr>
              <p:nvPr/>
            </p:nvSpPr>
            <p:spPr>
              <a:xfrm>
                <a:off x="1219200" y="5046631"/>
                <a:ext cx="614633" cy="3000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912950" y="4452747"/>
                <a:ext cx="2625591"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m:t>
                          </m:r>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1</m:t>
                          </m:r>
                        </m:sub>
                      </m:sSub>
                      <m:r>
                        <a:rPr lang="en-US" sz="1350" i="1">
                          <a:solidFill>
                            <a:srgbClr val="00B0F0"/>
                          </a:solidFill>
                          <a:latin typeface="Cambria Math" panose="02040503050406030204" pitchFamily="18" charset="0"/>
                        </a:rPr>
                        <m:t>=1,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2</m:t>
                          </m:r>
                        </m:sub>
                      </m:sSub>
                      <m:r>
                        <a:rPr lang="en-US" sz="1350" i="1">
                          <a:solidFill>
                            <a:srgbClr val="00B0F0"/>
                          </a:solidFill>
                          <a:latin typeface="Cambria Math" panose="02040503050406030204" pitchFamily="18" charset="0"/>
                        </a:rPr>
                        <m:t>=0) </m:t>
                      </m:r>
                      <m:r>
                        <a:rPr lang="en-US" sz="1350" i="1">
                          <a:solidFill>
                            <a:srgbClr val="00B0F0"/>
                          </a:solidFill>
                          <a:latin typeface="Cambria Math" panose="02040503050406030204" pitchFamily="18" charset="0"/>
                        </a:rPr>
                        <m:t>𝑣𝑠</m:t>
                      </m:r>
                      <m:r>
                        <a:rPr lang="en-US" sz="1350" i="1">
                          <a:solidFill>
                            <a:srgbClr val="00B0F0"/>
                          </a:solidFill>
                          <a:latin typeface="Cambria Math" panose="02040503050406030204" pitchFamily="18" charset="0"/>
                        </a:rPr>
                        <m:t>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1</m:t>
                          </m:r>
                        </m:sub>
                      </m:sSub>
                      <m:r>
                        <a:rPr lang="en-US" sz="1350" i="1">
                          <a:solidFill>
                            <a:srgbClr val="00B0F0"/>
                          </a:solidFill>
                          <a:latin typeface="Cambria Math" panose="02040503050406030204" pitchFamily="18" charset="0"/>
                        </a:rPr>
                        <m:t>=0,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2</m:t>
                          </m:r>
                        </m:sub>
                      </m:sSub>
                      <m:r>
                        <a:rPr lang="en-US" sz="1350" i="1">
                          <a:solidFill>
                            <a:srgbClr val="00B0F0"/>
                          </a:solidFill>
                          <a:latin typeface="Cambria Math" panose="02040503050406030204" pitchFamily="18" charset="0"/>
                        </a:rPr>
                        <m:t>=0)</m:t>
                      </m:r>
                    </m:oMath>
                  </m:oMathPara>
                </a14:m>
                <a:endParaRPr lang="en-US" sz="1350" dirty="0">
                  <a:solidFill>
                    <a:srgbClr val="00B0F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5912950" y="4452747"/>
                <a:ext cx="2625591" cy="207749"/>
              </a:xfrm>
              <a:prstGeom prst="rect">
                <a:avLst/>
              </a:prstGeom>
              <a:blipFill>
                <a:blip r:embed="rId6"/>
                <a:stretch>
                  <a:fillRect l="-2088" t="-2857" r="-1856" b="-3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912950" y="4778553"/>
                <a:ext cx="2625591"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m:t>
                          </m:r>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1</m:t>
                          </m:r>
                        </m:sub>
                      </m:sSub>
                      <m:r>
                        <a:rPr lang="en-US" sz="1350" i="1">
                          <a:solidFill>
                            <a:srgbClr val="00B0F0"/>
                          </a:solidFill>
                          <a:latin typeface="Cambria Math" panose="02040503050406030204" pitchFamily="18" charset="0"/>
                        </a:rPr>
                        <m:t>=1,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2</m:t>
                          </m:r>
                        </m:sub>
                      </m:sSub>
                      <m:r>
                        <a:rPr lang="en-US" sz="1350" i="1">
                          <a:solidFill>
                            <a:srgbClr val="00B0F0"/>
                          </a:solidFill>
                          <a:latin typeface="Cambria Math" panose="02040503050406030204" pitchFamily="18" charset="0"/>
                        </a:rPr>
                        <m:t>=1) </m:t>
                      </m:r>
                      <m:r>
                        <a:rPr lang="en-US" sz="1350" i="1">
                          <a:solidFill>
                            <a:srgbClr val="00B0F0"/>
                          </a:solidFill>
                          <a:latin typeface="Cambria Math" panose="02040503050406030204" pitchFamily="18" charset="0"/>
                        </a:rPr>
                        <m:t>𝑣𝑠</m:t>
                      </m:r>
                      <m:r>
                        <a:rPr lang="en-US" sz="1350" i="1">
                          <a:solidFill>
                            <a:srgbClr val="00B0F0"/>
                          </a:solidFill>
                          <a:latin typeface="Cambria Math" panose="02040503050406030204" pitchFamily="18" charset="0"/>
                        </a:rPr>
                        <m:t>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1</m:t>
                          </m:r>
                        </m:sub>
                      </m:sSub>
                      <m:r>
                        <a:rPr lang="en-US" sz="1350" i="1">
                          <a:solidFill>
                            <a:srgbClr val="00B0F0"/>
                          </a:solidFill>
                          <a:latin typeface="Cambria Math" panose="02040503050406030204" pitchFamily="18" charset="0"/>
                        </a:rPr>
                        <m:t>=0,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2</m:t>
                          </m:r>
                        </m:sub>
                      </m:sSub>
                      <m:r>
                        <a:rPr lang="en-US" sz="1350" i="1">
                          <a:solidFill>
                            <a:srgbClr val="00B0F0"/>
                          </a:solidFill>
                          <a:latin typeface="Cambria Math" panose="02040503050406030204" pitchFamily="18" charset="0"/>
                        </a:rPr>
                        <m:t>=1)</m:t>
                      </m:r>
                    </m:oMath>
                  </m:oMathPara>
                </a14:m>
                <a:endParaRPr lang="en-US" sz="1350" dirty="0">
                  <a:solidFill>
                    <a:srgbClr val="00B0F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5912950" y="4778553"/>
                <a:ext cx="2625591" cy="207749"/>
              </a:xfrm>
              <a:prstGeom prst="rect">
                <a:avLst/>
              </a:prstGeom>
              <a:blipFill>
                <a:blip r:embed="rId7"/>
                <a:stretch>
                  <a:fillRect l="-2088" t="-2941" r="-1856" b="-323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912950" y="4942757"/>
                <a:ext cx="2625591"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m:t>
                          </m:r>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1</m:t>
                          </m:r>
                        </m:sub>
                      </m:sSub>
                      <m:r>
                        <a:rPr lang="en-US" sz="1350" i="1">
                          <a:solidFill>
                            <a:srgbClr val="00B0F0"/>
                          </a:solidFill>
                          <a:latin typeface="Cambria Math" panose="02040503050406030204" pitchFamily="18" charset="0"/>
                        </a:rPr>
                        <m:t>=0,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2</m:t>
                          </m:r>
                        </m:sub>
                      </m:sSub>
                      <m:r>
                        <a:rPr lang="en-US" sz="1350" i="1">
                          <a:solidFill>
                            <a:srgbClr val="00B0F0"/>
                          </a:solidFill>
                          <a:latin typeface="Cambria Math" panose="02040503050406030204" pitchFamily="18" charset="0"/>
                        </a:rPr>
                        <m:t>=1) </m:t>
                      </m:r>
                      <m:r>
                        <a:rPr lang="en-US" sz="1350" i="1">
                          <a:solidFill>
                            <a:srgbClr val="00B0F0"/>
                          </a:solidFill>
                          <a:latin typeface="Cambria Math" panose="02040503050406030204" pitchFamily="18" charset="0"/>
                        </a:rPr>
                        <m:t>𝑣𝑠</m:t>
                      </m:r>
                      <m:r>
                        <a:rPr lang="en-US" sz="1350" i="1">
                          <a:solidFill>
                            <a:srgbClr val="00B0F0"/>
                          </a:solidFill>
                          <a:latin typeface="Cambria Math" panose="02040503050406030204" pitchFamily="18" charset="0"/>
                        </a:rPr>
                        <m:t>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1</m:t>
                          </m:r>
                        </m:sub>
                      </m:sSub>
                      <m:r>
                        <a:rPr lang="en-US" sz="1350" i="1">
                          <a:solidFill>
                            <a:srgbClr val="00B0F0"/>
                          </a:solidFill>
                          <a:latin typeface="Cambria Math" panose="02040503050406030204" pitchFamily="18" charset="0"/>
                        </a:rPr>
                        <m:t>=0,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2</m:t>
                          </m:r>
                        </m:sub>
                      </m:sSub>
                      <m:r>
                        <a:rPr lang="en-US" sz="1350" i="1">
                          <a:solidFill>
                            <a:srgbClr val="00B0F0"/>
                          </a:solidFill>
                          <a:latin typeface="Cambria Math" panose="02040503050406030204" pitchFamily="18" charset="0"/>
                        </a:rPr>
                        <m:t>=0)</m:t>
                      </m:r>
                    </m:oMath>
                  </m:oMathPara>
                </a14:m>
                <a:endParaRPr lang="en-US" sz="1350" dirty="0">
                  <a:solidFill>
                    <a:srgbClr val="00B0F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5912950" y="4942757"/>
                <a:ext cx="2625591" cy="207749"/>
              </a:xfrm>
              <a:prstGeom prst="rect">
                <a:avLst/>
              </a:prstGeom>
              <a:blipFill>
                <a:blip r:embed="rId8"/>
                <a:stretch>
                  <a:fillRect l="-2088" t="-2941" r="-1856" b="-323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5889759" y="5271166"/>
                <a:ext cx="2625591"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m:t>
                          </m:r>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1</m:t>
                          </m:r>
                        </m:sub>
                      </m:sSub>
                      <m:r>
                        <a:rPr lang="en-US" sz="1350" i="1">
                          <a:solidFill>
                            <a:srgbClr val="00B0F0"/>
                          </a:solidFill>
                          <a:latin typeface="Cambria Math" panose="02040503050406030204" pitchFamily="18" charset="0"/>
                        </a:rPr>
                        <m:t>=1,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2</m:t>
                          </m:r>
                        </m:sub>
                      </m:sSub>
                      <m:r>
                        <a:rPr lang="en-US" sz="1350" i="1">
                          <a:solidFill>
                            <a:srgbClr val="00B0F0"/>
                          </a:solidFill>
                          <a:latin typeface="Cambria Math" panose="02040503050406030204" pitchFamily="18" charset="0"/>
                        </a:rPr>
                        <m:t>=1) </m:t>
                      </m:r>
                      <m:r>
                        <a:rPr lang="en-US" sz="1350" i="1">
                          <a:solidFill>
                            <a:srgbClr val="00B0F0"/>
                          </a:solidFill>
                          <a:latin typeface="Cambria Math" panose="02040503050406030204" pitchFamily="18" charset="0"/>
                        </a:rPr>
                        <m:t>𝑣𝑠</m:t>
                      </m:r>
                      <m:r>
                        <a:rPr lang="en-US" sz="1350" i="1">
                          <a:solidFill>
                            <a:srgbClr val="00B0F0"/>
                          </a:solidFill>
                          <a:latin typeface="Cambria Math" panose="02040503050406030204" pitchFamily="18" charset="0"/>
                        </a:rPr>
                        <m:t>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1</m:t>
                          </m:r>
                        </m:sub>
                      </m:sSub>
                      <m:r>
                        <a:rPr lang="en-US" sz="1350" i="1">
                          <a:solidFill>
                            <a:srgbClr val="00B0F0"/>
                          </a:solidFill>
                          <a:latin typeface="Cambria Math" panose="02040503050406030204" pitchFamily="18" charset="0"/>
                        </a:rPr>
                        <m:t>=1, </m:t>
                      </m:r>
                      <m:sSub>
                        <m:sSubPr>
                          <m:ctrlPr>
                            <a:rPr lang="en-US" sz="1350" i="1">
                              <a:solidFill>
                                <a:srgbClr val="00B0F0"/>
                              </a:solidFill>
                              <a:latin typeface="Cambria Math" panose="02040503050406030204" pitchFamily="18" charset="0"/>
                            </a:rPr>
                          </m:ctrlPr>
                        </m:sSubPr>
                        <m:e>
                          <m:r>
                            <a:rPr lang="en-US" sz="1350" i="1">
                              <a:solidFill>
                                <a:srgbClr val="00B0F0"/>
                              </a:solidFill>
                              <a:latin typeface="Cambria Math" panose="02040503050406030204" pitchFamily="18" charset="0"/>
                            </a:rPr>
                            <m:t>𝑥</m:t>
                          </m:r>
                        </m:e>
                        <m:sub>
                          <m:r>
                            <a:rPr lang="en-US" sz="1350" i="1">
                              <a:solidFill>
                                <a:srgbClr val="00B0F0"/>
                              </a:solidFill>
                              <a:latin typeface="Cambria Math" panose="02040503050406030204" pitchFamily="18" charset="0"/>
                            </a:rPr>
                            <m:t>2</m:t>
                          </m:r>
                        </m:sub>
                      </m:sSub>
                      <m:r>
                        <a:rPr lang="en-US" sz="1350" i="1">
                          <a:solidFill>
                            <a:srgbClr val="00B0F0"/>
                          </a:solidFill>
                          <a:latin typeface="Cambria Math" panose="02040503050406030204" pitchFamily="18" charset="0"/>
                        </a:rPr>
                        <m:t>=0)</m:t>
                      </m:r>
                    </m:oMath>
                  </m:oMathPara>
                </a14:m>
                <a:endParaRPr lang="en-US" sz="1350" dirty="0">
                  <a:solidFill>
                    <a:srgbClr val="00B0F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5889759" y="5271166"/>
                <a:ext cx="2625591" cy="207749"/>
              </a:xfrm>
              <a:prstGeom prst="rect">
                <a:avLst/>
              </a:prstGeom>
              <a:blipFill>
                <a:blip r:embed="rId9"/>
                <a:stretch>
                  <a:fillRect l="-1856" t="-2941" r="-2088" b="-32353"/>
                </a:stretch>
              </a:blipFill>
            </p:spPr>
            <p:txBody>
              <a:bodyPr/>
              <a:lstStyle/>
              <a:p>
                <a:r>
                  <a:rPr lang="en-US">
                    <a:noFill/>
                  </a:rPr>
                  <a:t> </a:t>
                </a:r>
              </a:p>
            </p:txBody>
          </p:sp>
        </mc:Fallback>
      </mc:AlternateContent>
    </p:spTree>
    <p:extLst>
      <p:ext uri="{BB962C8B-B14F-4D97-AF65-F5344CB8AC3E}">
        <p14:creationId xmlns:p14="http://schemas.microsoft.com/office/powerpoint/2010/main" val="1924165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9981"/>
            <a:ext cx="8229600" cy="874549"/>
          </a:xfrm>
        </p:spPr>
        <p:txBody>
          <a:bodyPr/>
          <a:lstStyle/>
          <a:p>
            <a:pPr algn="ctr"/>
            <a:r>
              <a:rPr lang="en-US" dirty="0" smtClean="0"/>
              <a:t>GLOW Study Final Model Table</a:t>
            </a:r>
            <a:endParaRPr lang="en-US" dirty="0"/>
          </a:p>
        </p:txBody>
      </p:sp>
      <p:pic>
        <p:nvPicPr>
          <p:cNvPr id="4" name="Picture 3"/>
          <p:cNvPicPr>
            <a:picLocks noChangeAspect="1"/>
          </p:cNvPicPr>
          <p:nvPr/>
        </p:nvPicPr>
        <p:blipFill>
          <a:blip r:embed="rId3"/>
          <a:stretch>
            <a:fillRect/>
          </a:stretch>
        </p:blipFill>
        <p:spPr>
          <a:xfrm>
            <a:off x="967228" y="1204530"/>
            <a:ext cx="6752344" cy="2855074"/>
          </a:xfrm>
          <a:prstGeom prst="rect">
            <a:avLst/>
          </a:prstGeom>
        </p:spPr>
      </p:pic>
    </p:spTree>
    <p:extLst>
      <p:ext uri="{BB962C8B-B14F-4D97-AF65-F5344CB8AC3E}">
        <p14:creationId xmlns:p14="http://schemas.microsoft.com/office/powerpoint/2010/main" val="1511717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Interpreting Odds Ratios for Covariate Involving in the Interaction Term (</a:t>
            </a:r>
            <a:r>
              <a:rPr lang="en-US" dirty="0" smtClean="0"/>
              <a:t>II)</a:t>
            </a:r>
            <a:endParaRPr lang="en-US" dirty="0"/>
          </a:p>
        </p:txBody>
      </p:sp>
      <p:sp>
        <p:nvSpPr>
          <p:cNvPr id="3" name="Content Placeholder 2"/>
          <p:cNvSpPr>
            <a:spLocks noGrp="1"/>
          </p:cNvSpPr>
          <p:nvPr>
            <p:ph idx="1"/>
          </p:nvPr>
        </p:nvSpPr>
        <p:spPr>
          <a:xfrm>
            <a:off x="439757" y="1981200"/>
            <a:ext cx="8229600" cy="3886200"/>
          </a:xfrm>
        </p:spPr>
        <p:txBody>
          <a:bodyPr>
            <a:normAutofit lnSpcReduction="10000"/>
          </a:bodyPr>
          <a:lstStyle/>
          <a:p>
            <a:pPr>
              <a:lnSpc>
                <a:spcPct val="90000"/>
              </a:lnSpc>
              <a:spcBef>
                <a:spcPts val="1800"/>
              </a:spcBef>
            </a:pPr>
            <a:r>
              <a:rPr lang="en-US" sz="3000" dirty="0" smtClean="0"/>
              <a:t>Both mother’s history and needing arms to rise from a chair increase the odds of fracture significantly in the absence of the other factor, with the odds ratio for mother’s history being slightly less than twice that for needing arms to rise (3.5 vs. 1.9) </a:t>
            </a:r>
          </a:p>
          <a:p>
            <a:pPr>
              <a:lnSpc>
                <a:spcPct val="90000"/>
              </a:lnSpc>
              <a:spcBef>
                <a:spcPts val="1800"/>
              </a:spcBef>
            </a:pPr>
            <a:r>
              <a:rPr lang="en-US" sz="3000" dirty="0" smtClean="0"/>
              <a:t>In the presence of the other factor the odds ratios for mother’s history and needing arms are no longer significant.</a:t>
            </a:r>
          </a:p>
          <a:p>
            <a:pPr marL="0" indent="0">
              <a:lnSpc>
                <a:spcPct val="90000"/>
              </a:lnSpc>
              <a:spcBef>
                <a:spcPts val="1800"/>
              </a:spcBef>
              <a:buNone/>
            </a:pPr>
            <a:endParaRPr lang="en-US" dirty="0"/>
          </a:p>
        </p:txBody>
      </p:sp>
    </p:spTree>
    <p:extLst>
      <p:ext uri="{BB962C8B-B14F-4D97-AF65-F5344CB8AC3E}">
        <p14:creationId xmlns:p14="http://schemas.microsoft.com/office/powerpoint/2010/main" val="3316155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031285"/>
          </a:xfrm>
        </p:spPr>
        <p:txBody>
          <a:bodyPr>
            <a:noAutofit/>
          </a:bodyPr>
          <a:lstStyle/>
          <a:p>
            <a:pPr algn="ctr"/>
            <a:r>
              <a:rPr lang="en-US" sz="3600" dirty="0"/>
              <a:t>Interpreting Odds Ratios for Covariate Involving in the Interaction Term (</a:t>
            </a:r>
            <a:r>
              <a:rPr lang="en-US" sz="3600" dirty="0" smtClean="0"/>
              <a:t>III)</a:t>
            </a:r>
            <a:endParaRPr lang="en-US" sz="3600" dirty="0"/>
          </a:p>
        </p:txBody>
      </p:sp>
      <p:sp>
        <p:nvSpPr>
          <p:cNvPr id="3" name="Content Placeholder 2"/>
          <p:cNvSpPr>
            <a:spLocks noGrp="1"/>
          </p:cNvSpPr>
          <p:nvPr>
            <p:ph idx="1"/>
          </p:nvPr>
        </p:nvSpPr>
        <p:spPr>
          <a:xfrm>
            <a:off x="452610" y="1419258"/>
            <a:ext cx="7886700" cy="1524000"/>
          </a:xfrm>
        </p:spPr>
        <p:txBody>
          <a:bodyPr>
            <a:normAutofit fontScale="70000" lnSpcReduction="20000"/>
          </a:bodyPr>
          <a:lstStyle/>
          <a:p>
            <a:r>
              <a:rPr lang="en-US" dirty="0" smtClean="0"/>
              <a:t>We have already assessed the interaction between age (AGE) and history of fracture (PRIORFRAC) in Lecture 9 </a:t>
            </a:r>
            <a:r>
              <a:rPr lang="en-US" dirty="0" smtClean="0"/>
              <a:t>Slides 39-42.</a:t>
            </a:r>
            <a:endParaRPr lang="en-US" dirty="0" smtClean="0"/>
          </a:p>
          <a:p>
            <a:r>
              <a:rPr lang="en-US" dirty="0" smtClean="0"/>
              <a:t>The interaction is reassessed using the final </a:t>
            </a:r>
            <a:r>
              <a:rPr lang="en-US" dirty="0" smtClean="0"/>
              <a:t>model, </a:t>
            </a:r>
            <a:r>
              <a:rPr lang="en-US" dirty="0" smtClean="0"/>
              <a:t>but </a:t>
            </a:r>
            <a:r>
              <a:rPr lang="en-US" dirty="0" smtClean="0"/>
              <a:t>you could appl</a:t>
            </a:r>
            <a:r>
              <a:rPr lang="en-US" dirty="0" smtClean="0"/>
              <a:t>y the same technique.</a:t>
            </a:r>
            <a:endParaRPr lang="en-US" dirty="0"/>
          </a:p>
        </p:txBody>
      </p:sp>
      <p:pic>
        <p:nvPicPr>
          <p:cNvPr id="4" name="Picture 3"/>
          <p:cNvPicPr>
            <a:picLocks noChangeAspect="1"/>
          </p:cNvPicPr>
          <p:nvPr/>
        </p:nvPicPr>
        <p:blipFill>
          <a:blip r:embed="rId3"/>
          <a:stretch>
            <a:fillRect/>
          </a:stretch>
        </p:blipFill>
        <p:spPr>
          <a:xfrm>
            <a:off x="152400" y="3811225"/>
            <a:ext cx="4587293" cy="2675424"/>
          </a:xfrm>
          <a:prstGeom prst="rect">
            <a:avLst/>
          </a:prstGeom>
        </p:spPr>
      </p:pic>
      <p:sp>
        <p:nvSpPr>
          <p:cNvPr id="5" name="TextBox 4"/>
          <p:cNvSpPr txBox="1"/>
          <p:nvPr/>
        </p:nvSpPr>
        <p:spPr>
          <a:xfrm>
            <a:off x="4739693" y="3962400"/>
            <a:ext cx="4173029" cy="2554545"/>
          </a:xfrm>
          <a:prstGeom prst="rect">
            <a:avLst/>
          </a:prstGeom>
          <a:noFill/>
          <a:ln>
            <a:solidFill>
              <a:srgbClr val="C00000"/>
            </a:solidFill>
          </a:ln>
        </p:spPr>
        <p:txBody>
          <a:bodyPr wrap="square" rtlCol="0">
            <a:spAutoFit/>
          </a:bodyPr>
          <a:lstStyle/>
          <a:p>
            <a:pPr marL="285750" indent="-285750">
              <a:buFont typeface="Arial" panose="020B0604020202020204" pitchFamily="34" charset="0"/>
              <a:buChar char="•"/>
            </a:pPr>
            <a:r>
              <a:rPr lang="en-US" sz="2000" dirty="0" smtClean="0"/>
              <a:t>The </a:t>
            </a:r>
            <a:r>
              <a:rPr lang="en-US" sz="2000" dirty="0"/>
              <a:t>younger the women  </a:t>
            </a:r>
            <a:r>
              <a:rPr lang="en-US" sz="2000" dirty="0" smtClean="0"/>
              <a:t>is, the story </a:t>
            </a:r>
            <a:r>
              <a:rPr lang="en-US" sz="2000" dirty="0"/>
              <a:t>of a prior </a:t>
            </a:r>
            <a:r>
              <a:rPr lang="en-US" sz="2000" dirty="0" smtClean="0"/>
              <a:t>fracture is more important </a:t>
            </a:r>
            <a:r>
              <a:rPr lang="en-US" sz="2000" dirty="0"/>
              <a:t>to the odds of a current </a:t>
            </a:r>
            <a:r>
              <a:rPr lang="en-US" sz="2000" dirty="0" smtClean="0"/>
              <a:t>fracture. </a:t>
            </a:r>
          </a:p>
          <a:p>
            <a:pPr marL="285750" indent="-285750">
              <a:buFont typeface="Arial" panose="020B0604020202020204" pitchFamily="34" charset="0"/>
              <a:buChar char="•"/>
            </a:pPr>
            <a:r>
              <a:rPr lang="en-US" sz="2000" dirty="0" smtClean="0"/>
              <a:t>The association </a:t>
            </a:r>
            <a:r>
              <a:rPr lang="en-US" sz="2000" dirty="0"/>
              <a:t>of prior fracture becomes not significant after about age 75 (starting where the 95% CI for OR contains 1</a:t>
            </a:r>
            <a:r>
              <a:rPr lang="en-US" sz="2000" dirty="0" smtClean="0"/>
              <a:t>) </a:t>
            </a:r>
            <a:endParaRPr lang="en-US" sz="2000" dirty="0"/>
          </a:p>
        </p:txBody>
      </p:sp>
      <p:pic>
        <p:nvPicPr>
          <p:cNvPr id="6" name="Picture 2"/>
          <p:cNvPicPr>
            <a:picLocks noChangeAspect="1" noChangeArrowheads="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990600" y="2667000"/>
            <a:ext cx="5943600" cy="102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917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Interpreting Odds Ratios for Covariate Involving in the Interaction Term (</a:t>
            </a:r>
            <a:r>
              <a:rPr lang="en-US" dirty="0" smtClean="0"/>
              <a:t>IV)</a:t>
            </a:r>
            <a:endParaRPr lang="en-US" dirty="0"/>
          </a:p>
        </p:txBody>
      </p:sp>
      <p:sp>
        <p:nvSpPr>
          <p:cNvPr id="5" name="TextBox 4"/>
          <p:cNvSpPr txBox="1"/>
          <p:nvPr/>
        </p:nvSpPr>
        <p:spPr>
          <a:xfrm>
            <a:off x="685801" y="4119546"/>
            <a:ext cx="7588882" cy="1015663"/>
          </a:xfrm>
          <a:prstGeom prst="rect">
            <a:avLst/>
          </a:prstGeom>
          <a:noFill/>
        </p:spPr>
        <p:txBody>
          <a:bodyPr wrap="square" rtlCol="0">
            <a:spAutoFit/>
          </a:bodyPr>
          <a:lstStyle/>
          <a:p>
            <a:r>
              <a:rPr lang="en-US" sz="2000" dirty="0"/>
              <a:t>Among women without a history of fracture a 10 year difference in age increases the odds of fracture by almost </a:t>
            </a:r>
            <a:r>
              <a:rPr lang="en-US" sz="2000" dirty="0" smtClean="0"/>
              <a:t>1.8 </a:t>
            </a:r>
            <a:r>
              <a:rPr lang="en-US" sz="2000" dirty="0"/>
              <a:t>times, while there is effectively no increase among those with a history. </a:t>
            </a:r>
            <a:endParaRPr lang="en-US" sz="2000" dirty="0"/>
          </a:p>
        </p:txBody>
      </p:sp>
      <p:pic>
        <p:nvPicPr>
          <p:cNvPr id="3" name="Picture 2"/>
          <p:cNvPicPr>
            <a:picLocks noChangeAspect="1"/>
          </p:cNvPicPr>
          <p:nvPr/>
        </p:nvPicPr>
        <p:blipFill>
          <a:blip r:embed="rId3"/>
          <a:stretch>
            <a:fillRect/>
          </a:stretch>
        </p:blipFill>
        <p:spPr>
          <a:xfrm>
            <a:off x="696818" y="1676399"/>
            <a:ext cx="7227982" cy="2387481"/>
          </a:xfrm>
          <a:prstGeom prst="rect">
            <a:avLst/>
          </a:prstGeom>
        </p:spPr>
      </p:pic>
    </p:spTree>
    <p:extLst>
      <p:ext uri="{BB962C8B-B14F-4D97-AF65-F5344CB8AC3E}">
        <p14:creationId xmlns:p14="http://schemas.microsoft.com/office/powerpoint/2010/main" val="1106745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9981"/>
            <a:ext cx="8229600" cy="874549"/>
          </a:xfrm>
        </p:spPr>
        <p:txBody>
          <a:bodyPr/>
          <a:lstStyle/>
          <a:p>
            <a:pPr algn="ctr"/>
            <a:r>
              <a:rPr lang="en-US" dirty="0" smtClean="0"/>
              <a:t>GLOW Study Final Model Table</a:t>
            </a:r>
            <a:endParaRPr lang="en-US" dirty="0"/>
          </a:p>
        </p:txBody>
      </p:sp>
      <p:pic>
        <p:nvPicPr>
          <p:cNvPr id="4" name="Picture 3"/>
          <p:cNvPicPr>
            <a:picLocks noChangeAspect="1"/>
          </p:cNvPicPr>
          <p:nvPr/>
        </p:nvPicPr>
        <p:blipFill>
          <a:blip r:embed="rId3"/>
          <a:stretch>
            <a:fillRect/>
          </a:stretch>
        </p:blipFill>
        <p:spPr>
          <a:xfrm>
            <a:off x="967228" y="1241272"/>
            <a:ext cx="6752344" cy="2855074"/>
          </a:xfrm>
          <a:prstGeom prst="rect">
            <a:avLst/>
          </a:prstGeom>
        </p:spPr>
      </p:pic>
    </p:spTree>
    <p:extLst>
      <p:ext uri="{BB962C8B-B14F-4D97-AF65-F5344CB8AC3E}">
        <p14:creationId xmlns:p14="http://schemas.microsoft.com/office/powerpoint/2010/main" val="4001083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Burn Injury </a:t>
            </a:r>
            <a:r>
              <a:rPr lang="en-US" sz="4400" dirty="0" smtClean="0"/>
              <a:t>Study</a:t>
            </a:r>
            <a:br>
              <a:rPr lang="en-US" sz="4400" dirty="0" smtClean="0"/>
            </a:br>
            <a:endParaRPr lang="en-US" sz="4400" dirty="0"/>
          </a:p>
        </p:txBody>
      </p:sp>
      <p:sp>
        <p:nvSpPr>
          <p:cNvPr id="3" name="Content Placeholder 2"/>
          <p:cNvSpPr>
            <a:spLocks noGrp="1"/>
          </p:cNvSpPr>
          <p:nvPr>
            <p:ph type="body" idx="1"/>
          </p:nvPr>
        </p:nvSpPr>
        <p:spPr/>
        <p:txBody>
          <a:bodyPr>
            <a:normAutofit/>
          </a:bodyPr>
          <a:lstStyle/>
          <a:p>
            <a:pPr marL="0" indent="0" algn="ctr">
              <a:buNone/>
            </a:pPr>
            <a:endParaRPr lang="en-US" sz="4800" dirty="0"/>
          </a:p>
          <a:p>
            <a:pPr marL="0" indent="0" algn="ctr">
              <a:buNone/>
            </a:pPr>
            <a:endParaRPr lang="en-US" sz="4800"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28B592-0C9B-4068-952A-D5800732EACA}" type="slidenum">
              <a:rPr kumimoji="0" lang="en-US" sz="2800" b="1" i="0" u="none" strike="noStrike" kern="1200" cap="none" spc="-70" normalizeH="0" baseline="0" noProof="0" smtClean="0">
                <a:ln>
                  <a:noFill/>
                </a:ln>
                <a:solidFill>
                  <a:srgbClr val="FFFFFF"/>
                </a:solidFill>
                <a:effectLst/>
                <a:uLnTx/>
                <a:uFillTx/>
                <a:latin typeface="Rockwell" panose="020606030202050204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2800" b="1" i="0" u="none" strike="noStrike" kern="1200" cap="none" spc="-70" normalizeH="0" baseline="0" noProof="0">
              <a:ln>
                <a:noFill/>
              </a:ln>
              <a:solidFill>
                <a:srgbClr val="FFFFFF"/>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551654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smtClean="0"/>
              <a:t>BURN </a:t>
            </a:r>
            <a:r>
              <a:rPr lang="en-US" dirty="0"/>
              <a:t>Study Final Model Table</a:t>
            </a:r>
          </a:p>
        </p:txBody>
      </p:sp>
      <p:pic>
        <p:nvPicPr>
          <p:cNvPr id="4" name="Picture 3"/>
          <p:cNvPicPr>
            <a:picLocks noChangeAspect="1"/>
          </p:cNvPicPr>
          <p:nvPr/>
        </p:nvPicPr>
        <p:blipFill>
          <a:blip r:embed="rId3"/>
          <a:stretch>
            <a:fillRect/>
          </a:stretch>
        </p:blipFill>
        <p:spPr>
          <a:xfrm>
            <a:off x="1143000" y="1759327"/>
            <a:ext cx="6304135" cy="2046719"/>
          </a:xfrm>
          <a:prstGeom prst="rect">
            <a:avLst/>
          </a:prstGeom>
        </p:spPr>
      </p:pic>
      <p:sp>
        <p:nvSpPr>
          <p:cNvPr id="5" name="TextBox 4"/>
          <p:cNvSpPr txBox="1"/>
          <p:nvPr/>
        </p:nvSpPr>
        <p:spPr>
          <a:xfrm>
            <a:off x="1143000" y="4041373"/>
            <a:ext cx="7086600" cy="707886"/>
          </a:xfrm>
          <a:prstGeom prst="rect">
            <a:avLst/>
          </a:prstGeom>
          <a:noFill/>
        </p:spPr>
        <p:txBody>
          <a:bodyPr wrap="square" rtlCol="0">
            <a:spAutoFit/>
          </a:bodyPr>
          <a:lstStyle/>
          <a:p>
            <a:r>
              <a:rPr lang="en-US" sz="2000" dirty="0"/>
              <a:t>Both RACE and INH_INJ are binary. For RACE, 0 = </a:t>
            </a:r>
            <a:r>
              <a:rPr lang="en-US" sz="2000" dirty="0" err="1"/>
              <a:t>NonWhite</a:t>
            </a:r>
            <a:r>
              <a:rPr lang="en-US" sz="2000" dirty="0"/>
              <a:t> and 1 = White. </a:t>
            </a:r>
            <a:r>
              <a:rPr lang="en-US" sz="2000" dirty="0"/>
              <a:t>For INH_INJ, it is a yes(=1)/no(=0) variable. </a:t>
            </a:r>
            <a:endParaRPr lang="en-US" sz="2000" dirty="0"/>
          </a:p>
        </p:txBody>
      </p:sp>
      <p:sp>
        <p:nvSpPr>
          <p:cNvPr id="6" name="TextBox 5"/>
          <p:cNvSpPr txBox="1"/>
          <p:nvPr/>
        </p:nvSpPr>
        <p:spPr>
          <a:xfrm>
            <a:off x="1066800" y="5105400"/>
            <a:ext cx="6850655" cy="1015663"/>
          </a:xfrm>
          <a:prstGeom prst="rect">
            <a:avLst/>
          </a:prstGeom>
          <a:noFill/>
        </p:spPr>
        <p:txBody>
          <a:bodyPr wrap="square" rtlCol="0">
            <a:spAutoFit/>
          </a:bodyPr>
          <a:lstStyle/>
          <a:p>
            <a:r>
              <a:rPr lang="en-US" sz="2000" dirty="0"/>
              <a:t>Both AGEFP1 and TBSAFP1 are continuous variables, a one term fractional polynomial transformation in the logit. </a:t>
            </a:r>
            <a:r>
              <a:rPr lang="en-US" sz="2000" dirty="0"/>
              <a:t>AGEFP1 = </a:t>
            </a:r>
            <a:r>
              <a:rPr lang="en-US" sz="2000" dirty="0" smtClean="0"/>
              <a:t>(age/10)^2</a:t>
            </a:r>
            <a:r>
              <a:rPr lang="en-US" sz="2000" dirty="0"/>
              <a:t>, and TBSAFP1 = </a:t>
            </a:r>
            <a:r>
              <a:rPr lang="en-US" sz="2000" dirty="0" err="1"/>
              <a:t>sqrt</a:t>
            </a:r>
            <a:r>
              <a:rPr lang="en-US" sz="2000" dirty="0"/>
              <a:t>(</a:t>
            </a:r>
            <a:r>
              <a:rPr lang="en-US" sz="2000" dirty="0" err="1"/>
              <a:t>tbsa</a:t>
            </a:r>
            <a:r>
              <a:rPr lang="en-US" sz="2000" dirty="0"/>
              <a:t>).</a:t>
            </a:r>
            <a:endParaRPr lang="en-US" sz="2000" dirty="0"/>
          </a:p>
        </p:txBody>
      </p:sp>
    </p:spTree>
    <p:extLst>
      <p:ext uri="{BB962C8B-B14F-4D97-AF65-F5344CB8AC3E}">
        <p14:creationId xmlns:p14="http://schemas.microsoft.com/office/powerpoint/2010/main" val="794816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558" y="596624"/>
            <a:ext cx="8229600" cy="1143000"/>
          </a:xfrm>
        </p:spPr>
        <p:txBody>
          <a:bodyPr>
            <a:normAutofit fontScale="90000"/>
          </a:bodyPr>
          <a:lstStyle/>
          <a:p>
            <a:r>
              <a:rPr lang="en-US" dirty="0" smtClean="0"/>
              <a:t>Interpreting Odds Ratios for Binary Covariates</a:t>
            </a:r>
            <a:endParaRPr lang="en-US" dirty="0"/>
          </a:p>
        </p:txBody>
      </p:sp>
      <p:pic>
        <p:nvPicPr>
          <p:cNvPr id="4" name="Picture 3"/>
          <p:cNvPicPr>
            <a:picLocks noChangeAspect="1"/>
          </p:cNvPicPr>
          <p:nvPr/>
        </p:nvPicPr>
        <p:blipFill>
          <a:blip r:embed="rId3"/>
          <a:stretch>
            <a:fillRect/>
          </a:stretch>
        </p:blipFill>
        <p:spPr>
          <a:xfrm>
            <a:off x="671171" y="2057400"/>
            <a:ext cx="6873591" cy="2040829"/>
          </a:xfrm>
          <a:prstGeom prst="rect">
            <a:avLst/>
          </a:prstGeom>
        </p:spPr>
      </p:pic>
      <p:sp>
        <p:nvSpPr>
          <p:cNvPr id="5" name="TextBox 4"/>
          <p:cNvSpPr txBox="1"/>
          <p:nvPr/>
        </p:nvSpPr>
        <p:spPr>
          <a:xfrm>
            <a:off x="867917" y="4380200"/>
            <a:ext cx="7056883" cy="1323439"/>
          </a:xfrm>
          <a:prstGeom prst="rect">
            <a:avLst/>
          </a:prstGeom>
          <a:noFill/>
        </p:spPr>
        <p:txBody>
          <a:bodyPr wrap="square" rtlCol="0">
            <a:spAutoFit/>
          </a:bodyPr>
          <a:lstStyle/>
          <a:p>
            <a:r>
              <a:rPr lang="en-US" sz="2000" dirty="0"/>
              <a:t>There is an estimated 46% reduction in the odds of death among whites compared to nonwhites, while involvement of an inhalation injury results in an estimated 4.1-fold increase in the odds of death.  </a:t>
            </a:r>
            <a:endParaRPr lang="en-US" sz="2000" dirty="0"/>
          </a:p>
        </p:txBody>
      </p:sp>
    </p:spTree>
    <p:extLst>
      <p:ext uri="{BB962C8B-B14F-4D97-AF65-F5344CB8AC3E}">
        <p14:creationId xmlns:p14="http://schemas.microsoft.com/office/powerpoint/2010/main" val="663684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066800"/>
          </a:xfrm>
        </p:spPr>
        <p:txBody>
          <a:bodyPr/>
          <a:lstStyle/>
          <a:p>
            <a:r>
              <a:rPr lang="en-US" dirty="0"/>
              <a:t>Outline</a:t>
            </a:r>
          </a:p>
        </p:txBody>
      </p:sp>
      <p:sp>
        <p:nvSpPr>
          <p:cNvPr id="3" name="Content Placeholder 2"/>
          <p:cNvSpPr>
            <a:spLocks noGrp="1"/>
          </p:cNvSpPr>
          <p:nvPr>
            <p:ph idx="1"/>
          </p:nvPr>
        </p:nvSpPr>
        <p:spPr>
          <a:xfrm>
            <a:off x="304800" y="1600200"/>
            <a:ext cx="8229600" cy="4399384"/>
          </a:xfrm>
        </p:spPr>
        <p:txBody>
          <a:bodyPr>
            <a:normAutofit/>
          </a:bodyPr>
          <a:lstStyle/>
          <a:p>
            <a:r>
              <a:rPr lang="en-US" sz="2800" dirty="0" smtClean="0"/>
              <a:t>Interpretation </a:t>
            </a:r>
            <a:r>
              <a:rPr lang="en-US" sz="2800" dirty="0"/>
              <a:t>and Presentation of </a:t>
            </a:r>
            <a:r>
              <a:rPr lang="en-US" sz="2800" dirty="0" smtClean="0"/>
              <a:t>MLR model coefficients</a:t>
            </a:r>
          </a:p>
          <a:p>
            <a:endParaRPr lang="en-US" sz="800" dirty="0"/>
          </a:p>
          <a:p>
            <a:r>
              <a:rPr lang="en-US" sz="2800" dirty="0" smtClean="0"/>
              <a:t>Simple Poisson Regression</a:t>
            </a:r>
            <a:endParaRPr lang="en-US" sz="2800" dirty="0" smtClean="0"/>
          </a:p>
          <a:p>
            <a:endParaRPr lang="en-US" sz="800" dirty="0"/>
          </a:p>
          <a:p>
            <a:r>
              <a:rPr lang="en-US" sz="2800" dirty="0" smtClean="0"/>
              <a:t>Your reading </a:t>
            </a:r>
          </a:p>
          <a:p>
            <a:pPr lvl="1"/>
            <a:r>
              <a:rPr lang="en-US" dirty="0" smtClean="0"/>
              <a:t>HLS 5.5.</a:t>
            </a:r>
          </a:p>
          <a:p>
            <a:pPr lvl="1"/>
            <a:r>
              <a:rPr lang="en-US" dirty="0"/>
              <a:t>Fleiss, Chapter </a:t>
            </a:r>
            <a:r>
              <a:rPr lang="en-US" dirty="0" smtClean="0"/>
              <a:t>12.1 (optional), 12.2 </a:t>
            </a:r>
            <a:r>
              <a:rPr lang="en-US" u="sng" dirty="0">
                <a:hlinkClick r:id="rId2"/>
              </a:rPr>
              <a:t>https://onlinelibrary.wiley.com/doi/pdf/10.1002/0471445428.ch12</a:t>
            </a:r>
            <a:endParaRPr lang="en-US" dirty="0" smtClean="0"/>
          </a:p>
          <a:p>
            <a:pPr lvl="1"/>
            <a:endParaRPr lang="en-US" sz="3200" dirty="0"/>
          </a:p>
          <a:p>
            <a:endParaRPr lang="en-US" sz="3600" dirty="0"/>
          </a:p>
        </p:txBody>
      </p:sp>
      <p:sp>
        <p:nvSpPr>
          <p:cNvPr id="4" name="Slide Number Placeholder 3"/>
          <p:cNvSpPr>
            <a:spLocks noGrp="1"/>
          </p:cNvSpPr>
          <p:nvPr>
            <p:ph type="sldNum" sz="quarter" idx="12"/>
          </p:nvPr>
        </p:nvSpPr>
        <p:spPr/>
        <p:txBody>
          <a:bodyPr/>
          <a:lstStyle/>
          <a:p>
            <a:fld id="{FBBE7DFA-140B-4760-B625-B8FE479BC48C}" type="slidenum">
              <a:rPr lang="en-US" smtClean="0"/>
              <a:pPr/>
              <a:t>2</a:t>
            </a:fld>
            <a:endParaRPr lang="en-US" dirty="0"/>
          </a:p>
        </p:txBody>
      </p:sp>
    </p:spTree>
    <p:extLst>
      <p:ext uri="{BB962C8B-B14F-4D97-AF65-F5344CB8AC3E}">
        <p14:creationId xmlns:p14="http://schemas.microsoft.com/office/powerpoint/2010/main" val="317934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Interpreting Odds Ratios for </a:t>
            </a:r>
            <a:r>
              <a:rPr lang="en-US" dirty="0" smtClean="0"/>
              <a:t>Transformed Continuous Covariates (I)</a:t>
            </a:r>
            <a:endParaRPr lang="en-US" dirty="0"/>
          </a:p>
        </p:txBody>
      </p:sp>
      <p:sp>
        <p:nvSpPr>
          <p:cNvPr id="3" name="Content Placeholder 2"/>
          <p:cNvSpPr>
            <a:spLocks noGrp="1"/>
          </p:cNvSpPr>
          <p:nvPr>
            <p:ph idx="1"/>
          </p:nvPr>
        </p:nvSpPr>
        <p:spPr>
          <a:xfrm>
            <a:off x="421395" y="1615019"/>
            <a:ext cx="7886700" cy="908155"/>
          </a:xfrm>
        </p:spPr>
        <p:txBody>
          <a:bodyPr>
            <a:noAutofit/>
          </a:bodyPr>
          <a:lstStyle/>
          <a:p>
            <a:r>
              <a:rPr lang="en-US" sz="2000" dirty="0" smtClean="0"/>
              <a:t>If we want to compute the odds ratio for an increase of 10 years of age, it is actually not a constant number anymore, since </a:t>
            </a:r>
            <a:r>
              <a:rPr lang="en-US" sz="2000" dirty="0"/>
              <a:t>AGEFP1 = </a:t>
            </a:r>
            <a:r>
              <a:rPr lang="en-US" sz="2000" dirty="0" smtClean="0"/>
              <a:t>age^2. </a:t>
            </a:r>
            <a:endParaRPr lang="en-US" sz="2000" dirty="0" smtClean="0"/>
          </a:p>
          <a:p>
            <a:r>
              <a:rPr lang="en-US" sz="2000" dirty="0" smtClean="0"/>
              <a:t>The </a:t>
            </a:r>
            <a:r>
              <a:rPr lang="en-US" sz="2000" dirty="0" smtClean="0"/>
              <a:t>odds ratio changes by the baseline age we want to assess (see computation detail on page 219).</a:t>
            </a:r>
          </a:p>
          <a:p>
            <a:endParaRPr lang="en-US" sz="2000" dirty="0" smtClean="0"/>
          </a:p>
        </p:txBody>
      </p:sp>
      <p:pic>
        <p:nvPicPr>
          <p:cNvPr id="4" name="Picture 3"/>
          <p:cNvPicPr>
            <a:picLocks noChangeAspect="1"/>
          </p:cNvPicPr>
          <p:nvPr/>
        </p:nvPicPr>
        <p:blipFill>
          <a:blip r:embed="rId3"/>
          <a:stretch>
            <a:fillRect/>
          </a:stretch>
        </p:blipFill>
        <p:spPr>
          <a:xfrm>
            <a:off x="228600" y="3352800"/>
            <a:ext cx="4598830" cy="2858465"/>
          </a:xfrm>
          <a:prstGeom prst="rect">
            <a:avLst/>
          </a:prstGeom>
        </p:spPr>
      </p:pic>
      <p:sp>
        <p:nvSpPr>
          <p:cNvPr id="5" name="TextBox 4"/>
          <p:cNvSpPr txBox="1"/>
          <p:nvPr/>
        </p:nvSpPr>
        <p:spPr>
          <a:xfrm>
            <a:off x="4883227" y="3043094"/>
            <a:ext cx="3810000" cy="3477875"/>
          </a:xfrm>
          <a:prstGeom prst="rect">
            <a:avLst/>
          </a:prstGeom>
          <a:noFill/>
          <a:ln>
            <a:solidFill>
              <a:srgbClr val="C00000"/>
            </a:solidFill>
          </a:ln>
        </p:spPr>
        <p:txBody>
          <a:bodyPr wrap="square" rtlCol="0">
            <a:spAutoFit/>
          </a:bodyPr>
          <a:lstStyle/>
          <a:p>
            <a:pPr marL="342900" indent="-342900">
              <a:buFont typeface="Arial" panose="020B0604020202020204" pitchFamily="34" charset="0"/>
              <a:buChar char="•"/>
            </a:pPr>
            <a:r>
              <a:rPr lang="en-US" sz="2000" dirty="0"/>
              <a:t>Odds increase significantly for a 10-year increase in age at all ages. </a:t>
            </a:r>
            <a:endParaRPr lang="en-US" sz="2000" dirty="0" smtClean="0"/>
          </a:p>
          <a:p>
            <a:endParaRPr lang="en-US" sz="2000" dirty="0" smtClean="0"/>
          </a:p>
          <a:p>
            <a:pPr marL="342900" indent="-342900">
              <a:buFont typeface="Arial" panose="020B0604020202020204" pitchFamily="34" charset="0"/>
              <a:buChar char="•"/>
            </a:pPr>
            <a:r>
              <a:rPr lang="en-US" sz="2000" dirty="0" smtClean="0"/>
              <a:t>The </a:t>
            </a:r>
            <a:r>
              <a:rPr lang="en-US" sz="2000" dirty="0"/>
              <a:t>increase in the odds is less than twofold for subjects younger than 35 years and increase rapidly after age 35, reaching a maximum of about a five-fold increase for subjects in their 80s.</a:t>
            </a:r>
            <a:endParaRPr lang="en-US" sz="2000" dirty="0"/>
          </a:p>
        </p:txBody>
      </p:sp>
    </p:spTree>
    <p:extLst>
      <p:ext uri="{BB962C8B-B14F-4D97-AF65-F5344CB8AC3E}">
        <p14:creationId xmlns:p14="http://schemas.microsoft.com/office/powerpoint/2010/main" val="2000471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smtClean="0"/>
              <a:t>BURN </a:t>
            </a:r>
            <a:r>
              <a:rPr lang="en-US" dirty="0"/>
              <a:t>Study Final Model Table</a:t>
            </a:r>
          </a:p>
        </p:txBody>
      </p:sp>
      <p:pic>
        <p:nvPicPr>
          <p:cNvPr id="4" name="Picture 3"/>
          <p:cNvPicPr>
            <a:picLocks noChangeAspect="1"/>
          </p:cNvPicPr>
          <p:nvPr/>
        </p:nvPicPr>
        <p:blipFill>
          <a:blip r:embed="rId3"/>
          <a:stretch>
            <a:fillRect/>
          </a:stretch>
        </p:blipFill>
        <p:spPr>
          <a:xfrm>
            <a:off x="1143000" y="1759327"/>
            <a:ext cx="6304135" cy="2046719"/>
          </a:xfrm>
          <a:prstGeom prst="rect">
            <a:avLst/>
          </a:prstGeom>
        </p:spPr>
      </p:pic>
      <p:sp>
        <p:nvSpPr>
          <p:cNvPr id="6" name="TextBox 5"/>
          <p:cNvSpPr txBox="1"/>
          <p:nvPr/>
        </p:nvSpPr>
        <p:spPr>
          <a:xfrm>
            <a:off x="1143000" y="3832670"/>
            <a:ext cx="6850655" cy="400110"/>
          </a:xfrm>
          <a:prstGeom prst="rect">
            <a:avLst/>
          </a:prstGeom>
          <a:noFill/>
        </p:spPr>
        <p:txBody>
          <a:bodyPr wrap="square" rtlCol="0">
            <a:spAutoFit/>
          </a:bodyPr>
          <a:lstStyle/>
          <a:p>
            <a:r>
              <a:rPr lang="en-US" sz="2000" dirty="0" smtClean="0"/>
              <a:t>AGEFP1 </a:t>
            </a:r>
            <a:r>
              <a:rPr lang="en-US" sz="2000" dirty="0"/>
              <a:t>= </a:t>
            </a:r>
            <a:r>
              <a:rPr lang="en-US" sz="2000" dirty="0" smtClean="0"/>
              <a:t>(age/10)^2</a:t>
            </a:r>
            <a:endParaRPr lang="en-US" sz="2000" dirty="0"/>
          </a:p>
        </p:txBody>
      </p:sp>
    </p:spTree>
    <p:extLst>
      <p:ext uri="{BB962C8B-B14F-4D97-AF65-F5344CB8AC3E}">
        <p14:creationId xmlns:p14="http://schemas.microsoft.com/office/powerpoint/2010/main" val="310495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smtClean="0"/>
              <a:t>BURN </a:t>
            </a:r>
            <a:r>
              <a:rPr lang="en-US" dirty="0"/>
              <a:t>Study Final Model Table</a:t>
            </a:r>
          </a:p>
        </p:txBody>
      </p:sp>
      <p:pic>
        <p:nvPicPr>
          <p:cNvPr id="4" name="Picture 3"/>
          <p:cNvPicPr>
            <a:picLocks noChangeAspect="1"/>
          </p:cNvPicPr>
          <p:nvPr/>
        </p:nvPicPr>
        <p:blipFill>
          <a:blip r:embed="rId3"/>
          <a:stretch>
            <a:fillRect/>
          </a:stretch>
        </p:blipFill>
        <p:spPr>
          <a:xfrm>
            <a:off x="1143000" y="1759327"/>
            <a:ext cx="6304135" cy="2046719"/>
          </a:xfrm>
          <a:prstGeom prst="rect">
            <a:avLst/>
          </a:prstGeom>
        </p:spPr>
      </p:pic>
      <p:sp>
        <p:nvSpPr>
          <p:cNvPr id="6" name="TextBox 5"/>
          <p:cNvSpPr txBox="1"/>
          <p:nvPr/>
        </p:nvSpPr>
        <p:spPr>
          <a:xfrm>
            <a:off x="1143000" y="3832670"/>
            <a:ext cx="6850655" cy="400110"/>
          </a:xfrm>
          <a:prstGeom prst="rect">
            <a:avLst/>
          </a:prstGeom>
          <a:noFill/>
        </p:spPr>
        <p:txBody>
          <a:bodyPr wrap="square" rtlCol="0">
            <a:spAutoFit/>
          </a:bodyPr>
          <a:lstStyle/>
          <a:p>
            <a:r>
              <a:rPr lang="en-US" sz="2000" dirty="0"/>
              <a:t>TBSAFP1 = </a:t>
            </a:r>
            <a:r>
              <a:rPr lang="en-US" sz="2000" dirty="0" err="1"/>
              <a:t>sqrt</a:t>
            </a:r>
            <a:r>
              <a:rPr lang="en-US" sz="2000" dirty="0"/>
              <a:t>(</a:t>
            </a:r>
            <a:r>
              <a:rPr lang="en-US" sz="2000" dirty="0" err="1"/>
              <a:t>tbsa</a:t>
            </a:r>
            <a:r>
              <a:rPr lang="en-US" sz="2000" dirty="0"/>
              <a:t>).</a:t>
            </a:r>
            <a:endParaRPr lang="en-US" sz="2000" dirty="0"/>
          </a:p>
        </p:txBody>
      </p:sp>
    </p:spTree>
    <p:extLst>
      <p:ext uri="{BB962C8B-B14F-4D97-AF65-F5344CB8AC3E}">
        <p14:creationId xmlns:p14="http://schemas.microsoft.com/office/powerpoint/2010/main" val="186037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Interpreting Odds Ratios for Transformed Continuous Covariates (</a:t>
            </a:r>
            <a:r>
              <a:rPr lang="en-US" dirty="0" smtClean="0"/>
              <a:t>II)</a:t>
            </a:r>
            <a:endParaRPr lang="en-US" dirty="0"/>
          </a:p>
        </p:txBody>
      </p:sp>
      <p:sp>
        <p:nvSpPr>
          <p:cNvPr id="3" name="Content Placeholder 2"/>
          <p:cNvSpPr>
            <a:spLocks noGrp="1"/>
          </p:cNvSpPr>
          <p:nvPr>
            <p:ph idx="1"/>
          </p:nvPr>
        </p:nvSpPr>
        <p:spPr>
          <a:xfrm>
            <a:off x="375249" y="1676400"/>
            <a:ext cx="7886700" cy="1828800"/>
          </a:xfrm>
        </p:spPr>
        <p:txBody>
          <a:bodyPr>
            <a:normAutofit fontScale="77500" lnSpcReduction="20000"/>
          </a:bodyPr>
          <a:lstStyle/>
          <a:p>
            <a:r>
              <a:rPr lang="en-US" dirty="0" smtClean="0"/>
              <a:t>If we want to compute estimated odds ratio for a 10% increase in the size of the burn area, it </a:t>
            </a:r>
            <a:r>
              <a:rPr lang="en-US" dirty="0"/>
              <a:t>is </a:t>
            </a:r>
            <a:r>
              <a:rPr lang="en-US" dirty="0" smtClean="0"/>
              <a:t>also </a:t>
            </a:r>
            <a:r>
              <a:rPr lang="en-US" dirty="0"/>
              <a:t>not a constant number anymore, since TBSAFP1 = </a:t>
            </a:r>
            <a:r>
              <a:rPr lang="en-US" dirty="0" err="1"/>
              <a:t>sqrt</a:t>
            </a:r>
            <a:r>
              <a:rPr lang="en-US" dirty="0"/>
              <a:t>(</a:t>
            </a:r>
            <a:r>
              <a:rPr lang="en-US" dirty="0" err="1"/>
              <a:t>tbsa</a:t>
            </a:r>
            <a:r>
              <a:rPr lang="en-US" dirty="0"/>
              <a:t>). </a:t>
            </a:r>
            <a:endParaRPr lang="en-US" dirty="0" smtClean="0"/>
          </a:p>
          <a:p>
            <a:endParaRPr lang="en-US" sz="1100" dirty="0"/>
          </a:p>
          <a:p>
            <a:r>
              <a:rPr lang="en-US" dirty="0" smtClean="0"/>
              <a:t>The </a:t>
            </a:r>
            <a:r>
              <a:rPr lang="en-US" dirty="0"/>
              <a:t>odds ratio changes by the baseline </a:t>
            </a:r>
            <a:r>
              <a:rPr lang="en-US" dirty="0" err="1" smtClean="0"/>
              <a:t>tbsa</a:t>
            </a:r>
            <a:r>
              <a:rPr lang="en-US" dirty="0" smtClean="0"/>
              <a:t> </a:t>
            </a:r>
            <a:r>
              <a:rPr lang="en-US" dirty="0"/>
              <a:t>we want to assess (see computation detail on page </a:t>
            </a:r>
            <a:r>
              <a:rPr lang="en-US" dirty="0" smtClean="0"/>
              <a:t>220).</a:t>
            </a:r>
            <a:endParaRPr lang="en-US" dirty="0"/>
          </a:p>
          <a:p>
            <a:endParaRPr lang="en-US" dirty="0"/>
          </a:p>
        </p:txBody>
      </p:sp>
      <p:pic>
        <p:nvPicPr>
          <p:cNvPr id="4" name="Picture 3"/>
          <p:cNvPicPr>
            <a:picLocks noChangeAspect="1"/>
          </p:cNvPicPr>
          <p:nvPr/>
        </p:nvPicPr>
        <p:blipFill>
          <a:blip r:embed="rId3"/>
          <a:stretch>
            <a:fillRect/>
          </a:stretch>
        </p:blipFill>
        <p:spPr>
          <a:xfrm>
            <a:off x="152400" y="3857250"/>
            <a:ext cx="4876800" cy="2484947"/>
          </a:xfrm>
          <a:prstGeom prst="rect">
            <a:avLst/>
          </a:prstGeom>
        </p:spPr>
      </p:pic>
      <p:sp>
        <p:nvSpPr>
          <p:cNvPr id="5" name="TextBox 4"/>
          <p:cNvSpPr txBox="1"/>
          <p:nvPr/>
        </p:nvSpPr>
        <p:spPr>
          <a:xfrm>
            <a:off x="4953000" y="3657600"/>
            <a:ext cx="4114800" cy="2554545"/>
          </a:xfrm>
          <a:prstGeom prst="rect">
            <a:avLst/>
          </a:prstGeom>
          <a:noFill/>
          <a:ln>
            <a:solidFill>
              <a:srgbClr val="C00000"/>
            </a:solidFill>
          </a:ln>
        </p:spPr>
        <p:txBody>
          <a:bodyPr wrap="square" rtlCol="0">
            <a:spAutoFit/>
          </a:bodyPr>
          <a:lstStyle/>
          <a:p>
            <a:r>
              <a:rPr lang="en-US" sz="2000" dirty="0"/>
              <a:t>The odds of death increases with an increased burn size, but the multiplicative increase in the odds decreases with size of the burn. </a:t>
            </a:r>
            <a:endParaRPr lang="en-US" sz="2000" dirty="0" smtClean="0"/>
          </a:p>
          <a:p>
            <a:endParaRPr lang="en-US" sz="2000" dirty="0" smtClean="0"/>
          </a:p>
          <a:p>
            <a:r>
              <a:rPr lang="en-US" sz="2000" dirty="0" smtClean="0"/>
              <a:t>Once </a:t>
            </a:r>
            <a:r>
              <a:rPr lang="en-US" sz="2000" dirty="0"/>
              <a:t>a burn reaches a certain size, increasing a bit more does not greatly increase the odds of dying.</a:t>
            </a:r>
            <a:endParaRPr lang="en-US" sz="2000" dirty="0"/>
          </a:p>
        </p:txBody>
      </p:sp>
    </p:spTree>
    <p:extLst>
      <p:ext uri="{BB962C8B-B14F-4D97-AF65-F5344CB8AC3E}">
        <p14:creationId xmlns:p14="http://schemas.microsoft.com/office/powerpoint/2010/main" val="2908649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893"/>
            <a:ext cx="8686800" cy="983906"/>
          </a:xfrm>
        </p:spPr>
        <p:txBody>
          <a:bodyPr>
            <a:noAutofit/>
          </a:bodyPr>
          <a:lstStyle/>
          <a:p>
            <a:pPr algn="ctr"/>
            <a:r>
              <a:rPr lang="en-US" sz="3600" dirty="0" smtClean="0"/>
              <a:t>Graphic Presentation for Probability of death by Categories and a Continuous Variable</a:t>
            </a:r>
            <a:endParaRPr lang="en-US" sz="3600" dirty="0"/>
          </a:p>
        </p:txBody>
      </p:sp>
      <p:sp>
        <p:nvSpPr>
          <p:cNvPr id="3" name="Content Placeholder 2"/>
          <p:cNvSpPr>
            <a:spLocks noGrp="1"/>
          </p:cNvSpPr>
          <p:nvPr>
            <p:ph idx="1"/>
          </p:nvPr>
        </p:nvSpPr>
        <p:spPr>
          <a:xfrm>
            <a:off x="201058" y="1779220"/>
            <a:ext cx="8765071" cy="1083475"/>
          </a:xfrm>
        </p:spPr>
        <p:txBody>
          <a:bodyPr>
            <a:noAutofit/>
          </a:bodyPr>
          <a:lstStyle/>
          <a:p>
            <a:r>
              <a:rPr lang="en-US" sz="2000" dirty="0" smtClean="0"/>
              <a:t>To illustrative the estimated probability of death, we can plot that in terms of a combined category for</a:t>
            </a:r>
            <a:r>
              <a:rPr lang="en-US" sz="2000" dirty="0"/>
              <a:t> RACE and </a:t>
            </a:r>
            <a:r>
              <a:rPr lang="en-US" sz="2000" dirty="0" smtClean="0"/>
              <a:t>INH_INJ, over a change in a continuous variable while fixing the other continuous variable to the median level. </a:t>
            </a:r>
            <a:endParaRPr lang="en-US" sz="2000" dirty="0"/>
          </a:p>
        </p:txBody>
      </p:sp>
      <p:pic>
        <p:nvPicPr>
          <p:cNvPr id="11" name="Picture 10"/>
          <p:cNvPicPr>
            <a:picLocks noChangeAspect="1"/>
          </p:cNvPicPr>
          <p:nvPr/>
        </p:nvPicPr>
        <p:blipFill>
          <a:blip r:embed="rId3"/>
          <a:stretch>
            <a:fillRect/>
          </a:stretch>
        </p:blipFill>
        <p:spPr>
          <a:xfrm>
            <a:off x="609600" y="2862695"/>
            <a:ext cx="4899533" cy="2915063"/>
          </a:xfrm>
          <a:prstGeom prst="rect">
            <a:avLst/>
          </a:prstGeom>
        </p:spPr>
      </p:pic>
      <p:cxnSp>
        <p:nvCxnSpPr>
          <p:cNvPr id="13" name="Straight Connector 12"/>
          <p:cNvCxnSpPr/>
          <p:nvPr/>
        </p:nvCxnSpPr>
        <p:spPr>
          <a:xfrm>
            <a:off x="4800600" y="5777758"/>
            <a:ext cx="609600"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5" name="Rectangle 14"/>
          <p:cNvSpPr/>
          <p:nvPr/>
        </p:nvSpPr>
        <p:spPr>
          <a:xfrm>
            <a:off x="5181600" y="3505200"/>
            <a:ext cx="3559689" cy="707886"/>
          </a:xfrm>
          <a:prstGeom prst="rect">
            <a:avLst/>
          </a:prstGeom>
        </p:spPr>
        <p:txBody>
          <a:bodyPr wrap="square">
            <a:spAutoFit/>
          </a:bodyPr>
          <a:lstStyle/>
          <a:p>
            <a:r>
              <a:rPr lang="en-US" sz="2000" dirty="0"/>
              <a:t>All lines rise rapidly after </a:t>
            </a:r>
            <a:r>
              <a:rPr lang="en-US" sz="2000" dirty="0"/>
              <a:t>burn size exceeds 10%.</a:t>
            </a:r>
            <a:endParaRPr lang="en-US" sz="2000" dirty="0"/>
          </a:p>
        </p:txBody>
      </p:sp>
    </p:spTree>
    <p:extLst>
      <p:ext uri="{BB962C8B-B14F-4D97-AF65-F5344CB8AC3E}">
        <p14:creationId xmlns:p14="http://schemas.microsoft.com/office/powerpoint/2010/main" val="3980275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0893"/>
            <a:ext cx="8686800" cy="983906"/>
          </a:xfrm>
        </p:spPr>
        <p:txBody>
          <a:bodyPr>
            <a:noAutofit/>
          </a:bodyPr>
          <a:lstStyle/>
          <a:p>
            <a:pPr algn="ctr"/>
            <a:r>
              <a:rPr lang="en-US" sz="3600" dirty="0" smtClean="0"/>
              <a:t>Graphic Presentation for Probability of death by Categories and a Continuous Variable</a:t>
            </a:r>
            <a:endParaRPr lang="en-US" sz="3600" dirty="0"/>
          </a:p>
        </p:txBody>
      </p:sp>
      <p:sp>
        <p:nvSpPr>
          <p:cNvPr id="3" name="Content Placeholder 2"/>
          <p:cNvSpPr>
            <a:spLocks noGrp="1"/>
          </p:cNvSpPr>
          <p:nvPr>
            <p:ph idx="1"/>
          </p:nvPr>
        </p:nvSpPr>
        <p:spPr>
          <a:xfrm>
            <a:off x="201058" y="1779220"/>
            <a:ext cx="8765071" cy="1083475"/>
          </a:xfrm>
        </p:spPr>
        <p:txBody>
          <a:bodyPr>
            <a:noAutofit/>
          </a:bodyPr>
          <a:lstStyle/>
          <a:p>
            <a:r>
              <a:rPr lang="en-US" sz="2000" dirty="0" smtClean="0"/>
              <a:t>To illustrative the estimated probability of death, we can plot that in terms of a combined category for</a:t>
            </a:r>
            <a:r>
              <a:rPr lang="en-US" sz="2000" dirty="0"/>
              <a:t> RACE and </a:t>
            </a:r>
            <a:r>
              <a:rPr lang="en-US" sz="2000" dirty="0" smtClean="0"/>
              <a:t>INH_INJ, over a change in a continuous variable while fixing the other continuous variable to the median level. </a:t>
            </a:r>
            <a:endParaRPr lang="en-US" sz="2000" dirty="0"/>
          </a:p>
        </p:txBody>
      </p:sp>
      <p:pic>
        <p:nvPicPr>
          <p:cNvPr id="4" name="Picture 3"/>
          <p:cNvPicPr>
            <a:picLocks noChangeAspect="1"/>
          </p:cNvPicPr>
          <p:nvPr/>
        </p:nvPicPr>
        <p:blipFill>
          <a:blip r:embed="rId3"/>
          <a:stretch>
            <a:fillRect/>
          </a:stretch>
        </p:blipFill>
        <p:spPr>
          <a:xfrm>
            <a:off x="16525" y="3008278"/>
            <a:ext cx="5029200" cy="2987558"/>
          </a:xfrm>
          <a:prstGeom prst="rect">
            <a:avLst/>
          </a:prstGeom>
        </p:spPr>
      </p:pic>
      <p:sp>
        <p:nvSpPr>
          <p:cNvPr id="5" name="Right Brace 4"/>
          <p:cNvSpPr/>
          <p:nvPr/>
        </p:nvSpPr>
        <p:spPr>
          <a:xfrm>
            <a:off x="4114800" y="3545457"/>
            <a:ext cx="34289" cy="25232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7" name="Straight Arrow Connector 6"/>
          <p:cNvCxnSpPr/>
          <p:nvPr/>
        </p:nvCxnSpPr>
        <p:spPr>
          <a:xfrm>
            <a:off x="4171466" y="3671618"/>
            <a:ext cx="41212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82098" y="3401040"/>
            <a:ext cx="4180902" cy="707886"/>
          </a:xfrm>
          <a:prstGeom prst="rect">
            <a:avLst/>
          </a:prstGeom>
          <a:noFill/>
          <a:ln>
            <a:solidFill>
              <a:srgbClr val="C00000"/>
            </a:solidFill>
          </a:ln>
        </p:spPr>
        <p:txBody>
          <a:bodyPr wrap="square" rtlCol="0">
            <a:spAutoFit/>
          </a:bodyPr>
          <a:lstStyle/>
          <a:p>
            <a:r>
              <a:rPr lang="en-US" sz="2000" dirty="0"/>
              <a:t>Both no inhalation, with white have lower probability than nonwhite.</a:t>
            </a:r>
            <a:endParaRPr lang="en-US" sz="2000" dirty="0"/>
          </a:p>
        </p:txBody>
      </p:sp>
      <p:cxnSp>
        <p:nvCxnSpPr>
          <p:cNvPr id="13" name="Straight Connector 12"/>
          <p:cNvCxnSpPr/>
          <p:nvPr/>
        </p:nvCxnSpPr>
        <p:spPr>
          <a:xfrm>
            <a:off x="3581400" y="5943600"/>
            <a:ext cx="1295400"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4887002" y="4498383"/>
            <a:ext cx="3647398" cy="400110"/>
          </a:xfrm>
          <a:prstGeom prst="rect">
            <a:avLst/>
          </a:prstGeom>
          <a:noFill/>
          <a:ln>
            <a:solidFill>
              <a:srgbClr val="C00000"/>
            </a:solidFill>
          </a:ln>
        </p:spPr>
        <p:txBody>
          <a:bodyPr wrap="square" rtlCol="0">
            <a:spAutoFit/>
          </a:bodyPr>
          <a:lstStyle/>
          <a:p>
            <a:r>
              <a:rPr lang="en-US" sz="2000" dirty="0"/>
              <a:t>All lines rise rapidly after age 50.</a:t>
            </a:r>
            <a:endParaRPr lang="en-US" sz="2000" dirty="0"/>
          </a:p>
        </p:txBody>
      </p:sp>
    </p:spTree>
    <p:extLst>
      <p:ext uri="{BB962C8B-B14F-4D97-AF65-F5344CB8AC3E}">
        <p14:creationId xmlns:p14="http://schemas.microsoft.com/office/powerpoint/2010/main" val="3385866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547901"/>
            <a:ext cx="5702326" cy="1362075"/>
          </a:xfrm>
        </p:spPr>
        <p:txBody>
          <a:bodyPr>
            <a:normAutofit fontScale="90000"/>
          </a:bodyPr>
          <a:lstStyle/>
          <a:p>
            <a:pPr>
              <a:lnSpc>
                <a:spcPct val="100000"/>
              </a:lnSpc>
            </a:pPr>
            <a:r>
              <a:rPr lang="en-US" sz="4400" dirty="0"/>
              <a:t>Simple Poisson Regression</a:t>
            </a:r>
            <a:r>
              <a:rPr lang="en-US" sz="4000" dirty="0"/>
              <a:t/>
            </a:r>
            <a:br>
              <a:rPr lang="en-US" sz="4000" dirty="0"/>
            </a:br>
            <a:endParaRPr lang="en-US" sz="4000" dirty="0"/>
          </a:p>
        </p:txBody>
      </p:sp>
      <p:sp>
        <p:nvSpPr>
          <p:cNvPr id="4" name="Slide Number Placeholder 3"/>
          <p:cNvSpPr>
            <a:spLocks noGrp="1"/>
          </p:cNvSpPr>
          <p:nvPr>
            <p:ph type="sldNum" sz="quarter" idx="12"/>
          </p:nvPr>
        </p:nvSpPr>
        <p:spPr/>
        <p:txBody>
          <a:bodyPr/>
          <a:lstStyle/>
          <a:p>
            <a:fld id="{FBBE7DFA-140B-4760-B625-B8FE479BC48C}" type="slidenum">
              <a:rPr lang="en-US" smtClean="0"/>
              <a:pPr/>
              <a:t>26</a:t>
            </a:fld>
            <a:endParaRPr lang="en-US"/>
          </a:p>
        </p:txBody>
      </p:sp>
    </p:spTree>
    <p:extLst>
      <p:ext uri="{BB962C8B-B14F-4D97-AF65-F5344CB8AC3E}">
        <p14:creationId xmlns:p14="http://schemas.microsoft.com/office/powerpoint/2010/main" val="3109680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altLang="en-US" dirty="0"/>
              <a:t>Poisson Distribution</a:t>
            </a:r>
            <a:endParaRPr lang="en-US" dirty="0"/>
          </a:p>
        </p:txBody>
      </p:sp>
      <p:sp>
        <p:nvSpPr>
          <p:cNvPr id="3" name="Content Placeholder 2"/>
          <p:cNvSpPr>
            <a:spLocks noGrp="1"/>
          </p:cNvSpPr>
          <p:nvPr>
            <p:ph idx="1"/>
          </p:nvPr>
        </p:nvSpPr>
        <p:spPr/>
        <p:txBody>
          <a:bodyPr>
            <a:normAutofit fontScale="92500"/>
          </a:bodyPr>
          <a:lstStyle/>
          <a:p>
            <a:pPr marL="269320" indent="-176213">
              <a:lnSpc>
                <a:spcPct val="90000"/>
              </a:lnSpc>
              <a:spcBef>
                <a:spcPts val="0"/>
              </a:spcBef>
              <a:spcAft>
                <a:spcPts val="1800"/>
              </a:spcAft>
              <a:tabLst>
                <a:tab pos="254794" algn="l"/>
                <a:tab pos="4291013" algn="l"/>
              </a:tabLst>
            </a:pPr>
            <a:r>
              <a:rPr lang="en-US" altLang="en-US" sz="3000" dirty="0"/>
              <a:t>The Poisson distribution is perhaps the second most frequently used discrete distribution after the binomial distribution, named after the French mathematician </a:t>
            </a:r>
            <a:r>
              <a:rPr lang="en-US" altLang="en-US" sz="3000" dirty="0" err="1"/>
              <a:t>Sim</a:t>
            </a:r>
            <a:r>
              <a:rPr lang="en-US" altLang="en-US" sz="3000" dirty="0" err="1">
                <a:cs typeface="Arial" charset="0"/>
              </a:rPr>
              <a:t>é</a:t>
            </a:r>
            <a:r>
              <a:rPr lang="en-US" altLang="en-US" sz="3000" dirty="0" err="1"/>
              <a:t>on</a:t>
            </a:r>
            <a:r>
              <a:rPr lang="en-US" altLang="en-US" sz="3000" dirty="0"/>
              <a:t> Denis Poisson (1791 – 1840). </a:t>
            </a:r>
          </a:p>
          <a:p>
            <a:pPr marL="269320" indent="-176213">
              <a:lnSpc>
                <a:spcPct val="90000"/>
              </a:lnSpc>
              <a:spcBef>
                <a:spcPts val="0"/>
              </a:spcBef>
              <a:spcAft>
                <a:spcPts val="1800"/>
              </a:spcAft>
              <a:tabLst>
                <a:tab pos="254794" algn="l"/>
                <a:tab pos="4291013" algn="l"/>
              </a:tabLst>
            </a:pPr>
            <a:r>
              <a:rPr lang="en-US" altLang="en-US" sz="3000" dirty="0"/>
              <a:t>This distribution is often used to model count data. </a:t>
            </a:r>
          </a:p>
          <a:p>
            <a:pPr marL="269320" indent="-176213">
              <a:lnSpc>
                <a:spcPct val="90000"/>
              </a:lnSpc>
              <a:spcBef>
                <a:spcPts val="900"/>
              </a:spcBef>
              <a:tabLst>
                <a:tab pos="254794" algn="l"/>
                <a:tab pos="4291013" algn="l"/>
              </a:tabLst>
            </a:pPr>
            <a:r>
              <a:rPr lang="en-US" altLang="en-US" sz="3000" dirty="0"/>
              <a:t>Examples: </a:t>
            </a:r>
          </a:p>
          <a:p>
            <a:pPr marL="637794" indent="-257175">
              <a:lnSpc>
                <a:spcPct val="90000"/>
              </a:lnSpc>
              <a:buFont typeface="Wingdings" panose="05000000000000000000" pitchFamily="2" charset="2"/>
              <a:buChar char="§"/>
              <a:tabLst>
                <a:tab pos="254794" algn="l"/>
                <a:tab pos="4291013" algn="l"/>
              </a:tabLst>
            </a:pPr>
            <a:r>
              <a:rPr lang="en-US" altLang="en-US" sz="2800" dirty="0"/>
              <a:t>Distribution of number of death due to lung cancer;</a:t>
            </a:r>
          </a:p>
          <a:p>
            <a:pPr marL="637794" indent="-257175">
              <a:lnSpc>
                <a:spcPct val="90000"/>
              </a:lnSpc>
              <a:buFont typeface="Wingdings" panose="05000000000000000000" pitchFamily="2" charset="2"/>
              <a:buChar char="§"/>
              <a:tabLst>
                <a:tab pos="254794" algn="l"/>
                <a:tab pos="4291013" algn="l"/>
              </a:tabLst>
            </a:pPr>
            <a:r>
              <a:rPr lang="en-US" altLang="en-US" sz="2800" dirty="0"/>
              <a:t>Distribution of number of leukemia;</a:t>
            </a:r>
          </a:p>
          <a:p>
            <a:pPr marL="637794" indent="-257175">
              <a:lnSpc>
                <a:spcPct val="90000"/>
              </a:lnSpc>
              <a:buFont typeface="Wingdings" panose="05000000000000000000" pitchFamily="2" charset="2"/>
              <a:buChar char="§"/>
              <a:tabLst>
                <a:tab pos="254794" algn="l"/>
                <a:tab pos="4291013" algn="l"/>
              </a:tabLst>
            </a:pPr>
            <a:r>
              <a:rPr lang="en-US" altLang="en-US" sz="2800" dirty="0"/>
              <a:t>Distribution of number of ED visits, hospitalizations….</a:t>
            </a:r>
          </a:p>
          <a:p>
            <a:pPr marL="0" indent="0">
              <a:buNone/>
            </a:pPr>
            <a:endParaRPr lang="en-US" dirty="0"/>
          </a:p>
        </p:txBody>
      </p:sp>
    </p:spTree>
    <p:extLst>
      <p:ext uri="{BB962C8B-B14F-4D97-AF65-F5344CB8AC3E}">
        <p14:creationId xmlns:p14="http://schemas.microsoft.com/office/powerpoint/2010/main" val="2820752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Poisson Distribution (I) </a:t>
            </a:r>
            <a:endParaRPr lang="en-US" dirty="0"/>
          </a:p>
        </p:txBody>
      </p:sp>
      <p:sp>
        <p:nvSpPr>
          <p:cNvPr id="3" name="Content Placeholder 2"/>
          <p:cNvSpPr>
            <a:spLocks noGrp="1"/>
          </p:cNvSpPr>
          <p:nvPr>
            <p:ph idx="1"/>
          </p:nvPr>
        </p:nvSpPr>
        <p:spPr>
          <a:xfrm>
            <a:off x="381000" y="1600200"/>
            <a:ext cx="8763000" cy="4525963"/>
          </a:xfrm>
        </p:spPr>
        <p:txBody>
          <a:bodyPr>
            <a:normAutofit/>
          </a:bodyPr>
          <a:lstStyle/>
          <a:p>
            <a:pPr marL="210741" indent="-210741">
              <a:tabLst>
                <a:tab pos="254794" algn="l"/>
                <a:tab pos="4291013" algn="l"/>
              </a:tabLst>
            </a:pPr>
            <a:r>
              <a:rPr lang="en-US" altLang="en-US" dirty="0"/>
              <a:t>The probability function of Poisson distribution: </a:t>
            </a:r>
          </a:p>
          <a:p>
            <a:pPr marL="210741" indent="-210741">
              <a:tabLst>
                <a:tab pos="254794" algn="l"/>
                <a:tab pos="4291013" algn="l"/>
              </a:tabLst>
            </a:pPr>
            <a:endParaRPr lang="en-US" altLang="en-US" sz="1800" dirty="0"/>
          </a:p>
          <a:p>
            <a:pPr marL="210741" indent="-210741">
              <a:tabLst>
                <a:tab pos="254794" algn="l"/>
                <a:tab pos="4291013" algn="l"/>
              </a:tabLst>
            </a:pPr>
            <a:endParaRPr lang="en-US" altLang="en-US" sz="1725" dirty="0"/>
          </a:p>
          <a:p>
            <a:pPr marL="210741" indent="-210741">
              <a:tabLst>
                <a:tab pos="254794" algn="l"/>
                <a:tab pos="4291013" algn="l"/>
              </a:tabLst>
            </a:pPr>
            <a:endParaRPr lang="en-US" altLang="en-US" sz="600" dirty="0"/>
          </a:p>
          <a:p>
            <a:pPr marL="475060" lvl="1" indent="-176213">
              <a:tabLst>
                <a:tab pos="254794" algn="l"/>
                <a:tab pos="4291013" algn="l"/>
              </a:tabLst>
            </a:pPr>
            <a:r>
              <a:rPr lang="en-US" altLang="en-US" dirty="0" smtClean="0"/>
              <a:t> where </a:t>
            </a:r>
            <a:r>
              <a:rPr lang="en-US" altLang="en-US" dirty="0">
                <a:sym typeface="Symbol" pitchFamily="18" charset="2"/>
              </a:rPr>
              <a:t></a:t>
            </a:r>
            <a:r>
              <a:rPr lang="en-US" altLang="en-US" dirty="0"/>
              <a:t> is the mean of </a:t>
            </a:r>
            <a:r>
              <a:rPr lang="en-US" altLang="en-US" i="1" dirty="0"/>
              <a:t>Y</a:t>
            </a:r>
            <a:r>
              <a:rPr lang="en-US" altLang="en-US" dirty="0"/>
              <a:t>, that is E(</a:t>
            </a:r>
            <a:r>
              <a:rPr lang="en-US" altLang="en-US" i="1" dirty="0"/>
              <a:t>Y</a:t>
            </a:r>
            <a:r>
              <a:rPr lang="en-US" altLang="en-US" dirty="0"/>
              <a:t>) = </a:t>
            </a:r>
            <a:r>
              <a:rPr lang="en-US" altLang="en-US" dirty="0">
                <a:sym typeface="Symbol" pitchFamily="18" charset="2"/>
              </a:rPr>
              <a:t>.</a:t>
            </a:r>
            <a:r>
              <a:rPr lang="en-US" altLang="en-US" dirty="0"/>
              <a:t> </a:t>
            </a:r>
          </a:p>
          <a:p>
            <a:pPr marL="475060" lvl="1" indent="-176213">
              <a:buNone/>
              <a:tabLst>
                <a:tab pos="254794" algn="l"/>
                <a:tab pos="4291013" algn="l"/>
              </a:tabLst>
            </a:pPr>
            <a:r>
              <a:rPr lang="en-US" altLang="en-US" dirty="0"/>
              <a:t>	And  also,  </a:t>
            </a:r>
            <a:r>
              <a:rPr lang="en-US" altLang="en-US" dirty="0" err="1"/>
              <a:t>Var</a:t>
            </a:r>
            <a:r>
              <a:rPr lang="en-US" altLang="en-US" dirty="0"/>
              <a:t>(</a:t>
            </a:r>
            <a:r>
              <a:rPr lang="en-US" altLang="en-US" i="1" dirty="0"/>
              <a:t>Y</a:t>
            </a:r>
            <a:r>
              <a:rPr lang="en-US" altLang="en-US" dirty="0"/>
              <a:t>) = </a:t>
            </a:r>
            <a:r>
              <a:rPr lang="en-US" altLang="en-US" dirty="0">
                <a:sym typeface="Symbol" pitchFamily="18" charset="2"/>
              </a:rPr>
              <a:t></a:t>
            </a:r>
            <a:r>
              <a:rPr lang="en-US" altLang="en-US" dirty="0"/>
              <a:t>. </a:t>
            </a:r>
          </a:p>
          <a:p>
            <a:pPr marL="475060" lvl="1" indent="-176213">
              <a:buNone/>
              <a:tabLst>
                <a:tab pos="254794" algn="l"/>
                <a:tab pos="4291013" algn="l"/>
              </a:tabLst>
            </a:pPr>
            <a:endParaRPr lang="en-US" altLang="en-US" sz="600" dirty="0"/>
          </a:p>
          <a:p>
            <a:pPr marL="475060" lvl="1" indent="-176213">
              <a:tabLst>
                <a:tab pos="254794" algn="l"/>
                <a:tab pos="4291013" algn="l"/>
              </a:tabLst>
            </a:pPr>
            <a:r>
              <a:rPr lang="en-US" altLang="en-US" dirty="0" smtClean="0"/>
              <a:t> For </a:t>
            </a:r>
            <a:r>
              <a:rPr lang="en-US" altLang="en-US" dirty="0"/>
              <a:t>a Poisson distribution, the minimum value is 0 and the upper limit is +</a:t>
            </a:r>
            <a:r>
              <a:rPr lang="en-US" altLang="en-US" dirty="0">
                <a:sym typeface="Symbol" pitchFamily="18" charset="2"/>
              </a:rPr>
              <a:t>.</a:t>
            </a:r>
          </a:p>
          <a:p>
            <a:pPr marL="475060" lvl="1" indent="-176213">
              <a:tabLst>
                <a:tab pos="254794" algn="l"/>
                <a:tab pos="4291013" algn="l"/>
              </a:tabLst>
            </a:pPr>
            <a:r>
              <a:rPr lang="en-US" altLang="en-US" dirty="0" smtClean="0">
                <a:sym typeface="Symbol" pitchFamily="18" charset="2"/>
              </a:rPr>
              <a:t> To </a:t>
            </a:r>
            <a:r>
              <a:rPr lang="en-US" altLang="en-US" dirty="0">
                <a:sym typeface="Symbol" pitchFamily="18" charset="2"/>
              </a:rPr>
              <a:t>denote the above Poisson distribution, </a:t>
            </a:r>
            <a:r>
              <a:rPr lang="en-US" altLang="en-US" i="1" dirty="0">
                <a:sym typeface="Symbol" pitchFamily="18" charset="2"/>
              </a:rPr>
              <a:t>Y</a:t>
            </a:r>
            <a:r>
              <a:rPr lang="en-US" altLang="en-US" dirty="0">
                <a:sym typeface="Symbol" pitchFamily="18" charset="2"/>
              </a:rPr>
              <a:t> ~ </a:t>
            </a:r>
            <a:r>
              <a:rPr lang="en-US" altLang="en-US" dirty="0" smtClean="0">
                <a:sym typeface="Symbol" pitchFamily="18" charset="2"/>
              </a:rPr>
              <a:t>  Poisson</a:t>
            </a:r>
            <a:r>
              <a:rPr lang="en-US" altLang="en-US" dirty="0">
                <a:sym typeface="Symbol" pitchFamily="18" charset="2"/>
              </a:rPr>
              <a:t>().</a:t>
            </a:r>
            <a:endParaRPr lang="en-US" altLang="en-US" dirty="0"/>
          </a:p>
          <a:p>
            <a:endParaRPr lang="en-US" dirty="0"/>
          </a:p>
        </p:txBody>
      </p:sp>
      <p:graphicFrame>
        <p:nvGraphicFramePr>
          <p:cNvPr id="4" name="Object 78"/>
          <p:cNvGraphicFramePr>
            <a:graphicFrameLocks noChangeAspect="1"/>
          </p:cNvGraphicFramePr>
          <p:nvPr>
            <p:extLst>
              <p:ext uri="{D42A27DB-BD31-4B8C-83A1-F6EECF244321}">
                <p14:modId xmlns:p14="http://schemas.microsoft.com/office/powerpoint/2010/main" val="755475231"/>
              </p:ext>
            </p:extLst>
          </p:nvPr>
        </p:nvGraphicFramePr>
        <p:xfrm>
          <a:off x="914400" y="2209800"/>
          <a:ext cx="5486400" cy="703385"/>
        </p:xfrm>
        <a:graphic>
          <a:graphicData uri="http://schemas.openxmlformats.org/presentationml/2006/ole">
            <mc:AlternateContent xmlns:mc="http://schemas.openxmlformats.org/markup-compatibility/2006">
              <mc:Choice xmlns:v="urn:schemas-microsoft-com:vml" Requires="v">
                <p:oleObj spid="_x0000_s1035" name="Equation" r:id="rId3" imgW="6121400" imgH="723900" progId="Equation.DSMT4">
                  <p:embed/>
                </p:oleObj>
              </mc:Choice>
              <mc:Fallback>
                <p:oleObj name="Equation" r:id="rId3" imgW="6121400" imgH="723900" progId="Equation.DSMT4">
                  <p:embed/>
                  <p:pic>
                    <p:nvPicPr>
                      <p:cNvPr id="4"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09800"/>
                        <a:ext cx="5486400" cy="703385"/>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1515677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Poisson Distribution (II) </a:t>
            </a:r>
            <a:endParaRPr lang="en-US" dirty="0"/>
          </a:p>
        </p:txBody>
      </p:sp>
      <p:sp>
        <p:nvSpPr>
          <p:cNvPr id="3" name="Content Placeholder 2"/>
          <p:cNvSpPr>
            <a:spLocks noGrp="1"/>
          </p:cNvSpPr>
          <p:nvPr>
            <p:ph idx="1"/>
          </p:nvPr>
        </p:nvSpPr>
        <p:spPr/>
        <p:txBody>
          <a:bodyPr/>
          <a:lstStyle/>
          <a:p>
            <a:pPr marL="210741" indent="-210741">
              <a:tabLst>
                <a:tab pos="254794" algn="l"/>
                <a:tab pos="4291013" algn="l"/>
              </a:tabLst>
            </a:pPr>
            <a:r>
              <a:rPr lang="en-US" altLang="en-US" sz="2800" dirty="0"/>
              <a:t>If we look at the probability of </a:t>
            </a:r>
            <a:r>
              <a:rPr lang="en-US" altLang="en-US" sz="2800" i="1" dirty="0"/>
              <a:t>y</a:t>
            </a:r>
            <a:r>
              <a:rPr lang="en-US" altLang="en-US" sz="2800" dirty="0"/>
              <a:t> events </a:t>
            </a:r>
            <a:r>
              <a:rPr lang="en-US" altLang="en-US" sz="2800" u="sng" dirty="0"/>
              <a:t>in a time period </a:t>
            </a:r>
            <a:r>
              <a:rPr lang="en-US" altLang="en-US" sz="2800" i="1" u="sng" dirty="0"/>
              <a:t>t</a:t>
            </a:r>
            <a:r>
              <a:rPr lang="en-US" altLang="en-US" sz="2800" dirty="0"/>
              <a:t> for a Poisson random variable, we could write: </a:t>
            </a:r>
          </a:p>
          <a:p>
            <a:pPr marL="210741" indent="-210741">
              <a:tabLst>
                <a:tab pos="254794" algn="l"/>
                <a:tab pos="4291013" algn="l"/>
              </a:tabLst>
            </a:pPr>
            <a:endParaRPr lang="en-US" altLang="en-US" sz="1600" dirty="0" smtClean="0"/>
          </a:p>
          <a:p>
            <a:pPr marL="210741" indent="-210741">
              <a:tabLst>
                <a:tab pos="254794" algn="l"/>
                <a:tab pos="4291013" algn="l"/>
              </a:tabLst>
            </a:pPr>
            <a:endParaRPr lang="en-US" altLang="en-US" sz="1600" dirty="0"/>
          </a:p>
          <a:p>
            <a:pPr marL="210741" indent="-210741">
              <a:tabLst>
                <a:tab pos="254794" algn="l"/>
                <a:tab pos="4291013" algn="l"/>
              </a:tabLst>
            </a:pPr>
            <a:endParaRPr lang="en-US" altLang="en-US" sz="1600" dirty="0"/>
          </a:p>
          <a:p>
            <a:pPr marL="210741" indent="-210741">
              <a:tabLst>
                <a:tab pos="254794" algn="l"/>
                <a:tab pos="4291013" algn="l"/>
              </a:tabLst>
            </a:pPr>
            <a:endParaRPr lang="en-US" altLang="en-US" sz="1600" dirty="0"/>
          </a:p>
          <a:p>
            <a:pPr marL="210741" indent="-210741">
              <a:tabLst>
                <a:tab pos="254794" algn="l"/>
                <a:tab pos="4291013" algn="l"/>
              </a:tabLst>
            </a:pPr>
            <a:endParaRPr lang="en-US" altLang="en-US" sz="1600" dirty="0"/>
          </a:p>
          <a:p>
            <a:pPr marL="0" indent="0">
              <a:buNone/>
              <a:tabLst>
                <a:tab pos="254794" algn="l"/>
                <a:tab pos="4291013" algn="l"/>
              </a:tabLst>
            </a:pPr>
            <a:endParaRPr lang="en-US" altLang="en-US" sz="1600" dirty="0" smtClean="0"/>
          </a:p>
          <a:p>
            <a:pPr marL="0" indent="0">
              <a:buNone/>
              <a:tabLst>
                <a:tab pos="254794" algn="l"/>
                <a:tab pos="4291013" algn="l"/>
              </a:tabLst>
            </a:pPr>
            <a:endParaRPr lang="en-US" altLang="en-US" sz="1600" dirty="0"/>
          </a:p>
          <a:p>
            <a:pPr marL="0" indent="0">
              <a:buNone/>
              <a:tabLst>
                <a:tab pos="254794" algn="l"/>
                <a:tab pos="4291013" algn="l"/>
              </a:tabLst>
            </a:pPr>
            <a:endParaRPr lang="en-US" altLang="en-US" sz="1600" dirty="0"/>
          </a:p>
          <a:p>
            <a:pPr marL="210741" indent="-210741">
              <a:tabLst>
                <a:tab pos="254794" algn="l"/>
                <a:tab pos="4291013" algn="l"/>
              </a:tabLst>
            </a:pPr>
            <a:r>
              <a:rPr lang="en-US" altLang="en-US" sz="2800" dirty="0"/>
              <a:t>What does </a:t>
            </a:r>
            <a:r>
              <a:rPr lang="en-US" altLang="en-US" sz="2800" dirty="0">
                <a:sym typeface="Symbol" pitchFamily="18" charset="2"/>
              </a:rPr>
              <a:t></a:t>
            </a:r>
            <a:r>
              <a:rPr lang="en-US" altLang="en-US" sz="2800" dirty="0"/>
              <a:t> represent here?</a:t>
            </a:r>
          </a:p>
          <a:p>
            <a:endParaRPr lang="en-US" dirty="0"/>
          </a:p>
        </p:txBody>
      </p:sp>
      <p:graphicFrame>
        <p:nvGraphicFramePr>
          <p:cNvPr id="4" name="Object 78"/>
          <p:cNvGraphicFramePr>
            <a:graphicFrameLocks noChangeAspect="1"/>
          </p:cNvGraphicFramePr>
          <p:nvPr>
            <p:extLst>
              <p:ext uri="{D42A27DB-BD31-4B8C-83A1-F6EECF244321}">
                <p14:modId xmlns:p14="http://schemas.microsoft.com/office/powerpoint/2010/main" val="1312993525"/>
              </p:ext>
            </p:extLst>
          </p:nvPr>
        </p:nvGraphicFramePr>
        <p:xfrm>
          <a:off x="838200" y="3124200"/>
          <a:ext cx="7112359" cy="1676400"/>
        </p:xfrm>
        <a:graphic>
          <a:graphicData uri="http://schemas.openxmlformats.org/presentationml/2006/ole">
            <mc:AlternateContent xmlns:mc="http://schemas.openxmlformats.org/markup-compatibility/2006">
              <mc:Choice xmlns:v="urn:schemas-microsoft-com:vml" Requires="v">
                <p:oleObj spid="_x0000_s2059" name="Equation" r:id="rId3" imgW="6832600" imgH="1485900" progId="Equation.DSMT4">
                  <p:embed/>
                </p:oleObj>
              </mc:Choice>
              <mc:Fallback>
                <p:oleObj name="Equation" r:id="rId3" imgW="6832600" imgH="1485900" progId="Equation.DSMT4">
                  <p:embed/>
                  <p:pic>
                    <p:nvPicPr>
                      <p:cNvPr id="4"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24200"/>
                        <a:ext cx="7112359" cy="1676400"/>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318993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Interpretation and Presentation of MLR model coefficients</a:t>
            </a:r>
            <a:br>
              <a:rPr lang="en-US" sz="4400" dirty="0"/>
            </a:br>
            <a:r>
              <a:rPr lang="en-US" sz="4400" dirty="0" smtClean="0"/>
              <a:t/>
            </a:r>
            <a:br>
              <a:rPr lang="en-US" sz="4400" dirty="0" smtClean="0"/>
            </a:br>
            <a:endParaRPr lang="en-US" sz="4400" dirty="0"/>
          </a:p>
        </p:txBody>
      </p:sp>
      <p:sp>
        <p:nvSpPr>
          <p:cNvPr id="3" name="Content Placeholder 2"/>
          <p:cNvSpPr>
            <a:spLocks noGrp="1"/>
          </p:cNvSpPr>
          <p:nvPr>
            <p:ph type="body" idx="1"/>
          </p:nvPr>
        </p:nvSpPr>
        <p:spPr/>
        <p:txBody>
          <a:bodyPr>
            <a:normAutofit/>
          </a:bodyPr>
          <a:lstStyle/>
          <a:p>
            <a:pPr marL="0" indent="0" algn="ctr">
              <a:buNone/>
            </a:pPr>
            <a:endParaRPr lang="en-US" sz="4800" dirty="0"/>
          </a:p>
          <a:p>
            <a:pPr marL="0" indent="0" algn="ctr">
              <a:buNone/>
            </a:pPr>
            <a:endParaRPr lang="en-US" sz="4800"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28B592-0C9B-4068-952A-D5800732EACA}" type="slidenum">
              <a:rPr kumimoji="0" lang="en-US" sz="2800" b="1" i="0" u="none" strike="noStrike" kern="1200" cap="none" spc="-70" normalizeH="0" baseline="0" noProof="0" smtClean="0">
                <a:ln>
                  <a:noFill/>
                </a:ln>
                <a:solidFill>
                  <a:srgbClr val="FFFFFF"/>
                </a:solidFill>
                <a:effectLst/>
                <a:uLnTx/>
                <a:uFillTx/>
                <a:latin typeface="Rockwell" panose="020606030202050204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2800" b="1" i="0" u="none" strike="noStrike" kern="1200" cap="none" spc="-70" normalizeH="0" baseline="0" noProof="0">
              <a:ln>
                <a:noFill/>
              </a:ln>
              <a:solidFill>
                <a:srgbClr val="FFFFFF"/>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312211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Poisson Distribution (III)</a:t>
            </a:r>
            <a:endParaRPr lang="en-US" dirty="0"/>
          </a:p>
        </p:txBody>
      </p:sp>
      <p:sp>
        <p:nvSpPr>
          <p:cNvPr id="3" name="Content Placeholder 2"/>
          <p:cNvSpPr>
            <a:spLocks noGrp="1"/>
          </p:cNvSpPr>
          <p:nvPr>
            <p:ph idx="1"/>
          </p:nvPr>
        </p:nvSpPr>
        <p:spPr/>
        <p:txBody>
          <a:bodyPr/>
          <a:lstStyle/>
          <a:p>
            <a:pPr marL="210741" indent="-210741">
              <a:tabLst>
                <a:tab pos="254794" algn="l"/>
                <a:tab pos="4291013" algn="l"/>
              </a:tabLst>
            </a:pPr>
            <a:r>
              <a:rPr lang="en-US" altLang="en-US" dirty="0"/>
              <a:t>What does </a:t>
            </a:r>
            <a:r>
              <a:rPr lang="en-US" altLang="en-US" dirty="0">
                <a:sym typeface="Symbol" pitchFamily="18" charset="2"/>
              </a:rPr>
              <a:t></a:t>
            </a:r>
            <a:r>
              <a:rPr lang="en-US" altLang="en-US" dirty="0"/>
              <a:t> represent here?</a:t>
            </a:r>
          </a:p>
          <a:p>
            <a:pPr marL="475060" lvl="1" indent="-176213">
              <a:spcBef>
                <a:spcPts val="1350"/>
              </a:spcBef>
              <a:tabLst>
                <a:tab pos="254794" algn="l"/>
                <a:tab pos="4291013" algn="l"/>
              </a:tabLst>
            </a:pPr>
            <a:r>
              <a:rPr lang="en-US" altLang="en-US" dirty="0"/>
              <a:t>A</a:t>
            </a:r>
            <a:r>
              <a:rPr lang="en-US" altLang="en-US" dirty="0">
                <a:solidFill>
                  <a:srgbClr val="0000FF"/>
                </a:solidFill>
              </a:rPr>
              <a:t> rate</a:t>
            </a:r>
            <a:r>
              <a:rPr lang="en-US" altLang="en-US" dirty="0"/>
              <a:t>, the expected number of events in a given population over a given period time. </a:t>
            </a:r>
          </a:p>
          <a:p>
            <a:pPr marL="475060" lvl="1" indent="-176213">
              <a:spcBef>
                <a:spcPts val="1350"/>
              </a:spcBef>
              <a:tabLst>
                <a:tab pos="254794" algn="l"/>
                <a:tab pos="4291013" algn="l"/>
              </a:tabLst>
            </a:pPr>
            <a:r>
              <a:rPr lang="en-US" altLang="en-US" dirty="0"/>
              <a:t>Often expressed in units such as events per thousand person-years. </a:t>
            </a:r>
          </a:p>
          <a:p>
            <a:pPr marL="475060" lvl="1" indent="-176213">
              <a:spcBef>
                <a:spcPts val="1350"/>
              </a:spcBef>
              <a:tabLst>
                <a:tab pos="254794" algn="l"/>
                <a:tab pos="4291013" algn="l"/>
              </a:tabLst>
            </a:pPr>
            <a:r>
              <a:rPr lang="en-US" altLang="en-US" dirty="0"/>
              <a:t>The Poisson distribution is the prototype for assigning probabilities of observing any number of events. </a:t>
            </a:r>
          </a:p>
          <a:p>
            <a:endParaRPr lang="en-US" dirty="0"/>
          </a:p>
        </p:txBody>
      </p:sp>
    </p:spTree>
    <p:extLst>
      <p:ext uri="{BB962C8B-B14F-4D97-AF65-F5344CB8AC3E}">
        <p14:creationId xmlns:p14="http://schemas.microsoft.com/office/powerpoint/2010/main" val="583614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Person-year and rate (I)</a:t>
            </a:r>
            <a:endParaRPr lang="en-US" dirty="0"/>
          </a:p>
        </p:txBody>
      </p:sp>
      <p:sp>
        <p:nvSpPr>
          <p:cNvPr id="3" name="Content Placeholder 2"/>
          <p:cNvSpPr>
            <a:spLocks noGrp="1"/>
          </p:cNvSpPr>
          <p:nvPr>
            <p:ph idx="1"/>
          </p:nvPr>
        </p:nvSpPr>
        <p:spPr>
          <a:xfrm>
            <a:off x="152400" y="1600200"/>
            <a:ext cx="8839200" cy="4953000"/>
          </a:xfrm>
        </p:spPr>
        <p:txBody>
          <a:bodyPr>
            <a:noAutofit/>
          </a:bodyPr>
          <a:lstStyle/>
          <a:p>
            <a:pPr marL="210741" indent="-210741">
              <a:tabLst>
                <a:tab pos="254794" algn="l"/>
                <a:tab pos="4291013" algn="l"/>
              </a:tabLst>
            </a:pPr>
            <a:r>
              <a:rPr lang="en-US" altLang="en-US" sz="2800" dirty="0">
                <a:sym typeface="Symbol" pitchFamily="18" charset="2"/>
              </a:rPr>
              <a:t>Just in case you don’t know how to calculate Person-years,  </a:t>
            </a:r>
          </a:p>
          <a:p>
            <a:pPr marL="475060" lvl="1" indent="-176213">
              <a:lnSpc>
                <a:spcPct val="110000"/>
              </a:lnSpc>
              <a:spcBef>
                <a:spcPct val="40000"/>
              </a:spcBef>
              <a:tabLst>
                <a:tab pos="254794" algn="l"/>
                <a:tab pos="4291013" algn="l"/>
              </a:tabLst>
            </a:pPr>
            <a:r>
              <a:rPr lang="en-US" altLang="en-US" sz="2400" dirty="0" smtClean="0">
                <a:sym typeface="Symbol" pitchFamily="18" charset="2"/>
              </a:rPr>
              <a:t>One </a:t>
            </a:r>
            <a:r>
              <a:rPr lang="en-US" altLang="en-US" sz="2400" b="1" dirty="0">
                <a:solidFill>
                  <a:srgbClr val="0000FF"/>
                </a:solidFill>
                <a:sym typeface="Symbol" pitchFamily="18" charset="2"/>
              </a:rPr>
              <a:t>person-year</a:t>
            </a:r>
            <a:r>
              <a:rPr lang="en-US" altLang="en-US" sz="2400" dirty="0">
                <a:sym typeface="Symbol" pitchFamily="18" charset="2"/>
              </a:rPr>
              <a:t> is a unit of time defined as one person being followed for one year. </a:t>
            </a:r>
          </a:p>
          <a:p>
            <a:pPr marL="475060" lvl="1" indent="-176213">
              <a:lnSpc>
                <a:spcPct val="110000"/>
              </a:lnSpc>
              <a:spcBef>
                <a:spcPct val="40000"/>
              </a:spcBef>
              <a:tabLst>
                <a:tab pos="254794" algn="l"/>
                <a:tab pos="4291013" algn="l"/>
              </a:tabLst>
            </a:pPr>
            <a:r>
              <a:rPr lang="en-US" altLang="en-US" sz="2400" dirty="0">
                <a:sym typeface="Symbol" pitchFamily="18" charset="2"/>
              </a:rPr>
              <a:t>Person-years for a sample of </a:t>
            </a:r>
            <a:r>
              <a:rPr lang="en-US" altLang="en-US" sz="2400" i="1" dirty="0">
                <a:sym typeface="Symbol" pitchFamily="18" charset="2"/>
              </a:rPr>
              <a:t>n</a:t>
            </a:r>
            <a:r>
              <a:rPr lang="en-US" altLang="en-US" sz="2400" dirty="0">
                <a:sym typeface="Symbol" pitchFamily="18" charset="2"/>
              </a:rPr>
              <a:t> subjects is calculated as the total years followed for the </a:t>
            </a:r>
            <a:r>
              <a:rPr lang="en-US" altLang="en-US" sz="2400" i="1" dirty="0">
                <a:sym typeface="Symbol" pitchFamily="18" charset="2"/>
              </a:rPr>
              <a:t>n</a:t>
            </a:r>
            <a:r>
              <a:rPr lang="en-US" altLang="en-US" sz="2400" dirty="0">
                <a:sym typeface="Symbol" pitchFamily="18" charset="2"/>
              </a:rPr>
              <a:t> subjects, where each subject could have different follow-up time. </a:t>
            </a:r>
          </a:p>
          <a:p>
            <a:pPr marL="475060" lvl="1" indent="-176213">
              <a:lnSpc>
                <a:spcPct val="110000"/>
              </a:lnSpc>
              <a:spcBef>
                <a:spcPct val="40000"/>
              </a:spcBef>
              <a:tabLst>
                <a:tab pos="254794" algn="l"/>
                <a:tab pos="4291013" algn="l"/>
              </a:tabLst>
            </a:pPr>
            <a:r>
              <a:rPr lang="en-US" altLang="en-US" sz="2400" dirty="0">
                <a:sym typeface="Symbol" pitchFamily="18" charset="2"/>
              </a:rPr>
              <a:t>A real simple example: suppose we have 5 subjects, two of the subjects were followed for 2 years, and two of them are followed for 3 years  and the fifth subject was followed for 3.8 years; then </a:t>
            </a:r>
          </a:p>
          <a:p>
            <a:pPr marL="940594" lvl="2" indent="-169069">
              <a:lnSpc>
                <a:spcPct val="110000"/>
              </a:lnSpc>
              <a:spcBef>
                <a:spcPct val="40000"/>
              </a:spcBef>
              <a:buNone/>
              <a:tabLst>
                <a:tab pos="254794" algn="l"/>
                <a:tab pos="4291013" algn="l"/>
              </a:tabLst>
            </a:pPr>
            <a:r>
              <a:rPr lang="en-US" altLang="en-US" sz="1600" dirty="0">
                <a:sym typeface="Symbol" pitchFamily="18" charset="2"/>
              </a:rPr>
              <a:t>      </a:t>
            </a:r>
            <a:r>
              <a:rPr lang="en-US" altLang="en-US" sz="2200" dirty="0">
                <a:sym typeface="Symbol" pitchFamily="18" charset="2"/>
              </a:rPr>
              <a:t>person-years = 2*2 + 2*3 + 3.8 = 13.8 years. </a:t>
            </a:r>
            <a:endParaRPr lang="en-US" sz="2200" dirty="0"/>
          </a:p>
        </p:txBody>
      </p:sp>
    </p:spTree>
    <p:extLst>
      <p:ext uri="{BB962C8B-B14F-4D97-AF65-F5344CB8AC3E}">
        <p14:creationId xmlns:p14="http://schemas.microsoft.com/office/powerpoint/2010/main" val="3277529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Person-year and rate (II)</a:t>
            </a:r>
            <a:endParaRPr lang="en-US" dirty="0"/>
          </a:p>
        </p:txBody>
      </p:sp>
      <p:sp>
        <p:nvSpPr>
          <p:cNvPr id="3" name="Content Placeholder 2"/>
          <p:cNvSpPr>
            <a:spLocks noGrp="1"/>
          </p:cNvSpPr>
          <p:nvPr>
            <p:ph idx="1"/>
          </p:nvPr>
        </p:nvSpPr>
        <p:spPr/>
        <p:txBody>
          <a:bodyPr/>
          <a:lstStyle/>
          <a:p>
            <a:pPr marL="210741" indent="-210741">
              <a:tabLst>
                <a:tab pos="254794" algn="l"/>
                <a:tab pos="4291013" algn="l"/>
              </a:tabLst>
            </a:pPr>
            <a:r>
              <a:rPr lang="en-US" altLang="en-US" dirty="0">
                <a:sym typeface="Symbol" pitchFamily="18" charset="2"/>
              </a:rPr>
              <a:t>	Just in case you don’t know how to calculate rate,  </a:t>
            </a:r>
          </a:p>
          <a:p>
            <a:pPr marL="475060" lvl="1" indent="-176213">
              <a:spcBef>
                <a:spcPct val="40000"/>
              </a:spcBef>
              <a:tabLst>
                <a:tab pos="254794" algn="l"/>
                <a:tab pos="4291013" algn="l"/>
              </a:tabLst>
            </a:pPr>
            <a:r>
              <a:rPr lang="en-US" altLang="en-US" dirty="0"/>
              <a:t>Also suppose that we observe one event during the follow-up period, then</a:t>
            </a:r>
            <a:r>
              <a:rPr lang="en-US" altLang="en-US" sz="1575" dirty="0"/>
              <a:t> </a:t>
            </a:r>
          </a:p>
          <a:p>
            <a:pPr marL="0" indent="0">
              <a:buNone/>
            </a:pPr>
            <a:endParaRPr lang="en-US" dirty="0"/>
          </a:p>
        </p:txBody>
      </p:sp>
      <p:graphicFrame>
        <p:nvGraphicFramePr>
          <p:cNvPr id="4" name="Object 134"/>
          <p:cNvGraphicFramePr>
            <a:graphicFrameLocks noChangeAspect="1"/>
          </p:cNvGraphicFramePr>
          <p:nvPr>
            <p:extLst>
              <p:ext uri="{D42A27DB-BD31-4B8C-83A1-F6EECF244321}">
                <p14:modId xmlns:p14="http://schemas.microsoft.com/office/powerpoint/2010/main" val="290717807"/>
              </p:ext>
            </p:extLst>
          </p:nvPr>
        </p:nvGraphicFramePr>
        <p:xfrm>
          <a:off x="914400" y="4038600"/>
          <a:ext cx="7130143" cy="1263570"/>
        </p:xfrm>
        <a:graphic>
          <a:graphicData uri="http://schemas.openxmlformats.org/presentationml/2006/ole">
            <mc:AlternateContent xmlns:mc="http://schemas.openxmlformats.org/markup-compatibility/2006">
              <mc:Choice xmlns:v="urn:schemas-microsoft-com:vml" Requires="v">
                <p:oleObj spid="_x0000_s3083" name="Equation" r:id="rId3" imgW="5588000" imgH="990600" progId="Equation.DSMT4">
                  <p:embed/>
                </p:oleObj>
              </mc:Choice>
              <mc:Fallback>
                <p:oleObj name="Equation" r:id="rId3" imgW="5588000" imgH="990600" progId="Equation.DSMT4">
                  <p:embed/>
                  <p:pic>
                    <p:nvPicPr>
                      <p:cNvPr id="4" name="Object 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38600"/>
                        <a:ext cx="7130143" cy="1263570"/>
                      </a:xfrm>
                      <a:prstGeom prst="rect">
                        <a:avLst/>
                      </a:prstGeom>
                      <a:solidFill>
                        <a:schemeClr val="bg2"/>
                      </a:solidFill>
                      <a:ln>
                        <a:noFill/>
                      </a:ln>
                      <a:effectLst/>
                    </p:spPr>
                  </p:pic>
                </p:oleObj>
              </mc:Fallback>
            </mc:AlternateContent>
          </a:graphicData>
        </a:graphic>
      </p:graphicFrame>
    </p:spTree>
    <p:extLst>
      <p:ext uri="{BB962C8B-B14F-4D97-AF65-F5344CB8AC3E}">
        <p14:creationId xmlns:p14="http://schemas.microsoft.com/office/powerpoint/2010/main" val="3624154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Poisson Distribution </a:t>
            </a:r>
            <a:endParaRPr lang="en-US" dirty="0"/>
          </a:p>
        </p:txBody>
      </p:sp>
      <p:sp>
        <p:nvSpPr>
          <p:cNvPr id="3" name="Content Placeholder 2"/>
          <p:cNvSpPr>
            <a:spLocks noGrp="1"/>
          </p:cNvSpPr>
          <p:nvPr>
            <p:ph idx="1"/>
          </p:nvPr>
        </p:nvSpPr>
        <p:spPr>
          <a:xfrm>
            <a:off x="457200" y="1420392"/>
            <a:ext cx="8229600" cy="4525963"/>
          </a:xfrm>
        </p:spPr>
        <p:txBody>
          <a:bodyPr/>
          <a:lstStyle/>
          <a:p>
            <a:r>
              <a:rPr lang="en-US" altLang="en-US" sz="2800" dirty="0"/>
              <a:t>Distribution of Poisson distribution with different mean </a:t>
            </a:r>
            <a:r>
              <a:rPr lang="en-US" altLang="en-US" sz="2800" dirty="0">
                <a:solidFill>
                  <a:srgbClr val="0000FF"/>
                </a:solidFill>
                <a:sym typeface="Symbol" pitchFamily="18" charset="2"/>
              </a:rPr>
              <a:t></a:t>
            </a:r>
            <a:r>
              <a:rPr lang="en-US" altLang="en-US" sz="2800" dirty="0"/>
              <a:t>. </a:t>
            </a:r>
          </a:p>
          <a:p>
            <a:pPr marL="0"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239000" cy="423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0673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Review: Linear Regression and Logistic Regression</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210741" indent="-210741">
              <a:spcBef>
                <a:spcPts val="900"/>
              </a:spcBef>
              <a:tabLst>
                <a:tab pos="254794" algn="l"/>
                <a:tab pos="4291013" algn="l"/>
              </a:tabLst>
            </a:pPr>
            <a:r>
              <a:rPr lang="en-US" altLang="en-US" sz="2800" dirty="0">
                <a:sym typeface="Symbol" pitchFamily="18" charset="2"/>
              </a:rPr>
              <a:t>Let Y is the dependent variable of interest and x is a predictor variable, </a:t>
            </a:r>
          </a:p>
          <a:p>
            <a:pPr marL="475060" lvl="1" indent="-176213">
              <a:tabLst>
                <a:tab pos="254794" algn="l"/>
                <a:tab pos="4291013" algn="l"/>
              </a:tabLst>
            </a:pPr>
            <a:r>
              <a:rPr lang="en-US" altLang="en-US" sz="2600" dirty="0">
                <a:sym typeface="Symbol" pitchFamily="18" charset="2"/>
              </a:rPr>
              <a:t>In simple linear regression, we have </a:t>
            </a:r>
          </a:p>
          <a:p>
            <a:pPr marL="475060" lvl="1" indent="-176213">
              <a:tabLst>
                <a:tab pos="254794" algn="l"/>
                <a:tab pos="4291013" algn="l"/>
              </a:tabLst>
            </a:pPr>
            <a:endParaRPr lang="en-US" altLang="en-US" sz="2600" dirty="0">
              <a:sym typeface="Symbol" pitchFamily="18" charset="2"/>
            </a:endParaRPr>
          </a:p>
          <a:p>
            <a:pPr marL="475060" lvl="1" indent="-176213">
              <a:tabLst>
                <a:tab pos="254794" algn="l"/>
                <a:tab pos="4291013" algn="l"/>
              </a:tabLst>
            </a:pPr>
            <a:endParaRPr lang="en-US" altLang="en-US" sz="2600" dirty="0">
              <a:sym typeface="Symbol" pitchFamily="18" charset="2"/>
            </a:endParaRPr>
          </a:p>
          <a:p>
            <a:pPr marL="475060" lvl="1" indent="-176213">
              <a:spcBef>
                <a:spcPts val="1350"/>
              </a:spcBef>
              <a:tabLst>
                <a:tab pos="254794" algn="l"/>
                <a:tab pos="4291013" algn="l"/>
              </a:tabLst>
            </a:pPr>
            <a:r>
              <a:rPr lang="en-US" altLang="en-US" sz="2600" dirty="0">
                <a:sym typeface="Symbol" pitchFamily="18" charset="2"/>
              </a:rPr>
              <a:t>In simple logistic regression, we </a:t>
            </a:r>
            <a:r>
              <a:rPr lang="en-US" altLang="en-US" sz="2600" dirty="0" smtClean="0">
                <a:sym typeface="Symbol" pitchFamily="18" charset="2"/>
              </a:rPr>
              <a:t>have</a:t>
            </a:r>
          </a:p>
          <a:p>
            <a:pPr marL="475060" lvl="1" indent="-176213">
              <a:spcBef>
                <a:spcPts val="1350"/>
              </a:spcBef>
              <a:tabLst>
                <a:tab pos="254794" algn="l"/>
                <a:tab pos="4291013" algn="l"/>
              </a:tabLst>
            </a:pPr>
            <a:endParaRPr lang="en-US" sz="2600" dirty="0">
              <a:sym typeface="Symbol" pitchFamily="18" charset="2"/>
            </a:endParaRPr>
          </a:p>
          <a:p>
            <a:pPr marL="475060" lvl="1" indent="-176213">
              <a:spcBef>
                <a:spcPts val="1350"/>
              </a:spcBef>
              <a:tabLst>
                <a:tab pos="254794" algn="l"/>
                <a:tab pos="4291013" algn="l"/>
              </a:tabLst>
            </a:pPr>
            <a:endParaRPr lang="en-US" sz="2600" dirty="0" smtClean="0">
              <a:sym typeface="Symbol" pitchFamily="18" charset="2"/>
            </a:endParaRPr>
          </a:p>
          <a:p>
            <a:pPr marL="475060" lvl="1" indent="-176213">
              <a:spcBef>
                <a:spcPts val="1350"/>
              </a:spcBef>
              <a:tabLst>
                <a:tab pos="254794" algn="l"/>
                <a:tab pos="4291013" algn="l"/>
              </a:tabLst>
            </a:pPr>
            <a:r>
              <a:rPr lang="en-US" altLang="en-US" sz="2400" b="1" dirty="0">
                <a:sym typeface="Symbol" pitchFamily="18" charset="2"/>
              </a:rPr>
              <a:t>Q</a:t>
            </a:r>
            <a:r>
              <a:rPr lang="en-US" altLang="en-US" sz="2400" dirty="0">
                <a:sym typeface="Symbol" pitchFamily="18" charset="2"/>
              </a:rPr>
              <a:t>: What do we model in a Poisson regression?</a:t>
            </a:r>
            <a:endParaRPr lang="en-US" sz="2600" dirty="0"/>
          </a:p>
        </p:txBody>
      </p:sp>
      <p:graphicFrame>
        <p:nvGraphicFramePr>
          <p:cNvPr id="4" name="Object 76"/>
          <p:cNvGraphicFramePr>
            <a:graphicFrameLocks noChangeAspect="1"/>
          </p:cNvGraphicFramePr>
          <p:nvPr>
            <p:extLst>
              <p:ext uri="{D42A27DB-BD31-4B8C-83A1-F6EECF244321}">
                <p14:modId xmlns:p14="http://schemas.microsoft.com/office/powerpoint/2010/main" val="113585099"/>
              </p:ext>
            </p:extLst>
          </p:nvPr>
        </p:nvGraphicFramePr>
        <p:xfrm>
          <a:off x="1524000" y="3200400"/>
          <a:ext cx="2819400" cy="439672"/>
        </p:xfrm>
        <a:graphic>
          <a:graphicData uri="http://schemas.openxmlformats.org/presentationml/2006/ole">
            <mc:AlternateContent xmlns:mc="http://schemas.openxmlformats.org/markup-compatibility/2006">
              <mc:Choice xmlns:v="urn:schemas-microsoft-com:vml" Requires="v">
                <p:oleObj spid="_x0000_s4116" name="Equation" r:id="rId3" imgW="1752600" imgH="330200" progId="Equation.DSMT4">
                  <p:embed/>
                </p:oleObj>
              </mc:Choice>
              <mc:Fallback>
                <p:oleObj name="Equation" r:id="rId3" imgW="1752600" imgH="330200" progId="Equation.DSMT4">
                  <p:embed/>
                  <p:pic>
                    <p:nvPicPr>
                      <p:cNvPr id="4"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00400"/>
                        <a:ext cx="2819400" cy="439672"/>
                      </a:xfrm>
                      <a:prstGeom prst="rect">
                        <a:avLst/>
                      </a:prstGeom>
                      <a:solidFill>
                        <a:schemeClr val="bg2"/>
                      </a:solidFill>
                      <a:ln>
                        <a:noFill/>
                      </a:ln>
                    </p:spPr>
                  </p:pic>
                </p:oleObj>
              </mc:Fallback>
            </mc:AlternateContent>
          </a:graphicData>
        </a:graphic>
      </p:graphicFrame>
      <p:graphicFrame>
        <p:nvGraphicFramePr>
          <p:cNvPr id="5" name="Object 77"/>
          <p:cNvGraphicFramePr>
            <a:graphicFrameLocks noChangeAspect="1"/>
          </p:cNvGraphicFramePr>
          <p:nvPr>
            <p:extLst>
              <p:ext uri="{D42A27DB-BD31-4B8C-83A1-F6EECF244321}">
                <p14:modId xmlns:p14="http://schemas.microsoft.com/office/powerpoint/2010/main" val="3982612867"/>
              </p:ext>
            </p:extLst>
          </p:nvPr>
        </p:nvGraphicFramePr>
        <p:xfrm>
          <a:off x="1219200" y="4724400"/>
          <a:ext cx="5753819" cy="827944"/>
        </p:xfrm>
        <a:graphic>
          <a:graphicData uri="http://schemas.openxmlformats.org/presentationml/2006/ole">
            <mc:AlternateContent xmlns:mc="http://schemas.openxmlformats.org/markup-compatibility/2006">
              <mc:Choice xmlns:v="urn:schemas-microsoft-com:vml" Requires="v">
                <p:oleObj spid="_x0000_s4117" name="Equation" r:id="rId5" imgW="5257800" imgH="736600" progId="Equation.DSMT4">
                  <p:embed/>
                </p:oleObj>
              </mc:Choice>
              <mc:Fallback>
                <p:oleObj name="Equation" r:id="rId5" imgW="5257800" imgH="736600" progId="Equation.DSMT4">
                  <p:embed/>
                  <p:pic>
                    <p:nvPicPr>
                      <p:cNvPr id="5"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724400"/>
                        <a:ext cx="5753819" cy="827944"/>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1726518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94" y="304800"/>
            <a:ext cx="7886700" cy="994172"/>
          </a:xfrm>
        </p:spPr>
        <p:txBody>
          <a:bodyPr>
            <a:normAutofit/>
          </a:bodyPr>
          <a:lstStyle/>
          <a:p>
            <a:r>
              <a:rPr lang="en-US" altLang="en-US" sz="4000" dirty="0"/>
              <a:t>Simple Poisson Regression Model </a:t>
            </a:r>
            <a:endParaRPr lang="en-US" sz="4000" dirty="0"/>
          </a:p>
        </p:txBody>
      </p:sp>
      <p:sp>
        <p:nvSpPr>
          <p:cNvPr id="3" name="Content Placeholder 2"/>
          <p:cNvSpPr>
            <a:spLocks noGrp="1"/>
          </p:cNvSpPr>
          <p:nvPr>
            <p:ph idx="1"/>
          </p:nvPr>
        </p:nvSpPr>
        <p:spPr>
          <a:xfrm>
            <a:off x="431494" y="1595238"/>
            <a:ext cx="8229600" cy="4881762"/>
          </a:xfrm>
        </p:spPr>
        <p:txBody>
          <a:bodyPr>
            <a:noAutofit/>
          </a:bodyPr>
          <a:lstStyle/>
          <a:p>
            <a:pPr marL="210741" indent="-210741">
              <a:tabLst>
                <a:tab pos="254794" algn="l"/>
                <a:tab pos="4291013" algn="l"/>
              </a:tabLst>
            </a:pPr>
            <a:r>
              <a:rPr lang="en-US" altLang="en-US" sz="2800" b="1" dirty="0" smtClean="0">
                <a:sym typeface="Symbol" pitchFamily="18" charset="2"/>
              </a:rPr>
              <a:t>Q</a:t>
            </a:r>
            <a:r>
              <a:rPr lang="en-US" altLang="en-US" sz="2800" dirty="0" smtClean="0">
                <a:sym typeface="Symbol" pitchFamily="18" charset="2"/>
              </a:rPr>
              <a:t>: What do we model in a Poisson regression?</a:t>
            </a:r>
          </a:p>
          <a:p>
            <a:pPr marL="210741" indent="-210741">
              <a:tabLst>
                <a:tab pos="254794" algn="l"/>
                <a:tab pos="4291013" algn="l"/>
              </a:tabLst>
            </a:pPr>
            <a:r>
              <a:rPr lang="en-US" altLang="en-US" sz="2800" b="1" dirty="0" smtClean="0">
                <a:sym typeface="Symbol" pitchFamily="18" charset="2"/>
              </a:rPr>
              <a:t>A</a:t>
            </a:r>
            <a:r>
              <a:rPr lang="en-US" altLang="en-US" sz="2800" dirty="0" smtClean="0">
                <a:sym typeface="Symbol" pitchFamily="18" charset="2"/>
              </a:rPr>
              <a:t>: Log of conditional mean of Y given x. </a:t>
            </a:r>
          </a:p>
          <a:p>
            <a:pPr marL="556022" lvl="1" indent="-257175">
              <a:spcBef>
                <a:spcPts val="1350"/>
              </a:spcBef>
              <a:buFont typeface="Courier New" pitchFamily="49" charset="0"/>
              <a:buChar char="o"/>
              <a:tabLst>
                <a:tab pos="254794" algn="l"/>
                <a:tab pos="4291013" algn="l"/>
              </a:tabLst>
            </a:pPr>
            <a:r>
              <a:rPr lang="en-US" altLang="en-US" sz="2400" dirty="0" smtClean="0">
                <a:sym typeface="Symbol" pitchFamily="18" charset="2"/>
              </a:rPr>
              <a:t>L</a:t>
            </a:r>
            <a:r>
              <a:rPr lang="en-US" altLang="en-US" sz="2400" dirty="0" smtClean="0"/>
              <a:t>et </a:t>
            </a:r>
            <a:r>
              <a:rPr lang="en-US" altLang="en-US" sz="2400" b="1" dirty="0"/>
              <a:t>Y be a Poisson count for </a:t>
            </a:r>
            <a:r>
              <a:rPr lang="en-US" altLang="en-US" sz="2400" b="1" dirty="0">
                <a:solidFill>
                  <a:srgbClr val="0000FF"/>
                </a:solidFill>
              </a:rPr>
              <a:t>a given unit of time</a:t>
            </a:r>
            <a:r>
              <a:rPr lang="en-US" altLang="en-US" sz="2400" dirty="0"/>
              <a:t>, then </a:t>
            </a:r>
            <a:r>
              <a:rPr lang="en-US" altLang="en-US" sz="2400" dirty="0">
                <a:solidFill>
                  <a:srgbClr val="0000FF"/>
                </a:solidFill>
                <a:sym typeface="Symbol" pitchFamily="18" charset="2"/>
              </a:rPr>
              <a:t>(x)</a:t>
            </a:r>
            <a:r>
              <a:rPr lang="en-US" altLang="en-US" sz="2400" dirty="0">
                <a:sym typeface="Symbol" pitchFamily="18" charset="2"/>
              </a:rPr>
              <a:t> </a:t>
            </a:r>
            <a:r>
              <a:rPr lang="en-US" altLang="en-US" sz="2400" dirty="0">
                <a:solidFill>
                  <a:srgbClr val="0000FF"/>
                </a:solidFill>
                <a:sym typeface="Symbol" pitchFamily="18" charset="2"/>
              </a:rPr>
              <a:t>= (x) </a:t>
            </a:r>
            <a:r>
              <a:rPr lang="en-US" altLang="en-US" sz="2400" dirty="0">
                <a:sym typeface="Symbol" pitchFamily="18" charset="2"/>
              </a:rPr>
              <a:t>. </a:t>
            </a:r>
          </a:p>
          <a:p>
            <a:pPr marL="556022" lvl="1" indent="-257175">
              <a:spcBef>
                <a:spcPts val="1350"/>
              </a:spcBef>
              <a:buFont typeface="Courier New" pitchFamily="49" charset="0"/>
              <a:buChar char="o"/>
              <a:tabLst>
                <a:tab pos="254794" algn="l"/>
                <a:tab pos="4291013" algn="l"/>
              </a:tabLst>
            </a:pPr>
            <a:r>
              <a:rPr lang="en-US" altLang="en-US" sz="2400" dirty="0">
                <a:sym typeface="Symbol" pitchFamily="18" charset="2"/>
              </a:rPr>
              <a:t>In a simple Poisson regression, we have </a:t>
            </a:r>
          </a:p>
          <a:p>
            <a:pPr marL="475060" lvl="1" indent="-176213">
              <a:spcBef>
                <a:spcPts val="1350"/>
              </a:spcBef>
              <a:buFont typeface="Courier New" pitchFamily="49" charset="0"/>
              <a:buChar char="o"/>
              <a:tabLst>
                <a:tab pos="254794" algn="l"/>
                <a:tab pos="4291013" algn="l"/>
              </a:tabLst>
            </a:pPr>
            <a:endParaRPr lang="en-US" altLang="en-US" sz="2400" dirty="0">
              <a:sym typeface="Symbol" pitchFamily="18" charset="2"/>
            </a:endParaRPr>
          </a:p>
          <a:p>
            <a:pPr marL="556022" lvl="1" indent="-257175">
              <a:spcBef>
                <a:spcPts val="1350"/>
              </a:spcBef>
              <a:buFont typeface="Courier New" pitchFamily="49" charset="0"/>
              <a:buChar char="o"/>
              <a:tabLst>
                <a:tab pos="254794" algn="l"/>
                <a:tab pos="4291013" algn="l"/>
              </a:tabLst>
            </a:pPr>
            <a:r>
              <a:rPr lang="en-US" altLang="en-US" sz="2400" dirty="0">
                <a:sym typeface="Symbol" pitchFamily="18" charset="2"/>
              </a:rPr>
              <a:t>So this is also called a “</a:t>
            </a:r>
            <a:r>
              <a:rPr lang="en-US" altLang="en-US" sz="2400" b="1" dirty="0">
                <a:solidFill>
                  <a:srgbClr val="0000FF"/>
                </a:solidFill>
                <a:sym typeface="Symbol" pitchFamily="18" charset="2"/>
              </a:rPr>
              <a:t>log-linear</a:t>
            </a:r>
            <a:r>
              <a:rPr lang="en-US" altLang="en-US" sz="2400" dirty="0">
                <a:sym typeface="Symbol" pitchFamily="18" charset="2"/>
              </a:rPr>
              <a:t>” model. </a:t>
            </a:r>
          </a:p>
          <a:p>
            <a:endParaRPr lang="en-US" sz="2800" dirty="0"/>
          </a:p>
        </p:txBody>
      </p:sp>
      <p:graphicFrame>
        <p:nvGraphicFramePr>
          <p:cNvPr id="4" name="Object 77"/>
          <p:cNvGraphicFramePr>
            <a:graphicFrameLocks noChangeAspect="1"/>
          </p:cNvGraphicFramePr>
          <p:nvPr>
            <p:extLst>
              <p:ext uri="{D42A27DB-BD31-4B8C-83A1-F6EECF244321}">
                <p14:modId xmlns:p14="http://schemas.microsoft.com/office/powerpoint/2010/main" val="3840549679"/>
              </p:ext>
            </p:extLst>
          </p:nvPr>
        </p:nvGraphicFramePr>
        <p:xfrm>
          <a:off x="1981200" y="4191000"/>
          <a:ext cx="3226808" cy="395288"/>
        </p:xfrm>
        <a:graphic>
          <a:graphicData uri="http://schemas.openxmlformats.org/presentationml/2006/ole">
            <mc:AlternateContent xmlns:mc="http://schemas.openxmlformats.org/markup-compatibility/2006">
              <mc:Choice xmlns:v="urn:schemas-microsoft-com:vml" Requires="v">
                <p:oleObj spid="_x0000_s5131" name="Equation" r:id="rId3" imgW="3403440" imgH="380880" progId="Equation.DSMT4">
                  <p:embed/>
                </p:oleObj>
              </mc:Choice>
              <mc:Fallback>
                <p:oleObj name="Equation" r:id="rId3" imgW="3403440" imgH="380880" progId="Equation.DSMT4">
                  <p:embed/>
                  <p:pic>
                    <p:nvPicPr>
                      <p:cNvPr id="4" name="Object 77"/>
                      <p:cNvPicPr>
                        <a:picLocks noChangeAspect="1" noChangeArrowheads="1"/>
                      </p:cNvPicPr>
                      <p:nvPr/>
                    </p:nvPicPr>
                    <p:blipFill>
                      <a:blip r:embed="rId4"/>
                      <a:srcRect/>
                      <a:stretch>
                        <a:fillRect/>
                      </a:stretch>
                    </p:blipFill>
                    <p:spPr bwMode="auto">
                      <a:xfrm>
                        <a:off x="1981200" y="4191000"/>
                        <a:ext cx="3226808" cy="395288"/>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396458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Parameter Interpretation (I)</a:t>
            </a:r>
            <a:endParaRPr lang="en-US" dirty="0"/>
          </a:p>
        </p:txBody>
      </p:sp>
      <p:sp>
        <p:nvSpPr>
          <p:cNvPr id="3" name="Content Placeholder 2"/>
          <p:cNvSpPr>
            <a:spLocks noGrp="1"/>
          </p:cNvSpPr>
          <p:nvPr>
            <p:ph idx="1"/>
          </p:nvPr>
        </p:nvSpPr>
        <p:spPr/>
        <p:txBody>
          <a:bodyPr/>
          <a:lstStyle/>
          <a:p>
            <a:pPr marL="210741" indent="-210741">
              <a:tabLst>
                <a:tab pos="254794" algn="l"/>
                <a:tab pos="4291013" algn="l"/>
              </a:tabLst>
            </a:pPr>
            <a:r>
              <a:rPr lang="en-US" altLang="en-US" sz="2800" dirty="0">
                <a:sym typeface="Symbol" pitchFamily="18" charset="2"/>
              </a:rPr>
              <a:t>In a simple Poisson regression, we have </a:t>
            </a:r>
          </a:p>
          <a:p>
            <a:pPr marL="210741" indent="-210741">
              <a:tabLst>
                <a:tab pos="254794" algn="l"/>
                <a:tab pos="4291013" algn="l"/>
              </a:tabLst>
            </a:pPr>
            <a:endParaRPr lang="en-US" altLang="en-US" sz="2800" dirty="0">
              <a:sym typeface="Symbol" pitchFamily="18" charset="2"/>
            </a:endParaRPr>
          </a:p>
          <a:p>
            <a:pPr marL="210741" indent="-210741">
              <a:spcBef>
                <a:spcPts val="1350"/>
              </a:spcBef>
              <a:tabLst>
                <a:tab pos="254794" algn="l"/>
                <a:tab pos="4291013" algn="l"/>
              </a:tabLst>
            </a:pPr>
            <a:r>
              <a:rPr lang="en-US" altLang="en-US" sz="2800" dirty="0" smtClean="0">
                <a:sym typeface="Symbol" pitchFamily="18" charset="2"/>
              </a:rPr>
              <a:t>How </a:t>
            </a:r>
            <a:r>
              <a:rPr lang="en-US" altLang="en-US" sz="2800" dirty="0">
                <a:sym typeface="Symbol" pitchFamily="18" charset="2"/>
              </a:rPr>
              <a:t>do we interpret </a:t>
            </a:r>
            <a:r>
              <a:rPr lang="en-US" altLang="en-US" sz="2800" baseline="-25000" dirty="0">
                <a:sym typeface="Symbol" pitchFamily="18" charset="2"/>
              </a:rPr>
              <a:t>0</a:t>
            </a:r>
            <a:r>
              <a:rPr lang="en-US" altLang="en-US" sz="2800" dirty="0">
                <a:sym typeface="Symbol" pitchFamily="18" charset="2"/>
              </a:rPr>
              <a:t> and </a:t>
            </a:r>
            <a:r>
              <a:rPr lang="en-US" altLang="en-US" sz="2800" baseline="-25000" dirty="0">
                <a:sym typeface="Symbol" pitchFamily="18" charset="2"/>
              </a:rPr>
              <a:t>1 </a:t>
            </a:r>
            <a:r>
              <a:rPr lang="en-US" altLang="en-US" sz="2800" dirty="0">
                <a:sym typeface="Symbol" pitchFamily="18" charset="2"/>
              </a:rPr>
              <a:t>?</a:t>
            </a:r>
          </a:p>
          <a:p>
            <a:pPr marL="475060" lvl="1" indent="-176213">
              <a:tabLst>
                <a:tab pos="254794" algn="l"/>
                <a:tab pos="4291013" algn="l"/>
              </a:tabLst>
            </a:pPr>
            <a:r>
              <a:rPr lang="en-US" altLang="en-US" dirty="0">
                <a:sym typeface="Symbol" pitchFamily="18" charset="2"/>
              </a:rPr>
              <a:t>In the simple case of </a:t>
            </a:r>
            <a:r>
              <a:rPr lang="en-US" altLang="en-US" i="1" dirty="0">
                <a:sym typeface="Symbol" pitchFamily="18" charset="2"/>
              </a:rPr>
              <a:t>x</a:t>
            </a:r>
            <a:r>
              <a:rPr lang="en-US" altLang="en-US" dirty="0">
                <a:sym typeface="Symbol" pitchFamily="18" charset="2"/>
              </a:rPr>
              <a:t> being a  binary variable </a:t>
            </a: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650" dirty="0">
              <a:sym typeface="Symbol" pitchFamily="18" charset="2"/>
            </a:endParaRPr>
          </a:p>
          <a:p>
            <a:endParaRPr lang="en-US" dirty="0"/>
          </a:p>
        </p:txBody>
      </p:sp>
      <p:graphicFrame>
        <p:nvGraphicFramePr>
          <p:cNvPr id="4" name="Object 76"/>
          <p:cNvGraphicFramePr>
            <a:graphicFrameLocks noChangeAspect="1"/>
          </p:cNvGraphicFramePr>
          <p:nvPr>
            <p:extLst>
              <p:ext uri="{D42A27DB-BD31-4B8C-83A1-F6EECF244321}">
                <p14:modId xmlns:p14="http://schemas.microsoft.com/office/powerpoint/2010/main" val="1118148864"/>
              </p:ext>
            </p:extLst>
          </p:nvPr>
        </p:nvGraphicFramePr>
        <p:xfrm>
          <a:off x="990599" y="2122194"/>
          <a:ext cx="4160505" cy="468606"/>
        </p:xfrm>
        <a:graphic>
          <a:graphicData uri="http://schemas.openxmlformats.org/presentationml/2006/ole">
            <mc:AlternateContent xmlns:mc="http://schemas.openxmlformats.org/markup-compatibility/2006">
              <mc:Choice xmlns:v="urn:schemas-microsoft-com:vml" Requires="v">
                <p:oleObj spid="_x0000_s6178" name="Equation" r:id="rId3" imgW="3403440" imgH="380880" progId="Equation.DSMT4">
                  <p:embed/>
                </p:oleObj>
              </mc:Choice>
              <mc:Fallback>
                <p:oleObj name="Equation" r:id="rId3" imgW="3403440" imgH="380880" progId="Equation.DSMT4">
                  <p:embed/>
                  <p:pic>
                    <p:nvPicPr>
                      <p:cNvPr id="4" name="Object 76"/>
                      <p:cNvPicPr>
                        <a:picLocks noChangeAspect="1" noChangeArrowheads="1"/>
                      </p:cNvPicPr>
                      <p:nvPr/>
                    </p:nvPicPr>
                    <p:blipFill>
                      <a:blip r:embed="rId4"/>
                      <a:srcRect/>
                      <a:stretch>
                        <a:fillRect/>
                      </a:stretch>
                    </p:blipFill>
                    <p:spPr bwMode="auto">
                      <a:xfrm>
                        <a:off x="990599" y="2122194"/>
                        <a:ext cx="4160505" cy="468606"/>
                      </a:xfrm>
                      <a:prstGeom prst="rect">
                        <a:avLst/>
                      </a:prstGeom>
                      <a:solidFill>
                        <a:schemeClr val="bg2"/>
                      </a:solid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37974006"/>
              </p:ext>
            </p:extLst>
          </p:nvPr>
        </p:nvGraphicFramePr>
        <p:xfrm>
          <a:off x="1140733" y="4026811"/>
          <a:ext cx="5319566" cy="457597"/>
        </p:xfrm>
        <a:graphic>
          <a:graphicData uri="http://schemas.openxmlformats.org/presentationml/2006/ole">
            <mc:AlternateContent xmlns:mc="http://schemas.openxmlformats.org/markup-compatibility/2006">
              <mc:Choice xmlns:v="urn:schemas-microsoft-com:vml" Requires="v">
                <p:oleObj spid="_x0000_s6179" name="Equation" r:id="rId5" imgW="4876560" imgH="380880" progId="Equation.DSMT4">
                  <p:embed/>
                </p:oleObj>
              </mc:Choice>
              <mc:Fallback>
                <p:oleObj name="Equation" r:id="rId5" imgW="4876560" imgH="380880" progId="Equation.DSMT4">
                  <p:embed/>
                  <p:pic>
                    <p:nvPicPr>
                      <p:cNvPr id="5" name="Object 4"/>
                      <p:cNvPicPr>
                        <a:picLocks noChangeAspect="1" noChangeArrowheads="1"/>
                      </p:cNvPicPr>
                      <p:nvPr/>
                    </p:nvPicPr>
                    <p:blipFill>
                      <a:blip r:embed="rId6"/>
                      <a:srcRect/>
                      <a:stretch>
                        <a:fillRect/>
                      </a:stretch>
                    </p:blipFill>
                    <p:spPr bwMode="auto">
                      <a:xfrm>
                        <a:off x="1140733" y="4026811"/>
                        <a:ext cx="5319566" cy="457597"/>
                      </a:xfrm>
                      <a:prstGeom prst="rect">
                        <a:avLst/>
                      </a:prstGeom>
                      <a:solidFill>
                        <a:schemeClr val="bg2"/>
                      </a:solidFill>
                      <a:ln>
                        <a:noFill/>
                      </a:ln>
                      <a:extLst/>
                    </p:spPr>
                  </p:pic>
                </p:oleObj>
              </mc:Fallback>
            </mc:AlternateContent>
          </a:graphicData>
        </a:graphic>
      </p:graphicFrame>
      <p:graphicFrame>
        <p:nvGraphicFramePr>
          <p:cNvPr id="6" name="Object 79"/>
          <p:cNvGraphicFramePr>
            <a:graphicFrameLocks noChangeAspect="1"/>
          </p:cNvGraphicFramePr>
          <p:nvPr>
            <p:extLst>
              <p:ext uri="{D42A27DB-BD31-4B8C-83A1-F6EECF244321}">
                <p14:modId xmlns:p14="http://schemas.microsoft.com/office/powerpoint/2010/main" val="2006927981"/>
              </p:ext>
            </p:extLst>
          </p:nvPr>
        </p:nvGraphicFramePr>
        <p:xfrm>
          <a:off x="1157876" y="4666971"/>
          <a:ext cx="5962007" cy="453120"/>
        </p:xfrm>
        <a:graphic>
          <a:graphicData uri="http://schemas.openxmlformats.org/presentationml/2006/ole">
            <mc:AlternateContent xmlns:mc="http://schemas.openxmlformats.org/markup-compatibility/2006">
              <mc:Choice xmlns:v="urn:schemas-microsoft-com:vml" Requires="v">
                <p:oleObj spid="_x0000_s6180" name="Equation" r:id="rId7" imgW="5346360" imgH="368280" progId="Equation.DSMT4">
                  <p:embed/>
                </p:oleObj>
              </mc:Choice>
              <mc:Fallback>
                <p:oleObj name="Equation" r:id="rId7" imgW="5346360" imgH="368280" progId="Equation.DSMT4">
                  <p:embed/>
                  <p:pic>
                    <p:nvPicPr>
                      <p:cNvPr id="6" name="Object 79"/>
                      <p:cNvPicPr>
                        <a:picLocks noChangeAspect="1" noChangeArrowheads="1"/>
                      </p:cNvPicPr>
                      <p:nvPr/>
                    </p:nvPicPr>
                    <p:blipFill>
                      <a:blip r:embed="rId8"/>
                      <a:srcRect/>
                      <a:stretch>
                        <a:fillRect/>
                      </a:stretch>
                    </p:blipFill>
                    <p:spPr bwMode="auto">
                      <a:xfrm>
                        <a:off x="1157876" y="4666971"/>
                        <a:ext cx="5962007" cy="453120"/>
                      </a:xfrm>
                      <a:prstGeom prst="rect">
                        <a:avLst/>
                      </a:prstGeom>
                      <a:solidFill>
                        <a:schemeClr val="bg2"/>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48021324"/>
              </p:ext>
            </p:extLst>
          </p:nvPr>
        </p:nvGraphicFramePr>
        <p:xfrm>
          <a:off x="1150531" y="5389764"/>
          <a:ext cx="5850268" cy="466725"/>
        </p:xfrm>
        <a:graphic>
          <a:graphicData uri="http://schemas.openxmlformats.org/presentationml/2006/ole">
            <mc:AlternateContent xmlns:mc="http://schemas.openxmlformats.org/markup-compatibility/2006">
              <mc:Choice xmlns:v="urn:schemas-microsoft-com:vml" Requires="v">
                <p:oleObj spid="_x0000_s6181" name="Equation" r:id="rId9" imgW="5257800" imgH="380880" progId="Equation.DSMT4">
                  <p:embed/>
                </p:oleObj>
              </mc:Choice>
              <mc:Fallback>
                <p:oleObj name="Equation" r:id="rId9" imgW="5257800" imgH="380880" progId="Equation.DSMT4">
                  <p:embed/>
                  <p:pic>
                    <p:nvPicPr>
                      <p:cNvPr id="7" name="Object 6"/>
                      <p:cNvPicPr>
                        <a:picLocks noChangeAspect="1" noChangeArrowheads="1"/>
                      </p:cNvPicPr>
                      <p:nvPr/>
                    </p:nvPicPr>
                    <p:blipFill>
                      <a:blip r:embed="rId10"/>
                      <a:srcRect/>
                      <a:stretch>
                        <a:fillRect/>
                      </a:stretch>
                    </p:blipFill>
                    <p:spPr bwMode="auto">
                      <a:xfrm>
                        <a:off x="1150531" y="5389764"/>
                        <a:ext cx="5850268" cy="466725"/>
                      </a:xfrm>
                      <a:prstGeom prst="rect">
                        <a:avLst/>
                      </a:prstGeom>
                      <a:solidFill>
                        <a:schemeClr val="bg2"/>
                      </a:solidFill>
                      <a:ln>
                        <a:noFill/>
                      </a:ln>
                      <a:extLst/>
                    </p:spPr>
                  </p:pic>
                </p:oleObj>
              </mc:Fallback>
            </mc:AlternateContent>
          </a:graphicData>
        </a:graphic>
      </p:graphicFrame>
    </p:spTree>
    <p:extLst>
      <p:ext uri="{BB962C8B-B14F-4D97-AF65-F5344CB8AC3E}">
        <p14:creationId xmlns:p14="http://schemas.microsoft.com/office/powerpoint/2010/main" val="65417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Parameter Interpretation (II)</a:t>
            </a:r>
            <a:endParaRPr lang="en-US" dirty="0"/>
          </a:p>
        </p:txBody>
      </p:sp>
      <p:sp>
        <p:nvSpPr>
          <p:cNvPr id="3" name="Content Placeholder 2"/>
          <p:cNvSpPr>
            <a:spLocks noGrp="1"/>
          </p:cNvSpPr>
          <p:nvPr>
            <p:ph idx="1"/>
          </p:nvPr>
        </p:nvSpPr>
        <p:spPr/>
        <p:txBody>
          <a:bodyPr/>
          <a:lstStyle/>
          <a:p>
            <a:pPr marL="210741" indent="-210741">
              <a:tabLst>
                <a:tab pos="254794" algn="l"/>
                <a:tab pos="4291013" algn="l"/>
              </a:tabLst>
            </a:pPr>
            <a:r>
              <a:rPr lang="en-US" altLang="en-US" dirty="0">
                <a:sym typeface="Symbol" pitchFamily="18" charset="2"/>
              </a:rPr>
              <a:t>How do we interpret </a:t>
            </a:r>
            <a:r>
              <a:rPr lang="en-US" altLang="en-US" baseline="-25000" dirty="0">
                <a:sym typeface="Symbol" pitchFamily="18" charset="2"/>
              </a:rPr>
              <a:t>0</a:t>
            </a:r>
            <a:r>
              <a:rPr lang="en-US" altLang="en-US" dirty="0">
                <a:sym typeface="Symbol" pitchFamily="18" charset="2"/>
              </a:rPr>
              <a:t> and </a:t>
            </a:r>
            <a:r>
              <a:rPr lang="en-US" altLang="en-US" baseline="-25000" dirty="0">
                <a:sym typeface="Symbol" pitchFamily="18" charset="2"/>
              </a:rPr>
              <a:t>1 </a:t>
            </a:r>
            <a:r>
              <a:rPr lang="en-US" altLang="en-US" dirty="0">
                <a:sym typeface="Symbol" pitchFamily="18" charset="2"/>
              </a:rPr>
              <a:t>?</a:t>
            </a:r>
          </a:p>
          <a:p>
            <a:pPr marL="475060" lvl="1" indent="-176213">
              <a:tabLst>
                <a:tab pos="254794" algn="l"/>
                <a:tab pos="4291013" algn="l"/>
              </a:tabLst>
            </a:pPr>
            <a:r>
              <a:rPr lang="en-US" altLang="en-US" dirty="0">
                <a:sym typeface="Symbol" pitchFamily="18" charset="2"/>
              </a:rPr>
              <a:t>By subtraction, we </a:t>
            </a:r>
            <a:r>
              <a:rPr lang="en-US" altLang="en-US" dirty="0" smtClean="0">
                <a:sym typeface="Symbol" pitchFamily="18" charset="2"/>
              </a:rPr>
              <a:t>have</a:t>
            </a:r>
          </a:p>
          <a:p>
            <a:pPr marL="475060" lvl="1" indent="-176213">
              <a:tabLst>
                <a:tab pos="254794" algn="l"/>
                <a:tab pos="4291013" algn="l"/>
              </a:tabLst>
            </a:pPr>
            <a:endParaRPr lang="en-US" altLang="en-US" dirty="0">
              <a:sym typeface="Symbol" pitchFamily="18" charset="2"/>
            </a:endParaRPr>
          </a:p>
          <a:p>
            <a:pPr marL="475060" lvl="1" indent="-176213">
              <a:buNone/>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r>
              <a:rPr lang="en-US" altLang="en-US" dirty="0">
                <a:sym typeface="Symbol" pitchFamily="18" charset="2"/>
              </a:rPr>
              <a:t>What if </a:t>
            </a:r>
            <a:r>
              <a:rPr lang="en-US" altLang="en-US" i="1" dirty="0">
                <a:sym typeface="Symbol" pitchFamily="18" charset="2"/>
              </a:rPr>
              <a:t>x</a:t>
            </a:r>
            <a:r>
              <a:rPr lang="en-US" altLang="en-US" dirty="0">
                <a:sym typeface="Symbol" pitchFamily="18" charset="2"/>
              </a:rPr>
              <a:t> is continuous variable?</a:t>
            </a:r>
          </a:p>
          <a:p>
            <a:endParaRPr lang="en-US" dirty="0"/>
          </a:p>
        </p:txBody>
      </p:sp>
      <p:graphicFrame>
        <p:nvGraphicFramePr>
          <p:cNvPr id="4" name="Object 78"/>
          <p:cNvGraphicFramePr>
            <a:graphicFrameLocks noChangeAspect="1"/>
          </p:cNvGraphicFramePr>
          <p:nvPr>
            <p:extLst>
              <p:ext uri="{D42A27DB-BD31-4B8C-83A1-F6EECF244321}">
                <p14:modId xmlns:p14="http://schemas.microsoft.com/office/powerpoint/2010/main" val="2367804435"/>
              </p:ext>
            </p:extLst>
          </p:nvPr>
        </p:nvGraphicFramePr>
        <p:xfrm>
          <a:off x="914400" y="2895600"/>
          <a:ext cx="6629400" cy="1326540"/>
        </p:xfrm>
        <a:graphic>
          <a:graphicData uri="http://schemas.openxmlformats.org/presentationml/2006/ole">
            <mc:AlternateContent xmlns:mc="http://schemas.openxmlformats.org/markup-compatibility/2006">
              <mc:Choice xmlns:v="urn:schemas-microsoft-com:vml" Requires="v">
                <p:oleObj spid="_x0000_s7178" name="Equation" r:id="rId3" imgW="5511800" imgH="1143000" progId="Equation.DSMT4">
                  <p:embed/>
                </p:oleObj>
              </mc:Choice>
              <mc:Fallback>
                <p:oleObj name="Equation" r:id="rId3" imgW="5511800" imgH="1143000" progId="Equation.DSMT4">
                  <p:embed/>
                  <p:pic>
                    <p:nvPicPr>
                      <p:cNvPr id="4"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95600"/>
                        <a:ext cx="6629400" cy="1326540"/>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2828729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Parameter Interpretation (III)</a:t>
            </a:r>
            <a:endParaRPr lang="en-US" dirty="0"/>
          </a:p>
        </p:txBody>
      </p:sp>
      <p:sp>
        <p:nvSpPr>
          <p:cNvPr id="3" name="Content Placeholder 2"/>
          <p:cNvSpPr>
            <a:spLocks noGrp="1"/>
          </p:cNvSpPr>
          <p:nvPr>
            <p:ph idx="1"/>
          </p:nvPr>
        </p:nvSpPr>
        <p:spPr/>
        <p:txBody>
          <a:bodyPr>
            <a:noAutofit/>
          </a:bodyPr>
          <a:lstStyle/>
          <a:p>
            <a:pPr marL="210741" indent="-210741">
              <a:tabLst>
                <a:tab pos="254794" algn="l"/>
                <a:tab pos="4291013" algn="l"/>
              </a:tabLst>
            </a:pPr>
            <a:r>
              <a:rPr lang="en-US" altLang="en-US" sz="2800" dirty="0">
                <a:sym typeface="Symbol" pitchFamily="18" charset="2"/>
              </a:rPr>
              <a:t>How do we interpret </a:t>
            </a:r>
            <a:r>
              <a:rPr lang="en-US" altLang="en-US" sz="2800" baseline="-25000" dirty="0">
                <a:sym typeface="Symbol" pitchFamily="18" charset="2"/>
              </a:rPr>
              <a:t>0</a:t>
            </a:r>
            <a:r>
              <a:rPr lang="en-US" altLang="en-US" sz="2800" dirty="0">
                <a:sym typeface="Symbol" pitchFamily="18" charset="2"/>
              </a:rPr>
              <a:t> and </a:t>
            </a:r>
            <a:r>
              <a:rPr lang="en-US" altLang="en-US" sz="2800" baseline="-25000" dirty="0">
                <a:sym typeface="Symbol" pitchFamily="18" charset="2"/>
              </a:rPr>
              <a:t>1 </a:t>
            </a:r>
            <a:r>
              <a:rPr lang="en-US" altLang="en-US" sz="2800" dirty="0">
                <a:sym typeface="Symbol" pitchFamily="18" charset="2"/>
              </a:rPr>
              <a:t>?</a:t>
            </a:r>
          </a:p>
          <a:p>
            <a:pPr marL="475060" lvl="1" indent="-176213">
              <a:tabLst>
                <a:tab pos="254794" algn="l"/>
                <a:tab pos="4291013" algn="l"/>
              </a:tabLst>
            </a:pPr>
            <a:r>
              <a:rPr lang="en-US" altLang="en-US" sz="2400" dirty="0">
                <a:sym typeface="Symbol" pitchFamily="18" charset="2"/>
              </a:rPr>
              <a:t>What if </a:t>
            </a:r>
            <a:r>
              <a:rPr lang="en-US" altLang="en-US" sz="2400" i="1" dirty="0">
                <a:sym typeface="Symbol" pitchFamily="18" charset="2"/>
              </a:rPr>
              <a:t>x</a:t>
            </a:r>
            <a:r>
              <a:rPr lang="en-US" altLang="en-US" sz="2400" dirty="0">
                <a:sym typeface="Symbol" pitchFamily="18" charset="2"/>
              </a:rPr>
              <a:t> is continuous variable?</a:t>
            </a:r>
          </a:p>
          <a:p>
            <a:pPr marL="475060" lvl="1" indent="-176213">
              <a:tabLst>
                <a:tab pos="254794" algn="l"/>
                <a:tab pos="4291013" algn="l"/>
              </a:tabLst>
            </a:pPr>
            <a:endParaRPr lang="en-US" altLang="en-US" sz="1800" dirty="0">
              <a:sym typeface="Symbol" pitchFamily="18" charset="2"/>
            </a:endParaRPr>
          </a:p>
          <a:p>
            <a:pPr marL="475060" lvl="1" indent="-176213">
              <a:tabLst>
                <a:tab pos="254794" algn="l"/>
                <a:tab pos="4291013" algn="l"/>
              </a:tabLst>
            </a:pPr>
            <a:endParaRPr lang="en-US" altLang="en-US" sz="1800" dirty="0">
              <a:sym typeface="Symbol" pitchFamily="18" charset="2"/>
            </a:endParaRPr>
          </a:p>
          <a:p>
            <a:pPr marL="475060" lvl="1" indent="-176213">
              <a:tabLst>
                <a:tab pos="254794" algn="l"/>
                <a:tab pos="4291013" algn="l"/>
              </a:tabLst>
            </a:pPr>
            <a:endParaRPr lang="en-US" altLang="en-US" sz="800" dirty="0">
              <a:sym typeface="Symbol" pitchFamily="18" charset="2"/>
            </a:endParaRPr>
          </a:p>
          <a:p>
            <a:pPr marL="475060" lvl="1" indent="-176213">
              <a:lnSpc>
                <a:spcPct val="110000"/>
              </a:lnSpc>
              <a:spcBef>
                <a:spcPts val="900"/>
              </a:spcBef>
              <a:buNone/>
              <a:tabLst>
                <a:tab pos="254794" algn="l"/>
                <a:tab pos="4291013" algn="l"/>
              </a:tabLst>
            </a:pPr>
            <a:r>
              <a:rPr lang="en-US" altLang="en-US" sz="2400" dirty="0">
                <a:sym typeface="Symbol" pitchFamily="18" charset="2"/>
              </a:rPr>
              <a:t>For each additional unit increase of x, </a:t>
            </a:r>
            <a:r>
              <a:rPr lang="en-US" altLang="en-US" sz="2400" baseline="-25000" dirty="0">
                <a:sym typeface="Symbol" pitchFamily="18" charset="2"/>
              </a:rPr>
              <a:t>1 </a:t>
            </a:r>
            <a:r>
              <a:rPr lang="en-US" altLang="en-US" sz="2400" dirty="0">
                <a:sym typeface="Symbol" pitchFamily="18" charset="2"/>
              </a:rPr>
              <a:t>is the increase in log rate in </a:t>
            </a:r>
            <a:r>
              <a:rPr lang="en-US" altLang="en-US" sz="2400" i="1" dirty="0">
                <a:sym typeface="Symbol" pitchFamily="18" charset="2"/>
              </a:rPr>
              <a:t>Y</a:t>
            </a:r>
            <a:r>
              <a:rPr lang="en-US" altLang="en-US" sz="2400" dirty="0">
                <a:sym typeface="Symbol" pitchFamily="18" charset="2"/>
              </a:rPr>
              <a:t>;  </a:t>
            </a:r>
          </a:p>
          <a:p>
            <a:pPr marL="475060" lvl="1" indent="-176213">
              <a:lnSpc>
                <a:spcPct val="110000"/>
              </a:lnSpc>
              <a:spcBef>
                <a:spcPts val="900"/>
              </a:spcBef>
              <a:buNone/>
              <a:tabLst>
                <a:tab pos="254794" algn="l"/>
                <a:tab pos="4291013" algn="l"/>
              </a:tabLst>
            </a:pPr>
            <a:r>
              <a:rPr lang="en-US" altLang="en-US" sz="2400" dirty="0">
                <a:sym typeface="Symbol" pitchFamily="18" charset="2"/>
              </a:rPr>
              <a:t>Correspondingly, </a:t>
            </a:r>
            <a:r>
              <a:rPr lang="en-US" altLang="en-US" sz="2400" dirty="0" err="1">
                <a:sym typeface="Symbol" pitchFamily="18" charset="2"/>
              </a:rPr>
              <a:t>exp</a:t>
            </a:r>
            <a:r>
              <a:rPr lang="en-US" altLang="en-US" sz="2400" dirty="0">
                <a:sym typeface="Symbol" pitchFamily="18" charset="2"/>
              </a:rPr>
              <a:t>(</a:t>
            </a:r>
            <a:r>
              <a:rPr lang="en-US" altLang="en-US" sz="2400" baseline="-25000" dirty="0">
                <a:sym typeface="Symbol" pitchFamily="18" charset="2"/>
              </a:rPr>
              <a:t>1</a:t>
            </a:r>
            <a:r>
              <a:rPr lang="en-US" altLang="en-US" sz="2400" dirty="0">
                <a:sym typeface="Symbol" pitchFamily="18" charset="2"/>
              </a:rPr>
              <a:t>) is the rate ratio associated with one unit increase in x. </a:t>
            </a:r>
          </a:p>
          <a:p>
            <a:pPr marL="475060" lvl="1" indent="-176213">
              <a:lnSpc>
                <a:spcPct val="110000"/>
              </a:lnSpc>
              <a:spcBef>
                <a:spcPts val="900"/>
              </a:spcBef>
              <a:buNone/>
              <a:tabLst>
                <a:tab pos="254794" algn="l"/>
                <a:tab pos="4291013" algn="l"/>
              </a:tabLst>
            </a:pPr>
            <a:r>
              <a:rPr lang="en-US" altLang="en-US" sz="2400" dirty="0">
                <a:sym typeface="Symbol" pitchFamily="18" charset="2"/>
              </a:rPr>
              <a:t>In terms of rate, for each additional unit increase of x, there is </a:t>
            </a:r>
            <a:r>
              <a:rPr lang="en-US" altLang="en-US" sz="2400" dirty="0" smtClean="0">
                <a:sym typeface="Symbol" pitchFamily="18" charset="2"/>
              </a:rPr>
              <a:t>an </a:t>
            </a:r>
            <a:r>
              <a:rPr lang="en-US" altLang="en-US" sz="2400" dirty="0" err="1">
                <a:sym typeface="Symbol" pitchFamily="18" charset="2"/>
              </a:rPr>
              <a:t>exp</a:t>
            </a:r>
            <a:r>
              <a:rPr lang="en-US" altLang="en-US" sz="2400" dirty="0">
                <a:sym typeface="Symbol" pitchFamily="18" charset="2"/>
              </a:rPr>
              <a:t>(</a:t>
            </a:r>
            <a:r>
              <a:rPr lang="en-US" altLang="en-US" sz="2400" baseline="-25000" dirty="0" smtClean="0">
                <a:sym typeface="Symbol" pitchFamily="18" charset="2"/>
              </a:rPr>
              <a:t>1</a:t>
            </a:r>
            <a:r>
              <a:rPr lang="en-US" altLang="en-US" sz="2400" dirty="0" smtClean="0">
                <a:sym typeface="Symbol" pitchFamily="18" charset="2"/>
              </a:rPr>
              <a:t>) times increase in </a:t>
            </a:r>
            <a:r>
              <a:rPr lang="en-US" altLang="en-US" sz="2400" dirty="0">
                <a:sym typeface="Symbol" pitchFamily="18" charset="2"/>
              </a:rPr>
              <a:t>the rate of </a:t>
            </a:r>
            <a:r>
              <a:rPr lang="en-US" altLang="en-US" sz="2400" i="1" dirty="0">
                <a:sym typeface="Symbol" pitchFamily="18" charset="2"/>
              </a:rPr>
              <a:t>Y</a:t>
            </a:r>
            <a:r>
              <a:rPr lang="en-US" altLang="en-US" sz="2400" dirty="0">
                <a:sym typeface="Symbol" pitchFamily="18" charset="2"/>
              </a:rPr>
              <a:t>. </a:t>
            </a:r>
          </a:p>
          <a:p>
            <a:endParaRPr lang="en-US" sz="4000" dirty="0"/>
          </a:p>
        </p:txBody>
      </p:sp>
      <p:graphicFrame>
        <p:nvGraphicFramePr>
          <p:cNvPr id="4" name="Object 76"/>
          <p:cNvGraphicFramePr>
            <a:graphicFrameLocks noChangeAspect="1"/>
          </p:cNvGraphicFramePr>
          <p:nvPr>
            <p:extLst>
              <p:ext uri="{D42A27DB-BD31-4B8C-83A1-F6EECF244321}">
                <p14:modId xmlns:p14="http://schemas.microsoft.com/office/powerpoint/2010/main" val="4195843058"/>
              </p:ext>
            </p:extLst>
          </p:nvPr>
        </p:nvGraphicFramePr>
        <p:xfrm>
          <a:off x="990600" y="2667000"/>
          <a:ext cx="4343400" cy="489206"/>
        </p:xfrm>
        <a:graphic>
          <a:graphicData uri="http://schemas.openxmlformats.org/presentationml/2006/ole">
            <mc:AlternateContent xmlns:mc="http://schemas.openxmlformats.org/markup-compatibility/2006">
              <mc:Choice xmlns:v="urn:schemas-microsoft-com:vml" Requires="v">
                <p:oleObj spid="_x0000_s8202" name="Equation" r:id="rId3" imgW="3403440" imgH="380880" progId="Equation.DSMT4">
                  <p:embed/>
                </p:oleObj>
              </mc:Choice>
              <mc:Fallback>
                <p:oleObj name="Equation" r:id="rId3" imgW="3403440" imgH="380880" progId="Equation.DSMT4">
                  <p:embed/>
                  <p:pic>
                    <p:nvPicPr>
                      <p:cNvPr id="4" name="Object 76"/>
                      <p:cNvPicPr>
                        <a:picLocks noChangeAspect="1" noChangeArrowheads="1"/>
                      </p:cNvPicPr>
                      <p:nvPr/>
                    </p:nvPicPr>
                    <p:blipFill>
                      <a:blip r:embed="rId4"/>
                      <a:srcRect/>
                      <a:stretch>
                        <a:fillRect/>
                      </a:stretch>
                    </p:blipFill>
                    <p:spPr bwMode="auto">
                      <a:xfrm>
                        <a:off x="990600" y="2667000"/>
                        <a:ext cx="4343400" cy="489206"/>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2404008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Construction – Include Offset (I)</a:t>
            </a:r>
          </a:p>
        </p:txBody>
      </p:sp>
      <p:sp>
        <p:nvSpPr>
          <p:cNvPr id="3" name="Content Placeholder 2"/>
          <p:cNvSpPr>
            <a:spLocks noGrp="1"/>
          </p:cNvSpPr>
          <p:nvPr>
            <p:ph idx="1"/>
          </p:nvPr>
        </p:nvSpPr>
        <p:spPr/>
        <p:txBody>
          <a:bodyPr>
            <a:normAutofit/>
          </a:bodyPr>
          <a:lstStyle/>
          <a:p>
            <a:pPr marL="210741" indent="-210741">
              <a:spcBef>
                <a:spcPts val="0"/>
              </a:spcBef>
              <a:tabLst>
                <a:tab pos="254794" algn="l"/>
                <a:tab pos="4291013" algn="l"/>
              </a:tabLst>
            </a:pPr>
            <a:r>
              <a:rPr lang="en-US" altLang="en-US" sz="2800" dirty="0">
                <a:sym typeface="Symbol" pitchFamily="18" charset="2"/>
              </a:rPr>
              <a:t>What if we have data that each observation has different period of time?  </a:t>
            </a:r>
          </a:p>
          <a:p>
            <a:pPr marL="475060" lvl="1" indent="-176213">
              <a:tabLst>
                <a:tab pos="254794" algn="l"/>
                <a:tab pos="4291013" algn="l"/>
              </a:tabLst>
            </a:pPr>
            <a:r>
              <a:rPr lang="en-US" altLang="en-US" sz="2400" dirty="0">
                <a:sym typeface="Symbol" pitchFamily="18" charset="2"/>
              </a:rPr>
              <a:t>For example, we look at number of ED visits when subjects are enrolled in Oregon Health Plan, however, each subjects are enrolled in the plan for different length of time…</a:t>
            </a:r>
          </a:p>
          <a:p>
            <a:pPr marL="475060" lvl="1" indent="-176213">
              <a:tabLst>
                <a:tab pos="254794" algn="l"/>
                <a:tab pos="4291013" algn="l"/>
              </a:tabLst>
            </a:pPr>
            <a:r>
              <a:rPr lang="en-US" altLang="en-US" sz="2400" dirty="0">
                <a:sym typeface="Symbol" pitchFamily="18" charset="2"/>
              </a:rPr>
              <a:t>How do we incorporate this different length of time?</a:t>
            </a:r>
          </a:p>
          <a:p>
            <a:endParaRPr lang="en-US" sz="2800" dirty="0"/>
          </a:p>
        </p:txBody>
      </p:sp>
    </p:spTree>
    <p:extLst>
      <p:ext uri="{BB962C8B-B14F-4D97-AF65-F5344CB8AC3E}">
        <p14:creationId xmlns:p14="http://schemas.microsoft.com/office/powerpoint/2010/main" val="3552317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GLOW500 study</a:t>
            </a:r>
            <a:br>
              <a:rPr lang="en-US" sz="4400" dirty="0" smtClean="0"/>
            </a:br>
            <a:endParaRPr lang="en-US" sz="4400" dirty="0"/>
          </a:p>
        </p:txBody>
      </p:sp>
      <p:sp>
        <p:nvSpPr>
          <p:cNvPr id="3" name="Content Placeholder 2"/>
          <p:cNvSpPr>
            <a:spLocks noGrp="1"/>
          </p:cNvSpPr>
          <p:nvPr>
            <p:ph type="body" idx="1"/>
          </p:nvPr>
        </p:nvSpPr>
        <p:spPr/>
        <p:txBody>
          <a:bodyPr>
            <a:normAutofit/>
          </a:bodyPr>
          <a:lstStyle/>
          <a:p>
            <a:pPr marL="0" indent="0" algn="ctr">
              <a:buNone/>
            </a:pPr>
            <a:endParaRPr lang="en-US" sz="4800" dirty="0"/>
          </a:p>
          <a:p>
            <a:pPr marL="0" indent="0" algn="ctr">
              <a:buNone/>
            </a:pPr>
            <a:endParaRPr lang="en-US" sz="4800"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28B592-0C9B-4068-952A-D5800732EACA}" type="slidenum">
              <a:rPr kumimoji="0" lang="en-US" sz="2800" b="1" i="0" u="none" strike="noStrike" kern="1200" cap="none" spc="-70" normalizeH="0" baseline="0" noProof="0" smtClean="0">
                <a:ln>
                  <a:noFill/>
                </a:ln>
                <a:solidFill>
                  <a:srgbClr val="FFFFFF"/>
                </a:solidFill>
                <a:effectLst/>
                <a:uLnTx/>
                <a:uFillTx/>
                <a:latin typeface="Rockwell" panose="020606030202050204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2800" b="1" i="0" u="none" strike="noStrike" kern="1200" cap="none" spc="-70" normalizeH="0" baseline="0" noProof="0">
              <a:ln>
                <a:noFill/>
              </a:ln>
              <a:solidFill>
                <a:srgbClr val="FFFFFF"/>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911705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Construction – Include Offset (I)</a:t>
            </a:r>
          </a:p>
        </p:txBody>
      </p:sp>
      <p:sp>
        <p:nvSpPr>
          <p:cNvPr id="3" name="Content Placeholder 2"/>
          <p:cNvSpPr>
            <a:spLocks noGrp="1"/>
          </p:cNvSpPr>
          <p:nvPr>
            <p:ph idx="1"/>
          </p:nvPr>
        </p:nvSpPr>
        <p:spPr/>
        <p:txBody>
          <a:bodyPr>
            <a:normAutofit/>
          </a:bodyPr>
          <a:lstStyle/>
          <a:p>
            <a:pPr marL="210741" indent="-210741">
              <a:spcBef>
                <a:spcPts val="0"/>
              </a:spcBef>
              <a:tabLst>
                <a:tab pos="254794" algn="l"/>
                <a:tab pos="4291013" algn="l"/>
              </a:tabLst>
            </a:pPr>
            <a:r>
              <a:rPr lang="en-US" altLang="en-US" sz="2800" dirty="0">
                <a:sym typeface="Symbol" pitchFamily="18" charset="2"/>
              </a:rPr>
              <a:t>What if we have data that each observation has different period of time?  </a:t>
            </a:r>
          </a:p>
          <a:p>
            <a:pPr marL="475060" lvl="1" indent="-176213">
              <a:tabLst>
                <a:tab pos="254794" algn="l"/>
                <a:tab pos="4291013" algn="l"/>
              </a:tabLst>
            </a:pPr>
            <a:r>
              <a:rPr lang="en-US" altLang="en-US" sz="2400" dirty="0">
                <a:sym typeface="Symbol" pitchFamily="18" charset="2"/>
              </a:rPr>
              <a:t>For example, we look at number of ED visits when subjects are enrolled in Oregon Health Plan, however, each subjects are enrolled in the plan for different length of time…</a:t>
            </a:r>
          </a:p>
          <a:p>
            <a:pPr marL="475060" lvl="1" indent="-176213">
              <a:tabLst>
                <a:tab pos="254794" algn="l"/>
                <a:tab pos="4291013" algn="l"/>
              </a:tabLst>
            </a:pPr>
            <a:r>
              <a:rPr lang="en-US" altLang="en-US" sz="2400" dirty="0">
                <a:sym typeface="Symbol" pitchFamily="18" charset="2"/>
              </a:rPr>
              <a:t>How do we incorporate this different length of time?</a:t>
            </a:r>
          </a:p>
          <a:p>
            <a:pPr marL="210741" indent="-210741">
              <a:tabLst>
                <a:tab pos="254794" algn="l"/>
                <a:tab pos="4291013" algn="l"/>
              </a:tabLst>
            </a:pPr>
            <a:r>
              <a:rPr lang="en-US" altLang="en-US" sz="2800" dirty="0">
                <a:sym typeface="Symbol" pitchFamily="18" charset="2"/>
              </a:rPr>
              <a:t>Note we have:</a:t>
            </a:r>
          </a:p>
          <a:p>
            <a:pPr marL="210741" indent="-210741">
              <a:tabLst>
                <a:tab pos="254794" algn="l"/>
                <a:tab pos="4291013" algn="l"/>
              </a:tabLst>
            </a:pPr>
            <a:r>
              <a:rPr lang="en-US" altLang="en-US" sz="2800" dirty="0">
                <a:sym typeface="Symbol" pitchFamily="18" charset="2"/>
              </a:rPr>
              <a:t>Then</a:t>
            </a:r>
          </a:p>
          <a:p>
            <a:endParaRPr lang="en-US" sz="2800" dirty="0"/>
          </a:p>
        </p:txBody>
      </p:sp>
      <p:graphicFrame>
        <p:nvGraphicFramePr>
          <p:cNvPr id="4" name="Object 78"/>
          <p:cNvGraphicFramePr>
            <a:graphicFrameLocks noChangeAspect="1"/>
          </p:cNvGraphicFramePr>
          <p:nvPr>
            <p:extLst>
              <p:ext uri="{D42A27DB-BD31-4B8C-83A1-F6EECF244321}">
                <p14:modId xmlns:p14="http://schemas.microsoft.com/office/powerpoint/2010/main" val="2484889029"/>
              </p:ext>
            </p:extLst>
          </p:nvPr>
        </p:nvGraphicFramePr>
        <p:xfrm>
          <a:off x="2971800" y="4267200"/>
          <a:ext cx="5993743" cy="381000"/>
        </p:xfrm>
        <a:graphic>
          <a:graphicData uri="http://schemas.openxmlformats.org/presentationml/2006/ole">
            <mc:AlternateContent xmlns:mc="http://schemas.openxmlformats.org/markup-compatibility/2006">
              <mc:Choice xmlns:v="urn:schemas-microsoft-com:vml" Requires="v">
                <p:oleObj spid="_x0000_s9234" name="Equation" r:id="rId3" imgW="4838700" imgH="304800" progId="Equation.DSMT4">
                  <p:embed/>
                </p:oleObj>
              </mc:Choice>
              <mc:Fallback>
                <p:oleObj name="Equation" r:id="rId3" imgW="4838700" imgH="304800" progId="Equation.DSMT4">
                  <p:embed/>
                  <p:pic>
                    <p:nvPicPr>
                      <p:cNvPr id="4"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267200"/>
                        <a:ext cx="5993743" cy="381000"/>
                      </a:xfrm>
                      <a:prstGeom prst="rect">
                        <a:avLst/>
                      </a:prstGeom>
                      <a:solidFill>
                        <a:schemeClr val="bg2"/>
                      </a:solidFill>
                      <a:ln>
                        <a:noFill/>
                      </a:ln>
                    </p:spPr>
                  </p:pic>
                </p:oleObj>
              </mc:Fallback>
            </mc:AlternateContent>
          </a:graphicData>
        </a:graphic>
      </p:graphicFrame>
      <p:graphicFrame>
        <p:nvGraphicFramePr>
          <p:cNvPr id="5" name="Object 79"/>
          <p:cNvGraphicFramePr>
            <a:graphicFrameLocks noChangeAspect="1"/>
          </p:cNvGraphicFramePr>
          <p:nvPr>
            <p:extLst>
              <p:ext uri="{D42A27DB-BD31-4B8C-83A1-F6EECF244321}">
                <p14:modId xmlns:p14="http://schemas.microsoft.com/office/powerpoint/2010/main" val="868743079"/>
              </p:ext>
            </p:extLst>
          </p:nvPr>
        </p:nvGraphicFramePr>
        <p:xfrm>
          <a:off x="1938968" y="4952999"/>
          <a:ext cx="4995232" cy="1372184"/>
        </p:xfrm>
        <a:graphic>
          <a:graphicData uri="http://schemas.openxmlformats.org/presentationml/2006/ole">
            <mc:AlternateContent xmlns:mc="http://schemas.openxmlformats.org/markup-compatibility/2006">
              <mc:Choice xmlns:v="urn:schemas-microsoft-com:vml" Requires="v">
                <p:oleObj spid="_x0000_s9235" name="Equation" r:id="rId5" imgW="4851360" imgH="1244520" progId="Equation.DSMT4">
                  <p:embed/>
                </p:oleObj>
              </mc:Choice>
              <mc:Fallback>
                <p:oleObj name="Equation" r:id="rId5" imgW="4851360" imgH="1244520" progId="Equation.DSMT4">
                  <p:embed/>
                  <p:pic>
                    <p:nvPicPr>
                      <p:cNvPr id="5" name="Object 79"/>
                      <p:cNvPicPr>
                        <a:picLocks noChangeAspect="1" noChangeArrowheads="1"/>
                      </p:cNvPicPr>
                      <p:nvPr/>
                    </p:nvPicPr>
                    <p:blipFill>
                      <a:blip r:embed="rId6"/>
                      <a:srcRect/>
                      <a:stretch>
                        <a:fillRect/>
                      </a:stretch>
                    </p:blipFill>
                    <p:spPr bwMode="auto">
                      <a:xfrm>
                        <a:off x="1938968" y="4952999"/>
                        <a:ext cx="4995232" cy="1372184"/>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9527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248" y="472807"/>
            <a:ext cx="8534400" cy="1143000"/>
          </a:xfrm>
        </p:spPr>
        <p:txBody>
          <a:bodyPr>
            <a:normAutofit fontScale="90000"/>
          </a:bodyPr>
          <a:lstStyle/>
          <a:p>
            <a:r>
              <a:rPr lang="en-US" dirty="0"/>
              <a:t>Model Construction – Include Offset (II)</a:t>
            </a:r>
          </a:p>
        </p:txBody>
      </p:sp>
      <p:sp>
        <p:nvSpPr>
          <p:cNvPr id="3" name="Content Placeholder 2"/>
          <p:cNvSpPr>
            <a:spLocks noGrp="1"/>
          </p:cNvSpPr>
          <p:nvPr>
            <p:ph idx="1"/>
          </p:nvPr>
        </p:nvSpPr>
        <p:spPr>
          <a:xfrm>
            <a:off x="424149" y="2057400"/>
            <a:ext cx="8229600" cy="4525963"/>
          </a:xfrm>
        </p:spPr>
        <p:txBody>
          <a:bodyPr>
            <a:normAutofit/>
          </a:bodyPr>
          <a:lstStyle/>
          <a:p>
            <a:pPr marL="210741" indent="-210741">
              <a:tabLst>
                <a:tab pos="254794" algn="l"/>
                <a:tab pos="4291013" algn="l"/>
              </a:tabLst>
            </a:pPr>
            <a:r>
              <a:rPr lang="en-US" altLang="en-US" sz="2800" dirty="0">
                <a:sym typeface="Symbol" pitchFamily="18" charset="2"/>
              </a:rPr>
              <a:t>That is, to incorporate the different lengths in the model, </a:t>
            </a:r>
          </a:p>
          <a:p>
            <a:pPr marL="210741" indent="-210741">
              <a:tabLst>
                <a:tab pos="254794" algn="l"/>
                <a:tab pos="4291013" algn="l"/>
              </a:tabLst>
            </a:pPr>
            <a:endParaRPr lang="en-US" altLang="en-US" sz="1600" dirty="0">
              <a:sym typeface="Symbol" pitchFamily="18" charset="2"/>
            </a:endParaRPr>
          </a:p>
          <a:p>
            <a:pPr marL="210741" indent="-210741">
              <a:tabLst>
                <a:tab pos="254794" algn="l"/>
                <a:tab pos="4291013" algn="l"/>
              </a:tabLst>
            </a:pPr>
            <a:endParaRPr lang="en-US" altLang="en-US" sz="1600" dirty="0">
              <a:sym typeface="Symbol" pitchFamily="18" charset="2"/>
            </a:endParaRPr>
          </a:p>
          <a:p>
            <a:pPr marL="210741" indent="-210741">
              <a:buNone/>
              <a:tabLst>
                <a:tab pos="254794" algn="l"/>
                <a:tab pos="4291013" algn="l"/>
              </a:tabLst>
            </a:pPr>
            <a:r>
              <a:rPr lang="en-US" altLang="en-US" sz="1600" dirty="0">
                <a:sym typeface="Symbol" pitchFamily="18" charset="2"/>
              </a:rPr>
              <a:t>	</a:t>
            </a:r>
            <a:r>
              <a:rPr lang="en-US" altLang="en-US" sz="2800" dirty="0">
                <a:sym typeface="Symbol" pitchFamily="18" charset="2"/>
              </a:rPr>
              <a:t>We have one more term                 in the model and this term is called </a:t>
            </a:r>
            <a:r>
              <a:rPr lang="en-US" altLang="en-US" sz="2800" b="1" dirty="0">
                <a:solidFill>
                  <a:srgbClr val="0000FF"/>
                </a:solidFill>
                <a:sym typeface="Symbol" pitchFamily="18" charset="2"/>
              </a:rPr>
              <a:t>offset</a:t>
            </a:r>
            <a:r>
              <a:rPr lang="en-US" altLang="en-US" sz="2800" dirty="0">
                <a:sym typeface="Symbol" pitchFamily="18" charset="2"/>
              </a:rPr>
              <a:t>, a known term in the model since </a:t>
            </a:r>
            <a:r>
              <a:rPr lang="en-US" altLang="en-US" sz="2800" i="1" dirty="0">
                <a:latin typeface="Times New Roman" pitchFamily="18" charset="0"/>
                <a:sym typeface="Symbol" pitchFamily="18" charset="2"/>
              </a:rPr>
              <a:t>t</a:t>
            </a:r>
            <a:r>
              <a:rPr lang="en-US" altLang="en-US" sz="2800" dirty="0">
                <a:sym typeface="Symbol" pitchFamily="18" charset="2"/>
              </a:rPr>
              <a:t>(</a:t>
            </a:r>
            <a:r>
              <a:rPr lang="en-US" altLang="en-US" sz="2800" i="1" dirty="0">
                <a:latin typeface="Times New Roman" pitchFamily="18" charset="0"/>
                <a:sym typeface="Symbol" pitchFamily="18" charset="2"/>
              </a:rPr>
              <a:t>x</a:t>
            </a:r>
            <a:r>
              <a:rPr lang="en-US" altLang="en-US" sz="2800" dirty="0">
                <a:sym typeface="Symbol" pitchFamily="18" charset="2"/>
              </a:rPr>
              <a:t>) is known from the dataset.  </a:t>
            </a:r>
            <a:endParaRPr lang="en-US" altLang="en-US" dirty="0">
              <a:sym typeface="Symbol" pitchFamily="18" charset="2"/>
            </a:endParaRPr>
          </a:p>
          <a:p>
            <a:endParaRPr lang="en-US" dirty="0"/>
          </a:p>
        </p:txBody>
      </p:sp>
      <p:graphicFrame>
        <p:nvGraphicFramePr>
          <p:cNvPr id="4" name="Object 77"/>
          <p:cNvGraphicFramePr>
            <a:graphicFrameLocks noChangeAspect="1"/>
          </p:cNvGraphicFramePr>
          <p:nvPr>
            <p:extLst>
              <p:ext uri="{D42A27DB-BD31-4B8C-83A1-F6EECF244321}">
                <p14:modId xmlns:p14="http://schemas.microsoft.com/office/powerpoint/2010/main" val="1983051119"/>
              </p:ext>
            </p:extLst>
          </p:nvPr>
        </p:nvGraphicFramePr>
        <p:xfrm>
          <a:off x="2209800" y="2819400"/>
          <a:ext cx="3561840" cy="468531"/>
        </p:xfrm>
        <a:graphic>
          <a:graphicData uri="http://schemas.openxmlformats.org/presentationml/2006/ole">
            <mc:AlternateContent xmlns:mc="http://schemas.openxmlformats.org/markup-compatibility/2006">
              <mc:Choice xmlns:v="urn:schemas-microsoft-com:vml" Requires="v">
                <p:oleObj spid="_x0000_s10258" name="Equation" r:id="rId3" imgW="3098520" imgH="380880" progId="Equation.DSMT4">
                  <p:embed/>
                </p:oleObj>
              </mc:Choice>
              <mc:Fallback>
                <p:oleObj name="Equation" r:id="rId3" imgW="3098520" imgH="380880" progId="Equation.DSMT4">
                  <p:embed/>
                  <p:pic>
                    <p:nvPicPr>
                      <p:cNvPr id="4" name="Object 77"/>
                      <p:cNvPicPr>
                        <a:picLocks noChangeAspect="1" noChangeArrowheads="1"/>
                      </p:cNvPicPr>
                      <p:nvPr/>
                    </p:nvPicPr>
                    <p:blipFill>
                      <a:blip r:embed="rId4"/>
                      <a:srcRect/>
                      <a:stretch>
                        <a:fillRect/>
                      </a:stretch>
                    </p:blipFill>
                    <p:spPr bwMode="auto">
                      <a:xfrm>
                        <a:off x="2209800" y="2819400"/>
                        <a:ext cx="3561840" cy="468531"/>
                      </a:xfrm>
                      <a:prstGeom prst="rect">
                        <a:avLst/>
                      </a:prstGeom>
                      <a:solidFill>
                        <a:schemeClr val="bg2"/>
                      </a:solidFill>
                      <a:ln>
                        <a:noFill/>
                      </a:ln>
                    </p:spPr>
                  </p:pic>
                </p:oleObj>
              </mc:Fallback>
            </mc:AlternateContent>
          </a:graphicData>
        </a:graphic>
      </p:graphicFrame>
      <p:graphicFrame>
        <p:nvGraphicFramePr>
          <p:cNvPr id="5" name="Object 79"/>
          <p:cNvGraphicFramePr>
            <a:graphicFrameLocks noChangeAspect="1"/>
          </p:cNvGraphicFramePr>
          <p:nvPr>
            <p:extLst>
              <p:ext uri="{D42A27DB-BD31-4B8C-83A1-F6EECF244321}">
                <p14:modId xmlns:p14="http://schemas.microsoft.com/office/powerpoint/2010/main" val="2607502594"/>
              </p:ext>
            </p:extLst>
          </p:nvPr>
        </p:nvGraphicFramePr>
        <p:xfrm>
          <a:off x="4343400" y="3634169"/>
          <a:ext cx="1143000" cy="474551"/>
        </p:xfrm>
        <a:graphic>
          <a:graphicData uri="http://schemas.openxmlformats.org/presentationml/2006/ole">
            <mc:AlternateContent xmlns:mc="http://schemas.openxmlformats.org/markup-compatibility/2006">
              <mc:Choice xmlns:v="urn:schemas-microsoft-com:vml" Requires="v">
                <p:oleObj spid="_x0000_s10259" name="Equation" r:id="rId5" imgW="850531" imgH="380835" progId="Equation.DSMT4">
                  <p:embed/>
                </p:oleObj>
              </mc:Choice>
              <mc:Fallback>
                <p:oleObj name="Equation" r:id="rId5" imgW="850531" imgH="380835" progId="Equation.DSMT4">
                  <p:embed/>
                  <p:pic>
                    <p:nvPicPr>
                      <p:cNvPr id="5" name="Object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3634169"/>
                        <a:ext cx="1143000" cy="474551"/>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2473031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Test for Significance in Parameter (I)</a:t>
            </a:r>
          </a:p>
        </p:txBody>
      </p:sp>
      <p:sp>
        <p:nvSpPr>
          <p:cNvPr id="3" name="Content Placeholder 2"/>
          <p:cNvSpPr>
            <a:spLocks noGrp="1"/>
          </p:cNvSpPr>
          <p:nvPr>
            <p:ph idx="1"/>
          </p:nvPr>
        </p:nvSpPr>
        <p:spPr/>
        <p:txBody>
          <a:bodyPr/>
          <a:lstStyle/>
          <a:p>
            <a:pPr marL="210741" indent="-210741">
              <a:tabLst>
                <a:tab pos="254794" algn="l"/>
                <a:tab pos="4291013" algn="l"/>
              </a:tabLst>
            </a:pPr>
            <a:r>
              <a:rPr lang="en-US" altLang="en-US" dirty="0">
                <a:sym typeface="Symbol" pitchFamily="18" charset="2"/>
              </a:rPr>
              <a:t>To test the significance of model parameters: </a:t>
            </a:r>
          </a:p>
          <a:p>
            <a:pPr marL="475060" lvl="1" indent="-176213">
              <a:tabLst>
                <a:tab pos="254794" algn="l"/>
                <a:tab pos="4291013" algn="l"/>
              </a:tabLst>
            </a:pPr>
            <a:r>
              <a:rPr lang="en-US" altLang="en-US" dirty="0">
                <a:sym typeface="Symbol" pitchFamily="18" charset="2"/>
              </a:rPr>
              <a:t>Wald </a:t>
            </a:r>
            <a:r>
              <a:rPr lang="en-US" altLang="en-US" dirty="0" smtClean="0">
                <a:sym typeface="Symbol" pitchFamily="18" charset="2"/>
              </a:rPr>
              <a:t>test</a:t>
            </a:r>
          </a:p>
          <a:p>
            <a:pPr marL="475060" lvl="1" indent="-176213">
              <a:tabLst>
                <a:tab pos="254794" algn="l"/>
                <a:tab pos="4291013" algn="l"/>
              </a:tabLst>
            </a:pPr>
            <a:endParaRPr lang="en-US" altLang="en-US"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tabLst>
                <a:tab pos="254794" algn="l"/>
                <a:tab pos="4291013" algn="l"/>
              </a:tabLst>
            </a:pPr>
            <a:endParaRPr lang="en-US" altLang="en-US" sz="1575" dirty="0">
              <a:sym typeface="Symbol" pitchFamily="18" charset="2"/>
            </a:endParaRPr>
          </a:p>
          <a:p>
            <a:pPr marL="475060" lvl="1" indent="-176213">
              <a:buNone/>
              <a:tabLst>
                <a:tab pos="254794" algn="l"/>
                <a:tab pos="4291013" algn="l"/>
              </a:tabLst>
            </a:pPr>
            <a:r>
              <a:rPr lang="en-US" altLang="en-US" dirty="0"/>
              <a:t>	under null hypothesis that</a:t>
            </a:r>
          </a:p>
          <a:p>
            <a:endParaRPr lang="en-US" dirty="0"/>
          </a:p>
        </p:txBody>
      </p:sp>
      <p:graphicFrame>
        <p:nvGraphicFramePr>
          <p:cNvPr id="4" name="Object 77"/>
          <p:cNvGraphicFramePr>
            <a:graphicFrameLocks noChangeAspect="1"/>
          </p:cNvGraphicFramePr>
          <p:nvPr>
            <p:extLst>
              <p:ext uri="{D42A27DB-BD31-4B8C-83A1-F6EECF244321}">
                <p14:modId xmlns:p14="http://schemas.microsoft.com/office/powerpoint/2010/main" val="2923018083"/>
              </p:ext>
            </p:extLst>
          </p:nvPr>
        </p:nvGraphicFramePr>
        <p:xfrm>
          <a:off x="1194848" y="2824607"/>
          <a:ext cx="5586952" cy="1132490"/>
        </p:xfrm>
        <a:graphic>
          <a:graphicData uri="http://schemas.openxmlformats.org/presentationml/2006/ole">
            <mc:AlternateContent xmlns:mc="http://schemas.openxmlformats.org/markup-compatibility/2006">
              <mc:Choice xmlns:v="urn:schemas-microsoft-com:vml" Requires="v">
                <p:oleObj spid="_x0000_s11282" name="Equation" r:id="rId3" imgW="5422900" imgH="1066800" progId="Equation.DSMT4">
                  <p:embed/>
                </p:oleObj>
              </mc:Choice>
              <mc:Fallback>
                <p:oleObj name="Equation" r:id="rId3" imgW="5422900" imgH="1066800" progId="Equation.DSMT4">
                  <p:embed/>
                  <p:pic>
                    <p:nvPicPr>
                      <p:cNvPr id="4"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4848" y="2824607"/>
                        <a:ext cx="5586952" cy="1132490"/>
                      </a:xfrm>
                      <a:prstGeom prst="rect">
                        <a:avLst/>
                      </a:prstGeom>
                      <a:solidFill>
                        <a:schemeClr val="bg2"/>
                      </a:solidFill>
                      <a:ln>
                        <a:noFill/>
                      </a:ln>
                    </p:spPr>
                  </p:pic>
                </p:oleObj>
              </mc:Fallback>
            </mc:AlternateContent>
          </a:graphicData>
        </a:graphic>
      </p:graphicFrame>
      <p:graphicFrame>
        <p:nvGraphicFramePr>
          <p:cNvPr id="5" name="Object 78"/>
          <p:cNvGraphicFramePr>
            <a:graphicFrameLocks noChangeAspect="1"/>
          </p:cNvGraphicFramePr>
          <p:nvPr>
            <p:extLst>
              <p:ext uri="{D42A27DB-BD31-4B8C-83A1-F6EECF244321}">
                <p14:modId xmlns:p14="http://schemas.microsoft.com/office/powerpoint/2010/main" val="1961700695"/>
              </p:ext>
            </p:extLst>
          </p:nvPr>
        </p:nvGraphicFramePr>
        <p:xfrm>
          <a:off x="5029200" y="4343400"/>
          <a:ext cx="1700212" cy="513272"/>
        </p:xfrm>
        <a:graphic>
          <a:graphicData uri="http://schemas.openxmlformats.org/presentationml/2006/ole">
            <mc:AlternateContent xmlns:mc="http://schemas.openxmlformats.org/markup-compatibility/2006">
              <mc:Choice xmlns:v="urn:schemas-microsoft-com:vml" Requires="v">
                <p:oleObj spid="_x0000_s11283" name="Equation" r:id="rId5" imgW="1181100" imgH="368300" progId="Equation.DSMT4">
                  <p:embed/>
                </p:oleObj>
              </mc:Choice>
              <mc:Fallback>
                <p:oleObj name="Equation" r:id="rId5" imgW="1181100" imgH="368300" progId="Equation.DSMT4">
                  <p:embed/>
                  <p:pic>
                    <p:nvPicPr>
                      <p:cNvPr id="5" name="Object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343400"/>
                        <a:ext cx="1700212" cy="513272"/>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3362776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for Significance in Parameter (II)</a:t>
            </a:r>
          </a:p>
        </p:txBody>
      </p:sp>
      <p:sp>
        <p:nvSpPr>
          <p:cNvPr id="3" name="Content Placeholder 2"/>
          <p:cNvSpPr>
            <a:spLocks noGrp="1"/>
          </p:cNvSpPr>
          <p:nvPr>
            <p:ph idx="1"/>
          </p:nvPr>
        </p:nvSpPr>
        <p:spPr/>
        <p:txBody>
          <a:bodyPr>
            <a:normAutofit lnSpcReduction="10000"/>
          </a:bodyPr>
          <a:lstStyle/>
          <a:p>
            <a:pPr marL="210741" indent="-210741">
              <a:tabLst>
                <a:tab pos="254794" algn="l"/>
                <a:tab pos="4291013" algn="l"/>
              </a:tabLst>
            </a:pPr>
            <a:r>
              <a:rPr lang="en-US" altLang="en-US" dirty="0">
                <a:sym typeface="Symbol" pitchFamily="18" charset="2"/>
              </a:rPr>
              <a:t>To test the significance of model parameters: </a:t>
            </a:r>
          </a:p>
          <a:p>
            <a:pPr marL="475060" lvl="1" indent="-176213">
              <a:spcBef>
                <a:spcPts val="1800"/>
              </a:spcBef>
              <a:tabLst>
                <a:tab pos="254794" algn="l"/>
                <a:tab pos="4291013" algn="l"/>
              </a:tabLst>
            </a:pPr>
            <a:r>
              <a:rPr lang="en-US" altLang="en-US" dirty="0">
                <a:sym typeface="Symbol" pitchFamily="18" charset="2"/>
              </a:rPr>
              <a:t>Likelihood ratio test (LRT) 	</a:t>
            </a:r>
          </a:p>
          <a:p>
            <a:pPr marL="210741" indent="-210741">
              <a:spcBef>
                <a:spcPts val="900"/>
              </a:spcBef>
              <a:buNone/>
              <a:tabLst>
                <a:tab pos="254794" algn="l"/>
                <a:tab pos="4291013" algn="l"/>
              </a:tabLst>
            </a:pPr>
            <a:endParaRPr lang="en-US" altLang="en-US" dirty="0">
              <a:sym typeface="Symbol" pitchFamily="18" charset="2"/>
            </a:endParaRPr>
          </a:p>
          <a:p>
            <a:pPr marL="475060" lvl="1" indent="-176213">
              <a:buNone/>
              <a:tabLst>
                <a:tab pos="254794" algn="l"/>
                <a:tab pos="4291013" algn="l"/>
              </a:tabLst>
            </a:pPr>
            <a:r>
              <a:rPr lang="en-US" altLang="en-US" dirty="0">
                <a:sym typeface="Symbol" pitchFamily="18" charset="2"/>
              </a:rPr>
              <a:t>	and G has a chi-square distribution under null hypothesis</a:t>
            </a:r>
          </a:p>
          <a:p>
            <a:pPr marL="475060" lvl="1" indent="-176213">
              <a:buNone/>
              <a:tabLst>
                <a:tab pos="254794" algn="l"/>
                <a:tab pos="4291013" algn="l"/>
              </a:tabLst>
            </a:pPr>
            <a:endParaRPr lang="en-US" altLang="en-US" dirty="0">
              <a:sym typeface="Symbol" pitchFamily="18" charset="2"/>
            </a:endParaRPr>
          </a:p>
          <a:p>
            <a:pPr marL="475060" lvl="1" indent="-176213">
              <a:buNone/>
              <a:tabLst>
                <a:tab pos="254794" algn="l"/>
                <a:tab pos="4291013" algn="l"/>
              </a:tabLst>
            </a:pPr>
            <a:endParaRPr lang="en-US" altLang="en-US" dirty="0">
              <a:sym typeface="Symbol" pitchFamily="18" charset="2"/>
            </a:endParaRPr>
          </a:p>
          <a:p>
            <a:pPr marL="475060" lvl="1" indent="-176213">
              <a:tabLst>
                <a:tab pos="254794" algn="l"/>
                <a:tab pos="4291013" algn="l"/>
              </a:tabLst>
            </a:pPr>
            <a:endParaRPr lang="en-US" altLang="en-US" dirty="0">
              <a:sym typeface="Symbol" pitchFamily="18" charset="2"/>
            </a:endParaRPr>
          </a:p>
          <a:p>
            <a:pPr marL="475060" lvl="1" indent="-176213">
              <a:tabLst>
                <a:tab pos="254794" algn="l"/>
                <a:tab pos="4291013" algn="l"/>
              </a:tabLst>
            </a:pPr>
            <a:r>
              <a:rPr lang="en-US" altLang="en-US" dirty="0">
                <a:sym typeface="Symbol" pitchFamily="18" charset="2"/>
              </a:rPr>
              <a:t>Both tests are best when (x) is relatively large. </a:t>
            </a:r>
          </a:p>
          <a:p>
            <a:pPr marL="0" indent="0">
              <a:buNone/>
            </a:pPr>
            <a:endParaRPr lang="en-US" dirty="0"/>
          </a:p>
        </p:txBody>
      </p:sp>
      <p:graphicFrame>
        <p:nvGraphicFramePr>
          <p:cNvPr id="4" name="Object 76"/>
          <p:cNvGraphicFramePr>
            <a:graphicFrameLocks noChangeAspect="1"/>
          </p:cNvGraphicFramePr>
          <p:nvPr>
            <p:extLst>
              <p:ext uri="{D42A27DB-BD31-4B8C-83A1-F6EECF244321}">
                <p14:modId xmlns:p14="http://schemas.microsoft.com/office/powerpoint/2010/main" val="3930970848"/>
              </p:ext>
            </p:extLst>
          </p:nvPr>
        </p:nvGraphicFramePr>
        <p:xfrm>
          <a:off x="1164767" y="2819400"/>
          <a:ext cx="6629400" cy="457200"/>
        </p:xfrm>
        <a:graphic>
          <a:graphicData uri="http://schemas.openxmlformats.org/presentationml/2006/ole">
            <mc:AlternateContent xmlns:mc="http://schemas.openxmlformats.org/markup-compatibility/2006">
              <mc:Choice xmlns:v="urn:schemas-microsoft-com:vml" Requires="v">
                <p:oleObj spid="_x0000_s12306" name="Equation" r:id="rId3" imgW="6248400" imgH="381000" progId="Equation.DSMT4">
                  <p:embed/>
                </p:oleObj>
              </mc:Choice>
              <mc:Fallback>
                <p:oleObj name="Equation" r:id="rId3" imgW="6248400" imgH="381000" progId="Equation.DSMT4">
                  <p:embed/>
                  <p:pic>
                    <p:nvPicPr>
                      <p:cNvPr id="4"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767" y="2819400"/>
                        <a:ext cx="6629400" cy="457200"/>
                      </a:xfrm>
                      <a:prstGeom prst="rect">
                        <a:avLst/>
                      </a:prstGeom>
                      <a:solidFill>
                        <a:schemeClr val="bg2"/>
                      </a:solidFill>
                      <a:ln>
                        <a:noFill/>
                      </a:ln>
                      <a:effectLst/>
                    </p:spPr>
                  </p:pic>
                </p:oleObj>
              </mc:Fallback>
            </mc:AlternateContent>
          </a:graphicData>
        </a:graphic>
      </p:graphicFrame>
      <p:graphicFrame>
        <p:nvGraphicFramePr>
          <p:cNvPr id="5" name="Object 79"/>
          <p:cNvGraphicFramePr>
            <a:graphicFrameLocks noChangeAspect="1"/>
          </p:cNvGraphicFramePr>
          <p:nvPr>
            <p:extLst>
              <p:ext uri="{D42A27DB-BD31-4B8C-83A1-F6EECF244321}">
                <p14:modId xmlns:p14="http://schemas.microsoft.com/office/powerpoint/2010/main" val="3615673260"/>
              </p:ext>
            </p:extLst>
          </p:nvPr>
        </p:nvGraphicFramePr>
        <p:xfrm>
          <a:off x="1295400" y="4331335"/>
          <a:ext cx="1005568" cy="469265"/>
        </p:xfrm>
        <a:graphic>
          <a:graphicData uri="http://schemas.openxmlformats.org/presentationml/2006/ole">
            <mc:AlternateContent xmlns:mc="http://schemas.openxmlformats.org/markup-compatibility/2006">
              <mc:Choice xmlns:v="urn:schemas-microsoft-com:vml" Requires="v">
                <p:oleObj spid="_x0000_s12307" name="Equation" r:id="rId5" imgW="520474" imgH="253890" progId="Equation.DSMT4">
                  <p:embed/>
                </p:oleObj>
              </mc:Choice>
              <mc:Fallback>
                <p:oleObj name="Equation" r:id="rId5" imgW="520474" imgH="253890" progId="Equation.DSMT4">
                  <p:embed/>
                  <p:pic>
                    <p:nvPicPr>
                      <p:cNvPr id="5" name="Object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331335"/>
                        <a:ext cx="1005568" cy="469265"/>
                      </a:xfrm>
                      <a:prstGeom prst="rect">
                        <a:avLst/>
                      </a:prstGeom>
                      <a:solidFill>
                        <a:schemeClr val="bg2"/>
                      </a:solidFill>
                      <a:ln>
                        <a:noFill/>
                      </a:ln>
                    </p:spPr>
                  </p:pic>
                </p:oleObj>
              </mc:Fallback>
            </mc:AlternateContent>
          </a:graphicData>
        </a:graphic>
      </p:graphicFrame>
      <p:sp>
        <p:nvSpPr>
          <p:cNvPr id="6" name="Rectangle 80"/>
          <p:cNvSpPr>
            <a:spLocks noChangeArrowheads="1"/>
          </p:cNvSpPr>
          <p:nvPr/>
        </p:nvSpPr>
        <p:spPr bwMode="auto">
          <a:xfrm>
            <a:off x="2735716" y="4325124"/>
            <a:ext cx="6096000"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90000"/>
              </a:lnSpc>
              <a:spcBef>
                <a:spcPct val="15000"/>
              </a:spcBef>
              <a:buClr>
                <a:schemeClr val="tx1"/>
              </a:buClr>
              <a:buSzPct val="75000"/>
              <a:buFont typeface="Wingdings" pitchFamily="2" charset="2"/>
              <a:buNone/>
            </a:pPr>
            <a:r>
              <a:rPr lang="en-US" altLang="en-US" sz="2200" dirty="0"/>
              <a:t>where </a:t>
            </a:r>
            <a:r>
              <a:rPr lang="en-US" altLang="en-US" sz="2200" dirty="0" err="1"/>
              <a:t>df</a:t>
            </a:r>
            <a:r>
              <a:rPr lang="en-US" altLang="en-US" sz="2200" dirty="0"/>
              <a:t> = difference in the number of parameters </a:t>
            </a:r>
          </a:p>
          <a:p>
            <a:pPr eaLnBrk="1" hangingPunct="1">
              <a:lnSpc>
                <a:spcPct val="90000"/>
              </a:lnSpc>
              <a:spcBef>
                <a:spcPct val="15000"/>
              </a:spcBef>
              <a:buClr>
                <a:schemeClr val="tx1"/>
              </a:buClr>
              <a:buSzPct val="75000"/>
              <a:buFont typeface="Wingdings" pitchFamily="2" charset="2"/>
              <a:buNone/>
            </a:pPr>
            <a:r>
              <a:rPr lang="en-US" altLang="en-US" sz="2200" dirty="0"/>
              <a:t>between the two models.</a:t>
            </a:r>
          </a:p>
        </p:txBody>
      </p:sp>
    </p:spTree>
    <p:extLst>
      <p:ext uri="{BB962C8B-B14F-4D97-AF65-F5344CB8AC3E}">
        <p14:creationId xmlns:p14="http://schemas.microsoft.com/office/powerpoint/2010/main" val="175781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66" y="716261"/>
            <a:ext cx="8229600" cy="1143000"/>
          </a:xfrm>
        </p:spPr>
        <p:txBody>
          <a:bodyPr/>
          <a:lstStyle/>
          <a:p>
            <a:pPr algn="ctr"/>
            <a:r>
              <a:rPr lang="en-US" dirty="0" smtClean="0"/>
              <a:t>GLOW Study Final Model Table</a:t>
            </a:r>
            <a:endParaRPr lang="en-US" dirty="0"/>
          </a:p>
        </p:txBody>
      </p:sp>
      <p:pic>
        <p:nvPicPr>
          <p:cNvPr id="4" name="Picture 3"/>
          <p:cNvPicPr>
            <a:picLocks noChangeAspect="1"/>
          </p:cNvPicPr>
          <p:nvPr/>
        </p:nvPicPr>
        <p:blipFill>
          <a:blip r:embed="rId3"/>
          <a:stretch>
            <a:fillRect/>
          </a:stretch>
        </p:blipFill>
        <p:spPr>
          <a:xfrm>
            <a:off x="1034194" y="2498694"/>
            <a:ext cx="6752344" cy="2855074"/>
          </a:xfrm>
          <a:prstGeom prst="rect">
            <a:avLst/>
          </a:prstGeom>
        </p:spPr>
      </p:pic>
      <p:sp>
        <p:nvSpPr>
          <p:cNvPr id="5" name="TextBox 4"/>
          <p:cNvSpPr txBox="1"/>
          <p:nvPr/>
        </p:nvSpPr>
        <p:spPr>
          <a:xfrm>
            <a:off x="111553" y="3322248"/>
            <a:ext cx="1034194" cy="300082"/>
          </a:xfrm>
          <a:prstGeom prst="rect">
            <a:avLst/>
          </a:prstGeom>
          <a:noFill/>
        </p:spPr>
        <p:txBody>
          <a:bodyPr wrap="square" rtlCol="0">
            <a:spAutoFit/>
          </a:bodyPr>
          <a:lstStyle/>
          <a:p>
            <a:r>
              <a:rPr lang="en-US" sz="1350" dirty="0"/>
              <a:t>Continuous</a:t>
            </a:r>
            <a:endParaRPr lang="en-US" sz="1350" dirty="0"/>
          </a:p>
        </p:txBody>
      </p:sp>
      <p:sp>
        <p:nvSpPr>
          <p:cNvPr id="6" name="Left Brace 5"/>
          <p:cNvSpPr/>
          <p:nvPr/>
        </p:nvSpPr>
        <p:spPr>
          <a:xfrm>
            <a:off x="1034194" y="3322248"/>
            <a:ext cx="34289" cy="3170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 name="TextBox 6"/>
          <p:cNvSpPr txBox="1"/>
          <p:nvPr/>
        </p:nvSpPr>
        <p:spPr>
          <a:xfrm>
            <a:off x="40385" y="3982770"/>
            <a:ext cx="1100457" cy="300082"/>
          </a:xfrm>
          <a:prstGeom prst="rect">
            <a:avLst/>
          </a:prstGeom>
          <a:noFill/>
        </p:spPr>
        <p:txBody>
          <a:bodyPr wrap="square" rtlCol="0">
            <a:spAutoFit/>
          </a:bodyPr>
          <a:lstStyle/>
          <a:p>
            <a:r>
              <a:rPr lang="en-US" sz="1350" dirty="0"/>
              <a:t>Categorical</a:t>
            </a:r>
            <a:endParaRPr lang="en-US" sz="1350" dirty="0"/>
          </a:p>
        </p:txBody>
      </p:sp>
      <p:sp>
        <p:nvSpPr>
          <p:cNvPr id="8" name="Left Brace 7"/>
          <p:cNvSpPr/>
          <p:nvPr/>
        </p:nvSpPr>
        <p:spPr>
          <a:xfrm>
            <a:off x="1034194" y="3775135"/>
            <a:ext cx="34289" cy="6922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1413113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dirty="0" smtClean="0"/>
              <a:t>Part of Table for Odds Ratio</a:t>
            </a:r>
            <a:endParaRPr lang="en-US" sz="4000" dirty="0"/>
          </a:p>
        </p:txBody>
      </p:sp>
      <p:sp>
        <p:nvSpPr>
          <p:cNvPr id="3" name="Content Placeholder 2"/>
          <p:cNvSpPr>
            <a:spLocks noGrp="1"/>
          </p:cNvSpPr>
          <p:nvPr>
            <p:ph idx="1"/>
          </p:nvPr>
        </p:nvSpPr>
        <p:spPr>
          <a:xfrm>
            <a:off x="304800" y="1170302"/>
            <a:ext cx="7886700" cy="3625018"/>
          </a:xfrm>
        </p:spPr>
        <p:txBody>
          <a:bodyPr>
            <a:normAutofit/>
          </a:bodyPr>
          <a:lstStyle/>
          <a:p>
            <a:r>
              <a:rPr lang="en-US" sz="2000" dirty="0" smtClean="0"/>
              <a:t>We know that we can compute odds ratios (and 95% CI) for continuous covariates, dichotomous covariates and </a:t>
            </a:r>
            <a:r>
              <a:rPr lang="en-US" sz="2000" dirty="0" err="1" smtClean="0"/>
              <a:t>polychotomous</a:t>
            </a:r>
            <a:r>
              <a:rPr lang="en-US" sz="2000" dirty="0" smtClean="0"/>
              <a:t> covariates by </a:t>
            </a:r>
            <a:r>
              <a:rPr lang="en-US" sz="2000" dirty="0" err="1" smtClean="0"/>
              <a:t>exponentiating</a:t>
            </a:r>
            <a:r>
              <a:rPr lang="en-US" sz="2000" dirty="0" smtClean="0"/>
              <a:t> the estimated beta and its 95% CI.</a:t>
            </a:r>
          </a:p>
          <a:p>
            <a:pPr lvl="1"/>
            <a:r>
              <a:rPr lang="en-US" sz="2000" dirty="0" smtClean="0"/>
              <a:t>Assume using 0/1 coding for binary, and reference cell method for creating design variables.</a:t>
            </a:r>
          </a:p>
          <a:p>
            <a:r>
              <a:rPr lang="en-US" sz="2000" dirty="0" smtClean="0"/>
              <a:t>Or we can just ask the computation software for it.</a:t>
            </a:r>
          </a:p>
          <a:p>
            <a:r>
              <a:rPr lang="en-US" sz="2000" dirty="0" smtClean="0"/>
              <a:t>Table below shows the estimated OR and 95% for two covariates (the only covariates that are not involved with interaction in this model</a:t>
            </a:r>
            <a:r>
              <a:rPr lang="en-US" sz="2000" dirty="0" smtClean="0"/>
              <a:t>.</a:t>
            </a:r>
            <a:endParaRPr lang="en-US" sz="1800" dirty="0"/>
          </a:p>
        </p:txBody>
      </p:sp>
      <p:pic>
        <p:nvPicPr>
          <p:cNvPr id="4" name="Picture 3"/>
          <p:cNvPicPr>
            <a:picLocks noChangeAspect="1"/>
          </p:cNvPicPr>
          <p:nvPr/>
        </p:nvPicPr>
        <p:blipFill>
          <a:blip r:embed="rId3"/>
          <a:stretch>
            <a:fillRect/>
          </a:stretch>
        </p:blipFill>
        <p:spPr>
          <a:xfrm>
            <a:off x="899304" y="4043334"/>
            <a:ext cx="5730096" cy="2162873"/>
          </a:xfrm>
          <a:prstGeom prst="rect">
            <a:avLst/>
          </a:prstGeom>
        </p:spPr>
      </p:pic>
      <p:sp>
        <p:nvSpPr>
          <p:cNvPr id="5" name="Rectangle 4"/>
          <p:cNvSpPr/>
          <p:nvPr/>
        </p:nvSpPr>
        <p:spPr>
          <a:xfrm>
            <a:off x="899304" y="5847362"/>
            <a:ext cx="1256283" cy="314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6629400" y="4866632"/>
            <a:ext cx="2251495" cy="707886"/>
          </a:xfrm>
          <a:prstGeom prst="rect">
            <a:avLst/>
          </a:prstGeom>
          <a:noFill/>
          <a:ln>
            <a:solidFill>
              <a:srgbClr val="C00000"/>
            </a:solidFill>
          </a:ln>
        </p:spPr>
        <p:txBody>
          <a:bodyPr wrap="square" rtlCol="0">
            <a:spAutoFit/>
          </a:bodyPr>
          <a:lstStyle/>
          <a:p>
            <a:r>
              <a:rPr lang="en-US" sz="2000" dirty="0"/>
              <a:t>Reference group for raterrisk3</a:t>
            </a:r>
            <a:endParaRPr lang="en-US" sz="2000" dirty="0"/>
          </a:p>
        </p:txBody>
      </p:sp>
      <p:cxnSp>
        <p:nvCxnSpPr>
          <p:cNvPr id="8" name="Straight Arrow Connector 7"/>
          <p:cNvCxnSpPr>
            <a:stCxn id="4" idx="3"/>
          </p:cNvCxnSpPr>
          <p:nvPr/>
        </p:nvCxnSpPr>
        <p:spPr>
          <a:xfrm flipH="1">
            <a:off x="4572000" y="5124771"/>
            <a:ext cx="2057400" cy="9580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00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Interpreting OR for </a:t>
            </a:r>
            <a:r>
              <a:rPr lang="en-US" dirty="0" smtClean="0"/>
              <a:t>raterrisk3</a:t>
            </a:r>
            <a:endParaRPr lang="en-US" dirty="0"/>
          </a:p>
        </p:txBody>
      </p:sp>
      <p:sp>
        <p:nvSpPr>
          <p:cNvPr id="3" name="Content Placeholder 2"/>
          <p:cNvSpPr>
            <a:spLocks noGrp="1"/>
          </p:cNvSpPr>
          <p:nvPr>
            <p:ph idx="1"/>
          </p:nvPr>
        </p:nvSpPr>
        <p:spPr>
          <a:xfrm>
            <a:off x="457200" y="1600201"/>
            <a:ext cx="8229600" cy="3276599"/>
          </a:xfrm>
        </p:spPr>
        <p:txBody>
          <a:bodyPr>
            <a:normAutofit fontScale="85000" lnSpcReduction="10000"/>
          </a:bodyPr>
          <a:lstStyle/>
          <a:p>
            <a:r>
              <a:rPr lang="en-US" dirty="0" smtClean="0"/>
              <a:t>For raterrisk3 (self-reported risk, categorized as either greater than others vs. Less than or same to others), the estimated odds ratio is 1.6.</a:t>
            </a:r>
          </a:p>
          <a:p>
            <a:pPr>
              <a:spcBef>
                <a:spcPts val="2400"/>
              </a:spcBef>
            </a:pPr>
            <a:r>
              <a:rPr lang="en-US" dirty="0" smtClean="0"/>
              <a:t>Widely seen </a:t>
            </a:r>
            <a:r>
              <a:rPr lang="en-US" dirty="0" smtClean="0"/>
              <a:t>interpretation:</a:t>
            </a:r>
          </a:p>
          <a:p>
            <a:pPr lvl="1"/>
            <a:r>
              <a:rPr lang="en-US" dirty="0" smtClean="0"/>
              <a:t>The risk of fracture among women whose self-reported risk is greater than others is 1.6 times larger than a similar women (with respect to the other covariates in the model) who rate their risk as the same or less than others</a:t>
            </a:r>
            <a:r>
              <a:rPr lang="en-US" dirty="0" smtClean="0"/>
              <a:t>.</a:t>
            </a:r>
          </a:p>
        </p:txBody>
      </p:sp>
    </p:spTree>
    <p:extLst>
      <p:ext uri="{BB962C8B-B14F-4D97-AF65-F5344CB8AC3E}">
        <p14:creationId xmlns:p14="http://schemas.microsoft.com/office/powerpoint/2010/main" val="623373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Interpreting OR for </a:t>
            </a:r>
            <a:r>
              <a:rPr lang="en-US" dirty="0" smtClean="0"/>
              <a:t>raterrisk3</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pPr>
              <a:lnSpc>
                <a:spcPct val="110000"/>
              </a:lnSpc>
            </a:pPr>
            <a:r>
              <a:rPr lang="en-US" b="1" u="sng" dirty="0" smtClean="0"/>
              <a:t>Incorrect </a:t>
            </a:r>
            <a:r>
              <a:rPr lang="en-US" b="1" u="sng" dirty="0" smtClean="0"/>
              <a:t>(but widely seen) interpretation</a:t>
            </a:r>
            <a:r>
              <a:rPr lang="en-US" dirty="0" smtClean="0"/>
              <a:t>:</a:t>
            </a:r>
          </a:p>
          <a:p>
            <a:pPr lvl="1">
              <a:lnSpc>
                <a:spcPct val="110000"/>
              </a:lnSpc>
            </a:pPr>
            <a:r>
              <a:rPr lang="en-US" dirty="0" smtClean="0"/>
              <a:t>The risk of fracture among women whose self-reported risk is greater than others is 1.6 times larger than a similar women (with respect to the other covariates in the model) who rate their risk as the same or less than others.</a:t>
            </a:r>
          </a:p>
          <a:p>
            <a:pPr lvl="1">
              <a:lnSpc>
                <a:spcPct val="110000"/>
              </a:lnSpc>
              <a:spcBef>
                <a:spcPts val="1800"/>
              </a:spcBef>
            </a:pPr>
            <a:r>
              <a:rPr lang="en-US" dirty="0" smtClean="0"/>
              <a:t>This is to interpret odds ratio as if it is relative risk.</a:t>
            </a:r>
          </a:p>
          <a:p>
            <a:pPr lvl="2">
              <a:lnSpc>
                <a:spcPct val="110000"/>
              </a:lnSpc>
            </a:pPr>
            <a:r>
              <a:rPr lang="en-US" dirty="0" smtClean="0"/>
              <a:t>Which is only OK when the outcome is a “rare” event</a:t>
            </a:r>
          </a:p>
          <a:p>
            <a:pPr lvl="3">
              <a:lnSpc>
                <a:spcPct val="110000"/>
              </a:lnSpc>
            </a:pPr>
            <a:r>
              <a:rPr lang="en-US" dirty="0" smtClean="0"/>
              <a:t>Rule of thumb: When outcome occurs less than 10% of time, OR approximate to RR.</a:t>
            </a:r>
          </a:p>
          <a:p>
            <a:pPr lvl="2">
              <a:lnSpc>
                <a:spcPct val="110000"/>
              </a:lnSpc>
            </a:pPr>
            <a:r>
              <a:rPr lang="en-US" dirty="0" smtClean="0"/>
              <a:t>Therefore this argument is incorrect since in the GLOW500 data, 25% subject had the event (fracture).</a:t>
            </a:r>
          </a:p>
          <a:p>
            <a:pPr lvl="1">
              <a:lnSpc>
                <a:spcPct val="110000"/>
              </a:lnSpc>
            </a:pPr>
            <a:r>
              <a:rPr lang="en-US" dirty="0" smtClean="0"/>
              <a:t>When the event is not rare, the OR overestimates the RR</a:t>
            </a:r>
            <a:endParaRPr lang="en-US" dirty="0"/>
          </a:p>
        </p:txBody>
      </p:sp>
    </p:spTree>
    <p:extLst>
      <p:ext uri="{BB962C8B-B14F-4D97-AF65-F5344CB8AC3E}">
        <p14:creationId xmlns:p14="http://schemas.microsoft.com/office/powerpoint/2010/main" val="2491962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fontScale="90000"/>
          </a:bodyPr>
          <a:lstStyle/>
          <a:p>
            <a:pPr algn="ctr"/>
            <a:r>
              <a:rPr lang="en-US" dirty="0" smtClean="0"/>
              <a:t>Interpreting OR for raterrisk3--- The Correct Way</a:t>
            </a:r>
            <a:endParaRPr lang="en-US" dirty="0"/>
          </a:p>
        </p:txBody>
      </p:sp>
      <p:sp>
        <p:nvSpPr>
          <p:cNvPr id="3" name="Content Placeholder 2"/>
          <p:cNvSpPr>
            <a:spLocks noGrp="1"/>
          </p:cNvSpPr>
          <p:nvPr>
            <p:ph idx="1"/>
          </p:nvPr>
        </p:nvSpPr>
        <p:spPr>
          <a:xfrm>
            <a:off x="304800" y="2133600"/>
            <a:ext cx="8229600" cy="4525963"/>
          </a:xfrm>
        </p:spPr>
        <p:txBody>
          <a:bodyPr>
            <a:normAutofit/>
          </a:bodyPr>
          <a:lstStyle/>
          <a:p>
            <a:pPr>
              <a:spcBef>
                <a:spcPts val="1800"/>
              </a:spcBef>
            </a:pPr>
            <a:r>
              <a:rPr lang="en-US" sz="2400" dirty="0" smtClean="0"/>
              <a:t>The odds of fracture on follow-up for a woman who perceives her risk as being greater than others is 1.6 times higher than the odds for a similar woman (with respect to the other covariates in the model) whose self-reported risk is less or the same as others.</a:t>
            </a:r>
          </a:p>
          <a:p>
            <a:pPr>
              <a:spcBef>
                <a:spcPts val="1800"/>
              </a:spcBef>
            </a:pPr>
            <a:r>
              <a:rPr lang="en-US" sz="2400" dirty="0" smtClean="0"/>
              <a:t>The increase in the “odds for greater risk than others” could range from no increase (1.0) to as much as 2.56 times higher with 95% confidence. </a:t>
            </a:r>
            <a:endParaRPr lang="en-US" sz="2400" dirty="0"/>
          </a:p>
        </p:txBody>
      </p:sp>
    </p:spTree>
    <p:extLst>
      <p:ext uri="{BB962C8B-B14F-4D97-AF65-F5344CB8AC3E}">
        <p14:creationId xmlns:p14="http://schemas.microsoft.com/office/powerpoint/2010/main" val="39199999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5801&quot;&gt;&lt;property id=&quot;20148&quot; value=&quot;5&quot;/&gt;&lt;property id=&quot;20300&quot; value=&quot;Slide 1 - &amp;quot;Biostatistics III&amp;#x0D;&amp;#x0A;Analysis of Categorical Data&amp;quot;&quot;/&gt;&lt;property id=&quot;20307&quot; value=&quot;318&quot;/&gt;&lt;/object&gt;&lt;object type=&quot;3&quot; unique_id=&quot;15802&quot;&gt;&lt;property id=&quot;20148&quot; value=&quot;5&quot;/&gt;&lt;property id=&quot;20300&quot; value=&quot;Slide 2 - &amp;quot;Outline&amp;quot;&quot;/&gt;&lt;property id=&quot;20307&quot; value=&quot;319&quot;/&gt;&lt;/object&gt;&lt;object type=&quot;3&quot; unique_id=&quot;15803&quot;&gt;&lt;property id=&quot;20148&quot; value=&quot;5&quot;/&gt;&lt;property id=&quot;20300&quot; value=&quot;Slide 3 - &amp;quot;Introduction to Model-Building Strategies&amp;quot;&quot;/&gt;&lt;property id=&quot;20307&quot; value=&quot;353&quot;/&gt;&lt;/object&gt;&lt;object type=&quot;3&quot; unique_id=&quot;16385&quot;&gt;&lt;property id=&quot;20148&quot; value=&quot;5&quot;/&gt;&lt;property id=&quot;20300&quot; value=&quot;Slide 4 - &amp;quot;A Good Model is a Parsimonious Model&amp;quot;&quot;/&gt;&lt;property id=&quot;20307&quot; value=&quot;354&quot;/&gt;&lt;/object&gt;&lt;object type=&quot;3&quot; unique_id=&quot;16428&quot;&gt;&lt;property id=&quot;20148&quot; value=&quot;5&quot;/&gt;&lt;property id=&quot;20300&quot; value=&quot;Slide 5 - &amp;quot;Steps for Model-building Strategies&amp;quot;&quot;/&gt;&lt;property id=&quot;20307&quot; value=&quot;355&quot;/&gt;&lt;/object&gt;&lt;object type=&quot;3&quot; unique_id=&quot;16492&quot;&gt;&lt;property id=&quot;20148&quot; value=&quot;5&quot;/&gt;&lt;property id=&quot;20300&quot; value=&quot;Slide 6 - &amp;quot;Step1: Univariable Analysis (I)&amp;quot;&quot;/&gt;&lt;property id=&quot;20307&quot; value=&quot;356&quot;/&gt;&lt;/object&gt;&lt;object type=&quot;3&quot; unique_id=&quot;16533&quot;&gt;&lt;property id=&quot;20148&quot; value=&quot;5&quot;/&gt;&lt;property id=&quot;20300&quot; value=&quot;Slide 7 - &amp;quot;Step1: Univariable Analysis (II)&amp;quot;&quot;/&gt;&lt;property id=&quot;20307&quot; value=&quot;357&quot;/&gt;&lt;/object&gt;&lt;object type=&quot;3&quot; unique_id=&quot;16579&quot;&gt;&lt;property id=&quot;20148&quot; value=&quot;5&quot;/&gt;&lt;property id=&quot;20300&quot; value=&quot;Slide 8 - &amp;quot;Step1: Univariable Analysis (III)&amp;quot;&quot;/&gt;&lt;property id=&quot;20307&quot; value=&quot;358&quot;/&gt;&lt;/object&gt;&lt;object type=&quot;3&quot; unique_id=&quot;16610&quot;&gt;&lt;property id=&quot;20148&quot; value=&quot;5&quot;/&gt;&lt;property id=&quot;20300&quot; value=&quot;Slide 9 - &amp;quot;Step2: Variable Selection (I)&amp;quot;&quot;/&gt;&lt;property id=&quot;20307&quot; value=&quot;359&quot;/&gt;&lt;/object&gt;&lt;object type=&quot;3&quot; unique_id=&quot;16710&quot;&gt;&lt;property id=&quot;20148&quot; value=&quot;5&quot;/&gt;&lt;property id=&quot;20300&quot; value=&quot;Slide 10 - &amp;quot;Step2: Variable Selection (II)&amp;quot;&quot;/&gt;&lt;property id=&quot;20307&quot; value=&quot;360&quot;/&gt;&lt;/object&gt;&lt;object type=&quot;3&quot; unique_id=&quot;16747&quot;&gt;&lt;property id=&quot;20148&quot; value=&quot;5&quot;/&gt;&lt;property id=&quot;20300&quot; value=&quot;Slide 11 - &amp;quot;Step3: Variable Verification (I)&amp;quot;&quot;/&gt;&lt;property id=&quot;20307&quot; value=&quot;361&quot;/&gt;&lt;/object&gt;&lt;object type=&quot;3&quot; unique_id=&quot;16813&quot;&gt;&lt;property id=&quot;20148&quot; value=&quot;5&quot;/&gt;&lt;property id=&quot;20300&quot; value=&quot;Slide 12 - &amp;quot;Step3: Variable Verification (II)&amp;quot;&quot;/&gt;&lt;property id=&quot;20307&quot; value=&quot;362&quot;/&gt;&lt;/object&gt;&lt;object type=&quot;3&quot; unique_id=&quot;16856&quot;&gt;&lt;property id=&quot;20148&quot; value=&quot;5&quot;/&gt;&lt;property id=&quot;20300&quot; value=&quot;Slide 13 - &amp;quot;Step4: Assessing Scale for Continuous Variable (I)&amp;quot;&quot;/&gt;&lt;property id=&quot;20307&quot; value=&quot;363&quot;/&gt;&lt;/object&gt;&lt;/object&gt;&lt;/object&gt;&lt;/database&gt;"/>
  <p:tag name="SECTOMILLISECCONVERTED" val="1"/>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35455</TotalTime>
  <Words>2495</Words>
  <Application>Microsoft Office PowerPoint</Application>
  <PresentationFormat>On-screen Show (4:3)</PresentationFormat>
  <Paragraphs>242</Paragraphs>
  <Slides>43</Slides>
  <Notes>20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5" baseType="lpstr">
      <vt:lpstr>Arial</vt:lpstr>
      <vt:lpstr>Calibri</vt:lpstr>
      <vt:lpstr>Cambria Math</vt:lpstr>
      <vt:lpstr>Courier New</vt:lpstr>
      <vt:lpstr>Rockwell</vt:lpstr>
      <vt:lpstr>Rockwell Condensed</vt:lpstr>
      <vt:lpstr>Symbol</vt:lpstr>
      <vt:lpstr>Times New Roman</vt:lpstr>
      <vt:lpstr>Wingdings</vt:lpstr>
      <vt:lpstr>Office Theme</vt:lpstr>
      <vt:lpstr>Wood Type</vt:lpstr>
      <vt:lpstr>Equation</vt:lpstr>
      <vt:lpstr>Biostatistics III  Analysis of Categorical Data</vt:lpstr>
      <vt:lpstr>Outline</vt:lpstr>
      <vt:lpstr>Interpretation and Presentation of MLR model coefficients  </vt:lpstr>
      <vt:lpstr>GLOW500 study </vt:lpstr>
      <vt:lpstr>GLOW Study Final Model Table</vt:lpstr>
      <vt:lpstr>Part of Table for Odds Ratio</vt:lpstr>
      <vt:lpstr>Interpreting OR for raterrisk3</vt:lpstr>
      <vt:lpstr>Interpreting OR for raterrisk3</vt:lpstr>
      <vt:lpstr>Interpreting OR for raterrisk3--- The Correct Way</vt:lpstr>
      <vt:lpstr>Interpreting OR for height</vt:lpstr>
      <vt:lpstr>Interpreting Odds Ratios for Covariate Involving in the Interaction Term (I)</vt:lpstr>
      <vt:lpstr>GLOW Study Final Model Table</vt:lpstr>
      <vt:lpstr>Interpreting Odds Ratios for Covariate Involving in the Interaction Term (II)</vt:lpstr>
      <vt:lpstr>Interpreting Odds Ratios for Covariate Involving in the Interaction Term (III)</vt:lpstr>
      <vt:lpstr>Interpreting Odds Ratios for Covariate Involving in the Interaction Term (IV)</vt:lpstr>
      <vt:lpstr>GLOW Study Final Model Table</vt:lpstr>
      <vt:lpstr>Burn Injury Study </vt:lpstr>
      <vt:lpstr>BURN Study Final Model Table</vt:lpstr>
      <vt:lpstr>Interpreting Odds Ratios for Binary Covariates</vt:lpstr>
      <vt:lpstr>Interpreting Odds Ratios for Transformed Continuous Covariates (I)</vt:lpstr>
      <vt:lpstr>BURN Study Final Model Table</vt:lpstr>
      <vt:lpstr>BURN Study Final Model Table</vt:lpstr>
      <vt:lpstr>Interpreting Odds Ratios for Transformed Continuous Covariates (II)</vt:lpstr>
      <vt:lpstr>Graphic Presentation for Probability of death by Categories and a Continuous Variable</vt:lpstr>
      <vt:lpstr>Graphic Presentation for Probability of death by Categories and a Continuous Variable</vt:lpstr>
      <vt:lpstr>Simple Poisson Regression </vt:lpstr>
      <vt:lpstr>Poisson Distribution</vt:lpstr>
      <vt:lpstr>Poisson Distribution (I) </vt:lpstr>
      <vt:lpstr>Poisson Distribution (II) </vt:lpstr>
      <vt:lpstr>Poisson Distribution (III)</vt:lpstr>
      <vt:lpstr>Person-year and rate (I)</vt:lpstr>
      <vt:lpstr>Person-year and rate (II)</vt:lpstr>
      <vt:lpstr>Poisson Distribution </vt:lpstr>
      <vt:lpstr>Review: Linear Regression and Logistic Regression</vt:lpstr>
      <vt:lpstr>Simple Poisson Regression Model </vt:lpstr>
      <vt:lpstr>Parameter Interpretation (I)</vt:lpstr>
      <vt:lpstr>Parameter Interpretation (II)</vt:lpstr>
      <vt:lpstr>Parameter Interpretation (III)</vt:lpstr>
      <vt:lpstr>Model Construction – Include Offset (I)</vt:lpstr>
      <vt:lpstr>Model Construction – Include Offset (I)</vt:lpstr>
      <vt:lpstr>Model Construction – Include Offset (II)</vt:lpstr>
      <vt:lpstr>Test for Significance in Parameter (I)</vt:lpstr>
      <vt:lpstr>Test for Significance in Parameter (II)</vt:lpstr>
    </vt:vector>
  </TitlesOfParts>
  <Company>OHSU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dc:title>
  <dc:creator>Yiyi Chen</dc:creator>
  <cp:lastModifiedBy>Rochelle Fu</cp:lastModifiedBy>
  <cp:revision>785</cp:revision>
  <dcterms:created xsi:type="dcterms:W3CDTF">2011-11-09T18:46:49Z</dcterms:created>
  <dcterms:modified xsi:type="dcterms:W3CDTF">2021-05-25T21:47:52Z</dcterms:modified>
</cp:coreProperties>
</file>