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72" r:id="rId1"/>
  </p:sldMasterIdLst>
  <p:notesMasterIdLst>
    <p:notesMasterId r:id="rId41"/>
  </p:notesMasterIdLst>
  <p:sldIdLst>
    <p:sldId id="318" r:id="rId2"/>
    <p:sldId id="319" r:id="rId3"/>
    <p:sldId id="320" r:id="rId4"/>
    <p:sldId id="331" r:id="rId5"/>
    <p:sldId id="321" r:id="rId6"/>
    <p:sldId id="339" r:id="rId7"/>
    <p:sldId id="342" r:id="rId8"/>
    <p:sldId id="340" r:id="rId9"/>
    <p:sldId id="329" r:id="rId10"/>
    <p:sldId id="332" r:id="rId11"/>
    <p:sldId id="361" r:id="rId12"/>
    <p:sldId id="336" r:id="rId13"/>
    <p:sldId id="337" r:id="rId14"/>
    <p:sldId id="338" r:id="rId15"/>
    <p:sldId id="362" r:id="rId16"/>
    <p:sldId id="341" r:id="rId17"/>
    <p:sldId id="323" r:id="rId18"/>
    <p:sldId id="326" r:id="rId19"/>
    <p:sldId id="343" r:id="rId20"/>
    <p:sldId id="344" r:id="rId21"/>
    <p:sldId id="345" r:id="rId22"/>
    <p:sldId id="350" r:id="rId23"/>
    <p:sldId id="346" r:id="rId24"/>
    <p:sldId id="352" r:id="rId25"/>
    <p:sldId id="351" r:id="rId26"/>
    <p:sldId id="348" r:id="rId27"/>
    <p:sldId id="363" r:id="rId28"/>
    <p:sldId id="349" r:id="rId29"/>
    <p:sldId id="353" r:id="rId30"/>
    <p:sldId id="355" r:id="rId31"/>
    <p:sldId id="354" r:id="rId32"/>
    <p:sldId id="356" r:id="rId33"/>
    <p:sldId id="357" r:id="rId34"/>
    <p:sldId id="364" r:id="rId35"/>
    <p:sldId id="359" r:id="rId36"/>
    <p:sldId id="358" r:id="rId37"/>
    <p:sldId id="360" r:id="rId38"/>
    <p:sldId id="365" r:id="rId39"/>
    <p:sldId id="366" r:id="rId40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4660"/>
  </p:normalViewPr>
  <p:slideViewPr>
    <p:cSldViewPr>
      <p:cViewPr varScale="1">
        <p:scale>
          <a:sx n="66" d="100"/>
          <a:sy n="66" d="100"/>
        </p:scale>
        <p:origin x="128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F4DE0-DCA6-469A-BAC2-58CB56EC021F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D8C0E-58B1-4DD7-88B9-BEB556384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D8C0E-58B1-4DD7-88B9-BEB556384D2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2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E919-12C3-40E1-85CA-79DF7F2D86B9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5E28-15B2-41CC-8095-89201B9EE4CF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E613-1437-4BCC-9B78-83CD6E926898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47DC-63E5-4B04-B968-E68F3943BAFD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9CAB-F34F-4643-8CD0-8AB9F020B2BA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8CA-928A-4CBB-A35C-7A4C53E64345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2889-7271-435B-A044-8BF3F340D1FE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1285-CB90-46B2-9E9B-10814085D1DC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424C-BF85-457D-A950-E395AEBD4FA9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11B5-0D96-46B7-896A-498194D36AE1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CF12-5085-403F-BC4E-2CFAABF1DCAC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DBF4A-354A-4B25-8E32-2A4BD9A02E12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Biostatistics III</a:t>
            </a:r>
            <a:br>
              <a:rPr lang="en-US" dirty="0" smtClean="0"/>
            </a:br>
            <a:r>
              <a:rPr lang="en-US" dirty="0" smtClean="0"/>
              <a:t>Analysis of Categorical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18: </a:t>
            </a:r>
            <a:r>
              <a:rPr lang="en-US" dirty="0" smtClean="0"/>
              <a:t>The Multinomial Logistic Regression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DFA-140B-4760-B625-B8FE479BC4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for </a:t>
            </a:r>
            <a:r>
              <a:rPr lang="en-US" dirty="0" err="1"/>
              <a:t>Polychotomous</a:t>
            </a:r>
            <a:r>
              <a:rPr lang="en-US" dirty="0"/>
              <a:t> Outcome </a:t>
            </a:r>
            <a:r>
              <a:rPr lang="en-US" dirty="0" smtClean="0"/>
              <a:t>Variable (VI)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220×19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85×14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=3.51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𝑂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220×1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63</m:t>
                        </m:r>
                        <m:r>
                          <a:rPr lang="en-US" sz="2000" i="1">
                            <a:latin typeface="Cambria Math"/>
                          </a:rPr>
                          <m:t>×14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latin typeface="Cambria Math"/>
                      </a:rPr>
                      <m:t>2.74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7278883"/>
                  </p:ext>
                </p:extLst>
              </p:nvPr>
            </p:nvGraphicFramePr>
            <p:xfrm>
              <a:off x="5334000" y="1676400"/>
              <a:ext cx="2590800" cy="1354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498945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HIST = 0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HIST = 1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  <a:tr h="2851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220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  <a:tr h="2851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85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19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  <a:tr h="2851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63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7278883"/>
                  </p:ext>
                </p:extLst>
              </p:nvPr>
            </p:nvGraphicFramePr>
            <p:xfrm>
              <a:off x="5334000" y="1676400"/>
              <a:ext cx="2590800" cy="1354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498945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HIST = 0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HIST = 1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  <a:tr h="285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658" marR="70658" marT="35329" marB="35329">
                        <a:blipFill rotWithShape="1">
                          <a:blip r:embed="rId3"/>
                          <a:stretch>
                            <a:fillRect t="-180851" r="-199296" b="-2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220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  <a:tr h="285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658" marR="70658" marT="35329" marB="35329">
                        <a:blipFill rotWithShape="1">
                          <a:blip r:embed="rId3"/>
                          <a:stretch>
                            <a:fillRect t="-286957" r="-199296" b="-1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85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19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  <a:tr h="285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658" marR="70658" marT="35329" marB="35329">
                        <a:blipFill rotWithShape="1">
                          <a:blip r:embed="rId3"/>
                          <a:stretch>
                            <a:fillRect t="-378723" r="-199296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63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19800" y="3505200"/>
                <a:ext cx="3048000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𝑂𝑅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=3.51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3048000" cy="406586"/>
              </a:xfrm>
              <a:prstGeom prst="rect">
                <a:avLst/>
              </a:prstGeom>
              <a:blipFill rotWithShape="1">
                <a:blip r:embed="rId4"/>
                <a:stretch>
                  <a:fillRect t="-59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93770" y="6015293"/>
                <a:ext cx="3048000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𝑂𝑅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=2.74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70" y="6015293"/>
                <a:ext cx="3048000" cy="406586"/>
              </a:xfrm>
              <a:prstGeom prst="rect">
                <a:avLst/>
              </a:prstGeom>
              <a:blipFill rotWithShape="1">
                <a:blip r:embed="rId5"/>
                <a:stretch>
                  <a:fillRect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1905000" y="3733800"/>
            <a:ext cx="5638800" cy="1246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42857" y="5562600"/>
            <a:ext cx="1374913" cy="637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8917" y="2514600"/>
            <a:ext cx="1989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. </a:t>
            </a:r>
            <a:r>
              <a:rPr lang="en-US" dirty="0" err="1"/>
              <a:t>mlogit</a:t>
            </a:r>
            <a:r>
              <a:rPr lang="en-US" dirty="0"/>
              <a:t> me </a:t>
            </a:r>
            <a:r>
              <a:rPr lang="en-US" dirty="0" err="1"/>
              <a:t>hist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81"/>
          <a:stretch/>
        </p:blipFill>
        <p:spPr bwMode="auto">
          <a:xfrm>
            <a:off x="182217" y="3409122"/>
            <a:ext cx="5871106" cy="252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19800" y="4191000"/>
                <a:ext cx="2971800" cy="957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CI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OR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(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(.552),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(1.991))</a:t>
                </a:r>
              </a:p>
              <a:p>
                <a:r>
                  <a:rPr lang="en-US" dirty="0" smtClean="0"/>
                  <a:t>=(1.737, 7.323)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191000"/>
                <a:ext cx="2971800" cy="957121"/>
              </a:xfrm>
              <a:prstGeom prst="rect">
                <a:avLst/>
              </a:prstGeom>
              <a:blipFill rotWithShape="1">
                <a:blip r:embed="rId7"/>
                <a:stretch>
                  <a:fillRect l="-1848" t="-1911" b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4724400" y="4652665"/>
            <a:ext cx="1981200" cy="327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791200" y="4673448"/>
            <a:ext cx="2057400" cy="306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33445" y="5461295"/>
                <a:ext cx="2971800" cy="957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CI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OR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(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(.171),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(1.847))</a:t>
                </a:r>
              </a:p>
              <a:p>
                <a:r>
                  <a:rPr lang="en-US" dirty="0" smtClean="0"/>
                  <a:t>=(1.187, 6.341)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45" y="5461295"/>
                <a:ext cx="2971800" cy="957121"/>
              </a:xfrm>
              <a:prstGeom prst="rect">
                <a:avLst/>
              </a:prstGeom>
              <a:blipFill rotWithShape="1">
                <a:blip r:embed="rId8"/>
                <a:stretch>
                  <a:fillRect l="-1848" t="-1911" b="-7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953000" y="5562600"/>
            <a:ext cx="1866900" cy="36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15000" y="5562600"/>
            <a:ext cx="2133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56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SAS Code for Multinomial LR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3048000" cy="230832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meexp</a:t>
            </a:r>
            <a:r>
              <a:rPr lang="en-US" dirty="0"/>
              <a:t>;</a:t>
            </a:r>
          </a:p>
          <a:p>
            <a:r>
              <a:rPr lang="en-US" dirty="0"/>
              <a:t>set </a:t>
            </a:r>
            <a:r>
              <a:rPr lang="en-US" dirty="0" err="1"/>
              <a:t>catclass.meexp</a:t>
            </a:r>
            <a:r>
              <a:rPr lang="en-US" dirty="0"/>
              <a:t>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/>
              <a:t>logistic</a:t>
            </a:r>
            <a:r>
              <a:rPr lang="en-US" dirty="0"/>
              <a:t> data=</a:t>
            </a:r>
            <a:r>
              <a:rPr lang="en-US" dirty="0" err="1"/>
              <a:t>meexp</a:t>
            </a:r>
            <a:r>
              <a:rPr lang="en-US" dirty="0"/>
              <a:t>;</a:t>
            </a:r>
          </a:p>
          <a:p>
            <a:r>
              <a:rPr lang="en-US" dirty="0"/>
              <a:t>class me (ref="0");</a:t>
            </a:r>
          </a:p>
          <a:p>
            <a:r>
              <a:rPr lang="en-US" dirty="0"/>
              <a:t>model me = </a:t>
            </a:r>
            <a:r>
              <a:rPr lang="en-US" dirty="0" err="1"/>
              <a:t>hist</a:t>
            </a:r>
            <a:r>
              <a:rPr lang="en-US" dirty="0"/>
              <a:t> / </a:t>
            </a:r>
            <a:r>
              <a:rPr lang="en-US" dirty="0">
                <a:solidFill>
                  <a:srgbClr val="FF0000"/>
                </a:solidFill>
              </a:rPr>
              <a:t>link=</a:t>
            </a:r>
            <a:r>
              <a:rPr lang="en-US" dirty="0" err="1">
                <a:solidFill>
                  <a:srgbClr val="FF0000"/>
                </a:solidFill>
              </a:rPr>
              <a:t>glogit</a:t>
            </a:r>
            <a:r>
              <a:rPr lang="en-US" dirty="0"/>
              <a:t>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32495"/>
              </p:ext>
            </p:extLst>
          </p:nvPr>
        </p:nvGraphicFramePr>
        <p:xfrm>
          <a:off x="3733800" y="1115875"/>
          <a:ext cx="5059016" cy="1272820"/>
        </p:xfrm>
        <a:graphic>
          <a:graphicData uri="http://schemas.openxmlformats.org/drawingml/2006/table">
            <a:tbl>
              <a:tblPr/>
              <a:tblGrid>
                <a:gridCol w="1264754"/>
                <a:gridCol w="1264754"/>
                <a:gridCol w="1264754"/>
                <a:gridCol w="1264754"/>
              </a:tblGrid>
              <a:tr h="183444"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Testing Global Null Hypothesis: BETA=0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44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Chi-Square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DF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 &gt; ChiSq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18344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Likelihood Ratio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12.8581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0.0016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18344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Score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13.0502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0.0015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18344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Wald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12.0106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0.0025</a:t>
                      </a:r>
                    </a:p>
                  </a:txBody>
                  <a:tcPr marL="28222" marR="28222" marT="28222" marB="28222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79926"/>
              </p:ext>
            </p:extLst>
          </p:nvPr>
        </p:nvGraphicFramePr>
        <p:xfrm>
          <a:off x="477078" y="4114800"/>
          <a:ext cx="6228523" cy="1904999"/>
        </p:xfrm>
        <a:graphic>
          <a:graphicData uri="http://schemas.openxmlformats.org/drawingml/2006/table">
            <a:tbl>
              <a:tblPr/>
              <a:tblGrid>
                <a:gridCol w="889789"/>
                <a:gridCol w="889789"/>
                <a:gridCol w="889789"/>
                <a:gridCol w="889789"/>
                <a:gridCol w="889789"/>
                <a:gridCol w="889789"/>
                <a:gridCol w="889789"/>
              </a:tblGrid>
              <a:tr h="251810">
                <a:tc gridSpan="7"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Analysis of Maximum Likelihood Estimates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5949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Parameter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DF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Estimate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Error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Wald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Chi-Square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 &gt; ChiSq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1810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-0.9510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0.1277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55.4474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1810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-1.2505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0.1429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76.5842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1810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hist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1.2564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0.3747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11.2448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0.0008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1810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hist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1.0093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0.4275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5.5744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0.0182</a:t>
                      </a:r>
                    </a:p>
                  </a:txBody>
                  <a:tcPr marL="22578" marR="22578" marT="22578" marB="2257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86325"/>
              </p:ext>
            </p:extLst>
          </p:nvPr>
        </p:nvGraphicFramePr>
        <p:xfrm>
          <a:off x="3733800" y="2514600"/>
          <a:ext cx="4572000" cy="1295399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</a:tblGrid>
              <a:tr h="270769"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Odds Ratio Estimates</a:t>
                      </a:r>
                    </a:p>
                  </a:txBody>
                  <a:tcPr marL="20976" marR="20976" marT="20976" marB="2097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3092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Effect</a:t>
                      </a:r>
                    </a:p>
                  </a:txBody>
                  <a:tcPr marL="20976" marR="20976" marT="20976" marB="2097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</a:t>
                      </a:r>
                    </a:p>
                  </a:txBody>
                  <a:tcPr marL="20976" marR="20976" marT="20976" marB="2097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Point Estimate</a:t>
                      </a:r>
                    </a:p>
                  </a:txBody>
                  <a:tcPr marL="20976" marR="20976" marT="20976" marB="2097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95% Wald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Confidence Limits</a:t>
                      </a:r>
                    </a:p>
                  </a:txBody>
                  <a:tcPr marL="20976" marR="20976" marT="20976" marB="2097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769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hist</a:t>
                      </a:r>
                    </a:p>
                  </a:txBody>
                  <a:tcPr marL="20976" marR="20976" marT="20976" marB="2097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0976" marR="20976" marT="20976" marB="2097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3.513</a:t>
                      </a:r>
                    </a:p>
                  </a:txBody>
                  <a:tcPr marL="20976" marR="20976" marT="20976" marB="2097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1.685</a:t>
                      </a:r>
                    </a:p>
                  </a:txBody>
                  <a:tcPr marL="20976" marR="20976" marT="20976" marB="2097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7.320</a:t>
                      </a:r>
                    </a:p>
                  </a:txBody>
                  <a:tcPr marL="20976" marR="20976" marT="20976" marB="2097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70769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hist</a:t>
                      </a:r>
                    </a:p>
                  </a:txBody>
                  <a:tcPr marL="20976" marR="20976" marT="20976" marB="2097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0976" marR="20976" marT="20976" marB="2097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2.744</a:t>
                      </a:r>
                    </a:p>
                  </a:txBody>
                  <a:tcPr marL="20976" marR="20976" marT="20976" marB="2097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1.187</a:t>
                      </a:r>
                    </a:p>
                  </a:txBody>
                  <a:tcPr marL="20976" marR="20976" marT="20976" marB="2097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6.342</a:t>
                      </a:r>
                    </a:p>
                  </a:txBody>
                  <a:tcPr marL="20976" marR="20976" marT="20976" marB="2097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720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849" tIns="45720" rIns="42849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Odds Ratios for </a:t>
            </a:r>
            <a:r>
              <a:rPr lang="en-US" dirty="0" err="1"/>
              <a:t>Polychotomous</a:t>
            </a:r>
            <a:r>
              <a:rPr lang="en-US" dirty="0"/>
              <a:t> Outcome Variable </a:t>
            </a:r>
            <a:r>
              <a:rPr lang="en-US" dirty="0" smtClean="0"/>
              <a:t>(VII)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058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interpretation of estimated odds ratio from multinomial  logistic regression model is the same as we interpret the odds ratio from ordinary logistic regression model.</a:t>
                </a:r>
              </a:p>
              <a:p>
                <a:r>
                  <a:rPr lang="en-US" dirty="0" smtClean="0"/>
                  <a:t>Interpretation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𝑂𝑅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=3.51 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The odds among women with a family history of breast cancer having a mammogram within the last year is 3.5 times greater than the odds among women without a family history.  </a:t>
                </a:r>
              </a:p>
              <a:p>
                <a:pPr lvl="1"/>
                <a:r>
                  <a:rPr lang="en-US" dirty="0" smtClean="0"/>
                  <a:t>In other words, women with a family history of breast cancer are 3.5 times more likely to be frequent users of mammography screening than are women without a family history of breast cancer. 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Interpretation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𝑂𝑅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=2.74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The odds among women with a family history of breast cancer of having a mammogram more than one year ago is 2.7 times greater than women without a family history.</a:t>
                </a:r>
              </a:p>
              <a:p>
                <a:pPr lvl="1"/>
                <a:r>
                  <a:rPr lang="en-US" dirty="0" smtClean="0"/>
                  <a:t>In other words, women with a family history of breast cancer are 2.7 times as likely to have had a mammogram over one year ago than are women without a family history of breast cancer.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05800" cy="5257800"/>
              </a:xfrm>
              <a:blipFill rotWithShape="1">
                <a:blip r:embed="rId2"/>
                <a:stretch>
                  <a:fillRect l="-807" t="-1854" r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for </a:t>
            </a:r>
            <a:r>
              <a:rPr lang="en-US" dirty="0" err="1"/>
              <a:t>Polychotomous</a:t>
            </a:r>
            <a:r>
              <a:rPr lang="en-US" dirty="0"/>
              <a:t> Outcome Variable (</a:t>
            </a:r>
            <a:r>
              <a:rPr lang="en-US" dirty="0" smtClean="0"/>
              <a:t>VIII)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How about the third comparison ---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= 2 </m:t>
                    </m:r>
                  </m:oMath>
                </a14:m>
                <a:r>
                  <a:rPr lang="en-US" dirty="0" smtClean="0"/>
                  <a:t>vs.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= 1</m:t>
                    </m:r>
                    <m:r>
                      <a:rPr lang="en-US" b="0" i="0" dirty="0" smtClean="0">
                        <a:latin typeface="Cambria Math"/>
                      </a:rPr>
                      <m:t>?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More specifically, if we want to find out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… </a:t>
                </a:r>
              </a:p>
              <a:p>
                <a:pPr lvl="2"/>
                <a:r>
                  <a:rPr lang="en-US" dirty="0" smtClean="0"/>
                  <a:t>This is equivalent to test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2 </m:t>
                        </m:r>
                        <m:r>
                          <a:rPr lang="en-US" b="0" i="1" smtClean="0">
                            <a:latin typeface="Cambria Math"/>
                          </a:rPr>
                          <m:t>𝑣𝑠</m:t>
                        </m:r>
                        <m:r>
                          <a:rPr lang="en-US" b="0" i="1" smtClean="0">
                            <a:latin typeface="Cambria Math"/>
                          </a:rPr>
                          <m:t>.1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can just compute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=1.009−1.256=−0.247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𝑂𝑅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2 </m:t>
                        </m:r>
                        <m:r>
                          <a:rPr lang="en-US" i="1">
                            <a:latin typeface="Cambria Math"/>
                          </a:rPr>
                          <m:t>𝑣𝑠</m:t>
                        </m:r>
                        <m:r>
                          <a:rPr lang="en-US" i="1">
                            <a:latin typeface="Cambria Math"/>
                          </a:rPr>
                          <m:t>. 1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−0.247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0.7811</a:t>
                </a:r>
              </a:p>
              <a:p>
                <a:r>
                  <a:rPr lang="en-US" dirty="0" smtClean="0"/>
                  <a:t>The 95% confidence interval can be computed in the same way as we did with binary outcome variable logistic regression model.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𝑉𝑎𝑟</m:t>
                          </m:r>
                        </m:e>
                      </m:acc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−2</m:t>
                      </m:r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𝑐𝑜𝑣</m:t>
                          </m:r>
                        </m:e>
                      </m:acc>
                      <m:r>
                        <a:rPr lang="en-US" sz="26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7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for </a:t>
            </a:r>
            <a:r>
              <a:rPr lang="en-US" dirty="0" err="1"/>
              <a:t>Polychotomous</a:t>
            </a:r>
            <a:r>
              <a:rPr lang="en-US" dirty="0"/>
              <a:t> Outcome Variable </a:t>
            </a:r>
            <a:r>
              <a:rPr lang="en-US" dirty="0" smtClean="0"/>
              <a:t>(IX)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267200"/>
                <a:ext cx="8229600" cy="1858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𝑉𝑎𝑟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−2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𝑐𝑜𝑣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r>
                      <a:rPr lang="en-US" sz="2000">
                        <a:latin typeface="Cambria Math"/>
                      </a:rPr>
                      <m:t>0.1828</m:t>
                    </m:r>
                    <m:r>
                      <a:rPr lang="en-US" sz="2000" b="0" i="0" smtClean="0">
                        <a:latin typeface="Cambria Math"/>
                      </a:rPr>
                      <m:t>+0.1404−2∗0.0760=0.1712. 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The 95% CI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−0.247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±1.96∗</m:t>
                    </m:r>
                    <m:rad>
                      <m:radPr>
                        <m:deg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0.1712</m:t>
                        </m:r>
                      </m:e>
                    </m:rad>
                    <m:r>
                      <a:rPr lang="en-US" sz="2000" b="0" i="0" dirty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0" dirty="0" smtClean="0">
                            <a:latin typeface="Cambria Math"/>
                            <a:ea typeface="Cambria Math"/>
                          </a:rPr>
                          <m:t>−1.058, 0.564</m:t>
                        </m:r>
                      </m:e>
                    </m:d>
                    <m:r>
                      <a:rPr lang="en-US" sz="2000" b="0" i="0" dirty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The </a:t>
                </a:r>
                <a:r>
                  <a:rPr lang="en-US" sz="2000" dirty="0"/>
                  <a:t>95% CI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𝑂𝑅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𝑣𝑠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. 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: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0" smtClean="0">
                            <a:latin typeface="Cambria Math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−1.058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exp</m:t>
                    </m:r>
                    <m:r>
                      <a:rPr lang="en-US" sz="2000" b="0" i="1" smtClean="0">
                        <a:latin typeface="Cambria Math"/>
                      </a:rPr>
                      <m:t>⁡(0.564)</m:t>
                    </m:r>
                    <m:r>
                      <a:rPr lang="en-US" sz="2000" b="0" i="0" smtClean="0">
                        <a:latin typeface="Cambria Math"/>
                      </a:rPr>
                      <m:t>)=(0.3471, 1.7577).</m:t>
                    </m:r>
                  </m:oMath>
                </a14:m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267200"/>
                <a:ext cx="8229600" cy="1858963"/>
              </a:xfrm>
              <a:blipFill rotWithShape="1">
                <a:blip r:embed="rId2"/>
                <a:stretch>
                  <a:fillRect l="-593" t="-1311" b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32"/>
          <a:stretch/>
        </p:blipFill>
        <p:spPr bwMode="auto">
          <a:xfrm>
            <a:off x="457198" y="1447800"/>
            <a:ext cx="8001001" cy="225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04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SAS Code for Estimating Covariance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03938"/>
              </p:ext>
            </p:extLst>
          </p:nvPr>
        </p:nvGraphicFramePr>
        <p:xfrm>
          <a:off x="914400" y="2971800"/>
          <a:ext cx="6477000" cy="1655232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275872"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Estimated Covariance Matrix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872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Parameter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Intercept_1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Intercept_2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hist_1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hist_2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75872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Intercept_1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0.01631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0.004545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-0.01631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-0.00455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75872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Intercept_2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0.004545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0.020418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-0.00455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-0.02042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75872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hist_1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-0.01631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-0.00455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0.14037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0.075974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75872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hist_2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-0.00455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-0.02042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0.075974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0.182756</a:t>
                      </a:r>
                    </a:p>
                  </a:txBody>
                  <a:tcPr marL="29986" marR="29986" marT="29986" marB="2998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811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849" tIns="45720" rIns="42849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447800"/>
            <a:ext cx="3581400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/>
              <a:t>logistic</a:t>
            </a:r>
            <a:r>
              <a:rPr lang="en-US" dirty="0"/>
              <a:t> data = </a:t>
            </a:r>
            <a:r>
              <a:rPr lang="en-US" dirty="0" err="1"/>
              <a:t>meexp</a:t>
            </a:r>
            <a:r>
              <a:rPr lang="en-US" dirty="0"/>
              <a:t>;</a:t>
            </a:r>
          </a:p>
          <a:p>
            <a:r>
              <a:rPr lang="en-US" dirty="0"/>
              <a:t>  class me (ref="0");</a:t>
            </a:r>
          </a:p>
          <a:p>
            <a:r>
              <a:rPr lang="en-US" dirty="0"/>
              <a:t>  model me = </a:t>
            </a:r>
            <a:r>
              <a:rPr lang="en-US" dirty="0" err="1"/>
              <a:t>hist</a:t>
            </a:r>
            <a:r>
              <a:rPr lang="en-US" dirty="0"/>
              <a:t> /link=</a:t>
            </a:r>
            <a:r>
              <a:rPr lang="en-US" dirty="0" err="1"/>
              <a:t>glogit</a:t>
            </a:r>
            <a:r>
              <a:rPr lang="en-US" dirty="0"/>
              <a:t> </a:t>
            </a:r>
            <a:r>
              <a:rPr lang="en-US" dirty="0" err="1"/>
              <a:t>covb</a:t>
            </a:r>
            <a:r>
              <a:rPr lang="en-US" dirty="0"/>
              <a:t>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4038600"/>
            <a:ext cx="2514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for </a:t>
            </a:r>
            <a:r>
              <a:rPr lang="en-US" dirty="0" err="1"/>
              <a:t>Polychotomous</a:t>
            </a:r>
            <a:r>
              <a:rPr lang="en-US" dirty="0"/>
              <a:t> Outcome Variable </a:t>
            </a:r>
            <a:r>
              <a:rPr lang="en-US" dirty="0" smtClean="0"/>
              <a:t>(X)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2 </m:t>
                        </m:r>
                        <m:r>
                          <a:rPr lang="en-US" i="1">
                            <a:latin typeface="Cambria Math"/>
                          </a:rPr>
                          <m:t>𝑣𝑠</m:t>
                        </m:r>
                        <m:r>
                          <a:rPr lang="en-US" i="1">
                            <a:latin typeface="Cambria Math"/>
                          </a:rPr>
                          <m:t>. 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0.7811 </a:t>
                </a:r>
              </a:p>
              <a:p>
                <a:pPr lvl="1"/>
                <a:r>
                  <a:rPr lang="en-US" dirty="0" smtClean="0"/>
                  <a:t>The odds of less recent use is 22% lower than the odds of recent use among women with a family history of breast cancer.</a:t>
                </a:r>
              </a:p>
              <a:p>
                <a:r>
                  <a:rPr lang="en-US" dirty="0" smtClean="0"/>
                  <a:t>Since the confidence interval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2 </m:t>
                        </m:r>
                        <m:r>
                          <a:rPr lang="en-US" i="1">
                            <a:latin typeface="Cambria Math"/>
                          </a:rPr>
                          <m:t>𝑣𝑠</m:t>
                        </m:r>
                        <m:r>
                          <a:rPr lang="en-US" i="1">
                            <a:latin typeface="Cambria Math"/>
                          </a:rPr>
                          <m:t>. 1</m:t>
                        </m:r>
                      </m:sub>
                    </m:sSub>
                  </m:oMath>
                </a14:m>
                <a:r>
                  <a:rPr lang="en-US" dirty="0" smtClean="0"/>
                  <a:t> includes 1, the odds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 = 2 </m:t>
                    </m:r>
                  </m:oMath>
                </a14:m>
                <a:r>
                  <a:rPr lang="en-US" dirty="0" smtClean="0"/>
                  <a:t>is not so different from the odds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 = 1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In practice, if there was no difference in the separate odds ratios over all covariates, it makes sense to pool outcome categories 1 and 2 into one level so that Y becomes binary (“Ever” vs. “Never”).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Multinomial Logistic Regression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2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illustrate the likelihood function for multinomial logistic regression model, imagine that we create three binary variables coded 0 or 1 for Y.</a:t>
            </a:r>
          </a:p>
          <a:p>
            <a:pPr lvl="1"/>
            <a:r>
              <a:rPr lang="en-US" dirty="0" smtClean="0"/>
              <a:t>The three binary variable coding wil</a:t>
            </a:r>
            <a:r>
              <a:rPr lang="en-US" dirty="0"/>
              <a:t>l</a:t>
            </a:r>
            <a:r>
              <a:rPr lang="en-US" dirty="0" smtClean="0"/>
              <a:t> not be used in the actual multinomial logistic regression analysis.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3272349"/>
                  </p:ext>
                </p:extLst>
              </p:nvPr>
            </p:nvGraphicFramePr>
            <p:xfrm>
              <a:off x="1143000" y="3048000"/>
              <a:ext cx="60960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Outcome Variable 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3272349"/>
                  </p:ext>
                </p:extLst>
              </p:nvPr>
            </p:nvGraphicFramePr>
            <p:xfrm>
              <a:off x="1143000" y="3048000"/>
              <a:ext cx="60960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Outcome Variable 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00" t="-4762" r="-200000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00" t="-4762" r="-100000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00" t="-4762" b="-18857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" t="-180328" r="-3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" t="-280328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" t="-380328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" y="4876800"/>
                <a:ext cx="6934200" cy="1125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likelihood function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876800"/>
                <a:ext cx="6934200" cy="1125565"/>
              </a:xfrm>
              <a:prstGeom prst="rect">
                <a:avLst/>
              </a:prstGeom>
              <a:blipFill rotWithShape="1">
                <a:blip r:embed="rId3"/>
                <a:stretch>
                  <a:fillRect l="-792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89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for Multinomial Logistic Regression (I)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229600" cy="4906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We still use likelihood ratio test to assess significance of each covariate in the </a:t>
                </a:r>
                <a:r>
                  <a:rPr lang="en-US" dirty="0" err="1" smtClean="0"/>
                  <a:t>univariate</a:t>
                </a:r>
                <a:r>
                  <a:rPr lang="en-US" dirty="0" smtClean="0"/>
                  <a:t> analysis:</a:t>
                </a:r>
              </a:p>
              <a:p>
                <a:pPr lvl="1"/>
                <a:r>
                  <a:rPr lang="en-US" dirty="0" smtClean="0"/>
                  <a:t>To test for the significance of coefficients for X, compare the model with X in the model with a model without X (so that it contains only two constant terms --- one for each </a:t>
                </a:r>
                <a:r>
                  <a:rPr lang="en-US" dirty="0" err="1" smtClean="0"/>
                  <a:t>logit</a:t>
                </a:r>
                <a:r>
                  <a:rPr lang="en-US" dirty="0" smtClean="0"/>
                  <a:t> function).</a:t>
                </a:r>
              </a:p>
              <a:p>
                <a:pPr lvl="1"/>
                <a:r>
                  <a:rPr lang="en-US" dirty="0" smtClean="0"/>
                  <a:t>The likelihood test statistics of a multinomial LR model follows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distribution with degree of freedom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  <m:r>
                          <a:rPr lang="en-US" i="1" dirty="0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𝑙</m:t>
                        </m:r>
                        <m:r>
                          <a:rPr lang="en-US" i="1" dirty="0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a categorical X variable.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the level of Y variable.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is the level of X variable.</a:t>
                </a:r>
              </a:p>
              <a:p>
                <a:pPr lvl="1"/>
                <a:r>
                  <a:rPr lang="en-US" dirty="0" smtClean="0"/>
                  <a:t>If the covariate X is continuous, the degree of freedom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  <m:r>
                          <a:rPr lang="en-US" i="1" dirty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229600" cy="4906963"/>
              </a:xfrm>
              <a:blipFill rotWithShape="1">
                <a:blip r:embed="rId2"/>
                <a:stretch>
                  <a:fillRect l="-1259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8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Univariate</a:t>
            </a:r>
            <a:r>
              <a:rPr lang="en-US" dirty="0"/>
              <a:t> Analysis for Multinomial Logistic Regression (</a:t>
            </a:r>
            <a:r>
              <a:rPr lang="en-US" dirty="0" smtClean="0"/>
              <a:t>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267200"/>
                <a:ext cx="8534400" cy="1858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=−2∗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−402.599−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−396.17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=12.86 ~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267200"/>
                <a:ext cx="8534400" cy="1858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66" b="50000"/>
          <a:stretch/>
        </p:blipFill>
        <p:spPr bwMode="auto">
          <a:xfrm>
            <a:off x="609600" y="1560442"/>
            <a:ext cx="8002274" cy="217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6248400" y="3048000"/>
            <a:ext cx="1447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43800" y="3124200"/>
            <a:ext cx="6858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0" y="5181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P-value for Likelihood ratio test.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77200" y="3276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5715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 is significantly associated with a woman’s decision to have a mammogram.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6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Hosmer</a:t>
            </a:r>
            <a:r>
              <a:rPr lang="en-US" dirty="0" smtClean="0"/>
              <a:t> and </a:t>
            </a:r>
            <a:r>
              <a:rPr lang="en-US" dirty="0" err="1" smtClean="0"/>
              <a:t>Lemeshow</a:t>
            </a:r>
            <a:r>
              <a:rPr lang="en-US" dirty="0" smtClean="0"/>
              <a:t> 8.1.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DFA-140B-4760-B625-B8FE479BC48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Odds Ratio for Nominal Covariates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058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computation and interpretation of odds ratio for nominal covariate is similar…</a:t>
            </a:r>
          </a:p>
          <a:p>
            <a:r>
              <a:rPr lang="en-US" dirty="0" smtClean="0"/>
              <a:t>Consider a covariate variable with 3 levels.</a:t>
            </a:r>
          </a:p>
          <a:p>
            <a:pPr lvl="1"/>
            <a:r>
              <a:rPr lang="en-US" dirty="0" smtClean="0"/>
              <a:t>DETC: “ How likely is it that a mammogram could find a new case of breast cancer?” </a:t>
            </a:r>
          </a:p>
          <a:p>
            <a:pPr lvl="2"/>
            <a:r>
              <a:rPr lang="en-US" dirty="0" smtClean="0"/>
              <a:t>1 = Not likely (reference); 2 = Somewhat likely; 3 = Very likely.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118156"/>
                  </p:ext>
                </p:extLst>
              </p:nvPr>
            </p:nvGraphicFramePr>
            <p:xfrm>
              <a:off x="914400" y="4419601"/>
              <a:ext cx="3733800" cy="11795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450"/>
                    <a:gridCol w="933450"/>
                    <a:gridCol w="933450"/>
                    <a:gridCol w="933450"/>
                  </a:tblGrid>
                  <a:tr h="32752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DETC = 1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DETC = 2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DETC = 3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  <a:tr h="2210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144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  <a:tr h="2210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12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91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  <a:tr h="2210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16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54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118156"/>
                  </p:ext>
                </p:extLst>
              </p:nvPr>
            </p:nvGraphicFramePr>
            <p:xfrm>
              <a:off x="914400" y="4419601"/>
              <a:ext cx="3733800" cy="11795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450"/>
                    <a:gridCol w="933450"/>
                    <a:gridCol w="933450"/>
                    <a:gridCol w="933450"/>
                  </a:tblGrid>
                  <a:tr h="32752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DETC = 1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DETC = 2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DETC = 3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  <a:tr h="2840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658" marR="70658" marT="35329" marB="35329">
                        <a:blipFill rotWithShape="1">
                          <a:blip r:embed="rId2"/>
                          <a:stretch>
                            <a:fillRect t="-123913" r="-300654" b="-2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144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  <a:tr h="2840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658" marR="70658" marT="35329" marB="35329">
                        <a:blipFill rotWithShape="1">
                          <a:blip r:embed="rId2"/>
                          <a:stretch>
                            <a:fillRect t="-219149" r="-300654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12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91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  <a:tr h="2840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658" marR="70658" marT="35329" marB="35329">
                        <a:blipFill rotWithShape="1">
                          <a:blip r:embed="rId2"/>
                          <a:stretch>
                            <a:fillRect t="-326087" r="-300654" b="-2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16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54</a:t>
                          </a:r>
                          <a:endParaRPr lang="en-US" sz="1400" dirty="0"/>
                        </a:p>
                      </a:txBody>
                      <a:tcPr marL="70658" marR="70658" marT="35329" marB="35329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56313" y="4114800"/>
                <a:ext cx="3429000" cy="61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𝑂𝑅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77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=2.03.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13" y="4114800"/>
                <a:ext cx="3429000" cy="6117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53000" y="4726571"/>
                <a:ext cx="342900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𝑂𝑅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91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144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=8.22.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726571"/>
                <a:ext cx="3429000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3000" y="5795375"/>
                <a:ext cx="3429000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𝑂𝑅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54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144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×4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=1.22.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795375"/>
                <a:ext cx="3429000" cy="6173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08713" y="5489907"/>
                <a:ext cx="342900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𝑂𝑅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77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×4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=0.68.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713" y="5489907"/>
                <a:ext cx="3429000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27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957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Odds Ratio for Nominal </a:t>
            </a:r>
            <a:r>
              <a:rPr lang="en-US" dirty="0" smtClean="0"/>
              <a:t>Covariates (II)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94"/>
          <a:stretch/>
        </p:blipFill>
        <p:spPr bwMode="auto">
          <a:xfrm>
            <a:off x="533400" y="1295400"/>
            <a:ext cx="7772400" cy="509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91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 for Nominal Covariates (</a:t>
            </a:r>
            <a:r>
              <a:rPr lang="en-US" dirty="0" smtClean="0"/>
              <a:t>III)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77"/>
          <a:stretch/>
        </p:blipFill>
        <p:spPr bwMode="auto">
          <a:xfrm>
            <a:off x="914400" y="1792356"/>
            <a:ext cx="6858000" cy="430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2438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Relative risk ratio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1981200"/>
            <a:ext cx="1828800" cy="64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71800" y="2743200"/>
            <a:ext cx="2590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4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957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Odds Ratio for Nominal </a:t>
            </a:r>
            <a:r>
              <a:rPr lang="en-US" dirty="0" smtClean="0"/>
              <a:t>Covariates (III)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36694"/>
          <a:stretch/>
        </p:blipFill>
        <p:spPr bwMode="auto">
          <a:xfrm>
            <a:off x="533400" y="1269999"/>
            <a:ext cx="7772400" cy="254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4038600"/>
                <a:ext cx="3124200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𝑂𝑅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=2.03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038600"/>
                <a:ext cx="3124200" cy="406586"/>
              </a:xfrm>
              <a:prstGeom prst="rect">
                <a:avLst/>
              </a:prstGeom>
              <a:blipFill rotWithShape="1">
                <a:blip r:embed="rId3"/>
                <a:stretch>
                  <a:fillRect t="-6061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2209800" y="2286000"/>
            <a:ext cx="228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7600" y="4038600"/>
                <a:ext cx="3124200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𝑂𝑅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=8.22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038600"/>
                <a:ext cx="3124200" cy="406586"/>
              </a:xfrm>
              <a:prstGeom prst="rect">
                <a:avLst/>
              </a:prstGeom>
              <a:blipFill rotWithShape="1">
                <a:blip r:embed="rId4"/>
                <a:stretch>
                  <a:fillRect t="-6061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2895600" y="2543629"/>
            <a:ext cx="2667000" cy="1698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600" y="4724400"/>
                <a:ext cx="3124200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𝑂𝑅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=0.68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724400"/>
                <a:ext cx="3124200" cy="406586"/>
              </a:xfrm>
              <a:prstGeom prst="rect">
                <a:avLst/>
              </a:prstGeom>
              <a:blipFill rotWithShape="1">
                <a:blip r:embed="rId5"/>
                <a:stretch>
                  <a:fillRect t="-59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2209800" y="3238500"/>
            <a:ext cx="457200" cy="1689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80791" y="4720447"/>
                <a:ext cx="3124200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𝑂𝑅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=1.22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791" y="4720447"/>
                <a:ext cx="3124200" cy="406586"/>
              </a:xfrm>
              <a:prstGeom prst="rect">
                <a:avLst/>
              </a:prstGeom>
              <a:blipFill rotWithShape="1">
                <a:blip r:embed="rId6"/>
                <a:stretch>
                  <a:fillRect t="-59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2895600" y="3392761"/>
            <a:ext cx="2743200" cy="1530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978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 for Nominal Covariates (</a:t>
            </a:r>
            <a:r>
              <a:rPr lang="en-US" dirty="0" smtClean="0"/>
              <a:t>IV)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5739" y="91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. xi: </a:t>
            </a:r>
            <a:r>
              <a:rPr lang="en-US" dirty="0" err="1"/>
              <a:t>mlogit</a:t>
            </a:r>
            <a:r>
              <a:rPr lang="en-US" dirty="0"/>
              <a:t> me </a:t>
            </a:r>
            <a:r>
              <a:rPr lang="en-US" dirty="0" err="1"/>
              <a:t>i.detc</a:t>
            </a:r>
            <a:r>
              <a:rPr lang="en-US" dirty="0"/>
              <a:t>, </a:t>
            </a:r>
            <a:r>
              <a:rPr lang="en-US" dirty="0" err="1"/>
              <a:t>rrr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4"/>
          <a:stretch/>
        </p:blipFill>
        <p:spPr bwMode="auto">
          <a:xfrm>
            <a:off x="838201" y="1752600"/>
            <a:ext cx="6705599" cy="269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8992" y="4724400"/>
                <a:ext cx="7848599" cy="1486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𝑂𝑅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3, 1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=8.22.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odds of having a mammogram within the last year among women who feel that a mammogram is very likely to detect a new case of breast cancer is 8.22 times larger than the odds among women who feel that it is not likely that a mammogram can detect a new case of breast cancer. 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92" y="4724400"/>
                <a:ext cx="7848599" cy="1486369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30" r="-155"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2667000" y="3657600"/>
            <a:ext cx="1066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48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 for Nominal Covariates </a:t>
            </a:r>
            <a:r>
              <a:rPr lang="en-US" dirty="0" smtClean="0"/>
              <a:t>(V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471"/>
            <a:ext cx="8229600" cy="15239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about if we want to compare the two sets of odds ratios over the responses of DETC to determine whether the two </a:t>
            </a:r>
            <a:r>
              <a:rPr lang="en-US" dirty="0" err="1" smtClean="0"/>
              <a:t>logit</a:t>
            </a:r>
            <a:r>
              <a:rPr lang="en-US" dirty="0" smtClean="0"/>
              <a:t> functions are different.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40"/>
          <a:stretch/>
        </p:blipFill>
        <p:spPr bwMode="auto">
          <a:xfrm>
            <a:off x="838199" y="2590800"/>
            <a:ext cx="613187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4572000"/>
            <a:ext cx="7543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For DETC we should not combine the ME=1 and ME=2 outcome categories. 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26" idx="2"/>
          </p:cNvCxnSpPr>
          <p:nvPr/>
        </p:nvCxnSpPr>
        <p:spPr>
          <a:xfrm flipH="1">
            <a:off x="3733800" y="4038600"/>
            <a:ext cx="170336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5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0" y="167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Univariate</a:t>
            </a:r>
            <a:r>
              <a:rPr lang="en-US" dirty="0"/>
              <a:t> Analysis for Multinomial Logistic Regression (</a:t>
            </a:r>
            <a:r>
              <a:rPr lang="en-US" dirty="0" smtClean="0"/>
              <a:t>III)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94" b="52852"/>
          <a:stretch/>
        </p:blipFill>
        <p:spPr bwMode="auto">
          <a:xfrm>
            <a:off x="540026" y="1524000"/>
            <a:ext cx="7772400" cy="240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4267200"/>
                <a:ext cx="8534400" cy="1858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=−2∗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−402.599−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−389.2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=26.8 ~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4267200"/>
                <a:ext cx="8534400" cy="18589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34000" y="5181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P-value for Likelihood ratio test.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715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DETC is significantly associated with a woman’s decision to have a mammogram.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781800" y="33528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72400" y="35814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09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 for Multinomial LR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3505200" cy="1477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/>
              <a:t>logistic</a:t>
            </a:r>
            <a:r>
              <a:rPr lang="en-US" dirty="0"/>
              <a:t> data = </a:t>
            </a:r>
            <a:r>
              <a:rPr lang="en-US" dirty="0" err="1"/>
              <a:t>meexp</a:t>
            </a:r>
            <a:r>
              <a:rPr lang="en-US" dirty="0"/>
              <a:t> ;</a:t>
            </a:r>
          </a:p>
          <a:p>
            <a:r>
              <a:rPr lang="en-US" dirty="0"/>
              <a:t>  class me(ref="0") </a:t>
            </a:r>
            <a:r>
              <a:rPr lang="en-US" dirty="0" err="1"/>
              <a:t>detc</a:t>
            </a:r>
            <a:r>
              <a:rPr lang="en-US" dirty="0"/>
              <a:t> (ref="1") / coding = reference;</a:t>
            </a:r>
          </a:p>
          <a:p>
            <a:r>
              <a:rPr lang="nn-NO" dirty="0"/>
              <a:t>  model me = detc /link = glogit;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120438"/>
              </p:ext>
            </p:extLst>
          </p:nvPr>
        </p:nvGraphicFramePr>
        <p:xfrm>
          <a:off x="685800" y="3429000"/>
          <a:ext cx="6019800" cy="2362199"/>
        </p:xfrm>
        <a:graphic>
          <a:graphicData uri="http://schemas.openxmlformats.org/drawingml/2006/table">
            <a:tbl>
              <a:tblPr/>
              <a:tblGrid>
                <a:gridCol w="752475"/>
                <a:gridCol w="752475"/>
                <a:gridCol w="752475"/>
                <a:gridCol w="752475"/>
                <a:gridCol w="752475"/>
                <a:gridCol w="752475"/>
                <a:gridCol w="752475"/>
                <a:gridCol w="752475"/>
              </a:tblGrid>
              <a:tr h="246957">
                <a:tc gridSpan="8">
                  <a:txBody>
                    <a:bodyPr/>
                    <a:lstStyle/>
                    <a:p>
                      <a:pPr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Analysis of Maximum Likelihood Estimates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500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Parameter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DF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Estimate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</a:t>
                      </a:r>
                      <a:b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Error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Wald</a:t>
                      </a:r>
                      <a:b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Chi-Square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&gt; </a:t>
                      </a:r>
                      <a:r>
                        <a:rPr lang="en-US" sz="11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ChiSq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6957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-2.5649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1.0377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6.1091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0.0134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6957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-1.1787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0.5718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4.2494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0.0393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6957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detc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0.7060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1.0831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0.4248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0.5145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6957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detc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-0.3926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0.6344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0.3830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0.5360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6957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detc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2.1059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1.0463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4.0509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0.0441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6957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detc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0.1978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0.5936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0.1111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0.7389</a:t>
                      </a:r>
                    </a:p>
                  </a:txBody>
                  <a:tcPr marL="23989" marR="23989" marT="23989" marB="2398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88973"/>
              </p:ext>
            </p:extLst>
          </p:nvPr>
        </p:nvGraphicFramePr>
        <p:xfrm>
          <a:off x="4267200" y="1756780"/>
          <a:ext cx="4495800" cy="1316568"/>
        </p:xfrm>
        <a:graphic>
          <a:graphicData uri="http://schemas.openxmlformats.org/drawingml/2006/table">
            <a:tbl>
              <a:tblPr/>
              <a:tblGrid>
                <a:gridCol w="899160"/>
                <a:gridCol w="899160"/>
                <a:gridCol w="899160"/>
                <a:gridCol w="899160"/>
                <a:gridCol w="899160"/>
              </a:tblGrid>
              <a:tr h="191488"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Odds Ratio Estimates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348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Effect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Point Estimate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95% Wald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Confidence Limits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1488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detc 2 vs 1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2.026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0.242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16.927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191488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detc 2 vs 1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0.675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0.195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2.341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191488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detc 3 vs 1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8.215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1.057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63.860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191488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detc 3 vs 1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1.219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0.381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3.901</a:t>
                      </a:r>
                    </a:p>
                  </a:txBody>
                  <a:tcPr marL="20814" marR="20814" marT="20814" marB="20814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674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849" tIns="45720" rIns="42849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56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Building Strategies for Multinomial LR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6095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Since n = 412 and there are only 5 independent variables, we start with all independent variables in the multiple multinomial LR.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5739" y="2138730"/>
            <a:ext cx="4238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 xi: </a:t>
            </a:r>
            <a:r>
              <a:rPr lang="en-US" dirty="0" err="1"/>
              <a:t>mlogit</a:t>
            </a:r>
            <a:r>
              <a:rPr lang="en-US" dirty="0"/>
              <a:t> me </a:t>
            </a:r>
            <a:r>
              <a:rPr lang="en-US" dirty="0" err="1"/>
              <a:t>i.sympt</a:t>
            </a:r>
            <a:r>
              <a:rPr lang="en-US" dirty="0"/>
              <a:t> </a:t>
            </a:r>
            <a:r>
              <a:rPr lang="en-US" dirty="0" err="1"/>
              <a:t>pb</a:t>
            </a:r>
            <a:r>
              <a:rPr lang="en-US" dirty="0"/>
              <a:t> </a:t>
            </a:r>
            <a:r>
              <a:rPr lang="en-US" dirty="0" err="1"/>
              <a:t>hist</a:t>
            </a:r>
            <a:r>
              <a:rPr lang="en-US" dirty="0"/>
              <a:t> </a:t>
            </a:r>
            <a:r>
              <a:rPr lang="en-US" dirty="0" err="1"/>
              <a:t>bse</a:t>
            </a:r>
            <a:r>
              <a:rPr lang="en-US" dirty="0"/>
              <a:t> </a:t>
            </a:r>
            <a:r>
              <a:rPr lang="en-US" dirty="0" err="1"/>
              <a:t>i.detc</a:t>
            </a:r>
            <a:r>
              <a:rPr lang="en-US" dirty="0"/>
              <a:t>, </a:t>
            </a:r>
            <a:r>
              <a:rPr lang="en-US" dirty="0" err="1"/>
              <a:t>rrr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4"/>
          <a:stretch/>
        </p:blipFill>
        <p:spPr bwMode="auto">
          <a:xfrm>
            <a:off x="685800" y="2508062"/>
            <a:ext cx="6232172" cy="432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10400" y="3863009"/>
            <a:ext cx="1540228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Both insignificant, may not want to include the independent variable in the final model.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6248400"/>
            <a:ext cx="6079772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4878671"/>
            <a:ext cx="5943600" cy="302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3"/>
            <a:endCxn id="7" idx="1"/>
          </p:cNvCxnSpPr>
          <p:nvPr/>
        </p:nvCxnSpPr>
        <p:spPr>
          <a:xfrm flipV="1">
            <a:off x="6781800" y="4878672"/>
            <a:ext cx="228600" cy="151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6917972" y="5894334"/>
            <a:ext cx="321028" cy="506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799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Building Strategies for Multinomial LR (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22"/>
          <a:stretch/>
        </p:blipFill>
        <p:spPr bwMode="auto">
          <a:xfrm>
            <a:off x="811696" y="2852629"/>
            <a:ext cx="6834809" cy="7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46"/>
          <a:stretch/>
        </p:blipFill>
        <p:spPr bwMode="auto">
          <a:xfrm>
            <a:off x="838200" y="1490568"/>
            <a:ext cx="6629400" cy="133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6844" y="3621504"/>
            <a:ext cx="779890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SYMPT_2 and the reference group are not so different for both ME = 1 and ME = 2, so may pool SYMPT_2 and the reference group.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57800" y="2438400"/>
            <a:ext cx="1295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4000" y="3237066"/>
            <a:ext cx="1219200" cy="496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4267200"/>
            <a:ext cx="76200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Both SYMPT_3 and SYMPT_4 are somehow different from the reference group.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00600" y="2514600"/>
            <a:ext cx="457200" cy="314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76800" y="3237066"/>
            <a:ext cx="533400" cy="384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3048000" y="2672019"/>
            <a:ext cx="1752600" cy="1779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3048000" y="3429285"/>
            <a:ext cx="1828800" cy="1022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4642" y="4800600"/>
            <a:ext cx="788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Want to test whether SYMPT_3 = SYMPT_4 within ME =1 and ME = 2.  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51"/>
          <a:stretch/>
        </p:blipFill>
        <p:spPr bwMode="auto">
          <a:xfrm>
            <a:off x="770339" y="5257800"/>
            <a:ext cx="345876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3"/>
          <a:stretch/>
        </p:blipFill>
        <p:spPr bwMode="auto">
          <a:xfrm>
            <a:off x="4217505" y="5360300"/>
            <a:ext cx="3429000" cy="92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646505" y="5211597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May pool </a:t>
            </a:r>
            <a:r>
              <a:rPr lang="en-US" sz="1200" dirty="0"/>
              <a:t>SYMPT_3 </a:t>
            </a:r>
            <a:r>
              <a:rPr lang="en-US" sz="1200" dirty="0" smtClean="0"/>
              <a:t>with </a:t>
            </a:r>
            <a:r>
              <a:rPr lang="en-US" sz="1200" dirty="0"/>
              <a:t>SYMPT_4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505200" y="5410200"/>
            <a:ext cx="4191000" cy="87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010400" y="54102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7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 far we only discussed logistic regression analysis where the outcome variable is binary.</a:t>
            </a:r>
          </a:p>
          <a:p>
            <a:r>
              <a:rPr lang="en-US" dirty="0" smtClean="0"/>
              <a:t>How about if the outcome variable is a nominal variable? For example,</a:t>
            </a:r>
          </a:p>
          <a:p>
            <a:pPr lvl="1"/>
            <a:r>
              <a:rPr lang="en-US" dirty="0" smtClean="0"/>
              <a:t>Disease symptoms: absent, mild, moderate, or severe.</a:t>
            </a:r>
          </a:p>
          <a:p>
            <a:pPr lvl="1"/>
            <a:r>
              <a:rPr lang="en-US" dirty="0" smtClean="0"/>
              <a:t>Invasiveness of a tumor: In situ, locally invasive, or metastatic.</a:t>
            </a:r>
          </a:p>
          <a:p>
            <a:r>
              <a:rPr lang="en-US" dirty="0" smtClean="0"/>
              <a:t>Option1: </a:t>
            </a:r>
            <a:r>
              <a:rPr lang="en-US" dirty="0"/>
              <a:t>dichotomize the multilevel outcome </a:t>
            </a:r>
            <a:r>
              <a:rPr lang="en-US" dirty="0" smtClean="0"/>
              <a:t>variable.</a:t>
            </a:r>
          </a:p>
          <a:p>
            <a:pPr lvl="1"/>
            <a:r>
              <a:rPr lang="en-US" dirty="0" smtClean="0"/>
              <a:t>Disadvantage: loss of details in the outcome variable.</a:t>
            </a:r>
          </a:p>
          <a:p>
            <a:r>
              <a:rPr lang="en-US" dirty="0" smtClean="0"/>
              <a:t>Option2: multinomial logistic regression model.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Building Strategies for Multinomial LR (</a:t>
            </a:r>
            <a:r>
              <a:rPr lang="en-US" dirty="0" smtClean="0"/>
              <a:t>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761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Shall we re-categorize SYMPT to a binary SYMPTD (combine SYMPT =1 and SYMPT = 2, and combine SYMPT = 3 and SYMPT =4)?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5867400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Suggest that it is OK to combine the two groups.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685800" y="2362200"/>
            <a:ext cx="4572000" cy="313932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/>
              <a:t>. test  ([1]_Isympt_2=0) ([2]_Isympt_2=0) ([1]_Isympt_3= [1]_Isympt_4) ([2]_Isympt_3=[2]_Isympt_4)</a:t>
            </a:r>
          </a:p>
          <a:p>
            <a:endParaRPr lang="en-US" dirty="0"/>
          </a:p>
          <a:p>
            <a:r>
              <a:rPr lang="en-US" dirty="0"/>
              <a:t> ( 1)  [1]_Isympt_2 = 0</a:t>
            </a:r>
          </a:p>
          <a:p>
            <a:r>
              <a:rPr lang="en-US" dirty="0"/>
              <a:t> ( 2)  [2]_Isympt_2 = 0</a:t>
            </a:r>
          </a:p>
          <a:p>
            <a:r>
              <a:rPr lang="en-US" dirty="0"/>
              <a:t> ( 3)  [1]_Isympt_3 - [1]_Isympt_4 = 0</a:t>
            </a:r>
          </a:p>
          <a:p>
            <a:r>
              <a:rPr lang="en-US" dirty="0"/>
              <a:t> ( 4)  [2]_Isympt_3 - [2]_Isympt_4 = 0</a:t>
            </a:r>
          </a:p>
          <a:p>
            <a:endParaRPr lang="en-US" dirty="0"/>
          </a:p>
          <a:p>
            <a:r>
              <a:rPr lang="en-US" dirty="0"/>
              <a:t>           chi2(  4) =    3.58</a:t>
            </a:r>
          </a:p>
          <a:p>
            <a:r>
              <a:rPr lang="en-US" dirty="0"/>
              <a:t>         </a:t>
            </a:r>
            <a:r>
              <a:rPr lang="en-US" dirty="0" err="1"/>
              <a:t>Prob</a:t>
            </a:r>
            <a:r>
              <a:rPr lang="en-US" dirty="0"/>
              <a:t> &gt; chi2 =    0.4657</a:t>
            </a:r>
          </a:p>
        </p:txBody>
      </p:sp>
    </p:spTree>
    <p:extLst>
      <p:ext uri="{BB962C8B-B14F-4D97-AF65-F5344CB8AC3E}">
        <p14:creationId xmlns:p14="http://schemas.microsoft.com/office/powerpoint/2010/main" val="2956501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Building Strategies for Multinomial LR (</a:t>
            </a:r>
            <a:r>
              <a:rPr lang="en-US" dirty="0" smtClean="0"/>
              <a:t>IV)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5861" y="1295400"/>
            <a:ext cx="541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 gen </a:t>
            </a:r>
            <a:r>
              <a:rPr lang="en-US" dirty="0" err="1"/>
              <a:t>symptd</a:t>
            </a:r>
            <a:r>
              <a:rPr lang="en-US" dirty="0"/>
              <a:t>=.</a:t>
            </a:r>
          </a:p>
          <a:p>
            <a:r>
              <a:rPr lang="en-US" dirty="0" smtClean="0"/>
              <a:t>. </a:t>
            </a:r>
            <a:r>
              <a:rPr lang="en-US" dirty="0"/>
              <a:t>replace </a:t>
            </a:r>
            <a:r>
              <a:rPr lang="en-US" dirty="0" err="1"/>
              <a:t>symptd</a:t>
            </a:r>
            <a:r>
              <a:rPr lang="en-US" dirty="0"/>
              <a:t> = 0 if </a:t>
            </a:r>
            <a:r>
              <a:rPr lang="en-US" dirty="0" err="1"/>
              <a:t>sympt</a:t>
            </a:r>
            <a:r>
              <a:rPr lang="en-US" dirty="0"/>
              <a:t> == 1 | </a:t>
            </a:r>
            <a:r>
              <a:rPr lang="en-US" dirty="0" err="1"/>
              <a:t>sympt</a:t>
            </a:r>
            <a:r>
              <a:rPr lang="en-US" dirty="0"/>
              <a:t> == 2</a:t>
            </a:r>
          </a:p>
          <a:p>
            <a:r>
              <a:rPr lang="en-US" dirty="0" smtClean="0"/>
              <a:t>. </a:t>
            </a:r>
            <a:r>
              <a:rPr lang="en-US" dirty="0"/>
              <a:t>replace </a:t>
            </a:r>
            <a:r>
              <a:rPr lang="en-US" dirty="0" err="1"/>
              <a:t>symptd</a:t>
            </a:r>
            <a:r>
              <a:rPr lang="en-US" dirty="0"/>
              <a:t>=1 if </a:t>
            </a:r>
            <a:r>
              <a:rPr lang="en-US" dirty="0" err="1"/>
              <a:t>sympt</a:t>
            </a:r>
            <a:r>
              <a:rPr lang="en-US" dirty="0"/>
              <a:t> ==3 | </a:t>
            </a:r>
            <a:r>
              <a:rPr lang="en-US" dirty="0" err="1"/>
              <a:t>sympt</a:t>
            </a:r>
            <a:r>
              <a:rPr lang="en-US" dirty="0"/>
              <a:t> == 4</a:t>
            </a:r>
          </a:p>
          <a:p>
            <a:r>
              <a:rPr lang="en-US" dirty="0" smtClean="0"/>
              <a:t>. </a:t>
            </a:r>
            <a:r>
              <a:rPr lang="en-US" dirty="0"/>
              <a:t>xi: </a:t>
            </a:r>
            <a:r>
              <a:rPr lang="en-US" dirty="0" err="1"/>
              <a:t>mlogit</a:t>
            </a:r>
            <a:r>
              <a:rPr lang="en-US" dirty="0"/>
              <a:t> me </a:t>
            </a:r>
            <a:r>
              <a:rPr lang="en-US" dirty="0" err="1"/>
              <a:t>symptd</a:t>
            </a:r>
            <a:r>
              <a:rPr lang="en-US" dirty="0"/>
              <a:t> </a:t>
            </a:r>
            <a:r>
              <a:rPr lang="en-US" dirty="0" err="1"/>
              <a:t>pb</a:t>
            </a:r>
            <a:r>
              <a:rPr lang="en-US" dirty="0"/>
              <a:t> </a:t>
            </a:r>
            <a:r>
              <a:rPr lang="en-US" dirty="0" err="1"/>
              <a:t>hist</a:t>
            </a:r>
            <a:r>
              <a:rPr lang="en-US" dirty="0"/>
              <a:t> </a:t>
            </a:r>
            <a:r>
              <a:rPr lang="en-US" dirty="0" err="1"/>
              <a:t>bse</a:t>
            </a:r>
            <a:r>
              <a:rPr lang="en-US" dirty="0"/>
              <a:t> </a:t>
            </a:r>
            <a:r>
              <a:rPr lang="en-US" dirty="0" err="1"/>
              <a:t>i.detc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53"/>
          <a:stretch/>
        </p:blipFill>
        <p:spPr bwMode="auto">
          <a:xfrm>
            <a:off x="609600" y="2495730"/>
            <a:ext cx="6779488" cy="388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583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Building Strategies for Multinomial LR 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1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Shall we exclude DETC or re-categorize DETC?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672367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 xi: </a:t>
            </a:r>
            <a:r>
              <a:rPr lang="en-US" dirty="0" err="1"/>
              <a:t>mlogit</a:t>
            </a:r>
            <a:r>
              <a:rPr lang="en-US" dirty="0"/>
              <a:t> me </a:t>
            </a:r>
            <a:r>
              <a:rPr lang="en-US" dirty="0" err="1" smtClean="0"/>
              <a:t>symptd</a:t>
            </a:r>
            <a:r>
              <a:rPr lang="en-US" dirty="0" smtClean="0"/>
              <a:t> </a:t>
            </a:r>
            <a:r>
              <a:rPr lang="en-US" dirty="0" err="1"/>
              <a:t>pb</a:t>
            </a:r>
            <a:r>
              <a:rPr lang="en-US" dirty="0"/>
              <a:t> </a:t>
            </a:r>
            <a:r>
              <a:rPr lang="en-US" dirty="0" err="1"/>
              <a:t>hist</a:t>
            </a:r>
            <a:r>
              <a:rPr lang="en-US" dirty="0"/>
              <a:t> </a:t>
            </a:r>
            <a:r>
              <a:rPr lang="en-US" dirty="0" err="1"/>
              <a:t>bse</a:t>
            </a:r>
            <a:r>
              <a:rPr lang="en-US" dirty="0"/>
              <a:t>, </a:t>
            </a:r>
            <a:r>
              <a:rPr lang="en-US" dirty="0" err="1"/>
              <a:t>rrr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50"/>
          <a:stretch/>
        </p:blipFill>
        <p:spPr bwMode="auto">
          <a:xfrm>
            <a:off x="838200" y="2074828"/>
            <a:ext cx="6781800" cy="350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5618525"/>
                <a:ext cx="685800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=−2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−353.019−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−348.748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=8.5421 ~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P-value = 0.074.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18525"/>
                <a:ext cx="6858000" cy="404983"/>
              </a:xfrm>
              <a:prstGeom prst="rect">
                <a:avLst/>
              </a:prstGeom>
              <a:blipFill rotWithShape="1">
                <a:blip r:embed="rId3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6003630"/>
                <a:ext cx="6858000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/>
                  <a:t> with and without the DETC variable does not change much, it is justified if we decide to exclude DETC.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03630"/>
                <a:ext cx="6858000" cy="661335"/>
              </a:xfrm>
              <a:prstGeom prst="rect">
                <a:avLst/>
              </a:prstGeom>
              <a:blipFill rotWithShape="1">
                <a:blip r:embed="rId4"/>
                <a:stretch>
                  <a:fillRect l="-800" t="-4630" r="-622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407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Building Strategies for Multinomial LR (</a:t>
            </a:r>
            <a:r>
              <a:rPr lang="en-US" dirty="0" smtClean="0"/>
              <a:t>VI)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077200" cy="1295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Since this data set has only 5 independent variables, shall we re-categorize DETC and assess whether a binary DETC will be an important confounder?</a:t>
            </a:r>
          </a:p>
          <a:p>
            <a:r>
              <a:rPr lang="en-US" dirty="0" smtClean="0"/>
              <a:t>Because the reference group DETC=1 has only 18 observations, we may combine DETC=1 with DETC = 2.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5496" y="206950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. rename  _Idetc_3 </a:t>
            </a:r>
            <a:r>
              <a:rPr lang="en-US" dirty="0" err="1" smtClean="0"/>
              <a:t>detcd</a:t>
            </a:r>
            <a:endParaRPr lang="en-US" dirty="0"/>
          </a:p>
          <a:p>
            <a:r>
              <a:rPr lang="en-US" dirty="0"/>
              <a:t>. </a:t>
            </a:r>
            <a:r>
              <a:rPr lang="en-US" dirty="0" err="1"/>
              <a:t>mlogit</a:t>
            </a:r>
            <a:r>
              <a:rPr lang="en-US" dirty="0"/>
              <a:t> me </a:t>
            </a:r>
            <a:r>
              <a:rPr lang="en-US" dirty="0" err="1"/>
              <a:t>symptd</a:t>
            </a:r>
            <a:r>
              <a:rPr lang="en-US" dirty="0"/>
              <a:t> </a:t>
            </a:r>
            <a:r>
              <a:rPr lang="en-US" dirty="0" err="1"/>
              <a:t>pb</a:t>
            </a:r>
            <a:r>
              <a:rPr lang="en-US" dirty="0"/>
              <a:t> </a:t>
            </a:r>
            <a:r>
              <a:rPr lang="en-US" dirty="0" err="1"/>
              <a:t>hist</a:t>
            </a:r>
            <a:r>
              <a:rPr lang="en-US" dirty="0"/>
              <a:t> </a:t>
            </a:r>
            <a:r>
              <a:rPr lang="en-US" dirty="0" err="1"/>
              <a:t>bse</a:t>
            </a:r>
            <a:r>
              <a:rPr lang="en-US" dirty="0"/>
              <a:t> </a:t>
            </a:r>
            <a:r>
              <a:rPr lang="en-US" dirty="0" err="1"/>
              <a:t>detcd</a:t>
            </a:r>
            <a:r>
              <a:rPr lang="en-US" dirty="0"/>
              <a:t>, </a:t>
            </a:r>
            <a:r>
              <a:rPr lang="en-US" dirty="0" err="1"/>
              <a:t>rrr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06" b="3778"/>
          <a:stretch/>
        </p:blipFill>
        <p:spPr bwMode="auto">
          <a:xfrm>
            <a:off x="914400" y="3124200"/>
            <a:ext cx="6553085" cy="356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800600" y="5334000"/>
            <a:ext cx="5334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4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SAS Code for Multinomial LR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7138" y="1524000"/>
            <a:ext cx="46382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meexp</a:t>
            </a:r>
            <a:r>
              <a:rPr lang="en-US" dirty="0"/>
              <a:t>;</a:t>
            </a:r>
          </a:p>
          <a:p>
            <a:r>
              <a:rPr lang="en-US" dirty="0"/>
              <a:t>set </a:t>
            </a:r>
            <a:r>
              <a:rPr lang="en-US" dirty="0" err="1"/>
              <a:t>catclass.meexp</a:t>
            </a:r>
            <a:r>
              <a:rPr lang="en-US" dirty="0"/>
              <a:t>;</a:t>
            </a:r>
          </a:p>
          <a:p>
            <a:r>
              <a:rPr lang="en-US" dirty="0"/>
              <a:t>if </a:t>
            </a:r>
            <a:r>
              <a:rPr lang="en-US" dirty="0" err="1"/>
              <a:t>sympt</a:t>
            </a:r>
            <a:r>
              <a:rPr lang="en-US" dirty="0"/>
              <a:t> = </a:t>
            </a:r>
            <a:r>
              <a:rPr lang="en-US" b="1" dirty="0"/>
              <a:t>1</a:t>
            </a:r>
            <a:r>
              <a:rPr lang="en-US" dirty="0"/>
              <a:t> or </a:t>
            </a:r>
            <a:r>
              <a:rPr lang="en-US" dirty="0" err="1"/>
              <a:t>sympt</a:t>
            </a:r>
            <a:r>
              <a:rPr lang="en-US" dirty="0"/>
              <a:t> =</a:t>
            </a:r>
            <a:r>
              <a:rPr lang="en-US" b="1" dirty="0"/>
              <a:t>2</a:t>
            </a:r>
            <a:r>
              <a:rPr lang="en-US" dirty="0"/>
              <a:t> then </a:t>
            </a:r>
            <a:r>
              <a:rPr lang="en-US" dirty="0" err="1"/>
              <a:t>symptd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;</a:t>
            </a:r>
          </a:p>
          <a:p>
            <a:r>
              <a:rPr lang="en-US" dirty="0"/>
              <a:t>else </a:t>
            </a:r>
            <a:r>
              <a:rPr lang="en-US" dirty="0" err="1"/>
              <a:t>symptd</a:t>
            </a:r>
            <a:r>
              <a:rPr lang="en-US" dirty="0"/>
              <a:t> = </a:t>
            </a:r>
            <a:r>
              <a:rPr lang="en-US" b="1" dirty="0"/>
              <a:t>1</a:t>
            </a:r>
            <a:r>
              <a:rPr lang="en-US" dirty="0"/>
              <a:t>;</a:t>
            </a:r>
          </a:p>
          <a:p>
            <a:r>
              <a:rPr lang="en-US" dirty="0" err="1"/>
              <a:t>detcd</a:t>
            </a:r>
            <a:r>
              <a:rPr lang="en-US" dirty="0"/>
              <a:t> = (</a:t>
            </a:r>
            <a:r>
              <a:rPr lang="en-US" dirty="0" err="1"/>
              <a:t>detc</a:t>
            </a:r>
            <a:r>
              <a:rPr lang="en-US" dirty="0"/>
              <a:t> = </a:t>
            </a:r>
            <a:r>
              <a:rPr lang="en-US" b="1" dirty="0"/>
              <a:t>3</a:t>
            </a:r>
            <a:r>
              <a:rPr lang="en-US" dirty="0"/>
              <a:t>);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956" y="32849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/>
              <a:t>logistic</a:t>
            </a:r>
            <a:r>
              <a:rPr lang="en-US" dirty="0"/>
              <a:t> data = </a:t>
            </a:r>
            <a:r>
              <a:rPr lang="en-US" dirty="0" err="1"/>
              <a:t>meexp</a:t>
            </a:r>
            <a:r>
              <a:rPr lang="en-US" dirty="0"/>
              <a:t>;</a:t>
            </a:r>
          </a:p>
          <a:p>
            <a:r>
              <a:rPr lang="en-US" dirty="0"/>
              <a:t>  class  me(ref="0")  /coding=reference;</a:t>
            </a:r>
          </a:p>
          <a:p>
            <a:r>
              <a:rPr lang="en-US" dirty="0"/>
              <a:t>  model me = </a:t>
            </a:r>
            <a:r>
              <a:rPr lang="en-US" dirty="0" err="1"/>
              <a:t>symptd</a:t>
            </a:r>
            <a:r>
              <a:rPr lang="en-US" dirty="0"/>
              <a:t>  </a:t>
            </a:r>
            <a:r>
              <a:rPr lang="en-US" dirty="0" err="1"/>
              <a:t>pb</a:t>
            </a:r>
            <a:r>
              <a:rPr lang="en-US" dirty="0"/>
              <a:t> </a:t>
            </a:r>
            <a:r>
              <a:rPr lang="en-US" dirty="0" err="1"/>
              <a:t>hist</a:t>
            </a:r>
            <a:r>
              <a:rPr lang="en-US" dirty="0"/>
              <a:t> </a:t>
            </a:r>
            <a:r>
              <a:rPr lang="en-US" dirty="0" err="1"/>
              <a:t>bse</a:t>
            </a:r>
            <a:r>
              <a:rPr lang="en-US" dirty="0"/>
              <a:t>  </a:t>
            </a:r>
            <a:r>
              <a:rPr lang="en-US" dirty="0" err="1"/>
              <a:t>detcd</a:t>
            </a:r>
            <a:r>
              <a:rPr lang="en-US" dirty="0"/>
              <a:t>/ link = </a:t>
            </a:r>
            <a:r>
              <a:rPr lang="en-US" dirty="0" err="1"/>
              <a:t>glogit</a:t>
            </a:r>
            <a:r>
              <a:rPr lang="en-US" dirty="0"/>
              <a:t> 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09651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Determine the Scale of a Continuous Covariate in Multinomial 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variable approach may be used.</a:t>
            </a:r>
          </a:p>
          <a:p>
            <a:r>
              <a:rPr lang="en-US" dirty="0" smtClean="0"/>
              <a:t>Alternative will be to separately fit logistic models for each </a:t>
            </a:r>
            <a:r>
              <a:rPr lang="en-US" dirty="0" err="1" smtClean="0"/>
              <a:t>logit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Then fractional polynomials can be used to find the scale.  </a:t>
            </a:r>
          </a:p>
          <a:p>
            <a:r>
              <a:rPr lang="en-US" dirty="0" smtClean="0"/>
              <a:t>After evaluating the scale for the continuous variable PB, we decided to keep the linear form, thus the model in previous slide is determined to be the preliminary final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61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Comments on Fitting Separate LR Models for Nominal Outcome Variables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Another alternative model building strategies for multinomial LR is to fit separate logistic regression models to obtain approximate MLE estimates for a multinomial LR model.</a:t>
            </a:r>
          </a:p>
          <a:p>
            <a:pPr lvl="1"/>
            <a:r>
              <a:rPr lang="en-US" dirty="0"/>
              <a:t>In our ME study example, we can fit two models:</a:t>
            </a:r>
          </a:p>
          <a:p>
            <a:pPr lvl="2"/>
            <a:r>
              <a:rPr lang="en-US" dirty="0"/>
              <a:t>A LR model for Y = 1 versus Y = 0, ignoring the Y = 2 data.</a:t>
            </a:r>
          </a:p>
          <a:p>
            <a:pPr lvl="2"/>
            <a:r>
              <a:rPr lang="en-US" dirty="0"/>
              <a:t>A LR model for Y = 2 versus Y = 0, ignoring the Y = 1 data.  </a:t>
            </a:r>
          </a:p>
          <a:p>
            <a:pPr lvl="1"/>
            <a:r>
              <a:rPr lang="en-US" dirty="0" smtClean="0"/>
              <a:t>Proposed by </a:t>
            </a:r>
            <a:r>
              <a:rPr lang="en-US" dirty="0" err="1" smtClean="0"/>
              <a:t>Begg</a:t>
            </a:r>
            <a:r>
              <a:rPr lang="en-US" dirty="0" smtClean="0"/>
              <a:t> and Gray (1984), who showed the estimates of the logistic regression coefficients obtained in separate models are </a:t>
            </a:r>
          </a:p>
          <a:p>
            <a:pPr lvl="2"/>
            <a:r>
              <a:rPr lang="en-US" dirty="0" smtClean="0"/>
              <a:t>Consistent.</a:t>
            </a:r>
          </a:p>
          <a:p>
            <a:pPr lvl="2"/>
            <a:r>
              <a:rPr lang="en-US" dirty="0" smtClean="0"/>
              <a:t>Under many circumstances not much loss in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54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Assessment of Fit and Diagnostics for the Multinomial LR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906963"/>
          </a:xfrm>
        </p:spPr>
        <p:txBody>
          <a:bodyPr/>
          <a:lstStyle/>
          <a:p>
            <a:r>
              <a:rPr lang="en-US" dirty="0" smtClean="0"/>
              <a:t>We may assess the goodness of fit for a multinomial LR model using the individual logistic regressions approach of </a:t>
            </a:r>
            <a:r>
              <a:rPr lang="en-US" dirty="0" err="1" smtClean="0"/>
              <a:t>Begg</a:t>
            </a:r>
            <a:r>
              <a:rPr lang="en-US" dirty="0" smtClean="0"/>
              <a:t> and Gray.</a:t>
            </a:r>
          </a:p>
          <a:p>
            <a:r>
              <a:rPr lang="en-US" dirty="0" smtClean="0"/>
              <a:t>Then integrate the results descriptively to make a statement about the fit of the multinomial LR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6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Estimated OR (I)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64115"/>
              </p:ext>
            </p:extLst>
          </p:nvPr>
        </p:nvGraphicFramePr>
        <p:xfrm>
          <a:off x="380999" y="1295400"/>
          <a:ext cx="8188785" cy="4495799"/>
        </p:xfrm>
        <a:graphic>
          <a:graphicData uri="http://schemas.openxmlformats.org/drawingml/2006/table">
            <a:tbl>
              <a:tblPr/>
              <a:tblGrid>
                <a:gridCol w="1637757"/>
                <a:gridCol w="1637757"/>
                <a:gridCol w="1637757"/>
                <a:gridCol w="1637757"/>
                <a:gridCol w="1637757"/>
              </a:tblGrid>
              <a:tr h="351652"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Odds Ratio Estimates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7627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Effect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Point Estimate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95% Wald</a:t>
                      </a:r>
                      <a:b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Confidence Limits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symptd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8.121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3.313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19.902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165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symptd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3.088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1.536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6.208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165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pb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0.779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0.676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0.898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165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pb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0.857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0.743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0.988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165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hist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3.706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1.584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8.668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165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hist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2.896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1.192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7.034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165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bse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3.445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1.230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9.648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165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bse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2.601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0.962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7.031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165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detcd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2.423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1.206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4.871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1652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detcd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1.121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0.601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2.091</a:t>
                      </a:r>
                    </a:p>
                  </a:txBody>
                  <a:tcPr marL="28619" marR="28619" marT="28619" marB="28619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987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Estimated OR (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1756" y="3276600"/>
            <a:ext cx="7504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is an increase in the odds for mammography screening for both frequency of use categories versus the never category except for PB.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the covariate SYMPTD, women who disagree with the statement “You don’t need a mammogram unless you develop symptoms” are 8.1 times more likely to have had a recent mammogram and 3.1 times more likely to have had a less recent mammogram when compared to women who do not disagree with the statement.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77007"/>
              </p:ext>
            </p:extLst>
          </p:nvPr>
        </p:nvGraphicFramePr>
        <p:xfrm>
          <a:off x="838200" y="1524000"/>
          <a:ext cx="7391401" cy="1523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154"/>
                <a:gridCol w="1008546"/>
                <a:gridCol w="663154"/>
                <a:gridCol w="1561174"/>
                <a:gridCol w="898021"/>
                <a:gridCol w="663154"/>
                <a:gridCol w="1934198"/>
              </a:tblGrid>
              <a:tr h="2177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Mammogram Within One Year versus Never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Mammogram Over One Year Ago versus Never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Variable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Odds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95% CI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Odds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95% CI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SYMPTD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8.121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3.313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19.902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3.088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1.536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6.208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17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0.779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0.676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0.898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0.857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0.743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0.988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17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3.706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1.584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8.668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2.896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1.192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7.034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17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3.445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1.23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9.648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2.601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0.962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7.031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17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DETCD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2.423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1.206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4.871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1.121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0.601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>
                          <a:effectLst/>
                        </a:rPr>
                        <a:t>2.091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02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Mammography Experience Study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14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Mammography experience study: to assess factors associated with women’s knowledge, attitude, and behavior toward mammography.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73856"/>
              </p:ext>
            </p:extLst>
          </p:nvPr>
        </p:nvGraphicFramePr>
        <p:xfrm>
          <a:off x="1066800" y="1828800"/>
          <a:ext cx="5943600" cy="440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71"/>
                <a:gridCol w="3001819"/>
                <a:gridCol w="2161310"/>
              </a:tblGrid>
              <a:tr h="6016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Variable Name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Label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Codes/Values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</a:tr>
              <a:tr h="23764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Identification Code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1-412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</a:tr>
              <a:tr h="6016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Mammography Experience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r>
                        <a:rPr lang="en-US" sz="1100" baseline="0" dirty="0" smtClean="0"/>
                        <a:t> = Never</a:t>
                      </a:r>
                    </a:p>
                    <a:p>
                      <a:r>
                        <a:rPr lang="en-US" sz="1100" baseline="0" dirty="0" smtClean="0"/>
                        <a:t>1 = Within One Year</a:t>
                      </a:r>
                    </a:p>
                    <a:p>
                      <a:r>
                        <a:rPr lang="en-US" sz="1100" baseline="0" dirty="0" smtClean="0"/>
                        <a:t>2 = Over One Year Ago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</a:tr>
              <a:tr h="78365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SYMPT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“No need a mammogram unless having symptoms”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 = Strongly Agree</a:t>
                      </a:r>
                    </a:p>
                    <a:p>
                      <a:r>
                        <a:rPr lang="en-US" sz="1100" dirty="0" smtClean="0"/>
                        <a:t>2</a:t>
                      </a:r>
                      <a:r>
                        <a:rPr lang="en-US" sz="1100" baseline="0" dirty="0" smtClean="0"/>
                        <a:t> = Agree</a:t>
                      </a:r>
                    </a:p>
                    <a:p>
                      <a:r>
                        <a:rPr lang="en-US" sz="1100" baseline="0" dirty="0" smtClean="0"/>
                        <a:t>3 = Disagree</a:t>
                      </a:r>
                    </a:p>
                    <a:p>
                      <a:r>
                        <a:rPr lang="en-US" sz="1100" baseline="0" dirty="0" smtClean="0"/>
                        <a:t>4 = Strongly Disagree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</a:tr>
              <a:tr h="41964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PB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Perceived benefit of mammography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5-20, larger values indicate less belief in the benefit of mammography screening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</a:tr>
              <a:tr h="41964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HIST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Mother/Sister with a history of breast cancer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 = No</a:t>
                      </a:r>
                    </a:p>
                    <a:p>
                      <a:r>
                        <a:rPr lang="en-US" sz="1100" dirty="0" smtClean="0"/>
                        <a:t>1 = Yes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</a:tr>
              <a:tr h="6016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BSE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“Anyone</a:t>
                      </a:r>
                      <a:r>
                        <a:rPr lang="en-US" sz="1100" baseline="0" dirty="0" smtClean="0"/>
                        <a:t> taught you how to examine your own breasts: that is BSE?”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 = No</a:t>
                      </a:r>
                    </a:p>
                    <a:p>
                      <a:r>
                        <a:rPr lang="en-US" sz="1100" dirty="0" smtClean="0"/>
                        <a:t>1 = Yes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</a:tr>
              <a:tr h="6016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DETC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“ How likely a</a:t>
                      </a:r>
                      <a:r>
                        <a:rPr lang="en-US" sz="1100" baseline="0" dirty="0" smtClean="0"/>
                        <a:t> mammogram could find a new case of breast cancer?”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 = Not likely</a:t>
                      </a:r>
                    </a:p>
                    <a:p>
                      <a:r>
                        <a:rPr lang="en-US" sz="1100" dirty="0" smtClean="0"/>
                        <a:t>2 = Somewhat</a:t>
                      </a:r>
                      <a:r>
                        <a:rPr lang="en-US" sz="1100" baseline="0" dirty="0" smtClean="0"/>
                        <a:t> likely</a:t>
                      </a:r>
                    </a:p>
                    <a:p>
                      <a:r>
                        <a:rPr lang="en-US" sz="1100" baseline="0" dirty="0" smtClean="0"/>
                        <a:t>3 = Very likely</a:t>
                      </a:r>
                      <a:endParaRPr lang="en-US" sz="1100" dirty="0"/>
                    </a:p>
                  </a:txBody>
                  <a:tcPr marL="51247" marR="51247" marT="25623" marB="2562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49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Odds Ratios for </a:t>
            </a:r>
            <a:r>
              <a:rPr lang="en-US" dirty="0" err="1"/>
              <a:t>Polychotomous</a:t>
            </a:r>
            <a:r>
              <a:rPr lang="en-US" dirty="0"/>
              <a:t> Outcome </a:t>
            </a:r>
            <a:r>
              <a:rPr lang="en-US" dirty="0" smtClean="0"/>
              <a:t>Variable (I)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1"/>
                <a:ext cx="8229600" cy="48005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For the mammography </a:t>
                </a:r>
                <a:r>
                  <a:rPr lang="en-US" dirty="0"/>
                  <a:t>experience </a:t>
                </a:r>
                <a:r>
                  <a:rPr lang="en-US" dirty="0" smtClean="0"/>
                  <a:t>study, let us first limit our </a:t>
                </a:r>
                <a:r>
                  <a:rPr lang="en-US" dirty="0"/>
                  <a:t>consideration to </a:t>
                </a:r>
                <a:r>
                  <a:rPr lang="en-US" dirty="0" smtClean="0"/>
                  <a:t>a single binary </a:t>
                </a:r>
                <a:r>
                  <a:rPr lang="en-US" dirty="0"/>
                  <a:t>covariate. </a:t>
                </a:r>
                <a:endParaRPr lang="en-US" dirty="0" smtClean="0"/>
              </a:p>
              <a:p>
                <a:pPr lvl="1"/>
                <a:r>
                  <a:rPr lang="en-US" dirty="0"/>
                  <a:t>X (HIST, mother or </a:t>
                </a:r>
                <a:r>
                  <a:rPr lang="en-US" dirty="0" smtClean="0"/>
                  <a:t>sister with a history of breast cancer) is binary: 0 = No; 1 = Yes. </a:t>
                </a:r>
                <a:endParaRPr lang="en-US" dirty="0"/>
              </a:p>
              <a:p>
                <a:pPr lvl="1"/>
                <a:r>
                  <a:rPr lang="en-US" dirty="0" smtClean="0"/>
                  <a:t>Y (ME, Mammography Experience) has </a:t>
                </a:r>
                <a:r>
                  <a:rPr lang="en-US" dirty="0"/>
                  <a:t>three levels: 0 = </a:t>
                </a:r>
                <a:r>
                  <a:rPr lang="en-US" dirty="0" smtClean="0"/>
                  <a:t>Never; </a:t>
                </a:r>
                <a:r>
                  <a:rPr lang="en-US" dirty="0"/>
                  <a:t>1 = </a:t>
                </a:r>
                <a:r>
                  <a:rPr lang="en-US" dirty="0" smtClean="0"/>
                  <a:t>Within One year; </a:t>
                </a:r>
                <a:r>
                  <a:rPr lang="en-US" dirty="0"/>
                  <a:t>2 = </a:t>
                </a:r>
                <a:r>
                  <a:rPr lang="en-US" dirty="0" smtClean="0"/>
                  <a:t>Over One year Ago.</a:t>
                </a:r>
                <a:endParaRPr lang="en-US" dirty="0"/>
              </a:p>
              <a:p>
                <a:pPr lvl="2"/>
                <a:r>
                  <a:rPr lang="en-US" dirty="0"/>
                  <a:t>We 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as the reference group. </a:t>
                </a:r>
              </a:p>
              <a:p>
                <a:pPr lvl="2"/>
                <a:r>
                  <a:rPr lang="en-US" dirty="0"/>
                  <a:t>Choice of reference group can be arbitrary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First consider two </a:t>
                </a:r>
                <a:r>
                  <a:rPr lang="en-US" dirty="0"/>
                  <a:t>comparisons: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 = 1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 = 0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 = 2 </m:t>
                    </m:r>
                  </m:oMath>
                </a14:m>
                <a:r>
                  <a:rPr lang="en-US" dirty="0"/>
                  <a:t>vs.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 = 0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1"/>
                <a:ext cx="8229600" cy="4800599"/>
              </a:xfrm>
              <a:blipFill rotWithShape="1">
                <a:blip r:embed="rId2"/>
                <a:stretch>
                  <a:fillRect l="-1481" t="-3304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Odds Ratios for </a:t>
            </a:r>
            <a:r>
              <a:rPr lang="en-US" dirty="0" err="1" smtClean="0"/>
              <a:t>Polychotomous</a:t>
            </a:r>
            <a:r>
              <a:rPr lang="en-US" dirty="0" smtClean="0"/>
              <a:t> Outcome Variable (II)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Recall that in ordinary logistic regression,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𝑙𝑜𝑔𝑖𝑡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For a multinomial logistic regression model with a single covariate x, </a:t>
                </a:r>
                <a:r>
                  <a:rPr lang="en-US" dirty="0" smtClean="0"/>
                  <a:t>there are </a:t>
                </a:r>
                <a:r>
                  <a:rPr lang="en-US" dirty="0"/>
                  <a:t>two </a:t>
                </a:r>
                <a:r>
                  <a:rPr lang="en-US" dirty="0" err="1"/>
                  <a:t>logit</a:t>
                </a:r>
                <a:r>
                  <a:rPr lang="en-US" dirty="0"/>
                  <a:t> </a:t>
                </a:r>
                <a:r>
                  <a:rPr lang="en-US" dirty="0" smtClean="0"/>
                  <a:t>functions: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=1|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=0|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=2|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=0|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534400" cy="5105400"/>
              </a:xfrm>
              <a:blipFill rotWithShape="1">
                <a:blip r:embed="rId2"/>
                <a:stretch>
                  <a:fillRect l="-1500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3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for </a:t>
            </a:r>
            <a:r>
              <a:rPr lang="en-US" dirty="0" err="1"/>
              <a:t>Polychotomous</a:t>
            </a:r>
            <a:r>
              <a:rPr lang="en-US" dirty="0"/>
              <a:t> Outcome Variable (</a:t>
            </a:r>
            <a:r>
              <a:rPr lang="en-US" dirty="0" smtClean="0"/>
              <a:t>III)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The conditional probabilities of </a:t>
                </a:r>
                <a:r>
                  <a:rPr lang="en-US" dirty="0" err="1"/>
                  <a:t>Y|x</a:t>
                </a:r>
                <a:r>
                  <a:rPr lang="en-US" dirty="0"/>
                  <a:t> for a </a:t>
                </a:r>
                <a:r>
                  <a:rPr lang="en-US" dirty="0" smtClean="0"/>
                  <a:t>binary outcome </a:t>
                </a:r>
                <a:r>
                  <a:rPr lang="en-US" dirty="0"/>
                  <a:t>logistic regression model </a:t>
                </a:r>
                <a:r>
                  <a:rPr lang="en-US" dirty="0" smtClean="0"/>
                  <a:t>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conditional probabilities of </a:t>
                </a:r>
                <a:r>
                  <a:rPr lang="en-US" dirty="0" err="1"/>
                  <a:t>Y|x</a:t>
                </a:r>
                <a:r>
                  <a:rPr lang="en-US" dirty="0"/>
                  <a:t> </a:t>
                </a:r>
                <a:r>
                  <a:rPr lang="en-US" dirty="0" smtClean="0"/>
                  <a:t>for </a:t>
                </a:r>
                <a:r>
                  <a:rPr lang="en-US" dirty="0"/>
                  <a:t>a multinomial logistic regression model </a:t>
                </a:r>
                <a:r>
                  <a:rPr lang="en-US" dirty="0" smtClean="0"/>
                  <a:t>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exp</m:t>
                          </m:r>
                          <m:r>
                            <a:rPr lang="en-US" i="1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exp</m:t>
                          </m:r>
                          <m:r>
                            <a:rPr lang="en-US" i="1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=2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exp</m:t>
                          </m:r>
                          <m:r>
                            <a:rPr lang="en-US" i="1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1887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for </a:t>
            </a:r>
            <a:r>
              <a:rPr lang="en-US" dirty="0" err="1"/>
              <a:t>Polychotomous</a:t>
            </a:r>
            <a:r>
              <a:rPr lang="en-US" dirty="0"/>
              <a:t> Outcome Variable (</a:t>
            </a:r>
            <a:r>
              <a:rPr lang="en-US" dirty="0" smtClean="0"/>
              <a:t>IV)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odds for dichotomous outcome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𝑜𝑑𝑑𝑠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=1)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=0)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=1.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odds for </a:t>
                </a:r>
                <a:r>
                  <a:rPr lang="en-US" dirty="0" smtClean="0"/>
                  <a:t>the two </a:t>
                </a:r>
                <a:r>
                  <a:rPr lang="en-US" dirty="0"/>
                  <a:t>comparisons for </a:t>
                </a:r>
                <a:r>
                  <a:rPr lang="en-US" dirty="0" err="1"/>
                  <a:t>polychotomous</a:t>
                </a:r>
                <a:r>
                  <a:rPr lang="en-US" dirty="0"/>
                  <a:t> outcome variable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𝑜𝑑𝑑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=1)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𝑜𝑑𝑑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=2)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However, we cannot write odds</a:t>
                </a:r>
                <a:r>
                  <a:rPr lang="en-US" baseline="-25000" dirty="0"/>
                  <a:t>1 </a:t>
                </a:r>
                <a:r>
                  <a:rPr lang="en-US" dirty="0"/>
                  <a:t>and odds</a:t>
                </a:r>
                <a:r>
                  <a:rPr lang="en-US" baseline="-25000" dirty="0"/>
                  <a:t>2</a:t>
                </a:r>
                <a:r>
                  <a:rPr lang="en-US" dirty="0"/>
                  <a:t> in term of true odds: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  <m:r>
                      <a:rPr lang="en-US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≠1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≠1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for </a:t>
            </a:r>
            <a:r>
              <a:rPr lang="en-US" dirty="0" err="1"/>
              <a:t>Polychotomous</a:t>
            </a:r>
            <a:r>
              <a:rPr lang="en-US" dirty="0"/>
              <a:t> Outcome </a:t>
            </a:r>
            <a:r>
              <a:rPr lang="en-US" dirty="0" smtClean="0"/>
              <a:t>Variable (V)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Nevertheless, we can still compute the “odds ratio”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versus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for covariate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/</m:t>
                          </m:r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=0|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/</m:t>
                          </m:r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=0|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the covariate x is binary coded as 0 or 1, the odds ratio is expressed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1, 0</m:t>
                        </m:r>
                      </m:e>
                    </m:d>
                  </m:oMath>
                </a14:m>
                <a:r>
                  <a:rPr lang="en-US" dirty="0" smtClean="0"/>
                  <a:t> for simplicity.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801&quot;&gt;&lt;property id=&quot;20148&quot; value=&quot;5&quot;/&gt;&lt;property id=&quot;20300&quot; value=&quot;Slide 1 - &amp;quot;Biostatistics III&amp;#x0D;&amp;#x0A;Analysis of Categorical Data&amp;quot;&quot;/&gt;&lt;property id=&quot;20307&quot; value=&quot;318&quot;/&gt;&lt;/object&gt;&lt;object type=&quot;3&quot; unique_id=&quot;15802&quot;&gt;&lt;property id=&quot;20148&quot; value=&quot;5&quot;/&gt;&lt;property id=&quot;20300&quot; value=&quot;Slide 2 - &amp;quot;Outline&amp;quot;&quot;/&gt;&lt;property id=&quot;20307&quot; value=&quot;319&quot;/&gt;&lt;/object&gt;&lt;object type=&quot;3&quot; unique_id=&quot;15803&quot;&gt;&lt;property id=&quot;20148&quot; value=&quot;5&quot;/&gt;&lt;property id=&quot;20300&quot; value=&quot;Slide 3 - &amp;quot;Introduction to Model-Building Strategies&amp;quot;&quot;/&gt;&lt;property id=&quot;20307&quot; value=&quot;353&quot;/&gt;&lt;/object&gt;&lt;object type=&quot;3&quot; unique_id=&quot;16385&quot;&gt;&lt;property id=&quot;20148&quot; value=&quot;5&quot;/&gt;&lt;property id=&quot;20300&quot; value=&quot;Slide 4 - &amp;quot;A Good Model is a Parsimonious Model&amp;quot;&quot;/&gt;&lt;property id=&quot;20307&quot; value=&quot;354&quot;/&gt;&lt;/object&gt;&lt;object type=&quot;3&quot; unique_id=&quot;16428&quot;&gt;&lt;property id=&quot;20148&quot; value=&quot;5&quot;/&gt;&lt;property id=&quot;20300&quot; value=&quot;Slide 5 - &amp;quot;Steps for Model-building Strategies&amp;quot;&quot;/&gt;&lt;property id=&quot;20307&quot; value=&quot;355&quot;/&gt;&lt;/object&gt;&lt;object type=&quot;3&quot; unique_id=&quot;16492&quot;&gt;&lt;property id=&quot;20148&quot; value=&quot;5&quot;/&gt;&lt;property id=&quot;20300&quot; value=&quot;Slide 6 - &amp;quot;Step1: Univariable Analysis (I)&amp;quot;&quot;/&gt;&lt;property id=&quot;20307&quot; value=&quot;356&quot;/&gt;&lt;/object&gt;&lt;object type=&quot;3&quot; unique_id=&quot;16533&quot;&gt;&lt;property id=&quot;20148&quot; value=&quot;5&quot;/&gt;&lt;property id=&quot;20300&quot; value=&quot;Slide 7 - &amp;quot;Step1: Univariable Analysis (II)&amp;quot;&quot;/&gt;&lt;property id=&quot;20307&quot; value=&quot;357&quot;/&gt;&lt;/object&gt;&lt;object type=&quot;3&quot; unique_id=&quot;16579&quot;&gt;&lt;property id=&quot;20148&quot; value=&quot;5&quot;/&gt;&lt;property id=&quot;20300&quot; value=&quot;Slide 8 - &amp;quot;Step1: Univariable Analysis (III)&amp;quot;&quot;/&gt;&lt;property id=&quot;20307&quot; value=&quot;358&quot;/&gt;&lt;/object&gt;&lt;object type=&quot;3&quot; unique_id=&quot;16610&quot;&gt;&lt;property id=&quot;20148&quot; value=&quot;5&quot;/&gt;&lt;property id=&quot;20300&quot; value=&quot;Slide 9 - &amp;quot;Step2: Variable Selection (I)&amp;quot;&quot;/&gt;&lt;property id=&quot;20307&quot; value=&quot;359&quot;/&gt;&lt;/object&gt;&lt;object type=&quot;3&quot; unique_id=&quot;16710&quot;&gt;&lt;property id=&quot;20148&quot; value=&quot;5&quot;/&gt;&lt;property id=&quot;20300&quot; value=&quot;Slide 10 - &amp;quot;Step2: Variable Selection (II)&amp;quot;&quot;/&gt;&lt;property id=&quot;20307&quot; value=&quot;360&quot;/&gt;&lt;/object&gt;&lt;object type=&quot;3&quot; unique_id=&quot;16747&quot;&gt;&lt;property id=&quot;20148&quot; value=&quot;5&quot;/&gt;&lt;property id=&quot;20300&quot; value=&quot;Slide 11 - &amp;quot;Step3: Variable Verification (I)&amp;quot;&quot;/&gt;&lt;property id=&quot;20307&quot; value=&quot;361&quot;/&gt;&lt;/object&gt;&lt;object type=&quot;3&quot; unique_id=&quot;16813&quot;&gt;&lt;property id=&quot;20148&quot; value=&quot;5&quot;/&gt;&lt;property id=&quot;20300&quot; value=&quot;Slide 12 - &amp;quot;Step3: Variable Verification (II)&amp;quot;&quot;/&gt;&lt;property id=&quot;20307&quot; value=&quot;362&quot;/&gt;&lt;/object&gt;&lt;object type=&quot;3&quot; unique_id=&quot;16856&quot;&gt;&lt;property id=&quot;20148&quot; value=&quot;5&quot;/&gt;&lt;property id=&quot;20300&quot; value=&quot;Slide 13 - &amp;quot;Step4: Assessing Scale for Continuous Variable (I)&amp;quot;&quot;/&gt;&lt;property id=&quot;20307&quot; value=&quot;3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34245</TotalTime>
  <Words>2341</Words>
  <Application>Microsoft Office PowerPoint</Application>
  <PresentationFormat>On-screen Show (4:3)</PresentationFormat>
  <Paragraphs>617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Cambria Math</vt:lpstr>
      <vt:lpstr>Office Theme</vt:lpstr>
      <vt:lpstr>Biostatistics III Analysis of Categorical Data</vt:lpstr>
      <vt:lpstr>Outline</vt:lpstr>
      <vt:lpstr>Introduction</vt:lpstr>
      <vt:lpstr>Example: Mammography Experience Study</vt:lpstr>
      <vt:lpstr>Odds Ratios for Polychotomous Outcome Variable (I)</vt:lpstr>
      <vt:lpstr>Odds Ratios for Polychotomous Outcome Variable (II)</vt:lpstr>
      <vt:lpstr>Odds Ratios for Polychotomous Outcome Variable (III)</vt:lpstr>
      <vt:lpstr>Odds Ratios for Polychotomous Outcome Variable (IV)</vt:lpstr>
      <vt:lpstr>Odds Ratios for Polychotomous Outcome Variable (V)</vt:lpstr>
      <vt:lpstr>Odds Ratios for Polychotomous Outcome Variable (VI)</vt:lpstr>
      <vt:lpstr>SAS Code for Multinomial LR Model </vt:lpstr>
      <vt:lpstr>Odds Ratios for Polychotomous Outcome Variable (VII)</vt:lpstr>
      <vt:lpstr>Odds Ratios for Polychotomous Outcome Variable (VIII)</vt:lpstr>
      <vt:lpstr>Odds Ratios for Polychotomous Outcome Variable (IX)</vt:lpstr>
      <vt:lpstr>SAS Code for Estimating Covariance Matrix</vt:lpstr>
      <vt:lpstr>Odds Ratios for Polychotomous Outcome Variable (X)</vt:lpstr>
      <vt:lpstr>Multinomial Logistic Regression model </vt:lpstr>
      <vt:lpstr>Univariate Analysis for Multinomial Logistic Regression (I)</vt:lpstr>
      <vt:lpstr>Univariate Analysis for Multinomial Logistic Regression (II)</vt:lpstr>
      <vt:lpstr>Odds Ratio for Nominal Covariates (I)</vt:lpstr>
      <vt:lpstr>Odds Ratio for Nominal Covariates (II)</vt:lpstr>
      <vt:lpstr>Odds Ratio for Nominal Covariates (III)</vt:lpstr>
      <vt:lpstr>Odds Ratio for Nominal Covariates (III)</vt:lpstr>
      <vt:lpstr>Odds Ratio for Nominal Covariates (IV)</vt:lpstr>
      <vt:lpstr>Odds Ratio for Nominal Covariates (V)</vt:lpstr>
      <vt:lpstr>Univariate Analysis for Multinomial Logistic Regression (III)</vt:lpstr>
      <vt:lpstr>SAS Code for Multinomial LR</vt:lpstr>
      <vt:lpstr>Modeling Building Strategies for Multinomial LR (I)</vt:lpstr>
      <vt:lpstr>Modeling Building Strategies for Multinomial LR (II)</vt:lpstr>
      <vt:lpstr>Modeling Building Strategies for Multinomial LR (III)</vt:lpstr>
      <vt:lpstr>Modeling Building Strategies for Multinomial LR (IV)</vt:lpstr>
      <vt:lpstr>Modeling Building Strategies for Multinomial LR (V)</vt:lpstr>
      <vt:lpstr>Modeling Building Strategies for Multinomial LR (VI)</vt:lpstr>
      <vt:lpstr>SAS Code for Multinomial LR Model</vt:lpstr>
      <vt:lpstr>Determine the Scale of a Continuous Covariate in Multinomial LR</vt:lpstr>
      <vt:lpstr>Comments on Fitting Separate LR Models for Nominal Outcome Variables </vt:lpstr>
      <vt:lpstr>Assessment of Fit and Diagnostics for the Multinomial LR Model</vt:lpstr>
      <vt:lpstr>Interpretation of Estimated OR (I)</vt:lpstr>
      <vt:lpstr>Interpretation of Estimated OR (II)</vt:lpstr>
    </vt:vector>
  </TitlesOfParts>
  <Company>OHSU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Yiyi Chen</dc:creator>
  <cp:lastModifiedBy>Yiyi Chen</cp:lastModifiedBy>
  <cp:revision>916</cp:revision>
  <dcterms:created xsi:type="dcterms:W3CDTF">2011-11-09T18:46:49Z</dcterms:created>
  <dcterms:modified xsi:type="dcterms:W3CDTF">2017-06-02T21:35:34Z</dcterms:modified>
</cp:coreProperties>
</file>