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9">
  <p:sldMasterIdLst>
    <p:sldMasterId id="2147483672" r:id="rId1"/>
  </p:sldMasterIdLst>
  <p:notesMasterIdLst>
    <p:notesMasterId r:id="rId33"/>
  </p:notesMasterIdLst>
  <p:sldIdLst>
    <p:sldId id="318" r:id="rId2"/>
    <p:sldId id="319" r:id="rId3"/>
    <p:sldId id="320" r:id="rId4"/>
    <p:sldId id="367" r:id="rId5"/>
    <p:sldId id="368" r:id="rId6"/>
    <p:sldId id="370" r:id="rId7"/>
    <p:sldId id="369" r:id="rId8"/>
    <p:sldId id="371" r:id="rId9"/>
    <p:sldId id="372" r:id="rId10"/>
    <p:sldId id="373" r:id="rId11"/>
    <p:sldId id="374" r:id="rId12"/>
    <p:sldId id="375" r:id="rId13"/>
    <p:sldId id="376" r:id="rId14"/>
    <p:sldId id="378" r:id="rId15"/>
    <p:sldId id="379" r:id="rId16"/>
    <p:sldId id="377" r:id="rId17"/>
    <p:sldId id="380" r:id="rId18"/>
    <p:sldId id="381" r:id="rId19"/>
    <p:sldId id="382" r:id="rId20"/>
    <p:sldId id="383" r:id="rId21"/>
    <p:sldId id="384" r:id="rId22"/>
    <p:sldId id="386" r:id="rId23"/>
    <p:sldId id="385" r:id="rId24"/>
    <p:sldId id="387" r:id="rId25"/>
    <p:sldId id="388" r:id="rId26"/>
    <p:sldId id="389" r:id="rId27"/>
    <p:sldId id="390" r:id="rId28"/>
    <p:sldId id="392" r:id="rId29"/>
    <p:sldId id="391" r:id="rId30"/>
    <p:sldId id="393" r:id="rId31"/>
    <p:sldId id="394" r:id="rId32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1" autoAdjust="0"/>
    <p:restoredTop sz="94660"/>
  </p:normalViewPr>
  <p:slideViewPr>
    <p:cSldViewPr>
      <p:cViewPr varScale="1">
        <p:scale>
          <a:sx n="66" d="100"/>
          <a:sy n="66" d="100"/>
        </p:scale>
        <p:origin x="128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F4DE0-DCA6-469A-BAC2-58CB56EC021F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D8C0E-58B1-4DD7-88B9-BEB556384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63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E919-12C3-40E1-85CA-79DF7F2D86B9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5E28-15B2-41CC-8095-89201B9EE4CF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E613-1437-4BCC-9B78-83CD6E926898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47DC-63E5-4B04-B968-E68F3943BAFD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9CAB-F34F-4643-8CD0-8AB9F020B2BA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28CA-928A-4CBB-A35C-7A4C53E64345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2889-7271-435B-A044-8BF3F340D1FE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1285-CB90-46B2-9E9B-10814085D1DC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424C-BF85-457D-A950-E395AEBD4FA9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11B5-0D96-46B7-896A-498194D36AE1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CF12-5085-403F-BC4E-2CFAABF1DCAC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DBF4A-354A-4B25-8E32-2A4BD9A02E12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B592-0C9B-4068-952A-D5800732E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Biostatistics III</a:t>
            </a:r>
            <a:br>
              <a:rPr lang="en-US" dirty="0" smtClean="0"/>
            </a:br>
            <a:r>
              <a:rPr lang="en-US" dirty="0" smtClean="0"/>
              <a:t>Analysis of Categorical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19: </a:t>
            </a:r>
            <a:r>
              <a:rPr lang="en-US" dirty="0" smtClean="0"/>
              <a:t>Ordinal Logistic Regression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7DFA-140B-4760-B625-B8FE479BC48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Low Birth Weight Study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685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Remember that in the low birth weight study, BWT is recorded as a continuous variable.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46"/>
          <a:stretch/>
        </p:blipFill>
        <p:spPr bwMode="auto">
          <a:xfrm>
            <a:off x="914400" y="1524000"/>
            <a:ext cx="7086600" cy="1048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36"/>
          <a:stretch/>
        </p:blipFill>
        <p:spPr bwMode="auto">
          <a:xfrm>
            <a:off x="851452" y="4038600"/>
            <a:ext cx="5105399" cy="2100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1452" y="2667000"/>
            <a:ext cx="7530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Create four </a:t>
            </a:r>
            <a:r>
              <a:rPr lang="en-US" dirty="0" smtClean="0"/>
              <a:t>levels of ordered categorical outcome variable from </a:t>
            </a:r>
            <a:r>
              <a:rPr lang="en-US" dirty="0" err="1" smtClean="0"/>
              <a:t>bwt</a:t>
            </a:r>
            <a:r>
              <a:rPr lang="en-US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Bwt4 = 3 if BWT &lt;= 2500;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Bwt4 </a:t>
            </a:r>
            <a:r>
              <a:rPr lang="en-US" dirty="0"/>
              <a:t>= </a:t>
            </a:r>
            <a:r>
              <a:rPr lang="en-US" dirty="0" smtClean="0"/>
              <a:t>2 </a:t>
            </a:r>
            <a:r>
              <a:rPr lang="en-US" dirty="0"/>
              <a:t>if </a:t>
            </a:r>
            <a:r>
              <a:rPr lang="en-US" dirty="0" smtClean="0"/>
              <a:t>2500 &lt; BWT &lt;= 3000;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Bwt4 </a:t>
            </a:r>
            <a:r>
              <a:rPr lang="en-US" dirty="0"/>
              <a:t>= </a:t>
            </a:r>
            <a:r>
              <a:rPr lang="en-US" dirty="0" smtClean="0"/>
              <a:t>1 </a:t>
            </a:r>
            <a:r>
              <a:rPr lang="en-US" dirty="0"/>
              <a:t>if </a:t>
            </a:r>
            <a:r>
              <a:rPr lang="en-US" dirty="0" smtClean="0"/>
              <a:t>3000 </a:t>
            </a:r>
            <a:r>
              <a:rPr lang="en-US" dirty="0"/>
              <a:t>&lt; BWT </a:t>
            </a:r>
            <a:r>
              <a:rPr lang="en-US" dirty="0" smtClean="0"/>
              <a:t>&lt;= 3500;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Bwt4 = </a:t>
            </a:r>
            <a:r>
              <a:rPr lang="en-US" dirty="0" smtClean="0"/>
              <a:t>0 </a:t>
            </a:r>
            <a:r>
              <a:rPr lang="en-US" dirty="0"/>
              <a:t>if </a:t>
            </a:r>
            <a:r>
              <a:rPr lang="en-US" dirty="0" smtClean="0"/>
              <a:t>BWT &gt; 3500. --- Normal birth baby as the reference group.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2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Low Birth Weight Study (</a:t>
            </a:r>
            <a:r>
              <a:rPr lang="en-US" dirty="0" smtClean="0"/>
              <a:t>II)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0" y="1143000"/>
                <a:ext cx="3581400" cy="76199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𝑂𝑅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(1,0)=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17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×35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29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×11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=1.87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0" y="1143000"/>
                <a:ext cx="3581400" cy="76199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60"/>
          <a:stretch/>
        </p:blipFill>
        <p:spPr bwMode="auto">
          <a:xfrm>
            <a:off x="304800" y="950843"/>
            <a:ext cx="475240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181600" y="1828800"/>
                <a:ext cx="3810000" cy="761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𝑂𝑅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(2, 0)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×35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×11</m:t>
                          </m:r>
                        </m:den>
                      </m:f>
                      <m:r>
                        <a:rPr lang="en-US" smtClean="0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2.31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828800"/>
                <a:ext cx="3810000" cy="761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5257800" y="2584173"/>
                <a:ext cx="3657600" cy="761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𝑂𝑅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(3,0)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30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×35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29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×11</m:t>
                          </m:r>
                        </m:den>
                      </m:f>
                      <m:r>
                        <a:rPr lang="en-US" smtClean="0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3.29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584173"/>
                <a:ext cx="3657600" cy="761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" y="3505200"/>
                <a:ext cx="85344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 smtClean="0"/>
                  <a:t>The adjacent-category model assumes </a:t>
                </a:r>
                <a:endParaRPr lang="en-US" sz="24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𝑂𝑅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,0)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  <a:ea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𝑂𝑅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1,0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 smtClean="0">
                  <a:ea typeface="Cambria Math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 smtClean="0"/>
                  <a:t>Therefore,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𝑂𝑅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2,0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  <a:ea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𝑂𝑅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1,0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𝑂𝑅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3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  <a:ea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𝑂𝑅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1,0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 smtClean="0"/>
              </a:p>
              <a:p>
                <a:pPr algn="ctr"/>
                <a:r>
                  <a:rPr lang="en-US" sz="2400" dirty="0" smtClean="0"/>
                  <a:t>These are the constraints imposed by the adjacent-category model.  </a:t>
                </a:r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505200"/>
                <a:ext cx="8534400" cy="2677656"/>
              </a:xfrm>
              <a:prstGeom prst="rect">
                <a:avLst/>
              </a:prstGeom>
              <a:blipFill rotWithShape="1">
                <a:blip r:embed="rId6"/>
                <a:stretch>
                  <a:fillRect l="-929" t="-1822"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553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STATA Code for Adjacent-category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6452" y="1371600"/>
            <a:ext cx="5148974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. </a:t>
            </a:r>
            <a:r>
              <a:rPr lang="en-US" dirty="0" err="1"/>
              <a:t>mlogit</a:t>
            </a:r>
            <a:r>
              <a:rPr lang="en-US" dirty="0"/>
              <a:t> bwt4 smoke, </a:t>
            </a:r>
            <a:r>
              <a:rPr lang="en-US" dirty="0" err="1"/>
              <a:t>baseoutcome</a:t>
            </a:r>
            <a:r>
              <a:rPr lang="en-US" dirty="0"/>
              <a:t>(0) </a:t>
            </a:r>
            <a:r>
              <a:rPr lang="en-US" dirty="0" err="1" smtClean="0"/>
              <a:t>rrr</a:t>
            </a:r>
            <a:endParaRPr lang="en-US" dirty="0" smtClean="0"/>
          </a:p>
          <a:p>
            <a:r>
              <a:rPr lang="en-US" dirty="0"/>
              <a:t>. constraint define 1 [2]smoke=2*[</a:t>
            </a:r>
            <a:r>
              <a:rPr lang="en-US" dirty="0" smtClean="0"/>
              <a:t>1]smoke. </a:t>
            </a:r>
            <a:endParaRPr lang="en-US" dirty="0"/>
          </a:p>
          <a:p>
            <a:r>
              <a:rPr lang="en-US" dirty="0"/>
              <a:t>. constraint define 2 [3]smoke=3*[</a:t>
            </a:r>
            <a:r>
              <a:rPr lang="en-US" dirty="0" smtClean="0"/>
              <a:t>1]smoke</a:t>
            </a:r>
            <a:endParaRPr lang="en-US" dirty="0"/>
          </a:p>
          <a:p>
            <a:r>
              <a:rPr lang="en-US" dirty="0"/>
              <a:t>. </a:t>
            </a:r>
            <a:r>
              <a:rPr lang="en-US" dirty="0" err="1"/>
              <a:t>mlogit</a:t>
            </a:r>
            <a:r>
              <a:rPr lang="en-US" dirty="0"/>
              <a:t> bwt4 smoke, constraint(1 2) </a:t>
            </a:r>
            <a:r>
              <a:rPr lang="en-US" dirty="0" err="1"/>
              <a:t>baseoutcome</a:t>
            </a:r>
            <a:r>
              <a:rPr lang="en-US" dirty="0"/>
              <a:t>(0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58"/>
          <a:stretch/>
        </p:blipFill>
        <p:spPr bwMode="auto">
          <a:xfrm>
            <a:off x="228600" y="2819399"/>
            <a:ext cx="5410200" cy="3626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10974" y="4457700"/>
            <a:ext cx="17090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0.74 = 2 * 0.37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828800" y="4752056"/>
            <a:ext cx="4463174" cy="886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10974" y="5334000"/>
            <a:ext cx="17090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1.11 = 3 * 0.37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 flipV="1">
            <a:off x="1676400" y="5518666"/>
            <a:ext cx="4234574" cy="577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67400" y="4642366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752600" y="4642366"/>
            <a:ext cx="5257800" cy="463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26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 </a:t>
            </a:r>
            <a:r>
              <a:rPr lang="en-US" dirty="0" err="1" smtClean="0"/>
              <a:t>Logits</a:t>
            </a:r>
            <a:r>
              <a:rPr lang="en-US" dirty="0" smtClean="0"/>
              <a:t> for Adjacent-Category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37" r="35958"/>
          <a:stretch/>
        </p:blipFill>
        <p:spPr bwMode="auto">
          <a:xfrm>
            <a:off x="457200" y="1524000"/>
            <a:ext cx="5410200" cy="1532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3947" y="4460511"/>
                <a:ext cx="4101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𝑆𝑀𝑂𝐾𝐸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=−.11+.37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𝑆𝑀𝑂𝐾𝐸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47" y="4460511"/>
                <a:ext cx="410154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" y="4880618"/>
                <a:ext cx="7848600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𝑆𝑀𝑂𝐾𝐸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=−.441+0.739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b="0" i="1" smtClean="0">
                          <a:latin typeface="Cambria Math"/>
                        </a:rPr>
                        <m:t>𝑆𝑀𝑂𝐾𝐸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−0.11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−0.37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𝑆𝑀𝑂𝐾𝐸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=−0.331+0.370×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𝑆𝑀𝑂𝐾𝐸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880618"/>
                <a:ext cx="7848600" cy="68198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1304" y="5562600"/>
                <a:ext cx="7848600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𝑆𝑀𝑂𝐾𝐸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=−0.175+1.11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b="0" i="1" smtClean="0">
                          <a:latin typeface="Cambria Math"/>
                        </a:rPr>
                        <m:t>𝑆𝑀𝑂𝐾𝐸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−0.441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−0.739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𝑆𝑀𝑂𝐾𝐸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=0.266+0.370×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𝑆𝑀𝑂𝐾𝐸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04" y="5562600"/>
                <a:ext cx="7848600" cy="68198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0452" y="3177209"/>
                <a:ext cx="7606748" cy="1085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𝑂𝑅</m:t>
                          </m:r>
                        </m:e>
                      </m:acc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0.37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latin typeface="Cambria Math"/>
                        </a:rPr>
                        <m:t>=1.45</m:t>
                      </m:r>
                    </m:oMath>
                  </m:oMathPara>
                </a14:m>
                <a:endParaRPr lang="en-US" sz="1600" b="0" dirty="0" smtClean="0"/>
              </a:p>
              <a:p>
                <a:r>
                  <a:rPr lang="en-US" sz="1600" dirty="0" smtClean="0"/>
                  <a:t>Interpretation:</a:t>
                </a:r>
              </a:p>
              <a:p>
                <a:r>
                  <a:rPr lang="en-US" sz="1600" dirty="0" smtClean="0"/>
                  <a:t>Odds of a birth in the next lower weight category among women who smoke during pregnancy are 1.45 times the odds among women who do not smoke. </a:t>
                </a:r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2" y="3177209"/>
                <a:ext cx="7606748" cy="1085297"/>
              </a:xfrm>
              <a:prstGeom prst="rect">
                <a:avLst/>
              </a:prstGeom>
              <a:blipFill rotWithShape="1">
                <a:blip r:embed="rId6"/>
                <a:stretch>
                  <a:fillRect l="-401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1981200" y="1752600"/>
            <a:ext cx="6096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854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SAS Code for Adjacent-category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219200"/>
            <a:ext cx="41148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 err="1"/>
              <a:t>bwt</a:t>
            </a:r>
            <a:r>
              <a:rPr lang="en-US" dirty="0"/>
              <a:t>;</a:t>
            </a:r>
          </a:p>
          <a:p>
            <a:r>
              <a:rPr lang="en-US" dirty="0"/>
              <a:t>  set </a:t>
            </a:r>
            <a:r>
              <a:rPr lang="en-US" dirty="0" err="1"/>
              <a:t>catclass.lowbwt</a:t>
            </a:r>
            <a:r>
              <a:rPr lang="en-US" dirty="0"/>
              <a:t>;</a:t>
            </a:r>
          </a:p>
          <a:p>
            <a:r>
              <a:rPr lang="en-US" dirty="0"/>
              <a:t>  if </a:t>
            </a:r>
            <a:r>
              <a:rPr lang="en-US" dirty="0" err="1"/>
              <a:t>bwt</a:t>
            </a:r>
            <a:r>
              <a:rPr lang="en-US" dirty="0"/>
              <a:t> &gt;</a:t>
            </a:r>
            <a:r>
              <a:rPr lang="en-US" b="1" dirty="0"/>
              <a:t>3500</a:t>
            </a:r>
            <a:r>
              <a:rPr lang="en-US" dirty="0"/>
              <a:t> then </a:t>
            </a:r>
            <a:r>
              <a:rPr lang="en-US" dirty="0" err="1"/>
              <a:t>bcat</a:t>
            </a:r>
            <a:r>
              <a:rPr lang="en-US" dirty="0"/>
              <a:t> = </a:t>
            </a:r>
            <a:r>
              <a:rPr lang="en-US" b="1" dirty="0"/>
              <a:t>0</a:t>
            </a:r>
            <a:r>
              <a:rPr lang="en-US" dirty="0"/>
              <a:t>;</a:t>
            </a:r>
          </a:p>
          <a:p>
            <a:r>
              <a:rPr lang="en-US" dirty="0"/>
              <a:t>  else if </a:t>
            </a:r>
            <a:r>
              <a:rPr lang="en-US" b="1" dirty="0"/>
              <a:t>3000</a:t>
            </a:r>
            <a:r>
              <a:rPr lang="en-US" dirty="0"/>
              <a:t> &lt; </a:t>
            </a:r>
            <a:r>
              <a:rPr lang="en-US" dirty="0" err="1"/>
              <a:t>bwt</a:t>
            </a:r>
            <a:r>
              <a:rPr lang="en-US" dirty="0"/>
              <a:t> &lt;= </a:t>
            </a:r>
            <a:r>
              <a:rPr lang="en-US" b="1" dirty="0"/>
              <a:t>3500</a:t>
            </a:r>
            <a:r>
              <a:rPr lang="en-US" dirty="0"/>
              <a:t> then </a:t>
            </a:r>
            <a:r>
              <a:rPr lang="en-US" dirty="0" err="1"/>
              <a:t>bcat</a:t>
            </a:r>
            <a:r>
              <a:rPr lang="en-US" dirty="0"/>
              <a:t> = </a:t>
            </a:r>
            <a:r>
              <a:rPr lang="en-US" b="1" dirty="0"/>
              <a:t>1</a:t>
            </a:r>
            <a:r>
              <a:rPr lang="en-US" dirty="0"/>
              <a:t>;</a:t>
            </a:r>
          </a:p>
          <a:p>
            <a:r>
              <a:rPr lang="en-US" dirty="0"/>
              <a:t>  else if </a:t>
            </a:r>
            <a:r>
              <a:rPr lang="en-US" b="1" dirty="0"/>
              <a:t>2500</a:t>
            </a:r>
            <a:r>
              <a:rPr lang="en-US" dirty="0"/>
              <a:t> &lt; </a:t>
            </a:r>
            <a:r>
              <a:rPr lang="en-US" dirty="0" err="1"/>
              <a:t>bwt</a:t>
            </a:r>
            <a:r>
              <a:rPr lang="en-US" dirty="0"/>
              <a:t> &lt;= </a:t>
            </a:r>
            <a:r>
              <a:rPr lang="en-US" b="1" dirty="0"/>
              <a:t>3000</a:t>
            </a:r>
            <a:r>
              <a:rPr lang="en-US" dirty="0"/>
              <a:t> then </a:t>
            </a:r>
            <a:r>
              <a:rPr lang="en-US" dirty="0" err="1"/>
              <a:t>bcat</a:t>
            </a:r>
            <a:r>
              <a:rPr lang="en-US" dirty="0"/>
              <a:t> = </a:t>
            </a:r>
            <a:r>
              <a:rPr lang="en-US" b="1" dirty="0"/>
              <a:t>2</a:t>
            </a:r>
            <a:r>
              <a:rPr lang="en-US" dirty="0"/>
              <a:t>;</a:t>
            </a:r>
          </a:p>
          <a:p>
            <a:r>
              <a:rPr lang="en-US" dirty="0"/>
              <a:t>  else  </a:t>
            </a:r>
            <a:r>
              <a:rPr lang="en-US" dirty="0" err="1"/>
              <a:t>bcat</a:t>
            </a:r>
            <a:r>
              <a:rPr lang="en-US" dirty="0"/>
              <a:t> = </a:t>
            </a:r>
            <a:r>
              <a:rPr lang="en-US" b="1" dirty="0"/>
              <a:t>3</a:t>
            </a:r>
            <a:r>
              <a:rPr lang="en-US" dirty="0"/>
              <a:t>;</a:t>
            </a:r>
          </a:p>
          <a:p>
            <a:r>
              <a:rPr lang="en-US" b="1" dirty="0"/>
              <a:t>run</a:t>
            </a:r>
            <a:r>
              <a:rPr lang="en-US" dirty="0" smtClean="0"/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510197"/>
              </p:ext>
            </p:extLst>
          </p:nvPr>
        </p:nvGraphicFramePr>
        <p:xfrm>
          <a:off x="457200" y="4419600"/>
          <a:ext cx="5486394" cy="1965958"/>
        </p:xfrm>
        <a:graphic>
          <a:graphicData uri="http://schemas.openxmlformats.org/drawingml/2006/table">
            <a:tbl>
              <a:tblPr/>
              <a:tblGrid>
                <a:gridCol w="914399"/>
                <a:gridCol w="914399"/>
                <a:gridCol w="914399"/>
                <a:gridCol w="914399"/>
                <a:gridCol w="914399"/>
                <a:gridCol w="914399"/>
              </a:tblGrid>
              <a:tr h="259868">
                <a:tc gridSpan="6"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Analysis of Weighted Least Squares Estimates</a:t>
                      </a:r>
                    </a:p>
                  </a:txBody>
                  <a:tcPr marL="28247" marR="28247" marT="28247" marB="28247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6618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Effect</a:t>
                      </a:r>
                    </a:p>
                  </a:txBody>
                  <a:tcPr marL="28247" marR="28247" marT="28247" marB="28247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Parameter</a:t>
                      </a:r>
                    </a:p>
                  </a:txBody>
                  <a:tcPr marL="28247" marR="28247" marT="28247" marB="28247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Estimate </a:t>
                      </a:r>
                    </a:p>
                  </a:txBody>
                  <a:tcPr marL="28247" marR="28247" marT="28247" marB="28247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Standard</a:t>
                      </a:r>
                      <a:b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Error</a:t>
                      </a:r>
                    </a:p>
                  </a:txBody>
                  <a:tcPr marL="28247" marR="28247" marT="28247" marB="28247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Chi-</a:t>
                      </a:r>
                      <a:b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Square</a:t>
                      </a:r>
                    </a:p>
                  </a:txBody>
                  <a:tcPr marL="28247" marR="28247" marT="28247" marB="28247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 &gt; ChiSq</a:t>
                      </a:r>
                    </a:p>
                  </a:txBody>
                  <a:tcPr marL="28247" marR="28247" marT="28247" marB="28247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59868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Model</a:t>
                      </a:r>
                    </a:p>
                  </a:txBody>
                  <a:tcPr marL="28247" marR="28247" marT="28247" marB="28247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8247" marR="28247" marT="28247" marB="28247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0.3684</a:t>
                      </a:r>
                    </a:p>
                  </a:txBody>
                  <a:tcPr marL="28247" marR="28247" marT="28247" marB="28247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0.1346</a:t>
                      </a:r>
                    </a:p>
                  </a:txBody>
                  <a:tcPr marL="28247" marR="28247" marT="28247" marB="28247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7.49</a:t>
                      </a:r>
                    </a:p>
                  </a:txBody>
                  <a:tcPr marL="28247" marR="28247" marT="28247" marB="28247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0.0062</a:t>
                      </a:r>
                    </a:p>
                  </a:txBody>
                  <a:tcPr marL="28247" marR="28247" marT="28247" marB="28247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59868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28247" marR="28247" marT="28247" marB="28247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8247" marR="28247" marT="28247" marB="28247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-0.1088</a:t>
                      </a:r>
                    </a:p>
                  </a:txBody>
                  <a:tcPr marL="28247" marR="28247" marT="28247" marB="28247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0.2104</a:t>
                      </a:r>
                    </a:p>
                  </a:txBody>
                  <a:tcPr marL="28247" marR="28247" marT="28247" marB="28247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0.27</a:t>
                      </a:r>
                    </a:p>
                  </a:txBody>
                  <a:tcPr marL="28247" marR="28247" marT="28247" marB="28247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0.6051</a:t>
                      </a:r>
                    </a:p>
                  </a:txBody>
                  <a:tcPr marL="28247" marR="28247" marT="28247" marB="28247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59868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28247" marR="28247" marT="28247" marB="28247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28247" marR="28247" marT="28247" marB="28247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-0.3333</a:t>
                      </a:r>
                    </a:p>
                  </a:txBody>
                  <a:tcPr marL="28247" marR="28247" marT="28247" marB="28247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0.2254</a:t>
                      </a:r>
                    </a:p>
                  </a:txBody>
                  <a:tcPr marL="28247" marR="28247" marT="28247" marB="28247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2.19</a:t>
                      </a:r>
                    </a:p>
                  </a:txBody>
                  <a:tcPr marL="28247" marR="28247" marT="28247" marB="28247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0.1391</a:t>
                      </a:r>
                    </a:p>
                  </a:txBody>
                  <a:tcPr marL="28247" marR="28247" marT="28247" marB="28247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59868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28247" marR="28247" marT="28247" marB="28247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28247" marR="28247" marT="28247" marB="28247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0.2670</a:t>
                      </a:r>
                    </a:p>
                  </a:txBody>
                  <a:tcPr marL="28247" marR="28247" marT="28247" marB="28247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0.2205</a:t>
                      </a:r>
                    </a:p>
                  </a:txBody>
                  <a:tcPr marL="28247" marR="28247" marT="28247" marB="28247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1.47</a:t>
                      </a:r>
                    </a:p>
                  </a:txBody>
                  <a:tcPr marL="28247" marR="28247" marT="28247" marB="28247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0.2259</a:t>
                      </a:r>
                    </a:p>
                  </a:txBody>
                  <a:tcPr marL="28247" marR="28247" marT="28247" marB="28247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800600" y="1162050"/>
            <a:ext cx="2895600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/>
              <a:t>proc</a:t>
            </a:r>
            <a:r>
              <a:rPr lang="en-US" dirty="0"/>
              <a:t> </a:t>
            </a:r>
            <a:r>
              <a:rPr lang="en-US" b="1" dirty="0" err="1"/>
              <a:t>catmod</a:t>
            </a:r>
            <a:r>
              <a:rPr lang="en-US" dirty="0"/>
              <a:t> data = </a:t>
            </a:r>
            <a:r>
              <a:rPr lang="en-US" dirty="0" err="1"/>
              <a:t>bwt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population</a:t>
            </a:r>
            <a:r>
              <a:rPr lang="en-US" dirty="0"/>
              <a:t> smoke;</a:t>
            </a:r>
          </a:p>
          <a:p>
            <a:r>
              <a:rPr lang="en-US" dirty="0"/>
              <a:t>  response </a:t>
            </a:r>
            <a:r>
              <a:rPr lang="en-US" dirty="0" err="1">
                <a:solidFill>
                  <a:srgbClr val="FF0000"/>
                </a:solidFill>
              </a:rPr>
              <a:t>alogits</a:t>
            </a:r>
            <a:r>
              <a:rPr lang="en-US" dirty="0"/>
              <a:t>;</a:t>
            </a:r>
          </a:p>
          <a:p>
            <a:r>
              <a:rPr lang="it-IT" dirty="0"/>
              <a:t>  model bcat = </a:t>
            </a:r>
            <a:endParaRPr lang="it-IT" dirty="0" smtClean="0"/>
          </a:p>
          <a:p>
            <a:r>
              <a:rPr lang="it-IT" dirty="0" smtClean="0"/>
              <a:t>               (</a:t>
            </a:r>
            <a:r>
              <a:rPr lang="it-IT" b="1" dirty="0"/>
              <a:t>0</a:t>
            </a:r>
            <a:r>
              <a:rPr lang="it-IT" dirty="0"/>
              <a:t> </a:t>
            </a:r>
            <a:r>
              <a:rPr lang="it-IT" b="1" dirty="0"/>
              <a:t>1</a:t>
            </a:r>
            <a:r>
              <a:rPr lang="it-IT" dirty="0"/>
              <a:t> </a:t>
            </a:r>
            <a:r>
              <a:rPr lang="it-IT" b="1" dirty="0"/>
              <a:t>0</a:t>
            </a:r>
            <a:r>
              <a:rPr lang="it-IT" dirty="0"/>
              <a:t> </a:t>
            </a:r>
            <a:r>
              <a:rPr lang="it-IT" b="1" dirty="0"/>
              <a:t>0</a:t>
            </a:r>
            <a:r>
              <a:rPr lang="it-IT" dirty="0"/>
              <a:t>,</a:t>
            </a:r>
          </a:p>
          <a:p>
            <a:r>
              <a:rPr lang="en-US" dirty="0"/>
              <a:t>                </a:t>
            </a:r>
            <a:r>
              <a:rPr lang="en-US" b="1" dirty="0"/>
              <a:t>0</a:t>
            </a:r>
            <a:r>
              <a:rPr lang="en-US" dirty="0"/>
              <a:t> </a:t>
            </a:r>
            <a:r>
              <a:rPr lang="en-US" b="1" dirty="0"/>
              <a:t>0</a:t>
            </a:r>
            <a:r>
              <a:rPr lang="en-US" dirty="0"/>
              <a:t> </a:t>
            </a:r>
            <a:r>
              <a:rPr lang="en-US" b="1" dirty="0"/>
              <a:t>1</a:t>
            </a:r>
            <a:r>
              <a:rPr lang="en-US" dirty="0"/>
              <a:t> </a:t>
            </a:r>
            <a:r>
              <a:rPr lang="en-US" b="1" dirty="0"/>
              <a:t>0</a:t>
            </a:r>
            <a:r>
              <a:rPr lang="en-US" dirty="0"/>
              <a:t>,</a:t>
            </a:r>
          </a:p>
          <a:p>
            <a:r>
              <a:rPr lang="en-US" dirty="0"/>
              <a:t>                </a:t>
            </a:r>
            <a:r>
              <a:rPr lang="en-US" b="1" dirty="0"/>
              <a:t>0</a:t>
            </a:r>
            <a:r>
              <a:rPr lang="en-US" dirty="0"/>
              <a:t> </a:t>
            </a:r>
            <a:r>
              <a:rPr lang="en-US" b="1" dirty="0"/>
              <a:t>0</a:t>
            </a:r>
            <a:r>
              <a:rPr lang="en-US" dirty="0"/>
              <a:t> </a:t>
            </a:r>
            <a:r>
              <a:rPr lang="en-US" b="1" dirty="0"/>
              <a:t>0</a:t>
            </a:r>
            <a:r>
              <a:rPr lang="en-US" dirty="0"/>
              <a:t> </a:t>
            </a:r>
            <a:r>
              <a:rPr lang="en-US" b="1" dirty="0"/>
              <a:t>1</a:t>
            </a:r>
            <a:r>
              <a:rPr lang="en-US" dirty="0"/>
              <a:t>,</a:t>
            </a:r>
          </a:p>
          <a:p>
            <a:r>
              <a:rPr lang="en-US" dirty="0"/>
              <a:t>                </a:t>
            </a:r>
            <a:r>
              <a:rPr lang="en-US" b="1" dirty="0"/>
              <a:t>1</a:t>
            </a:r>
            <a:r>
              <a:rPr lang="en-US" dirty="0"/>
              <a:t> </a:t>
            </a:r>
            <a:r>
              <a:rPr lang="en-US" b="1" dirty="0"/>
              <a:t>1</a:t>
            </a:r>
            <a:r>
              <a:rPr lang="en-US" dirty="0"/>
              <a:t> </a:t>
            </a:r>
            <a:r>
              <a:rPr lang="en-US" b="1" dirty="0"/>
              <a:t>0</a:t>
            </a:r>
            <a:r>
              <a:rPr lang="en-US" dirty="0"/>
              <a:t> </a:t>
            </a:r>
            <a:r>
              <a:rPr lang="en-US" b="1" dirty="0"/>
              <a:t>0</a:t>
            </a:r>
            <a:r>
              <a:rPr lang="en-US" dirty="0"/>
              <a:t>,</a:t>
            </a:r>
          </a:p>
          <a:p>
            <a:r>
              <a:rPr lang="en-US" dirty="0"/>
              <a:t>                </a:t>
            </a:r>
            <a:r>
              <a:rPr lang="en-US" b="1" dirty="0"/>
              <a:t>1</a:t>
            </a:r>
            <a:r>
              <a:rPr lang="en-US" dirty="0"/>
              <a:t> </a:t>
            </a:r>
            <a:r>
              <a:rPr lang="en-US" b="1" dirty="0"/>
              <a:t>0</a:t>
            </a:r>
            <a:r>
              <a:rPr lang="en-US" dirty="0"/>
              <a:t> </a:t>
            </a:r>
            <a:r>
              <a:rPr lang="en-US" b="1" dirty="0"/>
              <a:t>1</a:t>
            </a:r>
            <a:r>
              <a:rPr lang="en-US" dirty="0"/>
              <a:t> </a:t>
            </a:r>
            <a:r>
              <a:rPr lang="en-US" b="1" dirty="0"/>
              <a:t>0</a:t>
            </a:r>
            <a:r>
              <a:rPr lang="en-US" dirty="0"/>
              <a:t>,</a:t>
            </a:r>
          </a:p>
          <a:p>
            <a:r>
              <a:rPr lang="en-US" dirty="0"/>
              <a:t>                </a:t>
            </a:r>
            <a:r>
              <a:rPr lang="en-US" b="1" dirty="0"/>
              <a:t>1</a:t>
            </a:r>
            <a:r>
              <a:rPr lang="en-US" dirty="0"/>
              <a:t> </a:t>
            </a:r>
            <a:r>
              <a:rPr lang="en-US" b="1" dirty="0"/>
              <a:t>0</a:t>
            </a:r>
            <a:r>
              <a:rPr lang="en-US" dirty="0"/>
              <a:t> </a:t>
            </a:r>
            <a:r>
              <a:rPr lang="en-US" b="1" dirty="0"/>
              <a:t>0</a:t>
            </a:r>
            <a:r>
              <a:rPr lang="en-US" dirty="0"/>
              <a:t> </a:t>
            </a:r>
            <a:r>
              <a:rPr lang="en-US" b="1" dirty="0"/>
              <a:t>1</a:t>
            </a:r>
            <a:r>
              <a:rPr lang="en-US" dirty="0"/>
              <a:t>) 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ML</a:t>
            </a:r>
            <a:r>
              <a:rPr lang="en-US" dirty="0" smtClean="0"/>
              <a:t> ;</a:t>
            </a:r>
            <a:endParaRPr lang="en-US" dirty="0"/>
          </a:p>
          <a:p>
            <a:r>
              <a:rPr lang="en-US" b="1" dirty="0"/>
              <a:t>run</a:t>
            </a:r>
            <a:r>
              <a:rPr lang="en-US" dirty="0"/>
              <a:t>; </a:t>
            </a:r>
          </a:p>
        </p:txBody>
      </p:sp>
      <p:sp>
        <p:nvSpPr>
          <p:cNvPr id="9" name="Rectangle 8"/>
          <p:cNvSpPr/>
          <p:nvPr/>
        </p:nvSpPr>
        <p:spPr>
          <a:xfrm>
            <a:off x="5715000" y="2286000"/>
            <a:ext cx="1524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91200" y="3962400"/>
            <a:ext cx="685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77000" y="4648200"/>
            <a:ext cx="9144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smoke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24600" y="5105400"/>
                <a:ext cx="1371600" cy="38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𝑠𝑚𝑜𝑘𝑒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5105400"/>
                <a:ext cx="1371600" cy="384336"/>
              </a:xfrm>
              <a:prstGeom prst="rect">
                <a:avLst/>
              </a:prstGeom>
              <a:blipFill rotWithShape="1">
                <a:blip r:embed="rId2"/>
                <a:stretch>
                  <a:fillRect t="-793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>
            <a:off x="2819400" y="5297568"/>
            <a:ext cx="3810000" cy="19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286000" y="5562600"/>
            <a:ext cx="838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248400" y="5791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Intercept from each </a:t>
            </a:r>
            <a:r>
              <a:rPr lang="en-US" dirty="0" err="1" smtClean="0"/>
              <a:t>logit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124200" y="5943600"/>
            <a:ext cx="3200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55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37"/>
            <a:ext cx="8229600" cy="887963"/>
          </a:xfrm>
        </p:spPr>
        <p:txBody>
          <a:bodyPr>
            <a:noAutofit/>
          </a:bodyPr>
          <a:lstStyle/>
          <a:p>
            <a:r>
              <a:rPr lang="en-US" sz="3200" dirty="0"/>
              <a:t>STATA Code for Continuation-ratio </a:t>
            </a:r>
            <a:r>
              <a:rPr lang="en-US" sz="3200" dirty="0" smtClean="0"/>
              <a:t>Model (I)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4955" y="762000"/>
                <a:ext cx="8229600" cy="68579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Unconstrained continuation-ratio model.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4955" y="762000"/>
                <a:ext cx="8229600" cy="685799"/>
              </a:xfrm>
              <a:blipFill rotWithShape="1">
                <a:blip r:embed="rId2"/>
                <a:stretch>
                  <a:fillRect l="-667" t="-12500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4955" y="1066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. </a:t>
            </a:r>
            <a:r>
              <a:rPr lang="en-US" dirty="0" err="1"/>
              <a:t>logit</a:t>
            </a:r>
            <a:r>
              <a:rPr lang="en-US" dirty="0"/>
              <a:t> bwt4 smoke if bwt4 == 0 | bwt4 == 1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34"/>
          <a:stretch/>
        </p:blipFill>
        <p:spPr bwMode="auto">
          <a:xfrm>
            <a:off x="709126" y="1713131"/>
            <a:ext cx="62994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69167" y="2514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. </a:t>
            </a:r>
            <a:r>
              <a:rPr lang="en-US" dirty="0"/>
              <a:t>gen bwc2 = .</a:t>
            </a:r>
          </a:p>
          <a:p>
            <a:r>
              <a:rPr lang="en-US" dirty="0"/>
              <a:t>. replace bwc2 = 0 if bwt4 == 0 | bwt4 == 1</a:t>
            </a:r>
          </a:p>
          <a:p>
            <a:r>
              <a:rPr lang="en-US" dirty="0"/>
              <a:t>. replace bwc2 = 1 if bwt4 == 2</a:t>
            </a:r>
          </a:p>
          <a:p>
            <a:r>
              <a:rPr lang="en-US" dirty="0"/>
              <a:t>. </a:t>
            </a:r>
            <a:r>
              <a:rPr lang="en-US" dirty="0" err="1"/>
              <a:t>logit</a:t>
            </a:r>
            <a:r>
              <a:rPr lang="en-US" dirty="0"/>
              <a:t> bwc2 smoke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95"/>
          <a:stretch/>
        </p:blipFill>
        <p:spPr bwMode="auto">
          <a:xfrm>
            <a:off x="721136" y="3543300"/>
            <a:ext cx="6287439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71846" y="445847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 gen bwc3 = </a:t>
            </a:r>
            <a:r>
              <a:rPr lang="en-US" dirty="0" smtClean="0"/>
              <a:t>0. </a:t>
            </a:r>
            <a:endParaRPr lang="en-US" dirty="0"/>
          </a:p>
          <a:p>
            <a:r>
              <a:rPr lang="en-US" dirty="0"/>
              <a:t>. replace bwc3 = 1 if bwt4 == 3</a:t>
            </a:r>
          </a:p>
          <a:p>
            <a:r>
              <a:rPr lang="en-US" dirty="0" smtClean="0"/>
              <a:t>. </a:t>
            </a:r>
            <a:r>
              <a:rPr lang="en-US" dirty="0" err="1"/>
              <a:t>logit</a:t>
            </a:r>
            <a:r>
              <a:rPr lang="en-US" dirty="0"/>
              <a:t> bwc3 smoke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24"/>
          <a:stretch/>
        </p:blipFill>
        <p:spPr bwMode="auto">
          <a:xfrm>
            <a:off x="737117" y="5181601"/>
            <a:ext cx="6271459" cy="988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0511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STATA Code for </a:t>
            </a:r>
            <a:r>
              <a:rPr lang="en-US" dirty="0" smtClean="0"/>
              <a:t>Continuation-ratio Model (II)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773" y="2377371"/>
            <a:ext cx="3952313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. </a:t>
            </a:r>
            <a:r>
              <a:rPr lang="en-US" dirty="0" err="1"/>
              <a:t>findit</a:t>
            </a:r>
            <a:r>
              <a:rPr lang="en-US" dirty="0"/>
              <a:t> </a:t>
            </a:r>
            <a:r>
              <a:rPr lang="en-US" dirty="0" err="1" smtClean="0"/>
              <a:t>ocratio</a:t>
            </a:r>
            <a:endParaRPr lang="en-US" dirty="0" smtClean="0"/>
          </a:p>
          <a:p>
            <a:r>
              <a:rPr lang="en-US" dirty="0" smtClean="0"/>
              <a:t>. gen </a:t>
            </a:r>
            <a:r>
              <a:rPr lang="en-US" dirty="0"/>
              <a:t>bwt4_rec = </a:t>
            </a:r>
            <a:r>
              <a:rPr lang="en-US" dirty="0" smtClean="0"/>
              <a:t>bwt4</a:t>
            </a:r>
          </a:p>
          <a:p>
            <a:r>
              <a:rPr lang="fr-FR" dirty="0" smtClean="0"/>
              <a:t>. recode </a:t>
            </a:r>
            <a:r>
              <a:rPr lang="fr-FR" dirty="0"/>
              <a:t>bwt4_rec 0 = 3 1 = 2 2 = 1 3 = 0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49"/>
          <a:stretch/>
        </p:blipFill>
        <p:spPr bwMode="auto">
          <a:xfrm>
            <a:off x="685800" y="3810000"/>
            <a:ext cx="6934200" cy="2444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1447800"/>
                <a:ext cx="7010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400" dirty="0" smtClean="0"/>
                  <a:t>Constrained continuation-ratio model only.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𝛽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47800"/>
                <a:ext cx="701040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130" t="-588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30882" y="3403425"/>
                <a:ext cx="3276600" cy="655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𝑂𝑅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𝑠𝑚𝑜𝑘𝑒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−(−.6266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1.87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882" y="3403425"/>
                <a:ext cx="3276600" cy="655372"/>
              </a:xfrm>
              <a:prstGeom prst="rect">
                <a:avLst/>
              </a:prstGeom>
              <a:blipFill rotWithShape="1">
                <a:blip r:embed="rId4"/>
                <a:stretch>
                  <a:fillRect l="-1676" t="-926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2743200" y="3657600"/>
            <a:ext cx="4038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93086" y="1926097"/>
            <a:ext cx="4246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 sign here is to adjust for the reversed order of response from adjacent-category approach to make it comparable to the OR computed in adjacent-category approach. 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334000" y="2209800"/>
            <a:ext cx="1066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56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STATA Code for Continuation-ratio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600201"/>
            <a:ext cx="6172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/>
              <a:t>proc</a:t>
            </a:r>
            <a:r>
              <a:rPr lang="en-US" sz="1400" dirty="0"/>
              <a:t> </a:t>
            </a:r>
            <a:r>
              <a:rPr lang="en-US" sz="1400" b="1" dirty="0"/>
              <a:t>logistic</a:t>
            </a:r>
            <a:r>
              <a:rPr lang="en-US" sz="1400" dirty="0"/>
              <a:t> data = </a:t>
            </a:r>
            <a:r>
              <a:rPr lang="en-US" sz="1400" dirty="0" err="1"/>
              <a:t>bwt</a:t>
            </a:r>
            <a:r>
              <a:rPr lang="en-US" sz="1400" dirty="0"/>
              <a:t>;</a:t>
            </a:r>
          </a:p>
          <a:p>
            <a:r>
              <a:rPr lang="en-US" sz="1400" dirty="0"/>
              <a:t>   where </a:t>
            </a:r>
            <a:r>
              <a:rPr lang="en-US" sz="1400" dirty="0" err="1"/>
              <a:t>bcat</a:t>
            </a:r>
            <a:r>
              <a:rPr lang="en-US" sz="1400" dirty="0"/>
              <a:t> = </a:t>
            </a:r>
            <a:r>
              <a:rPr lang="en-US" sz="1400" b="1" dirty="0"/>
              <a:t>0</a:t>
            </a:r>
            <a:r>
              <a:rPr lang="en-US" sz="1400" dirty="0"/>
              <a:t> | </a:t>
            </a:r>
            <a:r>
              <a:rPr lang="en-US" sz="1400" dirty="0" err="1"/>
              <a:t>bcat</a:t>
            </a:r>
            <a:r>
              <a:rPr lang="en-US" sz="1400" dirty="0"/>
              <a:t> = </a:t>
            </a:r>
            <a:r>
              <a:rPr lang="en-US" sz="1400" b="1" dirty="0"/>
              <a:t>1</a:t>
            </a:r>
            <a:r>
              <a:rPr lang="en-US" sz="1400" dirty="0"/>
              <a:t>;</a:t>
            </a:r>
          </a:p>
          <a:p>
            <a:r>
              <a:rPr lang="en-US" sz="1400" dirty="0"/>
              <a:t>   model </a:t>
            </a:r>
            <a:r>
              <a:rPr lang="en-US" sz="1400" dirty="0" err="1"/>
              <a:t>bcat</a:t>
            </a:r>
            <a:r>
              <a:rPr lang="en-US" sz="1400" dirty="0"/>
              <a:t> (event="1") = smoke;</a:t>
            </a:r>
          </a:p>
          <a:p>
            <a:r>
              <a:rPr lang="en-US" sz="1400" b="1" dirty="0"/>
              <a:t>run</a:t>
            </a:r>
            <a:r>
              <a:rPr lang="en-US" sz="1400" dirty="0"/>
              <a:t>;</a:t>
            </a:r>
          </a:p>
          <a:p>
            <a:r>
              <a:rPr lang="en-US" sz="1400" b="1" dirty="0"/>
              <a:t>data</a:t>
            </a:r>
            <a:r>
              <a:rPr lang="en-US" sz="1400" dirty="0"/>
              <a:t> bwt2;</a:t>
            </a:r>
          </a:p>
          <a:p>
            <a:r>
              <a:rPr lang="en-US" sz="1400" dirty="0"/>
              <a:t>  set </a:t>
            </a:r>
            <a:r>
              <a:rPr lang="en-US" sz="1400" dirty="0" err="1"/>
              <a:t>bwt</a:t>
            </a:r>
            <a:r>
              <a:rPr lang="en-US" sz="1400" dirty="0"/>
              <a:t>;</a:t>
            </a:r>
          </a:p>
          <a:p>
            <a:r>
              <a:rPr lang="en-US" sz="1400" dirty="0"/>
              <a:t>  if (</a:t>
            </a:r>
            <a:r>
              <a:rPr lang="en-US" sz="1400" dirty="0" err="1"/>
              <a:t>bcat</a:t>
            </a:r>
            <a:r>
              <a:rPr lang="en-US" sz="1400" dirty="0"/>
              <a:t> = </a:t>
            </a:r>
            <a:r>
              <a:rPr lang="en-US" sz="1400" b="1" dirty="0"/>
              <a:t>0</a:t>
            </a:r>
            <a:r>
              <a:rPr lang="en-US" sz="1400" dirty="0"/>
              <a:t> | </a:t>
            </a:r>
            <a:r>
              <a:rPr lang="en-US" sz="1400" dirty="0" err="1"/>
              <a:t>bcat</a:t>
            </a:r>
            <a:r>
              <a:rPr lang="en-US" sz="1400" dirty="0"/>
              <a:t> = </a:t>
            </a:r>
            <a:r>
              <a:rPr lang="en-US" sz="1400" b="1" dirty="0"/>
              <a:t>1</a:t>
            </a:r>
            <a:r>
              <a:rPr lang="en-US" sz="1400" dirty="0"/>
              <a:t>) then bcat2 = </a:t>
            </a:r>
            <a:r>
              <a:rPr lang="en-US" sz="1400" b="1" dirty="0"/>
              <a:t>0</a:t>
            </a:r>
            <a:r>
              <a:rPr lang="en-US" sz="1400" dirty="0"/>
              <a:t>;</a:t>
            </a:r>
          </a:p>
          <a:p>
            <a:r>
              <a:rPr lang="en-US" sz="1400" dirty="0"/>
              <a:t>  else if </a:t>
            </a:r>
            <a:r>
              <a:rPr lang="en-US" sz="1400" dirty="0" err="1"/>
              <a:t>bcat</a:t>
            </a:r>
            <a:r>
              <a:rPr lang="en-US" sz="1400" dirty="0"/>
              <a:t> = </a:t>
            </a:r>
            <a:r>
              <a:rPr lang="en-US" sz="1400" b="1" dirty="0"/>
              <a:t>2</a:t>
            </a:r>
            <a:r>
              <a:rPr lang="en-US" sz="1400" dirty="0"/>
              <a:t> then bcat2 = </a:t>
            </a:r>
            <a:r>
              <a:rPr lang="en-US" sz="1400" b="1" dirty="0"/>
              <a:t>1</a:t>
            </a:r>
            <a:r>
              <a:rPr lang="en-US" sz="1400" dirty="0"/>
              <a:t>;</a:t>
            </a:r>
          </a:p>
          <a:p>
            <a:r>
              <a:rPr lang="en-US" sz="1400" b="1" dirty="0"/>
              <a:t>run</a:t>
            </a:r>
            <a:r>
              <a:rPr lang="en-US" sz="1400" dirty="0"/>
              <a:t>;</a:t>
            </a:r>
          </a:p>
          <a:p>
            <a:r>
              <a:rPr lang="en-US" sz="1400" b="1" dirty="0" err="1"/>
              <a:t>proc</a:t>
            </a:r>
            <a:r>
              <a:rPr lang="en-US" sz="1400" dirty="0"/>
              <a:t> </a:t>
            </a:r>
            <a:r>
              <a:rPr lang="en-US" sz="1400" b="1" dirty="0"/>
              <a:t>logistic</a:t>
            </a:r>
            <a:r>
              <a:rPr lang="en-US" sz="1400" dirty="0"/>
              <a:t> data = bwt2;</a:t>
            </a:r>
          </a:p>
          <a:p>
            <a:r>
              <a:rPr lang="en-US" sz="1400" dirty="0"/>
              <a:t>   model bcat2 (event="1") = smoke;</a:t>
            </a:r>
          </a:p>
          <a:p>
            <a:r>
              <a:rPr lang="en-US" sz="1400" b="1" dirty="0"/>
              <a:t>run</a:t>
            </a:r>
            <a:r>
              <a:rPr lang="en-US" sz="1400" dirty="0"/>
              <a:t>;</a:t>
            </a:r>
          </a:p>
          <a:p>
            <a:r>
              <a:rPr lang="en-US" sz="1400" b="1" dirty="0" smtClean="0"/>
              <a:t>data</a:t>
            </a:r>
            <a:r>
              <a:rPr lang="en-US" sz="1400" dirty="0" smtClean="0"/>
              <a:t> </a:t>
            </a:r>
            <a:r>
              <a:rPr lang="en-US" sz="1400" dirty="0"/>
              <a:t>bwt3;</a:t>
            </a:r>
          </a:p>
          <a:p>
            <a:r>
              <a:rPr lang="en-US" sz="1400" dirty="0"/>
              <a:t>  set </a:t>
            </a:r>
            <a:r>
              <a:rPr lang="en-US" sz="1400" dirty="0" err="1"/>
              <a:t>bwt</a:t>
            </a:r>
            <a:r>
              <a:rPr lang="en-US" sz="1400" dirty="0"/>
              <a:t>;</a:t>
            </a:r>
          </a:p>
          <a:p>
            <a:r>
              <a:rPr lang="en-US" sz="1400" dirty="0"/>
              <a:t>  if (</a:t>
            </a:r>
            <a:r>
              <a:rPr lang="en-US" sz="1400" dirty="0" err="1"/>
              <a:t>bcat</a:t>
            </a:r>
            <a:r>
              <a:rPr lang="en-US" sz="1400" dirty="0"/>
              <a:t> = </a:t>
            </a:r>
            <a:r>
              <a:rPr lang="en-US" sz="1400" b="1" dirty="0"/>
              <a:t>3</a:t>
            </a:r>
            <a:r>
              <a:rPr lang="en-US" sz="1400" dirty="0"/>
              <a:t>) then bcat3 = </a:t>
            </a:r>
            <a:r>
              <a:rPr lang="en-US" sz="1400" b="1" dirty="0"/>
              <a:t>1</a:t>
            </a:r>
            <a:r>
              <a:rPr lang="en-US" sz="1400" dirty="0"/>
              <a:t>;</a:t>
            </a:r>
          </a:p>
          <a:p>
            <a:r>
              <a:rPr lang="en-US" sz="1400" dirty="0"/>
              <a:t>  else bcat3 = </a:t>
            </a:r>
            <a:r>
              <a:rPr lang="en-US" sz="1400" b="1" dirty="0"/>
              <a:t>0</a:t>
            </a:r>
            <a:r>
              <a:rPr lang="en-US" sz="1400" dirty="0"/>
              <a:t>;</a:t>
            </a:r>
          </a:p>
          <a:p>
            <a:r>
              <a:rPr lang="en-US" sz="1400" b="1" dirty="0"/>
              <a:t>run</a:t>
            </a:r>
            <a:r>
              <a:rPr lang="en-US" sz="1400" dirty="0"/>
              <a:t>;</a:t>
            </a:r>
          </a:p>
          <a:p>
            <a:r>
              <a:rPr lang="en-US" sz="1400" b="1" dirty="0" err="1"/>
              <a:t>proc</a:t>
            </a:r>
            <a:r>
              <a:rPr lang="en-US" sz="1400" dirty="0"/>
              <a:t> </a:t>
            </a:r>
            <a:r>
              <a:rPr lang="en-US" sz="1400" b="1" dirty="0"/>
              <a:t>logistic</a:t>
            </a:r>
            <a:r>
              <a:rPr lang="en-US" sz="1400" dirty="0"/>
              <a:t> data = bwt3;</a:t>
            </a:r>
          </a:p>
          <a:p>
            <a:r>
              <a:rPr lang="en-US" sz="1400" dirty="0"/>
              <a:t>   model bcat3 (event="1") = smoke;</a:t>
            </a:r>
          </a:p>
          <a:p>
            <a:r>
              <a:rPr lang="en-US" sz="1400" b="1" dirty="0"/>
              <a:t>run</a:t>
            </a:r>
            <a:r>
              <a:rPr lang="en-US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31671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Proportional Odds Model --- Some More Points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305800" cy="54864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Proportional odds model is the most widely used ordinal logistic regression model. </a:t>
                </a:r>
              </a:p>
              <a:p>
                <a:pPr lvl="1"/>
                <a:r>
                  <a:rPr lang="en-US" dirty="0" smtClean="0"/>
                  <a:t>Also called cumulative </a:t>
                </a:r>
                <a:r>
                  <a:rPr lang="en-US" dirty="0" err="1" smtClean="0"/>
                  <a:t>logit</a:t>
                </a:r>
                <a:r>
                  <a:rPr lang="en-US" dirty="0" smtClean="0"/>
                  <a:t> model.</a:t>
                </a:r>
              </a:p>
              <a:p>
                <a:r>
                  <a:rPr lang="en-US" dirty="0" smtClean="0"/>
                  <a:t>Instead of comparing a single outcome response to one or more reference responses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vs.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−1 </m:t>
                    </m:r>
                  </m:oMath>
                </a14:m>
                <a:r>
                  <a:rPr lang="en-US" dirty="0" smtClean="0"/>
                  <a:t>in adjacent-category model,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vs.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a:rPr lang="en-US" i="1" dirty="0" smtClean="0">
                        <a:latin typeface="Cambria Math"/>
                      </a:rPr>
                      <m:t> &lt; 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in continuation-ratio model), the proportional odds model compares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𝑤h𝑒𝑟𝑒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</a:rPr>
                      <m:t> =0, 1, …, </m:t>
                    </m:r>
                    <m:r>
                      <a:rPr lang="en-US" i="1" dirty="0">
                        <a:latin typeface="Cambria Math"/>
                      </a:rPr>
                      <m:t>𝐾</m:t>
                    </m:r>
                    <m:r>
                      <a:rPr lang="en-US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For an ordered outcome variable with G categories, there are K-1 ways to dichotomize outcome: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&gt;0; </m:t>
                    </m:r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&gt;1; </m:t>
                    </m:r>
                  </m:oMath>
                </a14:m>
                <a:r>
                  <a:rPr lang="en-US" dirty="0" smtClean="0"/>
                  <a:t>… 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−2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−2 ;</m:t>
                    </m:r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; 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&gt;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𝑂𝑅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&gt;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=1)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&gt;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=0)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constraint: the log odds does not depend on the outcome category. </a:t>
                </a:r>
              </a:p>
              <a:p>
                <a:pPr lvl="1"/>
                <a:r>
                  <a:rPr lang="en-US" dirty="0" smtClean="0"/>
                  <a:t>In other words, the odds ratio is invariant to where the outcome categories are dichotomized.</a:t>
                </a:r>
              </a:p>
              <a:p>
                <a:pPr lvl="1"/>
                <a:r>
                  <a:rPr lang="en-US" dirty="0" smtClean="0"/>
                  <a:t>For example,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≤4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Advantage: allows a more general discussion of direction of response with no need to focus on specific outcome categories.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305800" cy="5486400"/>
              </a:xfrm>
              <a:blipFill rotWithShape="1">
                <a:blip r:embed="rId2"/>
                <a:stretch>
                  <a:fillRect l="-587" t="-1556" r="-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64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STATA Code for Proportional Odds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8220" y="1295400"/>
            <a:ext cx="6172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gen bwt4n = </a:t>
            </a:r>
            <a:r>
              <a:rPr lang="en-US" dirty="0" smtClean="0"/>
              <a:t>0. </a:t>
            </a:r>
            <a:endParaRPr lang="en-US" dirty="0"/>
          </a:p>
          <a:p>
            <a:r>
              <a:rPr lang="en-US" dirty="0"/>
              <a:t>. replace bwt4n = 1 if 2500 &lt; </a:t>
            </a:r>
            <a:r>
              <a:rPr lang="en-US" dirty="0" err="1"/>
              <a:t>bwt</a:t>
            </a:r>
            <a:r>
              <a:rPr lang="en-US" dirty="0"/>
              <a:t> &amp; </a:t>
            </a:r>
            <a:r>
              <a:rPr lang="en-US" dirty="0" err="1"/>
              <a:t>bwt</a:t>
            </a:r>
            <a:r>
              <a:rPr lang="en-US" dirty="0"/>
              <a:t> &lt;=3000</a:t>
            </a:r>
          </a:p>
          <a:p>
            <a:r>
              <a:rPr lang="en-US" dirty="0" smtClean="0"/>
              <a:t>. </a:t>
            </a:r>
            <a:r>
              <a:rPr lang="en-US" dirty="0"/>
              <a:t>replace bwt4n = 2 if 3000 &lt; </a:t>
            </a:r>
            <a:r>
              <a:rPr lang="en-US" dirty="0" err="1"/>
              <a:t>bwt</a:t>
            </a:r>
            <a:r>
              <a:rPr lang="en-US" dirty="0"/>
              <a:t> &amp; </a:t>
            </a:r>
            <a:r>
              <a:rPr lang="en-US" dirty="0" err="1"/>
              <a:t>bwt</a:t>
            </a:r>
            <a:r>
              <a:rPr lang="en-US" dirty="0"/>
              <a:t> &lt;=3500</a:t>
            </a:r>
          </a:p>
          <a:p>
            <a:r>
              <a:rPr lang="en-US" dirty="0" smtClean="0"/>
              <a:t>. </a:t>
            </a:r>
            <a:r>
              <a:rPr lang="en-US" dirty="0"/>
              <a:t>replace bwt4n = 3 if </a:t>
            </a:r>
            <a:r>
              <a:rPr lang="en-US" dirty="0" err="1"/>
              <a:t>bwt</a:t>
            </a:r>
            <a:r>
              <a:rPr lang="en-US" dirty="0"/>
              <a:t> &gt; </a:t>
            </a:r>
            <a:r>
              <a:rPr lang="en-US" dirty="0" smtClean="0"/>
              <a:t>3500</a:t>
            </a:r>
          </a:p>
          <a:p>
            <a:r>
              <a:rPr lang="en-US" dirty="0"/>
              <a:t>. </a:t>
            </a:r>
            <a:r>
              <a:rPr lang="en-US" dirty="0" err="1"/>
              <a:t>ologit</a:t>
            </a:r>
            <a:r>
              <a:rPr lang="en-US" dirty="0"/>
              <a:t>  bwt4n </a:t>
            </a:r>
            <a:r>
              <a:rPr lang="en-US" dirty="0" err="1"/>
              <a:t>lwt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65"/>
          <a:stretch/>
        </p:blipFill>
        <p:spPr bwMode="auto">
          <a:xfrm>
            <a:off x="838200" y="2772728"/>
            <a:ext cx="5867400" cy="1989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05600" y="3124200"/>
                <a:ext cx="2057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𝛽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124200"/>
                <a:ext cx="20574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638800" y="1018402"/>
            <a:ext cx="3048000" cy="17543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It is more convenient to code the ordinal outcome so that it increases with the underling continuous response. </a:t>
            </a:r>
          </a:p>
          <a:p>
            <a:r>
              <a:rPr lang="en-US" dirty="0" smtClean="0"/>
              <a:t>Same as bwt4_rec created for continuation-ratio model.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2057400" y="1895565"/>
            <a:ext cx="3581400" cy="619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95"/>
          <a:stretch/>
        </p:blipFill>
        <p:spPr bwMode="auto">
          <a:xfrm>
            <a:off x="891073" y="5052101"/>
            <a:ext cx="607071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75300" y="4762047"/>
            <a:ext cx="2146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 </a:t>
            </a:r>
            <a:r>
              <a:rPr lang="en-US" dirty="0" err="1"/>
              <a:t>ologit</a:t>
            </a:r>
            <a:r>
              <a:rPr lang="en-US" dirty="0"/>
              <a:t> bwt4n </a:t>
            </a:r>
            <a:r>
              <a:rPr lang="en-US" dirty="0" err="1"/>
              <a:t>lwt</a:t>
            </a:r>
            <a:r>
              <a:rPr lang="en-US" dirty="0"/>
              <a:t>, 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54759" y="4800600"/>
                <a:ext cx="2438400" cy="406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𝑙𝑤𝑡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=1.0128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759" y="4800600"/>
                <a:ext cx="2438400" cy="406586"/>
              </a:xfrm>
              <a:prstGeom prst="rect">
                <a:avLst/>
              </a:prstGeom>
              <a:blipFill rotWithShape="1">
                <a:blip r:embed="rId5"/>
                <a:stretch>
                  <a:fillRect t="-6061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590800" y="4038600"/>
            <a:ext cx="2438400" cy="90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590800" y="5052101"/>
            <a:ext cx="3352800" cy="662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68012" y="4254755"/>
            <a:ext cx="18987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‘or’ option in STATA does not consider the negative sign of the </a:t>
            </a:r>
            <a:r>
              <a:rPr lang="en-US" dirty="0" err="1" smtClean="0"/>
              <a:t>logit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620000" y="3308866"/>
            <a:ext cx="457200" cy="189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87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Read </a:t>
            </a:r>
            <a:r>
              <a:rPr lang="en-US" dirty="0" err="1" smtClean="0"/>
              <a:t>Hosmer</a:t>
            </a:r>
            <a:r>
              <a:rPr lang="en-US" dirty="0" smtClean="0"/>
              <a:t> and </a:t>
            </a:r>
            <a:r>
              <a:rPr lang="en-US" dirty="0" err="1" smtClean="0"/>
              <a:t>Lemeshow</a:t>
            </a:r>
            <a:r>
              <a:rPr lang="en-US" dirty="0" smtClean="0"/>
              <a:t> 8.2.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7DFA-140B-4760-B625-B8FE479BC48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4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Odds Ratio for Proportional Odds Model (I)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458200" cy="5181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To estimate the effect of a 10-pound increase in LWT on the odds ratio for as light or lighter babies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vs. heavier babies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𝑂𝑅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𝑙𝑤𝑡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0.013∗10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0.88</m:t>
                      </m:r>
                    </m:oMath>
                  </m:oMathPara>
                </a14:m>
                <a:endParaRPr lang="en-US" b="0" dirty="0" smtClean="0"/>
              </a:p>
              <a:p>
                <a:pPr marL="0" lvl="2" indent="0">
                  <a:buNone/>
                </a:pPr>
                <a:r>
                  <a:rPr lang="en-US" sz="3200" dirty="0"/>
                  <a:t>There is a 12% reduction in the odds for a lower weight baby per 10-pound increase in weight.</a:t>
                </a:r>
              </a:p>
              <a:p>
                <a:r>
                  <a:rPr lang="en-US" dirty="0" smtClean="0"/>
                  <a:t>For proportional odds model, we can reverse the direction of the model by simply changing the signs of the coefficients.</a:t>
                </a:r>
              </a:p>
              <a:p>
                <a:pPr lvl="1"/>
                <a:r>
                  <a:rPr lang="en-US" dirty="0" smtClean="0"/>
                  <a:t>This is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&gt;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=1.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The effect of a 10-pound increase in LWT on the odds ratio for heavier versus lighter weight babies: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𝑂𝑅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𝑙𝑤𝑡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⁡(−0.013∗10)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0.013∗10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=1.14</m:t>
                      </m:r>
                    </m:oMath>
                  </m:oMathPara>
                </a14:m>
                <a:endParaRPr lang="en-US" b="0" dirty="0" smtClean="0"/>
              </a:p>
              <a:p>
                <a:pPr marL="914400" lvl="2" indent="0">
                  <a:buNone/>
                </a:pPr>
                <a:r>
                  <a:rPr lang="en-US" sz="2900" dirty="0"/>
                  <a:t>There is a 14% increase in the odds of a heavier baby per 10-pound increase in weight.</a:t>
                </a:r>
              </a:p>
              <a:p>
                <a:pPr marL="914400" lvl="2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458200" cy="5181600"/>
              </a:xfrm>
              <a:blipFill rotWithShape="1">
                <a:blip r:embed="rId2"/>
                <a:stretch>
                  <a:fillRect l="-865" t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88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 for Proportional Odds </a:t>
            </a:r>
            <a:r>
              <a:rPr lang="en-US" dirty="0" smtClean="0"/>
              <a:t>Model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685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Similarly, to estimate the odds ratio for smoke,</a:t>
            </a:r>
          </a:p>
          <a:p>
            <a:pPr marL="0" indent="0">
              <a:buNone/>
            </a:pPr>
            <a:r>
              <a:rPr lang="en-US" dirty="0"/>
              <a:t> . </a:t>
            </a:r>
            <a:r>
              <a:rPr lang="en-US" dirty="0" err="1"/>
              <a:t>ologit</a:t>
            </a:r>
            <a:r>
              <a:rPr lang="en-US" dirty="0"/>
              <a:t>  bwt4n smoke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25"/>
          <a:stretch/>
        </p:blipFill>
        <p:spPr bwMode="auto">
          <a:xfrm>
            <a:off x="603380" y="1905000"/>
            <a:ext cx="6443621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5139" y="5486400"/>
            <a:ext cx="753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Interpretation: the odds of a heavier versus lighter weight baby are 53% less for women who smoke during pregnancy.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6200" y="3320048"/>
                <a:ext cx="6172200" cy="669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𝑂𝑅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𝑠𝑚𝑜𝑘𝑒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−0.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7608)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2.14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320048"/>
                <a:ext cx="6172200" cy="6690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27962" y="3989142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Interpretation: women who smoke during pregnancy have 2.1 times the odds of a lower versus a heavier baby than women who do not smoke.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02602" y="4724400"/>
                <a:ext cx="7277100" cy="6841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𝑂𝑅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𝑙𝑤𝑡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−0.7608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0.47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02" y="4724400"/>
                <a:ext cx="7277100" cy="68416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031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Proportional Odds </a:t>
            </a:r>
            <a:r>
              <a:rPr lang="en-US" dirty="0" smtClean="0"/>
              <a:t>Assumption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1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Model assumption: proportional odds </a:t>
            </a:r>
          </a:p>
          <a:p>
            <a:pPr lvl="1"/>
            <a:r>
              <a:rPr lang="en-US" dirty="0" smtClean="0"/>
              <a:t>This is to say that the odds ratio does not depends on k.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64"/>
          <a:stretch/>
        </p:blipFill>
        <p:spPr bwMode="auto">
          <a:xfrm>
            <a:off x="609600" y="2286000"/>
            <a:ext cx="3247104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120642"/>
                  </p:ext>
                </p:extLst>
              </p:nvPr>
            </p:nvGraphicFramePr>
            <p:xfrm>
              <a:off x="4114800" y="2590800"/>
              <a:ext cx="3048000" cy="1078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</a:tblGrid>
                  <a:tr h="469024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bwt4nc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Smoke = 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Smoke</a:t>
                          </a:r>
                          <a:r>
                            <a:rPr lang="en-US" sz="1400" baseline="0" dirty="0" smtClean="0"/>
                            <a:t> = 1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2988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sz="1400" i="1" dirty="0" smtClean="0">
                                    <a:latin typeface="Cambria Math"/>
                                  </a:rPr>
                                  <m:t> ≤ 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29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30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2988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sz="1400" i="1" baseline="0" dirty="0" smtClean="0">
                                    <a:latin typeface="Cambria Math"/>
                                  </a:rPr>
                                  <m:t> &gt; 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86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44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120642"/>
                  </p:ext>
                </p:extLst>
              </p:nvPr>
            </p:nvGraphicFramePr>
            <p:xfrm>
              <a:off x="4114800" y="2590800"/>
              <a:ext cx="3048000" cy="1078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</a:tblGrid>
                  <a:tr h="469024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bwt4nc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Smoke = 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Smoke</a:t>
                          </a:r>
                          <a:r>
                            <a:rPr lang="en-US" sz="1400" baseline="0" dirty="0" smtClean="0"/>
                            <a:t> = 1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56000" r="-19940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29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30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56000" r="-19940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86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44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0519200"/>
                  </p:ext>
                </p:extLst>
              </p:nvPr>
            </p:nvGraphicFramePr>
            <p:xfrm>
              <a:off x="762000" y="4419600"/>
              <a:ext cx="3094704" cy="106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1568"/>
                    <a:gridCol w="1031568"/>
                    <a:gridCol w="1031568"/>
                  </a:tblGrid>
                  <a:tr h="3556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bwt4nc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Smoke = 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Smoke</a:t>
                          </a:r>
                          <a:r>
                            <a:rPr lang="en-US" sz="1400" baseline="0" dirty="0" smtClean="0"/>
                            <a:t> = 1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556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≤1</m:t>
                              </m:r>
                            </m:oMath>
                          </a14:m>
                          <a:r>
                            <a:rPr lang="en-US" sz="1400" dirty="0" smtClean="0"/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51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46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556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sz="1400" i="1" baseline="0" dirty="0" smtClean="0">
                                    <a:latin typeface="Cambria Math"/>
                                  </a:rPr>
                                  <m:t> &gt;</m:t>
                                </m:r>
                                <m:r>
                                  <a:rPr lang="en-US" sz="1400" b="0" i="1" baseline="0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64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28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0519200"/>
                  </p:ext>
                </p:extLst>
              </p:nvPr>
            </p:nvGraphicFramePr>
            <p:xfrm>
              <a:off x="762000" y="4419600"/>
              <a:ext cx="3094704" cy="106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1568"/>
                    <a:gridCol w="1031568"/>
                    <a:gridCol w="1031568"/>
                  </a:tblGrid>
                  <a:tr h="3556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bwt4nc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Smoke = 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Smoke</a:t>
                          </a:r>
                          <a:r>
                            <a:rPr lang="en-US" sz="1400" baseline="0" dirty="0" smtClean="0"/>
                            <a:t> = 1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55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00000" r="-200592" b="-1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51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46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55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03448" r="-2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64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28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4800423"/>
                  </p:ext>
                </p:extLst>
              </p:nvPr>
            </p:nvGraphicFramePr>
            <p:xfrm>
              <a:off x="4191000" y="4419600"/>
              <a:ext cx="2971800" cy="990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600"/>
                    <a:gridCol w="990600"/>
                    <a:gridCol w="990600"/>
                  </a:tblGrid>
                  <a:tr h="3302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bwt4nc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Smoke = 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Smoke</a:t>
                          </a:r>
                          <a:r>
                            <a:rPr lang="en-US" sz="1400" baseline="0" dirty="0" smtClean="0"/>
                            <a:t> = 1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302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≤2</m:t>
                              </m:r>
                            </m:oMath>
                          </a14:m>
                          <a:r>
                            <a:rPr lang="en-US" sz="1400" dirty="0" smtClean="0"/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63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30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sz="1400" i="1" baseline="0" dirty="0" smtClean="0">
                                    <a:latin typeface="Cambria Math"/>
                                  </a:rPr>
                                  <m:t> &gt;</m:t>
                                </m:r>
                                <m:r>
                                  <a:rPr lang="en-US" sz="1400" b="0" i="1" baseline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35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11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4800423"/>
                  </p:ext>
                </p:extLst>
              </p:nvPr>
            </p:nvGraphicFramePr>
            <p:xfrm>
              <a:off x="4191000" y="4419600"/>
              <a:ext cx="2971800" cy="990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600"/>
                    <a:gridCol w="990600"/>
                    <a:gridCol w="990600"/>
                  </a:tblGrid>
                  <a:tr h="3302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bwt4nc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Smoke = 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Smoke</a:t>
                          </a:r>
                          <a:r>
                            <a:rPr lang="en-US" sz="1400" baseline="0" dirty="0" smtClean="0"/>
                            <a:t> = 1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30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617" t="-100000" r="-200617" b="-1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63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30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617" t="-203704" r="-200617" b="-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35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11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38600" y="3771900"/>
                <a:ext cx="342900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𝑂𝑅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29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×44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30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×86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=0.4946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771900"/>
                <a:ext cx="3429000" cy="63478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9600" y="5638800"/>
                <a:ext cx="342900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𝑂𝑅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51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×28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46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×64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=0.4851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638800"/>
                <a:ext cx="3429000" cy="63478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73894" y="5562600"/>
                <a:ext cx="342900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𝑂𝑅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80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×11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63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×35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=0.3991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894" y="5562600"/>
                <a:ext cx="3429000" cy="63478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315200" y="4648200"/>
            <a:ext cx="14478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OR?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6629400" y="4191000"/>
            <a:ext cx="685800" cy="641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1"/>
          </p:cNvCxnSpPr>
          <p:nvPr/>
        </p:nvCxnSpPr>
        <p:spPr>
          <a:xfrm flipV="1">
            <a:off x="3505200" y="4832866"/>
            <a:ext cx="3810000" cy="1047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1"/>
          </p:cNvCxnSpPr>
          <p:nvPr/>
        </p:nvCxnSpPr>
        <p:spPr>
          <a:xfrm flipV="1">
            <a:off x="7010400" y="4832866"/>
            <a:ext cx="304800" cy="1047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535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Checking Proportional Odds Assumption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500"/>
            <a:ext cx="8305800" cy="85656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 more formal check for proportional odds assumption can be:</a:t>
            </a:r>
          </a:p>
          <a:p>
            <a:pPr lvl="1"/>
            <a:r>
              <a:rPr lang="en-US" dirty="0" smtClean="0"/>
              <a:t>Compare the fitted proportional odds model to the unconstrained baseline </a:t>
            </a:r>
            <a:r>
              <a:rPr lang="en-US" dirty="0" err="1" smtClean="0"/>
              <a:t>logit</a:t>
            </a:r>
            <a:r>
              <a:rPr lang="en-US" dirty="0" smtClean="0"/>
              <a:t> model via either a score or likelihood ratio test.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2133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/>
              <a:t>. </a:t>
            </a:r>
            <a:r>
              <a:rPr lang="sv-SE" dirty="0"/>
              <a:t>findit omodel</a:t>
            </a:r>
          </a:p>
          <a:p>
            <a:r>
              <a:rPr lang="sv-SE" dirty="0" smtClean="0"/>
              <a:t>. </a:t>
            </a:r>
            <a:r>
              <a:rPr lang="sv-SE" dirty="0"/>
              <a:t>omodel logit bwt4n lwt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32"/>
          <a:stretch/>
        </p:blipFill>
        <p:spPr bwMode="auto">
          <a:xfrm>
            <a:off x="760303" y="2623937"/>
            <a:ext cx="6019800" cy="3464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54224" y="5486400"/>
            <a:ext cx="4655976" cy="644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62600" y="5349499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Call it “approximate” because we cannot enforce proportional odds assumption by placing linear constraints on the coefficients in the baseline model. 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24000" y="5562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90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SAS Code for Proportional Odds Model (I)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447800"/>
            <a:ext cx="358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proc</a:t>
            </a:r>
            <a:r>
              <a:rPr lang="en-US" dirty="0"/>
              <a:t> </a:t>
            </a:r>
            <a:r>
              <a:rPr lang="en-US" b="1" dirty="0"/>
              <a:t>logistic</a:t>
            </a:r>
            <a:r>
              <a:rPr lang="en-US" dirty="0"/>
              <a:t> data = </a:t>
            </a:r>
            <a:r>
              <a:rPr lang="en-US" dirty="0" err="1"/>
              <a:t>bwt</a:t>
            </a:r>
            <a:r>
              <a:rPr lang="en-US" dirty="0"/>
              <a:t> descending;</a:t>
            </a:r>
          </a:p>
          <a:p>
            <a:r>
              <a:rPr lang="en-US" dirty="0"/>
              <a:t>  model </a:t>
            </a:r>
            <a:r>
              <a:rPr lang="en-US" dirty="0" err="1"/>
              <a:t>bcat</a:t>
            </a:r>
            <a:r>
              <a:rPr lang="en-US" dirty="0"/>
              <a:t> = </a:t>
            </a:r>
            <a:r>
              <a:rPr lang="en-US" dirty="0" err="1"/>
              <a:t>lwt</a:t>
            </a:r>
            <a:r>
              <a:rPr lang="en-US" dirty="0"/>
              <a:t> ;</a:t>
            </a:r>
          </a:p>
          <a:p>
            <a:r>
              <a:rPr lang="en-US" b="1" dirty="0"/>
              <a:t>run</a:t>
            </a:r>
            <a:r>
              <a:rPr lang="en-US" dirty="0"/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64132"/>
              </p:ext>
            </p:extLst>
          </p:nvPr>
        </p:nvGraphicFramePr>
        <p:xfrm>
          <a:off x="622041" y="2368020"/>
          <a:ext cx="5976257" cy="1925681"/>
        </p:xfrm>
        <a:graphic>
          <a:graphicData uri="http://schemas.openxmlformats.org/drawingml/2006/table">
            <a:tbl>
              <a:tblPr/>
              <a:tblGrid>
                <a:gridCol w="853751"/>
                <a:gridCol w="853751"/>
                <a:gridCol w="853751"/>
                <a:gridCol w="853751"/>
                <a:gridCol w="853751"/>
                <a:gridCol w="853751"/>
                <a:gridCol w="853751"/>
              </a:tblGrid>
              <a:tr h="254544">
                <a:tc gridSpan="7"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Analysis of Maximum Likelihood Estimates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2961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Parameter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DF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Estimate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Standard</a:t>
                      </a:r>
                      <a:b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Error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Wald</a:t>
                      </a:r>
                      <a:b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Chi-Square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 &gt; ChiSq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54544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Intercept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0.8320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0.5857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2.0181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0.1554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54544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Intercept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1.7073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0.5937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8.2707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0.0040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54544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Intercept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2.8315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0.6176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21.0210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54544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lwt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-0.0127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0.00445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8.2081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0.0042</a:t>
                      </a:r>
                    </a:p>
                  </a:txBody>
                  <a:tcPr marL="27668" marR="27668" marT="27668" marB="27668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32681"/>
              </p:ext>
            </p:extLst>
          </p:nvPr>
        </p:nvGraphicFramePr>
        <p:xfrm>
          <a:off x="609600" y="4648200"/>
          <a:ext cx="3352800" cy="1447799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  <a:gridCol w="838200"/>
              </a:tblGrid>
              <a:tr h="382491">
                <a:tc gridSpan="4">
                  <a:txBody>
                    <a:bodyPr/>
                    <a:lstStyle/>
                    <a:p>
                      <a:pPr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Odds Ratio Estimates</a:t>
                      </a:r>
                    </a:p>
                  </a:txBody>
                  <a:tcPr marL="22931" marR="22931" marT="22931" marB="2293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2817"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Effect</a:t>
                      </a:r>
                    </a:p>
                  </a:txBody>
                  <a:tcPr marL="22931" marR="22931" marT="22931" marB="2293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Point Estimate</a:t>
                      </a:r>
                    </a:p>
                  </a:txBody>
                  <a:tcPr marL="22931" marR="22931" marT="22931" marB="2293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95% Wald</a:t>
                      </a:r>
                      <a:b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Confidence Limits</a:t>
                      </a:r>
                    </a:p>
                  </a:txBody>
                  <a:tcPr marL="22931" marR="22931" marT="22931" marB="2293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2491"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lwt</a:t>
                      </a:r>
                    </a:p>
                  </a:txBody>
                  <a:tcPr marL="22931" marR="22931" marT="22931" marB="2293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0.987</a:t>
                      </a:r>
                    </a:p>
                  </a:txBody>
                  <a:tcPr marL="22931" marR="22931" marT="22931" marB="2293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0.979</a:t>
                      </a:r>
                    </a:p>
                  </a:txBody>
                  <a:tcPr marL="22931" marR="22931" marT="22931" marB="2293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0.996</a:t>
                      </a:r>
                    </a:p>
                  </a:txBody>
                  <a:tcPr marL="22931" marR="22931" marT="22931" marB="22931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2849" tIns="45720" rIns="42849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370218"/>
              </p:ext>
            </p:extLst>
          </p:nvPr>
        </p:nvGraphicFramePr>
        <p:xfrm>
          <a:off x="4192555" y="4648200"/>
          <a:ext cx="3352800" cy="1249679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88929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Score Test for the Proportional</a:t>
                      </a:r>
                      <a:b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Odds Assumption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375"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Chi-Square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DF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 &gt; ChiSq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30375"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0.8794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0.6442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705600" y="29718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Suggests the proportional odds assumption satisfied.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858000" y="4038600"/>
            <a:ext cx="5334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294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SAS Code for Proportional Odds </a:t>
            </a:r>
            <a:r>
              <a:rPr lang="en-US" dirty="0" smtClean="0"/>
              <a:t>Model (II)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597405"/>
            <a:ext cx="358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proc</a:t>
            </a:r>
            <a:r>
              <a:rPr lang="en-US" dirty="0"/>
              <a:t> </a:t>
            </a:r>
            <a:r>
              <a:rPr lang="en-US" b="1" dirty="0"/>
              <a:t>logistic</a:t>
            </a:r>
            <a:r>
              <a:rPr lang="en-US" dirty="0"/>
              <a:t> data = </a:t>
            </a:r>
            <a:r>
              <a:rPr lang="en-US" dirty="0" err="1"/>
              <a:t>bwt</a:t>
            </a:r>
            <a:r>
              <a:rPr lang="en-US" dirty="0"/>
              <a:t> descending;</a:t>
            </a:r>
          </a:p>
          <a:p>
            <a:r>
              <a:rPr lang="en-US" dirty="0"/>
              <a:t> </a:t>
            </a:r>
            <a:r>
              <a:rPr lang="en-US" dirty="0" smtClean="0"/>
              <a:t> class </a:t>
            </a:r>
            <a:r>
              <a:rPr lang="en-US" dirty="0"/>
              <a:t>smoke;</a:t>
            </a:r>
          </a:p>
          <a:p>
            <a:r>
              <a:rPr lang="en-US" dirty="0"/>
              <a:t>  model </a:t>
            </a:r>
            <a:r>
              <a:rPr lang="en-US" dirty="0" err="1"/>
              <a:t>bcat</a:t>
            </a:r>
            <a:r>
              <a:rPr lang="en-US" dirty="0"/>
              <a:t> = smoke ;</a:t>
            </a:r>
          </a:p>
          <a:p>
            <a:r>
              <a:rPr lang="en-US" b="1" dirty="0"/>
              <a:t>run</a:t>
            </a:r>
            <a:r>
              <a:rPr lang="en-US" dirty="0"/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07212"/>
              </p:ext>
            </p:extLst>
          </p:nvPr>
        </p:nvGraphicFramePr>
        <p:xfrm>
          <a:off x="685800" y="3048000"/>
          <a:ext cx="5698742" cy="1836260"/>
        </p:xfrm>
        <a:graphic>
          <a:graphicData uri="http://schemas.openxmlformats.org/drawingml/2006/table">
            <a:tbl>
              <a:tblPr/>
              <a:tblGrid>
                <a:gridCol w="814106"/>
                <a:gridCol w="814106"/>
                <a:gridCol w="814106"/>
                <a:gridCol w="814106"/>
                <a:gridCol w="814106"/>
                <a:gridCol w="814106"/>
                <a:gridCol w="814106"/>
              </a:tblGrid>
              <a:tr h="242724">
                <a:tc gridSpan="7"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Analysis of Maximum Likelihood Estimates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2640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Parameter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DF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Estimate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Standard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Error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Wald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Chi-Square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 &gt; ChiSq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42724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Intercept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-0.7359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0.1601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21.1267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42724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Intercept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0.1327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0.1508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0.7746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0.3788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42724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Intercept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1.2471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0.1771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49.5974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42724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smoke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-0.3804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0.1364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7.7800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0.0053</a:t>
                      </a:r>
                    </a:p>
                  </a:txBody>
                  <a:tcPr marL="26383" marR="26383" marT="26383" marB="2638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83880"/>
              </p:ext>
            </p:extLst>
          </p:nvPr>
        </p:nvGraphicFramePr>
        <p:xfrm>
          <a:off x="685800" y="5105400"/>
          <a:ext cx="5105400" cy="990601"/>
        </p:xfrm>
        <a:graphic>
          <a:graphicData uri="http://schemas.openxmlformats.org/drawingml/2006/table">
            <a:tbl>
              <a:tblPr/>
              <a:tblGrid>
                <a:gridCol w="1276350"/>
                <a:gridCol w="1276350"/>
                <a:gridCol w="1276350"/>
                <a:gridCol w="1276350"/>
              </a:tblGrid>
              <a:tr h="261646">
                <a:tc gridSpan="4">
                  <a:txBody>
                    <a:bodyPr/>
                    <a:lstStyle/>
                    <a:p>
                      <a:pPr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Odds Ratio Estimates</a:t>
                      </a:r>
                    </a:p>
                  </a:txBody>
                  <a:tcPr marL="22816" marR="22816" marT="22816" marB="2281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309"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Effect</a:t>
                      </a:r>
                    </a:p>
                  </a:txBody>
                  <a:tcPr marL="22816" marR="22816" marT="22816" marB="2281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Point Estimate</a:t>
                      </a:r>
                    </a:p>
                  </a:txBody>
                  <a:tcPr marL="22816" marR="22816" marT="22816" marB="2281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95% Wald</a:t>
                      </a:r>
                      <a:b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Confidence Limits</a:t>
                      </a:r>
                    </a:p>
                  </a:txBody>
                  <a:tcPr marL="22816" marR="22816" marT="22816" marB="2281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646"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smoke 0 vs 1</a:t>
                      </a:r>
                    </a:p>
                  </a:txBody>
                  <a:tcPr marL="22816" marR="22816" marT="22816" marB="2281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0.467</a:t>
                      </a:r>
                    </a:p>
                  </a:txBody>
                  <a:tcPr marL="22816" marR="22816" marT="22816" marB="2281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0.274</a:t>
                      </a:r>
                    </a:p>
                  </a:txBody>
                  <a:tcPr marL="22816" marR="22816" marT="22816" marB="2281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0.798</a:t>
                      </a:r>
                    </a:p>
                  </a:txBody>
                  <a:tcPr marL="22816" marR="22816" marT="22816" marB="2281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2849" tIns="45720" rIns="42849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846455"/>
              </p:ext>
            </p:extLst>
          </p:nvPr>
        </p:nvGraphicFramePr>
        <p:xfrm>
          <a:off x="4999653" y="1786302"/>
          <a:ext cx="2590800" cy="1011432"/>
        </p:xfrm>
        <a:graphic>
          <a:graphicData uri="http://schemas.openxmlformats.org/drawingml/2006/table">
            <a:tbl>
              <a:tblPr/>
              <a:tblGrid>
                <a:gridCol w="863600"/>
                <a:gridCol w="863600"/>
                <a:gridCol w="863600"/>
              </a:tblGrid>
              <a:tr h="476652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Score Test for the Proportional</a:t>
                      </a:r>
                      <a:b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Odds Assumption</a:t>
                      </a:r>
                    </a:p>
                  </a:txBody>
                  <a:tcPr marL="23636" marR="23636" marT="23636" marB="2363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390"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Chi-Square</a:t>
                      </a:r>
                    </a:p>
                  </a:txBody>
                  <a:tcPr marL="23636" marR="23636" marT="23636" marB="2363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DF</a:t>
                      </a:r>
                    </a:p>
                  </a:txBody>
                  <a:tcPr marL="23636" marR="23636" marT="23636" marB="2363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 &gt; ChiSq</a:t>
                      </a:r>
                    </a:p>
                  </a:txBody>
                  <a:tcPr marL="23636" marR="23636" marT="23636" marB="2363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67390"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0.3602</a:t>
                      </a:r>
                    </a:p>
                  </a:txBody>
                  <a:tcPr marL="23636" marR="23636" marT="23636" marB="2363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3636" marR="23636" marT="23636" marB="2363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0.8352</a:t>
                      </a:r>
                    </a:p>
                  </a:txBody>
                  <a:tcPr marL="23636" marR="23636" marT="23636" marB="2363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720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2849" tIns="45720" rIns="42849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02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Building Strategies for Ordinal LR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should follow the same model building strategies for the binary LR model.</a:t>
            </a:r>
          </a:p>
          <a:p>
            <a:pPr lvl="1"/>
            <a:r>
              <a:rPr lang="en-US" dirty="0" smtClean="0"/>
              <a:t>Stepwise selection for main effect.</a:t>
            </a:r>
          </a:p>
          <a:p>
            <a:pPr lvl="1"/>
            <a:r>
              <a:rPr lang="en-US" dirty="0" smtClean="0"/>
              <a:t>Check for the scale of continuous covariates </a:t>
            </a:r>
          </a:p>
          <a:p>
            <a:pPr lvl="2"/>
            <a:r>
              <a:rPr lang="en-US" dirty="0" smtClean="0"/>
              <a:t>using design-variable approach.</a:t>
            </a:r>
          </a:p>
          <a:p>
            <a:pPr lvl="2"/>
            <a:r>
              <a:rPr lang="en-US" dirty="0" smtClean="0"/>
              <a:t>Fit K separate binary regressions and check for nonlinearity using fractional polynomial analyses.</a:t>
            </a:r>
          </a:p>
          <a:p>
            <a:pPr lvl="1"/>
            <a:r>
              <a:rPr lang="en-US" dirty="0" smtClean="0"/>
              <a:t>Check the omitted covariates one by one to ensure they are not significant risk factors or confounders of main effects in the model.</a:t>
            </a:r>
          </a:p>
          <a:p>
            <a:pPr lvl="1"/>
            <a:r>
              <a:rPr lang="en-US" dirty="0" smtClean="0"/>
              <a:t>Check for interactions.</a:t>
            </a:r>
          </a:p>
          <a:p>
            <a:pPr lvl="1"/>
            <a:r>
              <a:rPr lang="en-US" dirty="0" smtClean="0"/>
              <a:t>Check for assumptions (e.g., proportional odds assumption for proportional odds model).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19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Diagnostic Statistics and Goodness-of-fit Tests for Ordinal LR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separate </a:t>
            </a:r>
            <a:r>
              <a:rPr lang="en-US" dirty="0"/>
              <a:t>binary LR </a:t>
            </a:r>
            <a:r>
              <a:rPr lang="en-US" dirty="0" smtClean="0"/>
              <a:t>models, conduct diagnostic statistics to each model for identifying influential and poorly fit subjects. </a:t>
            </a:r>
          </a:p>
          <a:p>
            <a:r>
              <a:rPr lang="en-US" dirty="0" smtClean="0"/>
              <a:t>Because the diagnostic statistics is not checking the actual fitted model, all results should be checked by deleting identified subjects and refitting the ordinal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62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The Low Birth Weight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762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Limiting to those that are included in the final model.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366945"/>
              </p:ext>
            </p:extLst>
          </p:nvPr>
        </p:nvGraphicFramePr>
        <p:xfrm>
          <a:off x="762000" y="1219200"/>
          <a:ext cx="7696200" cy="5266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3045408"/>
                <a:gridCol w="3507792"/>
              </a:tblGrid>
              <a:tr h="39301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Codes/Values</a:t>
                      </a:r>
                      <a:endParaRPr lang="en-US" dirty="0"/>
                    </a:p>
                  </a:txBody>
                  <a:tcPr/>
                </a:tc>
              </a:tr>
              <a:tr h="8721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bwt4n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Categorized baby 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r>
                        <a:rPr lang="en-US" sz="1400" baseline="0" dirty="0" smtClean="0"/>
                        <a:t> : BWT ≤ 2500</a:t>
                      </a:r>
                    </a:p>
                    <a:p>
                      <a:r>
                        <a:rPr lang="en-US" sz="1400" baseline="0" dirty="0" smtClean="0"/>
                        <a:t>1: 2500 &lt; BWT ≤ 3000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2: 3000 &lt; BWT ≤ 3500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3: BWT &gt; 3500</a:t>
                      </a:r>
                      <a:endParaRPr lang="en-US" sz="1400" dirty="0"/>
                    </a:p>
                  </a:txBody>
                  <a:tcPr/>
                </a:tc>
              </a:tr>
              <a:tr h="3930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Age of Mother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years</a:t>
                      </a:r>
                      <a:endParaRPr lang="en-US" sz="1400" dirty="0"/>
                    </a:p>
                  </a:txBody>
                  <a:tcPr/>
                </a:tc>
              </a:tr>
              <a:tr h="4845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lwt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 of mother at last</a:t>
                      </a:r>
                      <a:r>
                        <a:rPr lang="en-US" sz="1400" baseline="0" dirty="0" smtClean="0"/>
                        <a:t> menstrual period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pounds</a:t>
                      </a:r>
                      <a:endParaRPr lang="en-US" sz="1400" dirty="0"/>
                    </a:p>
                  </a:txBody>
                  <a:tcPr/>
                </a:tc>
              </a:tr>
              <a:tr h="6783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r>
                        <a:rPr lang="en-US" sz="1400" baseline="0" dirty="0" smtClean="0"/>
                        <a:t> = White</a:t>
                      </a:r>
                    </a:p>
                    <a:p>
                      <a:r>
                        <a:rPr lang="en-US" sz="1400" baseline="0" dirty="0" smtClean="0"/>
                        <a:t>2 = Black</a:t>
                      </a:r>
                    </a:p>
                    <a:p>
                      <a:r>
                        <a:rPr lang="en-US" sz="1400" baseline="0" dirty="0" smtClean="0"/>
                        <a:t>3 = Other</a:t>
                      </a:r>
                      <a:endParaRPr lang="en-US" sz="1400" dirty="0"/>
                    </a:p>
                  </a:txBody>
                  <a:tcPr/>
                </a:tc>
              </a:tr>
              <a:tr h="4845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smoke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Smoking status during pregnancy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r>
                        <a:rPr lang="en-US" sz="1400" baseline="0" dirty="0" smtClean="0"/>
                        <a:t> = No</a:t>
                      </a:r>
                    </a:p>
                    <a:p>
                      <a:r>
                        <a:rPr lang="en-US" sz="1400" baseline="0" dirty="0" smtClean="0"/>
                        <a:t>1 = Yes</a:t>
                      </a:r>
                      <a:endParaRPr lang="en-US" sz="1400" dirty="0"/>
                    </a:p>
                  </a:txBody>
                  <a:tcPr/>
                </a:tc>
              </a:tr>
              <a:tr h="4845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ptd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Dichotomized history of premature labor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r>
                        <a:rPr lang="en-US" sz="1400" baseline="0" dirty="0" smtClean="0"/>
                        <a:t> = No</a:t>
                      </a:r>
                    </a:p>
                    <a:p>
                      <a:r>
                        <a:rPr lang="en-US" sz="1400" baseline="0" dirty="0" smtClean="0"/>
                        <a:t>1 = Yes</a:t>
                      </a:r>
                      <a:endParaRPr lang="en-US" sz="1400" dirty="0"/>
                    </a:p>
                  </a:txBody>
                  <a:tcPr/>
                </a:tc>
              </a:tr>
              <a:tr h="67834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History of hypertension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r>
                        <a:rPr lang="en-US" sz="1400" baseline="0" dirty="0" smtClean="0"/>
                        <a:t> = No</a:t>
                      </a:r>
                    </a:p>
                    <a:p>
                      <a:r>
                        <a:rPr lang="en-US" sz="1400" baseline="0" dirty="0" smtClean="0"/>
                        <a:t>1 = Yes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4845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Presence of Uterine Irritability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r>
                        <a:rPr lang="en-US" sz="1400" baseline="0" dirty="0" smtClean="0"/>
                        <a:t> = No</a:t>
                      </a:r>
                    </a:p>
                    <a:p>
                      <a:r>
                        <a:rPr lang="en-US" sz="1400" baseline="0" dirty="0" smtClean="0"/>
                        <a:t>1 = Yes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003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Final Proportional Odds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1999" y="1218036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 xi: </a:t>
            </a:r>
            <a:r>
              <a:rPr lang="en-US" dirty="0" err="1"/>
              <a:t>ologit</a:t>
            </a:r>
            <a:r>
              <a:rPr lang="en-US" dirty="0"/>
              <a:t> bwt4n age </a:t>
            </a:r>
            <a:r>
              <a:rPr lang="en-US" dirty="0" err="1"/>
              <a:t>lwt</a:t>
            </a:r>
            <a:r>
              <a:rPr lang="en-US" dirty="0"/>
              <a:t> </a:t>
            </a:r>
            <a:r>
              <a:rPr lang="en-US" dirty="0" err="1"/>
              <a:t>i.race</a:t>
            </a:r>
            <a:r>
              <a:rPr lang="en-US" dirty="0"/>
              <a:t> smoke </a:t>
            </a:r>
            <a:r>
              <a:rPr lang="en-US" dirty="0" err="1"/>
              <a:t>ht</a:t>
            </a:r>
            <a:r>
              <a:rPr lang="en-US" dirty="0"/>
              <a:t> </a:t>
            </a:r>
            <a:r>
              <a:rPr lang="en-US" dirty="0" err="1"/>
              <a:t>ui</a:t>
            </a:r>
            <a:r>
              <a:rPr lang="en-US" dirty="0"/>
              <a:t> </a:t>
            </a:r>
            <a:r>
              <a:rPr lang="en-US" dirty="0" err="1"/>
              <a:t>ptd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88"/>
          <a:stretch/>
        </p:blipFill>
        <p:spPr bwMode="auto">
          <a:xfrm>
            <a:off x="685800" y="1752598"/>
            <a:ext cx="7189733" cy="342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6800" y="54102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 is included because of its known clinical importance.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8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Introduction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 Lecture 16, we introduced multinomial logistic regression model for categorical outcome variables with 3 or more levels.</a:t>
            </a:r>
          </a:p>
          <a:p>
            <a:r>
              <a:rPr lang="en-US" dirty="0" smtClean="0"/>
              <a:t>Oftentimes the categorical </a:t>
            </a:r>
            <a:r>
              <a:rPr lang="en-US" b="1" dirty="0" smtClean="0"/>
              <a:t>outcome</a:t>
            </a:r>
            <a:r>
              <a:rPr lang="en-US" dirty="0" smtClean="0"/>
              <a:t> variables is ordered. </a:t>
            </a:r>
          </a:p>
          <a:p>
            <a:r>
              <a:rPr lang="en-US" dirty="0" smtClean="0"/>
              <a:t>Example of </a:t>
            </a:r>
            <a:r>
              <a:rPr lang="en-US" dirty="0"/>
              <a:t>ordered categorical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SYMPT (ME study): 1 = Strongly agree, 2 = Agree, 3 = Disagree, 4 = Strongly disagree;</a:t>
            </a:r>
          </a:p>
          <a:p>
            <a:pPr lvl="1"/>
            <a:r>
              <a:rPr lang="en-US" dirty="0" smtClean="0"/>
              <a:t>DETC </a:t>
            </a:r>
            <a:r>
              <a:rPr lang="en-US" dirty="0"/>
              <a:t>(ME study)</a:t>
            </a:r>
            <a:r>
              <a:rPr lang="en-US" dirty="0" smtClean="0"/>
              <a:t>: 1 = Not likely, 2 = Somewhat likely, 3 = Very likely; </a:t>
            </a:r>
          </a:p>
          <a:p>
            <a:pPr lvl="1"/>
            <a:r>
              <a:rPr lang="en-US" dirty="0" smtClean="0"/>
              <a:t>BWT4N (LWT study): </a:t>
            </a:r>
            <a:r>
              <a:rPr lang="en-US" dirty="0"/>
              <a:t>0 = (BWT ≤ 2500), 1 </a:t>
            </a:r>
            <a:r>
              <a:rPr lang="en-US" sz="2800" dirty="0" smtClean="0"/>
              <a:t>= (2500 </a:t>
            </a:r>
            <a:r>
              <a:rPr lang="en-US" sz="2800" dirty="0"/>
              <a:t>&lt; BWT ≤ </a:t>
            </a:r>
            <a:r>
              <a:rPr lang="en-US" sz="2800" dirty="0" smtClean="0"/>
              <a:t>3000), 2 = (3000 </a:t>
            </a:r>
            <a:r>
              <a:rPr lang="en-US" sz="2800" dirty="0"/>
              <a:t>&lt; BWT ≤ </a:t>
            </a:r>
            <a:r>
              <a:rPr lang="en-US" sz="2800" dirty="0" smtClean="0"/>
              <a:t>3500), 3 = (BWT </a:t>
            </a:r>
            <a:r>
              <a:rPr lang="en-US" sz="2800" dirty="0"/>
              <a:t>&gt; </a:t>
            </a:r>
            <a:r>
              <a:rPr lang="en-US" sz="2800" dirty="0" smtClean="0"/>
              <a:t>3500);</a:t>
            </a:r>
            <a:endParaRPr lang="en-US" sz="2800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6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/>
              <a:t>Final Proportional Odds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96800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proc</a:t>
            </a:r>
            <a:r>
              <a:rPr lang="en-US" dirty="0"/>
              <a:t> </a:t>
            </a:r>
            <a:r>
              <a:rPr lang="en-US" b="1" dirty="0"/>
              <a:t>logistic</a:t>
            </a:r>
            <a:r>
              <a:rPr lang="en-US" dirty="0"/>
              <a:t> data = </a:t>
            </a:r>
            <a:r>
              <a:rPr lang="en-US" dirty="0" err="1"/>
              <a:t>bwt</a:t>
            </a:r>
            <a:r>
              <a:rPr lang="en-US" dirty="0"/>
              <a:t> descending;</a:t>
            </a:r>
          </a:p>
          <a:p>
            <a:r>
              <a:rPr lang="en-US" dirty="0"/>
              <a:t>  class race(ref="1") /coding=reference;</a:t>
            </a:r>
          </a:p>
          <a:p>
            <a:r>
              <a:rPr lang="en-US" dirty="0"/>
              <a:t>  model </a:t>
            </a:r>
            <a:r>
              <a:rPr lang="en-US" dirty="0" err="1"/>
              <a:t>bcat</a:t>
            </a:r>
            <a:r>
              <a:rPr lang="en-US" dirty="0"/>
              <a:t> = age </a:t>
            </a:r>
            <a:r>
              <a:rPr lang="en-US" dirty="0" err="1"/>
              <a:t>lwt</a:t>
            </a:r>
            <a:r>
              <a:rPr lang="en-US" dirty="0"/>
              <a:t> race smoke </a:t>
            </a:r>
            <a:r>
              <a:rPr lang="en-US" dirty="0" err="1"/>
              <a:t>ht</a:t>
            </a:r>
            <a:r>
              <a:rPr lang="en-US" dirty="0"/>
              <a:t> </a:t>
            </a:r>
            <a:r>
              <a:rPr lang="en-US" dirty="0" err="1"/>
              <a:t>ui</a:t>
            </a:r>
            <a:r>
              <a:rPr lang="en-US" dirty="0"/>
              <a:t> </a:t>
            </a:r>
            <a:r>
              <a:rPr lang="en-US" dirty="0" err="1"/>
              <a:t>ptd</a:t>
            </a:r>
            <a:r>
              <a:rPr lang="en-US" dirty="0"/>
              <a:t> ;</a:t>
            </a:r>
          </a:p>
          <a:p>
            <a:r>
              <a:rPr lang="en-US" b="1" dirty="0"/>
              <a:t>run</a:t>
            </a:r>
            <a:r>
              <a:rPr lang="en-US" dirty="0"/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733517"/>
              </p:ext>
            </p:extLst>
          </p:nvPr>
        </p:nvGraphicFramePr>
        <p:xfrm>
          <a:off x="762000" y="2168337"/>
          <a:ext cx="5543741" cy="3446637"/>
        </p:xfrm>
        <a:graphic>
          <a:graphicData uri="http://schemas.openxmlformats.org/drawingml/2006/table">
            <a:tbl>
              <a:tblPr/>
              <a:tblGrid>
                <a:gridCol w="791963"/>
                <a:gridCol w="791963"/>
                <a:gridCol w="791963"/>
                <a:gridCol w="791963"/>
                <a:gridCol w="791963"/>
                <a:gridCol w="791963"/>
                <a:gridCol w="791963"/>
              </a:tblGrid>
              <a:tr h="236620">
                <a:tc gridSpan="7"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Analysis of Maximum Likelihood Estimates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7197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Parameter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DF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Estimate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Standard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Error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Wald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Chi-Square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 &gt; ChiSq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36620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Intercept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-0.4956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0.9004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0.3030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0.5820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36620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Intercept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0.5158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0.8995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0.3288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0.5664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36620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Intercept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1.8031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0.9099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3.9273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0.0475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36620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age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-0.00063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0.0274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0.0005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0.9818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36620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lwt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-0.0129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0.00501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6.6337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0.0100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36620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race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1.4708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0.4476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10.7985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0.0010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36620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race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0.8693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0.3344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6.7597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0.0093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36620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smoke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0.9877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0.3135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9.9244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0.0016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36620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ht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1.1937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0.5916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4.0708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0.0436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36620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ui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0.9130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0.4077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5.0134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0.0252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36620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ptd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0.8221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0.4075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4.0687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0.0437</a:t>
                      </a:r>
                    </a:p>
                  </a:txBody>
                  <a:tcPr marL="25666" marR="25666" marT="25666" marB="256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23925" y="1595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2849" tIns="45720" rIns="42849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24200" y="3733800"/>
            <a:ext cx="7620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3200" y="27432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the different sign of SAS from STATA output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3886200" y="3343365"/>
            <a:ext cx="2667000" cy="847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108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dirty="0"/>
              <a:t>Final Proportional Odds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01804"/>
              </p:ext>
            </p:extLst>
          </p:nvPr>
        </p:nvGraphicFramePr>
        <p:xfrm>
          <a:off x="914400" y="1219200"/>
          <a:ext cx="3733800" cy="2744035"/>
        </p:xfrm>
        <a:graphic>
          <a:graphicData uri="http://schemas.openxmlformats.org/drawingml/2006/table">
            <a:tbl>
              <a:tblPr/>
              <a:tblGrid>
                <a:gridCol w="933450"/>
                <a:gridCol w="933450"/>
                <a:gridCol w="933450"/>
                <a:gridCol w="933450"/>
              </a:tblGrid>
              <a:tr h="254374">
                <a:tc gridSpan="4"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Odds Ratio Estimates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4669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Effect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Point Estimate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95% Wald</a:t>
                      </a:r>
                      <a:b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Confidence Limits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4374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age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0.999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0.947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1.055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54374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lwt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0.987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0.978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0.997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54374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race 2 vs 1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4.353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1.810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10.464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54374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race 3 vs 1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2.385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1.239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4.594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54374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smoke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2.685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1.452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4.964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54374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ht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3.299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1.035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10.520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54374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ui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2.492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1.121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5.541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54374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ptd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2.275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1.024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5.057</a:t>
                      </a:r>
                    </a:p>
                  </a:txBody>
                  <a:tcPr marL="27040" marR="27040" marT="27040" marB="2704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15813"/>
              </p:ext>
            </p:extLst>
          </p:nvPr>
        </p:nvGraphicFramePr>
        <p:xfrm>
          <a:off x="4876800" y="1143000"/>
          <a:ext cx="3124201" cy="1143001"/>
        </p:xfrm>
        <a:graphic>
          <a:graphicData uri="http://schemas.openxmlformats.org/drawingml/2006/table">
            <a:tbl>
              <a:tblPr/>
              <a:tblGrid>
                <a:gridCol w="1132618"/>
                <a:gridCol w="1132618"/>
                <a:gridCol w="858965"/>
              </a:tblGrid>
              <a:tr h="538655">
                <a:tc gridSpan="3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300" b="0" i="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Score Test for the Proportional</a:t>
                      </a:r>
                      <a:br>
                        <a:rPr lang="en-US" sz="1300" b="0" i="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lang="en-US" sz="1300" b="0" i="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Odds Assumption</a:t>
                      </a:r>
                    </a:p>
                  </a:txBody>
                  <a:tcPr marL="19706" marR="19706" marT="19706" marB="1970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17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300" b="0" i="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Chi-Square</a:t>
                      </a:r>
                    </a:p>
                  </a:txBody>
                  <a:tcPr marL="19706" marR="19706" marT="19706" marB="1970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300" b="0" i="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DF</a:t>
                      </a:r>
                    </a:p>
                  </a:txBody>
                  <a:tcPr marL="19706" marR="19706" marT="19706" marB="1970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300" b="0" i="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Pr &gt; ChiSq</a:t>
                      </a:r>
                    </a:p>
                  </a:txBody>
                  <a:tcPr marL="19706" marR="19706" marT="19706" marB="1970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0217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300" b="0" i="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23.0891</a:t>
                      </a:r>
                    </a:p>
                  </a:txBody>
                  <a:tcPr marL="19706" marR="19706" marT="19706" marB="1970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300" b="0" i="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9706" marR="19706" marT="19706" marB="1970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300" b="0" i="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0.1114</a:t>
                      </a:r>
                    </a:p>
                  </a:txBody>
                  <a:tcPr marL="19706" marR="19706" marT="19706" marB="1970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4191000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After controlling for the age and weight of the mother, race other than white, smoking during pregnancy, history of hypertension, uterine irritability and history of a preterm delivery increase the odds of a lighter versus heavier birth.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increase in the odds is 4.4 times for black versus white race, and is 2.3 times for patients with </a:t>
            </a:r>
            <a:r>
              <a:rPr lang="en-US" dirty="0"/>
              <a:t>history of pre-term delivery </a:t>
            </a:r>
            <a:r>
              <a:rPr lang="en-US" dirty="0" smtClean="0"/>
              <a:t>versus those without </a:t>
            </a:r>
            <a:r>
              <a:rPr lang="en-US" dirty="0"/>
              <a:t>history of pre-term delivery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4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817"/>
            <a:ext cx="8229600" cy="1143000"/>
          </a:xfrm>
        </p:spPr>
        <p:txBody>
          <a:bodyPr/>
          <a:lstStyle/>
          <a:p>
            <a:r>
              <a:rPr lang="en-US" dirty="0" smtClean="0"/>
              <a:t>Introduction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is OK to simply ignore the ordering and fit a multinomial logistic regression model.</a:t>
            </a:r>
          </a:p>
          <a:p>
            <a:r>
              <a:rPr lang="en-US" dirty="0" smtClean="0"/>
              <a:t>However, we may also consider fitting an ordinal logistic regression model.</a:t>
            </a:r>
          </a:p>
          <a:p>
            <a:pPr lvl="1"/>
            <a:r>
              <a:rPr lang="en-US" dirty="0" smtClean="0"/>
              <a:t>Advantage of an ordinal LR model:</a:t>
            </a:r>
          </a:p>
          <a:p>
            <a:pPr lvl="2"/>
            <a:r>
              <a:rPr lang="en-US" dirty="0" smtClean="0"/>
              <a:t>The ORs and coefficients are easier to interpret.</a:t>
            </a:r>
          </a:p>
          <a:p>
            <a:pPr lvl="2"/>
            <a:r>
              <a:rPr lang="en-US" dirty="0" smtClean="0"/>
              <a:t>Hypothesis tests are more powerful.</a:t>
            </a:r>
          </a:p>
          <a:p>
            <a:pPr lvl="1"/>
            <a:r>
              <a:rPr lang="en-US" dirty="0" smtClean="0"/>
              <a:t>Disadvantage of an ordinal LR model:</a:t>
            </a:r>
          </a:p>
          <a:p>
            <a:pPr lvl="2"/>
            <a:r>
              <a:rPr lang="en-US" dirty="0" smtClean="0"/>
              <a:t>Impose restrictions on the data that may be inappropriate.</a:t>
            </a:r>
          </a:p>
          <a:p>
            <a:pPr lvl="2"/>
            <a:r>
              <a:rPr lang="en-US" dirty="0" smtClean="0"/>
              <a:t>The restrictions needs to be tested.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8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Models for Ordinal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ways for fitting ordinal logistic regression model:</a:t>
            </a:r>
          </a:p>
          <a:p>
            <a:pPr lvl="1"/>
            <a:r>
              <a:rPr lang="en-US" dirty="0" smtClean="0"/>
              <a:t>The adjacent-category model</a:t>
            </a:r>
          </a:p>
          <a:p>
            <a:pPr lvl="2"/>
            <a:r>
              <a:rPr lang="en-US" dirty="0" smtClean="0"/>
              <a:t>Compare each response to the next larger response.</a:t>
            </a:r>
          </a:p>
          <a:p>
            <a:pPr lvl="1"/>
            <a:r>
              <a:rPr lang="en-US" dirty="0" smtClean="0"/>
              <a:t>The continuation-ratio model</a:t>
            </a:r>
          </a:p>
          <a:p>
            <a:pPr lvl="2"/>
            <a:r>
              <a:rPr lang="en-US" dirty="0" smtClean="0"/>
              <a:t>Compare each response to all lower responses.</a:t>
            </a:r>
          </a:p>
          <a:p>
            <a:pPr lvl="1"/>
            <a:r>
              <a:rPr lang="en-US" dirty="0" smtClean="0"/>
              <a:t>The proportional odds model</a:t>
            </a:r>
          </a:p>
          <a:p>
            <a:pPr lvl="2"/>
            <a:r>
              <a:rPr lang="en-US" dirty="0" smtClean="0"/>
              <a:t>Compare the probability of an equal or smaller response to the probability of a larger response.</a:t>
            </a:r>
          </a:p>
          <a:p>
            <a:pPr lvl="2"/>
            <a:r>
              <a:rPr lang="en-US" dirty="0" smtClean="0"/>
              <a:t>Most commonly used.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1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Baseline </a:t>
            </a:r>
            <a:r>
              <a:rPr lang="en-US" dirty="0" err="1" smtClean="0"/>
              <a:t>Logit</a:t>
            </a:r>
            <a:r>
              <a:rPr lang="en-US" dirty="0" smtClean="0"/>
              <a:t>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19200"/>
                <a:ext cx="8305800" cy="4906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Consider an ordinal outcome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𝐾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levels.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 = 0, 1,…, </m:t>
                    </m:r>
                    <m:r>
                      <a:rPr lang="en-US" i="1" dirty="0" smtClean="0">
                        <a:latin typeface="Cambria Math"/>
                      </a:rPr>
                      <m:t>𝐾</m:t>
                    </m:r>
                    <m:r>
                      <a:rPr lang="en-US" b="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way we model the multinomial LR model is sometimes called the baseline </a:t>
                </a:r>
                <a:r>
                  <a:rPr lang="en-US" dirty="0" err="1" smtClean="0"/>
                  <a:t>logit</a:t>
                </a:r>
                <a:r>
                  <a:rPr lang="en-US" dirty="0" smtClean="0"/>
                  <a:t> model.</a:t>
                </a:r>
              </a:p>
              <a:p>
                <a:pPr lvl="1"/>
                <a:r>
                  <a:rPr lang="en-US" dirty="0" smtClean="0"/>
                  <a:t>Because this model estimates separate odds ratios for comparing category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to a “baseline category”,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a:rPr lang="en-US" i="1" dirty="0" smtClean="0">
                        <a:latin typeface="Cambria Math"/>
                      </a:rPr>
                      <m:t> = 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for </a:t>
                </a:r>
                <a:r>
                  <a:rPr lang="en-US" i="1" dirty="0" smtClean="0"/>
                  <a:t>k = 1, 2, …, K</a:t>
                </a:r>
                <a:r>
                  <a:rPr lang="en-US" dirty="0" smtClean="0"/>
                  <a:t>.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19200"/>
                <a:ext cx="8305800" cy="4906963"/>
              </a:xfrm>
              <a:blipFill rotWithShape="1">
                <a:blip r:embed="rId2"/>
                <a:stretch>
                  <a:fillRect l="-1542" t="-2484" r="-220" b="-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8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The Adjacent-Categorical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19200"/>
                <a:ext cx="8305800" cy="51054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The adjacent-categorical model is to compare each response to next larger response. </a:t>
                </a:r>
              </a:p>
              <a:p>
                <a:r>
                  <a:rPr lang="en-US" dirty="0" smtClean="0"/>
                  <a:t>Assuming the log odds does not depend on the value of k,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n-US" b="0" dirty="0" smtClean="0"/>
              </a:p>
              <a:p>
                <a:pPr marL="0" lvl="1" indent="0">
                  <a:buNone/>
                </a:pPr>
                <a:r>
                  <a:rPr lang="en-US" dirty="0"/>
                  <a:t>for </a:t>
                </a:r>
                <a:r>
                  <a:rPr lang="en-US" i="1" dirty="0"/>
                  <a:t>k = 1, 2, …, K</a:t>
                </a:r>
                <a:r>
                  <a:rPr lang="en-US" dirty="0"/>
                  <a:t>. </a:t>
                </a:r>
              </a:p>
              <a:p>
                <a:r>
                  <a:rPr lang="en-US" dirty="0" smtClean="0"/>
                  <a:t>The adjacent-categorical model  is actually a constrained version of the baseline </a:t>
                </a:r>
                <a:r>
                  <a:rPr lang="en-US" dirty="0" err="1" smtClean="0"/>
                  <a:t>logits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+…+</m:t>
                      </m:r>
                      <m:r>
                        <a:rPr lang="en-US" i="1">
                          <a:latin typeface="Cambria Math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 …+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in baseline </a:t>
                </a:r>
                <a:r>
                  <a:rPr lang="en-US" dirty="0" err="1" smtClean="0"/>
                  <a:t>logit</a:t>
                </a:r>
                <a:r>
                  <a:rPr lang="en-US" dirty="0" smtClean="0"/>
                  <a:t> model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 in the adjacent-categorical model.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19200"/>
                <a:ext cx="8305800" cy="5105400"/>
              </a:xfrm>
              <a:blipFill rotWithShape="1">
                <a:blip r:embed="rId2"/>
                <a:stretch>
                  <a:fillRect l="-881" t="-1909" r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2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The Continuation-ratio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382000" cy="5105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The continuation-ratio model </a:t>
                </a:r>
                <a:r>
                  <a:rPr lang="en-US" dirty="0"/>
                  <a:t>is to compare each response to </a:t>
                </a:r>
                <a:r>
                  <a:rPr lang="en-US" dirty="0" smtClean="0"/>
                  <a:t>all lower response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i.e., compare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vs.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a:rPr lang="en-US" i="1" dirty="0" smtClean="0">
                        <a:latin typeface="Cambria Math"/>
                      </a:rPr>
                      <m:t> &lt; 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 = 1, 2, …, </m:t>
                    </m:r>
                    <m:r>
                      <a:rPr lang="en-US" i="1" dirty="0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Unconstrained parameterization: the continuation-ratio </a:t>
                </a:r>
                <a:r>
                  <a:rPr lang="en-US" dirty="0" err="1" smtClean="0"/>
                  <a:t>logit</a:t>
                </a:r>
                <a:r>
                  <a:rPr lang="en-US" dirty="0" smtClean="0"/>
                  <a:t> each has different constant terms and slopes.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Constrained parameterization: force common slope coefficients but allow different intercepts.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382000" cy="5105400"/>
              </a:xfrm>
              <a:blipFill rotWithShape="1">
                <a:blip r:embed="rId2"/>
                <a:stretch>
                  <a:fillRect l="-1091" t="-2151" r="-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1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The Proportional Odds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19200"/>
                <a:ext cx="8305800" cy="49069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The proportional odds model is </a:t>
                </a:r>
                <a:r>
                  <a:rPr lang="en-US" dirty="0"/>
                  <a:t>to compare </a:t>
                </a:r>
                <a:r>
                  <a:rPr lang="en-US" dirty="0" smtClean="0"/>
                  <a:t>the probability of an equal or smaller response. </a:t>
                </a:r>
                <a:endParaRPr lang="en-US" dirty="0"/>
              </a:p>
              <a:p>
                <a:pPr lvl="1"/>
                <a:r>
                  <a:rPr lang="en-US" dirty="0"/>
                  <a:t>i.e., compare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𝑌</m:t>
                    </m:r>
                    <m:r>
                      <a:rPr lang="en-US" i="1" dirty="0">
                        <a:latin typeface="Cambria Math"/>
                      </a:rPr>
                      <m:t> ≤ </m:t>
                    </m:r>
                    <m:r>
                      <a:rPr lang="en-US" i="1" dirty="0">
                        <a:latin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vs.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𝑌</m:t>
                    </m:r>
                    <m:r>
                      <a:rPr lang="en-US" b="0" i="1" dirty="0" smtClean="0">
                        <a:latin typeface="Cambria Math"/>
                      </a:rPr>
                      <m:t>&gt;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</a:rPr>
                      <m:t> =0, 1, …, </m:t>
                    </m:r>
                    <m:r>
                      <a:rPr lang="en-US" i="1" dirty="0">
                        <a:latin typeface="Cambria Math"/>
                      </a:rPr>
                      <m:t>𝐾</m:t>
                    </m:r>
                    <m:r>
                      <a:rPr lang="en-US" b="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model constrained by proportional odds assumption: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+ …+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+1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+2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negative sign before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 is just to be consistent with STATA output. If SAS, should use positive sign. 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19200"/>
                <a:ext cx="8305800" cy="4906963"/>
              </a:xfrm>
              <a:blipFill rotWithShape="0">
                <a:blip r:embed="rId2"/>
                <a:stretch>
                  <a:fillRect l="-1248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472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5801&quot;&gt;&lt;property id=&quot;20148&quot; value=&quot;5&quot;/&gt;&lt;property id=&quot;20300&quot; value=&quot;Slide 1 - &amp;quot;Biostatistics III&amp;#x0D;&amp;#x0A;Analysis of Categorical Data&amp;quot;&quot;/&gt;&lt;property id=&quot;20307&quot; value=&quot;318&quot;/&gt;&lt;/object&gt;&lt;object type=&quot;3&quot; unique_id=&quot;15802&quot;&gt;&lt;property id=&quot;20148&quot; value=&quot;5&quot;/&gt;&lt;property id=&quot;20300&quot; value=&quot;Slide 2 - &amp;quot;Outline&amp;quot;&quot;/&gt;&lt;property id=&quot;20307&quot; value=&quot;319&quot;/&gt;&lt;/object&gt;&lt;object type=&quot;3&quot; unique_id=&quot;15803&quot;&gt;&lt;property id=&quot;20148&quot; value=&quot;5&quot;/&gt;&lt;property id=&quot;20300&quot; value=&quot;Slide 3 - &amp;quot;Introduction to Model-Building Strategies&amp;quot;&quot;/&gt;&lt;property id=&quot;20307&quot; value=&quot;353&quot;/&gt;&lt;/object&gt;&lt;object type=&quot;3&quot; unique_id=&quot;16385&quot;&gt;&lt;property id=&quot;20148&quot; value=&quot;5&quot;/&gt;&lt;property id=&quot;20300&quot; value=&quot;Slide 4 - &amp;quot;A Good Model is a Parsimonious Model&amp;quot;&quot;/&gt;&lt;property id=&quot;20307&quot; value=&quot;354&quot;/&gt;&lt;/object&gt;&lt;object type=&quot;3&quot; unique_id=&quot;16428&quot;&gt;&lt;property id=&quot;20148&quot; value=&quot;5&quot;/&gt;&lt;property id=&quot;20300&quot; value=&quot;Slide 5 - &amp;quot;Steps for Model-building Strategies&amp;quot;&quot;/&gt;&lt;property id=&quot;20307&quot; value=&quot;355&quot;/&gt;&lt;/object&gt;&lt;object type=&quot;3&quot; unique_id=&quot;16492&quot;&gt;&lt;property id=&quot;20148&quot; value=&quot;5&quot;/&gt;&lt;property id=&quot;20300&quot; value=&quot;Slide 6 - &amp;quot;Step1: Univariable Analysis (I)&amp;quot;&quot;/&gt;&lt;property id=&quot;20307&quot; value=&quot;356&quot;/&gt;&lt;/object&gt;&lt;object type=&quot;3&quot; unique_id=&quot;16533&quot;&gt;&lt;property id=&quot;20148&quot; value=&quot;5&quot;/&gt;&lt;property id=&quot;20300&quot; value=&quot;Slide 7 - &amp;quot;Step1: Univariable Analysis (II)&amp;quot;&quot;/&gt;&lt;property id=&quot;20307&quot; value=&quot;357&quot;/&gt;&lt;/object&gt;&lt;object type=&quot;3&quot; unique_id=&quot;16579&quot;&gt;&lt;property id=&quot;20148&quot; value=&quot;5&quot;/&gt;&lt;property id=&quot;20300&quot; value=&quot;Slide 8 - &amp;quot;Step1: Univariable Analysis (III)&amp;quot;&quot;/&gt;&lt;property id=&quot;20307&quot; value=&quot;358&quot;/&gt;&lt;/object&gt;&lt;object type=&quot;3&quot; unique_id=&quot;16610&quot;&gt;&lt;property id=&quot;20148&quot; value=&quot;5&quot;/&gt;&lt;property id=&quot;20300&quot; value=&quot;Slide 9 - &amp;quot;Step2: Variable Selection (I)&amp;quot;&quot;/&gt;&lt;property id=&quot;20307&quot; value=&quot;359&quot;/&gt;&lt;/object&gt;&lt;object type=&quot;3&quot; unique_id=&quot;16710&quot;&gt;&lt;property id=&quot;20148&quot; value=&quot;5&quot;/&gt;&lt;property id=&quot;20300&quot; value=&quot;Slide 10 - &amp;quot;Step2: Variable Selection (II)&amp;quot;&quot;/&gt;&lt;property id=&quot;20307&quot; value=&quot;360&quot;/&gt;&lt;/object&gt;&lt;object type=&quot;3&quot; unique_id=&quot;16747&quot;&gt;&lt;property id=&quot;20148&quot; value=&quot;5&quot;/&gt;&lt;property id=&quot;20300&quot; value=&quot;Slide 11 - &amp;quot;Step3: Variable Verification (I)&amp;quot;&quot;/&gt;&lt;property id=&quot;20307&quot; value=&quot;361&quot;/&gt;&lt;/object&gt;&lt;object type=&quot;3&quot; unique_id=&quot;16813&quot;&gt;&lt;property id=&quot;20148&quot; value=&quot;5&quot;/&gt;&lt;property id=&quot;20300&quot; value=&quot;Slide 12 - &amp;quot;Step3: Variable Verification (II)&amp;quot;&quot;/&gt;&lt;property id=&quot;20307&quot; value=&quot;362&quot;/&gt;&lt;/object&gt;&lt;object type=&quot;3&quot; unique_id=&quot;16856&quot;&gt;&lt;property id=&quot;20148&quot; value=&quot;5&quot;/&gt;&lt;property id=&quot;20300&quot; value=&quot;Slide 13 - &amp;quot;Step4: Assessing Scale for Continuous Variable (I)&amp;quot;&quot;/&gt;&lt;property id=&quot;20307&quot; value=&quot;3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37484</TotalTime>
  <Words>2354</Words>
  <Application>Microsoft Office PowerPoint</Application>
  <PresentationFormat>On-screen Show (4:3)</PresentationFormat>
  <Paragraphs>601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Biostatistics III Analysis of Categorical Data</vt:lpstr>
      <vt:lpstr>Outline</vt:lpstr>
      <vt:lpstr>Introduction (I)</vt:lpstr>
      <vt:lpstr>Introduction (II)</vt:lpstr>
      <vt:lpstr>Three Models for Ordinal Logistic Regression</vt:lpstr>
      <vt:lpstr>The Baseline Logit Model</vt:lpstr>
      <vt:lpstr>The Adjacent-Categorical Model</vt:lpstr>
      <vt:lpstr>The Continuation-ratio Model </vt:lpstr>
      <vt:lpstr>The Proportional Odds Model</vt:lpstr>
      <vt:lpstr>Example: Low Birth Weight Study (I)</vt:lpstr>
      <vt:lpstr>Example: Low Birth Weight Study (II)</vt:lpstr>
      <vt:lpstr>STATA Code for Adjacent-category Model</vt:lpstr>
      <vt:lpstr>Compute Logits for Adjacent-Category Model</vt:lpstr>
      <vt:lpstr>SAS Code for Adjacent-category Model</vt:lpstr>
      <vt:lpstr>STATA Code for Continuation-ratio Model (I)</vt:lpstr>
      <vt:lpstr>STATA Code for Continuation-ratio Model (II)</vt:lpstr>
      <vt:lpstr>STATA Code for Continuation-ratio Model</vt:lpstr>
      <vt:lpstr>Proportional Odds Model --- Some More Points</vt:lpstr>
      <vt:lpstr>STATA Code for Proportional Odds Model</vt:lpstr>
      <vt:lpstr>Odds Ratio for Proportional Odds Model (I)</vt:lpstr>
      <vt:lpstr>Odds Ratio for Proportional Odds Model (II)</vt:lpstr>
      <vt:lpstr>Checking Proportional Odds Assumption (I)</vt:lpstr>
      <vt:lpstr>Checking Proportional Odds Assumption (II)</vt:lpstr>
      <vt:lpstr>SAS Code for Proportional Odds Model (I)</vt:lpstr>
      <vt:lpstr>SAS Code for Proportional Odds Model (II)</vt:lpstr>
      <vt:lpstr>Model Building Strategies for Ordinal LR Models</vt:lpstr>
      <vt:lpstr>Diagnostic Statistics and Goodness-of-fit Tests for Ordinal LR Model</vt:lpstr>
      <vt:lpstr>The Low Birth Weight Data </vt:lpstr>
      <vt:lpstr>Final Proportional Odds Model</vt:lpstr>
      <vt:lpstr>Final Proportional Odds Model</vt:lpstr>
      <vt:lpstr>Final Proportional Odds Model</vt:lpstr>
    </vt:vector>
  </TitlesOfParts>
  <Company>OHSU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dc:creator>Yiyi Chen</dc:creator>
  <cp:lastModifiedBy>Yiyi Chen</cp:lastModifiedBy>
  <cp:revision>1014</cp:revision>
  <dcterms:created xsi:type="dcterms:W3CDTF">2011-11-09T18:46:49Z</dcterms:created>
  <dcterms:modified xsi:type="dcterms:W3CDTF">2017-06-02T21:36:10Z</dcterms:modified>
</cp:coreProperties>
</file>